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20" r:id="rId1"/>
  </p:sldMasterIdLst>
  <p:notesMasterIdLst>
    <p:notesMasterId r:id="rId10"/>
  </p:notesMasterIdLst>
  <p:sldIdLst>
    <p:sldId id="256" r:id="rId2"/>
    <p:sldId id="340" r:id="rId3"/>
    <p:sldId id="334" r:id="rId4"/>
    <p:sldId id="335" r:id="rId5"/>
    <p:sldId id="337" r:id="rId6"/>
    <p:sldId id="338" r:id="rId7"/>
    <p:sldId id="339" r:id="rId8"/>
    <p:sldId id="29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p:cViewPr varScale="1">
        <p:scale>
          <a:sx n="66" d="100"/>
          <a:sy n="66" d="100"/>
        </p:scale>
        <p:origin x="-143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1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A52705-0551-47A7-B007-C7A782F0FBEE}" type="datetimeFigureOut">
              <a:rPr lang="en-US" smtClean="0"/>
              <a:pPr/>
              <a:t>2/27/2020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FD5635-508D-4C18-9784-29939FF00907}" type="slidenum">
              <a:rPr lang="en-GB" smtClean="0"/>
              <a:pPr/>
              <a:t>‹#›</a:t>
            </a:fld>
            <a:endParaRPr lang="en-GB"/>
          </a:p>
        </p:txBody>
      </p:sp>
    </p:spTree>
    <p:extLst>
      <p:ext uri="{BB962C8B-B14F-4D97-AF65-F5344CB8AC3E}">
        <p14:creationId xmlns:p14="http://schemas.microsoft.com/office/powerpoint/2010/main" xmlns="" val="2610245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5FD5635-508D-4C18-9784-29939FF00907}" type="slidenum">
              <a:rPr lang="en-GB" smtClean="0"/>
              <a:pPr/>
              <a:t>1</a:t>
            </a:fld>
            <a:endParaRPr lang="en-GB"/>
          </a:p>
        </p:txBody>
      </p:sp>
    </p:spTree>
    <p:extLst>
      <p:ext uri="{BB962C8B-B14F-4D97-AF65-F5344CB8AC3E}">
        <p14:creationId xmlns:p14="http://schemas.microsoft.com/office/powerpoint/2010/main" xmlns="" val="1797583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518498D-8C34-4BC4-92A6-0E7EEDEE4133}" type="datetime1">
              <a:rPr lang="en-US" smtClean="0"/>
              <a:pPr/>
              <a:t>2/27/2020</a:t>
            </a:fld>
            <a:endParaRPr lang="en-GB"/>
          </a:p>
        </p:txBody>
      </p:sp>
      <p:sp>
        <p:nvSpPr>
          <p:cNvPr id="17" name="Footer Placeholder 16"/>
          <p:cNvSpPr>
            <a:spLocks noGrp="1"/>
          </p:cNvSpPr>
          <p:nvPr>
            <p:ph type="ftr" sz="quarter" idx="11"/>
          </p:nvPr>
        </p:nvSpPr>
        <p:spPr/>
        <p:txBody>
          <a:bodyPr/>
          <a:lstStyle/>
          <a:p>
            <a:r>
              <a:rPr lang="en-GB" smtClean="0"/>
              <a:t>Set by Niguse H.</a:t>
            </a:r>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C754CE-6E15-4E20-B839-942525789EF7}" type="slidenum">
              <a:rPr lang="en-GB" smtClean="0"/>
              <a:pPr/>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128AFF-B223-41EE-A947-B4CC7D69E953}" type="datetime1">
              <a:rPr lang="en-US" smtClean="0"/>
              <a:pPr/>
              <a:t>2/27/2020</a:t>
            </a:fld>
            <a:endParaRPr lang="en-GB"/>
          </a:p>
        </p:txBody>
      </p:sp>
      <p:sp>
        <p:nvSpPr>
          <p:cNvPr id="5" name="Footer Placeholder 4"/>
          <p:cNvSpPr>
            <a:spLocks noGrp="1"/>
          </p:cNvSpPr>
          <p:nvPr>
            <p:ph type="ftr" sz="quarter" idx="11"/>
          </p:nvPr>
        </p:nvSpPr>
        <p:spPr/>
        <p:txBody>
          <a:bodyPr/>
          <a:lstStyle/>
          <a:p>
            <a:r>
              <a:rPr lang="en-GB" smtClean="0"/>
              <a:t>Set by Niguse H.</a:t>
            </a:r>
            <a:endParaRPr lang="en-GB"/>
          </a:p>
        </p:txBody>
      </p:sp>
      <p:sp>
        <p:nvSpPr>
          <p:cNvPr id="6" name="Slide Number Placeholder 5"/>
          <p:cNvSpPr>
            <a:spLocks noGrp="1"/>
          </p:cNvSpPr>
          <p:nvPr>
            <p:ph type="sldNum" sz="quarter" idx="12"/>
          </p:nvPr>
        </p:nvSpPr>
        <p:spPr/>
        <p:txBody>
          <a:bodyPr/>
          <a:lstStyle/>
          <a:p>
            <a:fld id="{B6C754CE-6E15-4E20-B839-942525789EF7}"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C754CE-6E15-4E20-B839-942525789EF7}" type="slidenum">
              <a:rPr lang="en-GB" smtClean="0"/>
              <a:pPr/>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D3B83B-A72B-45A7-83CF-72C4958977A3}" type="datetime1">
              <a:rPr lang="en-US" smtClean="0"/>
              <a:pPr/>
              <a:t>2/27/2020</a:t>
            </a:fld>
            <a:endParaRPr lang="en-GB"/>
          </a:p>
        </p:txBody>
      </p:sp>
      <p:sp>
        <p:nvSpPr>
          <p:cNvPr id="5" name="Footer Placeholder 4"/>
          <p:cNvSpPr>
            <a:spLocks noGrp="1"/>
          </p:cNvSpPr>
          <p:nvPr>
            <p:ph type="ftr" sz="quarter" idx="11"/>
          </p:nvPr>
        </p:nvSpPr>
        <p:spPr/>
        <p:txBody>
          <a:bodyPr/>
          <a:lstStyle/>
          <a:p>
            <a:r>
              <a:rPr lang="en-GB" smtClean="0"/>
              <a:t>Set by Niguse H.</a:t>
            </a:r>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4F06EB3-A0C7-4586-9EC7-36D535C3B033}" type="datetime1">
              <a:rPr lang="en-US" smtClean="0"/>
              <a:pPr/>
              <a:t>2/27/2020</a:t>
            </a:fld>
            <a:endParaRPr lang="en-GB"/>
          </a:p>
        </p:txBody>
      </p:sp>
      <p:sp>
        <p:nvSpPr>
          <p:cNvPr id="5" name="Footer Placeholder 4"/>
          <p:cNvSpPr>
            <a:spLocks noGrp="1"/>
          </p:cNvSpPr>
          <p:nvPr>
            <p:ph type="ftr" sz="quarter" idx="11"/>
          </p:nvPr>
        </p:nvSpPr>
        <p:spPr/>
        <p:txBody>
          <a:bodyPr/>
          <a:lstStyle/>
          <a:p>
            <a:r>
              <a:rPr lang="en-GB" smtClean="0"/>
              <a:t>Set by Niguse H.</a:t>
            </a:r>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B6C754CE-6E15-4E20-B839-942525789EF7}" type="slidenum">
              <a:rPr lang="en-GB" smtClean="0"/>
              <a:pPr/>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en-GB" smtClean="0"/>
              <a:t>Set by Niguse H.</a:t>
            </a:r>
            <a:endParaRPr lang="en-GB"/>
          </a:p>
        </p:txBody>
      </p:sp>
      <p:sp>
        <p:nvSpPr>
          <p:cNvPr id="4" name="Date Placeholder 3"/>
          <p:cNvSpPr>
            <a:spLocks noGrp="1"/>
          </p:cNvSpPr>
          <p:nvPr>
            <p:ph type="dt" sz="half" idx="10"/>
          </p:nvPr>
        </p:nvSpPr>
        <p:spPr/>
        <p:txBody>
          <a:bodyPr/>
          <a:lstStyle/>
          <a:p>
            <a:fld id="{71A9DF77-492E-427E-80A1-A353C378696A}" type="datetime1">
              <a:rPr lang="en-US" smtClean="0"/>
              <a:pPr/>
              <a:t>2/27/2020</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C754CE-6E15-4E20-B839-942525789EF7}" type="slidenum">
              <a:rPr lang="en-GB" smtClean="0"/>
              <a:pPr/>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AFD851AB-3685-4AA3-A07C-9B46706D28C2}" type="datetime1">
              <a:rPr lang="en-US" smtClean="0"/>
              <a:pPr/>
              <a:t>2/27/2020</a:t>
            </a:fld>
            <a:endParaRPr lang="en-GB"/>
          </a:p>
        </p:txBody>
      </p:sp>
      <p:sp>
        <p:nvSpPr>
          <p:cNvPr id="6" name="Footer Placeholder 5"/>
          <p:cNvSpPr>
            <a:spLocks noGrp="1"/>
          </p:cNvSpPr>
          <p:nvPr>
            <p:ph type="ftr" sz="quarter" idx="11"/>
          </p:nvPr>
        </p:nvSpPr>
        <p:spPr/>
        <p:txBody>
          <a:bodyPr/>
          <a:lstStyle/>
          <a:p>
            <a:r>
              <a:rPr lang="en-GB" smtClean="0"/>
              <a:t>Set by Niguse H.</a:t>
            </a:r>
            <a:endParaRPr lang="en-GB"/>
          </a:p>
        </p:txBody>
      </p:sp>
      <p:sp>
        <p:nvSpPr>
          <p:cNvPr id="7" name="Slide Number Placeholder 6"/>
          <p:cNvSpPr>
            <a:spLocks noGrp="1"/>
          </p:cNvSpPr>
          <p:nvPr>
            <p:ph type="sldNum" sz="quarter" idx="12"/>
          </p:nvPr>
        </p:nvSpPr>
        <p:spPr/>
        <p:txBody>
          <a:bodyPr/>
          <a:lstStyle/>
          <a:p>
            <a:fld id="{B6C754CE-6E15-4E20-B839-942525789EF7}" type="slidenum">
              <a:rPr lang="en-GB" smtClean="0"/>
              <a:pPr/>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E72E678-B0F1-4ABB-A6EE-C2EA4F0A85DF}" type="datetime1">
              <a:rPr lang="en-US" smtClean="0"/>
              <a:pPr/>
              <a:t>2/27/2020</a:t>
            </a:fld>
            <a:endParaRPr lang="en-GB"/>
          </a:p>
        </p:txBody>
      </p:sp>
      <p:sp>
        <p:nvSpPr>
          <p:cNvPr id="8" name="Footer Placeholder 7"/>
          <p:cNvSpPr>
            <a:spLocks noGrp="1"/>
          </p:cNvSpPr>
          <p:nvPr>
            <p:ph type="ftr" sz="quarter" idx="11"/>
          </p:nvPr>
        </p:nvSpPr>
        <p:spPr>
          <a:xfrm>
            <a:off x="304800" y="6409944"/>
            <a:ext cx="3581400" cy="365760"/>
          </a:xfrm>
        </p:spPr>
        <p:txBody>
          <a:bodyPr/>
          <a:lstStyle/>
          <a:p>
            <a:r>
              <a:rPr lang="en-GB" smtClean="0"/>
              <a:t>Set by Niguse H.</a:t>
            </a:r>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C754CE-6E15-4E20-B839-942525789EF7}" type="slidenum">
              <a:rPr lang="en-GB" smtClean="0"/>
              <a:pPr/>
              <a:t>‹#›</a:t>
            </a:fld>
            <a:endParaRPr lang="en-GB"/>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48ACB19-B7ED-4B66-B7C5-B372E7F47BAE}" type="datetime1">
              <a:rPr lang="en-US" smtClean="0"/>
              <a:pPr/>
              <a:t>2/27/2020</a:t>
            </a:fld>
            <a:endParaRPr lang="en-GB"/>
          </a:p>
        </p:txBody>
      </p:sp>
      <p:sp>
        <p:nvSpPr>
          <p:cNvPr id="4" name="Footer Placeholder 3"/>
          <p:cNvSpPr>
            <a:spLocks noGrp="1"/>
          </p:cNvSpPr>
          <p:nvPr>
            <p:ph type="ftr" sz="quarter" idx="11"/>
          </p:nvPr>
        </p:nvSpPr>
        <p:spPr/>
        <p:txBody>
          <a:bodyPr/>
          <a:lstStyle/>
          <a:p>
            <a:r>
              <a:rPr lang="en-GB" smtClean="0"/>
              <a:t>Set by Niguse H.</a:t>
            </a:r>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B6C754CE-6E15-4E20-B839-942525789EF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ACEFFF79-C3E1-45AA-9E5C-54CCA78998ED}" type="datetime1">
              <a:rPr lang="en-US" smtClean="0"/>
              <a:pPr/>
              <a:t>2/27/2020</a:t>
            </a:fld>
            <a:endParaRPr lang="en-GB"/>
          </a:p>
        </p:txBody>
      </p:sp>
      <p:sp>
        <p:nvSpPr>
          <p:cNvPr id="3" name="Footer Placeholder 2"/>
          <p:cNvSpPr>
            <a:spLocks noGrp="1"/>
          </p:cNvSpPr>
          <p:nvPr>
            <p:ph type="ftr" sz="quarter" idx="11"/>
          </p:nvPr>
        </p:nvSpPr>
        <p:spPr/>
        <p:txBody>
          <a:bodyPr/>
          <a:lstStyle/>
          <a:p>
            <a:r>
              <a:rPr lang="en-GB" smtClean="0"/>
              <a:t>Set by Niguse H.</a:t>
            </a:r>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C754CE-6E15-4E20-B839-942525789EF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C754CE-6E15-4E20-B839-942525789EF7}" type="slidenum">
              <a:rPr lang="en-GB" smtClean="0"/>
              <a:pPr/>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A0C7B87-0847-4A12-95BB-4859491A3BF4}" type="datetime1">
              <a:rPr lang="en-US" smtClean="0"/>
              <a:pPr/>
              <a:t>2/27/2020</a:t>
            </a:fld>
            <a:endParaRPr lang="en-GB"/>
          </a:p>
        </p:txBody>
      </p:sp>
      <p:sp>
        <p:nvSpPr>
          <p:cNvPr id="6" name="Footer Placeholder 5"/>
          <p:cNvSpPr>
            <a:spLocks noGrp="1"/>
          </p:cNvSpPr>
          <p:nvPr>
            <p:ph type="ftr" sz="quarter" idx="11"/>
          </p:nvPr>
        </p:nvSpPr>
        <p:spPr>
          <a:xfrm>
            <a:off x="301752" y="6410848"/>
            <a:ext cx="3383280" cy="365760"/>
          </a:xfrm>
        </p:spPr>
        <p:txBody>
          <a:bodyPr/>
          <a:lstStyle/>
          <a:p>
            <a:r>
              <a:rPr lang="en-GB" smtClean="0"/>
              <a:t>Set by Niguse H.</a:t>
            </a:r>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C754CE-6E15-4E20-B839-942525789EF7}" type="slidenum">
              <a:rPr lang="en-GB" smtClean="0"/>
              <a:pPr/>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60073866-EB51-4C92-8CDB-19F20F52A33D}" type="datetime1">
              <a:rPr lang="en-US" smtClean="0"/>
              <a:pPr/>
              <a:t>2/27/2020</a:t>
            </a:fld>
            <a:endParaRPr lang="en-GB"/>
          </a:p>
        </p:txBody>
      </p:sp>
      <p:sp>
        <p:nvSpPr>
          <p:cNvPr id="6" name="Footer Placeholder 5"/>
          <p:cNvSpPr>
            <a:spLocks noGrp="1"/>
          </p:cNvSpPr>
          <p:nvPr>
            <p:ph type="ftr" sz="quarter" idx="11"/>
          </p:nvPr>
        </p:nvSpPr>
        <p:spPr>
          <a:xfrm>
            <a:off x="301752" y="6410848"/>
            <a:ext cx="3584448" cy="365760"/>
          </a:xfrm>
        </p:spPr>
        <p:txBody>
          <a:bodyPr/>
          <a:lstStyle/>
          <a:p>
            <a:r>
              <a:rPr lang="en-GB" smtClean="0"/>
              <a:t>Set by Niguse H.</a:t>
            </a: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92BB7FF-7D23-49DE-86E8-D016803825AA}" type="datetime1">
              <a:rPr lang="en-US" smtClean="0"/>
              <a:pPr/>
              <a:t>2/27/2020</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en-GB" smtClean="0"/>
              <a:t>Set by Niguse H.</a:t>
            </a:r>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C754CE-6E15-4E20-B839-942525789EF7}" type="slidenum">
              <a:rPr lang="en-GB" smtClean="0"/>
              <a:pPr/>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hf hd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idx="1"/>
          </p:nvPr>
        </p:nvSpPr>
        <p:spPr>
          <a:xfrm>
            <a:off x="0" y="152400"/>
            <a:ext cx="8964487" cy="6156920"/>
          </a:xfrm>
          <a:solidFill>
            <a:schemeClr val="bg1"/>
          </a:solidFill>
        </p:spPr>
        <p:txBody>
          <a:bodyPr>
            <a:normAutofit/>
          </a:bodyPr>
          <a:lstStyle/>
          <a:p>
            <a:pPr>
              <a:buNone/>
            </a:pPr>
            <a:r>
              <a:rPr lang="en-GB" sz="2000" dirty="0" smtClean="0"/>
              <a:t>             </a:t>
            </a:r>
            <a:r>
              <a:rPr lang="en-GB" sz="2900" dirty="0" smtClean="0">
                <a:solidFill>
                  <a:schemeClr val="accent3">
                    <a:shade val="75000"/>
                  </a:schemeClr>
                </a:solidFill>
                <a:latin typeface="+mj-lt"/>
                <a:ea typeface="+mj-ea"/>
                <a:cs typeface="+mj-cs"/>
              </a:rPr>
              <a:t> </a:t>
            </a:r>
          </a:p>
          <a:p>
            <a:pPr>
              <a:buNone/>
            </a:pPr>
            <a:r>
              <a:rPr lang="en-GB" sz="2900" b="1" dirty="0" smtClean="0">
                <a:solidFill>
                  <a:schemeClr val="accent3">
                    <a:shade val="75000"/>
                  </a:schemeClr>
                </a:solidFill>
                <a:latin typeface="+mj-lt"/>
                <a:ea typeface="+mj-ea"/>
                <a:cs typeface="+mj-cs"/>
              </a:rPr>
              <a:t>    </a:t>
            </a:r>
            <a:r>
              <a:rPr lang="en-GB" sz="2900" b="1" dirty="0" smtClean="0">
                <a:solidFill>
                  <a:schemeClr val="accent3">
                    <a:shade val="75000"/>
                  </a:schemeClr>
                </a:solidFill>
                <a:latin typeface="Times New Roman" panose="02020603050405020304" pitchFamily="18" charset="0"/>
                <a:ea typeface="+mj-ea"/>
                <a:cs typeface="Times New Roman" panose="02020603050405020304" pitchFamily="18" charset="0"/>
              </a:rPr>
              <a:t>CHAPTER FOUR</a:t>
            </a:r>
          </a:p>
          <a:p>
            <a:endParaRPr lang="en-US" sz="2900" dirty="0" smtClean="0">
              <a:solidFill>
                <a:schemeClr val="accent3">
                  <a:shade val="75000"/>
                </a:schemeClr>
              </a:solidFill>
              <a:latin typeface="Times New Roman" panose="02020603050405020304" pitchFamily="18" charset="0"/>
              <a:ea typeface="+mj-ea"/>
              <a:cs typeface="Times New Roman" panose="02020603050405020304" pitchFamily="18" charset="0"/>
            </a:endParaRPr>
          </a:p>
          <a:p>
            <a:r>
              <a:rPr lang="en-US" sz="2900" dirty="0" smtClean="0">
                <a:solidFill>
                  <a:schemeClr val="accent3">
                    <a:shade val="75000"/>
                  </a:schemeClr>
                </a:solidFill>
                <a:latin typeface="Times New Roman" panose="02020603050405020304" pitchFamily="18" charset="0"/>
                <a:ea typeface="+mj-ea"/>
                <a:cs typeface="Times New Roman" panose="02020603050405020304" pitchFamily="18" charset="0"/>
              </a:rPr>
              <a:t>Tender </a:t>
            </a:r>
            <a:r>
              <a:rPr lang="en-US" sz="2900" dirty="0">
                <a:solidFill>
                  <a:schemeClr val="accent3">
                    <a:shade val="75000"/>
                  </a:schemeClr>
                </a:solidFill>
                <a:latin typeface="Times New Roman" panose="02020603050405020304" pitchFamily="18" charset="0"/>
                <a:ea typeface="+mj-ea"/>
                <a:cs typeface="Times New Roman" panose="02020603050405020304" pitchFamily="18" charset="0"/>
              </a:rPr>
              <a:t>form, Bonds and guaranties, </a:t>
            </a:r>
            <a:r>
              <a:rPr lang="en-US" sz="2900" dirty="0" smtClean="0">
                <a:solidFill>
                  <a:schemeClr val="accent3">
                    <a:shade val="75000"/>
                  </a:schemeClr>
                </a:solidFill>
                <a:latin typeface="Times New Roman" panose="02020603050405020304" pitchFamily="18" charset="0"/>
                <a:ea typeface="+mj-ea"/>
                <a:cs typeface="Times New Roman" panose="02020603050405020304" pitchFamily="18" charset="0"/>
              </a:rPr>
              <a:t>Bid </a:t>
            </a:r>
            <a:r>
              <a:rPr lang="en-US" sz="2900" dirty="0">
                <a:solidFill>
                  <a:schemeClr val="accent3">
                    <a:shade val="75000"/>
                  </a:schemeClr>
                </a:solidFill>
                <a:latin typeface="Times New Roman" panose="02020603050405020304" pitchFamily="18" charset="0"/>
                <a:ea typeface="+mj-ea"/>
                <a:cs typeface="Times New Roman" panose="02020603050405020304" pitchFamily="18" charset="0"/>
              </a:rPr>
              <a:t>bond and Performance </a:t>
            </a:r>
            <a:r>
              <a:rPr lang="en-US" sz="2900" dirty="0" smtClean="0">
                <a:solidFill>
                  <a:schemeClr val="accent3">
                    <a:shade val="75000"/>
                  </a:schemeClr>
                </a:solidFill>
                <a:latin typeface="Times New Roman" panose="02020603050405020304" pitchFamily="18" charset="0"/>
                <a:ea typeface="+mj-ea"/>
                <a:cs typeface="Times New Roman" panose="02020603050405020304" pitchFamily="18" charset="0"/>
              </a:rPr>
              <a:t>bond</a:t>
            </a:r>
          </a:p>
          <a:p>
            <a:pPr>
              <a:buNone/>
            </a:pPr>
            <a:r>
              <a:rPr lang="en-GB" sz="2900" b="1" dirty="0" smtClean="0">
                <a:solidFill>
                  <a:schemeClr val="accent3">
                    <a:shade val="75000"/>
                  </a:schemeClr>
                </a:solidFill>
                <a:latin typeface="Times New Roman" panose="02020603050405020304" pitchFamily="18" charset="0"/>
                <a:ea typeface="+mj-ea"/>
                <a:cs typeface="Times New Roman" panose="02020603050405020304" pitchFamily="18" charset="0"/>
              </a:rPr>
              <a:t> </a:t>
            </a:r>
          </a:p>
          <a:p>
            <a:pPr algn="ctr">
              <a:buNone/>
            </a:pPr>
            <a:endParaRPr lang="en-GB" sz="2000" dirty="0" smtClean="0">
              <a:solidFill>
                <a:schemeClr val="accent2"/>
              </a:solidFill>
              <a:latin typeface="Times New Roman" panose="02020603050405020304" pitchFamily="18" charset="0"/>
              <a:ea typeface="+mj-ea"/>
              <a:cs typeface="Times New Roman" panose="02020603050405020304" pitchFamily="18" charset="0"/>
            </a:endParaRPr>
          </a:p>
        </p:txBody>
      </p:sp>
      <p:sp>
        <p:nvSpPr>
          <p:cNvPr id="5" name="Date Placeholder 4"/>
          <p:cNvSpPr>
            <a:spLocks noGrp="1"/>
          </p:cNvSpPr>
          <p:nvPr>
            <p:ph type="dt" sz="half" idx="10"/>
          </p:nvPr>
        </p:nvSpPr>
        <p:spPr/>
        <p:txBody>
          <a:bodyPr/>
          <a:lstStyle/>
          <a:p>
            <a:fld id="{46F93729-A426-448A-A99F-FF7CF034193E}" type="datetime1">
              <a:rPr lang="en-US" smtClean="0"/>
              <a:pPr/>
              <a:t>2/27/2020</a:t>
            </a:fld>
            <a:endParaRPr lang="en-GB"/>
          </a:p>
        </p:txBody>
      </p:sp>
      <p:sp>
        <p:nvSpPr>
          <p:cNvPr id="6" name="Slide Number Placeholder 5"/>
          <p:cNvSpPr>
            <a:spLocks noGrp="1"/>
          </p:cNvSpPr>
          <p:nvPr>
            <p:ph type="sldNum" sz="quarter" idx="12"/>
          </p:nvPr>
        </p:nvSpPr>
        <p:spPr/>
        <p:txBody>
          <a:bodyPr/>
          <a:lstStyle/>
          <a:p>
            <a:fld id="{B6C754CE-6E15-4E20-B839-942525789EF7}" type="slidenum">
              <a:rPr lang="en-GB" smtClean="0"/>
              <a:pPr/>
              <a:t>1</a:t>
            </a:fld>
            <a:endParaRPr lang="en-GB" dirty="0"/>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cut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2743200"/>
            <a:ext cx="8763000" cy="3657600"/>
          </a:xfrm>
        </p:spPr>
        <p:txBody>
          <a:bodyPr/>
          <a:lstStyle/>
          <a:p>
            <a:r>
              <a:rPr lang="en-US" dirty="0" smtClean="0"/>
              <a:t>Bonds and guaranties, Bid bond, Performance bond, Advance payment guaranty, Retention money guaranty. Insurance and indemnification,</a:t>
            </a:r>
            <a:endParaRPr lang="en-US" dirty="0"/>
          </a:p>
        </p:txBody>
      </p:sp>
      <p:sp>
        <p:nvSpPr>
          <p:cNvPr id="3" name="Footer Placeholder 2"/>
          <p:cNvSpPr>
            <a:spLocks noGrp="1"/>
          </p:cNvSpPr>
          <p:nvPr>
            <p:ph type="ftr" sz="quarter" idx="11"/>
          </p:nvPr>
        </p:nvSpPr>
        <p:spPr/>
        <p:txBody>
          <a:bodyPr/>
          <a:lstStyle/>
          <a:p>
            <a:r>
              <a:rPr lang="en-GB" smtClean="0"/>
              <a:t>Set by Niguse H.</a:t>
            </a:r>
            <a:endParaRPr lang="en-GB"/>
          </a:p>
        </p:txBody>
      </p:sp>
      <p:sp>
        <p:nvSpPr>
          <p:cNvPr id="4" name="Date Placeholder 3"/>
          <p:cNvSpPr>
            <a:spLocks noGrp="1"/>
          </p:cNvSpPr>
          <p:nvPr>
            <p:ph type="dt" sz="half" idx="10"/>
          </p:nvPr>
        </p:nvSpPr>
        <p:spPr/>
        <p:txBody>
          <a:bodyPr/>
          <a:lstStyle/>
          <a:p>
            <a:fld id="{71A9DF77-492E-427E-80A1-A353C378696A}" type="datetime1">
              <a:rPr lang="en-US" smtClean="0"/>
              <a:pPr/>
              <a:t>2/27/2020</a:t>
            </a:fld>
            <a:endParaRPr lang="en-GB"/>
          </a:p>
        </p:txBody>
      </p:sp>
      <p:sp>
        <p:nvSpPr>
          <p:cNvPr id="5" name="Slide Number Placeholder 4"/>
          <p:cNvSpPr>
            <a:spLocks noGrp="1"/>
          </p:cNvSpPr>
          <p:nvPr>
            <p:ph type="sldNum" sz="quarter" idx="12"/>
          </p:nvPr>
        </p:nvSpPr>
        <p:spPr/>
        <p:txBody>
          <a:bodyPr/>
          <a:lstStyle/>
          <a:p>
            <a:fld id="{B6C754CE-6E15-4E20-B839-942525789EF7}" type="slidenum">
              <a:rPr lang="en-GB" smtClean="0"/>
              <a:pPr/>
              <a:t>2</a:t>
            </a:fld>
            <a:endParaRPr lang="en-GB"/>
          </a:p>
        </p:txBody>
      </p:sp>
      <p:sp>
        <p:nvSpPr>
          <p:cNvPr id="6" name="Title 5"/>
          <p:cNvSpPr>
            <a:spLocks noGrp="1"/>
          </p:cNvSpPr>
          <p:nvPr>
            <p:ph type="title"/>
          </p:nvPr>
        </p:nvSpPr>
        <p:spPr/>
        <p:txBody>
          <a:bodyPr/>
          <a:lstStyle/>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784976" cy="1044656"/>
          </a:xfrm>
        </p:spPr>
        <p:txBody>
          <a:bodyPr>
            <a:noAutofit/>
          </a:bodyPr>
          <a:lstStyle/>
          <a:p>
            <a:r>
              <a:rPr lang="en-US" sz="3600" b="1" dirty="0" smtClean="0">
                <a:latin typeface="Times New Roman" panose="02020603050405020304" pitchFamily="18" charset="0"/>
                <a:cs typeface="Times New Roman" panose="02020603050405020304" pitchFamily="18" charset="0"/>
              </a:rPr>
              <a:t/>
            </a:r>
            <a:br>
              <a:rPr lang="en-US" sz="3600" b="1" dirty="0" smtClean="0">
                <a:latin typeface="Times New Roman" panose="02020603050405020304" pitchFamily="18" charset="0"/>
                <a:cs typeface="Times New Roman" panose="02020603050405020304" pitchFamily="18" charset="0"/>
              </a:rPr>
            </a:br>
            <a:r>
              <a:rPr lang="en-US" sz="3600" b="1" dirty="0" smtClean="0">
                <a:latin typeface="Times New Roman" panose="02020603050405020304" pitchFamily="18" charset="0"/>
                <a:cs typeface="Times New Roman" panose="02020603050405020304" pitchFamily="18" charset="0"/>
              </a:rPr>
              <a:t>4.1 TENDER FORMS</a:t>
            </a:r>
            <a:endParaRPr lang="en-US" sz="3600" b="1" dirty="0">
              <a:latin typeface="Times New Roman" panose="02020603050405020304" pitchFamily="18" charset="0"/>
              <a:cs typeface="Times New Roman" panose="02020603050405020304" pitchFamily="18" charset="0"/>
            </a:endParaRPr>
          </a:p>
        </p:txBody>
      </p:sp>
      <p:sp>
        <p:nvSpPr>
          <p:cNvPr id="3" name="Date Placeholder 2"/>
          <p:cNvSpPr>
            <a:spLocks noGrp="1"/>
          </p:cNvSpPr>
          <p:nvPr>
            <p:ph type="dt" sz="half" idx="10"/>
          </p:nvPr>
        </p:nvSpPr>
        <p:spPr/>
        <p:txBody>
          <a:bodyPr/>
          <a:lstStyle/>
          <a:p>
            <a:fld id="{04F06EB3-A0C7-4586-9EC7-36D535C3B033}" type="datetime1">
              <a:rPr lang="en-US" smtClean="0"/>
              <a:pPr/>
              <a:t>2/27/2020</a:t>
            </a:fld>
            <a:endParaRPr lang="en-GB"/>
          </a:p>
        </p:txBody>
      </p:sp>
      <p:sp>
        <p:nvSpPr>
          <p:cNvPr id="4" name="Footer Placeholder 3"/>
          <p:cNvSpPr>
            <a:spLocks noGrp="1"/>
          </p:cNvSpPr>
          <p:nvPr>
            <p:ph type="ftr" sz="quarter" idx="11"/>
          </p:nvPr>
        </p:nvSpPr>
        <p:spPr/>
        <p:txBody>
          <a:bodyPr/>
          <a:lstStyle/>
          <a:p>
            <a:r>
              <a:rPr lang="en-GB" dirty="0" smtClean="0"/>
              <a:t>Set by </a:t>
            </a:r>
            <a:r>
              <a:rPr lang="en-GB" dirty="0" err="1" smtClean="0"/>
              <a:t>Niguse</a:t>
            </a:r>
            <a:r>
              <a:rPr lang="en-GB" dirty="0" smtClean="0"/>
              <a:t> H.</a:t>
            </a:r>
            <a:endParaRPr lang="en-GB" dirty="0"/>
          </a:p>
        </p:txBody>
      </p:sp>
      <p:sp>
        <p:nvSpPr>
          <p:cNvPr id="5" name="Slide Number Placeholder 4"/>
          <p:cNvSpPr>
            <a:spLocks noGrp="1"/>
          </p:cNvSpPr>
          <p:nvPr>
            <p:ph type="sldNum" sz="quarter" idx="12"/>
          </p:nvPr>
        </p:nvSpPr>
        <p:spPr/>
        <p:txBody>
          <a:bodyPr/>
          <a:lstStyle/>
          <a:p>
            <a:fld id="{B6C754CE-6E15-4E20-B839-942525789EF7}" type="slidenum">
              <a:rPr lang="en-GB" smtClean="0"/>
              <a:pPr/>
              <a:t>3</a:t>
            </a:fld>
            <a:endParaRPr lang="en-GB"/>
          </a:p>
        </p:txBody>
      </p:sp>
      <p:sp>
        <p:nvSpPr>
          <p:cNvPr id="6" name="Content Placeholder 5"/>
          <p:cNvSpPr>
            <a:spLocks noGrp="1"/>
          </p:cNvSpPr>
          <p:nvPr>
            <p:ph sz="quarter" idx="1"/>
          </p:nvPr>
        </p:nvSpPr>
        <p:spPr>
          <a:xfrm>
            <a:off x="179512" y="1527048"/>
            <a:ext cx="8784976" cy="4877936"/>
          </a:xfrm>
        </p:spPr>
        <p:txBody>
          <a:bodyPr>
            <a:normAutofit lnSpcReduction="10000"/>
          </a:bodyPr>
          <a:lstStyle/>
          <a:p>
            <a:pPr>
              <a:buFont typeface="Wingdings" panose="05000000000000000000" pitchFamily="2" charset="2"/>
              <a:buChar char="§"/>
            </a:pPr>
            <a:r>
              <a:rPr lang="en-US" dirty="0"/>
              <a:t>Open </a:t>
            </a:r>
            <a:r>
              <a:rPr lang="en-US" dirty="0" smtClean="0"/>
              <a:t>tendering</a:t>
            </a:r>
          </a:p>
          <a:p>
            <a:pPr lvl="2">
              <a:buFont typeface="Wingdings" panose="05000000000000000000" pitchFamily="2" charset="2"/>
              <a:buChar char="§"/>
            </a:pPr>
            <a:r>
              <a:rPr lang="en-US" dirty="0"/>
              <a:t>All interested contractors/suppliers/service providers are free to submit their tenders</a:t>
            </a:r>
            <a:r>
              <a:rPr lang="en-US" dirty="0" smtClean="0"/>
              <a:t>.</a:t>
            </a:r>
          </a:p>
          <a:p>
            <a:pPr>
              <a:buFont typeface="Wingdings" panose="05000000000000000000" pitchFamily="2" charset="2"/>
              <a:buChar char="§"/>
            </a:pPr>
            <a:r>
              <a:rPr lang="en-US" dirty="0"/>
              <a:t>Selective </a:t>
            </a:r>
            <a:r>
              <a:rPr lang="en-US" dirty="0" smtClean="0"/>
              <a:t>tendering</a:t>
            </a:r>
          </a:p>
          <a:p>
            <a:pPr lvl="2">
              <a:buFont typeface="Wingdings" panose="05000000000000000000" pitchFamily="2" charset="2"/>
              <a:buChar char="§"/>
            </a:pPr>
            <a:r>
              <a:rPr lang="en-US" dirty="0"/>
              <a:t>Selective tendering is adopted when contractors/suppliers/service providers on the relevant approved lists </a:t>
            </a:r>
            <a:r>
              <a:rPr lang="en-US" dirty="0" smtClean="0"/>
              <a:t>of contractors /suppliers/ service </a:t>
            </a:r>
            <a:r>
              <a:rPr lang="en-US" dirty="0"/>
              <a:t>providers are invited to submit </a:t>
            </a:r>
            <a:r>
              <a:rPr lang="en-US" dirty="0" smtClean="0"/>
              <a:t>tenders</a:t>
            </a:r>
          </a:p>
          <a:p>
            <a:pPr>
              <a:buFont typeface="Wingdings" panose="05000000000000000000" pitchFamily="2" charset="2"/>
              <a:buChar char="§"/>
            </a:pPr>
            <a:r>
              <a:rPr lang="en-US" dirty="0"/>
              <a:t>Single and restricted </a:t>
            </a:r>
            <a:r>
              <a:rPr lang="en-US" dirty="0" smtClean="0"/>
              <a:t>tendering</a:t>
            </a:r>
          </a:p>
          <a:p>
            <a:pPr lvl="2">
              <a:buFont typeface="Wingdings" panose="05000000000000000000" pitchFamily="2" charset="2"/>
              <a:buChar char="§"/>
            </a:pPr>
            <a:r>
              <a:rPr lang="en-US" dirty="0"/>
              <a:t>tenders are invited from only one or a limited number </a:t>
            </a:r>
            <a:r>
              <a:rPr lang="en-US" dirty="0" smtClean="0"/>
              <a:t>of contractors  /suppliers/service providers</a:t>
            </a:r>
          </a:p>
          <a:p>
            <a:pPr>
              <a:buFont typeface="Wingdings" panose="05000000000000000000" pitchFamily="2" charset="2"/>
              <a:buChar char="§"/>
            </a:pPr>
            <a:r>
              <a:rPr lang="en-US" dirty="0" smtClean="0"/>
              <a:t>Direct engagement</a:t>
            </a:r>
          </a:p>
          <a:p>
            <a:pPr lvl="2">
              <a:buFont typeface="Wingdings" panose="05000000000000000000" pitchFamily="2" charset="2"/>
              <a:buChar char="§"/>
            </a:pPr>
            <a:r>
              <a:rPr lang="en-US" dirty="0" smtClean="0"/>
              <a:t>Direct </a:t>
            </a:r>
            <a:r>
              <a:rPr lang="en-US" dirty="0"/>
              <a:t>engagement of a contractor/supplier/service provider without recourse to tendering procedures</a:t>
            </a:r>
          </a:p>
        </p:txBody>
      </p:sp>
    </p:spTree>
    <p:extLst>
      <p:ext uri="{BB962C8B-B14F-4D97-AF65-F5344CB8AC3E}">
        <p14:creationId xmlns:p14="http://schemas.microsoft.com/office/powerpoint/2010/main" xmlns="" val="25194373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91908"/>
          </a:xfrm>
        </p:spPr>
        <p:txBody>
          <a:bodyPr>
            <a:normAutofit/>
          </a:bodyPr>
          <a:lstStyle/>
          <a:p>
            <a:r>
              <a:rPr lang="en-US" sz="4000" b="1" dirty="0" smtClean="0">
                <a:latin typeface="Times New Roman" panose="02020603050405020304" pitchFamily="18" charset="0"/>
                <a:cs typeface="Times New Roman" panose="02020603050405020304" pitchFamily="18" charset="0"/>
              </a:rPr>
              <a:t>BONDS AND GUARANTIES</a:t>
            </a:r>
            <a:endParaRPr lang="en-US" sz="4000" b="1" dirty="0">
              <a:latin typeface="Times New Roman" panose="02020603050405020304" pitchFamily="18" charset="0"/>
              <a:cs typeface="Times New Roman" panose="02020603050405020304" pitchFamily="18" charset="0"/>
            </a:endParaRPr>
          </a:p>
        </p:txBody>
      </p:sp>
      <p:sp>
        <p:nvSpPr>
          <p:cNvPr id="3" name="Date Placeholder 2"/>
          <p:cNvSpPr>
            <a:spLocks noGrp="1"/>
          </p:cNvSpPr>
          <p:nvPr>
            <p:ph type="dt" sz="half" idx="10"/>
          </p:nvPr>
        </p:nvSpPr>
        <p:spPr/>
        <p:txBody>
          <a:bodyPr/>
          <a:lstStyle/>
          <a:p>
            <a:fld id="{04F06EB3-A0C7-4586-9EC7-36D535C3B033}" type="datetime1">
              <a:rPr lang="en-US" smtClean="0"/>
              <a:pPr/>
              <a:t>2/27/2020</a:t>
            </a:fld>
            <a:endParaRPr lang="en-GB"/>
          </a:p>
        </p:txBody>
      </p:sp>
      <p:sp>
        <p:nvSpPr>
          <p:cNvPr id="4" name="Footer Placeholder 3"/>
          <p:cNvSpPr>
            <a:spLocks noGrp="1"/>
          </p:cNvSpPr>
          <p:nvPr>
            <p:ph type="ftr" sz="quarter" idx="11"/>
          </p:nvPr>
        </p:nvSpPr>
        <p:spPr/>
        <p:txBody>
          <a:bodyPr/>
          <a:lstStyle/>
          <a:p>
            <a:r>
              <a:rPr lang="en-GB" smtClean="0"/>
              <a:t>Set by Niguse H.</a:t>
            </a:r>
            <a:endParaRPr lang="en-GB"/>
          </a:p>
        </p:txBody>
      </p:sp>
      <p:sp>
        <p:nvSpPr>
          <p:cNvPr id="5" name="Slide Number Placeholder 4"/>
          <p:cNvSpPr>
            <a:spLocks noGrp="1"/>
          </p:cNvSpPr>
          <p:nvPr>
            <p:ph type="sldNum" sz="quarter" idx="12"/>
          </p:nvPr>
        </p:nvSpPr>
        <p:spPr/>
        <p:txBody>
          <a:bodyPr/>
          <a:lstStyle/>
          <a:p>
            <a:fld id="{B6C754CE-6E15-4E20-B839-942525789EF7}" type="slidenum">
              <a:rPr lang="en-GB" smtClean="0"/>
              <a:pPr/>
              <a:t>4</a:t>
            </a:fld>
            <a:endParaRPr lang="en-GB"/>
          </a:p>
        </p:txBody>
      </p:sp>
      <p:sp>
        <p:nvSpPr>
          <p:cNvPr id="8" name="Content Placeholder 7"/>
          <p:cNvSpPr>
            <a:spLocks noGrp="1"/>
          </p:cNvSpPr>
          <p:nvPr>
            <p:ph sz="quarter" idx="1"/>
          </p:nvPr>
        </p:nvSpPr>
        <p:spPr>
          <a:xfrm>
            <a:off x="301752" y="1527048"/>
            <a:ext cx="8662736" cy="4877936"/>
          </a:xfrm>
        </p:spPr>
        <p:txBody>
          <a:bodyPr/>
          <a:lstStyle/>
          <a:p>
            <a:r>
              <a:rPr lang="en-US" sz="3200" dirty="0">
                <a:latin typeface="Times New Roman" panose="02020603050405020304" pitchFamily="18" charset="0"/>
                <a:cs typeface="Times New Roman" panose="02020603050405020304" pitchFamily="18" charset="0"/>
              </a:rPr>
              <a:t>Bonds and guarantees are often </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treated as an </a:t>
            </a:r>
            <a:r>
              <a:rPr lang="en-US" sz="3200" dirty="0" smtClean="0">
                <a:latin typeface="Times New Roman" panose="02020603050405020304" pitchFamily="18" charset="0"/>
                <a:cs typeface="Times New Roman" panose="02020603050405020304" pitchFamily="18" charset="0"/>
              </a:rPr>
              <a:t>after thought </a:t>
            </a:r>
            <a:r>
              <a:rPr lang="en-US" sz="3200" dirty="0">
                <a:latin typeface="Times New Roman" panose="02020603050405020304" pitchFamily="18" charset="0"/>
                <a:cs typeface="Times New Roman" panose="02020603050405020304" pitchFamily="18" charset="0"/>
              </a:rPr>
              <a:t>when it comes to risk analysis </a:t>
            </a:r>
            <a:r>
              <a:rPr lang="en-US" sz="3200" dirty="0" smtClean="0">
                <a:latin typeface="Times New Roman" panose="02020603050405020304" pitchFamily="18" charset="0"/>
                <a:cs typeface="Times New Roman" panose="02020603050405020304" pitchFamily="18" charset="0"/>
              </a:rPr>
              <a:t>and negotiation </a:t>
            </a:r>
            <a:r>
              <a:rPr lang="en-US" sz="3200" dirty="0">
                <a:latin typeface="Times New Roman" panose="02020603050405020304" pitchFamily="18" charset="0"/>
                <a:cs typeface="Times New Roman" panose="02020603050405020304" pitchFamily="18" charset="0"/>
              </a:rPr>
              <a:t>of construction projects</a:t>
            </a:r>
            <a:r>
              <a:rPr lang="en-US" sz="3200" dirty="0" smtClean="0">
                <a:latin typeface="Times New Roman" panose="02020603050405020304" pitchFamily="18" charset="0"/>
                <a:cs typeface="Times New Roman" panose="02020603050405020304" pitchFamily="18" charset="0"/>
              </a:rPr>
              <a:t>.</a:t>
            </a:r>
          </a:p>
          <a:p>
            <a:r>
              <a:rPr lang="en-US" sz="3200" dirty="0" smtClean="0">
                <a:latin typeface="Times New Roman" panose="02020603050405020304" pitchFamily="18" charset="0"/>
                <a:cs typeface="Times New Roman" panose="02020603050405020304" pitchFamily="18" charset="0"/>
              </a:rPr>
              <a:t>It tend </a:t>
            </a:r>
            <a:r>
              <a:rPr lang="en-US" sz="3200" dirty="0">
                <a:latin typeface="Times New Roman" panose="02020603050405020304" pitchFamily="18" charset="0"/>
                <a:cs typeface="Times New Roman" panose="02020603050405020304" pitchFamily="18" charset="0"/>
              </a:rPr>
              <a:t>to be viewed very much as “</a:t>
            </a:r>
            <a:r>
              <a:rPr lang="en-US" sz="3200" dirty="0" smtClean="0">
                <a:latin typeface="Times New Roman" panose="02020603050405020304" pitchFamily="18" charset="0"/>
                <a:cs typeface="Times New Roman" panose="02020603050405020304" pitchFamily="18" charset="0"/>
              </a:rPr>
              <a:t>ancillary” documents </a:t>
            </a:r>
            <a:r>
              <a:rPr lang="en-US" sz="3200" dirty="0">
                <a:latin typeface="Times New Roman" panose="02020603050405020304" pitchFamily="18" charset="0"/>
                <a:cs typeface="Times New Roman" panose="02020603050405020304" pitchFamily="18" charset="0"/>
              </a:rPr>
              <a:t>to the main construction </a:t>
            </a:r>
            <a:r>
              <a:rPr lang="en-US" sz="3200" dirty="0" smtClean="0">
                <a:latin typeface="Times New Roman" panose="02020603050405020304" pitchFamily="18" charset="0"/>
                <a:cs typeface="Times New Roman" panose="02020603050405020304" pitchFamily="18" charset="0"/>
              </a:rPr>
              <a:t>contract</a:t>
            </a:r>
          </a:p>
          <a:p>
            <a:r>
              <a:rPr lang="en-US" sz="3200" dirty="0">
                <a:latin typeface="Times New Roman" panose="02020603050405020304" pitchFamily="18" charset="0"/>
                <a:cs typeface="Times New Roman" panose="02020603050405020304" pitchFamily="18" charset="0"/>
              </a:rPr>
              <a:t>bonds and guarantees are </a:t>
            </a:r>
            <a:r>
              <a:rPr lang="en-US" sz="3200" dirty="0" smtClean="0">
                <a:latin typeface="Times New Roman" panose="02020603050405020304" pitchFamily="18" charset="0"/>
                <a:cs typeface="Times New Roman" panose="02020603050405020304" pitchFamily="18" charset="0"/>
              </a:rPr>
              <a:t>coming under </a:t>
            </a:r>
            <a:r>
              <a:rPr lang="en-US" sz="3200" dirty="0">
                <a:latin typeface="Times New Roman" panose="02020603050405020304" pitchFamily="18" charset="0"/>
                <a:cs typeface="Times New Roman" panose="02020603050405020304" pitchFamily="18" charset="0"/>
              </a:rPr>
              <a:t>greater </a:t>
            </a:r>
            <a:r>
              <a:rPr lang="en-US" sz="3200" dirty="0" smtClean="0">
                <a:latin typeface="Times New Roman" panose="02020603050405020304" pitchFamily="18" charset="0"/>
                <a:cs typeface="Times New Roman" panose="02020603050405020304" pitchFamily="18" charset="0"/>
              </a:rPr>
              <a:t>inspection </a:t>
            </a:r>
            <a:r>
              <a:rPr lang="en-US" sz="3200" dirty="0">
                <a:latin typeface="Times New Roman" panose="02020603050405020304" pitchFamily="18" charset="0"/>
                <a:cs typeface="Times New Roman" panose="02020603050405020304" pitchFamily="18" charset="0"/>
              </a:rPr>
              <a:t>as employers and contractors alike become ever more anxious about </a:t>
            </a:r>
            <a:r>
              <a:rPr lang="en-US" sz="3200" dirty="0" smtClean="0">
                <a:latin typeface="Times New Roman" panose="02020603050405020304" pitchFamily="18" charset="0"/>
                <a:cs typeface="Times New Roman" panose="02020603050405020304" pitchFamily="18" charset="0"/>
              </a:rPr>
              <a:t>their exposure </a:t>
            </a:r>
            <a:r>
              <a:rPr lang="en-US" sz="3200" dirty="0">
                <a:latin typeface="Times New Roman" panose="02020603050405020304" pitchFamily="18" charset="0"/>
                <a:cs typeface="Times New Roman" panose="02020603050405020304" pitchFamily="18" charset="0"/>
              </a:rPr>
              <a:t>to risk</a:t>
            </a:r>
            <a:r>
              <a:rPr lang="en-US" dirty="0"/>
              <a:t>.</a:t>
            </a:r>
          </a:p>
        </p:txBody>
      </p:sp>
    </p:spTree>
    <p:extLst>
      <p:ext uri="{BB962C8B-B14F-4D97-AF65-F5344CB8AC3E}">
        <p14:creationId xmlns:p14="http://schemas.microsoft.com/office/powerpoint/2010/main" xmlns="" val="34639237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662736" cy="791908"/>
          </a:xfrm>
        </p:spPr>
        <p:txBody>
          <a:bodyPr/>
          <a:lstStyle/>
          <a:p>
            <a:pPr algn="l"/>
            <a:r>
              <a:rPr lang="en-US" dirty="0" smtClean="0">
                <a:latin typeface="Times New Roman" panose="02020603050405020304" pitchFamily="18" charset="0"/>
                <a:cs typeface="Times New Roman" panose="02020603050405020304" pitchFamily="18" charset="0"/>
              </a:rPr>
              <a:t>PERFORMANCE BONDS</a:t>
            </a:r>
            <a:endParaRPr lang="en-US" dirty="0">
              <a:latin typeface="Times New Roman" panose="02020603050405020304" pitchFamily="18" charset="0"/>
              <a:cs typeface="Times New Roman" panose="02020603050405020304" pitchFamily="18" charset="0"/>
            </a:endParaRPr>
          </a:p>
        </p:txBody>
      </p:sp>
      <p:sp>
        <p:nvSpPr>
          <p:cNvPr id="3" name="Date Placeholder 2"/>
          <p:cNvSpPr>
            <a:spLocks noGrp="1"/>
          </p:cNvSpPr>
          <p:nvPr>
            <p:ph type="dt" sz="half" idx="10"/>
          </p:nvPr>
        </p:nvSpPr>
        <p:spPr/>
        <p:txBody>
          <a:bodyPr/>
          <a:lstStyle/>
          <a:p>
            <a:fld id="{04F06EB3-A0C7-4586-9EC7-36D535C3B033}" type="datetime1">
              <a:rPr lang="en-US" smtClean="0"/>
              <a:pPr/>
              <a:t>2/27/2020</a:t>
            </a:fld>
            <a:endParaRPr lang="en-GB"/>
          </a:p>
        </p:txBody>
      </p:sp>
      <p:sp>
        <p:nvSpPr>
          <p:cNvPr id="4" name="Footer Placeholder 3"/>
          <p:cNvSpPr>
            <a:spLocks noGrp="1"/>
          </p:cNvSpPr>
          <p:nvPr>
            <p:ph type="ftr" sz="quarter" idx="11"/>
          </p:nvPr>
        </p:nvSpPr>
        <p:spPr/>
        <p:txBody>
          <a:bodyPr/>
          <a:lstStyle/>
          <a:p>
            <a:r>
              <a:rPr lang="en-GB" smtClean="0"/>
              <a:t>Set by Niguse H.</a:t>
            </a:r>
            <a:endParaRPr lang="en-GB"/>
          </a:p>
        </p:txBody>
      </p:sp>
      <p:sp>
        <p:nvSpPr>
          <p:cNvPr id="5" name="Slide Number Placeholder 4"/>
          <p:cNvSpPr>
            <a:spLocks noGrp="1"/>
          </p:cNvSpPr>
          <p:nvPr>
            <p:ph type="sldNum" sz="quarter" idx="12"/>
          </p:nvPr>
        </p:nvSpPr>
        <p:spPr/>
        <p:txBody>
          <a:bodyPr/>
          <a:lstStyle/>
          <a:p>
            <a:fld id="{B6C754CE-6E15-4E20-B839-942525789EF7}" type="slidenum">
              <a:rPr lang="en-GB" smtClean="0"/>
              <a:pPr/>
              <a:t>5</a:t>
            </a:fld>
            <a:endParaRPr lang="en-GB"/>
          </a:p>
        </p:txBody>
      </p:sp>
      <p:sp>
        <p:nvSpPr>
          <p:cNvPr id="7" name="Content Placeholder 6"/>
          <p:cNvSpPr>
            <a:spLocks noGrp="1"/>
          </p:cNvSpPr>
          <p:nvPr>
            <p:ph sz="quarter" idx="1"/>
          </p:nvPr>
        </p:nvSpPr>
        <p:spPr>
          <a:xfrm>
            <a:off x="301752" y="1527048"/>
            <a:ext cx="8662736" cy="4877936"/>
          </a:xfrm>
        </p:spPr>
        <p:txBody>
          <a:bodyPr>
            <a:normAutofit/>
          </a:bodyPr>
          <a:lstStyle/>
          <a:p>
            <a:r>
              <a:rPr lang="en-US" dirty="0"/>
              <a:t>Performance bonds are designed to ensure that the contractor delivers goods or performs services </a:t>
            </a:r>
            <a:r>
              <a:rPr lang="en-US" dirty="0" smtClean="0"/>
              <a:t>in accordance </a:t>
            </a:r>
            <a:r>
              <a:rPr lang="en-US" dirty="0"/>
              <a:t>with the terms of the contract. </a:t>
            </a:r>
            <a:endParaRPr lang="en-US" dirty="0" smtClean="0"/>
          </a:p>
          <a:p>
            <a:r>
              <a:rPr lang="en-US" dirty="0" smtClean="0"/>
              <a:t>If </a:t>
            </a:r>
            <a:r>
              <a:rPr lang="en-US" dirty="0"/>
              <a:t>the contractor fails to perform the contract, it is likely </a:t>
            </a:r>
            <a:r>
              <a:rPr lang="en-US" dirty="0" smtClean="0"/>
              <a:t>that the </a:t>
            </a:r>
            <a:r>
              <a:rPr lang="en-US" dirty="0"/>
              <a:t>employer will suffer a loss, usually because of </a:t>
            </a:r>
            <a:r>
              <a:rPr lang="en-US" dirty="0" smtClean="0"/>
              <a:t>delay.</a:t>
            </a:r>
          </a:p>
          <a:p>
            <a:r>
              <a:rPr lang="en-US" dirty="0"/>
              <a:t>The bondsman thus undertakes to pay to </a:t>
            </a:r>
            <a:r>
              <a:rPr lang="en-US" dirty="0" smtClean="0"/>
              <a:t>the employer </a:t>
            </a:r>
            <a:r>
              <a:rPr lang="en-US" dirty="0"/>
              <a:t>a sum of money if the contractor fails </a:t>
            </a:r>
            <a:r>
              <a:rPr lang="en-US" dirty="0" smtClean="0"/>
              <a:t>to perform </a:t>
            </a:r>
            <a:r>
              <a:rPr lang="en-US" dirty="0"/>
              <a:t>the contract. </a:t>
            </a:r>
            <a:endParaRPr lang="en-US" dirty="0" smtClean="0"/>
          </a:p>
          <a:p>
            <a:r>
              <a:rPr lang="en-US" dirty="0" smtClean="0"/>
              <a:t>The </a:t>
            </a:r>
            <a:r>
              <a:rPr lang="en-US" dirty="0"/>
              <a:t>bondsman does </a:t>
            </a:r>
            <a:r>
              <a:rPr lang="en-US" dirty="0" smtClean="0"/>
              <a:t>not undertake </a:t>
            </a:r>
            <a:r>
              <a:rPr lang="en-US" dirty="0"/>
              <a:t>to deliver </a:t>
            </a:r>
            <a:r>
              <a:rPr lang="en-US" dirty="0" smtClean="0"/>
              <a:t>the goods </a:t>
            </a:r>
            <a:r>
              <a:rPr lang="en-US" dirty="0"/>
              <a:t>or perform the </a:t>
            </a:r>
            <a:r>
              <a:rPr lang="en-US" dirty="0" smtClean="0"/>
              <a:t>services itself</a:t>
            </a:r>
            <a:r>
              <a:rPr lang="en-US" dirty="0"/>
              <a:t>.</a:t>
            </a:r>
          </a:p>
        </p:txBody>
      </p:sp>
    </p:spTree>
    <p:extLst>
      <p:ext uri="{BB962C8B-B14F-4D97-AF65-F5344CB8AC3E}">
        <p14:creationId xmlns:p14="http://schemas.microsoft.com/office/powerpoint/2010/main" xmlns="" val="20287215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Times New Roman" panose="02020603050405020304" pitchFamily="18" charset="0"/>
                <a:cs typeface="Times New Roman" panose="02020603050405020304" pitchFamily="18" charset="0"/>
              </a:rPr>
              <a:t>BID BONDS</a:t>
            </a:r>
            <a:endParaRPr lang="en-US" dirty="0">
              <a:latin typeface="Times New Roman" panose="02020603050405020304" pitchFamily="18" charset="0"/>
              <a:cs typeface="Times New Roman" panose="02020603050405020304" pitchFamily="18" charset="0"/>
            </a:endParaRPr>
          </a:p>
        </p:txBody>
      </p:sp>
      <p:sp>
        <p:nvSpPr>
          <p:cNvPr id="3" name="Date Placeholder 2"/>
          <p:cNvSpPr>
            <a:spLocks noGrp="1"/>
          </p:cNvSpPr>
          <p:nvPr>
            <p:ph type="dt" sz="half" idx="10"/>
          </p:nvPr>
        </p:nvSpPr>
        <p:spPr/>
        <p:txBody>
          <a:bodyPr/>
          <a:lstStyle/>
          <a:p>
            <a:fld id="{04F06EB3-A0C7-4586-9EC7-36D535C3B033}" type="datetime1">
              <a:rPr lang="en-US" smtClean="0"/>
              <a:pPr/>
              <a:t>2/27/2020</a:t>
            </a:fld>
            <a:endParaRPr lang="en-GB"/>
          </a:p>
        </p:txBody>
      </p:sp>
      <p:sp>
        <p:nvSpPr>
          <p:cNvPr id="4" name="Footer Placeholder 3"/>
          <p:cNvSpPr>
            <a:spLocks noGrp="1"/>
          </p:cNvSpPr>
          <p:nvPr>
            <p:ph type="ftr" sz="quarter" idx="11"/>
          </p:nvPr>
        </p:nvSpPr>
        <p:spPr/>
        <p:txBody>
          <a:bodyPr/>
          <a:lstStyle/>
          <a:p>
            <a:r>
              <a:rPr lang="en-GB" smtClean="0"/>
              <a:t>Set by Niguse H.</a:t>
            </a:r>
            <a:endParaRPr lang="en-GB"/>
          </a:p>
        </p:txBody>
      </p:sp>
      <p:sp>
        <p:nvSpPr>
          <p:cNvPr id="5" name="Slide Number Placeholder 4"/>
          <p:cNvSpPr>
            <a:spLocks noGrp="1"/>
          </p:cNvSpPr>
          <p:nvPr>
            <p:ph type="sldNum" sz="quarter" idx="12"/>
          </p:nvPr>
        </p:nvSpPr>
        <p:spPr/>
        <p:txBody>
          <a:bodyPr/>
          <a:lstStyle/>
          <a:p>
            <a:fld id="{B6C754CE-6E15-4E20-B839-942525789EF7}" type="slidenum">
              <a:rPr lang="en-GB" smtClean="0"/>
              <a:pPr/>
              <a:t>6</a:t>
            </a:fld>
            <a:endParaRPr lang="en-GB"/>
          </a:p>
        </p:txBody>
      </p:sp>
      <p:sp>
        <p:nvSpPr>
          <p:cNvPr id="7" name="Content Placeholder 6"/>
          <p:cNvSpPr>
            <a:spLocks noGrp="1"/>
          </p:cNvSpPr>
          <p:nvPr>
            <p:ph sz="quarter" idx="1"/>
          </p:nvPr>
        </p:nvSpPr>
        <p:spPr>
          <a:xfrm>
            <a:off x="301752" y="1527048"/>
            <a:ext cx="8662736" cy="4877936"/>
          </a:xfrm>
        </p:spPr>
        <p:txBody>
          <a:bodyPr>
            <a:normAutofit/>
          </a:bodyPr>
          <a:lstStyle/>
          <a:p>
            <a:r>
              <a:rPr lang="en-US" sz="3200" dirty="0">
                <a:latin typeface="Times New Roman" panose="02020603050405020304" pitchFamily="18" charset="0"/>
                <a:cs typeface="Times New Roman" panose="02020603050405020304" pitchFamily="18" charset="0"/>
              </a:rPr>
              <a:t>Bid bonds are used to compensate an employer if a contract has to be re-awarded because </a:t>
            </a:r>
            <a:r>
              <a:rPr lang="en-US" sz="3200" dirty="0" smtClean="0">
                <a:latin typeface="Times New Roman" panose="02020603050405020304" pitchFamily="18" charset="0"/>
                <a:cs typeface="Times New Roman" panose="02020603050405020304" pitchFamily="18" charset="0"/>
              </a:rPr>
              <a:t>a prospective </a:t>
            </a:r>
            <a:r>
              <a:rPr lang="en-US" sz="3200" dirty="0">
                <a:latin typeface="Times New Roman" panose="02020603050405020304" pitchFamily="18" charset="0"/>
                <a:cs typeface="Times New Roman" panose="02020603050405020304" pitchFamily="18" charset="0"/>
              </a:rPr>
              <a:t>contractor refuses to enter into the contract after his tender is accepted. </a:t>
            </a:r>
            <a:endParaRPr lang="en-US" sz="3200" dirty="0" smtClean="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The bid bond is required to ensure that if an award is made </a:t>
            </a:r>
            <a:r>
              <a:rPr lang="en-US" sz="3200" dirty="0" smtClean="0">
                <a:latin typeface="Times New Roman" panose="02020603050405020304" pitchFamily="18" charset="0"/>
                <a:cs typeface="Times New Roman" panose="02020603050405020304" pitchFamily="18" charset="0"/>
              </a:rPr>
              <a:t>to a </a:t>
            </a:r>
            <a:r>
              <a:rPr lang="en-US" sz="3200" dirty="0">
                <a:latin typeface="Times New Roman" panose="02020603050405020304" pitchFamily="18" charset="0"/>
                <a:cs typeface="Times New Roman" panose="02020603050405020304" pitchFamily="18" charset="0"/>
              </a:rPr>
              <a:t>vendor or contractor, the vendor or contractor will enter into a binding obligation </a:t>
            </a:r>
            <a:r>
              <a:rPr lang="en-US" sz="3200" dirty="0" smtClean="0">
                <a:latin typeface="Times New Roman" panose="02020603050405020304" pitchFamily="18" charset="0"/>
                <a:cs typeface="Times New Roman" panose="02020603050405020304" pitchFamily="18" charset="0"/>
              </a:rPr>
              <a:t>of performance </a:t>
            </a:r>
            <a:r>
              <a:rPr lang="en-US" sz="3200" dirty="0">
                <a:latin typeface="Times New Roman" panose="02020603050405020304" pitchFamily="18" charset="0"/>
                <a:cs typeface="Times New Roman" panose="02020603050405020304" pitchFamily="18" charset="0"/>
              </a:rPr>
              <a:t>with the State.</a:t>
            </a:r>
          </a:p>
        </p:txBody>
      </p:sp>
    </p:spTree>
    <p:extLst>
      <p:ext uri="{BB962C8B-B14F-4D97-AF65-F5344CB8AC3E}">
        <p14:creationId xmlns:p14="http://schemas.microsoft.com/office/powerpoint/2010/main" xmlns="" val="37926875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32688"/>
          </a:xfrm>
        </p:spPr>
        <p:txBody>
          <a:bodyPr>
            <a:normAutofit/>
          </a:bodyPr>
          <a:lstStyle/>
          <a:p>
            <a:r>
              <a:rPr lang="en-US" sz="3600" b="1" dirty="0" smtClean="0">
                <a:latin typeface="Times New Roman" panose="02020603050405020304" pitchFamily="18" charset="0"/>
                <a:cs typeface="Times New Roman" panose="02020603050405020304" pitchFamily="18" charset="0"/>
              </a:rPr>
              <a:t>ADVANCE PAYMENT GUARANTY </a:t>
            </a:r>
            <a:endParaRPr lang="en-US" sz="3600" dirty="0">
              <a:latin typeface="Times New Roman" panose="02020603050405020304" pitchFamily="18" charset="0"/>
              <a:cs typeface="Times New Roman" panose="02020603050405020304" pitchFamily="18" charset="0"/>
            </a:endParaRPr>
          </a:p>
        </p:txBody>
      </p:sp>
      <p:sp>
        <p:nvSpPr>
          <p:cNvPr id="3" name="Date Placeholder 2"/>
          <p:cNvSpPr>
            <a:spLocks noGrp="1"/>
          </p:cNvSpPr>
          <p:nvPr>
            <p:ph type="dt" sz="half" idx="10"/>
          </p:nvPr>
        </p:nvSpPr>
        <p:spPr/>
        <p:txBody>
          <a:bodyPr/>
          <a:lstStyle/>
          <a:p>
            <a:fld id="{04F06EB3-A0C7-4586-9EC7-36D535C3B033}" type="datetime1">
              <a:rPr lang="en-US" smtClean="0"/>
              <a:pPr/>
              <a:t>2/27/2020</a:t>
            </a:fld>
            <a:endParaRPr lang="en-GB"/>
          </a:p>
        </p:txBody>
      </p:sp>
      <p:sp>
        <p:nvSpPr>
          <p:cNvPr id="4" name="Footer Placeholder 3"/>
          <p:cNvSpPr>
            <a:spLocks noGrp="1"/>
          </p:cNvSpPr>
          <p:nvPr>
            <p:ph type="ftr" sz="quarter" idx="11"/>
          </p:nvPr>
        </p:nvSpPr>
        <p:spPr/>
        <p:txBody>
          <a:bodyPr/>
          <a:lstStyle/>
          <a:p>
            <a:r>
              <a:rPr lang="en-GB" smtClean="0"/>
              <a:t>Set by Niguse H.</a:t>
            </a:r>
            <a:endParaRPr lang="en-GB"/>
          </a:p>
        </p:txBody>
      </p:sp>
      <p:sp>
        <p:nvSpPr>
          <p:cNvPr id="5" name="Slide Number Placeholder 4"/>
          <p:cNvSpPr>
            <a:spLocks noGrp="1"/>
          </p:cNvSpPr>
          <p:nvPr>
            <p:ph type="sldNum" sz="quarter" idx="12"/>
          </p:nvPr>
        </p:nvSpPr>
        <p:spPr/>
        <p:txBody>
          <a:bodyPr/>
          <a:lstStyle/>
          <a:p>
            <a:fld id="{B6C754CE-6E15-4E20-B839-942525789EF7}" type="slidenum">
              <a:rPr lang="en-GB" smtClean="0"/>
              <a:pPr/>
              <a:t>7</a:t>
            </a:fld>
            <a:endParaRPr lang="en-GB"/>
          </a:p>
        </p:txBody>
      </p:sp>
      <p:sp>
        <p:nvSpPr>
          <p:cNvPr id="7" name="Content Placeholder 6"/>
          <p:cNvSpPr>
            <a:spLocks noGrp="1"/>
          </p:cNvSpPr>
          <p:nvPr>
            <p:ph sz="quarter" idx="1"/>
          </p:nvPr>
        </p:nvSpPr>
        <p:spPr>
          <a:xfrm>
            <a:off x="301752" y="1527048"/>
            <a:ext cx="8662736" cy="4877936"/>
          </a:xfrm>
        </p:spPr>
        <p:txBody>
          <a:bodyPr>
            <a:normAutofit lnSpcReduction="10000"/>
          </a:bodyPr>
          <a:lstStyle/>
          <a:p>
            <a:r>
              <a:rPr lang="en-US" sz="3200" dirty="0">
                <a:latin typeface="Times New Roman" panose="02020603050405020304" pitchFamily="18" charset="0"/>
                <a:cs typeface="Times New Roman" panose="02020603050405020304" pitchFamily="18" charset="0"/>
              </a:rPr>
              <a:t>Advance payment bonds manage the risk of the contractor’s failure to earn the whole of any advance payment from the employer by failing to provide goods and services to an equivalent value. </a:t>
            </a:r>
          </a:p>
          <a:p>
            <a:r>
              <a:rPr lang="en-US" sz="3200" dirty="0">
                <a:latin typeface="Times New Roman" panose="02020603050405020304" pitchFamily="18" charset="0"/>
                <a:cs typeface="Times New Roman" panose="02020603050405020304" pitchFamily="18" charset="0"/>
              </a:rPr>
              <a:t>The failure may result from the contractor’s </a:t>
            </a:r>
            <a:r>
              <a:rPr lang="en-US" sz="3200" dirty="0" smtClean="0">
                <a:latin typeface="Times New Roman" panose="02020603050405020304" pitchFamily="18" charset="0"/>
                <a:cs typeface="Times New Roman" panose="02020603050405020304" pitchFamily="18" charset="0"/>
              </a:rPr>
              <a:t>failure, </a:t>
            </a:r>
            <a:r>
              <a:rPr lang="en-US" sz="3200" dirty="0">
                <a:latin typeface="Times New Roman" panose="02020603050405020304" pitchFamily="18" charset="0"/>
                <a:cs typeface="Times New Roman" panose="02020603050405020304" pitchFamily="18" charset="0"/>
              </a:rPr>
              <a:t>fraud or default through using the advance payment for another purpose</a:t>
            </a:r>
          </a:p>
          <a:p>
            <a:r>
              <a:rPr lang="en-US" dirty="0"/>
              <a:t>The purpose of a payment bond is for the benefit of unpaid subcontractors, </a:t>
            </a:r>
            <a:r>
              <a:rPr lang="en-US" dirty="0" smtClean="0"/>
              <a:t>laborers, and </a:t>
            </a:r>
            <a:r>
              <a:rPr lang="en-US" dirty="0"/>
              <a:t>material suppliers of the contractor or vendor</a:t>
            </a:r>
          </a:p>
        </p:txBody>
      </p:sp>
    </p:spTree>
    <p:extLst>
      <p:ext uri="{BB962C8B-B14F-4D97-AF65-F5344CB8AC3E}">
        <p14:creationId xmlns:p14="http://schemas.microsoft.com/office/powerpoint/2010/main" xmlns="" val="40315416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Date Placeholder 2"/>
          <p:cNvSpPr>
            <a:spLocks noGrp="1"/>
          </p:cNvSpPr>
          <p:nvPr>
            <p:ph type="dt" sz="half" idx="10"/>
          </p:nvPr>
        </p:nvSpPr>
        <p:spPr/>
        <p:txBody>
          <a:bodyPr/>
          <a:lstStyle/>
          <a:p>
            <a:fld id="{757E66C0-ECCB-443A-AB52-F3059E84DCE4}" type="datetime1">
              <a:rPr lang="en-US" smtClean="0"/>
              <a:pPr/>
              <a:t>2/27/2020</a:t>
            </a:fld>
            <a:endParaRPr lang="en-GB"/>
          </a:p>
        </p:txBody>
      </p:sp>
      <p:sp>
        <p:nvSpPr>
          <p:cNvPr id="4" name="Slide Number Placeholder 3"/>
          <p:cNvSpPr>
            <a:spLocks noGrp="1"/>
          </p:cNvSpPr>
          <p:nvPr>
            <p:ph type="sldNum" sz="quarter" idx="12"/>
          </p:nvPr>
        </p:nvSpPr>
        <p:spPr/>
        <p:txBody>
          <a:bodyPr/>
          <a:lstStyle/>
          <a:p>
            <a:fld id="{B6C754CE-6E15-4E20-B839-942525789EF7}" type="slidenum">
              <a:rPr lang="en-GB" smtClean="0"/>
              <a:pPr/>
              <a:t>8</a:t>
            </a:fld>
            <a:endParaRPr lang="en-GB"/>
          </a:p>
        </p:txBody>
      </p:sp>
      <p:pic>
        <p:nvPicPr>
          <p:cNvPr id="6" name="Picture 4" descr="thank-you"/>
          <p:cNvPicPr>
            <a:picLocks noGrp="1" noChangeAspect="1" noChangeArrowheads="1"/>
          </p:cNvPicPr>
          <p:nvPr>
            <p:ph sz="quarter" idx="1"/>
          </p:nvPr>
        </p:nvPicPr>
        <p:blipFill>
          <a:blip r:embed="rId2" cstate="print"/>
          <a:srcRect/>
          <a:stretch>
            <a:fillRect/>
          </a:stretch>
        </p:blipFill>
        <p:spPr bwMode="auto">
          <a:xfrm>
            <a:off x="179512" y="1268760"/>
            <a:ext cx="8856984" cy="5136223"/>
          </a:xfrm>
          <a:prstGeom prst="rect">
            <a:avLst/>
          </a:prstGeom>
          <a:noFill/>
        </p:spPr>
      </p:pic>
      <p:sp>
        <p:nvSpPr>
          <p:cNvPr id="5" name="Footer Placeholder 4"/>
          <p:cNvSpPr>
            <a:spLocks noGrp="1"/>
          </p:cNvSpPr>
          <p:nvPr>
            <p:ph type="ftr" sz="quarter" idx="11"/>
          </p:nvPr>
        </p:nvSpPr>
        <p:spPr/>
        <p:txBody>
          <a:bodyPr/>
          <a:lstStyle/>
          <a:p>
            <a:r>
              <a:rPr lang="en-GB" smtClean="0"/>
              <a:t>Set by Niguse H.</a:t>
            </a:r>
            <a:endParaRPr lang="en-GB"/>
          </a:p>
        </p:txBody>
      </p:sp>
    </p:spTree>
    <p:extLst>
      <p:ext uri="{BB962C8B-B14F-4D97-AF65-F5344CB8AC3E}">
        <p14:creationId xmlns:p14="http://schemas.microsoft.com/office/powerpoint/2010/main" xmlns="" val="18604096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7652</TotalTime>
  <Words>462</Words>
  <Application>Microsoft Office PowerPoint</Application>
  <PresentationFormat>On-screen Show (4:3)</PresentationFormat>
  <Paragraphs>55</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Civic</vt:lpstr>
      <vt:lpstr>Slide 1</vt:lpstr>
      <vt:lpstr>Slide 2</vt:lpstr>
      <vt:lpstr> 4.1 TENDER FORMS</vt:lpstr>
      <vt:lpstr>BONDS AND GUARANTIES</vt:lpstr>
      <vt:lpstr>PERFORMANCE BONDS</vt:lpstr>
      <vt:lpstr>BID BONDS</vt:lpstr>
      <vt:lpstr>ADVANCE PAYMENT GUARANTY </vt:lpstr>
      <vt:lpstr>Slide 8</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 of Construction Management</dc:title>
  <dc:creator>Guest</dc:creator>
  <cp:lastModifiedBy>user</cp:lastModifiedBy>
  <cp:revision>216</cp:revision>
  <dcterms:created xsi:type="dcterms:W3CDTF">2010-10-04T15:51:18Z</dcterms:created>
  <dcterms:modified xsi:type="dcterms:W3CDTF">2020-02-27T16:30:37Z</dcterms:modified>
</cp:coreProperties>
</file>