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74" r:id="rId3"/>
    <p:sldId id="275" r:id="rId4"/>
    <p:sldId id="276" r:id="rId5"/>
    <p:sldId id="277"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x="9144000" cy="6858000" type="screen4x3"/>
  <p:notesSz cx="9874250"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53"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842" cy="3398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593123" y="0"/>
            <a:ext cx="4278842" cy="339884"/>
          </a:xfrm>
          <a:prstGeom prst="rect">
            <a:avLst/>
          </a:prstGeom>
        </p:spPr>
        <p:txBody>
          <a:bodyPr vert="horz" lIns="91440" tIns="45720" rIns="91440" bIns="45720" rtlCol="0"/>
          <a:lstStyle>
            <a:lvl1pPr algn="r">
              <a:defRPr sz="1200"/>
            </a:lvl1pPr>
          </a:lstStyle>
          <a:p>
            <a:fld id="{95E9233B-43A8-41BE-9639-91814602A895}" type="datetimeFigureOut">
              <a:rPr lang="en-US" smtClean="0"/>
              <a:t>5/8/2016</a:t>
            </a:fld>
            <a:endParaRPr lang="en-US"/>
          </a:p>
        </p:txBody>
      </p:sp>
      <p:sp>
        <p:nvSpPr>
          <p:cNvPr id="4" name="Footer Placeholder 3"/>
          <p:cNvSpPr>
            <a:spLocks noGrp="1"/>
          </p:cNvSpPr>
          <p:nvPr>
            <p:ph type="ftr" sz="quarter" idx="2"/>
          </p:nvPr>
        </p:nvSpPr>
        <p:spPr>
          <a:xfrm>
            <a:off x="0" y="6456612"/>
            <a:ext cx="4278842" cy="33988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593123" y="6456612"/>
            <a:ext cx="4278842" cy="339884"/>
          </a:xfrm>
          <a:prstGeom prst="rect">
            <a:avLst/>
          </a:prstGeom>
        </p:spPr>
        <p:txBody>
          <a:bodyPr vert="horz" lIns="91440" tIns="45720" rIns="91440" bIns="45720" rtlCol="0" anchor="b"/>
          <a:lstStyle>
            <a:lvl1pPr algn="r">
              <a:defRPr sz="1200"/>
            </a:lvl1pPr>
          </a:lstStyle>
          <a:p>
            <a:fld id="{D35CF833-BD90-4159-8B43-2C9240C2E6C1}" type="slidenum">
              <a:rPr lang="en-US" smtClean="0"/>
              <a:t>‹#›</a:t>
            </a:fld>
            <a:endParaRPr lang="en-US"/>
          </a:p>
        </p:txBody>
      </p:sp>
    </p:spTree>
    <p:extLst>
      <p:ext uri="{BB962C8B-B14F-4D97-AF65-F5344CB8AC3E}">
        <p14:creationId xmlns:p14="http://schemas.microsoft.com/office/powerpoint/2010/main" val="13814478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842" cy="3398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93694" y="0"/>
            <a:ext cx="4278842" cy="339884"/>
          </a:xfrm>
          <a:prstGeom prst="rect">
            <a:avLst/>
          </a:prstGeom>
        </p:spPr>
        <p:txBody>
          <a:bodyPr vert="horz" lIns="91440" tIns="45720" rIns="91440" bIns="45720" rtlCol="0"/>
          <a:lstStyle>
            <a:lvl1pPr algn="r">
              <a:defRPr sz="1200"/>
            </a:lvl1pPr>
          </a:lstStyle>
          <a:p>
            <a:fld id="{817818FE-D679-4F1A-9639-66E6759E2A7F}" type="datetimeFigureOut">
              <a:rPr lang="en-US" smtClean="0"/>
              <a:t>5/8/2016</a:t>
            </a:fld>
            <a:endParaRPr lang="en-US"/>
          </a:p>
        </p:txBody>
      </p:sp>
      <p:sp>
        <p:nvSpPr>
          <p:cNvPr id="4" name="Slide Image Placeholder 3"/>
          <p:cNvSpPr>
            <a:spLocks noGrp="1" noRot="1" noChangeAspect="1"/>
          </p:cNvSpPr>
          <p:nvPr>
            <p:ph type="sldImg" idx="2"/>
          </p:nvPr>
        </p:nvSpPr>
        <p:spPr>
          <a:xfrm>
            <a:off x="3236913" y="509588"/>
            <a:ext cx="3400425"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7425" y="3228896"/>
            <a:ext cx="7899400" cy="305895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456218"/>
            <a:ext cx="4278842" cy="3398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93694" y="6456218"/>
            <a:ext cx="4278842" cy="339884"/>
          </a:xfrm>
          <a:prstGeom prst="rect">
            <a:avLst/>
          </a:prstGeom>
        </p:spPr>
        <p:txBody>
          <a:bodyPr vert="horz" lIns="91440" tIns="45720" rIns="91440" bIns="45720" rtlCol="0" anchor="b"/>
          <a:lstStyle>
            <a:lvl1pPr algn="r">
              <a:defRPr sz="1200"/>
            </a:lvl1pPr>
          </a:lstStyle>
          <a:p>
            <a:fld id="{225E7071-7DE9-4C45-9B73-3FD528334482}" type="slidenum">
              <a:rPr lang="en-US" smtClean="0"/>
              <a:t>‹#›</a:t>
            </a:fld>
            <a:endParaRPr lang="en-US"/>
          </a:p>
        </p:txBody>
      </p:sp>
    </p:spTree>
    <p:extLst>
      <p:ext uri="{BB962C8B-B14F-4D97-AF65-F5344CB8AC3E}">
        <p14:creationId xmlns:p14="http://schemas.microsoft.com/office/powerpoint/2010/main" val="1993472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1417AF-07E5-4C2A-8F82-95EDE02D875A}" type="datetime1">
              <a:rPr lang="en-US" smtClean="0"/>
              <a:t>5/8/2016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A753C4-DA9A-430D-89CF-517D5EA20B7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8A131A-54D9-4305-855D-C2EEA5372591}" type="datetime1">
              <a:rPr lang="en-US" smtClean="0"/>
              <a:t>5/8/2016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A753C4-DA9A-430D-89CF-517D5EA20B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E73DC8-FF71-460A-BBA1-08AA92C642AC}" type="datetime1">
              <a:rPr lang="en-US" smtClean="0"/>
              <a:t>5/8/2016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A753C4-DA9A-430D-89CF-517D5EA20B7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A2CAE9-7904-40CC-9918-3FD35AC98F82}" type="datetime1">
              <a:rPr lang="en-US" smtClean="0"/>
              <a:t>5/8/2016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A753C4-DA9A-430D-89CF-517D5EA20B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1FC878-B3DC-4E72-BDA9-6DC1F59FD51E}" type="datetime1">
              <a:rPr lang="en-US" smtClean="0"/>
              <a:t>5/8/2016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A753C4-DA9A-430D-89CF-517D5EA20B7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A4FEF5-15D6-40E6-92B4-120D9FFDACC0}" type="datetime1">
              <a:rPr lang="en-US" smtClean="0"/>
              <a:t>5/8/2016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A753C4-DA9A-430D-89CF-517D5EA20B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3F5E76-4D69-4DAB-986B-5B6654F57C59}" type="datetime1">
              <a:rPr lang="en-US" smtClean="0"/>
              <a:t>5/8/2016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A753C4-DA9A-430D-89CF-517D5EA20B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A95A44-BE60-4285-832B-154B943E9A2D}" type="datetime1">
              <a:rPr lang="en-US" smtClean="0"/>
              <a:t>5/8/2016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A753C4-DA9A-430D-89CF-517D5EA20B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62CB76-9E95-4DDC-A749-CB071BC8BFAD}" type="datetime1">
              <a:rPr lang="en-US" smtClean="0"/>
              <a:t>5/8/2016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A753C4-DA9A-430D-89CF-517D5EA20B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3FAA80-BAFB-486D-BBBA-85876E73C26F}" type="datetime1">
              <a:rPr lang="en-US" smtClean="0"/>
              <a:t>5/8/2016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A753C4-DA9A-430D-89CF-517D5EA20B7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327018-D70B-4615-95A2-1ED5310CB9E5}" type="datetime1">
              <a:rPr lang="en-US" smtClean="0"/>
              <a:t>5/8/2016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A753C4-DA9A-430D-89CF-517D5EA20B7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29A8AA-64AE-4141-9DE7-7F34CC8BCC6C}" type="datetime1">
              <a:rPr lang="en-US" smtClean="0"/>
              <a:t>5/8/2016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753C4-DA9A-430D-89CF-517D5EA20B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a:t>
            </a:r>
            <a:endParaRPr lang="en-US" dirty="0"/>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D3A753C4-DA9A-430D-89CF-517D5EA20B7E}"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Hence the telecom network can be considered to be the totality of the transmission links and the nodes, which are of the following types.</a:t>
            </a:r>
          </a:p>
          <a:p>
            <a:r>
              <a:rPr lang="en-US" dirty="0" smtClean="0"/>
              <a:t>Customer nodes</a:t>
            </a:r>
          </a:p>
          <a:p>
            <a:r>
              <a:rPr lang="en-US" dirty="0" smtClean="0"/>
              <a:t>Switching nodes</a:t>
            </a:r>
          </a:p>
          <a:p>
            <a:r>
              <a:rPr lang="en-US" dirty="0" smtClean="0"/>
              <a:t>Transmission nodes</a:t>
            </a:r>
          </a:p>
          <a:p>
            <a:r>
              <a:rPr lang="en-US" dirty="0" smtClean="0"/>
              <a:t>Service nodes</a:t>
            </a:r>
            <a:endParaRPr lang="en-US" dirty="0"/>
          </a:p>
        </p:txBody>
      </p:sp>
      <p:sp>
        <p:nvSpPr>
          <p:cNvPr id="4" name="Slide Number Placeholder 3"/>
          <p:cNvSpPr>
            <a:spLocks noGrp="1"/>
          </p:cNvSpPr>
          <p:nvPr>
            <p:ph type="sldNum" sz="quarter" idx="12"/>
          </p:nvPr>
        </p:nvSpPr>
        <p:spPr/>
        <p:txBody>
          <a:bodyPr/>
          <a:lstStyle/>
          <a:p>
            <a:fld id="{D3A753C4-DA9A-430D-89CF-517D5EA20B7E}"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dirty="0" err="1" smtClean="0"/>
              <a:t>Signalling</a:t>
            </a:r>
            <a:endParaRPr lang="en-US" dirty="0"/>
          </a:p>
        </p:txBody>
      </p:sp>
      <p:sp>
        <p:nvSpPr>
          <p:cNvPr id="3" name="Content Placeholder 2"/>
          <p:cNvSpPr>
            <a:spLocks noGrp="1"/>
          </p:cNvSpPr>
          <p:nvPr>
            <p:ph idx="1"/>
          </p:nvPr>
        </p:nvSpPr>
        <p:spPr>
          <a:xfrm>
            <a:off x="457200" y="1371600"/>
            <a:ext cx="8229600" cy="4754563"/>
          </a:xfrm>
        </p:spPr>
        <p:txBody>
          <a:bodyPr/>
          <a:lstStyle/>
          <a:p>
            <a:r>
              <a:rPr lang="en-US" dirty="0" smtClean="0"/>
              <a:t>In order to setup a connection to the required destination and to clear it when the conversation is over, The connection that passes through several exchanges and such information must be sent between all exchanges on a route. This interchange of information is called ‘</a:t>
            </a:r>
            <a:r>
              <a:rPr lang="en-US" dirty="0" err="1" smtClean="0"/>
              <a:t>signalling</a:t>
            </a:r>
            <a:r>
              <a:rPr lang="en-US" dirty="0" smtClean="0"/>
              <a:t>’.</a:t>
            </a:r>
          </a:p>
          <a:p>
            <a:endParaRPr lang="en-US" dirty="0"/>
          </a:p>
        </p:txBody>
      </p:sp>
      <p:sp>
        <p:nvSpPr>
          <p:cNvPr id="4" name="Slide Number Placeholder 3"/>
          <p:cNvSpPr>
            <a:spLocks noGrp="1"/>
          </p:cNvSpPr>
          <p:nvPr>
            <p:ph type="sldNum" sz="quarter" idx="12"/>
          </p:nvPr>
        </p:nvSpPr>
        <p:spPr/>
        <p:txBody>
          <a:bodyPr/>
          <a:lstStyle/>
          <a:p>
            <a:fld id="{D3A753C4-DA9A-430D-89CF-517D5EA20B7E}"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Interacting Subsystems of telecom </a:t>
            </a:r>
            <a:endParaRPr lang="en-US" dirty="0"/>
          </a:p>
        </p:txBody>
      </p:sp>
      <p:sp>
        <p:nvSpPr>
          <p:cNvPr id="3" name="Content Placeholder 2"/>
          <p:cNvSpPr>
            <a:spLocks noGrp="1"/>
          </p:cNvSpPr>
          <p:nvPr>
            <p:ph idx="1"/>
          </p:nvPr>
        </p:nvSpPr>
        <p:spPr/>
        <p:txBody>
          <a:bodyPr/>
          <a:lstStyle/>
          <a:p>
            <a:r>
              <a:rPr lang="en-US" dirty="0" smtClean="0"/>
              <a:t>A telecom network may consists of system with the following interacting systems</a:t>
            </a:r>
          </a:p>
          <a:p>
            <a:r>
              <a:rPr lang="en-US" dirty="0" smtClean="0"/>
              <a:t>Transmission systems</a:t>
            </a:r>
          </a:p>
          <a:p>
            <a:r>
              <a:rPr lang="en-US" dirty="0" smtClean="0"/>
              <a:t>Switching systems</a:t>
            </a:r>
          </a:p>
          <a:p>
            <a:r>
              <a:rPr lang="en-US" dirty="0" err="1" smtClean="0"/>
              <a:t>Signalling</a:t>
            </a:r>
            <a:r>
              <a:rPr lang="en-US" dirty="0" smtClean="0"/>
              <a:t> systems</a:t>
            </a:r>
            <a:endParaRPr lang="en-US" dirty="0"/>
          </a:p>
        </p:txBody>
      </p:sp>
      <p:sp>
        <p:nvSpPr>
          <p:cNvPr id="4" name="Slide Number Placeholder 3"/>
          <p:cNvSpPr>
            <a:spLocks noGrp="1"/>
          </p:cNvSpPr>
          <p:nvPr>
            <p:ph type="sldNum" sz="quarter" idx="12"/>
          </p:nvPr>
        </p:nvSpPr>
        <p:spPr/>
        <p:txBody>
          <a:bodyPr/>
          <a:lstStyle/>
          <a:p>
            <a:fld id="{D3A753C4-DA9A-430D-89CF-517D5EA20B7E}"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services</a:t>
            </a: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381000" y="1371600"/>
            <a:ext cx="7981950" cy="2800350"/>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304800" y="4191000"/>
            <a:ext cx="8458200" cy="243840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D3A753C4-DA9A-430D-89CF-517D5EA20B7E}"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These services may use separate switching centers</a:t>
            </a:r>
          </a:p>
          <a:p>
            <a:r>
              <a:rPr lang="en-US" dirty="0" smtClean="0"/>
              <a:t>Private circuits use transmission links semi-permanently connected together at the network nodes without switching.</a:t>
            </a:r>
          </a:p>
          <a:p>
            <a:r>
              <a:rPr lang="en-US" dirty="0" smtClean="0"/>
              <a:t>However all these different services use a common transmission bearer network consisting of the junction and trunk circuits.</a:t>
            </a:r>
          </a:p>
          <a:p>
            <a:r>
              <a:rPr lang="en-US" dirty="0" smtClean="0"/>
              <a:t>Customers are connected to this at their local exchanges via local access network.</a:t>
            </a:r>
          </a:p>
          <a:p>
            <a:r>
              <a:rPr lang="en-US" dirty="0" smtClean="0"/>
              <a:t>Thus the services are divided into 2 types</a:t>
            </a:r>
          </a:p>
          <a:p>
            <a:pPr lvl="1"/>
            <a:r>
              <a:rPr lang="en-US" dirty="0" smtClean="0"/>
              <a:t>Teleservices</a:t>
            </a:r>
          </a:p>
          <a:p>
            <a:pPr lvl="1"/>
            <a:r>
              <a:rPr lang="en-US" dirty="0" smtClean="0"/>
              <a:t>Bearer services</a:t>
            </a:r>
            <a:endParaRPr lang="en-US" dirty="0"/>
          </a:p>
        </p:txBody>
      </p:sp>
      <p:sp>
        <p:nvSpPr>
          <p:cNvPr id="4" name="Slide Number Placeholder 3"/>
          <p:cNvSpPr>
            <a:spLocks noGrp="1"/>
          </p:cNvSpPr>
          <p:nvPr>
            <p:ph type="sldNum" sz="quarter" idx="12"/>
          </p:nvPr>
        </p:nvSpPr>
        <p:spPr/>
        <p:txBody>
          <a:bodyPr/>
          <a:lstStyle/>
          <a:p>
            <a:fld id="{D3A753C4-DA9A-430D-89CF-517D5EA20B7E}"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b="1" dirty="0" smtClean="0"/>
              <a:t>Teleservices</a:t>
            </a:r>
            <a:r>
              <a:rPr lang="en-US" dirty="0" smtClean="0"/>
              <a:t> , in which provision of service depends on particular terminal apparatus.</a:t>
            </a:r>
          </a:p>
          <a:p>
            <a:r>
              <a:rPr lang="en-US" dirty="0" err="1" smtClean="0"/>
              <a:t>Eg</a:t>
            </a:r>
            <a:r>
              <a:rPr lang="en-US" dirty="0" smtClean="0"/>
              <a:t>: telephone </a:t>
            </a:r>
            <a:r>
              <a:rPr lang="en-US" dirty="0"/>
              <a:t>,</a:t>
            </a:r>
            <a:r>
              <a:rPr lang="en-US" dirty="0" smtClean="0"/>
              <a:t> </a:t>
            </a:r>
            <a:r>
              <a:rPr lang="en-US" dirty="0" err="1" smtClean="0"/>
              <a:t>teleprinter</a:t>
            </a:r>
            <a:endParaRPr lang="en-US" dirty="0" smtClean="0"/>
          </a:p>
          <a:p>
            <a:r>
              <a:rPr lang="en-US" b="1" dirty="0" smtClean="0"/>
              <a:t>Bearer services</a:t>
            </a:r>
            <a:r>
              <a:rPr lang="en-US" dirty="0" smtClean="0"/>
              <a:t>: which present the customer with transmission capacity that can be used for any desired function</a:t>
            </a:r>
          </a:p>
          <a:p>
            <a:r>
              <a:rPr lang="en-US" dirty="0" err="1" smtClean="0"/>
              <a:t>Eg</a:t>
            </a:r>
            <a:r>
              <a:rPr lang="en-US" dirty="0" smtClean="0"/>
              <a:t>: private circuits</a:t>
            </a:r>
          </a:p>
          <a:p>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D3A753C4-DA9A-430D-89CF-517D5EA20B7E}"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Content Placeholder 2"/>
          <p:cNvSpPr>
            <a:spLocks noGrp="1"/>
          </p:cNvSpPr>
          <p:nvPr>
            <p:ph idx="1"/>
          </p:nvPr>
        </p:nvSpPr>
        <p:spPr/>
        <p:txBody>
          <a:bodyPr/>
          <a:lstStyle/>
          <a:p>
            <a:r>
              <a:rPr lang="en-US" dirty="0" smtClean="0"/>
              <a:t>Different names for the various networks and their </a:t>
            </a:r>
            <a:r>
              <a:rPr lang="en-US" dirty="0"/>
              <a:t>s</a:t>
            </a:r>
            <a:r>
              <a:rPr lang="en-US" dirty="0" smtClean="0"/>
              <a:t>witching centers in different languages and also in different English speaking countries.</a:t>
            </a:r>
          </a:p>
          <a:p>
            <a:r>
              <a:rPr lang="en-US" dirty="0" smtClean="0"/>
              <a:t>The table in the next slide shows the comparison of nomenclature between north American and British</a:t>
            </a:r>
            <a:endParaRPr lang="en-US" dirty="0"/>
          </a:p>
        </p:txBody>
      </p:sp>
      <p:sp>
        <p:nvSpPr>
          <p:cNvPr id="4" name="Slide Number Placeholder 3"/>
          <p:cNvSpPr>
            <a:spLocks noGrp="1"/>
          </p:cNvSpPr>
          <p:nvPr>
            <p:ph type="sldNum" sz="quarter" idx="12"/>
          </p:nvPr>
        </p:nvSpPr>
        <p:spPr/>
        <p:txBody>
          <a:bodyPr/>
          <a:lstStyle/>
          <a:p>
            <a:fld id="{D3A753C4-DA9A-430D-89CF-517D5EA20B7E}"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pic>
        <p:nvPicPr>
          <p:cNvPr id="3074" name="Picture 2"/>
          <p:cNvPicPr>
            <a:picLocks noGrp="1" noChangeAspect="1" noChangeArrowheads="1"/>
          </p:cNvPicPr>
          <p:nvPr>
            <p:ph idx="1"/>
          </p:nvPr>
        </p:nvPicPr>
        <p:blipFill>
          <a:blip r:embed="rId2"/>
          <a:srcRect/>
          <a:stretch>
            <a:fillRect/>
          </a:stretch>
        </p:blipFill>
        <p:spPr bwMode="auto">
          <a:xfrm>
            <a:off x="457200" y="1676400"/>
            <a:ext cx="8229600" cy="48006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D3A753C4-DA9A-430D-89CF-517D5EA20B7E}"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But Internationally, trunk exchange are called primary centers, secondary centers and tertiary centers.</a:t>
            </a:r>
          </a:p>
          <a:p>
            <a:r>
              <a:rPr lang="en-US" dirty="0" smtClean="0"/>
              <a:t>Having primary centers at the lowest level at the trunk hierarchy and it interfaces with the local exchanges.</a:t>
            </a:r>
          </a:p>
          <a:p>
            <a:r>
              <a:rPr lang="en-US" dirty="0" smtClean="0"/>
              <a:t>In ITU(International telecommunication Union) terminology, an international gateway exchange is called a centre de transit 3(CT3). International exchanges CT2 and CT1 connect only international circuits.</a:t>
            </a:r>
          </a:p>
          <a:p>
            <a:r>
              <a:rPr lang="en-US" dirty="0" smtClean="0"/>
              <a:t>Exchanges CT2 switch traffic between regional group countries and CT1 exchanges switch traffic between continents.</a:t>
            </a:r>
            <a:endParaRPr lang="en-US" dirty="0"/>
          </a:p>
        </p:txBody>
      </p:sp>
      <p:sp>
        <p:nvSpPr>
          <p:cNvPr id="4" name="Slide Number Placeholder 3"/>
          <p:cNvSpPr>
            <a:spLocks noGrp="1"/>
          </p:cNvSpPr>
          <p:nvPr>
            <p:ph type="sldNum" sz="quarter" idx="12"/>
          </p:nvPr>
        </p:nvSpPr>
        <p:spPr/>
        <p:txBody>
          <a:bodyPr/>
          <a:lstStyle/>
          <a:p>
            <a:fld id="{D3A753C4-DA9A-430D-89CF-517D5EA20B7E}"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ITU: the </a:t>
            </a:r>
            <a:r>
              <a:rPr lang="en-US" dirty="0" err="1" smtClean="0"/>
              <a:t>standardisation</a:t>
            </a:r>
            <a:r>
              <a:rPr lang="en-US" dirty="0" smtClean="0"/>
              <a:t>  which has made an international network possible is carried out through the International telecommunications Union founded in 1865.</a:t>
            </a:r>
          </a:p>
          <a:p>
            <a:r>
              <a:rPr lang="en-US" dirty="0" smtClean="0"/>
              <a:t>It was founded as International telegraph Union and is an oldest of the specialized agencies of the United nations.</a:t>
            </a:r>
          </a:p>
          <a:p>
            <a:r>
              <a:rPr lang="en-US" dirty="0" smtClean="0"/>
              <a:t>The work of ITU is carried out through two main bodies</a:t>
            </a:r>
          </a:p>
          <a:p>
            <a:pPr lvl="1"/>
            <a:r>
              <a:rPr lang="en-US" dirty="0" smtClean="0"/>
              <a:t>ITU-T</a:t>
            </a:r>
          </a:p>
          <a:p>
            <a:pPr lvl="1"/>
            <a:r>
              <a:rPr lang="en-US" dirty="0" smtClean="0"/>
              <a:t>ITU-R </a:t>
            </a:r>
            <a:endParaRPr lang="en-US" dirty="0"/>
          </a:p>
        </p:txBody>
      </p:sp>
      <p:sp>
        <p:nvSpPr>
          <p:cNvPr id="4" name="Slide Number Placeholder 3"/>
          <p:cNvSpPr>
            <a:spLocks noGrp="1"/>
          </p:cNvSpPr>
          <p:nvPr>
            <p:ph type="sldNum" sz="quarter" idx="12"/>
          </p:nvPr>
        </p:nvSpPr>
        <p:spPr/>
        <p:txBody>
          <a:bodyPr/>
          <a:lstStyle/>
          <a:p>
            <a:fld id="{D3A753C4-DA9A-430D-89CF-517D5EA20B7E}"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Telecom Study</a:t>
            </a:r>
            <a:endParaRPr lang="en-IN" dirty="0"/>
          </a:p>
        </p:txBody>
      </p:sp>
      <p:sp>
        <p:nvSpPr>
          <p:cNvPr id="3" name="Content Placeholder 2"/>
          <p:cNvSpPr>
            <a:spLocks noGrp="1"/>
          </p:cNvSpPr>
          <p:nvPr>
            <p:ph idx="1"/>
          </p:nvPr>
        </p:nvSpPr>
        <p:spPr/>
        <p:txBody>
          <a:bodyPr/>
          <a:lstStyle/>
          <a:p>
            <a:r>
              <a:rPr lang="en-US" dirty="0" smtClean="0"/>
              <a:t>Communication over a distance is essential to civilization and this communication is increasingly provided by electronic means. </a:t>
            </a:r>
          </a:p>
          <a:p>
            <a:r>
              <a:rPr lang="en-US" dirty="0" smtClean="0"/>
              <a:t>In Order to transport large amount information quickly, </a:t>
            </a:r>
            <a:r>
              <a:rPr lang="en-US" dirty="0" err="1" smtClean="0"/>
              <a:t>telcom</a:t>
            </a:r>
            <a:r>
              <a:rPr lang="en-US" dirty="0" smtClean="0"/>
              <a:t> services are extensively used in business, in social life &amp; for entertainment.</a:t>
            </a:r>
            <a:endParaRPr lang="en-IN" dirty="0"/>
          </a:p>
        </p:txBody>
      </p:sp>
      <p:sp>
        <p:nvSpPr>
          <p:cNvPr id="4" name="Slide Number Placeholder 3"/>
          <p:cNvSpPr>
            <a:spLocks noGrp="1"/>
          </p:cNvSpPr>
          <p:nvPr>
            <p:ph type="sldNum" sz="quarter" idx="12"/>
          </p:nvPr>
        </p:nvSpPr>
        <p:spPr/>
        <p:txBody>
          <a:bodyPr/>
          <a:lstStyle/>
          <a:p>
            <a:fld id="{D3A753C4-DA9A-430D-89CF-517D5EA20B7E}" type="slidenum">
              <a:rPr lang="en-US" smtClean="0"/>
              <a:pPr/>
              <a:t>2</a:t>
            </a:fld>
            <a:endParaRPr lang="en-US"/>
          </a:p>
        </p:txBody>
      </p:sp>
    </p:spTree>
    <p:extLst>
      <p:ext uri="{BB962C8B-B14F-4D97-AF65-F5344CB8AC3E}">
        <p14:creationId xmlns:p14="http://schemas.microsoft.com/office/powerpoint/2010/main" val="80141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ITU-T (ITU- telecommunications)</a:t>
            </a:r>
          </a:p>
          <a:p>
            <a:r>
              <a:rPr lang="en-US" dirty="0" smtClean="0"/>
              <a:t>Which was formerly the </a:t>
            </a:r>
            <a:r>
              <a:rPr lang="en-US" dirty="0" err="1" smtClean="0"/>
              <a:t>comite</a:t>
            </a:r>
            <a:r>
              <a:rPr lang="en-US" dirty="0" smtClean="0"/>
              <a:t> </a:t>
            </a:r>
            <a:r>
              <a:rPr lang="en-US" dirty="0" err="1" smtClean="0"/>
              <a:t>consultatif</a:t>
            </a:r>
            <a:r>
              <a:rPr lang="en-US" dirty="0" smtClean="0"/>
              <a:t> international </a:t>
            </a:r>
            <a:r>
              <a:rPr lang="en-US" dirty="0" err="1" smtClean="0"/>
              <a:t>telegraphique</a:t>
            </a:r>
            <a:r>
              <a:rPr lang="en-US" dirty="0" smtClean="0"/>
              <a:t> et </a:t>
            </a:r>
            <a:r>
              <a:rPr lang="en-US" dirty="0" err="1" smtClean="0"/>
              <a:t>telephonique</a:t>
            </a:r>
            <a:r>
              <a:rPr lang="en-US" dirty="0" smtClean="0"/>
              <a:t>(CCITT).</a:t>
            </a:r>
          </a:p>
          <a:p>
            <a:r>
              <a:rPr lang="en-US" dirty="0" smtClean="0"/>
              <a:t>Its duties include the study of technical questions, operating methods and tariffs for telephony, telegraphy and data communications</a:t>
            </a:r>
            <a:endParaRPr lang="en-US" dirty="0"/>
          </a:p>
        </p:txBody>
      </p:sp>
      <p:sp>
        <p:nvSpPr>
          <p:cNvPr id="4" name="Slide Number Placeholder 3"/>
          <p:cNvSpPr>
            <a:spLocks noGrp="1"/>
          </p:cNvSpPr>
          <p:nvPr>
            <p:ph type="sldNum" sz="quarter" idx="12"/>
          </p:nvPr>
        </p:nvSpPr>
        <p:spPr/>
        <p:txBody>
          <a:bodyPr/>
          <a:lstStyle/>
          <a:p>
            <a:fld id="{D3A753C4-DA9A-430D-89CF-517D5EA20B7E}"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ITU-R(ITU – Radio communications) sector..</a:t>
            </a:r>
          </a:p>
          <a:p>
            <a:r>
              <a:rPr lang="en-US" dirty="0" smtClean="0"/>
              <a:t>Which was formerly the </a:t>
            </a:r>
            <a:r>
              <a:rPr lang="en-US" dirty="0" err="1" smtClean="0"/>
              <a:t>comite</a:t>
            </a:r>
            <a:r>
              <a:rPr lang="en-US" dirty="0" smtClean="0"/>
              <a:t> </a:t>
            </a:r>
            <a:r>
              <a:rPr lang="en-US" dirty="0" err="1" smtClean="0"/>
              <a:t>consultatif</a:t>
            </a:r>
            <a:r>
              <a:rPr lang="en-US" dirty="0" smtClean="0"/>
              <a:t> international des radio communications(CCIR).</a:t>
            </a:r>
          </a:p>
          <a:p>
            <a:r>
              <a:rPr lang="en-US" dirty="0" smtClean="0"/>
              <a:t>It studies all technical and operating questions relating to radio communications including </a:t>
            </a:r>
          </a:p>
          <a:p>
            <a:pPr lvl="1"/>
            <a:r>
              <a:rPr lang="en-US" dirty="0" smtClean="0"/>
              <a:t>Point to point communications</a:t>
            </a:r>
          </a:p>
          <a:p>
            <a:pPr lvl="1"/>
            <a:r>
              <a:rPr lang="en-US" dirty="0" smtClean="0"/>
              <a:t>Mobile services</a:t>
            </a:r>
          </a:p>
          <a:p>
            <a:pPr lvl="1"/>
            <a:r>
              <a:rPr lang="en-US" dirty="0" smtClean="0"/>
              <a:t>And broadcasting</a:t>
            </a:r>
            <a:endParaRPr lang="en-US" dirty="0"/>
          </a:p>
        </p:txBody>
      </p:sp>
      <p:sp>
        <p:nvSpPr>
          <p:cNvPr id="4" name="Slide Number Placeholder 3"/>
          <p:cNvSpPr>
            <a:spLocks noGrp="1"/>
          </p:cNvSpPr>
          <p:nvPr>
            <p:ph type="sldNum" sz="quarter" idx="12"/>
          </p:nvPr>
        </p:nvSpPr>
        <p:spPr/>
        <p:txBody>
          <a:bodyPr/>
          <a:lstStyle/>
          <a:p>
            <a:fld id="{D3A753C4-DA9A-430D-89CF-517D5EA20B7E}"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IFRB (International frequency registration board)</a:t>
            </a:r>
          </a:p>
          <a:p>
            <a:r>
              <a:rPr lang="en-US" dirty="0" smtClean="0"/>
              <a:t>Is associated with ITU-R, which regulates the assignment of radio frequencies to prevent interference between different transmissions.</a:t>
            </a:r>
            <a:endParaRPr lang="en-US" dirty="0"/>
          </a:p>
        </p:txBody>
      </p:sp>
      <p:sp>
        <p:nvSpPr>
          <p:cNvPr id="4" name="Slide Number Placeholder 3"/>
          <p:cNvSpPr>
            <a:spLocks noGrp="1"/>
          </p:cNvSpPr>
          <p:nvPr>
            <p:ph type="sldNum" sz="quarter" idx="12"/>
          </p:nvPr>
        </p:nvSpPr>
        <p:spPr/>
        <p:txBody>
          <a:bodyPr/>
          <a:lstStyle/>
          <a:p>
            <a:fld id="{D3A753C4-DA9A-430D-89CF-517D5EA20B7E}" type="slidenum">
              <a:rPr lang="en-US" smtClean="0"/>
              <a:pPr/>
              <a:t>22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provides telecom service &amp; Who are the participants?</a:t>
            </a: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t>Telecom service are provided by public Telecom operators (</a:t>
            </a:r>
            <a:r>
              <a:rPr lang="en-US" dirty="0" err="1" smtClean="0"/>
              <a:t>Eg</a:t>
            </a:r>
            <a:r>
              <a:rPr lang="en-US" dirty="0" smtClean="0"/>
              <a:t>: </a:t>
            </a:r>
            <a:r>
              <a:rPr lang="en-US" dirty="0" err="1" smtClean="0"/>
              <a:t>Ethio</a:t>
            </a:r>
            <a:r>
              <a:rPr lang="en-US" dirty="0" smtClean="0"/>
              <a:t> telecom) through telecom Networks.</a:t>
            </a:r>
          </a:p>
          <a:p>
            <a:r>
              <a:rPr lang="en-US" dirty="0" smtClean="0"/>
              <a:t>Telecom networks provides traffic by means of transmission links connected by switching system.  </a:t>
            </a:r>
          </a:p>
          <a:p>
            <a:r>
              <a:rPr lang="en-US" dirty="0" smtClean="0"/>
              <a:t>Participants: Business of telecom involves many participants.</a:t>
            </a:r>
          </a:p>
          <a:p>
            <a:pPr lvl="1"/>
            <a:r>
              <a:rPr lang="en-US" dirty="0" smtClean="0"/>
              <a:t>Public telecom operator(PTO)</a:t>
            </a:r>
          </a:p>
          <a:p>
            <a:pPr lvl="1"/>
            <a:r>
              <a:rPr lang="en-US" dirty="0" smtClean="0"/>
              <a:t>Providers of service  that involve also the equipment &amp; component manufacturer (for both h/w &amp; s/w)</a:t>
            </a:r>
          </a:p>
          <a:p>
            <a:pPr lvl="1"/>
            <a:r>
              <a:rPr lang="en-US" dirty="0" smtClean="0"/>
              <a:t>Financial Investors (Government or private)</a:t>
            </a:r>
          </a:p>
          <a:p>
            <a:pPr lvl="1"/>
            <a:r>
              <a:rPr lang="en-US" dirty="0" smtClean="0"/>
              <a:t>Users, also called as subscribers or customers</a:t>
            </a:r>
          </a:p>
          <a:p>
            <a:endParaRPr lang="en-IN" dirty="0"/>
          </a:p>
        </p:txBody>
      </p:sp>
      <p:sp>
        <p:nvSpPr>
          <p:cNvPr id="4" name="Slide Number Placeholder 3"/>
          <p:cNvSpPr>
            <a:spLocks noGrp="1"/>
          </p:cNvSpPr>
          <p:nvPr>
            <p:ph type="sldNum" sz="quarter" idx="12"/>
          </p:nvPr>
        </p:nvSpPr>
        <p:spPr/>
        <p:txBody>
          <a:bodyPr/>
          <a:lstStyle/>
          <a:p>
            <a:fld id="{D3A753C4-DA9A-430D-89CF-517D5EA20B7E}" type="slidenum">
              <a:rPr lang="en-US" smtClean="0"/>
              <a:pPr/>
              <a:t>3</a:t>
            </a:fld>
            <a:endParaRPr lang="en-US"/>
          </a:p>
        </p:txBody>
      </p:sp>
    </p:spTree>
    <p:extLst>
      <p:ext uri="{BB962C8B-B14F-4D97-AF65-F5344CB8AC3E}">
        <p14:creationId xmlns:p14="http://schemas.microsoft.com/office/powerpoint/2010/main" val="1848906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of Telecom</a:t>
            </a:r>
            <a:endParaRPr lang="en-IN" dirty="0"/>
          </a:p>
        </p:txBody>
      </p:sp>
      <p:sp>
        <p:nvSpPr>
          <p:cNvPr id="3" name="Content Placeholder 2"/>
          <p:cNvSpPr>
            <a:spLocks noGrp="1"/>
          </p:cNvSpPr>
          <p:nvPr>
            <p:ph idx="1"/>
          </p:nvPr>
        </p:nvSpPr>
        <p:spPr/>
        <p:txBody>
          <a:bodyPr>
            <a:normAutofit fontScale="85000" lnSpcReduction="10000"/>
          </a:bodyPr>
          <a:lstStyle/>
          <a:p>
            <a:r>
              <a:rPr lang="en-US" dirty="0" smtClean="0"/>
              <a:t>Most of our activities depends on using information like human speech, written &amp; printed document &amp; computer data.</a:t>
            </a:r>
          </a:p>
          <a:p>
            <a:r>
              <a:rPr lang="en-US" dirty="0" smtClean="0"/>
              <a:t>Similarly information can be processed, stored &amp; transmitted by means of technology.</a:t>
            </a:r>
          </a:p>
          <a:p>
            <a:r>
              <a:rPr lang="en-US" dirty="0" smtClean="0"/>
              <a:t>For transporting these information over a long distance, Telecommunication is used by converting these information into electrical signals.</a:t>
            </a:r>
          </a:p>
          <a:p>
            <a:r>
              <a:rPr lang="en-US" dirty="0" smtClean="0"/>
              <a:t>Electrical communications started with the invention of telegraph by  </a:t>
            </a:r>
            <a:r>
              <a:rPr lang="en-US" dirty="0" err="1" smtClean="0"/>
              <a:t>weatstone</a:t>
            </a:r>
            <a:r>
              <a:rPr lang="en-US" dirty="0" smtClean="0"/>
              <a:t> &amp; Morse in 1837</a:t>
            </a:r>
            <a:endParaRPr lang="en-IN" dirty="0"/>
          </a:p>
        </p:txBody>
      </p:sp>
      <p:sp>
        <p:nvSpPr>
          <p:cNvPr id="4" name="Slide Number Placeholder 3"/>
          <p:cNvSpPr>
            <a:spLocks noGrp="1"/>
          </p:cNvSpPr>
          <p:nvPr>
            <p:ph type="sldNum" sz="quarter" idx="12"/>
          </p:nvPr>
        </p:nvSpPr>
        <p:spPr/>
        <p:txBody>
          <a:bodyPr/>
          <a:lstStyle/>
          <a:p>
            <a:fld id="{D3A753C4-DA9A-430D-89CF-517D5EA20B7E}" type="slidenum">
              <a:rPr lang="en-US" smtClean="0"/>
              <a:pPr/>
              <a:t>4</a:t>
            </a:fld>
            <a:endParaRPr lang="en-US"/>
          </a:p>
        </p:txBody>
      </p:sp>
    </p:spTree>
    <p:extLst>
      <p:ext uri="{BB962C8B-B14F-4D97-AF65-F5344CB8AC3E}">
        <p14:creationId xmlns:p14="http://schemas.microsoft.com/office/powerpoint/2010/main" val="497845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t>1837- Invention of telegraph</a:t>
            </a:r>
          </a:p>
          <a:p>
            <a:r>
              <a:rPr lang="en-US" dirty="0" smtClean="0"/>
              <a:t>1870- telephony, </a:t>
            </a:r>
            <a:r>
              <a:rPr lang="en-US" dirty="0" err="1" smtClean="0"/>
              <a:t>telex,facsimile</a:t>
            </a:r>
            <a:endParaRPr lang="en-US" dirty="0" smtClean="0"/>
          </a:p>
          <a:p>
            <a:r>
              <a:rPr lang="en-US" dirty="0" smtClean="0"/>
              <a:t>(1876- 1878)Alexander </a:t>
            </a:r>
            <a:r>
              <a:rPr lang="en-US" dirty="0" err="1" smtClean="0"/>
              <a:t>Grahambel</a:t>
            </a:r>
            <a:r>
              <a:rPr lang="en-US" dirty="0" smtClean="0"/>
              <a:t> invented 1</a:t>
            </a:r>
            <a:r>
              <a:rPr lang="en-US" baseline="30000" dirty="0" smtClean="0"/>
              <a:t>st</a:t>
            </a:r>
            <a:r>
              <a:rPr lang="en-US" dirty="0" smtClean="0"/>
              <a:t> telephone exchange</a:t>
            </a:r>
          </a:p>
          <a:p>
            <a:r>
              <a:rPr lang="en-US" dirty="0" smtClean="0"/>
              <a:t>1970- Radio phone</a:t>
            </a:r>
          </a:p>
          <a:p>
            <a:r>
              <a:rPr lang="en-US" dirty="0" smtClean="0"/>
              <a:t>1990- Home banking, </a:t>
            </a:r>
            <a:r>
              <a:rPr lang="en-US" dirty="0" err="1" smtClean="0"/>
              <a:t>cardless</a:t>
            </a:r>
            <a:r>
              <a:rPr lang="en-US" dirty="0" smtClean="0"/>
              <a:t> calling, cell phone, messaging</a:t>
            </a:r>
          </a:p>
          <a:p>
            <a:r>
              <a:rPr lang="en-US" dirty="0" smtClean="0"/>
              <a:t>2000- pocket </a:t>
            </a:r>
            <a:r>
              <a:rPr lang="en-US" dirty="0" err="1" smtClean="0"/>
              <a:t>phone,voice</a:t>
            </a:r>
            <a:r>
              <a:rPr lang="en-US" dirty="0" smtClean="0"/>
              <a:t> recognition, digital end to end </a:t>
            </a:r>
            <a:r>
              <a:rPr lang="en-US" dirty="0" err="1" smtClean="0"/>
              <a:t>services,satellite</a:t>
            </a:r>
            <a:r>
              <a:rPr lang="en-US" dirty="0" smtClean="0"/>
              <a:t> business services etc.</a:t>
            </a:r>
          </a:p>
          <a:p>
            <a:pPr marL="0" indent="0">
              <a:buNone/>
            </a:pPr>
            <a:r>
              <a:rPr lang="en-US"/>
              <a:t>	</a:t>
            </a:r>
            <a:r>
              <a:rPr lang="en-US" smtClean="0"/>
              <a:t>-------------------------------------------------</a:t>
            </a:r>
            <a:endParaRPr lang="en-US" dirty="0" smtClean="0"/>
          </a:p>
          <a:p>
            <a:r>
              <a:rPr lang="en-US" b="1" dirty="0" smtClean="0"/>
              <a:t>Network Structure </a:t>
            </a:r>
            <a:r>
              <a:rPr lang="en-US" dirty="0"/>
              <a:t>:</a:t>
            </a:r>
            <a:r>
              <a:rPr lang="en-US" dirty="0" smtClean="0"/>
              <a:t>***Refer to handout attached***</a:t>
            </a:r>
          </a:p>
          <a:p>
            <a:endParaRPr lang="en-US" dirty="0" smtClean="0"/>
          </a:p>
          <a:p>
            <a:endParaRPr lang="en-IN" dirty="0"/>
          </a:p>
        </p:txBody>
      </p:sp>
      <p:sp>
        <p:nvSpPr>
          <p:cNvPr id="4" name="Slide Number Placeholder 3"/>
          <p:cNvSpPr>
            <a:spLocks noGrp="1"/>
          </p:cNvSpPr>
          <p:nvPr>
            <p:ph type="sldNum" sz="quarter" idx="12"/>
          </p:nvPr>
        </p:nvSpPr>
        <p:spPr/>
        <p:txBody>
          <a:bodyPr/>
          <a:lstStyle/>
          <a:p>
            <a:fld id="{D3A753C4-DA9A-430D-89CF-517D5EA20B7E}" type="slidenum">
              <a:rPr lang="en-US" smtClean="0"/>
              <a:pPr/>
              <a:t>5</a:t>
            </a:fld>
            <a:endParaRPr lang="en-US"/>
          </a:p>
        </p:txBody>
      </p:sp>
    </p:spTree>
    <p:extLst>
      <p:ext uri="{BB962C8B-B14F-4D97-AF65-F5344CB8AC3E}">
        <p14:creationId xmlns:p14="http://schemas.microsoft.com/office/powerpoint/2010/main" val="4004665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National telecommunication network</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762000" y="1295400"/>
            <a:ext cx="7467600" cy="51054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D3A753C4-DA9A-430D-89CF-517D5EA20B7E}"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10919"/>
            <a:ext cx="8382000" cy="6217087"/>
          </a:xfrm>
          <a:prstGeom prst="rect">
            <a:avLst/>
          </a:prstGeom>
          <a:noFill/>
        </p:spPr>
        <p:txBody>
          <a:bodyPr wrap="square" rtlCol="0">
            <a:spAutoFit/>
          </a:bodyPr>
          <a:lstStyle/>
          <a:p>
            <a:r>
              <a:rPr lang="en-US" sz="2400" dirty="0" smtClean="0"/>
              <a:t>A  national public switched telecommunications network (PSTN) is in the Fig.</a:t>
            </a:r>
          </a:p>
          <a:p>
            <a:endParaRPr lang="en-US" sz="2000" dirty="0"/>
          </a:p>
          <a:p>
            <a:pPr marL="457200" indent="-457200"/>
            <a:r>
              <a:rPr lang="en-US" sz="2200" b="1" dirty="0" smtClean="0"/>
              <a:t>1. Local networks </a:t>
            </a:r>
            <a:r>
              <a:rPr lang="en-US" sz="2200" dirty="0" smtClean="0"/>
              <a:t>which connect customers’ stations to their local exchanges.</a:t>
            </a:r>
          </a:p>
          <a:p>
            <a:pPr marL="457200" indent="-457200"/>
            <a:r>
              <a:rPr lang="en-US" sz="2200" dirty="0" smtClean="0"/>
              <a:t>(These are also called </a:t>
            </a:r>
            <a:r>
              <a:rPr lang="en-US" sz="2200" dirty="0" err="1" smtClean="0"/>
              <a:t>subcribers</a:t>
            </a:r>
            <a:r>
              <a:rPr lang="en-US" sz="2200" dirty="0" smtClean="0"/>
              <a:t>’ distribution networks, customer </a:t>
            </a:r>
            <a:r>
              <a:rPr lang="en-US" sz="2200" dirty="0" smtClean="0"/>
              <a:t>access Networks </a:t>
            </a:r>
            <a:r>
              <a:rPr lang="en-US" sz="2200" dirty="0" smtClean="0"/>
              <a:t>or the customer loop)</a:t>
            </a:r>
          </a:p>
          <a:p>
            <a:pPr marL="457200" indent="-457200"/>
            <a:r>
              <a:rPr lang="en-US" sz="2200" dirty="0" smtClean="0"/>
              <a:t>2</a:t>
            </a:r>
            <a:r>
              <a:rPr lang="en-US" sz="2200" b="1" dirty="0" smtClean="0"/>
              <a:t>. Junction networks </a:t>
            </a:r>
            <a:r>
              <a:rPr lang="en-US" sz="2200" dirty="0" smtClean="0"/>
              <a:t>which interconnect a group of local exchanges serving an area and a tandem or trunk exchange</a:t>
            </a:r>
          </a:p>
          <a:p>
            <a:pPr marL="457200" indent="-457200"/>
            <a:r>
              <a:rPr lang="en-US" sz="2200" dirty="0" smtClean="0"/>
              <a:t>3. </a:t>
            </a:r>
            <a:r>
              <a:rPr lang="en-US" sz="2200" b="1" dirty="0" smtClean="0"/>
              <a:t>The trunk network or toll network </a:t>
            </a:r>
            <a:r>
              <a:rPr lang="en-US" sz="2200" dirty="0" smtClean="0"/>
              <a:t>which provides long distance circuits between local areas through out the country</a:t>
            </a:r>
          </a:p>
          <a:p>
            <a:pPr marL="457200" indent="-457200"/>
            <a:r>
              <a:rPr lang="en-US" sz="2200" dirty="0" smtClean="0"/>
              <a:t>The totality of ‘2’ &amp;’3’  is some times called the </a:t>
            </a:r>
            <a:r>
              <a:rPr lang="en-US" sz="2200" b="1" dirty="0" smtClean="0"/>
              <a:t>core network .</a:t>
            </a:r>
            <a:r>
              <a:rPr lang="en-US" sz="2200" dirty="0" smtClean="0"/>
              <a:t> The inner core consisting of </a:t>
            </a:r>
            <a:r>
              <a:rPr lang="en-US" sz="2200" b="1" dirty="0" smtClean="0"/>
              <a:t>trunk network </a:t>
            </a:r>
            <a:r>
              <a:rPr lang="en-US" sz="2200" dirty="0" smtClean="0"/>
              <a:t>and the outer core  consisting of </a:t>
            </a:r>
            <a:r>
              <a:rPr lang="en-US" sz="2200" b="1" dirty="0" smtClean="0"/>
              <a:t>Junction network.</a:t>
            </a:r>
          </a:p>
          <a:p>
            <a:pPr marL="457200" indent="-457200"/>
            <a:r>
              <a:rPr lang="en-US" sz="2200" dirty="0" smtClean="0"/>
              <a:t>Above the hierarchy, there is international network, which provides circuits linking the national networks of different countries.</a:t>
            </a:r>
          </a:p>
          <a:p>
            <a:pPr marL="457200" indent="-457200"/>
            <a:r>
              <a:rPr lang="en-US" sz="2200" dirty="0" smtClean="0"/>
              <a:t>The national network is connected to the international  network by one or more </a:t>
            </a:r>
            <a:r>
              <a:rPr lang="en-US" sz="2200" b="1" dirty="0" smtClean="0"/>
              <a:t>international gateway exchange  </a:t>
            </a:r>
            <a:r>
              <a:rPr lang="en-US" sz="2200" dirty="0" smtClean="0"/>
              <a:t>	</a:t>
            </a:r>
            <a:endParaRPr lang="en-US" sz="2200" dirty="0"/>
          </a:p>
        </p:txBody>
      </p:sp>
      <p:sp>
        <p:nvSpPr>
          <p:cNvPr id="3" name="Slide Number Placeholder 2"/>
          <p:cNvSpPr>
            <a:spLocks noGrp="1"/>
          </p:cNvSpPr>
          <p:nvPr>
            <p:ph type="sldNum" sz="quarter" idx="12"/>
          </p:nvPr>
        </p:nvSpPr>
        <p:spPr/>
        <p:txBody>
          <a:bodyPr/>
          <a:lstStyle/>
          <a:p>
            <a:fld id="{D3A753C4-DA9A-430D-89CF-517D5EA20B7E}"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branch exchange(PBX)</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Below the hierarchy of the National public network, some customers have internals lines serving extension telephones. </a:t>
            </a:r>
          </a:p>
          <a:p>
            <a:r>
              <a:rPr lang="en-US" dirty="0" smtClean="0"/>
              <a:t>These are connected to one another and to lines from the public exchange by a private branch exchange(PBX).</a:t>
            </a:r>
          </a:p>
          <a:p>
            <a:r>
              <a:rPr lang="en-US" dirty="0" smtClean="0"/>
              <a:t>For data communications, they may have a LAN which is also connected to a public data network.</a:t>
            </a:r>
          </a:p>
          <a:p>
            <a:r>
              <a:rPr lang="en-US" dirty="0" smtClean="0"/>
              <a:t>Large companies also have private networks (Usually employing circuits leased from the public telecommunications operator) which link their PBXs in different parts of the country or even across several countries.</a:t>
            </a:r>
          </a:p>
          <a:p>
            <a:endParaRPr lang="en-US" dirty="0"/>
          </a:p>
        </p:txBody>
      </p:sp>
      <p:sp>
        <p:nvSpPr>
          <p:cNvPr id="4" name="Slide Number Placeholder 3"/>
          <p:cNvSpPr>
            <a:spLocks noGrp="1"/>
          </p:cNvSpPr>
          <p:nvPr>
            <p:ph type="sldNum" sz="quarter" idx="12"/>
          </p:nvPr>
        </p:nvSpPr>
        <p:spPr/>
        <p:txBody>
          <a:bodyPr/>
          <a:lstStyle/>
          <a:p>
            <a:fld id="{D3A753C4-DA9A-430D-89CF-517D5EA20B7E}"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Nodes</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Nodes are the transmission links joining different locations in a telecommunication networks.</a:t>
            </a:r>
          </a:p>
          <a:p>
            <a:r>
              <a:rPr lang="en-US" dirty="0" smtClean="0"/>
              <a:t>Thus customer’s terminal is a node switching centers form other nodes.</a:t>
            </a:r>
          </a:p>
          <a:p>
            <a:r>
              <a:rPr lang="en-US" dirty="0" smtClean="0"/>
              <a:t>Customer require connections to nodes where there are telephone operators to assist them in making calls and to public emergency services (</a:t>
            </a:r>
            <a:r>
              <a:rPr lang="en-US" dirty="0" err="1" smtClean="0"/>
              <a:t>eg</a:t>
            </a:r>
            <a:r>
              <a:rPr lang="en-US" dirty="0" smtClean="0"/>
              <a:t>: police, fire and ambulance services).</a:t>
            </a:r>
          </a:p>
          <a:p>
            <a:r>
              <a:rPr lang="en-US" dirty="0" smtClean="0"/>
              <a:t>They also wish to obtain service connections to commercial providers of “Value added network services”(VANS), such as voice mail boxes, stock market prices and sports results etc..</a:t>
            </a:r>
          </a:p>
          <a:p>
            <a:endParaRPr lang="en-US" dirty="0"/>
          </a:p>
        </p:txBody>
      </p:sp>
      <p:sp>
        <p:nvSpPr>
          <p:cNvPr id="4" name="Slide Number Placeholder 3"/>
          <p:cNvSpPr>
            <a:spLocks noGrp="1"/>
          </p:cNvSpPr>
          <p:nvPr>
            <p:ph type="sldNum" sz="quarter" idx="12"/>
          </p:nvPr>
        </p:nvSpPr>
        <p:spPr/>
        <p:txBody>
          <a:bodyPr/>
          <a:lstStyle/>
          <a:p>
            <a:fld id="{D3A753C4-DA9A-430D-89CF-517D5EA20B7E}"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25277</TotalTime>
  <Words>1119</Words>
  <Application>Microsoft Office PowerPoint</Application>
  <PresentationFormat>On-screen Show (4:3)</PresentationFormat>
  <Paragraphs>124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Introduction</vt:lpstr>
      <vt:lpstr>Why Telecom Study</vt:lpstr>
      <vt:lpstr>Who provides telecom service &amp; Who are the participants?</vt:lpstr>
      <vt:lpstr>Development of Telecom</vt:lpstr>
      <vt:lpstr>Contd…</vt:lpstr>
      <vt:lpstr>National telecommunication network</vt:lpstr>
      <vt:lpstr>PowerPoint Presentation</vt:lpstr>
      <vt:lpstr>Private branch exchange(PBX)</vt:lpstr>
      <vt:lpstr>Nodes </vt:lpstr>
      <vt:lpstr>Contd…</vt:lpstr>
      <vt:lpstr>Signalling</vt:lpstr>
      <vt:lpstr>Interacting Subsystems of telecom </vt:lpstr>
      <vt:lpstr>Network services</vt:lpstr>
      <vt:lpstr>Contd…</vt:lpstr>
      <vt:lpstr>Contd…</vt:lpstr>
      <vt:lpstr>Terminology</vt:lpstr>
      <vt:lpstr>Contd….</vt:lpstr>
      <vt:lpstr>Contd…</vt:lpstr>
      <vt:lpstr>standards</vt:lpstr>
      <vt:lpstr>Contd…</vt:lpstr>
      <vt:lpstr>Contd…</vt:lpstr>
      <vt:lpstr>Contd…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om</dc:creator>
  <cp:lastModifiedBy>User</cp:lastModifiedBy>
  <cp:revision>38</cp:revision>
  <cp:lastPrinted>2016-03-01T07:10:03Z</cp:lastPrinted>
  <dcterms:created xsi:type="dcterms:W3CDTF">2014-04-03T12:51:41Z</dcterms:created>
  <dcterms:modified xsi:type="dcterms:W3CDTF">2016-05-09T04:29:28Z</dcterms:modified>
</cp:coreProperties>
</file>