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5"/>
  </p:notesMasterIdLst>
  <p:sldIdLst>
    <p:sldId id="701" r:id="rId2"/>
    <p:sldId id="309" r:id="rId3"/>
    <p:sldId id="792" r:id="rId4"/>
    <p:sldId id="310" r:id="rId5"/>
    <p:sldId id="312" r:id="rId6"/>
    <p:sldId id="736" r:id="rId7"/>
    <p:sldId id="314" r:id="rId8"/>
    <p:sldId id="317" r:id="rId9"/>
    <p:sldId id="702" r:id="rId10"/>
    <p:sldId id="735" r:id="rId11"/>
    <p:sldId id="793" r:id="rId12"/>
    <p:sldId id="794" r:id="rId13"/>
    <p:sldId id="795" r:id="rId14"/>
    <p:sldId id="796" r:id="rId15"/>
    <p:sldId id="797" r:id="rId16"/>
    <p:sldId id="798" r:id="rId17"/>
    <p:sldId id="799" r:id="rId18"/>
    <p:sldId id="800" r:id="rId19"/>
    <p:sldId id="801" r:id="rId20"/>
    <p:sldId id="802" r:id="rId21"/>
    <p:sldId id="803" r:id="rId22"/>
    <p:sldId id="804" r:id="rId23"/>
    <p:sldId id="704" r:id="rId24"/>
    <p:sldId id="737" r:id="rId25"/>
    <p:sldId id="738" r:id="rId26"/>
    <p:sldId id="705" r:id="rId27"/>
    <p:sldId id="706" r:id="rId28"/>
    <p:sldId id="739" r:id="rId29"/>
    <p:sldId id="805" r:id="rId30"/>
    <p:sldId id="806" r:id="rId31"/>
    <p:sldId id="807" r:id="rId32"/>
    <p:sldId id="740" r:id="rId33"/>
    <p:sldId id="741" r:id="rId34"/>
    <p:sldId id="710" r:id="rId35"/>
    <p:sldId id="711" r:id="rId36"/>
    <p:sldId id="742" r:id="rId37"/>
    <p:sldId id="743" r:id="rId38"/>
    <p:sldId id="744" r:id="rId39"/>
    <p:sldId id="745" r:id="rId40"/>
    <p:sldId id="746" r:id="rId41"/>
    <p:sldId id="808" r:id="rId42"/>
    <p:sldId id="747" r:id="rId43"/>
    <p:sldId id="809" r:id="rId44"/>
    <p:sldId id="748" r:id="rId45"/>
    <p:sldId id="749" r:id="rId46"/>
    <p:sldId id="751" r:id="rId47"/>
    <p:sldId id="752" r:id="rId48"/>
    <p:sldId id="753" r:id="rId49"/>
    <p:sldId id="754" r:id="rId50"/>
    <p:sldId id="755" r:id="rId51"/>
    <p:sldId id="756" r:id="rId52"/>
    <p:sldId id="757" r:id="rId53"/>
    <p:sldId id="758" r:id="rId54"/>
    <p:sldId id="759" r:id="rId55"/>
    <p:sldId id="750" r:id="rId56"/>
    <p:sldId id="760" r:id="rId57"/>
    <p:sldId id="763" r:id="rId58"/>
    <p:sldId id="764" r:id="rId59"/>
    <p:sldId id="812" r:id="rId60"/>
    <p:sldId id="813" r:id="rId61"/>
    <p:sldId id="814" r:id="rId62"/>
    <p:sldId id="815" r:id="rId63"/>
    <p:sldId id="816" r:id="rId64"/>
    <p:sldId id="817" r:id="rId65"/>
    <p:sldId id="818" r:id="rId66"/>
    <p:sldId id="819" r:id="rId67"/>
    <p:sldId id="820" r:id="rId68"/>
    <p:sldId id="821" r:id="rId69"/>
    <p:sldId id="822" r:id="rId70"/>
    <p:sldId id="823" r:id="rId71"/>
    <p:sldId id="762" r:id="rId72"/>
    <p:sldId id="761" r:id="rId73"/>
    <p:sldId id="769" r:id="rId74"/>
    <p:sldId id="768" r:id="rId75"/>
    <p:sldId id="767" r:id="rId76"/>
    <p:sldId id="766" r:id="rId77"/>
    <p:sldId id="770" r:id="rId78"/>
    <p:sldId id="772" r:id="rId79"/>
    <p:sldId id="773" r:id="rId80"/>
    <p:sldId id="771" r:id="rId81"/>
    <p:sldId id="774" r:id="rId82"/>
    <p:sldId id="775" r:id="rId83"/>
    <p:sldId id="776" r:id="rId84"/>
    <p:sldId id="777" r:id="rId85"/>
    <p:sldId id="778" r:id="rId86"/>
    <p:sldId id="779" r:id="rId87"/>
    <p:sldId id="780" r:id="rId88"/>
    <p:sldId id="781" r:id="rId89"/>
    <p:sldId id="785" r:id="rId90"/>
    <p:sldId id="786" r:id="rId91"/>
    <p:sldId id="787" r:id="rId92"/>
    <p:sldId id="788" r:id="rId93"/>
    <p:sldId id="789" r:id="rId94"/>
    <p:sldId id="790" r:id="rId95"/>
    <p:sldId id="791" r:id="rId96"/>
    <p:sldId id="810" r:id="rId97"/>
    <p:sldId id="811" r:id="rId98"/>
    <p:sldId id="825" r:id="rId99"/>
    <p:sldId id="826" r:id="rId100"/>
    <p:sldId id="827" r:id="rId101"/>
    <p:sldId id="828" r:id="rId102"/>
    <p:sldId id="829" r:id="rId103"/>
    <p:sldId id="830"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99"/>
    <a:srgbClr val="FFFF99"/>
    <a:srgbClr val="CCCC00"/>
    <a:srgbClr val="C0C0C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77" autoAdjust="0"/>
    <p:restoredTop sz="90969" autoAdjust="0"/>
  </p:normalViewPr>
  <p:slideViewPr>
    <p:cSldViewPr>
      <p:cViewPr varScale="1">
        <p:scale>
          <a:sx n="83" d="100"/>
          <a:sy n="83" d="100"/>
        </p:scale>
        <p:origin x="-14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pitchFamily="18" charset="0"/>
                <a:cs typeface="+mn-cs"/>
              </a:defRPr>
            </a:lvl1pPr>
          </a:lstStyle>
          <a:p>
            <a:pPr>
              <a:defRPr/>
            </a:pPr>
            <a:endParaRPr lang="en-US" altLang="en-US" dirty="0"/>
          </a:p>
        </p:txBody>
      </p:sp>
      <p:sp>
        <p:nvSpPr>
          <p:cNvPr id="1177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ltLang="en-US" dirty="0"/>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77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177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pitchFamily="18" charset="0"/>
                <a:cs typeface="+mn-cs"/>
              </a:defRPr>
            </a:lvl1pPr>
          </a:lstStyle>
          <a:p>
            <a:pPr>
              <a:defRPr/>
            </a:pPr>
            <a:endParaRPr lang="en-US" altLang="en-US" dirty="0"/>
          </a:p>
        </p:txBody>
      </p:sp>
      <p:sp>
        <p:nvSpPr>
          <p:cNvPr id="1177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07B12B29-334C-4A16-967D-77B4AD9DA66A}" type="slidenum">
              <a:rPr lang="en-US" altLang="en-US"/>
              <a:pPr/>
              <a:t>‹#›</a:t>
            </a:fld>
            <a:endParaRPr lang="en-US" altLang="en-US" dirty="0"/>
          </a:p>
        </p:txBody>
      </p:sp>
    </p:spTree>
    <p:extLst>
      <p:ext uri="{BB962C8B-B14F-4D97-AF65-F5344CB8AC3E}">
        <p14:creationId xmlns:p14="http://schemas.microsoft.com/office/powerpoint/2010/main" val="2022325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F51E97-C0B5-4BDB-B11C-B29C5FF9BBDA}" type="slidenum">
              <a:rPr lang="en-US" altLang="en-US" smtClean="0"/>
              <a:pPr eaLnBrk="1" hangingPunct="1"/>
              <a:t>3</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A8064326-D1A4-4AD0-98DF-958768F8CF9B}" type="slidenum">
              <a:rPr lang="en-US" altLang="en-US">
                <a:latin typeface="Times New Roman" panose="02020603050405020304" pitchFamily="18" charset="0"/>
              </a:rPr>
              <a:pPr algn="r" eaLnBrk="1" hangingPunct="1"/>
              <a:t>23</a:t>
            </a:fld>
            <a:endParaRPr lang="en-US" alt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p>
        </p:txBody>
      </p:sp>
      <p:sp>
        <p:nvSpPr>
          <p:cNvPr id="53252" name="Slide Number Placeholder 3"/>
          <p:cNvSpPr>
            <a:spLocks noGrp="1"/>
          </p:cNvSpPr>
          <p:nvPr>
            <p:ph type="sldNum" sz="quarter" idx="5"/>
          </p:nvPr>
        </p:nvSpPr>
        <p:spPr>
          <a:noFill/>
        </p:spPr>
        <p:txBody>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5772D20B-D702-48B7-9F8F-A03328363BBF}" type="slidenum">
              <a:rPr lang="en-US" altLang="en-US">
                <a:latin typeface="Times New Roman" panose="02020603050405020304" pitchFamily="18" charset="0"/>
              </a:rPr>
              <a:pPr algn="r" eaLnBrk="1" hangingPunct="1"/>
              <a:t>26</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6E571204-3E6B-4A7C-8AE1-E0F0F1D90677}" type="slidenum">
              <a:rPr lang="en-US" altLang="en-US">
                <a:latin typeface="Times New Roman" panose="02020603050405020304" pitchFamily="18" charset="0"/>
              </a:rPr>
              <a:pPr algn="r" eaLnBrk="1" hangingPunct="1"/>
              <a:t>27</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35A3AB-1117-433E-BC0B-745A776A63D3}" type="slidenum">
              <a:rPr lang="en-US" altLang="en-US" smtClean="0"/>
              <a:pPr eaLnBrk="1" hangingPunct="1"/>
              <a:t>29</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5786438"/>
            <a:ext cx="2663825" cy="1227137"/>
          </a:xfrm>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61BE5A-BB76-4D26-BA50-D961962A6FF9}" type="slidenum">
              <a:rPr lang="en-US" altLang="en-US" smtClean="0"/>
              <a:pPr eaLnBrk="1" hangingPunct="1"/>
              <a:t>31</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5786438"/>
            <a:ext cx="2663825" cy="1227137"/>
          </a:xfrm>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0462260F-2CDC-438A-B9A0-031FBDE825C5}" type="slidenum">
              <a:rPr lang="en-US" altLang="en-US">
                <a:latin typeface="Times New Roman" panose="02020603050405020304" pitchFamily="18" charset="0"/>
              </a:rPr>
              <a:pPr algn="r" eaLnBrk="1" hangingPunct="1"/>
              <a:t>35</a:t>
            </a:fld>
            <a:endParaRPr lang="en-US" altLang="en-US">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p:spPr>
        <p:txBody>
          <a:bodyPr/>
          <a:lstStyle/>
          <a:p>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E1DECE-0DD0-4314-AF04-C3269F0DFC1C}" type="slidenum">
              <a:rPr lang="en-US" altLang="en-US" smtClean="0"/>
              <a:pPr eaLnBrk="1" hangingPunct="1"/>
              <a:t>41</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12B29-334C-4A16-967D-77B4AD9DA66A}" type="slidenum">
              <a:rPr lang="en-US" altLang="en-US" smtClean="0"/>
              <a:pPr/>
              <a:t>95</a:t>
            </a:fld>
            <a:endParaRPr lang="en-US" altLang="en-US" dirty="0"/>
          </a:p>
        </p:txBody>
      </p:sp>
    </p:spTree>
    <p:extLst>
      <p:ext uri="{BB962C8B-B14F-4D97-AF65-F5344CB8AC3E}">
        <p14:creationId xmlns:p14="http://schemas.microsoft.com/office/powerpoint/2010/main" val="176715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D7C9F7-513A-46F7-8E0A-98F5B11D393C}" type="slidenum">
              <a:rPr lang="en-US" altLang="en-US" smtClean="0"/>
              <a:pPr eaLnBrk="1" hangingPunct="1"/>
              <a:t>11</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61684A-2B6D-4DC5-9A9E-783B359DB0A6}" type="slidenum">
              <a:rPr lang="en-US" altLang="en-US" smtClean="0"/>
              <a:pPr eaLnBrk="1" hangingPunct="1"/>
              <a:t>14</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5786438"/>
            <a:ext cx="2663825" cy="1227137"/>
          </a:xfrm>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7C498C-0DD3-473F-93DA-878AA7E1B523}" type="slidenum">
              <a:rPr lang="en-US" altLang="en-US" smtClean="0"/>
              <a:pPr eaLnBrk="1" hangingPunct="1"/>
              <a:t>15</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758261-7FAD-4CB0-A592-4E20AA8EBD11}" type="slidenum">
              <a:rPr lang="en-US" altLang="en-US" smtClean="0"/>
              <a:pPr eaLnBrk="1" hangingPunct="1"/>
              <a:t>16</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598601-1E63-44E5-9320-CAFF5470D3CE}" type="slidenum">
              <a:rPr lang="en-US" altLang="en-US" smtClean="0"/>
              <a:pPr eaLnBrk="1" hangingPunct="1"/>
              <a:t>17</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8D78A2-7F47-4601-9897-BFA327791D8C}" type="slidenum">
              <a:rPr lang="en-US" altLang="en-US" smtClean="0"/>
              <a:pPr eaLnBrk="1" hangingPunct="1"/>
              <a:t>18</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A89E7D-1916-4CCB-B940-16C1ED9B501F}" type="slidenum">
              <a:rPr lang="en-US" altLang="en-US" smtClean="0"/>
              <a:pPr eaLnBrk="1" hangingPunct="1"/>
              <a:t>20</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D2C612-81F3-49FD-93C5-BB4BE3911A2A}" type="slidenum">
              <a:rPr lang="en-US" altLang="en-US" smtClean="0"/>
              <a:pPr eaLnBrk="1" hangingPunct="1"/>
              <a:t>22</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smtClean="0"/>
              <a:t>Click to edit Master title style</a:t>
            </a:r>
          </a:p>
        </p:txBody>
      </p:sp>
      <p:sp>
        <p:nvSpPr>
          <p:cNvPr id="3993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01AF577B-B810-4400-9A20-7FFAECC695C6}" type="slidenum">
              <a:rPr lang="en-US" altLang="en-US"/>
              <a:pPr/>
              <a:t>‹#›</a:t>
            </a:fld>
            <a:endParaRPr lang="en-US" altLang="en-US" dirty="0"/>
          </a:p>
        </p:txBody>
      </p:sp>
    </p:spTree>
    <p:extLst>
      <p:ext uri="{BB962C8B-B14F-4D97-AF65-F5344CB8AC3E}">
        <p14:creationId xmlns:p14="http://schemas.microsoft.com/office/powerpoint/2010/main" val="45356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159708BC-2C3E-4C95-AD4E-9B7548FE3721}" type="slidenum">
              <a:rPr lang="en-US" altLang="en-US"/>
              <a:pPr/>
              <a:t>‹#›</a:t>
            </a:fld>
            <a:endParaRPr lang="en-US" altLang="en-US" dirty="0"/>
          </a:p>
        </p:txBody>
      </p:sp>
    </p:spTree>
    <p:extLst>
      <p:ext uri="{BB962C8B-B14F-4D97-AF65-F5344CB8AC3E}">
        <p14:creationId xmlns:p14="http://schemas.microsoft.com/office/powerpoint/2010/main" val="99323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176ADDBB-08A4-47A5-A41D-F590561121E4}" type="slidenum">
              <a:rPr lang="en-US" altLang="en-US"/>
              <a:pPr/>
              <a:t>‹#›</a:t>
            </a:fld>
            <a:endParaRPr lang="en-US" altLang="en-US" dirty="0"/>
          </a:p>
        </p:txBody>
      </p:sp>
    </p:spTree>
    <p:extLst>
      <p:ext uri="{BB962C8B-B14F-4D97-AF65-F5344CB8AC3E}">
        <p14:creationId xmlns:p14="http://schemas.microsoft.com/office/powerpoint/2010/main" val="378832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fld id="{A05A0D38-C238-42F5-97A6-B1349B871D26}" type="slidenum">
              <a:rPr lang="en-US" altLang="en-US"/>
              <a:pPr/>
              <a:t>‹#›</a:t>
            </a:fld>
            <a:endParaRPr lang="en-US" altLang="en-US" dirty="0"/>
          </a:p>
        </p:txBody>
      </p:sp>
    </p:spTree>
    <p:extLst>
      <p:ext uri="{BB962C8B-B14F-4D97-AF65-F5344CB8AC3E}">
        <p14:creationId xmlns:p14="http://schemas.microsoft.com/office/powerpoint/2010/main" val="161633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ECF48363-DF2C-4F85-AFB0-E25D0E471EAA}" type="slidenum">
              <a:rPr lang="en-US" altLang="en-US"/>
              <a:pPr/>
              <a:t>‹#›</a:t>
            </a:fld>
            <a:endParaRPr lang="en-US" altLang="en-US" dirty="0"/>
          </a:p>
        </p:txBody>
      </p:sp>
    </p:spTree>
    <p:extLst>
      <p:ext uri="{BB962C8B-B14F-4D97-AF65-F5344CB8AC3E}">
        <p14:creationId xmlns:p14="http://schemas.microsoft.com/office/powerpoint/2010/main" val="3023762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C784413E-3156-42A2-BA37-3AC2551DE6DE}" type="slidenum">
              <a:rPr lang="en-US" altLang="en-US"/>
              <a:pPr/>
              <a:t>‹#›</a:t>
            </a:fld>
            <a:endParaRPr lang="en-US" altLang="en-US" dirty="0"/>
          </a:p>
        </p:txBody>
      </p:sp>
    </p:spTree>
    <p:extLst>
      <p:ext uri="{BB962C8B-B14F-4D97-AF65-F5344CB8AC3E}">
        <p14:creationId xmlns:p14="http://schemas.microsoft.com/office/powerpoint/2010/main" val="415277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B2FBA5EF-E1A4-43D9-AC37-89DC89681809}" type="slidenum">
              <a:rPr lang="en-US" altLang="en-US"/>
              <a:pPr/>
              <a:t>‹#›</a:t>
            </a:fld>
            <a:endParaRPr lang="en-US" altLang="en-US" dirty="0"/>
          </a:p>
        </p:txBody>
      </p:sp>
    </p:spTree>
    <p:extLst>
      <p:ext uri="{BB962C8B-B14F-4D97-AF65-F5344CB8AC3E}">
        <p14:creationId xmlns:p14="http://schemas.microsoft.com/office/powerpoint/2010/main" val="1492987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fld id="{1883E3DA-9AA4-4F83-BAE4-CDCDB37AF5DD}" type="slidenum">
              <a:rPr lang="en-US" altLang="en-US"/>
              <a:pPr/>
              <a:t>‹#›</a:t>
            </a:fld>
            <a:endParaRPr lang="en-US" altLang="en-US" dirty="0"/>
          </a:p>
        </p:txBody>
      </p:sp>
    </p:spTree>
    <p:extLst>
      <p:ext uri="{BB962C8B-B14F-4D97-AF65-F5344CB8AC3E}">
        <p14:creationId xmlns:p14="http://schemas.microsoft.com/office/powerpoint/2010/main" val="386438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C8AD0A99-BD11-4437-82C8-05FE3BB3614D}" type="slidenum">
              <a:rPr lang="en-US" altLang="en-US"/>
              <a:pPr/>
              <a:t>‹#›</a:t>
            </a:fld>
            <a:endParaRPr lang="en-US" altLang="en-US" dirty="0"/>
          </a:p>
        </p:txBody>
      </p:sp>
    </p:spTree>
    <p:extLst>
      <p:ext uri="{BB962C8B-B14F-4D97-AF65-F5344CB8AC3E}">
        <p14:creationId xmlns:p14="http://schemas.microsoft.com/office/powerpoint/2010/main" val="1301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2920AB73-B2F1-45ED-ADAD-4844FD374B63}" type="slidenum">
              <a:rPr lang="en-US" altLang="en-US"/>
              <a:pPr/>
              <a:t>‹#›</a:t>
            </a:fld>
            <a:endParaRPr lang="en-US" altLang="en-US" dirty="0"/>
          </a:p>
        </p:txBody>
      </p:sp>
    </p:spTree>
    <p:extLst>
      <p:ext uri="{BB962C8B-B14F-4D97-AF65-F5344CB8AC3E}">
        <p14:creationId xmlns:p14="http://schemas.microsoft.com/office/powerpoint/2010/main" val="87442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A64A3AF0-DF2F-48FD-BE64-9A411DD7977F}" type="slidenum">
              <a:rPr lang="en-US" altLang="en-US"/>
              <a:pPr/>
              <a:t>‹#›</a:t>
            </a:fld>
            <a:endParaRPr lang="en-US" altLang="en-US" dirty="0"/>
          </a:p>
        </p:txBody>
      </p:sp>
    </p:spTree>
    <p:extLst>
      <p:ext uri="{BB962C8B-B14F-4D97-AF65-F5344CB8AC3E}">
        <p14:creationId xmlns:p14="http://schemas.microsoft.com/office/powerpoint/2010/main" val="319241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fld id="{932E50C3-9E9E-4149-B593-6FDE5398E806}" type="slidenum">
              <a:rPr lang="en-US" altLang="en-US"/>
              <a:pPr/>
              <a:t>‹#›</a:t>
            </a:fld>
            <a:endParaRPr lang="en-US" altLang="en-US" dirty="0"/>
          </a:p>
        </p:txBody>
      </p:sp>
    </p:spTree>
    <p:extLst>
      <p:ext uri="{BB962C8B-B14F-4D97-AF65-F5344CB8AC3E}">
        <p14:creationId xmlns:p14="http://schemas.microsoft.com/office/powerpoint/2010/main" val="393696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fld id="{9E8C761D-C314-4271-A915-CCF27E4D230B}" type="slidenum">
              <a:rPr lang="en-US" altLang="en-US"/>
              <a:pPr/>
              <a:t>‹#›</a:t>
            </a:fld>
            <a:endParaRPr lang="en-US" altLang="en-US" dirty="0"/>
          </a:p>
        </p:txBody>
      </p:sp>
    </p:spTree>
    <p:extLst>
      <p:ext uri="{BB962C8B-B14F-4D97-AF65-F5344CB8AC3E}">
        <p14:creationId xmlns:p14="http://schemas.microsoft.com/office/powerpoint/2010/main" val="392231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fld id="{0FEA0B57-70A8-42C5-A5CD-17476CC1244B}" type="slidenum">
              <a:rPr lang="en-US" altLang="en-US"/>
              <a:pPr/>
              <a:t>‹#›</a:t>
            </a:fld>
            <a:endParaRPr lang="en-US" altLang="en-US" dirty="0"/>
          </a:p>
        </p:txBody>
      </p:sp>
    </p:spTree>
    <p:extLst>
      <p:ext uri="{BB962C8B-B14F-4D97-AF65-F5344CB8AC3E}">
        <p14:creationId xmlns:p14="http://schemas.microsoft.com/office/powerpoint/2010/main" val="31950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B18B00FC-8FFC-4BFD-BF3E-CD8B1964FFE1}" type="slidenum">
              <a:rPr lang="en-US" altLang="en-US"/>
              <a:pPr/>
              <a:t>‹#›</a:t>
            </a:fld>
            <a:endParaRPr lang="en-US" altLang="en-US" dirty="0"/>
          </a:p>
        </p:txBody>
      </p:sp>
    </p:spTree>
    <p:extLst>
      <p:ext uri="{BB962C8B-B14F-4D97-AF65-F5344CB8AC3E}">
        <p14:creationId xmlns:p14="http://schemas.microsoft.com/office/powerpoint/2010/main" val="226466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D3C8694B-FDC6-4A70-A6BD-8A68C33906EB}" type="slidenum">
              <a:rPr lang="en-US" altLang="en-US"/>
              <a:pPr/>
              <a:t>‹#›</a:t>
            </a:fld>
            <a:endParaRPr lang="en-US" altLang="en-US" dirty="0"/>
          </a:p>
        </p:txBody>
      </p:sp>
    </p:spTree>
    <p:extLst>
      <p:ext uri="{BB962C8B-B14F-4D97-AF65-F5344CB8AC3E}">
        <p14:creationId xmlns:p14="http://schemas.microsoft.com/office/powerpoint/2010/main" val="217320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8915"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latin typeface="Arial" pitchFamily="34" charset="0"/>
                <a:cs typeface="+mn-cs"/>
              </a:defRPr>
            </a:lvl1pPr>
          </a:lstStyle>
          <a:p>
            <a:pPr>
              <a:defRPr/>
            </a:pPr>
            <a:endParaRPr lang="en-US" altLang="en-US" dirty="0"/>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cs typeface="+mn-cs"/>
              </a:defRPr>
            </a:lvl1pPr>
          </a:lstStyle>
          <a:p>
            <a:pPr>
              <a:defRPr/>
            </a:pPr>
            <a:endParaRPr lang="en-US" altLang="en-US" dirty="0"/>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0092283C-0DB6-4F00-AA5B-71EF3DB5269E}"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Users/user/Desktop/ddd/Munson%20Movies/V8_1%20Reynold's%20Experiment.mov" TargetMode="Externa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9.xml"/><Relationship Id="rId7" Type="http://schemas.openxmlformats.org/officeDocument/2006/relationships/image" Target="../media/image17.w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6.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33.emf"/><Relationship Id="rId5" Type="http://schemas.openxmlformats.org/officeDocument/2006/relationships/oleObject" Target="../embeddings/oleObject11.bin"/><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6.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45.wmf"/><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4.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75.wmf"/><Relationship Id="rId5" Type="http://schemas.openxmlformats.org/officeDocument/2006/relationships/oleObject" Target="../embeddings/oleObject15.bin"/><Relationship Id="rId4" Type="http://schemas.openxmlformats.org/officeDocument/2006/relationships/image" Target="../media/image45.wmf"/></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9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en-US" dirty="0" smtClean="0"/>
              <a:t>Chapter-3</a:t>
            </a:r>
            <a:endParaRPr lang="en-US" dirty="0"/>
          </a:p>
        </p:txBody>
      </p:sp>
      <p:sp>
        <p:nvSpPr>
          <p:cNvPr id="3" name="Subtitle 2"/>
          <p:cNvSpPr>
            <a:spLocks noGrp="1"/>
          </p:cNvSpPr>
          <p:nvPr>
            <p:ph type="subTitle" sz="quarter" idx="1"/>
          </p:nvPr>
        </p:nvSpPr>
        <p:spPr>
          <a:xfrm>
            <a:off x="179388" y="3500438"/>
            <a:ext cx="8785225" cy="2138362"/>
          </a:xfrm>
        </p:spPr>
        <p:txBody>
          <a:bodyPr/>
          <a:lstStyle/>
          <a:p>
            <a:pPr>
              <a:defRPr/>
            </a:pPr>
            <a:r>
              <a:rPr lang="en-US" dirty="0" smtClean="0"/>
              <a:t>Hydraulics of pipe flow (closed conduit flow)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pipeline design and analysis equations</a:t>
            </a:r>
            <a:endParaRPr lang="en-US" dirty="0"/>
          </a:p>
        </p:txBody>
      </p:sp>
      <p:sp>
        <p:nvSpPr>
          <p:cNvPr id="5" name="Content Placeholder 4"/>
          <p:cNvSpPr>
            <a:spLocks noGrp="1"/>
          </p:cNvSpPr>
          <p:nvPr>
            <p:ph idx="1"/>
          </p:nvPr>
        </p:nvSpPr>
        <p:spPr/>
        <p:txBody>
          <a:bodyPr/>
          <a:lstStyle/>
          <a:p>
            <a:pPr>
              <a:defRPr/>
            </a:pPr>
            <a:r>
              <a:rPr lang="en-US" dirty="0" smtClean="0"/>
              <a:t>Darcy-</a:t>
            </a:r>
            <a:r>
              <a:rPr lang="en-US" dirty="0" err="1" smtClean="0"/>
              <a:t>Weisbach</a:t>
            </a:r>
            <a:r>
              <a:rPr lang="en-US" dirty="0" smtClean="0"/>
              <a:t> method</a:t>
            </a:r>
          </a:p>
          <a:p>
            <a:pPr>
              <a:defRPr/>
            </a:pPr>
            <a:r>
              <a:rPr lang="en-US" dirty="0" smtClean="0"/>
              <a:t>Hazen-Williams method</a:t>
            </a:r>
          </a:p>
          <a:p>
            <a:pPr>
              <a:defRPr/>
            </a:pPr>
            <a:r>
              <a:rPr lang="en-US" dirty="0" smtClean="0"/>
              <a:t>Hardy-Cross method</a:t>
            </a:r>
          </a:p>
          <a:p>
            <a:pPr>
              <a:defRPr/>
            </a:pPr>
            <a:r>
              <a:rPr lang="en-US" dirty="0" smtClean="0"/>
              <a:t>And others</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6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8312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9896475" cy="641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4937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88"/>
            <a:ext cx="914400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381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33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750" y="620713"/>
            <a:ext cx="8153400" cy="533400"/>
          </a:xfrm>
          <a:extLst>
            <a:ext uri="{909E8E84-426E-40DD-AFC4-6F175D3DCCD1}">
              <a14:hiddenFill xmlns:a14="http://schemas.microsoft.com/office/drawing/2010/main">
                <a:solidFill>
                  <a:schemeClr val="bg1"/>
                </a:solidFill>
              </a14:hiddenFill>
            </a:ext>
          </a:extLst>
        </p:spPr>
        <p:txBody>
          <a:bodyPr anchor="t"/>
          <a:lstStyle/>
          <a:p>
            <a:pPr eaLnBrk="1" hangingPunct="1">
              <a:lnSpc>
                <a:spcPct val="80000"/>
              </a:lnSpc>
              <a:tabLst>
                <a:tab pos="682625" algn="l"/>
              </a:tabLst>
            </a:pPr>
            <a:r>
              <a:rPr lang="en-US" altLang="en-US" sz="3200" b="1" smtClean="0">
                <a:solidFill>
                  <a:srgbClr val="006699"/>
                </a:solidFill>
              </a:rPr>
              <a:t>3.2 </a:t>
            </a:r>
            <a:r>
              <a:rPr lang="en-GB" altLang="ko-KR" sz="3200" b="1" smtClean="0">
                <a:solidFill>
                  <a:srgbClr val="006699"/>
                </a:solidFill>
                <a:ea typeface="굴림" pitchFamily="34" charset="-127"/>
              </a:rPr>
              <a:t>Laminar &amp; Turbulent flow</a:t>
            </a:r>
            <a:r>
              <a:rPr lang="en-GB" altLang="ko-KR" smtClean="0">
                <a:ea typeface="굴림" pitchFamily="34" charset="-127"/>
              </a:rPr>
              <a:t> </a:t>
            </a:r>
            <a:endParaRPr lang="en-US" altLang="en-US" smtClean="0"/>
          </a:p>
        </p:txBody>
      </p:sp>
      <p:sp>
        <p:nvSpPr>
          <p:cNvPr id="4099" name="Rectangle 3"/>
          <p:cNvSpPr>
            <a:spLocks noGrp="1" noChangeArrowheads="1"/>
          </p:cNvSpPr>
          <p:nvPr>
            <p:ph type="body" sz="half" idx="1"/>
          </p:nvPr>
        </p:nvSpPr>
        <p:spPr>
          <a:xfrm>
            <a:off x="539750" y="1557338"/>
            <a:ext cx="8077200" cy="4876800"/>
          </a:xfrm>
          <a:noFill/>
          <a:extLst>
            <a:ext uri="{91240B29-F687-4F45-9708-019B960494DF}">
              <a14:hiddenLine xmlns:a14="http://schemas.microsoft.com/office/drawing/2010/main" w="9525">
                <a:solidFill>
                  <a:schemeClr val="hlink"/>
                </a:solidFill>
                <a:miter lim="800000"/>
                <a:headEnd/>
                <a:tailEnd/>
              </a14:hiddenLine>
            </a:ext>
          </a:extLst>
        </p:spPr>
        <p:txBody>
          <a:bodyPr/>
          <a:lstStyle/>
          <a:p>
            <a:pPr marL="231775" indent="-231775" eaLnBrk="1" hangingPunct="1">
              <a:lnSpc>
                <a:spcPct val="90000"/>
              </a:lnSpc>
              <a:spcBef>
                <a:spcPct val="50000"/>
              </a:spcBef>
              <a:buClr>
                <a:schemeClr val="bg2"/>
              </a:buClr>
              <a:tabLst>
                <a:tab pos="739775" algn="l"/>
                <a:tab pos="1030288" algn="l"/>
              </a:tabLst>
            </a:pPr>
            <a:r>
              <a:rPr lang="en-US" altLang="en-US" sz="3100" smtClean="0">
                <a:solidFill>
                  <a:schemeClr val="bg2"/>
                </a:solidFill>
                <a:latin typeface="Trebuchet MS" pitchFamily="34" charset="0"/>
              </a:rPr>
              <a:t>Flow in pipes can be divided into two different regimes, i.e. </a:t>
            </a:r>
            <a:r>
              <a:rPr lang="en-US" altLang="en-US" sz="3100" i="1" smtClean="0">
                <a:solidFill>
                  <a:schemeClr val="hlink"/>
                </a:solidFill>
                <a:latin typeface="Trebuchet MS" pitchFamily="34" charset="0"/>
              </a:rPr>
              <a:t>laminar</a:t>
            </a:r>
            <a:r>
              <a:rPr lang="en-US" altLang="en-US" sz="3100" smtClean="0">
                <a:solidFill>
                  <a:schemeClr val="bg2"/>
                </a:solidFill>
                <a:latin typeface="Trebuchet MS" pitchFamily="34" charset="0"/>
              </a:rPr>
              <a:t> and </a:t>
            </a:r>
            <a:r>
              <a:rPr lang="en-US" altLang="en-US" sz="3100" i="1" smtClean="0">
                <a:solidFill>
                  <a:schemeClr val="hlink"/>
                </a:solidFill>
                <a:latin typeface="Trebuchet MS" pitchFamily="34" charset="0"/>
              </a:rPr>
              <a:t>turbulence</a:t>
            </a:r>
            <a:r>
              <a:rPr lang="en-US" altLang="en-US" sz="3100" smtClean="0">
                <a:solidFill>
                  <a:schemeClr val="bg2"/>
                </a:solidFill>
                <a:latin typeface="Trebuchet MS" pitchFamily="34" charset="0"/>
              </a:rPr>
              <a:t>.</a:t>
            </a:r>
          </a:p>
          <a:p>
            <a:pPr marL="231775" indent="-231775" eaLnBrk="1" hangingPunct="1">
              <a:lnSpc>
                <a:spcPct val="90000"/>
              </a:lnSpc>
              <a:spcBef>
                <a:spcPct val="50000"/>
              </a:spcBef>
              <a:buClr>
                <a:schemeClr val="bg2"/>
              </a:buClr>
              <a:tabLst>
                <a:tab pos="739775" algn="l"/>
                <a:tab pos="1030288" algn="l"/>
              </a:tabLst>
            </a:pPr>
            <a:r>
              <a:rPr lang="en-US" altLang="en-US" sz="3100" smtClean="0">
                <a:solidFill>
                  <a:schemeClr val="bg2"/>
                </a:solidFill>
                <a:latin typeface="Trebuchet MS" pitchFamily="34" charset="0"/>
              </a:rPr>
              <a:t>The experiment to differentiate between both regimes was introduced </a:t>
            </a:r>
            <a:r>
              <a:rPr lang="en-GB" altLang="en-US" sz="3100" smtClean="0">
                <a:solidFill>
                  <a:schemeClr val="bg2"/>
                </a:solidFill>
                <a:latin typeface="Trebuchet MS" pitchFamily="34" charset="0"/>
              </a:rPr>
              <a:t>in </a:t>
            </a:r>
            <a:r>
              <a:rPr lang="en-US" altLang="en-US" sz="3100" smtClean="0">
                <a:solidFill>
                  <a:schemeClr val="bg2"/>
                </a:solidFill>
                <a:latin typeface="Trebuchet MS" pitchFamily="34" charset="0"/>
              </a:rPr>
              <a:t>1883 by </a:t>
            </a:r>
            <a:r>
              <a:rPr lang="en-GB" altLang="en-US" sz="3100" smtClean="0">
                <a:solidFill>
                  <a:schemeClr val="bg2"/>
                </a:solidFill>
                <a:latin typeface="Trebuchet MS" pitchFamily="34" charset="0"/>
              </a:rPr>
              <a:t>Osborne Reynolds (1842–1912), an English physicist who is famous in fluid experiments in early days.</a:t>
            </a:r>
            <a:endParaRPr lang="en-US" altLang="en-US" sz="3100" smtClean="0">
              <a:solidFill>
                <a:schemeClr val="bg2"/>
              </a:solidFill>
              <a:latin typeface="Trebuchet MS" pitchFamily="34" charset="0"/>
            </a:endParaRPr>
          </a:p>
        </p:txBody>
      </p:sp>
      <p:sp>
        <p:nvSpPr>
          <p:cNvPr id="4100" name="AutoShape 4">
            <a:hlinkClick r:id="" action="ppaction://hlinkshowjump?jump=nextslide" highlightClick="1"/>
          </p:cNvPr>
          <p:cNvSpPr>
            <a:spLocks noChangeAspect="1" noChangeArrowheads="1"/>
          </p:cNvSpPr>
          <p:nvPr/>
        </p:nvSpPr>
        <p:spPr bwMode="auto">
          <a:xfrm>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714375" indent="-714375" algn="ctr">
              <a:lnSpc>
                <a:spcPct val="80000"/>
              </a:lnSpc>
            </a:pPr>
            <a:endParaRPr lang="en-US" altLang="en-US" sz="3200" b="1">
              <a:solidFill>
                <a:schemeClr val="accent2"/>
              </a:solidFill>
              <a:effectLst/>
              <a:cs typeface="Arial" charset="0"/>
            </a:endParaRPr>
          </a:p>
        </p:txBody>
      </p:sp>
    </p:spTree>
    <p:extLst>
      <p:ext uri="{BB962C8B-B14F-4D97-AF65-F5344CB8AC3E}">
        <p14:creationId xmlns:p14="http://schemas.microsoft.com/office/powerpoint/2010/main" val="26012913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169988"/>
            <a:ext cx="6780213" cy="4872037"/>
          </a:xfrm>
        </p:spPr>
        <p:txBody>
          <a:bodyPr>
            <a:normAutofit/>
          </a:bodyPr>
          <a:lstStyle/>
          <a:p>
            <a:pPr>
              <a:defRPr/>
            </a:pPr>
            <a:r>
              <a:rPr lang="en-US" sz="2400" b="1" i="1" dirty="0"/>
              <a:t>Laminar flow</a:t>
            </a:r>
            <a:r>
              <a:rPr lang="en-US" sz="2400" i="1" dirty="0"/>
              <a:t>: -</a:t>
            </a:r>
            <a:r>
              <a:rPr lang="en-US" sz="2400" dirty="0"/>
              <a:t> </a:t>
            </a:r>
            <a:r>
              <a:rPr lang="en-US" sz="2400" dirty="0" smtClean="0"/>
              <a:t>flow </a:t>
            </a:r>
            <a:r>
              <a:rPr lang="en-US" sz="2400" dirty="0"/>
              <a:t>in which the fluid moves in layers, or laminas</a:t>
            </a:r>
            <a:r>
              <a:rPr lang="en-US" sz="2400" dirty="0" smtClean="0"/>
              <a:t>.</a:t>
            </a:r>
          </a:p>
          <a:p>
            <a:pPr marL="0" indent="0">
              <a:buFontTx/>
              <a:buNone/>
              <a:defRPr/>
            </a:pPr>
            <a:r>
              <a:rPr lang="en-US" sz="2400" b="1" u="sng" dirty="0" smtClean="0"/>
              <a:t>Characteristics</a:t>
            </a:r>
            <a:endParaRPr lang="en-US" sz="2400" b="1" u="sng" dirty="0"/>
          </a:p>
          <a:p>
            <a:pPr>
              <a:defRPr/>
            </a:pPr>
            <a:r>
              <a:rPr lang="en-US" sz="2400" dirty="0" smtClean="0"/>
              <a:t>Re </a:t>
            </a:r>
            <a:r>
              <a:rPr lang="en-US" sz="2400" dirty="0"/>
              <a:t>less than 2000.</a:t>
            </a:r>
          </a:p>
          <a:p>
            <a:pPr>
              <a:defRPr/>
            </a:pPr>
            <a:r>
              <a:rPr lang="en-US" sz="2400" dirty="0"/>
              <a:t>It occurs at Low velocity.</a:t>
            </a:r>
          </a:p>
          <a:p>
            <a:pPr>
              <a:defRPr/>
            </a:pPr>
            <a:r>
              <a:rPr lang="en-US" sz="2400" dirty="0"/>
              <a:t>The viscous forces predominate over the inertial forces.</a:t>
            </a:r>
          </a:p>
          <a:p>
            <a:pPr>
              <a:defRPr/>
            </a:pPr>
            <a:r>
              <a:rPr lang="en-US" sz="2400" dirty="0"/>
              <a:t>Rare in practice in water system.</a:t>
            </a:r>
          </a:p>
          <a:p>
            <a:pPr>
              <a:defRPr/>
            </a:pPr>
            <a:r>
              <a:rPr lang="en-US" sz="2400" dirty="0"/>
              <a:t>Simple mathematical analysis possible</a:t>
            </a:r>
            <a:r>
              <a:rPr lang="en-US" dirty="0"/>
              <a:t>.</a:t>
            </a:r>
          </a:p>
          <a:p>
            <a:pPr>
              <a:defRPr/>
            </a:pPr>
            <a:endParaRPr lang="en-US" dirty="0"/>
          </a:p>
        </p:txBody>
      </p:sp>
    </p:spTree>
    <p:extLst>
      <p:ext uri="{BB962C8B-B14F-4D97-AF65-F5344CB8AC3E}">
        <p14:creationId xmlns:p14="http://schemas.microsoft.com/office/powerpoint/2010/main" val="1518980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504825"/>
            <a:ext cx="6446838" cy="5537200"/>
          </a:xfrm>
        </p:spPr>
        <p:txBody>
          <a:bodyPr/>
          <a:lstStyle/>
          <a:p>
            <a:pPr marL="0" indent="0">
              <a:buFontTx/>
              <a:buNone/>
              <a:defRPr/>
            </a:pPr>
            <a:r>
              <a:rPr lang="en-US" sz="2400" b="1" i="1" dirty="0"/>
              <a:t>Turbulent flow:</a:t>
            </a:r>
            <a:r>
              <a:rPr lang="en-US" sz="2400" dirty="0"/>
              <a:t> - has very erratic motion of fluid particles, with a violent transverse interchange of momentum. </a:t>
            </a:r>
          </a:p>
          <a:p>
            <a:pPr>
              <a:defRPr/>
            </a:pPr>
            <a:r>
              <a:rPr lang="en-US" sz="2400" dirty="0"/>
              <a:t>It had completely disrupted the orderly movement of laminar flow.</a:t>
            </a:r>
          </a:p>
          <a:p>
            <a:pPr>
              <a:defRPr/>
            </a:pPr>
            <a:r>
              <a:rPr lang="en-US" sz="2400" dirty="0"/>
              <a:t>Re greater than 4000. </a:t>
            </a:r>
          </a:p>
          <a:p>
            <a:pPr>
              <a:defRPr/>
            </a:pPr>
            <a:r>
              <a:rPr lang="en-US" sz="2400" dirty="0"/>
              <a:t>The losses are directly proportional to the average velocity.</a:t>
            </a:r>
          </a:p>
          <a:p>
            <a:pPr>
              <a:defRPr/>
            </a:pPr>
            <a:r>
              <a:rPr lang="en-US" sz="2400" dirty="0" smtClean="0"/>
              <a:t>mathematical </a:t>
            </a:r>
            <a:r>
              <a:rPr lang="en-US" sz="2400" dirty="0"/>
              <a:t>analysis </a:t>
            </a:r>
            <a:r>
              <a:rPr lang="en-US" sz="2400" dirty="0" smtClean="0"/>
              <a:t>is very </a:t>
            </a:r>
            <a:r>
              <a:rPr lang="en-US" sz="2400" dirty="0"/>
              <a:t>difficult. </a:t>
            </a:r>
          </a:p>
          <a:p>
            <a:pPr marL="0" indent="0">
              <a:buFontTx/>
              <a:buNone/>
              <a:defRPr/>
            </a:pPr>
            <a:endParaRPr lang="en-US" dirty="0"/>
          </a:p>
        </p:txBody>
      </p:sp>
    </p:spTree>
    <p:extLst>
      <p:ext uri="{BB962C8B-B14F-4D97-AF65-F5344CB8AC3E}">
        <p14:creationId xmlns:p14="http://schemas.microsoft.com/office/powerpoint/2010/main" val="2513282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mment 2"/>
          <p:cNvSpPr>
            <a:spLocks noChangeArrowheads="1"/>
          </p:cNvSpPr>
          <p:nvPr/>
        </p:nvSpPr>
        <p:spPr bwMode="auto">
          <a:xfrm>
            <a:off x="2528888" y="5716588"/>
            <a:ext cx="4140200" cy="457200"/>
          </a:xfrm>
          <a:prstGeom prst="rect">
            <a:avLst/>
          </a:prstGeom>
          <a:noFill/>
          <a:ln>
            <a:noFill/>
          </a:ln>
          <a:effectLst/>
          <a:extLst>
            <a:ext uri="{909E8E84-426E-40DD-AFC4-6F175D3DCCD1}">
              <a14:hiddenFill xmlns:a14="http://schemas.microsoft.com/office/drawing/2010/main">
                <a:solidFill>
                  <a:srgbClr val="FCFDC6"/>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val="1"/>
            </a:ext>
          </a:extLst>
        </p:spPr>
        <p:txBody>
          <a:bodyPr>
            <a:spAutoFit/>
          </a:bodyPr>
          <a:lstStyle/>
          <a:p>
            <a:pPr eaLnBrk="0" hangingPunct="0">
              <a:buClr>
                <a:schemeClr val="hlink"/>
              </a:buClr>
              <a:buFont typeface="Monotype Sorts" pitchFamily="2" charset="2"/>
              <a:buNone/>
            </a:pPr>
            <a:r>
              <a:rPr lang="en-US" altLang="en-US" sz="2400">
                <a:solidFill>
                  <a:schemeClr val="folHlink"/>
                </a:solidFill>
                <a:effectLst/>
                <a:latin typeface="Times New Roman" pitchFamily="18" charset="0"/>
                <a:cs typeface="Arial" charset="0"/>
              </a:rPr>
              <a:t>Transition at </a:t>
            </a:r>
            <a:r>
              <a:rPr lang="en-US" altLang="en-US" sz="2400" b="1">
                <a:solidFill>
                  <a:schemeClr val="folHlink"/>
                </a:solidFill>
                <a:effectLst/>
                <a:latin typeface="Times New Roman" pitchFamily="18" charset="0"/>
                <a:cs typeface="Arial" charset="0"/>
              </a:rPr>
              <a:t>Re</a:t>
            </a:r>
            <a:r>
              <a:rPr lang="en-US" altLang="en-US" sz="2400">
                <a:solidFill>
                  <a:schemeClr val="folHlink"/>
                </a:solidFill>
                <a:effectLst/>
                <a:latin typeface="Times New Roman" pitchFamily="18" charset="0"/>
                <a:cs typeface="Arial" charset="0"/>
              </a:rPr>
              <a:t> of 2000(2100)</a:t>
            </a:r>
            <a:endParaRPr lang="en-US" altLang="en-US" sz="2400">
              <a:solidFill>
                <a:schemeClr val="folHlink"/>
              </a:solidFill>
              <a:effectLst/>
              <a:latin typeface="Book Antiqua" pitchFamily="18" charset="0"/>
              <a:cs typeface="Arial" charset="0"/>
            </a:endParaRPr>
          </a:p>
        </p:txBody>
      </p:sp>
      <p:sp>
        <p:nvSpPr>
          <p:cNvPr id="7171" name="Rectangle 3"/>
          <p:cNvSpPr>
            <a:spLocks noGrp="1" noChangeArrowheads="1"/>
          </p:cNvSpPr>
          <p:nvPr>
            <p:ph type="title"/>
          </p:nvPr>
        </p:nvSpPr>
        <p:spPr/>
        <p:txBody>
          <a:bodyPr/>
          <a:lstStyle/>
          <a:p>
            <a:pPr eaLnBrk="1" hangingPunct="1"/>
            <a:r>
              <a:rPr lang="en-US" altLang="en-US" smtClean="0"/>
              <a:t>Laminar and Turbulent Flows---</a:t>
            </a:r>
          </a:p>
        </p:txBody>
      </p:sp>
      <p:sp>
        <p:nvSpPr>
          <p:cNvPr id="7172" name="Rectangle 4"/>
          <p:cNvSpPr>
            <a:spLocks noGrp="1" noChangeArrowheads="1"/>
          </p:cNvSpPr>
          <p:nvPr>
            <p:ph type="body" idx="1"/>
          </p:nvPr>
        </p:nvSpPr>
        <p:spPr>
          <a:xfrm>
            <a:off x="457200" y="1600200"/>
            <a:ext cx="4094163" cy="817563"/>
          </a:xfrm>
        </p:spPr>
        <p:txBody>
          <a:bodyPr/>
          <a:lstStyle/>
          <a:p>
            <a:pPr eaLnBrk="1" hangingPunct="1"/>
            <a:r>
              <a:rPr lang="en-US" altLang="en-US" smtClean="0"/>
              <a:t>Reynolds apparatus</a:t>
            </a:r>
          </a:p>
        </p:txBody>
      </p:sp>
      <p:sp>
        <p:nvSpPr>
          <p:cNvPr id="15365" name="Line 5"/>
          <p:cNvSpPr>
            <a:spLocks noChangeShapeType="1"/>
          </p:cNvSpPr>
          <p:nvPr/>
        </p:nvSpPr>
        <p:spPr bwMode="auto">
          <a:xfrm flipH="1">
            <a:off x="704850" y="3390900"/>
            <a:ext cx="154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66" name="AutoShape 6"/>
          <p:cNvSpPr>
            <a:spLocks noChangeArrowheads="1"/>
          </p:cNvSpPr>
          <p:nvPr/>
        </p:nvSpPr>
        <p:spPr bwMode="auto">
          <a:xfrm rot="10800000" flipH="1">
            <a:off x="577850" y="3270250"/>
            <a:ext cx="190500" cy="101600"/>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67" name="Freeform 7"/>
          <p:cNvSpPr>
            <a:spLocks/>
          </p:cNvSpPr>
          <p:nvPr/>
        </p:nvSpPr>
        <p:spPr bwMode="auto">
          <a:xfrm>
            <a:off x="482600" y="3390900"/>
            <a:ext cx="1752600" cy="2832100"/>
          </a:xfrm>
          <a:custGeom>
            <a:avLst/>
            <a:gdLst>
              <a:gd name="T0" fmla="*/ 1104 w 1104"/>
              <a:gd name="T1" fmla="*/ 0 h 1784"/>
              <a:gd name="T2" fmla="*/ 1104 w 1104"/>
              <a:gd name="T3" fmla="*/ 1784 h 1784"/>
              <a:gd name="T4" fmla="*/ 0 w 1104"/>
              <a:gd name="T5" fmla="*/ 1784 h 1784"/>
              <a:gd name="T6" fmla="*/ 0 w 1104"/>
              <a:gd name="T7" fmla="*/ 0 h 1784"/>
            </a:gdLst>
            <a:ahLst/>
            <a:cxnLst>
              <a:cxn ang="0">
                <a:pos x="T0" y="T1"/>
              </a:cxn>
              <a:cxn ang="0">
                <a:pos x="T2" y="T3"/>
              </a:cxn>
              <a:cxn ang="0">
                <a:pos x="T4" y="T5"/>
              </a:cxn>
              <a:cxn ang="0">
                <a:pos x="T6" y="T7"/>
              </a:cxn>
            </a:cxnLst>
            <a:rect l="0" t="0" r="r" b="b"/>
            <a:pathLst>
              <a:path w="1104" h="1784">
                <a:moveTo>
                  <a:pt x="1104" y="0"/>
                </a:moveTo>
                <a:lnTo>
                  <a:pt x="1104" y="1784"/>
                </a:lnTo>
                <a:lnTo>
                  <a:pt x="0" y="1784"/>
                </a:lnTo>
                <a:lnTo>
                  <a:pt x="0" y="0"/>
                </a:lnTo>
              </a:path>
            </a:pathLst>
          </a:custGeom>
          <a:solidFill>
            <a:schemeClr val="hlink"/>
          </a:solidFill>
          <a:ln w="28575" cap="flat" cmpd="sng">
            <a:solidFill>
              <a:schemeClr val="tx1"/>
            </a:solidFill>
            <a:prstDash val="solid"/>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68" name="Rectangle 8"/>
          <p:cNvSpPr>
            <a:spLocks noChangeArrowheads="1"/>
          </p:cNvSpPr>
          <p:nvPr/>
        </p:nvSpPr>
        <p:spPr bwMode="auto">
          <a:xfrm>
            <a:off x="1892300" y="5019675"/>
            <a:ext cx="4584700" cy="165100"/>
          </a:xfrm>
          <a:prstGeom prst="rect">
            <a:avLst/>
          </a:prstGeom>
          <a:solidFill>
            <a:schemeClr val="hlink"/>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129" name="Arc 9"/>
          <p:cNvSpPr>
            <a:spLocks/>
          </p:cNvSpPr>
          <p:nvPr/>
        </p:nvSpPr>
        <p:spPr bwMode="auto">
          <a:xfrm flipH="1">
            <a:off x="1546225" y="5175250"/>
            <a:ext cx="406400" cy="279400"/>
          </a:xfrm>
          <a:custGeom>
            <a:avLst/>
            <a:gdLst>
              <a:gd name="T0" fmla="*/ 0 w 21600"/>
              <a:gd name="T1" fmla="*/ 0 h 21600"/>
              <a:gd name="T2" fmla="*/ 406400 w 21600"/>
              <a:gd name="T3" fmla="*/ 279400 h 21600"/>
              <a:gd name="T4" fmla="*/ 0 w 21600"/>
              <a:gd name="T5" fmla="*/ 279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type="none" w="sm" len="sm"/>
            <a:tailEnd type="non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70" name="Arc 10"/>
          <p:cNvSpPr>
            <a:spLocks/>
          </p:cNvSpPr>
          <p:nvPr/>
        </p:nvSpPr>
        <p:spPr bwMode="auto">
          <a:xfrm flipH="1" flipV="1">
            <a:off x="1565275" y="4724400"/>
            <a:ext cx="406400" cy="279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none" w="sm" len="sm"/>
            <a:tailEnd type="non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7179" name="Group 11"/>
          <p:cNvGrpSpPr>
            <a:grpSpLocks/>
          </p:cNvGrpSpPr>
          <p:nvPr/>
        </p:nvGrpSpPr>
        <p:grpSpPr bwMode="auto">
          <a:xfrm>
            <a:off x="6311900" y="4832350"/>
            <a:ext cx="152400" cy="203200"/>
            <a:chOff x="4080" y="2668"/>
            <a:chExt cx="96" cy="208"/>
          </a:xfrm>
        </p:grpSpPr>
        <p:sp>
          <p:nvSpPr>
            <p:cNvPr id="15372" name="Line 12"/>
            <p:cNvSpPr>
              <a:spLocks noChangeShapeType="1"/>
            </p:cNvSpPr>
            <p:nvPr/>
          </p:nvSpPr>
          <p:spPr bwMode="auto">
            <a:xfrm>
              <a:off x="4128" y="2668"/>
              <a:ext cx="0" cy="2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73" name="Line 13"/>
            <p:cNvSpPr>
              <a:spLocks noChangeShapeType="1"/>
            </p:cNvSpPr>
            <p:nvPr/>
          </p:nvSpPr>
          <p:spPr bwMode="auto">
            <a:xfrm>
              <a:off x="4080" y="2704"/>
              <a:ext cx="96" cy="0"/>
            </a:xfrm>
            <a:prstGeom prst="line">
              <a:avLst/>
            </a:prstGeom>
            <a:noFill/>
            <a:ln w="28575">
              <a:solidFill>
                <a:schemeClr val="tx1"/>
              </a:solidFill>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7180" name="Group 14"/>
          <p:cNvGrpSpPr>
            <a:grpSpLocks/>
          </p:cNvGrpSpPr>
          <p:nvPr/>
        </p:nvGrpSpPr>
        <p:grpSpPr bwMode="auto">
          <a:xfrm>
            <a:off x="981075" y="2952750"/>
            <a:ext cx="560388" cy="2181225"/>
            <a:chOff x="618" y="1860"/>
            <a:chExt cx="353" cy="1374"/>
          </a:xfrm>
        </p:grpSpPr>
        <p:sp>
          <p:nvSpPr>
            <p:cNvPr id="15375" name="Freeform 15"/>
            <p:cNvSpPr>
              <a:spLocks/>
            </p:cNvSpPr>
            <p:nvPr/>
          </p:nvSpPr>
          <p:spPr bwMode="auto">
            <a:xfrm>
              <a:off x="618" y="1860"/>
              <a:ext cx="176" cy="200"/>
            </a:xfrm>
            <a:custGeom>
              <a:avLst/>
              <a:gdLst>
                <a:gd name="T0" fmla="*/ 1104 w 1104"/>
                <a:gd name="T1" fmla="*/ 0 h 1784"/>
                <a:gd name="T2" fmla="*/ 1104 w 1104"/>
                <a:gd name="T3" fmla="*/ 1784 h 1784"/>
                <a:gd name="T4" fmla="*/ 0 w 1104"/>
                <a:gd name="T5" fmla="*/ 1784 h 1784"/>
                <a:gd name="T6" fmla="*/ 0 w 1104"/>
                <a:gd name="T7" fmla="*/ 0 h 1784"/>
              </a:gdLst>
              <a:ahLst/>
              <a:cxnLst>
                <a:cxn ang="0">
                  <a:pos x="T0" y="T1"/>
                </a:cxn>
                <a:cxn ang="0">
                  <a:pos x="T2" y="T3"/>
                </a:cxn>
                <a:cxn ang="0">
                  <a:pos x="T4" y="T5"/>
                </a:cxn>
                <a:cxn ang="0">
                  <a:pos x="T6" y="T7"/>
                </a:cxn>
              </a:cxnLst>
              <a:rect l="0" t="0" r="r" b="b"/>
              <a:pathLst>
                <a:path w="1104" h="1784">
                  <a:moveTo>
                    <a:pt x="1104" y="0"/>
                  </a:moveTo>
                  <a:lnTo>
                    <a:pt x="1104" y="1784"/>
                  </a:lnTo>
                  <a:lnTo>
                    <a:pt x="0" y="1784"/>
                  </a:lnTo>
                  <a:lnTo>
                    <a:pt x="0" y="0"/>
                  </a:lnTo>
                </a:path>
              </a:pathLst>
            </a:custGeom>
            <a:solidFill>
              <a:schemeClr val="accent1"/>
            </a:solidFill>
            <a:ln w="28575" cap="flat" cmpd="sng">
              <a:solidFill>
                <a:schemeClr val="tx1"/>
              </a:solidFill>
              <a:prstDash val="solid"/>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76" name="Rectangle 16"/>
            <p:cNvSpPr>
              <a:spLocks noChangeArrowheads="1"/>
            </p:cNvSpPr>
            <p:nvPr/>
          </p:nvSpPr>
          <p:spPr bwMode="auto">
            <a:xfrm rot="-5400000">
              <a:off x="118" y="2616"/>
              <a:ext cx="1172" cy="43"/>
            </a:xfrm>
            <a:prstGeom prst="rect">
              <a:avLst/>
            </a:prstGeom>
            <a:solidFill>
              <a:schemeClr val="accent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77" name="Line 17"/>
            <p:cNvSpPr>
              <a:spLocks noChangeShapeType="1"/>
            </p:cNvSpPr>
            <p:nvPr/>
          </p:nvSpPr>
          <p:spPr bwMode="auto">
            <a:xfrm rot="-5400000">
              <a:off x="87" y="2643"/>
              <a:ext cx="1182" cy="0"/>
            </a:xfrm>
            <a:prstGeom prst="line">
              <a:avLst/>
            </a:prstGeom>
            <a:noFill/>
            <a:ln w="28575">
              <a:solidFill>
                <a:schemeClr val="tx1"/>
              </a:solidFill>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78" name="Line 18"/>
            <p:cNvSpPr>
              <a:spLocks noChangeShapeType="1"/>
            </p:cNvSpPr>
            <p:nvPr/>
          </p:nvSpPr>
          <p:spPr bwMode="auto">
            <a:xfrm rot="-5400000">
              <a:off x="160" y="2616"/>
              <a:ext cx="1128" cy="0"/>
            </a:xfrm>
            <a:prstGeom prst="line">
              <a:avLst/>
            </a:prstGeom>
            <a:noFill/>
            <a:ln w="28575">
              <a:solidFill>
                <a:schemeClr val="tx1"/>
              </a:solidFill>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79" name="Rectangle 19"/>
            <p:cNvSpPr>
              <a:spLocks noChangeArrowheads="1"/>
            </p:cNvSpPr>
            <p:nvPr/>
          </p:nvSpPr>
          <p:spPr bwMode="auto">
            <a:xfrm>
              <a:off x="717" y="3189"/>
              <a:ext cx="254" cy="43"/>
            </a:xfrm>
            <a:prstGeom prst="rect">
              <a:avLst/>
            </a:prstGeom>
            <a:solidFill>
              <a:schemeClr val="accent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80" name="Line 20"/>
            <p:cNvSpPr>
              <a:spLocks noChangeShapeType="1"/>
            </p:cNvSpPr>
            <p:nvPr/>
          </p:nvSpPr>
          <p:spPr bwMode="auto">
            <a:xfrm>
              <a:off x="717" y="3185"/>
              <a:ext cx="254" cy="0"/>
            </a:xfrm>
            <a:prstGeom prst="line">
              <a:avLst/>
            </a:prstGeom>
            <a:noFill/>
            <a:ln w="28575">
              <a:solidFill>
                <a:schemeClr val="tx1"/>
              </a:solidFill>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81" name="Line 21"/>
            <p:cNvSpPr>
              <a:spLocks noChangeShapeType="1"/>
            </p:cNvSpPr>
            <p:nvPr/>
          </p:nvSpPr>
          <p:spPr bwMode="auto">
            <a:xfrm>
              <a:off x="671" y="3231"/>
              <a:ext cx="300" cy="0"/>
            </a:xfrm>
            <a:prstGeom prst="line">
              <a:avLst/>
            </a:prstGeom>
            <a:noFill/>
            <a:ln w="28575">
              <a:solidFill>
                <a:schemeClr val="tx1"/>
              </a:solidFill>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15382" name="Line 22"/>
          <p:cNvSpPr>
            <a:spLocks noChangeShapeType="1"/>
          </p:cNvSpPr>
          <p:nvPr/>
        </p:nvSpPr>
        <p:spPr bwMode="auto">
          <a:xfrm>
            <a:off x="1498600" y="5086350"/>
            <a:ext cx="4953000" cy="0"/>
          </a:xfrm>
          <a:prstGeom prst="line">
            <a:avLst/>
          </a:prstGeom>
          <a:noFill/>
          <a:ln w="38100">
            <a:solidFill>
              <a:schemeClr val="accent1"/>
            </a:solidFill>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5383" name="Group 23"/>
          <p:cNvGrpSpPr>
            <a:grpSpLocks/>
          </p:cNvGrpSpPr>
          <p:nvPr/>
        </p:nvGrpSpPr>
        <p:grpSpPr bwMode="auto">
          <a:xfrm>
            <a:off x="6400800" y="5054600"/>
            <a:ext cx="977900" cy="1511300"/>
            <a:chOff x="4032" y="3184"/>
            <a:chExt cx="616" cy="992"/>
          </a:xfrm>
        </p:grpSpPr>
        <p:sp>
          <p:nvSpPr>
            <p:cNvPr id="15384" name="Freeform 24"/>
            <p:cNvSpPr>
              <a:spLocks/>
            </p:cNvSpPr>
            <p:nvPr/>
          </p:nvSpPr>
          <p:spPr bwMode="auto">
            <a:xfrm>
              <a:off x="4040" y="3232"/>
              <a:ext cx="608" cy="944"/>
            </a:xfrm>
            <a:custGeom>
              <a:avLst/>
              <a:gdLst>
                <a:gd name="T0" fmla="*/ 0 w 608"/>
                <a:gd name="T1" fmla="*/ 0 h 944"/>
                <a:gd name="T2" fmla="*/ 408 w 608"/>
                <a:gd name="T3" fmla="*/ 248 h 944"/>
                <a:gd name="T4" fmla="*/ 608 w 608"/>
                <a:gd name="T5" fmla="*/ 944 h 944"/>
              </a:gdLst>
              <a:ahLst/>
              <a:cxnLst>
                <a:cxn ang="0">
                  <a:pos x="T0" y="T1"/>
                </a:cxn>
                <a:cxn ang="0">
                  <a:pos x="T2" y="T3"/>
                </a:cxn>
                <a:cxn ang="0">
                  <a:pos x="T4" y="T5"/>
                </a:cxn>
              </a:cxnLst>
              <a:rect l="0" t="0" r="r" b="b"/>
              <a:pathLst>
                <a:path w="608" h="944">
                  <a:moveTo>
                    <a:pt x="0" y="0"/>
                  </a:moveTo>
                  <a:cubicBezTo>
                    <a:pt x="232" y="8"/>
                    <a:pt x="313" y="92"/>
                    <a:pt x="408" y="248"/>
                  </a:cubicBezTo>
                  <a:cubicBezTo>
                    <a:pt x="509" y="405"/>
                    <a:pt x="566" y="799"/>
                    <a:pt x="608" y="944"/>
                  </a:cubicBezTo>
                </a:path>
              </a:pathLst>
            </a:custGeom>
            <a:noFill/>
            <a:ln w="76200" cap="flat" cmpd="sng">
              <a:solidFill>
                <a:schemeClr val="hlink"/>
              </a:solidFill>
              <a:prstDash val="solid"/>
              <a:round/>
              <a:headEnd type="none" w="sm" len="sm"/>
              <a:tailEnd type="non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85" name="Freeform 25"/>
            <p:cNvSpPr>
              <a:spLocks/>
            </p:cNvSpPr>
            <p:nvPr/>
          </p:nvSpPr>
          <p:spPr bwMode="auto">
            <a:xfrm>
              <a:off x="4032" y="3184"/>
              <a:ext cx="608" cy="944"/>
            </a:xfrm>
            <a:custGeom>
              <a:avLst/>
              <a:gdLst>
                <a:gd name="T0" fmla="*/ 0 w 608"/>
                <a:gd name="T1" fmla="*/ 0 h 944"/>
                <a:gd name="T2" fmla="*/ 408 w 608"/>
                <a:gd name="T3" fmla="*/ 248 h 944"/>
                <a:gd name="T4" fmla="*/ 608 w 608"/>
                <a:gd name="T5" fmla="*/ 944 h 944"/>
              </a:gdLst>
              <a:ahLst/>
              <a:cxnLst>
                <a:cxn ang="0">
                  <a:pos x="T0" y="T1"/>
                </a:cxn>
                <a:cxn ang="0">
                  <a:pos x="T2" y="T3"/>
                </a:cxn>
                <a:cxn ang="0">
                  <a:pos x="T4" y="T5"/>
                </a:cxn>
              </a:cxnLst>
              <a:rect l="0" t="0" r="r" b="b"/>
              <a:pathLst>
                <a:path w="608" h="944">
                  <a:moveTo>
                    <a:pt x="0" y="0"/>
                  </a:moveTo>
                  <a:cubicBezTo>
                    <a:pt x="232" y="8"/>
                    <a:pt x="313" y="92"/>
                    <a:pt x="408" y="248"/>
                  </a:cubicBezTo>
                  <a:cubicBezTo>
                    <a:pt x="509" y="405"/>
                    <a:pt x="566" y="799"/>
                    <a:pt x="608" y="944"/>
                  </a:cubicBezTo>
                </a:path>
              </a:pathLst>
            </a:custGeom>
            <a:noFill/>
            <a:ln w="76200" cap="flat" cmpd="sng">
              <a:solidFill>
                <a:schemeClr val="hlink"/>
              </a:solidFill>
              <a:prstDash val="solid"/>
              <a:round/>
              <a:headEnd type="none" w="sm" len="sm"/>
              <a:tailEnd type="non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aphicFrame>
        <p:nvGraphicFramePr>
          <p:cNvPr id="15386" name="Object 26"/>
          <p:cNvGraphicFramePr>
            <a:graphicFrameLocks noChangeAspect="1"/>
          </p:cNvGraphicFramePr>
          <p:nvPr/>
        </p:nvGraphicFramePr>
        <p:xfrm>
          <a:off x="4152900" y="3860800"/>
          <a:ext cx="1320800" cy="787400"/>
        </p:xfrm>
        <a:graphic>
          <a:graphicData uri="http://schemas.openxmlformats.org/presentationml/2006/ole">
            <mc:AlternateContent xmlns:mc="http://schemas.openxmlformats.org/markup-compatibility/2006">
              <mc:Choice xmlns:v="urn:schemas-microsoft-com:vml" Requires="v">
                <p:oleObj spid="_x0000_s15389" name="Equation" r:id="rId4" imgW="1304741" imgH="771525" progId="Equation.DSMT4">
                  <p:embed/>
                </p:oleObj>
              </mc:Choice>
              <mc:Fallback>
                <p:oleObj name="Equation" r:id="rId4" imgW="1304741" imgH="77152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2900" y="3860800"/>
                        <a:ext cx="1320800" cy="787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val="1"/>
                        </a:ext>
                      </a:extLst>
                    </p:spPr>
                  </p:pic>
                </p:oleObj>
              </mc:Fallback>
            </mc:AlternateContent>
          </a:graphicData>
        </a:graphic>
      </p:graphicFrame>
      <p:sp>
        <p:nvSpPr>
          <p:cNvPr id="15387" name="Line 27"/>
          <p:cNvSpPr>
            <a:spLocks noChangeShapeType="1"/>
          </p:cNvSpPr>
          <p:nvPr/>
        </p:nvSpPr>
        <p:spPr bwMode="auto">
          <a:xfrm>
            <a:off x="1981200" y="5010150"/>
            <a:ext cx="4438650" cy="0"/>
          </a:xfrm>
          <a:prstGeom prst="line">
            <a:avLst/>
          </a:prstGeom>
          <a:noFill/>
          <a:ln w="12700">
            <a:solidFill>
              <a:schemeClr val="tx1"/>
            </a:solidFill>
            <a:round/>
            <a:headEnd type="non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p>
        </p:txBody>
      </p:sp>
      <p:sp>
        <p:nvSpPr>
          <p:cNvPr id="15388" name="Line 28"/>
          <p:cNvSpPr>
            <a:spLocks noChangeShapeType="1"/>
          </p:cNvSpPr>
          <p:nvPr/>
        </p:nvSpPr>
        <p:spPr bwMode="auto">
          <a:xfrm>
            <a:off x="1981200" y="5181600"/>
            <a:ext cx="4438650" cy="0"/>
          </a:xfrm>
          <a:prstGeom prst="line">
            <a:avLst/>
          </a:prstGeom>
          <a:noFill/>
          <a:ln w="12700">
            <a:solidFill>
              <a:schemeClr val="tx1"/>
            </a:solidFill>
            <a:round/>
            <a:headEnd type="non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p>
        </p:txBody>
      </p:sp>
      <p:sp>
        <p:nvSpPr>
          <p:cNvPr id="15389" name="Line 29"/>
          <p:cNvSpPr>
            <a:spLocks noChangeShapeType="1"/>
          </p:cNvSpPr>
          <p:nvPr/>
        </p:nvSpPr>
        <p:spPr bwMode="auto">
          <a:xfrm>
            <a:off x="2640013" y="6148388"/>
            <a:ext cx="3378200" cy="0"/>
          </a:xfrm>
          <a:prstGeom prst="line">
            <a:avLst/>
          </a:prstGeom>
          <a:noFill/>
          <a:ln w="12700">
            <a:solidFill>
              <a:schemeClr val="tx1"/>
            </a:solidFill>
            <a:round/>
            <a:headEnd type="non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p>
        </p:txBody>
      </p:sp>
      <p:sp>
        <p:nvSpPr>
          <p:cNvPr id="15390" name="Freeform 30"/>
          <p:cNvSpPr>
            <a:spLocks/>
          </p:cNvSpPr>
          <p:nvPr/>
        </p:nvSpPr>
        <p:spPr bwMode="auto">
          <a:xfrm>
            <a:off x="6394450" y="5080000"/>
            <a:ext cx="965200" cy="1438275"/>
          </a:xfrm>
          <a:custGeom>
            <a:avLst/>
            <a:gdLst>
              <a:gd name="T0" fmla="*/ 0 w 608"/>
              <a:gd name="T1" fmla="*/ 0 h 944"/>
              <a:gd name="T2" fmla="*/ 408 w 608"/>
              <a:gd name="T3" fmla="*/ 248 h 944"/>
              <a:gd name="T4" fmla="*/ 608 w 608"/>
              <a:gd name="T5" fmla="*/ 944 h 944"/>
            </a:gdLst>
            <a:ahLst/>
            <a:cxnLst>
              <a:cxn ang="0">
                <a:pos x="T0" y="T1"/>
              </a:cxn>
              <a:cxn ang="0">
                <a:pos x="T2" y="T3"/>
              </a:cxn>
              <a:cxn ang="0">
                <a:pos x="T4" y="T5"/>
              </a:cxn>
            </a:cxnLst>
            <a:rect l="0" t="0" r="r" b="b"/>
            <a:pathLst>
              <a:path w="608" h="944">
                <a:moveTo>
                  <a:pt x="0" y="0"/>
                </a:moveTo>
                <a:cubicBezTo>
                  <a:pt x="232" y="8"/>
                  <a:pt x="313" y="92"/>
                  <a:pt x="408" y="248"/>
                </a:cubicBezTo>
                <a:cubicBezTo>
                  <a:pt x="509" y="405"/>
                  <a:pt x="566" y="799"/>
                  <a:pt x="608" y="944"/>
                </a:cubicBezTo>
              </a:path>
            </a:pathLst>
          </a:custGeom>
          <a:noFill/>
          <a:ln w="28575" cap="flat" cmpd="sng">
            <a:solidFill>
              <a:schemeClr val="accent1"/>
            </a:solidFill>
            <a:prstDash val="solid"/>
            <a:round/>
            <a:headEnd type="none" w="sm" len="sm"/>
            <a:tailEnd type="non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91" name="Line 31"/>
          <p:cNvSpPr>
            <a:spLocks noChangeShapeType="1"/>
          </p:cNvSpPr>
          <p:nvPr/>
        </p:nvSpPr>
        <p:spPr bwMode="auto">
          <a:xfrm>
            <a:off x="6388100" y="4978400"/>
            <a:ext cx="0" cy="203200"/>
          </a:xfrm>
          <a:prstGeom prst="line">
            <a:avLst/>
          </a:prstGeom>
          <a:noFill/>
          <a:ln w="28575">
            <a:solidFill>
              <a:schemeClr val="tx1"/>
            </a:solidFill>
            <a:round/>
            <a:headEnd type="non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p>
        </p:txBody>
      </p:sp>
      <p:pic>
        <p:nvPicPr>
          <p:cNvPr id="7189" name="Picture 32">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t="36667" b="46666"/>
          <a:stretch>
            <a:fillRect/>
          </a:stretch>
        </p:blipFill>
        <p:spPr bwMode="auto">
          <a:xfrm>
            <a:off x="4521200" y="2025650"/>
            <a:ext cx="4419600" cy="55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053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5391"/>
                                        </p:tgtEl>
                                        <p:attrNameLst>
                                          <p:attrName>style.visibility</p:attrName>
                                        </p:attrNameLst>
                                      </p:cBhvr>
                                      <p:to>
                                        <p:strVal val="visible"/>
                                      </p:to>
                                    </p:set>
                                  </p:childTnLst>
                                  <p:subTnLst>
                                    <p:set>
                                      <p:cBhvr override="childStyle">
                                        <p:cTn dur="1" fill="hold" display="0" masterRel="nextClick" afterEffect="1"/>
                                        <p:tgtEl>
                                          <p:spTgt spid="1539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5383"/>
                                        </p:tgtEl>
                                        <p:attrNameLst>
                                          <p:attrName>style.visibility</p:attrName>
                                        </p:attrNameLst>
                                      </p:cBhvr>
                                      <p:to>
                                        <p:strVal val="visible"/>
                                      </p:to>
                                    </p:set>
                                    <p:animEffect transition="in" filter="wipe(left)">
                                      <p:cBhvr>
                                        <p:cTn id="11" dur="500"/>
                                        <p:tgtEl>
                                          <p:spTgt spid="153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5382"/>
                                        </p:tgtEl>
                                        <p:attrNameLst>
                                          <p:attrName>style.visibility</p:attrName>
                                        </p:attrNameLst>
                                      </p:cBhvr>
                                      <p:to>
                                        <p:strVal val="visible"/>
                                      </p:to>
                                    </p:set>
                                    <p:animEffect transition="in" filter="wipe(left)">
                                      <p:cBhvr>
                                        <p:cTn id="16" dur="500"/>
                                        <p:tgtEl>
                                          <p:spTgt spid="15382"/>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5390"/>
                                        </p:tgtEl>
                                        <p:attrNameLst>
                                          <p:attrName>style.visibility</p:attrName>
                                        </p:attrNameLst>
                                      </p:cBhvr>
                                      <p:to>
                                        <p:strVal val="visible"/>
                                      </p:to>
                                    </p:set>
                                    <p:animEffect transition="in" filter="wipe(left)">
                                      <p:cBhvr>
                                        <p:cTn id="20" dur="500"/>
                                        <p:tgtEl>
                                          <p:spTgt spid="1539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153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a:xfrm>
            <a:off x="468313" y="1052513"/>
            <a:ext cx="8077200" cy="4876800"/>
          </a:xfrm>
          <a:noFill/>
          <a:extLst>
            <a:ext uri="{91240B29-F687-4F45-9708-019B960494DF}">
              <a14:hiddenLine xmlns:a14="http://schemas.microsoft.com/office/drawing/2010/main" w="9525">
                <a:solidFill>
                  <a:schemeClr val="hlink"/>
                </a:solidFill>
                <a:miter lim="800000"/>
                <a:headEnd/>
                <a:tailEnd/>
              </a14:hiddenLine>
            </a:ext>
          </a:extLst>
        </p:spPr>
        <p:txBody>
          <a:bodyPr/>
          <a:lstStyle/>
          <a:p>
            <a:pPr marL="231775" indent="-231775" eaLnBrk="1" hangingPunct="1">
              <a:lnSpc>
                <a:spcPct val="90000"/>
              </a:lnSpc>
              <a:spcBef>
                <a:spcPct val="50000"/>
              </a:spcBef>
              <a:buClr>
                <a:schemeClr val="bg2"/>
              </a:buClr>
              <a:tabLst>
                <a:tab pos="739775" algn="l"/>
                <a:tab pos="1030288" algn="l"/>
              </a:tabLst>
            </a:pPr>
            <a:endParaRPr lang="en-GB" altLang="en-US" sz="2900" smtClean="0">
              <a:solidFill>
                <a:schemeClr val="bg2"/>
              </a:solidFill>
              <a:latin typeface="Trebuchet MS" pitchFamily="34" charset="0"/>
            </a:endParaRPr>
          </a:p>
          <a:p>
            <a:pPr marL="231775" indent="-231775" eaLnBrk="1" hangingPunct="1">
              <a:lnSpc>
                <a:spcPct val="90000"/>
              </a:lnSpc>
              <a:spcBef>
                <a:spcPct val="50000"/>
              </a:spcBef>
              <a:buClr>
                <a:schemeClr val="bg2"/>
              </a:buClr>
              <a:tabLst>
                <a:tab pos="739775" algn="l"/>
                <a:tab pos="1030288" algn="l"/>
              </a:tabLst>
            </a:pPr>
            <a:endParaRPr lang="en-GB" altLang="en-US" sz="2900" smtClean="0">
              <a:solidFill>
                <a:schemeClr val="bg2"/>
              </a:solidFill>
              <a:latin typeface="Trebuchet MS" pitchFamily="34" charset="0"/>
            </a:endParaRPr>
          </a:p>
          <a:p>
            <a:pPr marL="231775" indent="-231775" eaLnBrk="1" hangingPunct="1">
              <a:lnSpc>
                <a:spcPct val="90000"/>
              </a:lnSpc>
              <a:spcBef>
                <a:spcPct val="50000"/>
              </a:spcBef>
              <a:buClr>
                <a:schemeClr val="bg2"/>
              </a:buClr>
              <a:tabLst>
                <a:tab pos="739775" algn="l"/>
                <a:tab pos="1030288" algn="l"/>
              </a:tabLst>
            </a:pPr>
            <a:endParaRPr lang="en-GB" altLang="en-US" sz="2900" smtClean="0">
              <a:solidFill>
                <a:schemeClr val="bg2"/>
              </a:solidFill>
              <a:latin typeface="Trebuchet MS" pitchFamily="34" charset="0"/>
            </a:endParaRPr>
          </a:p>
          <a:p>
            <a:pPr marL="231775" indent="-231775" eaLnBrk="1" hangingPunct="1">
              <a:lnSpc>
                <a:spcPct val="90000"/>
              </a:lnSpc>
              <a:spcBef>
                <a:spcPct val="50000"/>
              </a:spcBef>
              <a:buClr>
                <a:schemeClr val="bg2"/>
              </a:buClr>
              <a:tabLst>
                <a:tab pos="739775" algn="l"/>
                <a:tab pos="1030288" algn="l"/>
              </a:tabLst>
            </a:pPr>
            <a:endParaRPr lang="en-GB" altLang="en-US" sz="2900" smtClean="0">
              <a:solidFill>
                <a:schemeClr val="bg2"/>
              </a:solidFill>
              <a:latin typeface="Trebuchet MS" pitchFamily="34" charset="0"/>
            </a:endParaRPr>
          </a:p>
          <a:p>
            <a:pPr marL="231775" indent="-231775" eaLnBrk="1" hangingPunct="1">
              <a:lnSpc>
                <a:spcPct val="90000"/>
              </a:lnSpc>
              <a:spcBef>
                <a:spcPct val="50000"/>
              </a:spcBef>
              <a:buClr>
                <a:schemeClr val="bg2"/>
              </a:buClr>
              <a:tabLst>
                <a:tab pos="739775" algn="l"/>
                <a:tab pos="1030288" algn="l"/>
              </a:tabLst>
            </a:pPr>
            <a:endParaRPr lang="en-GB" altLang="en-US" sz="2900" smtClean="0">
              <a:solidFill>
                <a:schemeClr val="bg2"/>
              </a:solidFill>
              <a:latin typeface="Trebuchet MS" pitchFamily="34" charset="0"/>
            </a:endParaRPr>
          </a:p>
          <a:p>
            <a:pPr marL="231775" indent="-231775" eaLnBrk="1" hangingPunct="1">
              <a:lnSpc>
                <a:spcPct val="90000"/>
              </a:lnSpc>
              <a:spcBef>
                <a:spcPct val="50000"/>
              </a:spcBef>
              <a:buClr>
                <a:schemeClr val="bg2"/>
              </a:buClr>
              <a:tabLst>
                <a:tab pos="739775" algn="l"/>
                <a:tab pos="1030288" algn="l"/>
              </a:tabLst>
            </a:pPr>
            <a:endParaRPr lang="en-GB" altLang="en-US" sz="2900" smtClean="0">
              <a:solidFill>
                <a:schemeClr val="bg2"/>
              </a:solidFill>
              <a:latin typeface="Trebuchet MS" pitchFamily="34" charset="0"/>
            </a:endParaRPr>
          </a:p>
          <a:p>
            <a:pPr marL="231775" indent="-231775" eaLnBrk="1" hangingPunct="1">
              <a:lnSpc>
                <a:spcPct val="90000"/>
              </a:lnSpc>
              <a:spcBef>
                <a:spcPct val="50000"/>
              </a:spcBef>
              <a:buClr>
                <a:schemeClr val="bg2"/>
              </a:buClr>
              <a:tabLst>
                <a:tab pos="739775" algn="l"/>
                <a:tab pos="1030288" algn="l"/>
              </a:tabLst>
            </a:pPr>
            <a:endParaRPr lang="en-GB" altLang="en-US" sz="2900" smtClean="0">
              <a:solidFill>
                <a:schemeClr val="bg2"/>
              </a:solidFill>
              <a:latin typeface="Trebuchet MS" pitchFamily="34" charset="0"/>
            </a:endParaRPr>
          </a:p>
          <a:p>
            <a:pPr marL="231775" indent="-231775" eaLnBrk="1" hangingPunct="1">
              <a:lnSpc>
                <a:spcPct val="90000"/>
              </a:lnSpc>
              <a:spcBef>
                <a:spcPct val="50000"/>
              </a:spcBef>
              <a:buClr>
                <a:schemeClr val="bg2"/>
              </a:buClr>
              <a:tabLst>
                <a:tab pos="739775" algn="l"/>
                <a:tab pos="1030288" algn="l"/>
              </a:tabLst>
            </a:pPr>
            <a:endParaRPr lang="en-GB" altLang="en-US" sz="2900" smtClean="0">
              <a:solidFill>
                <a:schemeClr val="bg2"/>
              </a:solidFill>
              <a:latin typeface="Trebuchet MS" pitchFamily="34" charset="0"/>
            </a:endParaRPr>
          </a:p>
          <a:p>
            <a:pPr marL="231775" indent="-231775" algn="ctr" eaLnBrk="1" hangingPunct="1">
              <a:lnSpc>
                <a:spcPct val="90000"/>
              </a:lnSpc>
              <a:spcBef>
                <a:spcPct val="50000"/>
              </a:spcBef>
              <a:buClr>
                <a:schemeClr val="bg2"/>
              </a:buClr>
              <a:tabLst>
                <a:tab pos="739775" algn="l"/>
                <a:tab pos="1030288" algn="l"/>
              </a:tabLst>
            </a:pPr>
            <a:r>
              <a:rPr lang="en-GB" altLang="en-US" sz="2000" b="1" smtClean="0">
                <a:solidFill>
                  <a:schemeClr val="bg2"/>
                </a:solidFill>
                <a:latin typeface="Trebuchet MS" pitchFamily="34" charset="0"/>
              </a:rPr>
              <a:t>Figure 3.1</a:t>
            </a:r>
            <a:r>
              <a:rPr lang="en-GB" altLang="en-US" sz="2000" smtClean="0">
                <a:solidFill>
                  <a:schemeClr val="bg2"/>
                </a:solidFill>
                <a:latin typeface="Trebuchet MS" pitchFamily="34" charset="0"/>
              </a:rPr>
              <a:t> Reynold’s Experiment for Differentiating Flow Regime</a:t>
            </a:r>
            <a:endParaRPr lang="en-US" altLang="en-US" sz="2000" smtClean="0">
              <a:solidFill>
                <a:schemeClr val="bg2"/>
              </a:solidFill>
              <a:latin typeface="Trebuchet MS" pitchFamily="34" charset="0"/>
            </a:endParaRPr>
          </a:p>
        </p:txBody>
      </p:sp>
      <p:sp>
        <p:nvSpPr>
          <p:cNvPr id="8195" name="AutoShape 3">
            <a:hlinkClick r:id="" action="ppaction://hlinkshowjump?jump=nextslide" highlightClick="1"/>
          </p:cNvPr>
          <p:cNvSpPr>
            <a:spLocks noChangeAspect="1" noChangeArrowheads="1"/>
          </p:cNvSpPr>
          <p:nvPr/>
        </p:nvSpPr>
        <p:spPr bwMode="auto">
          <a:xfrm>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714375" indent="-714375" algn="ctr">
              <a:lnSpc>
                <a:spcPct val="80000"/>
              </a:lnSpc>
            </a:pPr>
            <a:endParaRPr lang="en-US" altLang="en-US" sz="3200" b="1">
              <a:solidFill>
                <a:schemeClr val="accent2"/>
              </a:solidFill>
              <a:effectLst/>
              <a:cs typeface="Arial" charset="0"/>
            </a:endParaRPr>
          </a:p>
        </p:txBody>
      </p:sp>
      <p:graphicFrame>
        <p:nvGraphicFramePr>
          <p:cNvPr id="8196" name="Object 4"/>
          <p:cNvGraphicFramePr>
            <a:graphicFrameLocks noGrp="1" noChangeAspect="1"/>
          </p:cNvGraphicFramePr>
          <p:nvPr>
            <p:ph sz="half" idx="2"/>
          </p:nvPr>
        </p:nvGraphicFramePr>
        <p:xfrm>
          <a:off x="684213" y="1125538"/>
          <a:ext cx="7416800" cy="4535487"/>
        </p:xfrm>
        <a:graphic>
          <a:graphicData uri="http://schemas.openxmlformats.org/presentationml/2006/ole">
            <mc:AlternateContent xmlns:mc="http://schemas.openxmlformats.org/markup-compatibility/2006">
              <mc:Choice xmlns:v="urn:schemas-microsoft-com:vml" Requires="v">
                <p:oleObj spid="_x0000_s16412" name="Picture" r:id="rId4" imgW="4636770" imgH="3252978" progId="Word.Picture.8">
                  <p:embed/>
                </p:oleObj>
              </mc:Choice>
              <mc:Fallback>
                <p:oleObj name="Picture" r:id="rId4" imgW="4636770" imgH="325297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125538"/>
                        <a:ext cx="7416800" cy="45354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Grp="1" noChangeArrowheads="1"/>
          </p:cNvSpPr>
          <p:nvPr>
            <p:ph type="title"/>
          </p:nvPr>
        </p:nvSpPr>
        <p:spPr>
          <a:xfrm>
            <a:off x="468313" y="260350"/>
            <a:ext cx="8229600" cy="1143000"/>
          </a:xfrm>
        </p:spPr>
        <p:txBody>
          <a:bodyPr/>
          <a:lstStyle/>
          <a:p>
            <a:pPr eaLnBrk="1" hangingPunct="1"/>
            <a:r>
              <a:rPr lang="en-US" altLang="en-US" sz="3200" b="1" smtClean="0">
                <a:solidFill>
                  <a:srgbClr val="006699"/>
                </a:solidFill>
              </a:rPr>
              <a:t>3.2 </a:t>
            </a:r>
            <a:r>
              <a:rPr lang="en-GB" altLang="ko-KR" sz="3200" b="1" smtClean="0">
                <a:solidFill>
                  <a:srgbClr val="006699"/>
                </a:solidFill>
                <a:ea typeface="굴림" pitchFamily="34" charset="-127"/>
              </a:rPr>
              <a:t>Laminar &amp; Turbulent flow----</a:t>
            </a:r>
            <a:r>
              <a:rPr lang="en-US" altLang="en-US" sz="3200" smtClean="0"/>
              <a:t/>
            </a:r>
            <a:br>
              <a:rPr lang="en-US" altLang="en-US" sz="3200" smtClean="0"/>
            </a:br>
            <a:endParaRPr lang="en-GB" altLang="en-US" sz="3200" smtClean="0"/>
          </a:p>
        </p:txBody>
      </p:sp>
    </p:spTree>
    <p:extLst>
      <p:ext uri="{BB962C8B-B14F-4D97-AF65-F5344CB8AC3E}">
        <p14:creationId xmlns:p14="http://schemas.microsoft.com/office/powerpoint/2010/main" val="35306736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333375"/>
            <a:ext cx="8153400" cy="533400"/>
          </a:xfrm>
          <a:extLst>
            <a:ext uri="{909E8E84-426E-40DD-AFC4-6F175D3DCCD1}">
              <a14:hiddenFill xmlns:a14="http://schemas.microsoft.com/office/drawing/2010/main">
                <a:solidFill>
                  <a:schemeClr val="bg1"/>
                </a:solidFill>
              </a14:hiddenFill>
            </a:ext>
          </a:extLst>
        </p:spPr>
        <p:txBody>
          <a:bodyPr anchor="t"/>
          <a:lstStyle/>
          <a:p>
            <a:pPr eaLnBrk="1" hangingPunct="1">
              <a:lnSpc>
                <a:spcPct val="80000"/>
              </a:lnSpc>
              <a:tabLst>
                <a:tab pos="682625" algn="l"/>
              </a:tabLst>
            </a:pPr>
            <a:r>
              <a:rPr lang="en-US" altLang="en-US" sz="3200" b="1" smtClean="0">
                <a:solidFill>
                  <a:srgbClr val="006699"/>
                </a:solidFill>
              </a:rPr>
              <a:t>3.2 </a:t>
            </a:r>
            <a:r>
              <a:rPr lang="en-GB" altLang="ko-KR" sz="3200" b="1" smtClean="0">
                <a:solidFill>
                  <a:srgbClr val="006699"/>
                </a:solidFill>
                <a:ea typeface="굴림" pitchFamily="34" charset="-127"/>
              </a:rPr>
              <a:t>Laminar &amp; Turbulent flow----</a:t>
            </a:r>
            <a:endParaRPr lang="en-US" altLang="en-US" sz="3200" b="1" smtClean="0">
              <a:solidFill>
                <a:srgbClr val="006699"/>
              </a:solidFill>
            </a:endParaRPr>
          </a:p>
        </p:txBody>
      </p:sp>
      <p:sp>
        <p:nvSpPr>
          <p:cNvPr id="9219" name="Rectangle 3"/>
          <p:cNvSpPr>
            <a:spLocks noGrp="1" noChangeArrowheads="1"/>
          </p:cNvSpPr>
          <p:nvPr>
            <p:ph type="body" sz="half" idx="1"/>
          </p:nvPr>
        </p:nvSpPr>
        <p:spPr>
          <a:xfrm>
            <a:off x="323850" y="908050"/>
            <a:ext cx="8424863" cy="4876800"/>
          </a:xfrm>
          <a:noFill/>
          <a:extLst>
            <a:ext uri="{91240B29-F687-4F45-9708-019B960494DF}">
              <a14:hiddenLine xmlns:a14="http://schemas.microsoft.com/office/drawing/2010/main" w="9525">
                <a:solidFill>
                  <a:schemeClr val="hlink"/>
                </a:solidFill>
                <a:miter lim="800000"/>
                <a:headEnd/>
                <a:tailEnd/>
              </a14:hiddenLine>
            </a:ext>
          </a:extLst>
        </p:spPr>
        <p:txBody>
          <a:bodyPr/>
          <a:lstStyle/>
          <a:p>
            <a:pPr marL="231775" indent="-231775" eaLnBrk="1" hangingPunct="1">
              <a:lnSpc>
                <a:spcPct val="90000"/>
              </a:lnSpc>
              <a:spcBef>
                <a:spcPct val="40000"/>
              </a:spcBef>
              <a:buClr>
                <a:schemeClr val="bg2"/>
              </a:buClr>
              <a:tabLst>
                <a:tab pos="739775" algn="l"/>
                <a:tab pos="1030288" algn="l"/>
              </a:tabLst>
            </a:pPr>
            <a:r>
              <a:rPr lang="en-GB" altLang="en-US" sz="2200" smtClean="0">
                <a:solidFill>
                  <a:schemeClr val="bg2"/>
                </a:solidFill>
                <a:latin typeface="Trebuchet MS" pitchFamily="34" charset="0"/>
              </a:rPr>
              <a:t>From Fig. 3.1, the dye is used to mark the flow path of the fluid.  In order to demonstrate the transition between laminar and turbulent regime, the </a:t>
            </a:r>
            <a:r>
              <a:rPr lang="en-GB" altLang="en-US" sz="2200" smtClean="0">
                <a:solidFill>
                  <a:schemeClr val="hlink"/>
                </a:solidFill>
                <a:latin typeface="Trebuchet MS" pitchFamily="34" charset="0"/>
              </a:rPr>
              <a:t>- </a:t>
            </a:r>
            <a:r>
              <a:rPr lang="en-GB" altLang="en-US" sz="2200" i="1" smtClean="0">
                <a:solidFill>
                  <a:schemeClr val="hlink"/>
                </a:solidFill>
                <a:latin typeface="Trebuchet MS" pitchFamily="34" charset="0"/>
              </a:rPr>
              <a:t>Q</a:t>
            </a:r>
            <a:r>
              <a:rPr lang="en-GB" altLang="en-US" sz="2200" smtClean="0">
                <a:solidFill>
                  <a:schemeClr val="bg2"/>
                </a:solidFill>
                <a:latin typeface="Trebuchet MS" pitchFamily="34" charset="0"/>
              </a:rPr>
              <a:t> is varied.  </a:t>
            </a:r>
          </a:p>
          <a:p>
            <a:pPr marL="231775" indent="-231775" eaLnBrk="1" hangingPunct="1">
              <a:lnSpc>
                <a:spcPct val="90000"/>
              </a:lnSpc>
              <a:spcBef>
                <a:spcPct val="40000"/>
              </a:spcBef>
              <a:buClr>
                <a:schemeClr val="bg2"/>
              </a:buClr>
              <a:tabLst>
                <a:tab pos="739775" algn="l"/>
                <a:tab pos="1030288" algn="l"/>
              </a:tabLst>
            </a:pPr>
            <a:r>
              <a:rPr lang="en-GB" altLang="en-US" sz="2200" smtClean="0">
                <a:solidFill>
                  <a:schemeClr val="bg2"/>
                </a:solidFill>
                <a:latin typeface="Trebuchet MS" pitchFamily="34" charset="0"/>
              </a:rPr>
              <a:t>For a constant diameter pipe, the cross sectional area is also constant.  Thus, by virtue of mass conservation (Q=</a:t>
            </a:r>
            <a:r>
              <a:rPr lang="en-GB" altLang="en-US" sz="2200" smtClean="0">
                <a:solidFill>
                  <a:srgbClr val="FF00FF"/>
                </a:solidFill>
                <a:latin typeface="Trebuchet MS" pitchFamily="34" charset="0"/>
              </a:rPr>
              <a:t>A</a:t>
            </a:r>
            <a:r>
              <a:rPr lang="en-GB" altLang="en-US" sz="2200" smtClean="0">
                <a:solidFill>
                  <a:schemeClr val="bg2"/>
                </a:solidFill>
                <a:latin typeface="Trebuchet MS" pitchFamily="34" charset="0"/>
              </a:rPr>
              <a:t>.V), the velocity </a:t>
            </a:r>
            <a:r>
              <a:rPr lang="en-GB" altLang="en-US" sz="2200" i="1" smtClean="0">
                <a:solidFill>
                  <a:schemeClr val="hlink"/>
                </a:solidFill>
                <a:latin typeface="Trebuchet MS" pitchFamily="34" charset="0"/>
              </a:rPr>
              <a:t>V</a:t>
            </a:r>
            <a:r>
              <a:rPr lang="en-GB" altLang="en-US" sz="2200" smtClean="0">
                <a:solidFill>
                  <a:schemeClr val="bg2"/>
                </a:solidFill>
                <a:latin typeface="Trebuchet MS" pitchFamily="34" charset="0"/>
              </a:rPr>
              <a:t> is directly proportional to </a:t>
            </a:r>
            <a:r>
              <a:rPr lang="en-GB" altLang="en-US" sz="2200" i="1" smtClean="0">
                <a:solidFill>
                  <a:schemeClr val="hlink"/>
                </a:solidFill>
                <a:latin typeface="Trebuchet MS" pitchFamily="34" charset="0"/>
              </a:rPr>
              <a:t>Q</a:t>
            </a:r>
            <a:r>
              <a:rPr lang="en-GB" altLang="en-US" sz="2200" smtClean="0">
                <a:solidFill>
                  <a:schemeClr val="bg2"/>
                </a:solidFill>
                <a:latin typeface="Trebuchet MS" pitchFamily="34" charset="0"/>
              </a:rPr>
              <a:t>.  </a:t>
            </a:r>
          </a:p>
          <a:p>
            <a:pPr marL="231775" indent="-231775" eaLnBrk="1" hangingPunct="1">
              <a:lnSpc>
                <a:spcPct val="90000"/>
              </a:lnSpc>
              <a:spcBef>
                <a:spcPct val="40000"/>
              </a:spcBef>
              <a:buClr>
                <a:schemeClr val="bg2"/>
              </a:buClr>
              <a:tabLst>
                <a:tab pos="739775" algn="l"/>
                <a:tab pos="1030288" algn="l"/>
              </a:tabLst>
            </a:pPr>
            <a:r>
              <a:rPr lang="en-GB" altLang="en-US" sz="2200" smtClean="0">
                <a:solidFill>
                  <a:schemeClr val="bg2"/>
                </a:solidFill>
                <a:latin typeface="Trebuchet MS" pitchFamily="34" charset="0"/>
              </a:rPr>
              <a:t>For </a:t>
            </a:r>
            <a:r>
              <a:rPr lang="en-GB" altLang="en-US" sz="2200" i="1" smtClean="0">
                <a:solidFill>
                  <a:schemeClr val="hlink"/>
                </a:solidFill>
                <a:latin typeface="Trebuchet MS" pitchFamily="34" charset="0"/>
              </a:rPr>
              <a:t>laminar</a:t>
            </a:r>
            <a:r>
              <a:rPr lang="en-GB" altLang="en-US" sz="2200" smtClean="0">
                <a:solidFill>
                  <a:schemeClr val="bg2"/>
                </a:solidFill>
                <a:latin typeface="Trebuchet MS" pitchFamily="34" charset="0"/>
              </a:rPr>
              <a:t> regime, the flow velocity is kept small, thus the generated flow is very smooth which is shown as a straight tiny line formed by the dye.  </a:t>
            </a:r>
          </a:p>
          <a:p>
            <a:pPr marL="231775" indent="-231775" eaLnBrk="1" hangingPunct="1">
              <a:lnSpc>
                <a:spcPct val="90000"/>
              </a:lnSpc>
              <a:spcBef>
                <a:spcPct val="40000"/>
              </a:spcBef>
              <a:buClr>
                <a:schemeClr val="bg2"/>
              </a:buClr>
              <a:tabLst>
                <a:tab pos="739775" algn="l"/>
                <a:tab pos="1030288" algn="l"/>
              </a:tabLst>
            </a:pPr>
            <a:r>
              <a:rPr lang="en-GB" altLang="en-US" sz="2200" smtClean="0">
                <a:solidFill>
                  <a:schemeClr val="bg2"/>
                </a:solidFill>
                <a:latin typeface="Trebuchet MS" pitchFamily="34" charset="0"/>
              </a:rPr>
              <a:t>When the flow velocity is increased, the flow becomes slightly unstable such that it contains some temporary velocity fluctuation of fluid molecules and this mark the transition regime between both regimes.  Then, the velocity can be increased further so that the fluid flow is completely unstable and the dye is totally mixed with the surrounding fluid.  This phenomenon is known as </a:t>
            </a:r>
            <a:r>
              <a:rPr lang="en-GB" altLang="en-US" sz="2200" i="1" smtClean="0">
                <a:solidFill>
                  <a:schemeClr val="hlink"/>
                </a:solidFill>
                <a:latin typeface="Trebuchet MS" pitchFamily="34" charset="0"/>
              </a:rPr>
              <a:t>turbulence</a:t>
            </a:r>
            <a:r>
              <a:rPr lang="en-GB" altLang="en-US" sz="2200" smtClean="0">
                <a:solidFill>
                  <a:schemeClr val="bg2"/>
                </a:solidFill>
                <a:latin typeface="Trebuchet MS" pitchFamily="34" charset="0"/>
              </a:rPr>
              <a:t>.</a:t>
            </a:r>
            <a:endParaRPr lang="en-US" altLang="en-US" sz="2200" smtClean="0">
              <a:solidFill>
                <a:schemeClr val="bg2"/>
              </a:solidFill>
              <a:latin typeface="Trebuchet MS" pitchFamily="34" charset="0"/>
            </a:endParaRPr>
          </a:p>
        </p:txBody>
      </p:sp>
      <p:sp>
        <p:nvSpPr>
          <p:cNvPr id="9220" name="AutoShape 4">
            <a:hlinkClick r:id="" action="ppaction://hlinkshowjump?jump=nextslide" highlightClick="1"/>
          </p:cNvPr>
          <p:cNvSpPr>
            <a:spLocks noChangeAspect="1" noChangeArrowheads="1"/>
          </p:cNvSpPr>
          <p:nvPr/>
        </p:nvSpPr>
        <p:spPr bwMode="auto">
          <a:xfrm>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714375" indent="-714375" algn="ctr">
              <a:lnSpc>
                <a:spcPct val="80000"/>
              </a:lnSpc>
            </a:pPr>
            <a:endParaRPr lang="en-US" altLang="en-US" sz="3200" b="1">
              <a:solidFill>
                <a:schemeClr val="accent2"/>
              </a:solidFill>
              <a:effectLst/>
              <a:cs typeface="Arial" charset="0"/>
            </a:endParaRPr>
          </a:p>
        </p:txBody>
      </p:sp>
    </p:spTree>
    <p:extLst>
      <p:ext uri="{BB962C8B-B14F-4D97-AF65-F5344CB8AC3E}">
        <p14:creationId xmlns:p14="http://schemas.microsoft.com/office/powerpoint/2010/main" val="25176515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333375"/>
            <a:ext cx="8153400" cy="533400"/>
          </a:xfrm>
          <a:extLst>
            <a:ext uri="{909E8E84-426E-40DD-AFC4-6F175D3DCCD1}">
              <a14:hiddenFill xmlns:a14="http://schemas.microsoft.com/office/drawing/2010/main">
                <a:solidFill>
                  <a:schemeClr val="bg1"/>
                </a:solidFill>
              </a14:hiddenFill>
            </a:ext>
          </a:extLst>
        </p:spPr>
        <p:txBody>
          <a:bodyPr anchor="t"/>
          <a:lstStyle/>
          <a:p>
            <a:pPr eaLnBrk="1" hangingPunct="1">
              <a:lnSpc>
                <a:spcPct val="80000"/>
              </a:lnSpc>
              <a:tabLst>
                <a:tab pos="682625" algn="l"/>
              </a:tabLst>
            </a:pPr>
            <a:r>
              <a:rPr lang="en-US" altLang="en-US" sz="3200" b="1" smtClean="0">
                <a:solidFill>
                  <a:srgbClr val="006699"/>
                </a:solidFill>
              </a:rPr>
              <a:t>3.2 </a:t>
            </a:r>
            <a:r>
              <a:rPr lang="en-GB" altLang="ko-KR" sz="3200" b="1" smtClean="0">
                <a:solidFill>
                  <a:srgbClr val="006699"/>
                </a:solidFill>
                <a:ea typeface="굴림" pitchFamily="34" charset="-127"/>
              </a:rPr>
              <a:t>Laminar &amp; Turbulent flow</a:t>
            </a:r>
            <a:endParaRPr lang="en-US" altLang="en-US" sz="3200" b="1" smtClean="0">
              <a:solidFill>
                <a:srgbClr val="006699"/>
              </a:solidFill>
            </a:endParaRPr>
          </a:p>
        </p:txBody>
      </p:sp>
      <p:sp>
        <p:nvSpPr>
          <p:cNvPr id="10243" name="Rectangle 3"/>
          <p:cNvSpPr>
            <a:spLocks noGrp="1" noChangeArrowheads="1"/>
          </p:cNvSpPr>
          <p:nvPr>
            <p:ph type="body" sz="half" idx="1"/>
          </p:nvPr>
        </p:nvSpPr>
        <p:spPr>
          <a:xfrm>
            <a:off x="468313" y="1052513"/>
            <a:ext cx="8077200" cy="4876800"/>
          </a:xfrm>
          <a:noFill/>
          <a:extLst>
            <a:ext uri="{91240B29-F687-4F45-9708-019B960494DF}">
              <a14:hiddenLine xmlns:a14="http://schemas.microsoft.com/office/drawing/2010/main" w="9525">
                <a:solidFill>
                  <a:schemeClr val="hlink"/>
                </a:solidFill>
                <a:miter lim="800000"/>
                <a:headEnd/>
                <a:tailEnd/>
              </a14:hiddenLine>
            </a:ext>
          </a:extLst>
        </p:spPr>
        <p:txBody>
          <a:bodyPr/>
          <a:lstStyle/>
          <a:p>
            <a:pPr marL="231775" indent="-231775" eaLnBrk="1" hangingPunct="1">
              <a:lnSpc>
                <a:spcPct val="80000"/>
              </a:lnSpc>
              <a:spcBef>
                <a:spcPct val="40000"/>
              </a:spcBef>
              <a:buClr>
                <a:schemeClr val="bg2"/>
              </a:buClr>
              <a:tabLst>
                <a:tab pos="739775" algn="l"/>
                <a:tab pos="1030288" algn="l"/>
              </a:tabLst>
            </a:pPr>
            <a:r>
              <a:rPr lang="en-GB" altLang="en-US" sz="2000" i="1" smtClean="0">
                <a:solidFill>
                  <a:schemeClr val="hlink"/>
                </a:solidFill>
                <a:latin typeface="Trebuchet MS" pitchFamily="34" charset="0"/>
              </a:rPr>
              <a:t>Laminar flow</a:t>
            </a:r>
            <a:r>
              <a:rPr lang="en-GB" altLang="en-US" sz="2000" smtClean="0">
                <a:solidFill>
                  <a:schemeClr val="bg2"/>
                </a:solidFill>
                <a:latin typeface="Trebuchet MS" pitchFamily="34" charset="0"/>
              </a:rPr>
              <a:t> has a smooth velocity and T</a:t>
            </a:r>
            <a:r>
              <a:rPr lang="en-GB" altLang="en-US" sz="2000" i="1" smtClean="0">
                <a:solidFill>
                  <a:schemeClr val="hlink"/>
                </a:solidFill>
                <a:latin typeface="Trebuchet MS" pitchFamily="34" charset="0"/>
              </a:rPr>
              <a:t>urbulent flow has </a:t>
            </a:r>
            <a:r>
              <a:rPr lang="en-GB" altLang="en-US" sz="2000" smtClean="0">
                <a:solidFill>
                  <a:schemeClr val="bg2"/>
                </a:solidFill>
                <a:latin typeface="Trebuchet MS" pitchFamily="34" charset="0"/>
              </a:rPr>
              <a:t>a fluctuated velocity.</a:t>
            </a:r>
          </a:p>
          <a:p>
            <a:pPr marL="231775" indent="-231775" eaLnBrk="1" hangingPunct="1">
              <a:lnSpc>
                <a:spcPct val="80000"/>
              </a:lnSpc>
              <a:spcBef>
                <a:spcPct val="40000"/>
              </a:spcBef>
              <a:buClr>
                <a:schemeClr val="bg2"/>
              </a:buClr>
              <a:tabLst>
                <a:tab pos="739775" algn="l"/>
                <a:tab pos="1030288" algn="l"/>
              </a:tabLst>
            </a:pPr>
            <a:r>
              <a:rPr lang="en-US" altLang="en-US" sz="2000" smtClean="0">
                <a:solidFill>
                  <a:schemeClr val="bg2"/>
                </a:solidFill>
                <a:latin typeface="Trebuchet MS" pitchFamily="34" charset="0"/>
              </a:rPr>
              <a:t>Clearly, one of the main critical parameters that determines the flow regimes is the velocity.  </a:t>
            </a:r>
          </a:p>
          <a:p>
            <a:pPr marL="231775" indent="-231775" eaLnBrk="1" hangingPunct="1">
              <a:lnSpc>
                <a:spcPct val="80000"/>
              </a:lnSpc>
              <a:spcBef>
                <a:spcPct val="40000"/>
              </a:spcBef>
              <a:buClr>
                <a:schemeClr val="bg2"/>
              </a:buClr>
              <a:tabLst>
                <a:tab pos="739775" algn="l"/>
                <a:tab pos="1030288" algn="l"/>
              </a:tabLst>
            </a:pPr>
            <a:r>
              <a:rPr lang="en-US" altLang="en-US" sz="2000" smtClean="0">
                <a:solidFill>
                  <a:schemeClr val="bg2"/>
                </a:solidFill>
                <a:latin typeface="Trebuchet MS" pitchFamily="34" charset="0"/>
              </a:rPr>
              <a:t>This parameter, together with fluid properties, namely density </a:t>
            </a:r>
            <a:r>
              <a:rPr lang="en-US" altLang="en-US" sz="2000" i="1" smtClean="0">
                <a:solidFill>
                  <a:schemeClr val="hlink"/>
                </a:solidFill>
                <a:latin typeface="Trebuchet MS" pitchFamily="34" charset="0"/>
                <a:sym typeface="Symbol" pitchFamily="18" charset="2"/>
              </a:rPr>
              <a:t></a:t>
            </a:r>
            <a:r>
              <a:rPr lang="en-US" altLang="en-US" sz="2000" smtClean="0">
                <a:solidFill>
                  <a:schemeClr val="hlink"/>
                </a:solidFill>
                <a:latin typeface="Trebuchet MS" pitchFamily="34" charset="0"/>
              </a:rPr>
              <a:t> </a:t>
            </a:r>
            <a:r>
              <a:rPr lang="en-US" altLang="en-US" sz="2000" smtClean="0">
                <a:solidFill>
                  <a:schemeClr val="bg2"/>
                </a:solidFill>
                <a:latin typeface="Trebuchet MS" pitchFamily="34" charset="0"/>
              </a:rPr>
              <a:t>and dynamic viscosity </a:t>
            </a:r>
            <a:r>
              <a:rPr lang="en-US" altLang="en-US" sz="2000" i="1" smtClean="0">
                <a:solidFill>
                  <a:schemeClr val="hlink"/>
                </a:solidFill>
                <a:latin typeface="Trebuchet MS" pitchFamily="34" charset="0"/>
                <a:sym typeface="Symbol" pitchFamily="18" charset="2"/>
              </a:rPr>
              <a:t></a:t>
            </a:r>
            <a:r>
              <a:rPr lang="en-US" altLang="en-US" sz="2000" smtClean="0">
                <a:solidFill>
                  <a:schemeClr val="bg2"/>
                </a:solidFill>
                <a:latin typeface="Trebuchet MS" pitchFamily="34" charset="0"/>
              </a:rPr>
              <a:t>, as well as pipe diameter </a:t>
            </a:r>
            <a:r>
              <a:rPr lang="en-US" altLang="en-US" sz="2000" i="1" smtClean="0">
                <a:solidFill>
                  <a:schemeClr val="hlink"/>
                </a:solidFill>
                <a:latin typeface="Trebuchet MS" pitchFamily="34" charset="0"/>
              </a:rPr>
              <a:t>D</a:t>
            </a:r>
            <a:r>
              <a:rPr lang="en-US" altLang="en-US" sz="2000" smtClean="0">
                <a:solidFill>
                  <a:schemeClr val="bg2"/>
                </a:solidFill>
                <a:latin typeface="Trebuchet MS" pitchFamily="34" charset="0"/>
              </a:rPr>
              <a:t>, forms the dimensionless Reynolds number, that is</a:t>
            </a:r>
          </a:p>
          <a:p>
            <a:pPr marL="231775" indent="-231775" eaLnBrk="1" hangingPunct="1">
              <a:lnSpc>
                <a:spcPct val="80000"/>
              </a:lnSpc>
              <a:spcBef>
                <a:spcPct val="40000"/>
              </a:spcBef>
              <a:buClr>
                <a:schemeClr val="bg2"/>
              </a:buClr>
              <a:tabLst>
                <a:tab pos="739775" algn="l"/>
                <a:tab pos="1030288" algn="l"/>
              </a:tabLst>
            </a:pPr>
            <a:endParaRPr lang="en-US" altLang="en-US" sz="2000" smtClean="0">
              <a:solidFill>
                <a:schemeClr val="bg2"/>
              </a:solidFill>
              <a:latin typeface="Trebuchet MS" pitchFamily="34" charset="0"/>
            </a:endParaRPr>
          </a:p>
          <a:p>
            <a:pPr marL="231775" indent="-231775" eaLnBrk="1" hangingPunct="1">
              <a:lnSpc>
                <a:spcPct val="80000"/>
              </a:lnSpc>
              <a:spcBef>
                <a:spcPct val="40000"/>
              </a:spcBef>
              <a:buClr>
                <a:schemeClr val="bg2"/>
              </a:buClr>
              <a:tabLst>
                <a:tab pos="739775" algn="l"/>
                <a:tab pos="1030288" algn="l"/>
              </a:tabLst>
            </a:pPr>
            <a:endParaRPr lang="en-US" altLang="en-US" sz="2000" smtClean="0">
              <a:solidFill>
                <a:schemeClr val="bg2"/>
              </a:solidFill>
              <a:latin typeface="Trebuchet MS" pitchFamily="34" charset="0"/>
            </a:endParaRPr>
          </a:p>
          <a:p>
            <a:pPr marL="231775" indent="-231775" eaLnBrk="1" hangingPunct="1">
              <a:lnSpc>
                <a:spcPct val="80000"/>
              </a:lnSpc>
              <a:spcBef>
                <a:spcPct val="40000"/>
              </a:spcBef>
              <a:buClr>
                <a:schemeClr val="bg2"/>
              </a:buClr>
              <a:buFontTx/>
              <a:buNone/>
              <a:tabLst>
                <a:tab pos="739775" algn="l"/>
                <a:tab pos="1030288" algn="l"/>
              </a:tabLst>
            </a:pPr>
            <a:endParaRPr lang="en-US" altLang="en-US" sz="2000" smtClean="0">
              <a:solidFill>
                <a:schemeClr val="bg2"/>
              </a:solidFill>
              <a:latin typeface="Trebuchet MS" pitchFamily="34" charset="0"/>
            </a:endParaRPr>
          </a:p>
          <a:p>
            <a:pPr marL="231775" indent="-231775" eaLnBrk="1" hangingPunct="1">
              <a:lnSpc>
                <a:spcPct val="80000"/>
              </a:lnSpc>
              <a:spcBef>
                <a:spcPct val="40000"/>
              </a:spcBef>
              <a:buClr>
                <a:schemeClr val="tx1"/>
              </a:buClr>
              <a:buFont typeface="Wingdings" pitchFamily="2" charset="2"/>
              <a:buChar char="@"/>
              <a:tabLst>
                <a:tab pos="739775" algn="l"/>
                <a:tab pos="1030288" algn="l"/>
              </a:tabLst>
            </a:pPr>
            <a:r>
              <a:rPr lang="en-US" altLang="en-US" sz="2000" b="1" smtClean="0">
                <a:solidFill>
                  <a:schemeClr val="bg2"/>
                </a:solidFill>
                <a:latin typeface="Trebuchet MS" pitchFamily="34" charset="0"/>
              </a:rPr>
              <a:t>  From Reynolds’ experiment, he suggested that</a:t>
            </a:r>
          </a:p>
          <a:p>
            <a:pPr marL="1271588" lvl="1" indent="-533400" eaLnBrk="1" hangingPunct="1">
              <a:lnSpc>
                <a:spcPct val="80000"/>
              </a:lnSpc>
              <a:spcBef>
                <a:spcPct val="40000"/>
              </a:spcBef>
              <a:buClr>
                <a:schemeClr val="tx1"/>
              </a:buClr>
              <a:buFont typeface="Wingdings" pitchFamily="2" charset="2"/>
              <a:buNone/>
              <a:tabLst>
                <a:tab pos="739775" algn="l"/>
                <a:tab pos="1030288" algn="l"/>
              </a:tabLst>
            </a:pPr>
            <a:r>
              <a:rPr lang="en-US" altLang="en-US" sz="1800" b="1" smtClean="0">
                <a:solidFill>
                  <a:schemeClr val="bg2"/>
                </a:solidFill>
                <a:latin typeface="Trebuchet MS" pitchFamily="34" charset="0"/>
              </a:rPr>
              <a:t> Re </a:t>
            </a:r>
            <a:r>
              <a:rPr lang="en-GB" altLang="en-US" sz="1800" b="1" smtClean="0">
                <a:solidFill>
                  <a:schemeClr val="bg2"/>
                </a:solidFill>
                <a:latin typeface="Trebuchet MS" pitchFamily="34" charset="0"/>
              </a:rPr>
              <a:t>&lt;=</a:t>
            </a:r>
            <a:r>
              <a:rPr lang="en-US" altLang="en-US" sz="1800" b="1" smtClean="0">
                <a:solidFill>
                  <a:schemeClr val="bg2"/>
                </a:solidFill>
                <a:latin typeface="Trebuchet MS" pitchFamily="34" charset="0"/>
              </a:rPr>
              <a:t> 2000(Or 2100): for laminar flows </a:t>
            </a:r>
          </a:p>
          <a:p>
            <a:pPr marL="231775" indent="-231775" eaLnBrk="1" hangingPunct="1">
              <a:lnSpc>
                <a:spcPct val="80000"/>
              </a:lnSpc>
              <a:spcBef>
                <a:spcPct val="40000"/>
              </a:spcBef>
              <a:buClr>
                <a:schemeClr val="bg2"/>
              </a:buClr>
              <a:buFontTx/>
              <a:buNone/>
              <a:tabLst>
                <a:tab pos="739775" algn="l"/>
                <a:tab pos="1030288" algn="l"/>
              </a:tabLst>
            </a:pPr>
            <a:r>
              <a:rPr lang="en-US" altLang="en-US" sz="2000" smtClean="0">
                <a:solidFill>
                  <a:schemeClr val="bg2"/>
                </a:solidFill>
                <a:latin typeface="Trebuchet MS" pitchFamily="34" charset="0"/>
              </a:rPr>
              <a:t>          </a:t>
            </a:r>
            <a:r>
              <a:rPr lang="en-US" altLang="en-US" sz="1800" b="1" smtClean="0">
                <a:solidFill>
                  <a:schemeClr val="bg2"/>
                </a:solidFill>
                <a:latin typeface="Trebuchet MS" pitchFamily="34" charset="0"/>
              </a:rPr>
              <a:t>Re=</a:t>
            </a:r>
            <a:r>
              <a:rPr lang="en-GB" altLang="en-US" sz="1800" b="1" smtClean="0">
                <a:solidFill>
                  <a:schemeClr val="bg2"/>
                </a:solidFill>
                <a:latin typeface="Trebuchet MS" pitchFamily="34" charset="0"/>
              </a:rPr>
              <a:t>&gt;</a:t>
            </a:r>
            <a:r>
              <a:rPr lang="en-US" altLang="en-US" sz="1800" b="1" smtClean="0">
                <a:solidFill>
                  <a:schemeClr val="bg2"/>
                </a:solidFill>
                <a:latin typeface="Trebuchet MS" pitchFamily="34" charset="0"/>
              </a:rPr>
              <a:t> 4000: for turbulent flows.</a:t>
            </a:r>
          </a:p>
          <a:p>
            <a:pPr marL="231775" indent="-231775" eaLnBrk="1" hangingPunct="1">
              <a:lnSpc>
                <a:spcPct val="80000"/>
              </a:lnSpc>
              <a:spcBef>
                <a:spcPct val="40000"/>
              </a:spcBef>
              <a:buClr>
                <a:schemeClr val="bg2"/>
              </a:buClr>
              <a:buFontTx/>
              <a:buNone/>
              <a:tabLst>
                <a:tab pos="739775" algn="l"/>
                <a:tab pos="1030288" algn="l"/>
              </a:tabLst>
            </a:pPr>
            <a:r>
              <a:rPr lang="en-US" altLang="en-US" sz="2000" smtClean="0">
                <a:solidFill>
                  <a:schemeClr val="bg2"/>
                </a:solidFill>
                <a:latin typeface="Trebuchet MS" pitchFamily="34" charset="0"/>
              </a:rPr>
              <a:t>         </a:t>
            </a:r>
            <a:r>
              <a:rPr lang="en-US" altLang="en-US" sz="1800" b="1" smtClean="0">
                <a:solidFill>
                  <a:schemeClr val="bg2"/>
                </a:solidFill>
                <a:latin typeface="Trebuchet MS" pitchFamily="34" charset="0"/>
              </a:rPr>
              <a:t>2100 &lt;Re&lt; 4000 :represents transitional flows.</a:t>
            </a:r>
          </a:p>
        </p:txBody>
      </p:sp>
      <p:sp>
        <p:nvSpPr>
          <p:cNvPr id="10244" name="AutoShape 4">
            <a:hlinkClick r:id="" action="ppaction://hlinkshowjump?jump=nextslide" highlightClick="1"/>
          </p:cNvPr>
          <p:cNvSpPr>
            <a:spLocks noChangeAspect="1" noChangeArrowheads="1"/>
          </p:cNvSpPr>
          <p:nvPr/>
        </p:nvSpPr>
        <p:spPr bwMode="auto">
          <a:xfrm>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714375" indent="-714375" algn="ctr">
              <a:lnSpc>
                <a:spcPct val="80000"/>
              </a:lnSpc>
            </a:pPr>
            <a:endParaRPr lang="en-GB" altLang="en-US" sz="3200" b="1">
              <a:solidFill>
                <a:schemeClr val="accent2"/>
              </a:solidFill>
              <a:effectLst/>
              <a:cs typeface="Arial" charset="0"/>
            </a:endParaRPr>
          </a:p>
        </p:txBody>
      </p:sp>
      <p:graphicFrame>
        <p:nvGraphicFramePr>
          <p:cNvPr id="10245" name="Object 5"/>
          <p:cNvGraphicFramePr>
            <a:graphicFrameLocks noGrp="1" noChangeAspect="1"/>
          </p:cNvGraphicFramePr>
          <p:nvPr>
            <p:ph sz="half" idx="2"/>
          </p:nvPr>
        </p:nvGraphicFramePr>
        <p:xfrm>
          <a:off x="2451100" y="3276600"/>
          <a:ext cx="1497013" cy="914400"/>
        </p:xfrm>
        <a:graphic>
          <a:graphicData uri="http://schemas.openxmlformats.org/presentationml/2006/ole">
            <mc:AlternateContent xmlns:mc="http://schemas.openxmlformats.org/markup-compatibility/2006">
              <mc:Choice xmlns:v="urn:schemas-microsoft-com:vml" Requires="v">
                <p:oleObj spid="_x0000_s17436" name="Equation" r:id="rId4" imgW="685800" imgH="419100" progId="Equation.3">
                  <p:embed/>
                </p:oleObj>
              </mc:Choice>
              <mc:Fallback>
                <p:oleObj name="Equation" r:id="rId4" imgW="685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100" y="3276600"/>
                        <a:ext cx="1497013" cy="914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981574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655638"/>
            <a:ext cx="8153400" cy="533400"/>
          </a:xfrm>
          <a:extLst>
            <a:ext uri="{909E8E84-426E-40DD-AFC4-6F175D3DCCD1}">
              <a14:hiddenFill xmlns:a14="http://schemas.microsoft.com/office/drawing/2010/main">
                <a:solidFill>
                  <a:schemeClr val="bg1"/>
                </a:solidFill>
              </a14:hiddenFill>
            </a:ext>
          </a:extLst>
        </p:spPr>
        <p:txBody>
          <a:bodyPr anchor="t"/>
          <a:lstStyle/>
          <a:p>
            <a:pPr eaLnBrk="1" hangingPunct="1">
              <a:lnSpc>
                <a:spcPct val="80000"/>
              </a:lnSpc>
              <a:tabLst>
                <a:tab pos="682625" algn="l"/>
              </a:tabLst>
            </a:pPr>
            <a:r>
              <a:rPr lang="en-US" altLang="en-US" sz="3200" b="1" smtClean="0">
                <a:solidFill>
                  <a:srgbClr val="006699"/>
                </a:solidFill>
              </a:rPr>
              <a:t>3.2 </a:t>
            </a:r>
            <a:r>
              <a:rPr lang="en-GB" altLang="ko-KR" sz="3200" b="1" smtClean="0">
                <a:solidFill>
                  <a:srgbClr val="006699"/>
                </a:solidFill>
                <a:ea typeface="굴림" pitchFamily="34" charset="-127"/>
              </a:rPr>
              <a:t>Velocity distribution in pipe flow</a:t>
            </a:r>
            <a:endParaRPr lang="en-US" altLang="en-US" sz="3200" b="1" smtClean="0">
              <a:solidFill>
                <a:srgbClr val="006699"/>
              </a:solidFill>
            </a:endParaRPr>
          </a:p>
        </p:txBody>
      </p:sp>
      <p:sp>
        <p:nvSpPr>
          <p:cNvPr id="12291" name="Rectangle 3"/>
          <p:cNvSpPr>
            <a:spLocks noGrp="1" noChangeArrowheads="1"/>
          </p:cNvSpPr>
          <p:nvPr>
            <p:ph type="body" sz="half" idx="1"/>
          </p:nvPr>
        </p:nvSpPr>
        <p:spPr>
          <a:xfrm>
            <a:off x="468313" y="1268413"/>
            <a:ext cx="8077200" cy="4876800"/>
          </a:xfrm>
          <a:noFill/>
          <a:extLst>
            <a:ext uri="{91240B29-F687-4F45-9708-019B960494DF}">
              <a14:hiddenLine xmlns:a14="http://schemas.microsoft.com/office/drawing/2010/main" w="9525">
                <a:solidFill>
                  <a:schemeClr val="hlink"/>
                </a:solidFill>
                <a:miter lim="800000"/>
                <a:headEnd/>
                <a:tailEnd/>
              </a14:hiddenLine>
            </a:ext>
          </a:extLst>
        </p:spPr>
        <p:txBody>
          <a:bodyPr/>
          <a:lstStyle/>
          <a:p>
            <a:pPr marL="231775" indent="-231775" eaLnBrk="1" hangingPunct="1">
              <a:lnSpc>
                <a:spcPct val="90000"/>
              </a:lnSpc>
              <a:spcBef>
                <a:spcPct val="40000"/>
              </a:spcBef>
              <a:buClr>
                <a:schemeClr val="bg2"/>
              </a:buClr>
              <a:tabLst>
                <a:tab pos="685800" algn="l"/>
                <a:tab pos="1028700" algn="l"/>
              </a:tabLst>
            </a:pPr>
            <a:r>
              <a:rPr lang="en-GB" altLang="en-US" sz="2000" smtClean="0">
                <a:solidFill>
                  <a:schemeClr val="bg2"/>
                </a:solidFill>
                <a:latin typeface="Trebuchet MS" pitchFamily="34" charset="0"/>
              </a:rPr>
              <a:t>In many cases of pipe flows, it may begin from a tank as shown in Fig. 3.3.  </a:t>
            </a:r>
          </a:p>
          <a:p>
            <a:pPr marL="231775" indent="-231775" eaLnBrk="1" hangingPunct="1">
              <a:lnSpc>
                <a:spcPct val="90000"/>
              </a:lnSpc>
              <a:spcBef>
                <a:spcPct val="40000"/>
              </a:spcBef>
              <a:buClr>
                <a:schemeClr val="bg2"/>
              </a:buClr>
              <a:tabLst>
                <a:tab pos="685800" algn="l"/>
                <a:tab pos="1028700" algn="l"/>
              </a:tabLst>
            </a:pPr>
            <a:r>
              <a:rPr lang="en-GB" altLang="en-US" sz="2000" smtClean="0">
                <a:solidFill>
                  <a:schemeClr val="bg2"/>
                </a:solidFill>
                <a:latin typeface="Trebuchet MS" pitchFamily="34" charset="0"/>
              </a:rPr>
              <a:t>The common velocity profile for laminar pipe flow is parabolic.  However, at a position in the pipe where the fluid just exits from the reservoir, the velocity profile is almost uniform. </a:t>
            </a:r>
          </a:p>
        </p:txBody>
      </p:sp>
      <p:sp>
        <p:nvSpPr>
          <p:cNvPr id="12292" name="AutoShape 4">
            <a:hlinkClick r:id="" action="ppaction://hlinkshowjump?jump=nextslide" highlightClick="1"/>
          </p:cNvPr>
          <p:cNvSpPr>
            <a:spLocks noChangeAspect="1" noChangeArrowheads="1"/>
          </p:cNvSpPr>
          <p:nvPr/>
        </p:nvSpPr>
        <p:spPr bwMode="auto">
          <a:xfrm>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714375" indent="-714375" algn="ctr">
              <a:lnSpc>
                <a:spcPct val="80000"/>
              </a:lnSpc>
            </a:pPr>
            <a:endParaRPr lang="en-GB" altLang="en-US" sz="3200" b="1">
              <a:solidFill>
                <a:schemeClr val="accent2"/>
              </a:solidFill>
              <a:effectLst/>
              <a:cs typeface="Arial" charset="0"/>
            </a:endParaRPr>
          </a:p>
        </p:txBody>
      </p:sp>
      <p:sp>
        <p:nvSpPr>
          <p:cNvPr id="12293" name="Rectangle 6"/>
          <p:cNvSpPr>
            <a:spLocks noChangeArrowheads="1"/>
          </p:cNvSpPr>
          <p:nvPr/>
        </p:nvSpPr>
        <p:spPr bwMode="auto">
          <a:xfrm>
            <a:off x="914400" y="6248400"/>
            <a:ext cx="567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chemeClr val="bg2"/>
                </a:solidFill>
                <a:effectLst/>
              </a:rPr>
              <a:t>Fig.3.2:velocity distribution in fully developed pipe flow</a:t>
            </a:r>
          </a:p>
        </p:txBody>
      </p:sp>
      <p:grpSp>
        <p:nvGrpSpPr>
          <p:cNvPr id="12294" name="Group 7"/>
          <p:cNvGrpSpPr>
            <a:grpSpLocks/>
          </p:cNvGrpSpPr>
          <p:nvPr/>
        </p:nvGrpSpPr>
        <p:grpSpPr bwMode="auto">
          <a:xfrm>
            <a:off x="228600" y="2743200"/>
            <a:ext cx="8435975" cy="3492500"/>
            <a:chOff x="792" y="2194"/>
            <a:chExt cx="4540" cy="1535"/>
          </a:xfrm>
        </p:grpSpPr>
        <p:sp>
          <p:nvSpPr>
            <p:cNvPr id="12295" name="Text Box 8"/>
            <p:cNvSpPr txBox="1">
              <a:spLocks noChangeArrowheads="1"/>
            </p:cNvSpPr>
            <p:nvPr/>
          </p:nvSpPr>
          <p:spPr bwMode="auto">
            <a:xfrm>
              <a:off x="3764" y="2345"/>
              <a:ext cx="99"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effectLst/>
              </a:endParaRPr>
            </a:p>
          </p:txBody>
        </p:sp>
        <p:grpSp>
          <p:nvGrpSpPr>
            <p:cNvPr id="12296" name="Group 9"/>
            <p:cNvGrpSpPr>
              <a:grpSpLocks/>
            </p:cNvGrpSpPr>
            <p:nvPr/>
          </p:nvGrpSpPr>
          <p:grpSpPr bwMode="auto">
            <a:xfrm>
              <a:off x="945" y="2194"/>
              <a:ext cx="4387" cy="1414"/>
              <a:chOff x="1026" y="2455"/>
              <a:chExt cx="4387" cy="1414"/>
            </a:xfrm>
          </p:grpSpPr>
          <p:pic>
            <p:nvPicPr>
              <p:cNvPr id="12301" name="Picture 10" descr="cen72367_08021"/>
              <p:cNvPicPr>
                <a:picLocks noChangeAspect="1" noChangeArrowheads="1"/>
              </p:cNvPicPr>
              <p:nvPr/>
            </p:nvPicPr>
            <p:blipFill>
              <a:blip r:embed="rId3">
                <a:extLst>
                  <a:ext uri="{28A0092B-C50C-407E-A947-70E740481C1C}">
                    <a14:useLocalDpi xmlns:a14="http://schemas.microsoft.com/office/drawing/2010/main" val="0"/>
                  </a:ext>
                </a:extLst>
              </a:blip>
              <a:srcRect l="29480" r="35808" b="66887"/>
              <a:stretch>
                <a:fillRect/>
              </a:stretch>
            </p:blipFill>
            <p:spPr bwMode="auto">
              <a:xfrm>
                <a:off x="3573" y="2646"/>
                <a:ext cx="1271"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1" descr="cen72367_09071"/>
              <p:cNvPicPr>
                <a:picLocks noChangeAspect="1" noChangeArrowheads="1"/>
              </p:cNvPicPr>
              <p:nvPr/>
            </p:nvPicPr>
            <p:blipFill>
              <a:blip r:embed="rId4">
                <a:extLst>
                  <a:ext uri="{28A0092B-C50C-407E-A947-70E740481C1C}">
                    <a14:useLocalDpi xmlns:a14="http://schemas.microsoft.com/office/drawing/2010/main" val="0"/>
                  </a:ext>
                </a:extLst>
              </a:blip>
              <a:srcRect l="15907" t="31310" r="38788"/>
              <a:stretch>
                <a:fillRect/>
              </a:stretch>
            </p:blipFill>
            <p:spPr bwMode="auto">
              <a:xfrm>
                <a:off x="1026" y="2624"/>
                <a:ext cx="1360"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Line 12"/>
              <p:cNvSpPr>
                <a:spLocks noChangeShapeType="1"/>
              </p:cNvSpPr>
              <p:nvPr/>
            </p:nvSpPr>
            <p:spPr bwMode="auto">
              <a:xfrm flipV="1">
                <a:off x="1158" y="3447"/>
                <a:ext cx="1838" cy="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5613" name="Line 13"/>
              <p:cNvSpPr>
                <a:spLocks noChangeShapeType="1"/>
              </p:cNvSpPr>
              <p:nvPr/>
            </p:nvSpPr>
            <p:spPr bwMode="auto">
              <a:xfrm flipV="1">
                <a:off x="3634" y="3703"/>
                <a:ext cx="1779" cy="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5614" name="Line 14"/>
              <p:cNvSpPr>
                <a:spLocks noChangeShapeType="1"/>
              </p:cNvSpPr>
              <p:nvPr/>
            </p:nvSpPr>
            <p:spPr bwMode="auto">
              <a:xfrm>
                <a:off x="2434" y="3557"/>
                <a:ext cx="4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5615" name="Line 15"/>
              <p:cNvSpPr>
                <a:spLocks noChangeShapeType="1"/>
              </p:cNvSpPr>
              <p:nvPr/>
            </p:nvSpPr>
            <p:spPr bwMode="auto">
              <a:xfrm flipV="1">
                <a:off x="2843" y="3472"/>
                <a:ext cx="0" cy="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307" name="Text Box 16"/>
              <p:cNvSpPr txBox="1">
                <a:spLocks noChangeArrowheads="1"/>
              </p:cNvSpPr>
              <p:nvPr/>
            </p:nvSpPr>
            <p:spPr bwMode="auto">
              <a:xfrm rot="-715833">
                <a:off x="2545" y="3261"/>
                <a:ext cx="393"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effectLst/>
                  </a:rPr>
                  <a:t>slope</a:t>
                </a:r>
              </a:p>
            </p:txBody>
          </p:sp>
          <p:sp>
            <p:nvSpPr>
              <p:cNvPr id="12308" name="Text Box 17"/>
              <p:cNvSpPr txBox="1">
                <a:spLocks noChangeArrowheads="1"/>
              </p:cNvSpPr>
              <p:nvPr/>
            </p:nvSpPr>
            <p:spPr bwMode="auto">
              <a:xfrm rot="-85633">
                <a:off x="4966" y="3482"/>
                <a:ext cx="393"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effectLst/>
                  </a:rPr>
                  <a:t>slope</a:t>
                </a:r>
              </a:p>
            </p:txBody>
          </p:sp>
          <p:sp>
            <p:nvSpPr>
              <p:cNvPr id="25618" name="Line 18"/>
              <p:cNvSpPr>
                <a:spLocks noChangeShapeType="1"/>
              </p:cNvSpPr>
              <p:nvPr/>
            </p:nvSpPr>
            <p:spPr bwMode="auto">
              <a:xfrm>
                <a:off x="4939" y="3726"/>
                <a:ext cx="4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5619" name="Line 19"/>
              <p:cNvSpPr>
                <a:spLocks noChangeShapeType="1"/>
              </p:cNvSpPr>
              <p:nvPr/>
            </p:nvSpPr>
            <p:spPr bwMode="auto">
              <a:xfrm flipH="1" flipV="1">
                <a:off x="5348" y="3701"/>
                <a:ext cx="0" cy="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311" name="Text Box 20"/>
              <p:cNvSpPr txBox="1">
                <a:spLocks noChangeArrowheads="1"/>
              </p:cNvSpPr>
              <p:nvPr/>
            </p:nvSpPr>
            <p:spPr bwMode="auto">
              <a:xfrm>
                <a:off x="1261" y="2455"/>
                <a:ext cx="543"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effectLst/>
                  </a:rPr>
                  <a:t>Laminar</a:t>
                </a:r>
              </a:p>
            </p:txBody>
          </p:sp>
          <p:sp>
            <p:nvSpPr>
              <p:cNvPr id="12312" name="Text Box 21"/>
              <p:cNvSpPr txBox="1">
                <a:spLocks noChangeArrowheads="1"/>
              </p:cNvSpPr>
              <p:nvPr/>
            </p:nvSpPr>
            <p:spPr bwMode="auto">
              <a:xfrm>
                <a:off x="3820" y="2455"/>
                <a:ext cx="1188"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effectLst/>
                  </a:rPr>
                  <a:t>Turbulent</a:t>
                </a:r>
              </a:p>
            </p:txBody>
          </p:sp>
        </p:grpSp>
        <p:sp>
          <p:nvSpPr>
            <p:cNvPr id="25622" name="Line 22"/>
            <p:cNvSpPr>
              <a:spLocks noChangeShapeType="1"/>
            </p:cNvSpPr>
            <p:nvPr/>
          </p:nvSpPr>
          <p:spPr bwMode="auto">
            <a:xfrm flipH="1">
              <a:off x="792" y="3598"/>
              <a:ext cx="6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5623" name="Line 23"/>
            <p:cNvSpPr>
              <a:spLocks noChangeShapeType="1"/>
            </p:cNvSpPr>
            <p:nvPr/>
          </p:nvSpPr>
          <p:spPr bwMode="auto">
            <a:xfrm flipH="1">
              <a:off x="3186" y="3583"/>
              <a:ext cx="6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299" name="Text Box 24"/>
            <p:cNvSpPr txBox="1">
              <a:spLocks noChangeArrowheads="1"/>
            </p:cNvSpPr>
            <p:nvPr/>
          </p:nvSpPr>
          <p:spPr bwMode="auto">
            <a:xfrm>
              <a:off x="976" y="3567"/>
              <a:ext cx="212"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effectLst/>
                  <a:latin typeface="Symbol" pitchFamily="18" charset="2"/>
                  <a:sym typeface="Symbol" pitchFamily="18" charset="2"/>
                </a:rPr>
                <a:t></a:t>
              </a:r>
              <a:r>
                <a:rPr lang="en-US" altLang="en-US" baseline="-25000">
                  <a:effectLst/>
                </a:rPr>
                <a:t>w</a:t>
              </a:r>
              <a:endParaRPr lang="en-US" altLang="en-US">
                <a:effectLst/>
              </a:endParaRPr>
            </a:p>
          </p:txBody>
        </p:sp>
        <p:sp>
          <p:nvSpPr>
            <p:cNvPr id="12300" name="Text Box 25"/>
            <p:cNvSpPr txBox="1">
              <a:spLocks noChangeArrowheads="1"/>
            </p:cNvSpPr>
            <p:nvPr/>
          </p:nvSpPr>
          <p:spPr bwMode="auto">
            <a:xfrm>
              <a:off x="3409" y="3555"/>
              <a:ext cx="212"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effectLst/>
                  <a:latin typeface="Symbol" pitchFamily="18" charset="2"/>
                  <a:sym typeface="Symbol" pitchFamily="18" charset="2"/>
                </a:rPr>
                <a:t></a:t>
              </a:r>
              <a:r>
                <a:rPr lang="en-US" altLang="en-US" baseline="-25000">
                  <a:effectLst/>
                </a:rPr>
                <a:t>w</a:t>
              </a:r>
              <a:endParaRPr lang="en-US" altLang="en-US">
                <a:effectLst/>
              </a:endParaRPr>
            </a:p>
          </p:txBody>
        </p:sp>
      </p:grpSp>
    </p:spTree>
    <p:extLst>
      <p:ext uri="{BB962C8B-B14F-4D97-AF65-F5344CB8AC3E}">
        <p14:creationId xmlns:p14="http://schemas.microsoft.com/office/powerpoint/2010/main" val="15560788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z="3200" b="1" smtClean="0">
                <a:solidFill>
                  <a:srgbClr val="006699"/>
                </a:solidFill>
                <a:ea typeface="굴림" pitchFamily="34" charset="-127"/>
              </a:rPr>
              <a:t>3.2 Velocity dist.---</a:t>
            </a:r>
          </a:p>
        </p:txBody>
      </p:sp>
      <p:sp>
        <p:nvSpPr>
          <p:cNvPr id="13315" name="Rectangle 3"/>
          <p:cNvSpPr>
            <a:spLocks noGrp="1" noChangeArrowheads="1"/>
          </p:cNvSpPr>
          <p:nvPr>
            <p:ph type="body" idx="1"/>
          </p:nvPr>
        </p:nvSpPr>
        <p:spPr/>
        <p:txBody>
          <a:bodyPr/>
          <a:lstStyle/>
          <a:p>
            <a:pPr eaLnBrk="1" hangingPunct="1">
              <a:lnSpc>
                <a:spcPct val="90000"/>
              </a:lnSpc>
              <a:spcBef>
                <a:spcPct val="40000"/>
              </a:spcBef>
              <a:buClr>
                <a:schemeClr val="bg2"/>
              </a:buClr>
            </a:pPr>
            <a:r>
              <a:rPr lang="en-GB" altLang="en-US" sz="2400" dirty="0" smtClean="0">
                <a:solidFill>
                  <a:schemeClr val="bg2"/>
                </a:solidFill>
                <a:latin typeface="Trebuchet MS" pitchFamily="34" charset="0"/>
              </a:rPr>
              <a:t>This uniform flow can also be seen as a representation of </a:t>
            </a:r>
            <a:r>
              <a:rPr lang="en-GB" altLang="en-US" sz="2400" dirty="0" err="1" smtClean="0">
                <a:solidFill>
                  <a:schemeClr val="bg2"/>
                </a:solidFill>
                <a:latin typeface="Trebuchet MS" pitchFamily="34" charset="0"/>
              </a:rPr>
              <a:t>inviscid</a:t>
            </a:r>
            <a:r>
              <a:rPr lang="en-GB" altLang="en-US" sz="2400" dirty="0" smtClean="0">
                <a:solidFill>
                  <a:schemeClr val="bg2"/>
                </a:solidFill>
                <a:latin typeface="Trebuchet MS" pitchFamily="34" charset="0"/>
              </a:rPr>
              <a:t> flow since the fluid molecules has no relative motion from one to another. The transition from the initially uniform flow and a </a:t>
            </a:r>
            <a:r>
              <a:rPr lang="en-GB" altLang="en-US" sz="2400" i="1" dirty="0" smtClean="0">
                <a:solidFill>
                  <a:schemeClr val="hlink"/>
                </a:solidFill>
                <a:latin typeface="Trebuchet MS" pitchFamily="34" charset="0"/>
              </a:rPr>
              <a:t>fully developed</a:t>
            </a:r>
            <a:r>
              <a:rPr lang="en-GB" altLang="en-US" sz="2400" dirty="0" smtClean="0">
                <a:solidFill>
                  <a:schemeClr val="bg2"/>
                </a:solidFill>
                <a:latin typeface="Trebuchet MS" pitchFamily="34" charset="0"/>
              </a:rPr>
              <a:t> parabolic occurred in the </a:t>
            </a:r>
            <a:r>
              <a:rPr lang="en-GB" altLang="en-US" sz="2400" i="1" dirty="0" smtClean="0">
                <a:solidFill>
                  <a:schemeClr val="hlink"/>
                </a:solidFill>
                <a:latin typeface="Trebuchet MS" pitchFamily="34" charset="0"/>
              </a:rPr>
              <a:t>entrance region</a:t>
            </a:r>
            <a:r>
              <a:rPr lang="en-GB" altLang="en-US" sz="2400" dirty="0" smtClean="0">
                <a:solidFill>
                  <a:schemeClr val="bg2"/>
                </a:solidFill>
                <a:latin typeface="Trebuchet MS" pitchFamily="34" charset="0"/>
              </a:rPr>
              <a:t>.  In this region, the flow is formed by a mixture between the following two regions:</a:t>
            </a:r>
          </a:p>
          <a:p>
            <a:pPr eaLnBrk="1" hangingPunct="1">
              <a:lnSpc>
                <a:spcPct val="90000"/>
              </a:lnSpc>
              <a:spcBef>
                <a:spcPct val="40000"/>
              </a:spcBef>
              <a:buFontTx/>
              <a:buNone/>
            </a:pPr>
            <a:r>
              <a:rPr lang="en-GB" altLang="en-US" sz="2400" dirty="0" smtClean="0">
                <a:solidFill>
                  <a:schemeClr val="bg2"/>
                </a:solidFill>
                <a:latin typeface="Trebuchet MS" pitchFamily="34" charset="0"/>
              </a:rPr>
              <a:t>1.</a:t>
            </a:r>
            <a:r>
              <a:rPr lang="en-GB" altLang="en-US" sz="2400" i="1" dirty="0" smtClean="0">
                <a:solidFill>
                  <a:schemeClr val="hlink"/>
                </a:solidFill>
                <a:latin typeface="Trebuchet MS" pitchFamily="34" charset="0"/>
              </a:rPr>
              <a:t>Inviscid core</a:t>
            </a:r>
            <a:r>
              <a:rPr lang="en-GB" altLang="en-US" sz="2400" dirty="0" smtClean="0">
                <a:solidFill>
                  <a:schemeClr val="bg2"/>
                </a:solidFill>
                <a:latin typeface="Trebuchet MS" pitchFamily="34" charset="0"/>
              </a:rPr>
              <a:t>, where the velocity profile is uniform and 			the viscous effect is negligible,</a:t>
            </a:r>
          </a:p>
          <a:p>
            <a:pPr eaLnBrk="1" hangingPunct="1">
              <a:lnSpc>
                <a:spcPct val="90000"/>
              </a:lnSpc>
              <a:spcBef>
                <a:spcPct val="40000"/>
              </a:spcBef>
              <a:buFontTx/>
              <a:buNone/>
            </a:pPr>
            <a:r>
              <a:rPr lang="en-GB" altLang="en-US" sz="2400" smtClean="0">
                <a:solidFill>
                  <a:schemeClr val="bg2"/>
                </a:solidFill>
                <a:latin typeface="Trebuchet MS" pitchFamily="34" charset="0"/>
              </a:rPr>
              <a:t>2.</a:t>
            </a:r>
            <a:r>
              <a:rPr lang="en-GB" altLang="en-US" sz="2400" i="1" smtClean="0">
                <a:solidFill>
                  <a:schemeClr val="hlink"/>
                </a:solidFill>
                <a:latin typeface="Trebuchet MS" pitchFamily="34" charset="0"/>
              </a:rPr>
              <a:t>Boundary layer</a:t>
            </a:r>
            <a:r>
              <a:rPr lang="en-GB" altLang="en-US" sz="2400" smtClean="0">
                <a:solidFill>
                  <a:schemeClr val="bg2"/>
                </a:solidFill>
                <a:latin typeface="Trebuchet MS" pitchFamily="34" charset="0"/>
              </a:rPr>
              <a:t>, where it allows velocity variation from pipe walls 	with </a:t>
            </a:r>
            <a:r>
              <a:rPr lang="en-GB" altLang="en-US" sz="2400" i="1" smtClean="0">
                <a:solidFill>
                  <a:schemeClr val="hlink"/>
                </a:solidFill>
                <a:latin typeface="Trebuchet MS" pitchFamily="34" charset="0"/>
              </a:rPr>
              <a:t>no-slip</a:t>
            </a:r>
            <a:r>
              <a:rPr lang="en-GB" altLang="en-US" sz="2400" smtClean="0">
                <a:solidFill>
                  <a:schemeClr val="bg2"/>
                </a:solidFill>
                <a:latin typeface="Trebuchet MS" pitchFamily="34" charset="0"/>
              </a:rPr>
              <a:t> condition to the core and the viscous effect is dominant.</a:t>
            </a:r>
            <a:endParaRPr lang="en-US" altLang="en-US" sz="2400" dirty="0" smtClean="0">
              <a:solidFill>
                <a:schemeClr val="bg2"/>
              </a:solidFill>
              <a:latin typeface="Trebuchet MS" pitchFamily="34" charset="0"/>
            </a:endParaRPr>
          </a:p>
          <a:p>
            <a:pPr eaLnBrk="1" hangingPunct="1">
              <a:lnSpc>
                <a:spcPct val="90000"/>
              </a:lnSpc>
            </a:pPr>
            <a:endParaRPr lang="en-GB" altLang="en-US" sz="2400" dirty="0" smtClean="0"/>
          </a:p>
        </p:txBody>
      </p:sp>
    </p:spTree>
    <p:extLst>
      <p:ext uri="{BB962C8B-B14F-4D97-AF65-F5344CB8AC3E}">
        <p14:creationId xmlns:p14="http://schemas.microsoft.com/office/powerpoint/2010/main" val="847465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152400"/>
            <a:ext cx="7772400" cy="533400"/>
          </a:xfrm>
        </p:spPr>
        <p:txBody>
          <a:bodyPr/>
          <a:lstStyle/>
          <a:p>
            <a:pPr eaLnBrk="1" hangingPunct="1">
              <a:defRPr/>
            </a:pPr>
            <a:r>
              <a:rPr lang="en-US" altLang="en-US" dirty="0" smtClean="0"/>
              <a:t>Contents </a:t>
            </a:r>
          </a:p>
        </p:txBody>
      </p:sp>
      <p:sp>
        <p:nvSpPr>
          <p:cNvPr id="92163" name="Rectangle 3"/>
          <p:cNvSpPr>
            <a:spLocks noGrp="1" noChangeArrowheads="1"/>
          </p:cNvSpPr>
          <p:nvPr>
            <p:ph type="body" sz="half" idx="1"/>
          </p:nvPr>
        </p:nvSpPr>
        <p:spPr>
          <a:xfrm>
            <a:off x="152400" y="914400"/>
            <a:ext cx="6172200" cy="5562600"/>
          </a:xfrm>
        </p:spPr>
        <p:txBody>
          <a:bodyPr/>
          <a:lstStyle/>
          <a:p>
            <a:pPr eaLnBrk="1" hangingPunct="1">
              <a:lnSpc>
                <a:spcPct val="90000"/>
              </a:lnSpc>
              <a:defRPr/>
            </a:pPr>
            <a:r>
              <a:rPr lang="en-US" altLang="en-US" sz="2800" b="1" i="1" dirty="0" smtClean="0"/>
              <a:t>General introduction</a:t>
            </a:r>
          </a:p>
          <a:p>
            <a:pPr eaLnBrk="1" hangingPunct="1">
              <a:lnSpc>
                <a:spcPct val="90000"/>
              </a:lnSpc>
              <a:defRPr/>
            </a:pPr>
            <a:endParaRPr lang="en-US" altLang="en-US" sz="2800" b="1" i="1" dirty="0" smtClean="0"/>
          </a:p>
          <a:p>
            <a:pPr eaLnBrk="1" hangingPunct="1">
              <a:lnSpc>
                <a:spcPct val="90000"/>
              </a:lnSpc>
              <a:defRPr/>
            </a:pPr>
            <a:r>
              <a:rPr lang="en-US" altLang="en-US" sz="2800" b="1" i="1" dirty="0" smtClean="0"/>
              <a:t>Energy equation</a:t>
            </a:r>
          </a:p>
          <a:p>
            <a:pPr eaLnBrk="1" hangingPunct="1">
              <a:lnSpc>
                <a:spcPct val="90000"/>
              </a:lnSpc>
              <a:defRPr/>
            </a:pPr>
            <a:endParaRPr lang="en-US" altLang="en-US" sz="2800" b="1" i="1" dirty="0" smtClean="0"/>
          </a:p>
          <a:p>
            <a:pPr eaLnBrk="1" hangingPunct="1">
              <a:lnSpc>
                <a:spcPct val="90000"/>
              </a:lnSpc>
              <a:defRPr/>
            </a:pPr>
            <a:r>
              <a:rPr lang="en-US" altLang="en-US" sz="2800" b="1" i="1" dirty="0" smtClean="0"/>
              <a:t>Head loss equations</a:t>
            </a:r>
          </a:p>
          <a:p>
            <a:pPr eaLnBrk="1" hangingPunct="1">
              <a:lnSpc>
                <a:spcPct val="90000"/>
              </a:lnSpc>
              <a:defRPr/>
            </a:pPr>
            <a:endParaRPr lang="en-US" altLang="en-US" sz="2800" b="1" i="1" dirty="0" smtClean="0"/>
          </a:p>
          <a:p>
            <a:pPr eaLnBrk="1" hangingPunct="1">
              <a:lnSpc>
                <a:spcPct val="90000"/>
              </a:lnSpc>
              <a:defRPr/>
            </a:pPr>
            <a:r>
              <a:rPr lang="en-US" altLang="en-US" sz="2800" b="1" i="1" dirty="0" smtClean="0"/>
              <a:t>Head discharge relationships</a:t>
            </a:r>
          </a:p>
          <a:p>
            <a:pPr eaLnBrk="1" hangingPunct="1">
              <a:lnSpc>
                <a:spcPct val="90000"/>
              </a:lnSpc>
              <a:defRPr/>
            </a:pPr>
            <a:endParaRPr lang="en-US" altLang="en-US" sz="2800" b="1" i="1" dirty="0" smtClean="0"/>
          </a:p>
          <a:p>
            <a:pPr eaLnBrk="1" hangingPunct="1">
              <a:lnSpc>
                <a:spcPct val="90000"/>
              </a:lnSpc>
              <a:defRPr/>
            </a:pPr>
            <a:r>
              <a:rPr lang="en-US" altLang="en-US" sz="2800" b="1" i="1" dirty="0" smtClean="0"/>
              <a:t>Solving pipe network problems</a:t>
            </a:r>
          </a:p>
        </p:txBody>
      </p:sp>
      <p:pic>
        <p:nvPicPr>
          <p:cNvPr id="3076" name="Picture 4" descr="pe01561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6324600" y="2420938"/>
            <a:ext cx="2667000" cy="245586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655638"/>
            <a:ext cx="8153400" cy="533400"/>
          </a:xfrm>
          <a:extLst>
            <a:ext uri="{909E8E84-426E-40DD-AFC4-6F175D3DCCD1}">
              <a14:hiddenFill xmlns:a14="http://schemas.microsoft.com/office/drawing/2010/main">
                <a:solidFill>
                  <a:schemeClr val="bg1"/>
                </a:solidFill>
              </a14:hiddenFill>
            </a:ext>
          </a:extLst>
        </p:spPr>
        <p:txBody>
          <a:bodyPr anchor="t"/>
          <a:lstStyle/>
          <a:p>
            <a:pPr eaLnBrk="1" hangingPunct="1">
              <a:lnSpc>
                <a:spcPct val="80000"/>
              </a:lnSpc>
              <a:tabLst>
                <a:tab pos="682625" algn="l"/>
              </a:tabLst>
            </a:pPr>
            <a:r>
              <a:rPr lang="en-US" altLang="en-US" sz="3200" b="1" u="sng" smtClean="0">
                <a:solidFill>
                  <a:srgbClr val="006699"/>
                </a:solidFill>
              </a:rPr>
              <a:t>3.2 </a:t>
            </a:r>
            <a:r>
              <a:rPr lang="en-GB" altLang="ko-KR" sz="3200" b="1" u="sng" smtClean="0">
                <a:solidFill>
                  <a:srgbClr val="006699"/>
                </a:solidFill>
                <a:ea typeface="굴림" pitchFamily="34" charset="-127"/>
              </a:rPr>
              <a:t>Laminar &amp; Turbulent flow---</a:t>
            </a:r>
            <a:endParaRPr lang="en-US" altLang="en-US" sz="3200" b="1" u="sng" smtClean="0">
              <a:solidFill>
                <a:srgbClr val="006699"/>
              </a:solidFill>
            </a:endParaRPr>
          </a:p>
        </p:txBody>
      </p:sp>
      <p:sp>
        <p:nvSpPr>
          <p:cNvPr id="14339" name="Rectangle 3"/>
          <p:cNvSpPr>
            <a:spLocks noGrp="1" noChangeArrowheads="1"/>
          </p:cNvSpPr>
          <p:nvPr>
            <p:ph type="body" sz="half" idx="1"/>
          </p:nvPr>
        </p:nvSpPr>
        <p:spPr>
          <a:xfrm>
            <a:off x="609600" y="5791200"/>
            <a:ext cx="7632700" cy="576263"/>
          </a:xfrm>
          <a:noFill/>
          <a:extLst>
            <a:ext uri="{91240B29-F687-4F45-9708-019B960494DF}">
              <a14:hiddenLine xmlns:a14="http://schemas.microsoft.com/office/drawing/2010/main" w="9525">
                <a:solidFill>
                  <a:schemeClr val="hlink"/>
                </a:solidFill>
                <a:miter lim="800000"/>
                <a:headEnd/>
                <a:tailEnd/>
              </a14:hiddenLine>
            </a:ext>
          </a:extLst>
        </p:spPr>
        <p:txBody>
          <a:bodyPr/>
          <a:lstStyle/>
          <a:p>
            <a:pPr marL="231775" indent="-231775" eaLnBrk="1" hangingPunct="1">
              <a:spcBef>
                <a:spcPct val="0"/>
              </a:spcBef>
              <a:buFontTx/>
              <a:buNone/>
              <a:tabLst>
                <a:tab pos="1028700" algn="l"/>
              </a:tabLst>
            </a:pPr>
            <a:r>
              <a:rPr lang="en-GB" altLang="en-US" sz="1600" i="1" smtClean="0">
                <a:latin typeface="Trebuchet MS" pitchFamily="34" charset="0"/>
              </a:rPr>
              <a:t>Fig.3.3:Velocity distribution at the Entrance and Fully Developed Regions</a:t>
            </a:r>
          </a:p>
        </p:txBody>
      </p:sp>
      <p:sp>
        <p:nvSpPr>
          <p:cNvPr id="14340" name="AutoShape 4">
            <a:hlinkClick r:id="" action="ppaction://hlinkshowjump?jump=nextslide" highlightClick="1"/>
          </p:cNvPr>
          <p:cNvSpPr>
            <a:spLocks noChangeAspect="1" noChangeArrowheads="1"/>
          </p:cNvSpPr>
          <p:nvPr/>
        </p:nvSpPr>
        <p:spPr bwMode="auto">
          <a:xfrm>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714375" indent="-714375" algn="ctr">
              <a:lnSpc>
                <a:spcPct val="80000"/>
              </a:lnSpc>
            </a:pPr>
            <a:endParaRPr lang="en-GB" altLang="en-US" sz="3200" b="1">
              <a:solidFill>
                <a:schemeClr val="accent2"/>
              </a:solidFill>
              <a:effectLst/>
              <a:cs typeface="Arial" charset="0"/>
            </a:endParaRPr>
          </a:p>
        </p:txBody>
      </p:sp>
      <p:graphicFrame>
        <p:nvGraphicFramePr>
          <p:cNvPr id="14341" name="Object 7"/>
          <p:cNvGraphicFramePr>
            <a:graphicFrameLocks noChangeAspect="1"/>
          </p:cNvGraphicFramePr>
          <p:nvPr/>
        </p:nvGraphicFramePr>
        <p:xfrm>
          <a:off x="304800" y="1447800"/>
          <a:ext cx="8558213" cy="4078288"/>
        </p:xfrm>
        <a:graphic>
          <a:graphicData uri="http://schemas.openxmlformats.org/presentationml/2006/ole">
            <mc:AlternateContent xmlns:mc="http://schemas.openxmlformats.org/markup-compatibility/2006">
              <mc:Choice xmlns:v="urn:schemas-microsoft-com:vml" Requires="v">
                <p:oleObj spid="_x0000_s18460" name="Picture" r:id="rId4" imgW="4341876" imgH="2366010" progId="Word.Picture.8">
                  <p:embed/>
                </p:oleObj>
              </mc:Choice>
              <mc:Fallback>
                <p:oleObj name="Picture" r:id="rId4" imgW="4341876" imgH="236601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8558213" cy="4078288"/>
                      </a:xfrm>
                      <a:prstGeom prst="rect">
                        <a:avLst/>
                      </a:prstGeom>
                      <a:noFill/>
                      <a:ln w="9525">
                        <a:pattFill prst="narVert">
                          <a:fgClr>
                            <a:srgbClr val="FF0000"/>
                          </a:fgClr>
                          <a:bgClr>
                            <a:srgbClr val="FF00FF"/>
                          </a:bgClr>
                        </a:patt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spTree>
    <p:extLst>
      <p:ext uri="{BB962C8B-B14F-4D97-AF65-F5344CB8AC3E}">
        <p14:creationId xmlns:p14="http://schemas.microsoft.com/office/powerpoint/2010/main" val="1457810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z="3200" b="1" smtClean="0">
                <a:solidFill>
                  <a:srgbClr val="006699"/>
                </a:solidFill>
                <a:ea typeface="굴림" pitchFamily="34" charset="-127"/>
              </a:rPr>
              <a:t>3.2 Velocity dist.---</a:t>
            </a:r>
            <a:endParaRPr lang="en-GB" altLang="en-US" sz="1600" i="1" smtClean="0">
              <a:solidFill>
                <a:schemeClr val="tx1"/>
              </a:solidFill>
              <a:latin typeface="Trebuchet MS" pitchFamily="34" charset="0"/>
              <a:ea typeface="굴림" pitchFamily="34" charset="-127"/>
            </a:endParaRPr>
          </a:p>
        </p:txBody>
      </p:sp>
      <p:pic>
        <p:nvPicPr>
          <p:cNvPr id="15363" name="Picture 4" descr="cen72367_0800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447800"/>
            <a:ext cx="8001000" cy="4191000"/>
          </a:xfrm>
        </p:spPr>
      </p:pic>
      <p:sp>
        <p:nvSpPr>
          <p:cNvPr id="15364" name="Rectangle 5"/>
          <p:cNvSpPr>
            <a:spLocks noChangeArrowheads="1"/>
          </p:cNvSpPr>
          <p:nvPr/>
        </p:nvSpPr>
        <p:spPr bwMode="auto">
          <a:xfrm>
            <a:off x="1752600" y="5715000"/>
            <a:ext cx="400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i="1">
                <a:effectLst/>
              </a:rPr>
              <a:t>fig.3.4:velocity distribution in pipe flow</a:t>
            </a:r>
          </a:p>
        </p:txBody>
      </p:sp>
    </p:spTree>
    <p:extLst>
      <p:ext uri="{BB962C8B-B14F-4D97-AF65-F5344CB8AC3E}">
        <p14:creationId xmlns:p14="http://schemas.microsoft.com/office/powerpoint/2010/main" val="2262348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685800"/>
            <a:ext cx="8153400" cy="533400"/>
          </a:xfrm>
          <a:extLst>
            <a:ext uri="{909E8E84-426E-40DD-AFC4-6F175D3DCCD1}">
              <a14:hiddenFill xmlns:a14="http://schemas.microsoft.com/office/drawing/2010/main">
                <a:solidFill>
                  <a:schemeClr val="bg1"/>
                </a:solidFill>
              </a14:hiddenFill>
            </a:ext>
          </a:extLst>
        </p:spPr>
        <p:txBody>
          <a:bodyPr anchor="t"/>
          <a:lstStyle/>
          <a:p>
            <a:pPr eaLnBrk="1" hangingPunct="1">
              <a:lnSpc>
                <a:spcPct val="80000"/>
              </a:lnSpc>
              <a:tabLst>
                <a:tab pos="682625" algn="l"/>
              </a:tabLst>
            </a:pPr>
            <a:r>
              <a:rPr lang="en-US" altLang="en-US" sz="3200" b="1" smtClean="0">
                <a:solidFill>
                  <a:srgbClr val="006699"/>
                </a:solidFill>
              </a:rPr>
              <a:t>3.3 </a:t>
            </a:r>
            <a:r>
              <a:rPr lang="en-GB" altLang="en-US" sz="3200" b="1" smtClean="0">
                <a:solidFill>
                  <a:srgbClr val="006699"/>
                </a:solidFill>
              </a:rPr>
              <a:t>Major &amp; minor losses</a:t>
            </a:r>
            <a:endParaRPr lang="en-US" altLang="en-US" sz="3200" b="1" smtClean="0">
              <a:solidFill>
                <a:srgbClr val="006699"/>
              </a:solidFill>
            </a:endParaRPr>
          </a:p>
        </p:txBody>
      </p:sp>
      <p:sp>
        <p:nvSpPr>
          <p:cNvPr id="16387" name="Rectangle 3"/>
          <p:cNvSpPr>
            <a:spLocks noGrp="1" noChangeArrowheads="1"/>
          </p:cNvSpPr>
          <p:nvPr>
            <p:ph type="body" sz="half" idx="1"/>
          </p:nvPr>
        </p:nvSpPr>
        <p:spPr>
          <a:xfrm>
            <a:off x="533400" y="1524000"/>
            <a:ext cx="8077200" cy="4876800"/>
          </a:xfrm>
          <a:noFill/>
          <a:extLst>
            <a:ext uri="{91240B29-F687-4F45-9708-019B960494DF}">
              <a14:hiddenLine xmlns:a14="http://schemas.microsoft.com/office/drawing/2010/main" w="9525">
                <a:solidFill>
                  <a:schemeClr val="hlink"/>
                </a:solidFill>
                <a:miter lim="800000"/>
                <a:headEnd/>
                <a:tailEnd/>
              </a14:hiddenLine>
            </a:ext>
          </a:extLst>
        </p:spPr>
        <p:txBody>
          <a:bodyPr/>
          <a:lstStyle/>
          <a:p>
            <a:pPr marL="231775" indent="-231775" eaLnBrk="1" hangingPunct="1">
              <a:lnSpc>
                <a:spcPct val="90000"/>
              </a:lnSpc>
              <a:spcBef>
                <a:spcPct val="40000"/>
              </a:spcBef>
              <a:buClr>
                <a:schemeClr val="bg2"/>
              </a:buClr>
              <a:buFontTx/>
              <a:buNone/>
              <a:tabLst>
                <a:tab pos="1028700" algn="l"/>
                <a:tab pos="2286000" algn="l"/>
              </a:tabLst>
            </a:pPr>
            <a:r>
              <a:rPr lang="en-GB" altLang="en-US" sz="2400" b="1" i="1" smtClean="0">
                <a:solidFill>
                  <a:schemeClr val="bg2"/>
                </a:solidFill>
                <a:latin typeface="Trebuchet MS" pitchFamily="34" charset="0"/>
              </a:rPr>
              <a:t>Introduction</a:t>
            </a:r>
          </a:p>
          <a:p>
            <a:pPr marL="231775" indent="-231775" eaLnBrk="1" hangingPunct="1">
              <a:lnSpc>
                <a:spcPct val="90000"/>
              </a:lnSpc>
              <a:spcBef>
                <a:spcPct val="40000"/>
              </a:spcBef>
              <a:buClr>
                <a:schemeClr val="bg2"/>
              </a:buClr>
              <a:tabLst>
                <a:tab pos="1028700" algn="l"/>
                <a:tab pos="2286000" algn="l"/>
              </a:tabLst>
            </a:pPr>
            <a:r>
              <a:rPr lang="en-GB" altLang="en-US" sz="1800" smtClean="0">
                <a:solidFill>
                  <a:schemeClr val="bg2"/>
                </a:solidFill>
                <a:latin typeface="Trebuchet MS" pitchFamily="34" charset="0"/>
              </a:rPr>
              <a:t>There are two types of pressure loss; the first is known as </a:t>
            </a:r>
            <a:r>
              <a:rPr lang="en-GB" altLang="en-US" sz="1800" i="1" smtClean="0">
                <a:solidFill>
                  <a:schemeClr val="hlink"/>
                </a:solidFill>
                <a:latin typeface="Trebuchet MS" pitchFamily="34" charset="0"/>
              </a:rPr>
              <a:t>friction </a:t>
            </a:r>
            <a:r>
              <a:rPr lang="en-GB" altLang="en-US" sz="1800" smtClean="0">
                <a:solidFill>
                  <a:schemeClr val="hlink"/>
                </a:solidFill>
                <a:latin typeface="Trebuchet MS" pitchFamily="34" charset="0"/>
              </a:rPr>
              <a:t>or</a:t>
            </a:r>
            <a:r>
              <a:rPr lang="en-GB" altLang="en-US" sz="1800" i="1" smtClean="0">
                <a:solidFill>
                  <a:schemeClr val="hlink"/>
                </a:solidFill>
                <a:latin typeface="Trebuchet MS" pitchFamily="34" charset="0"/>
              </a:rPr>
              <a:t> major loss</a:t>
            </a:r>
            <a:r>
              <a:rPr lang="en-GB" altLang="en-US" sz="1800" smtClean="0">
                <a:solidFill>
                  <a:schemeClr val="bg2"/>
                </a:solidFill>
                <a:latin typeface="Trebuchet MS" pitchFamily="34" charset="0"/>
              </a:rPr>
              <a:t> and is caused by friction which reduces the fluid pressure linearly with gradient </a:t>
            </a:r>
            <a:r>
              <a:rPr lang="en-GB" altLang="en-US" sz="1800" smtClean="0">
                <a:solidFill>
                  <a:schemeClr val="hlink"/>
                </a:solidFill>
                <a:latin typeface="Trebuchet MS" pitchFamily="34" charset="0"/>
              </a:rPr>
              <a:t>-</a:t>
            </a:r>
            <a:r>
              <a:rPr lang="en-GB" altLang="en-US" sz="1800" smtClean="0">
                <a:solidFill>
                  <a:schemeClr val="hlink"/>
                </a:solidFill>
                <a:latin typeface="Trebuchet MS" pitchFamily="34" charset="0"/>
                <a:sym typeface="Symbol" pitchFamily="18" charset="2"/>
              </a:rPr>
              <a:t></a:t>
            </a:r>
            <a:r>
              <a:rPr lang="en-GB" altLang="en-US" sz="1800" i="1" smtClean="0">
                <a:solidFill>
                  <a:schemeClr val="hlink"/>
                </a:solidFill>
                <a:latin typeface="Times New Roman" pitchFamily="18" charset="0"/>
                <a:sym typeface="Symbol" pitchFamily="18" charset="2"/>
              </a:rPr>
              <a:t>p/</a:t>
            </a:r>
            <a:r>
              <a:rPr lang="en-GB" altLang="en-US" sz="1800" smtClean="0">
                <a:solidFill>
                  <a:schemeClr val="hlink"/>
                </a:solidFill>
                <a:latin typeface="Trebuchet MS" pitchFamily="34" charset="0"/>
                <a:sym typeface="MT Extra" pitchFamily="18" charset="2"/>
              </a:rPr>
              <a:t></a:t>
            </a:r>
            <a:r>
              <a:rPr lang="en-GB" altLang="en-US" sz="1800" smtClean="0">
                <a:solidFill>
                  <a:schemeClr val="bg2"/>
                </a:solidFill>
                <a:latin typeface="Trebuchet MS" pitchFamily="34" charset="0"/>
              </a:rPr>
              <a:t> , and the second is known as </a:t>
            </a:r>
            <a:r>
              <a:rPr lang="en-GB" altLang="en-US" sz="1800" i="1" smtClean="0">
                <a:solidFill>
                  <a:schemeClr val="hlink"/>
                </a:solidFill>
                <a:latin typeface="Trebuchet MS" pitchFamily="34" charset="0"/>
              </a:rPr>
              <a:t>minor loss</a:t>
            </a:r>
            <a:r>
              <a:rPr lang="en-GB" altLang="en-US" sz="1800" smtClean="0">
                <a:solidFill>
                  <a:schemeClr val="bg2"/>
                </a:solidFill>
                <a:latin typeface="Trebuchet MS" pitchFamily="34" charset="0"/>
              </a:rPr>
              <a:t> and is generated by sudden change in flow direction as in the entrance flow.</a:t>
            </a:r>
          </a:p>
          <a:p>
            <a:pPr marL="231775" indent="-231775" eaLnBrk="1" hangingPunct="1">
              <a:lnSpc>
                <a:spcPct val="90000"/>
              </a:lnSpc>
              <a:spcBef>
                <a:spcPct val="40000"/>
              </a:spcBef>
              <a:buClr>
                <a:schemeClr val="bg2"/>
              </a:buClr>
              <a:tabLst>
                <a:tab pos="1028700" algn="l"/>
                <a:tab pos="2286000" algn="l"/>
              </a:tabLst>
            </a:pPr>
            <a:r>
              <a:rPr lang="en-GB" altLang="en-US" sz="1800" smtClean="0">
                <a:solidFill>
                  <a:schemeClr val="bg2"/>
                </a:solidFill>
                <a:latin typeface="Trebuchet MS" pitchFamily="34" charset="0"/>
              </a:rPr>
              <a:t>The friction loss is proportional to the pipe length, while minor losses can be emulated by sudden pressure drop.  In this case, we can summarise that minor losses represent pressure losses in developing flow which is experiencing disturbances and changes in internal pipe geometry.</a:t>
            </a:r>
          </a:p>
          <a:p>
            <a:pPr marL="231775" indent="-231775" eaLnBrk="1" hangingPunct="1">
              <a:lnSpc>
                <a:spcPct val="90000"/>
              </a:lnSpc>
              <a:spcBef>
                <a:spcPct val="40000"/>
              </a:spcBef>
              <a:buClr>
                <a:schemeClr val="bg2"/>
              </a:buClr>
              <a:tabLst>
                <a:tab pos="1028700" algn="l"/>
                <a:tab pos="2286000" algn="l"/>
              </a:tabLst>
            </a:pPr>
            <a:r>
              <a:rPr lang="en-GB" altLang="en-US" sz="1800" smtClean="0">
                <a:solidFill>
                  <a:schemeClr val="bg2"/>
                </a:solidFill>
                <a:latin typeface="Trebuchet MS" pitchFamily="34" charset="0"/>
              </a:rPr>
              <a:t>Now, we can apply the modified Bernoulli equation with head loss </a:t>
            </a:r>
            <a:r>
              <a:rPr lang="en-GB" altLang="en-US" sz="1800" i="1" smtClean="0">
                <a:solidFill>
                  <a:schemeClr val="hlink"/>
                </a:solidFill>
                <a:latin typeface="Trebuchet MS" pitchFamily="34" charset="0"/>
              </a:rPr>
              <a:t>h</a:t>
            </a:r>
            <a:r>
              <a:rPr lang="en-GB" altLang="en-US" sz="1800" i="1" baseline="-25000" smtClean="0">
                <a:solidFill>
                  <a:schemeClr val="hlink"/>
                </a:solidFill>
                <a:latin typeface="Trebuchet MS" pitchFamily="34" charset="0"/>
              </a:rPr>
              <a:t>L</a:t>
            </a:r>
            <a:r>
              <a:rPr lang="en-GB" altLang="en-US" sz="1800" smtClean="0">
                <a:solidFill>
                  <a:schemeClr val="bg2"/>
                </a:solidFill>
                <a:latin typeface="Trebuchet MS" pitchFamily="34" charset="0"/>
              </a:rPr>
              <a:t> between two points along a horizontal pipe of length </a:t>
            </a:r>
            <a:r>
              <a:rPr lang="en-GB" altLang="en-US" sz="1800" smtClean="0">
                <a:solidFill>
                  <a:schemeClr val="hlink"/>
                </a:solidFill>
                <a:latin typeface="Trebuchet MS" pitchFamily="34" charset="0"/>
                <a:sym typeface="MT Extra" pitchFamily="18" charset="2"/>
              </a:rPr>
              <a:t></a:t>
            </a:r>
            <a:r>
              <a:rPr lang="en-GB" altLang="en-US" sz="1800" smtClean="0">
                <a:solidFill>
                  <a:schemeClr val="bg2"/>
                </a:solidFill>
                <a:latin typeface="Trebuchet MS" pitchFamily="34" charset="0"/>
              </a:rPr>
              <a:t> with constant diameter </a:t>
            </a:r>
            <a:r>
              <a:rPr lang="en-GB" altLang="en-US" sz="1800" i="1" smtClean="0">
                <a:solidFill>
                  <a:schemeClr val="hlink"/>
                </a:solidFill>
                <a:latin typeface="Trebuchet MS" pitchFamily="34" charset="0"/>
              </a:rPr>
              <a:t>D</a:t>
            </a:r>
            <a:r>
              <a:rPr lang="en-GB" altLang="en-US" sz="1800" smtClean="0">
                <a:solidFill>
                  <a:schemeClr val="bg2"/>
                </a:solidFill>
                <a:latin typeface="Trebuchet MS" pitchFamily="34" charset="0"/>
              </a:rPr>
              <a:t>.  The modified Bernoulli equation can be written as</a:t>
            </a:r>
          </a:p>
          <a:p>
            <a:pPr marL="231775" indent="-231775" eaLnBrk="1" hangingPunct="1">
              <a:lnSpc>
                <a:spcPct val="90000"/>
              </a:lnSpc>
              <a:spcBef>
                <a:spcPct val="40000"/>
              </a:spcBef>
              <a:buClr>
                <a:schemeClr val="bg2"/>
              </a:buClr>
              <a:tabLst>
                <a:tab pos="1028700" algn="l"/>
                <a:tab pos="2286000" algn="l"/>
              </a:tabLst>
            </a:pPr>
            <a:endParaRPr lang="en-GB" altLang="en-US" sz="1800" smtClean="0">
              <a:solidFill>
                <a:schemeClr val="bg2"/>
              </a:solidFill>
              <a:latin typeface="Trebuchet MS" pitchFamily="34" charset="0"/>
            </a:endParaRPr>
          </a:p>
          <a:p>
            <a:pPr marL="231775" indent="-231775" eaLnBrk="1" hangingPunct="1">
              <a:lnSpc>
                <a:spcPct val="90000"/>
              </a:lnSpc>
              <a:spcBef>
                <a:spcPct val="40000"/>
              </a:spcBef>
              <a:buClr>
                <a:schemeClr val="bg2"/>
              </a:buClr>
              <a:tabLst>
                <a:tab pos="1028700" algn="l"/>
                <a:tab pos="2286000" algn="l"/>
              </a:tabLst>
            </a:pPr>
            <a:endParaRPr lang="en-GB" altLang="en-US" sz="1800" smtClean="0">
              <a:solidFill>
                <a:schemeClr val="bg2"/>
              </a:solidFill>
              <a:latin typeface="Trebuchet MS" pitchFamily="34" charset="0"/>
            </a:endParaRPr>
          </a:p>
          <a:p>
            <a:pPr marL="231775" indent="-231775" eaLnBrk="1" hangingPunct="1">
              <a:lnSpc>
                <a:spcPct val="90000"/>
              </a:lnSpc>
              <a:spcBef>
                <a:spcPct val="40000"/>
              </a:spcBef>
              <a:buClr>
                <a:schemeClr val="bg2"/>
              </a:buClr>
              <a:tabLst>
                <a:tab pos="1028700" algn="l"/>
                <a:tab pos="2286000" algn="l"/>
              </a:tabLst>
            </a:pPr>
            <a:r>
              <a:rPr lang="en-GB" altLang="en-US" sz="1800" smtClean="0">
                <a:solidFill>
                  <a:schemeClr val="bg2"/>
                </a:solidFill>
                <a:latin typeface="Trebuchet MS" pitchFamily="34" charset="0"/>
              </a:rPr>
              <a:t>For constant diameter and horizontal pipe, </a:t>
            </a:r>
            <a:r>
              <a:rPr lang="en-GB" altLang="en-US" sz="1800" i="1" smtClean="0">
                <a:solidFill>
                  <a:schemeClr val="hlink"/>
                </a:solidFill>
                <a:latin typeface="Trebuchet MS" pitchFamily="34" charset="0"/>
              </a:rPr>
              <a:t>V</a:t>
            </a:r>
            <a:r>
              <a:rPr lang="en-GB" altLang="en-US" sz="1800" baseline="-25000" smtClean="0">
                <a:solidFill>
                  <a:schemeClr val="hlink"/>
                </a:solidFill>
                <a:latin typeface="Trebuchet MS" pitchFamily="34" charset="0"/>
              </a:rPr>
              <a:t>1</a:t>
            </a:r>
            <a:r>
              <a:rPr lang="en-GB" altLang="en-US" sz="1800" smtClean="0">
                <a:solidFill>
                  <a:schemeClr val="hlink"/>
                </a:solidFill>
                <a:latin typeface="Trebuchet MS" pitchFamily="34" charset="0"/>
              </a:rPr>
              <a:t> = </a:t>
            </a:r>
            <a:r>
              <a:rPr lang="en-GB" altLang="en-US" sz="1800" i="1" smtClean="0">
                <a:solidFill>
                  <a:schemeClr val="hlink"/>
                </a:solidFill>
                <a:latin typeface="Trebuchet MS" pitchFamily="34" charset="0"/>
              </a:rPr>
              <a:t>V</a:t>
            </a:r>
            <a:r>
              <a:rPr lang="en-GB" altLang="en-US" sz="1800" baseline="-25000" smtClean="0">
                <a:solidFill>
                  <a:schemeClr val="hlink"/>
                </a:solidFill>
                <a:latin typeface="Trebuchet MS" pitchFamily="34" charset="0"/>
              </a:rPr>
              <a:t>2</a:t>
            </a:r>
            <a:r>
              <a:rPr lang="en-GB" altLang="en-US" sz="1800" smtClean="0">
                <a:solidFill>
                  <a:schemeClr val="bg2"/>
                </a:solidFill>
                <a:latin typeface="Trebuchet MS" pitchFamily="34" charset="0"/>
              </a:rPr>
              <a:t> and </a:t>
            </a:r>
            <a:r>
              <a:rPr lang="en-GB" altLang="en-US" sz="1800" i="1" smtClean="0">
                <a:solidFill>
                  <a:schemeClr val="hlink"/>
                </a:solidFill>
                <a:latin typeface="Times New Roman" pitchFamily="18" charset="0"/>
              </a:rPr>
              <a:t>z</a:t>
            </a:r>
            <a:r>
              <a:rPr lang="en-GB" altLang="en-US" sz="1800" baseline="-25000" smtClean="0">
                <a:solidFill>
                  <a:schemeClr val="hlink"/>
                </a:solidFill>
                <a:latin typeface="Trebuchet MS" pitchFamily="34" charset="0"/>
              </a:rPr>
              <a:t>1</a:t>
            </a:r>
            <a:r>
              <a:rPr lang="en-GB" altLang="en-US" sz="1800" smtClean="0">
                <a:solidFill>
                  <a:schemeClr val="hlink"/>
                </a:solidFill>
                <a:latin typeface="Trebuchet MS" pitchFamily="34" charset="0"/>
              </a:rPr>
              <a:t>= </a:t>
            </a:r>
            <a:r>
              <a:rPr lang="en-GB" altLang="en-US" sz="1800" i="1" smtClean="0">
                <a:solidFill>
                  <a:schemeClr val="hlink"/>
                </a:solidFill>
                <a:latin typeface="Times New Roman" pitchFamily="18" charset="0"/>
              </a:rPr>
              <a:t>z</a:t>
            </a:r>
            <a:r>
              <a:rPr lang="en-GB" altLang="en-US" sz="1800" baseline="-25000" smtClean="0">
                <a:solidFill>
                  <a:schemeClr val="hlink"/>
                </a:solidFill>
                <a:latin typeface="Trebuchet MS" pitchFamily="34" charset="0"/>
              </a:rPr>
              <a:t>2</a:t>
            </a:r>
            <a:r>
              <a:rPr lang="en-GB" altLang="en-US" sz="1800" smtClean="0">
                <a:solidFill>
                  <a:schemeClr val="bg2"/>
                </a:solidFill>
                <a:latin typeface="Trebuchet MS" pitchFamily="34" charset="0"/>
              </a:rPr>
              <a:t>.  Then, the head loss can be formulated as</a:t>
            </a:r>
            <a:endParaRPr lang="en-US" altLang="en-US" sz="1800" smtClean="0">
              <a:solidFill>
                <a:schemeClr val="bg2"/>
              </a:solidFill>
              <a:latin typeface="Trebuchet MS" pitchFamily="34" charset="0"/>
            </a:endParaRPr>
          </a:p>
        </p:txBody>
      </p:sp>
      <p:graphicFrame>
        <p:nvGraphicFramePr>
          <p:cNvPr id="16388" name="Object 4"/>
          <p:cNvGraphicFramePr>
            <a:graphicFrameLocks noChangeAspect="1"/>
          </p:cNvGraphicFramePr>
          <p:nvPr/>
        </p:nvGraphicFramePr>
        <p:xfrm>
          <a:off x="2484438" y="5013325"/>
          <a:ext cx="2541587" cy="560388"/>
        </p:xfrm>
        <a:graphic>
          <a:graphicData uri="http://schemas.openxmlformats.org/presentationml/2006/ole">
            <mc:AlternateContent xmlns:mc="http://schemas.openxmlformats.org/markup-compatibility/2006">
              <mc:Choice xmlns:v="urn:schemas-microsoft-com:vml" Requires="v">
                <p:oleObj spid="_x0000_s19510" name="Equation" r:id="rId4" imgW="2057400" imgH="444500" progId="Equation.3">
                  <p:embed/>
                </p:oleObj>
              </mc:Choice>
              <mc:Fallback>
                <p:oleObj name="Equation" r:id="rId4" imgW="20574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5013325"/>
                        <a:ext cx="2541587" cy="56038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9" name="Object 5"/>
          <p:cNvGraphicFramePr>
            <a:graphicFrameLocks noChangeAspect="1"/>
          </p:cNvGraphicFramePr>
          <p:nvPr/>
        </p:nvGraphicFramePr>
        <p:xfrm>
          <a:off x="4427538" y="6021388"/>
          <a:ext cx="1371600" cy="493712"/>
        </p:xfrm>
        <a:graphic>
          <a:graphicData uri="http://schemas.openxmlformats.org/presentationml/2006/ole">
            <mc:AlternateContent xmlns:mc="http://schemas.openxmlformats.org/markup-compatibility/2006">
              <mc:Choice xmlns:v="urn:schemas-microsoft-com:vml" Requires="v">
                <p:oleObj spid="_x0000_s19511" name="Equation" r:id="rId6" imgW="1193800" imgH="419100" progId="Equation.3">
                  <p:embed/>
                </p:oleObj>
              </mc:Choice>
              <mc:Fallback>
                <p:oleObj name="Equation" r:id="rId6" imgW="1193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6021388"/>
                        <a:ext cx="1371600" cy="4937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6">
            <a:hlinkClick r:id="rId8" action="ppaction://hlinksldjump" highlightClick="1"/>
          </p:cNvPr>
          <p:cNvSpPr>
            <a:spLocks noChangeAspect="1" noChangeArrowheads="1"/>
          </p:cNvSpPr>
          <p:nvPr/>
        </p:nvSpPr>
        <p:spPr bwMode="auto">
          <a:xfrm flipH="1">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714375" indent="-714375" algn="ctr">
              <a:lnSpc>
                <a:spcPct val="80000"/>
              </a:lnSpc>
            </a:pPr>
            <a:endParaRPr lang="en-GB" altLang="en-US" sz="3200" b="1">
              <a:solidFill>
                <a:schemeClr val="accent2"/>
              </a:solidFill>
              <a:effectLst/>
              <a:cs typeface="Arial" charset="0"/>
            </a:endParaRPr>
          </a:p>
        </p:txBody>
      </p:sp>
    </p:spTree>
    <p:extLst>
      <p:ext uri="{BB962C8B-B14F-4D97-AF65-F5344CB8AC3E}">
        <p14:creationId xmlns:p14="http://schemas.microsoft.com/office/powerpoint/2010/main" val="6430512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188913"/>
            <a:ext cx="8153400" cy="533400"/>
          </a:xfrm>
          <a:extLst>
            <a:ext uri="{909E8E84-426E-40DD-AFC4-6F175D3DCCD1}">
              <a14:hiddenFill xmlns:a14="http://schemas.microsoft.com/office/drawing/2010/main">
                <a:solidFill>
                  <a:schemeClr val="bg1"/>
                </a:solidFill>
              </a14:hiddenFill>
            </a:ext>
          </a:extLst>
        </p:spPr>
        <p:txBody>
          <a:bodyPr anchor="t"/>
          <a:lstStyle/>
          <a:p>
            <a:pPr>
              <a:lnSpc>
                <a:spcPct val="80000"/>
              </a:lnSpc>
              <a:tabLst>
                <a:tab pos="682625" algn="l"/>
              </a:tabLst>
              <a:defRPr/>
            </a:pPr>
            <a:r>
              <a:rPr lang="en-GB" altLang="en-US" sz="3200" b="1" dirty="0" smtClean="0">
                <a:solidFill>
                  <a:schemeClr val="accent1">
                    <a:lumMod val="40000"/>
                    <a:lumOff val="60000"/>
                  </a:schemeClr>
                </a:solidFill>
              </a:rPr>
              <a:t>Major </a:t>
            </a:r>
            <a:r>
              <a:rPr lang="en-GB" altLang="en-US" sz="3200" b="1" dirty="0">
                <a:solidFill>
                  <a:schemeClr val="accent1">
                    <a:lumMod val="40000"/>
                    <a:lumOff val="60000"/>
                  </a:schemeClr>
                </a:solidFill>
              </a:rPr>
              <a:t>&amp; minor losses</a:t>
            </a:r>
            <a:endParaRPr lang="en-US" altLang="en-US" sz="3200" b="1" dirty="0">
              <a:solidFill>
                <a:schemeClr val="accent1">
                  <a:lumMod val="40000"/>
                  <a:lumOff val="60000"/>
                </a:schemeClr>
              </a:solidFill>
            </a:endParaRPr>
          </a:p>
        </p:txBody>
      </p:sp>
      <p:sp>
        <p:nvSpPr>
          <p:cNvPr id="29699" name="Rectangle 3"/>
          <p:cNvSpPr>
            <a:spLocks noGrp="1" noChangeArrowheads="1"/>
          </p:cNvSpPr>
          <p:nvPr>
            <p:ph type="body" sz="half" idx="1"/>
          </p:nvPr>
        </p:nvSpPr>
        <p:spPr>
          <a:xfrm>
            <a:off x="179388" y="476250"/>
            <a:ext cx="8642350" cy="6199188"/>
          </a:xfrm>
          <a:extLst>
            <a:ext uri="{91240B29-F687-4F45-9708-019B960494DF}">
              <a14:hiddenLine xmlns:a14="http://schemas.microsoft.com/office/drawing/2010/main" w="9525">
                <a:solidFill>
                  <a:schemeClr val="hlink"/>
                </a:solidFill>
                <a:miter lim="800000"/>
                <a:headEnd/>
                <a:tailEnd/>
              </a14:hiddenLine>
            </a:ext>
          </a:extLst>
        </p:spPr>
        <p:txBody>
          <a:bodyPr/>
          <a:lstStyle/>
          <a:p>
            <a:pPr marL="231775" indent="-231775">
              <a:lnSpc>
                <a:spcPct val="90000"/>
              </a:lnSpc>
              <a:spcBef>
                <a:spcPct val="40000"/>
              </a:spcBef>
              <a:buClr>
                <a:schemeClr val="bg2"/>
              </a:buClr>
              <a:buFontTx/>
              <a:buNone/>
              <a:tabLst>
                <a:tab pos="1028700" algn="l"/>
                <a:tab pos="2286000" algn="l"/>
              </a:tabLst>
              <a:defRPr/>
            </a:pPr>
            <a:endParaRPr lang="en-GB" altLang="en-US" sz="2400" b="1" i="1" dirty="0">
              <a:solidFill>
                <a:schemeClr val="bg2"/>
              </a:solidFill>
              <a:latin typeface="Trebuchet MS" pitchFamily="34" charset="0"/>
            </a:endParaRPr>
          </a:p>
          <a:p>
            <a:pPr marL="231775" indent="-231775" algn="just">
              <a:lnSpc>
                <a:spcPct val="90000"/>
              </a:lnSpc>
              <a:spcBef>
                <a:spcPct val="40000"/>
              </a:spcBef>
              <a:buClr>
                <a:schemeClr val="bg2"/>
              </a:buClr>
              <a:tabLst>
                <a:tab pos="1028700" algn="l"/>
                <a:tab pos="2286000" algn="l"/>
              </a:tabLst>
              <a:defRPr/>
            </a:pPr>
            <a:r>
              <a:rPr lang="en-GB" altLang="en-US" sz="2400" dirty="0">
                <a:latin typeface="Trebuchet MS" pitchFamily="34" charset="0"/>
              </a:rPr>
              <a:t>There are two types of pressure loss; the first is known as </a:t>
            </a:r>
            <a:r>
              <a:rPr lang="en-GB" altLang="en-US" sz="2400" i="1" dirty="0">
                <a:latin typeface="Trebuchet MS" pitchFamily="34" charset="0"/>
              </a:rPr>
              <a:t>friction </a:t>
            </a:r>
            <a:r>
              <a:rPr lang="en-GB" altLang="en-US" sz="2400" dirty="0">
                <a:latin typeface="Trebuchet MS" pitchFamily="34" charset="0"/>
              </a:rPr>
              <a:t>or</a:t>
            </a:r>
            <a:r>
              <a:rPr lang="en-GB" altLang="en-US" sz="2400" i="1" dirty="0">
                <a:latin typeface="Trebuchet MS" pitchFamily="34" charset="0"/>
              </a:rPr>
              <a:t> </a:t>
            </a:r>
            <a:r>
              <a:rPr lang="en-GB" altLang="en-US" sz="2400" i="1" dirty="0">
                <a:solidFill>
                  <a:schemeClr val="tx2">
                    <a:lumMod val="75000"/>
                  </a:schemeClr>
                </a:solidFill>
                <a:latin typeface="Trebuchet MS" pitchFamily="34" charset="0"/>
              </a:rPr>
              <a:t>major loss</a:t>
            </a:r>
            <a:r>
              <a:rPr lang="en-GB" altLang="en-US" sz="2400" dirty="0">
                <a:solidFill>
                  <a:schemeClr val="tx2">
                    <a:lumMod val="75000"/>
                  </a:schemeClr>
                </a:solidFill>
                <a:latin typeface="Trebuchet MS" pitchFamily="34" charset="0"/>
              </a:rPr>
              <a:t> </a:t>
            </a:r>
            <a:r>
              <a:rPr lang="en-GB" altLang="en-US" sz="2400" dirty="0">
                <a:latin typeface="Trebuchet MS" pitchFamily="34" charset="0"/>
              </a:rPr>
              <a:t>and is caused by </a:t>
            </a:r>
            <a:r>
              <a:rPr lang="en-GB" altLang="en-US" sz="2400" dirty="0">
                <a:solidFill>
                  <a:schemeClr val="tx2">
                    <a:lumMod val="75000"/>
                  </a:schemeClr>
                </a:solidFill>
                <a:latin typeface="Trebuchet MS" pitchFamily="34" charset="0"/>
              </a:rPr>
              <a:t>friction</a:t>
            </a:r>
            <a:r>
              <a:rPr lang="en-GB" altLang="en-US" sz="2400" dirty="0">
                <a:latin typeface="Trebuchet MS" pitchFamily="34" charset="0"/>
              </a:rPr>
              <a:t> which reduces the fluid pressure linearly with gradient </a:t>
            </a:r>
            <a:r>
              <a:rPr lang="en-GB" altLang="en-US" sz="2400" dirty="0">
                <a:solidFill>
                  <a:schemeClr val="tx2">
                    <a:lumMod val="75000"/>
                  </a:schemeClr>
                </a:solidFill>
                <a:latin typeface="Trebuchet MS" pitchFamily="34" charset="0"/>
              </a:rPr>
              <a:t>-</a:t>
            </a:r>
            <a:r>
              <a:rPr lang="en-GB" altLang="en-US" sz="2400" dirty="0">
                <a:solidFill>
                  <a:schemeClr val="tx2">
                    <a:lumMod val="75000"/>
                  </a:schemeClr>
                </a:solidFill>
                <a:latin typeface="Trebuchet MS" pitchFamily="34" charset="0"/>
                <a:sym typeface="Symbol" pitchFamily="18" charset="2"/>
              </a:rPr>
              <a:t></a:t>
            </a:r>
            <a:r>
              <a:rPr lang="en-GB" altLang="en-US" sz="2400" i="1" dirty="0">
                <a:solidFill>
                  <a:schemeClr val="tx2">
                    <a:lumMod val="75000"/>
                  </a:schemeClr>
                </a:solidFill>
                <a:latin typeface="Times New Roman" pitchFamily="18" charset="0"/>
                <a:sym typeface="Symbol" pitchFamily="18" charset="2"/>
              </a:rPr>
              <a:t>p/</a:t>
            </a:r>
            <a:r>
              <a:rPr lang="en-GB" altLang="en-US" sz="2400" dirty="0">
                <a:solidFill>
                  <a:schemeClr val="tx2">
                    <a:lumMod val="75000"/>
                  </a:schemeClr>
                </a:solidFill>
                <a:latin typeface="Trebuchet MS" pitchFamily="34" charset="0"/>
                <a:sym typeface="MT Extra" pitchFamily="18" charset="2"/>
              </a:rPr>
              <a:t></a:t>
            </a:r>
            <a:r>
              <a:rPr lang="en-GB" altLang="en-US" sz="2400" dirty="0">
                <a:latin typeface="Trebuchet MS" pitchFamily="34" charset="0"/>
              </a:rPr>
              <a:t> , and the second is known as </a:t>
            </a:r>
            <a:r>
              <a:rPr lang="en-GB" altLang="en-US" sz="2400" i="1" dirty="0">
                <a:solidFill>
                  <a:schemeClr val="tx2">
                    <a:lumMod val="75000"/>
                  </a:schemeClr>
                </a:solidFill>
                <a:latin typeface="Trebuchet MS" pitchFamily="34" charset="0"/>
              </a:rPr>
              <a:t>minor loss</a:t>
            </a:r>
            <a:r>
              <a:rPr lang="en-GB" altLang="en-US" sz="2400" dirty="0">
                <a:solidFill>
                  <a:schemeClr val="tx2">
                    <a:lumMod val="75000"/>
                  </a:schemeClr>
                </a:solidFill>
                <a:latin typeface="Trebuchet MS" pitchFamily="34" charset="0"/>
              </a:rPr>
              <a:t> </a:t>
            </a:r>
            <a:r>
              <a:rPr lang="en-GB" altLang="en-US" sz="2400" dirty="0">
                <a:latin typeface="Trebuchet MS" pitchFamily="34" charset="0"/>
              </a:rPr>
              <a:t>and is generated by sudden </a:t>
            </a:r>
            <a:r>
              <a:rPr lang="en-GB" altLang="en-US" sz="2400" dirty="0" smtClean="0">
                <a:latin typeface="Trebuchet MS" pitchFamily="34" charset="0"/>
              </a:rPr>
              <a:t>change in geometry of the pipe  (</a:t>
            </a:r>
            <a:r>
              <a:rPr lang="en-GB" altLang="en-US" sz="2400" dirty="0" smtClean="0">
                <a:solidFill>
                  <a:schemeClr val="tx2">
                    <a:lumMod val="75000"/>
                  </a:schemeClr>
                </a:solidFill>
                <a:latin typeface="Trebuchet MS" pitchFamily="34" charset="0"/>
              </a:rPr>
              <a:t>flow direction)</a:t>
            </a:r>
            <a:r>
              <a:rPr lang="en-GB" altLang="en-US" sz="2400" dirty="0" smtClean="0">
                <a:latin typeface="Trebuchet MS" pitchFamily="34" charset="0"/>
              </a:rPr>
              <a:t>.</a:t>
            </a:r>
          </a:p>
          <a:p>
            <a:pPr marL="0" indent="0" algn="just">
              <a:lnSpc>
                <a:spcPct val="90000"/>
              </a:lnSpc>
              <a:spcBef>
                <a:spcPct val="40000"/>
              </a:spcBef>
              <a:buClr>
                <a:schemeClr val="bg2"/>
              </a:buClr>
              <a:buFont typeface="Wingdings" panose="05000000000000000000" pitchFamily="2" charset="2"/>
              <a:buNone/>
              <a:tabLst>
                <a:tab pos="1028700" algn="l"/>
                <a:tab pos="2286000" algn="l"/>
              </a:tabLst>
              <a:defRPr/>
            </a:pPr>
            <a:r>
              <a:rPr lang="en-GB" altLang="ko-KR" sz="2400" b="1" dirty="0" smtClean="0">
                <a:effectLst/>
                <a:ea typeface="굴림" pitchFamily="34" charset="-127"/>
              </a:rPr>
              <a:t>1) Major </a:t>
            </a:r>
            <a:r>
              <a:rPr lang="en-GB" altLang="ko-KR" sz="2400" b="1" dirty="0">
                <a:effectLst/>
                <a:ea typeface="굴림" pitchFamily="34" charset="-127"/>
              </a:rPr>
              <a:t>loss (head loss</a:t>
            </a:r>
            <a:r>
              <a:rPr lang="en-GB" altLang="ko-KR" sz="2400" b="1" dirty="0" smtClean="0">
                <a:effectLst/>
                <a:ea typeface="굴림" pitchFamily="34" charset="-127"/>
              </a:rPr>
              <a:t>)</a:t>
            </a:r>
          </a:p>
          <a:p>
            <a:pPr algn="just">
              <a:defRPr/>
            </a:pPr>
            <a:r>
              <a:rPr lang="en-US" sz="2400" dirty="0">
                <a:effectLst/>
              </a:rPr>
              <a:t>Referring to </a:t>
            </a:r>
            <a:r>
              <a:rPr lang="en-US" sz="2400" dirty="0" smtClean="0">
                <a:effectLst/>
              </a:rPr>
              <a:t>the Figure for </a:t>
            </a:r>
            <a:r>
              <a:rPr lang="en-US" sz="2400" dirty="0">
                <a:effectLst/>
              </a:rPr>
              <a:t>equilibrium in steady flow, the summation of forces acting on any fluid element must be equal to zero, i.e. </a:t>
            </a:r>
            <a:endParaRPr lang="en-US" sz="2400" dirty="0" smtClean="0">
              <a:effectLst/>
            </a:endParaRPr>
          </a:p>
          <a:p>
            <a:pPr algn="just">
              <a:defRPr/>
            </a:pPr>
            <a:endParaRPr lang="en-US" sz="2400" dirty="0">
              <a:effectLst/>
            </a:endParaRPr>
          </a:p>
          <a:p>
            <a:pPr>
              <a:defRPr/>
            </a:pPr>
            <a:r>
              <a:rPr lang="en-US" sz="2400" dirty="0">
                <a:effectLst/>
              </a:rPr>
              <a:t>       	 </a:t>
            </a:r>
            <a:endParaRPr lang="en-GB" altLang="ko-KR" sz="2400" b="1" dirty="0">
              <a:effectLst/>
              <a:ea typeface="굴림" pitchFamily="34" charset="-127"/>
            </a:endParaRPr>
          </a:p>
          <a:p>
            <a:pPr marL="0" indent="0" algn="just">
              <a:lnSpc>
                <a:spcPct val="90000"/>
              </a:lnSpc>
              <a:spcBef>
                <a:spcPct val="40000"/>
              </a:spcBef>
              <a:buClr>
                <a:schemeClr val="bg2"/>
              </a:buClr>
              <a:buFont typeface="Wingdings" panose="05000000000000000000" pitchFamily="2" charset="2"/>
              <a:buNone/>
              <a:tabLst>
                <a:tab pos="1028700" algn="l"/>
                <a:tab pos="2286000" algn="l"/>
              </a:tabLst>
              <a:defRPr/>
            </a:pPr>
            <a:endParaRPr lang="en-US" altLang="en-US" sz="2400" dirty="0">
              <a:latin typeface="Trebuchet MS" pitchFamily="34" charset="0"/>
            </a:endParaRPr>
          </a:p>
        </p:txBody>
      </p:sp>
      <p:sp>
        <p:nvSpPr>
          <p:cNvPr id="11268" name="AutoShape 6">
            <a:hlinkClick r:id="rId3" action="ppaction://hlinksldjump" highlightClick="1"/>
          </p:cNvPr>
          <p:cNvSpPr>
            <a:spLocks noChangeAspect="1" noChangeArrowheads="1"/>
          </p:cNvSpPr>
          <p:nvPr/>
        </p:nvSpPr>
        <p:spPr bwMode="auto">
          <a:xfrm flipH="1">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14375" indent="-714375"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endParaRPr lang="en-GB" altLang="en-US" sz="3200" b="1">
              <a:solidFill>
                <a:schemeClr val="accent2"/>
              </a:solidFill>
              <a:latin typeface="Arial" panose="020B0604020202020204" pitchFamily="34" charset="0"/>
            </a:endParaRPr>
          </a:p>
        </p:txBody>
      </p:sp>
      <p:pic>
        <p:nvPicPr>
          <p:cNvPr id="1126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437063"/>
            <a:ext cx="52006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8913"/>
            <a:ext cx="8229600" cy="5907087"/>
          </a:xfrm>
        </p:spPr>
        <p:txBody>
          <a:bodyPr/>
          <a:lstStyle/>
          <a:p>
            <a:pPr>
              <a:defRPr/>
            </a:pPr>
            <a:r>
              <a:rPr lang="en-US" dirty="0" smtClean="0">
                <a:effectLst/>
              </a:rPr>
              <a:t>  - </a:t>
            </a:r>
            <a:r>
              <a:rPr lang="en-US" dirty="0">
                <a:effectLst/>
              </a:rPr>
              <a:t>average shear stress (average shear force per unit area) at the conduit wall, is defined by</a:t>
            </a:r>
            <a:r>
              <a:rPr lang="en-US" dirty="0" smtClean="0">
                <a:effectLst/>
              </a:rPr>
              <a:t>:</a:t>
            </a:r>
          </a:p>
          <a:p>
            <a:pPr>
              <a:defRPr/>
            </a:pPr>
            <a:endParaRPr lang="en-US" dirty="0">
              <a:effectLst/>
            </a:endParaRPr>
          </a:p>
          <a:p>
            <a:pPr>
              <a:defRPr/>
            </a:pPr>
            <a:endParaRPr lang="en-US" dirty="0"/>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 y="188913"/>
            <a:ext cx="3333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844675"/>
            <a:ext cx="23241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3429000"/>
            <a:ext cx="3429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Rectangle 7"/>
          <p:cNvSpPr>
            <a:spLocks noChangeArrowheads="1"/>
          </p:cNvSpPr>
          <p:nvPr/>
        </p:nvSpPr>
        <p:spPr bwMode="auto">
          <a:xfrm>
            <a:off x="1155700" y="3313113"/>
            <a:ext cx="79898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sz="2800">
                <a:latin typeface="Calibri" panose="020F0502020204030204" pitchFamily="34" charset="0"/>
                <a:ea typeface="Times New Roman" panose="02020603050405020304" pitchFamily="18" charset="0"/>
              </a:rPr>
              <a:t>is the </a:t>
            </a:r>
            <a:r>
              <a:rPr lang="en-US" altLang="en-US" sz="2800" b="1" i="1">
                <a:latin typeface="Calibri" panose="020F0502020204030204" pitchFamily="34" charset="0"/>
                <a:ea typeface="Times New Roman" panose="02020603050405020304" pitchFamily="18" charset="0"/>
              </a:rPr>
              <a:t>local shear stress</a:t>
            </a:r>
            <a:r>
              <a:rPr lang="en-US" altLang="en-US" sz="2800">
                <a:latin typeface="Calibri" panose="020F0502020204030204" pitchFamily="34" charset="0"/>
                <a:ea typeface="Times New Roman" panose="02020603050405020304" pitchFamily="18" charset="0"/>
              </a:rPr>
              <a:t> acting over a small incremental portion </a:t>
            </a:r>
            <a:r>
              <a:rPr lang="en-US" altLang="en-US" sz="2800" i="1">
                <a:latin typeface="Calibri" panose="020F0502020204030204" pitchFamily="34" charset="0"/>
                <a:ea typeface="Times New Roman" panose="02020603050405020304" pitchFamily="18" charset="0"/>
              </a:rPr>
              <a:t>dP</a:t>
            </a:r>
            <a:r>
              <a:rPr lang="en-US" altLang="en-US" sz="2800">
                <a:latin typeface="Calibri" panose="020F0502020204030204" pitchFamily="34" charset="0"/>
                <a:ea typeface="Times New Roman" panose="02020603050405020304" pitchFamily="18" charset="0"/>
              </a:rPr>
              <a:t> of the wetted perimeter</a:t>
            </a:r>
            <a:endParaRPr lang="en-US" altLang="en-US" sz="2000">
              <a:latin typeface="Times New Roman" panose="02020603050405020304" pitchFamily="18" charset="0"/>
              <a:ea typeface="Times New Roman" panose="02020603050405020304" pitchFamily="18" charset="0"/>
            </a:endParaRPr>
          </a:p>
        </p:txBody>
      </p:sp>
      <p:pic>
        <p:nvPicPr>
          <p:cNvPr id="1229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4289425"/>
            <a:ext cx="58578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3575" y="260350"/>
            <a:ext cx="3344863" cy="906463"/>
          </a:xfrm>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341438"/>
            <a:ext cx="20859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4"/>
          <p:cNvSpPr>
            <a:spLocks noChangeArrowheads="1"/>
          </p:cNvSpPr>
          <p:nvPr/>
        </p:nvSpPr>
        <p:spPr bwMode="auto">
          <a:xfrm>
            <a:off x="5659438" y="1712913"/>
            <a:ext cx="2943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1775" indent="-231775" algn="ctr" eaLnBrk="0" hangingPunct="0">
              <a:tabLst>
                <a:tab pos="1028700" algn="l"/>
                <a:tab pos="2286000" algn="l"/>
                <a:tab pos="5486400" algn="l"/>
              </a:tabLst>
              <a:defRPr>
                <a:solidFill>
                  <a:schemeClr val="tx1"/>
                </a:solidFill>
                <a:latin typeface="Tahoma" panose="020B0604030504040204" pitchFamily="34" charset="0"/>
              </a:defRPr>
            </a:lvl1pPr>
            <a:lvl2pPr marL="742950" indent="-285750" algn="ctr" eaLnBrk="0" hangingPunct="0">
              <a:tabLst>
                <a:tab pos="1028700" algn="l"/>
                <a:tab pos="2286000" algn="l"/>
                <a:tab pos="5486400" algn="l"/>
              </a:tabLst>
              <a:defRPr>
                <a:solidFill>
                  <a:schemeClr val="tx1"/>
                </a:solidFill>
                <a:latin typeface="Tahoma" panose="020B0604030504040204" pitchFamily="34" charset="0"/>
              </a:defRPr>
            </a:lvl2pPr>
            <a:lvl3pPr marL="1143000" indent="-228600" algn="ctr" eaLnBrk="0" hangingPunct="0">
              <a:tabLst>
                <a:tab pos="1028700" algn="l"/>
                <a:tab pos="2286000" algn="l"/>
                <a:tab pos="5486400" algn="l"/>
              </a:tabLst>
              <a:defRPr>
                <a:solidFill>
                  <a:schemeClr val="tx1"/>
                </a:solidFill>
                <a:latin typeface="Tahoma" panose="020B0604030504040204" pitchFamily="34" charset="0"/>
              </a:defRPr>
            </a:lvl3pPr>
            <a:lvl4pPr marL="1600200" indent="-228600" algn="ctr" eaLnBrk="0" hangingPunct="0">
              <a:tabLst>
                <a:tab pos="1028700" algn="l"/>
                <a:tab pos="2286000" algn="l"/>
                <a:tab pos="5486400" algn="l"/>
              </a:tabLst>
              <a:defRPr>
                <a:solidFill>
                  <a:schemeClr val="tx1"/>
                </a:solidFill>
                <a:latin typeface="Tahoma" panose="020B0604030504040204" pitchFamily="34" charset="0"/>
              </a:defRPr>
            </a:lvl4pPr>
            <a:lvl5pPr marL="2057400" indent="-228600" algn="ctr" eaLnBrk="0" hangingPunct="0">
              <a:tabLst>
                <a:tab pos="1028700" algn="l"/>
                <a:tab pos="2286000" algn="l"/>
                <a:tab pos="5486400" algn="l"/>
              </a:tabLst>
              <a:defRPr>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1028700" algn="l"/>
                <a:tab pos="2286000" algn="l"/>
                <a:tab pos="5486400" algn="l"/>
              </a:tabLst>
              <a:defRPr>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1028700" algn="l"/>
                <a:tab pos="2286000" algn="l"/>
                <a:tab pos="5486400" algn="l"/>
              </a:tabLst>
              <a:defRPr>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1028700" algn="l"/>
                <a:tab pos="2286000" algn="l"/>
                <a:tab pos="5486400" algn="l"/>
              </a:tabLst>
              <a:defRPr>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1028700" algn="l"/>
                <a:tab pos="2286000" algn="l"/>
                <a:tab pos="5486400" algn="l"/>
              </a:tabLst>
              <a:defRPr>
                <a:solidFill>
                  <a:schemeClr val="tx1"/>
                </a:solidFill>
                <a:latin typeface="Tahoma" panose="020B0604030504040204" pitchFamily="34" charset="0"/>
              </a:defRPr>
            </a:lvl9pPr>
          </a:lstStyle>
          <a:p>
            <a:pPr>
              <a:buClr>
                <a:srgbClr val="FF00FF"/>
              </a:buClr>
              <a:buFont typeface="Wingdings" panose="05000000000000000000" pitchFamily="2" charset="2"/>
              <a:buNone/>
            </a:pPr>
            <a:r>
              <a:rPr lang="en-GB" altLang="ko-KR" sz="3200">
                <a:ea typeface="굴림" panose="020B0600000101010101" pitchFamily="34" charset="-127"/>
              </a:rPr>
              <a:t>for rough pipes</a:t>
            </a:r>
          </a:p>
        </p:txBody>
      </p:sp>
      <p:sp>
        <p:nvSpPr>
          <p:cNvPr id="13317" name="Rectangle 5"/>
          <p:cNvSpPr>
            <a:spLocks noChangeArrowheads="1"/>
          </p:cNvSpPr>
          <p:nvPr/>
        </p:nvSpPr>
        <p:spPr bwMode="auto">
          <a:xfrm>
            <a:off x="2916238" y="3019425"/>
            <a:ext cx="54006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t>for smooth walled conduits</a:t>
            </a:r>
          </a:p>
        </p:txBody>
      </p:sp>
      <p:pic>
        <p:nvPicPr>
          <p:cNvPr id="133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25" y="2859088"/>
            <a:ext cx="25336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7892" name="Rectangle 4"/>
          <p:cNvSpPr>
            <a:spLocks noGrp="1" noChangeArrowheads="1"/>
          </p:cNvSpPr>
          <p:nvPr>
            <p:ph type="body" sz="half" idx="1"/>
          </p:nvPr>
        </p:nvSpPr>
        <p:spPr>
          <a:xfrm>
            <a:off x="0" y="228600"/>
            <a:ext cx="9144000" cy="6324600"/>
          </a:xfrm>
          <a:extLst>
            <a:ext uri="{91240B29-F687-4F45-9708-019B960494DF}">
              <a14:hiddenLine xmlns:a14="http://schemas.microsoft.com/office/drawing/2010/main" w="9525">
                <a:solidFill>
                  <a:schemeClr val="hlink"/>
                </a:solidFill>
                <a:miter lim="800000"/>
                <a:headEnd/>
                <a:tailEnd/>
              </a14:hiddenLine>
            </a:ext>
          </a:extLst>
        </p:spPr>
        <p:txBody>
          <a:bodyPr/>
          <a:lstStyle/>
          <a:p>
            <a:pPr marL="231775" indent="-231775">
              <a:buClr>
                <a:srgbClr val="FF00FF"/>
              </a:buClr>
              <a:buFont typeface="Wingdings" panose="05000000000000000000" pitchFamily="2" charset="2"/>
              <a:buNone/>
              <a:tabLst>
                <a:tab pos="1028700" algn="l"/>
                <a:tab pos="2286000" algn="l"/>
                <a:tab pos="5486400" algn="l"/>
              </a:tabLst>
              <a:defRPr/>
            </a:pPr>
            <a:r>
              <a:rPr lang="en-GB" altLang="ko-KR" sz="2800" b="1" i="1" u="sng" dirty="0" smtClean="0">
                <a:ea typeface="굴림" pitchFamily="34" charset="-127"/>
              </a:rPr>
              <a:t> </a:t>
            </a:r>
            <a:r>
              <a:rPr lang="en-GB" altLang="ko-KR" sz="2800" b="1" dirty="0" smtClean="0">
                <a:effectLst/>
                <a:ea typeface="굴림" pitchFamily="34" charset="-127"/>
              </a:rPr>
              <a:t>1) Major </a:t>
            </a:r>
            <a:r>
              <a:rPr lang="en-GB" altLang="ko-KR" sz="2800" b="1" dirty="0">
                <a:effectLst/>
                <a:ea typeface="굴림" pitchFamily="34" charset="-127"/>
              </a:rPr>
              <a:t>loss (head loss</a:t>
            </a:r>
            <a:r>
              <a:rPr lang="en-GB" altLang="ko-KR" sz="2800" b="1" dirty="0" smtClean="0">
                <a:effectLst/>
                <a:ea typeface="굴림" pitchFamily="34" charset="-127"/>
              </a:rPr>
              <a:t>) </a:t>
            </a:r>
          </a:p>
          <a:p>
            <a:pPr marL="231775" indent="-231775">
              <a:buClr>
                <a:srgbClr val="FF00FF"/>
              </a:buClr>
              <a:buFont typeface="Wingdings" panose="05000000000000000000" pitchFamily="2" charset="2"/>
              <a:buNone/>
              <a:tabLst>
                <a:tab pos="1028700" algn="l"/>
                <a:tab pos="2286000" algn="l"/>
                <a:tab pos="5486400" algn="l"/>
              </a:tabLst>
              <a:defRPr/>
            </a:pPr>
            <a:r>
              <a:rPr lang="en-GB" altLang="en-US" sz="2800" dirty="0" smtClean="0"/>
              <a:t>Head </a:t>
            </a:r>
            <a:r>
              <a:rPr lang="en-GB" altLang="en-US" sz="2800" dirty="0"/>
              <a:t>loss is due to friction.</a:t>
            </a:r>
          </a:p>
          <a:p>
            <a:pPr marL="1271588" lvl="1" indent="-533400">
              <a:buClr>
                <a:srgbClr val="FF00FF"/>
              </a:buClr>
              <a:buFont typeface="Wingdings" panose="05000000000000000000" pitchFamily="2" charset="2"/>
              <a:buNone/>
              <a:tabLst>
                <a:tab pos="1028700" algn="l"/>
                <a:tab pos="2286000" algn="l"/>
                <a:tab pos="5486400" algn="l"/>
              </a:tabLst>
              <a:defRPr/>
            </a:pPr>
            <a:r>
              <a:rPr lang="en-GB" altLang="ko-KR" sz="2400" b="1" i="1" dirty="0">
                <a:solidFill>
                  <a:srgbClr val="FF00FF"/>
                </a:solidFill>
                <a:ea typeface="굴림" pitchFamily="34" charset="-127"/>
              </a:rPr>
              <a:t>i) </a:t>
            </a:r>
            <a:r>
              <a:rPr lang="en-GB" altLang="ko-KR" sz="2400" b="1" i="1" dirty="0" smtClean="0">
                <a:solidFill>
                  <a:srgbClr val="FF00FF"/>
                </a:solidFill>
                <a:ea typeface="굴림" pitchFamily="34" charset="-127"/>
              </a:rPr>
              <a:t>Laminar </a:t>
            </a:r>
            <a:r>
              <a:rPr lang="en-GB" altLang="ko-KR" sz="2400" b="1" i="1" dirty="0">
                <a:solidFill>
                  <a:srgbClr val="FF00FF"/>
                </a:solidFill>
                <a:ea typeface="굴림" pitchFamily="34" charset="-127"/>
              </a:rPr>
              <a:t>flow</a:t>
            </a:r>
            <a:r>
              <a:rPr lang="en-GB" altLang="ko-KR" sz="2400" dirty="0">
                <a:ea typeface="굴림" pitchFamily="34" charset="-127"/>
              </a:rPr>
              <a:t> </a:t>
            </a:r>
            <a:endParaRPr lang="en-GB" altLang="en-US" sz="2400" dirty="0"/>
          </a:p>
          <a:p>
            <a:pPr marL="231775" indent="-231775">
              <a:buFontTx/>
              <a:buNone/>
              <a:tabLst>
                <a:tab pos="1028700" algn="l"/>
                <a:tab pos="2286000" algn="l"/>
                <a:tab pos="5486400" algn="l"/>
              </a:tabLst>
              <a:defRPr/>
            </a:pPr>
            <a:r>
              <a:rPr lang="en-GB" altLang="en-US" sz="2800" dirty="0"/>
              <a:t>             </a:t>
            </a:r>
          </a:p>
          <a:p>
            <a:pPr marL="231775" indent="-231775">
              <a:buClr>
                <a:srgbClr val="FF00FF"/>
              </a:buClr>
              <a:buFont typeface="Wingdings" panose="05000000000000000000" pitchFamily="2" charset="2"/>
              <a:buChar char="q"/>
              <a:tabLst>
                <a:tab pos="1028700" algn="l"/>
                <a:tab pos="2286000" algn="l"/>
                <a:tab pos="5486400" algn="l"/>
              </a:tabLst>
              <a:defRPr/>
            </a:pPr>
            <a:endParaRPr lang="en-GB" altLang="en-US" sz="2800" dirty="0"/>
          </a:p>
          <a:p>
            <a:pPr marL="231775" indent="-231775">
              <a:buFontTx/>
              <a:buNone/>
              <a:tabLst>
                <a:tab pos="1028700" algn="l"/>
                <a:tab pos="2286000" algn="l"/>
                <a:tab pos="5486400" algn="l"/>
              </a:tabLst>
              <a:defRPr/>
            </a:pPr>
            <a:r>
              <a:rPr lang="en-GB" altLang="en-US" sz="2800" i="1" dirty="0"/>
              <a:t>   It’s is called </a:t>
            </a:r>
            <a:r>
              <a:rPr lang="en-US" altLang="en-US" sz="1600" dirty="0"/>
              <a:t> </a:t>
            </a:r>
            <a:r>
              <a:rPr lang="en-US" altLang="en-US" sz="2800" dirty="0">
                <a:solidFill>
                  <a:schemeClr val="folHlink"/>
                </a:solidFill>
              </a:rPr>
              <a:t>Darcy- </a:t>
            </a:r>
            <a:r>
              <a:rPr lang="en-US" altLang="en-US" sz="2800" dirty="0" err="1">
                <a:solidFill>
                  <a:schemeClr val="folHlink"/>
                </a:solidFill>
              </a:rPr>
              <a:t>Weisbach</a:t>
            </a:r>
            <a:r>
              <a:rPr lang="en-US" altLang="en-US" sz="2800" dirty="0">
                <a:solidFill>
                  <a:schemeClr val="folHlink"/>
                </a:solidFill>
              </a:rPr>
              <a:t> </a:t>
            </a:r>
            <a:r>
              <a:rPr lang="en-US" altLang="en-US" sz="2800" dirty="0"/>
              <a:t>equation. </a:t>
            </a:r>
            <a:r>
              <a:rPr lang="en-GB" altLang="en-US" sz="2800" i="1" dirty="0"/>
              <a:t>f </a:t>
            </a:r>
            <a:r>
              <a:rPr lang="en-GB" altLang="en-US" sz="2800" dirty="0"/>
              <a:t> is known as the </a:t>
            </a:r>
            <a:r>
              <a:rPr lang="en-GB" altLang="en-US" sz="2800" i="1" dirty="0"/>
              <a:t>Darcy friction factor</a:t>
            </a:r>
            <a:r>
              <a:rPr lang="en-GB" altLang="en-US" sz="2800" dirty="0"/>
              <a:t>.</a:t>
            </a:r>
            <a:r>
              <a:rPr lang="en-GB" altLang="en-US" sz="2800" dirty="0">
                <a:solidFill>
                  <a:srgbClr val="3333FF"/>
                </a:solidFill>
              </a:rPr>
              <a:t>===&gt;&gt;&gt;&gt;&gt;</a:t>
            </a:r>
            <a:r>
              <a:rPr lang="en-GB" altLang="en-US" sz="2800" dirty="0"/>
              <a:t> </a:t>
            </a:r>
            <a:r>
              <a:rPr lang="en-GB" altLang="en-US" sz="2800" dirty="0" smtClean="0">
                <a:solidFill>
                  <a:srgbClr val="FF00FF"/>
                </a:solidFill>
              </a:rPr>
              <a:t>f=64/Re</a:t>
            </a:r>
          </a:p>
          <a:p>
            <a:pPr>
              <a:tabLst>
                <a:tab pos="1028700" algn="l"/>
                <a:tab pos="2286000" algn="l"/>
                <a:tab pos="5486400" algn="l"/>
              </a:tabLst>
              <a:defRPr/>
            </a:pPr>
            <a:r>
              <a:rPr lang="en-US" altLang="en-US" sz="2800" dirty="0" smtClean="0">
                <a:solidFill>
                  <a:srgbClr val="FF00FF"/>
                </a:solidFill>
              </a:rPr>
              <a:t>It is </a:t>
            </a:r>
            <a:r>
              <a:rPr lang="en-US" altLang="en-US" sz="2800" dirty="0">
                <a:solidFill>
                  <a:srgbClr val="FF00FF"/>
                </a:solidFill>
              </a:rPr>
              <a:t>applicable for both smooth-walled and rough walled </a:t>
            </a:r>
            <a:r>
              <a:rPr lang="en-US" altLang="en-US" sz="2800" dirty="0" smtClean="0">
                <a:solidFill>
                  <a:srgbClr val="FF00FF"/>
                </a:solidFill>
              </a:rPr>
              <a:t>conduits</a:t>
            </a:r>
            <a:endParaRPr lang="en-GB" altLang="en-US" sz="2800" dirty="0" smtClean="0">
              <a:solidFill>
                <a:srgbClr val="FF00FF"/>
              </a:solidFill>
              <a:sym typeface="Symbol" pitchFamily="18" charset="2"/>
            </a:endParaRPr>
          </a:p>
          <a:p>
            <a:pPr marL="231775" indent="-231775">
              <a:tabLst>
                <a:tab pos="1028700" algn="l"/>
                <a:tab pos="2286000" algn="l"/>
                <a:tab pos="5486400" algn="l"/>
              </a:tabLst>
              <a:defRPr/>
            </a:pPr>
            <a:r>
              <a:rPr lang="en-GB" altLang="en-US" sz="2800" dirty="0" smtClean="0"/>
              <a:t>For </a:t>
            </a:r>
            <a:r>
              <a:rPr lang="en-GB" altLang="en-US" sz="2800" dirty="0"/>
              <a:t>laminar flow in rough pipes, the friction factor </a:t>
            </a:r>
            <a:r>
              <a:rPr lang="en-GB" altLang="en-US" sz="2800" i="1" dirty="0"/>
              <a:t>f</a:t>
            </a:r>
            <a:r>
              <a:rPr lang="en-GB" altLang="en-US" sz="2800" dirty="0"/>
              <a:t> is dominantly caused by viscous friction due to molecular interaction.                                                                                     	</a:t>
            </a:r>
          </a:p>
        </p:txBody>
      </p:sp>
      <p:graphicFrame>
        <p:nvGraphicFramePr>
          <p:cNvPr id="37893" name="Object 5"/>
          <p:cNvGraphicFramePr>
            <a:graphicFrameLocks noGrp="1" noChangeAspect="1"/>
          </p:cNvGraphicFramePr>
          <p:nvPr>
            <p:ph sz="half" idx="2"/>
          </p:nvPr>
        </p:nvGraphicFramePr>
        <p:xfrm>
          <a:off x="1905000" y="1752600"/>
          <a:ext cx="1524000" cy="990600"/>
        </p:xfrm>
        <a:graphic>
          <a:graphicData uri="http://schemas.openxmlformats.org/presentationml/2006/ole">
            <mc:AlternateContent xmlns:mc="http://schemas.openxmlformats.org/markup-compatibility/2006">
              <mc:Choice xmlns:v="urn:schemas-microsoft-com:vml" Requires="v">
                <p:oleObj spid="_x0000_s14394" name="Equation" r:id="rId4" imgW="1432569" imgH="777168" progId="Equation.DSMT4">
                  <p:embed/>
                </p:oleObj>
              </mc:Choice>
              <mc:Fallback>
                <p:oleObj name="Equation" r:id="rId4" imgW="1432569" imgH="777168" progId="Equation.DSMT4">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752600"/>
                        <a:ext cx="1524000" cy="990600"/>
                      </a:xfrm>
                      <a:prstGeom prst="rect">
                        <a:avLst/>
                      </a:prstGeom>
                      <a:solidFill>
                        <a:srgbClr val="002060"/>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verb" presetSubtype="0" fill="hold" nodeType="clickEffect">
                                  <p:stCondLst>
                                    <p:cond delay="0"/>
                                  </p:stCondLst>
                                  <p:childTnLst>
                                    <p:cmd type="verb" cmd="0">
                                      <p:cBhvr>
                                        <p:cTn id="6" dur="1" fill="hold"/>
                                        <p:tgtEl>
                                          <p:spTgt spid="3789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xfrm>
            <a:off x="539750" y="188913"/>
            <a:ext cx="8153400" cy="533400"/>
          </a:xfrm>
          <a:extLst>
            <a:ext uri="{909E8E84-426E-40DD-AFC4-6F175D3DCCD1}">
              <a14:hiddenFill xmlns:a14="http://schemas.microsoft.com/office/drawing/2010/main">
                <a:solidFill>
                  <a:schemeClr val="bg1"/>
                </a:solidFill>
              </a14:hiddenFill>
            </a:ext>
          </a:extLst>
        </p:spPr>
        <p:txBody>
          <a:bodyPr anchor="t"/>
          <a:lstStyle/>
          <a:p>
            <a:pPr algn="l">
              <a:lnSpc>
                <a:spcPct val="80000"/>
              </a:lnSpc>
              <a:tabLst>
                <a:tab pos="682625" algn="l"/>
              </a:tabLst>
              <a:defRPr/>
            </a:pPr>
            <a:r>
              <a:rPr lang="en-US" altLang="en-US" sz="2800" b="1" i="1" dirty="0">
                <a:solidFill>
                  <a:srgbClr val="FF00FF"/>
                </a:solidFill>
                <a:ea typeface="굴림" pitchFamily="34" charset="-127"/>
              </a:rPr>
              <a:t>ii</a:t>
            </a:r>
            <a:r>
              <a:rPr lang="en-US" altLang="en-US" sz="2800" b="1" i="1" dirty="0" smtClean="0">
                <a:solidFill>
                  <a:srgbClr val="FF00FF"/>
                </a:solidFill>
                <a:ea typeface="굴림" pitchFamily="34" charset="-127"/>
              </a:rPr>
              <a:t>)</a:t>
            </a:r>
            <a:r>
              <a:rPr lang="en-GB" altLang="ko-KR" sz="2800" b="1" i="1" dirty="0" smtClean="0">
                <a:solidFill>
                  <a:srgbClr val="FF00FF"/>
                </a:solidFill>
                <a:ea typeface="굴림" pitchFamily="34" charset="-127"/>
              </a:rPr>
              <a:t> </a:t>
            </a:r>
            <a:r>
              <a:rPr lang="en-GB" altLang="ko-KR" sz="2800" b="1" i="1" dirty="0">
                <a:solidFill>
                  <a:srgbClr val="FF00FF"/>
                </a:solidFill>
                <a:ea typeface="굴림" pitchFamily="34" charset="-127"/>
              </a:rPr>
              <a:t>Major loss (head loss) </a:t>
            </a:r>
            <a:r>
              <a:rPr lang="en-GB" altLang="ko-KR" sz="2800" b="1" i="1" dirty="0" smtClean="0">
                <a:solidFill>
                  <a:srgbClr val="FF00FF"/>
                </a:solidFill>
                <a:ea typeface="굴림" pitchFamily="34" charset="-127"/>
              </a:rPr>
              <a:t>in </a:t>
            </a:r>
            <a:r>
              <a:rPr lang="en-GB" altLang="en-US" sz="2800" b="1" i="1" dirty="0" smtClean="0">
                <a:solidFill>
                  <a:srgbClr val="FF00FF"/>
                </a:solidFill>
                <a:ea typeface="굴림" pitchFamily="34" charset="-127"/>
              </a:rPr>
              <a:t>turbulent</a:t>
            </a:r>
            <a:r>
              <a:rPr lang="en-GB" altLang="ko-KR" sz="3600" b="1" dirty="0" smtClean="0">
                <a:solidFill>
                  <a:srgbClr val="006699"/>
                </a:solidFill>
                <a:ea typeface="굴림" pitchFamily="34" charset="-127"/>
              </a:rPr>
              <a:t> </a:t>
            </a:r>
            <a:r>
              <a:rPr lang="en-GB" altLang="ko-KR" sz="2800" b="1" i="1" dirty="0">
                <a:solidFill>
                  <a:srgbClr val="FF00FF"/>
                </a:solidFill>
                <a:ea typeface="굴림" pitchFamily="34" charset="-127"/>
              </a:rPr>
              <a:t>flow</a:t>
            </a:r>
            <a:endParaRPr lang="en-US" altLang="en-US" sz="2800" b="1" i="1" dirty="0">
              <a:solidFill>
                <a:srgbClr val="FF00FF"/>
              </a:solidFill>
              <a:ea typeface="굴림" pitchFamily="34" charset="-127"/>
              <a:sym typeface="Symbol" pitchFamily="18" charset="2"/>
            </a:endParaRPr>
          </a:p>
        </p:txBody>
      </p:sp>
      <p:sp>
        <p:nvSpPr>
          <p:cNvPr id="43012" name="Rectangle 4"/>
          <p:cNvSpPr>
            <a:spLocks noGrp="1" noChangeArrowheads="1"/>
          </p:cNvSpPr>
          <p:nvPr>
            <p:ph type="body" sz="half" idx="1"/>
          </p:nvPr>
        </p:nvSpPr>
        <p:spPr>
          <a:xfrm>
            <a:off x="304800" y="990600"/>
            <a:ext cx="8229600" cy="2438400"/>
          </a:xfrm>
          <a:extLst>
            <a:ext uri="{91240B29-F687-4F45-9708-019B960494DF}">
              <a14:hiddenLine xmlns:a14="http://schemas.microsoft.com/office/drawing/2010/main" w="9525">
                <a:solidFill>
                  <a:schemeClr val="hlink"/>
                </a:solidFill>
                <a:miter lim="800000"/>
                <a:headEnd/>
                <a:tailEnd/>
              </a14:hiddenLine>
            </a:ext>
          </a:extLst>
        </p:spPr>
        <p:txBody>
          <a:bodyPr/>
          <a:lstStyle/>
          <a:p>
            <a:pPr marL="231775" indent="-231775" algn="just">
              <a:lnSpc>
                <a:spcPct val="80000"/>
              </a:lnSpc>
              <a:spcBef>
                <a:spcPct val="50000"/>
              </a:spcBef>
              <a:buClr>
                <a:schemeClr val="bg2"/>
              </a:buClr>
              <a:buFontTx/>
              <a:buNone/>
              <a:tabLst>
                <a:tab pos="1435100" algn="l"/>
              </a:tabLst>
              <a:defRPr/>
            </a:pPr>
            <a:r>
              <a:rPr lang="en-GB" altLang="en-US" sz="2400" dirty="0">
                <a:solidFill>
                  <a:schemeClr val="bg2"/>
                </a:solidFill>
                <a:latin typeface="Trebuchet MS" pitchFamily="34" charset="0"/>
              </a:rPr>
              <a:t>  </a:t>
            </a:r>
            <a:r>
              <a:rPr lang="en-GB" altLang="en-US" sz="2800" dirty="0">
                <a:solidFill>
                  <a:schemeClr val="accent1">
                    <a:lumMod val="60000"/>
                    <a:lumOff val="40000"/>
                  </a:schemeClr>
                </a:solidFill>
                <a:latin typeface="Trebuchet MS" pitchFamily="34" charset="0"/>
              </a:rPr>
              <a:t>For turbulent flow,</a:t>
            </a:r>
            <a:r>
              <a:rPr lang="en-US" altLang="en-US" sz="2800" dirty="0">
                <a:solidFill>
                  <a:schemeClr val="accent1">
                    <a:lumMod val="60000"/>
                    <a:lumOff val="40000"/>
                  </a:schemeClr>
                </a:solidFill>
                <a:latin typeface="Trebuchet MS" pitchFamily="34" charset="0"/>
              </a:rPr>
              <a:t> </a:t>
            </a:r>
            <a:r>
              <a:rPr lang="en-GB" altLang="en-US" sz="2800" dirty="0">
                <a:solidFill>
                  <a:schemeClr val="accent1">
                    <a:lumMod val="60000"/>
                    <a:lumOff val="40000"/>
                  </a:schemeClr>
                </a:solidFill>
                <a:latin typeface="Trebuchet MS" pitchFamily="34" charset="0"/>
              </a:rPr>
              <a:t>the major head loss mainly </a:t>
            </a:r>
            <a:r>
              <a:rPr lang="en-GB" altLang="en-US" sz="2800" dirty="0" smtClean="0">
                <a:solidFill>
                  <a:schemeClr val="accent1">
                    <a:lumMod val="60000"/>
                    <a:lumOff val="40000"/>
                  </a:schemeClr>
                </a:solidFill>
                <a:latin typeface="Trebuchet MS" pitchFamily="34" charset="0"/>
              </a:rPr>
              <a:t>depends</a:t>
            </a:r>
            <a:r>
              <a:rPr lang="en-US" altLang="en-US" sz="2800" dirty="0" smtClean="0">
                <a:solidFill>
                  <a:schemeClr val="accent1">
                    <a:lumMod val="60000"/>
                    <a:lumOff val="40000"/>
                  </a:schemeClr>
                </a:solidFill>
                <a:latin typeface="Trebuchet MS" pitchFamily="34" charset="0"/>
              </a:rPr>
              <a:t> </a:t>
            </a:r>
            <a:r>
              <a:rPr lang="en-US" altLang="en-US" sz="2800" dirty="0">
                <a:solidFill>
                  <a:schemeClr val="accent1">
                    <a:lumMod val="60000"/>
                    <a:lumOff val="40000"/>
                  </a:schemeClr>
                </a:solidFill>
                <a:latin typeface="Trebuchet MS" pitchFamily="34" charset="0"/>
              </a:rPr>
              <a:t>upon the diameter, D, the pipe length, </a:t>
            </a:r>
            <a:r>
              <a:rPr lang="en-US" altLang="en-US" sz="2800" dirty="0" err="1" smtClean="0">
                <a:solidFill>
                  <a:schemeClr val="accent1">
                    <a:lumMod val="60000"/>
                    <a:lumOff val="40000"/>
                  </a:schemeClr>
                </a:solidFill>
                <a:latin typeface="Trebuchet MS" pitchFamily="34" charset="0"/>
              </a:rPr>
              <a:t>L,the</a:t>
            </a:r>
            <a:r>
              <a:rPr lang="en-US" altLang="en-US" sz="2800" dirty="0" smtClean="0">
                <a:solidFill>
                  <a:schemeClr val="accent1">
                    <a:lumMod val="60000"/>
                    <a:lumOff val="40000"/>
                  </a:schemeClr>
                </a:solidFill>
                <a:latin typeface="Trebuchet MS" pitchFamily="34" charset="0"/>
              </a:rPr>
              <a:t> </a:t>
            </a:r>
            <a:r>
              <a:rPr lang="en-US" altLang="en-US" sz="2800" dirty="0">
                <a:solidFill>
                  <a:schemeClr val="accent1">
                    <a:lumMod val="60000"/>
                    <a:lumOff val="40000"/>
                  </a:schemeClr>
                </a:solidFill>
                <a:latin typeface="Trebuchet MS" pitchFamily="34" charset="0"/>
              </a:rPr>
              <a:t>average velocity,  </a:t>
            </a:r>
            <a:r>
              <a:rPr lang="en-US" altLang="en-US" sz="2800" dirty="0" smtClean="0">
                <a:solidFill>
                  <a:schemeClr val="accent1">
                    <a:lumMod val="60000"/>
                    <a:lumOff val="40000"/>
                  </a:schemeClr>
                </a:solidFill>
                <a:latin typeface="Trebuchet MS" pitchFamily="34" charset="0"/>
              </a:rPr>
              <a:t> , </a:t>
            </a:r>
            <a:r>
              <a:rPr lang="en-US" altLang="en-US" sz="2800" dirty="0">
                <a:solidFill>
                  <a:schemeClr val="accent1">
                    <a:lumMod val="60000"/>
                    <a:lumOff val="40000"/>
                  </a:schemeClr>
                </a:solidFill>
                <a:latin typeface="Trebuchet MS" pitchFamily="34" charset="0"/>
              </a:rPr>
              <a:t>the fluid </a:t>
            </a:r>
            <a:r>
              <a:rPr lang="en-US" altLang="en-US" sz="2800" dirty="0" smtClean="0">
                <a:solidFill>
                  <a:schemeClr val="accent1">
                    <a:lumMod val="60000"/>
                    <a:lumOff val="40000"/>
                  </a:schemeClr>
                </a:solidFill>
                <a:latin typeface="Trebuchet MS" pitchFamily="34" charset="0"/>
              </a:rPr>
              <a:t>density ρ</a:t>
            </a:r>
            <a:r>
              <a:rPr lang="en-US" altLang="en-US" sz="2800" dirty="0">
                <a:solidFill>
                  <a:schemeClr val="accent1">
                    <a:lumMod val="60000"/>
                    <a:lumOff val="40000"/>
                  </a:schemeClr>
                </a:solidFill>
                <a:latin typeface="Trebuchet MS" pitchFamily="34" charset="0"/>
              </a:rPr>
              <a:t>, </a:t>
            </a:r>
            <a:r>
              <a:rPr lang="en-US" altLang="en-US" sz="2800" dirty="0" smtClean="0">
                <a:solidFill>
                  <a:schemeClr val="accent1">
                    <a:lumMod val="60000"/>
                    <a:lumOff val="40000"/>
                  </a:schemeClr>
                </a:solidFill>
                <a:latin typeface="Trebuchet MS" pitchFamily="34" charset="0"/>
              </a:rPr>
              <a:t>the </a:t>
            </a:r>
            <a:r>
              <a:rPr lang="en-US" altLang="en-US" sz="2800" dirty="0">
                <a:solidFill>
                  <a:schemeClr val="accent1">
                    <a:lumMod val="60000"/>
                    <a:lumOff val="40000"/>
                  </a:schemeClr>
                </a:solidFill>
                <a:latin typeface="Trebuchet MS" pitchFamily="34" charset="0"/>
              </a:rPr>
              <a:t>fluid </a:t>
            </a:r>
            <a:r>
              <a:rPr lang="en-US" altLang="en-US" sz="2800" dirty="0" smtClean="0">
                <a:solidFill>
                  <a:schemeClr val="accent1">
                    <a:lumMod val="60000"/>
                    <a:lumOff val="40000"/>
                  </a:schemeClr>
                </a:solidFill>
                <a:latin typeface="Trebuchet MS" pitchFamily="34" charset="0"/>
              </a:rPr>
              <a:t>viscosity </a:t>
            </a:r>
            <a:r>
              <a:rPr lang="en-US" sz="2800" dirty="0" smtClean="0">
                <a:effectLst/>
                <a:sym typeface="Symbol"/>
              </a:rPr>
              <a:t></a:t>
            </a:r>
            <a:r>
              <a:rPr lang="en-US" sz="2800" dirty="0">
                <a:effectLst/>
                <a:sym typeface="Symbol"/>
              </a:rPr>
              <a:t> </a:t>
            </a:r>
            <a:r>
              <a:rPr lang="en-US" altLang="en-US" sz="2800" dirty="0" smtClean="0">
                <a:solidFill>
                  <a:schemeClr val="accent1">
                    <a:lumMod val="60000"/>
                    <a:lumOff val="40000"/>
                  </a:schemeClr>
                </a:solidFill>
                <a:latin typeface="Trebuchet MS" pitchFamily="34" charset="0"/>
              </a:rPr>
              <a:t>and </a:t>
            </a:r>
            <a:r>
              <a:rPr lang="en-GB" altLang="en-US" sz="2800" dirty="0" smtClean="0">
                <a:solidFill>
                  <a:schemeClr val="accent1">
                    <a:lumMod val="60000"/>
                    <a:lumOff val="40000"/>
                  </a:schemeClr>
                </a:solidFill>
                <a:latin typeface="Trebuchet MS" pitchFamily="34" charset="0"/>
              </a:rPr>
              <a:t>on </a:t>
            </a:r>
            <a:r>
              <a:rPr lang="en-GB" altLang="en-US" sz="2800" dirty="0">
                <a:solidFill>
                  <a:schemeClr val="accent1">
                    <a:lumMod val="60000"/>
                    <a:lumOff val="40000"/>
                  </a:schemeClr>
                </a:solidFill>
                <a:latin typeface="Trebuchet MS" pitchFamily="34" charset="0"/>
              </a:rPr>
              <a:t>the nature of the pipe </a:t>
            </a:r>
            <a:r>
              <a:rPr lang="en-GB" altLang="en-US" sz="2800" dirty="0" smtClean="0">
                <a:solidFill>
                  <a:schemeClr val="accent1">
                    <a:lumMod val="60000"/>
                    <a:lumOff val="40000"/>
                  </a:schemeClr>
                </a:solidFill>
                <a:latin typeface="Trebuchet MS" pitchFamily="34" charset="0"/>
              </a:rPr>
              <a:t>roughness </a:t>
            </a:r>
            <a:r>
              <a:rPr lang="en-US" sz="2800" dirty="0">
                <a:effectLst/>
                <a:sym typeface="Symbol"/>
              </a:rPr>
              <a:t></a:t>
            </a:r>
            <a:r>
              <a:rPr lang="en-GB" altLang="en-US" sz="2800" dirty="0" smtClean="0">
                <a:solidFill>
                  <a:schemeClr val="accent1">
                    <a:lumMod val="60000"/>
                    <a:lumOff val="40000"/>
                  </a:schemeClr>
                </a:solidFill>
                <a:latin typeface="Trebuchet MS" pitchFamily="34" charset="0"/>
              </a:rPr>
              <a:t>:</a:t>
            </a:r>
            <a:endParaRPr lang="en-GB" altLang="en-US" sz="2800" dirty="0">
              <a:solidFill>
                <a:schemeClr val="accent1">
                  <a:lumMod val="60000"/>
                  <a:lumOff val="40000"/>
                </a:schemeClr>
              </a:solidFill>
              <a:latin typeface="Trebuchet MS" pitchFamily="34" charset="0"/>
            </a:endParaRPr>
          </a:p>
          <a:p>
            <a:pPr marL="1271588" lvl="1" indent="-533400" algn="just">
              <a:lnSpc>
                <a:spcPct val="80000"/>
              </a:lnSpc>
              <a:spcBef>
                <a:spcPct val="50000"/>
              </a:spcBef>
              <a:buClr>
                <a:schemeClr val="bg2"/>
              </a:buClr>
              <a:buFont typeface="Wingdings" panose="05000000000000000000" pitchFamily="2" charset="2"/>
              <a:buChar char="Ø"/>
              <a:tabLst>
                <a:tab pos="1435100" algn="l"/>
              </a:tabLst>
              <a:defRPr/>
            </a:pPr>
            <a:r>
              <a:rPr lang="en-GB" altLang="en-US" dirty="0">
                <a:solidFill>
                  <a:schemeClr val="accent1">
                    <a:lumMod val="60000"/>
                    <a:lumOff val="40000"/>
                  </a:schemeClr>
                </a:solidFill>
                <a:latin typeface="Trebuchet MS" pitchFamily="34" charset="0"/>
              </a:rPr>
              <a:t>Smooth</a:t>
            </a:r>
          </a:p>
          <a:p>
            <a:pPr marL="1271588" lvl="1" indent="-533400" algn="just">
              <a:lnSpc>
                <a:spcPct val="80000"/>
              </a:lnSpc>
              <a:spcBef>
                <a:spcPct val="50000"/>
              </a:spcBef>
              <a:buClr>
                <a:schemeClr val="bg2"/>
              </a:buClr>
              <a:buFont typeface="Wingdings" panose="05000000000000000000" pitchFamily="2" charset="2"/>
              <a:buChar char="Ø"/>
              <a:tabLst>
                <a:tab pos="1435100" algn="l"/>
              </a:tabLst>
              <a:defRPr/>
            </a:pPr>
            <a:r>
              <a:rPr lang="en-GB" altLang="en-US" dirty="0">
                <a:solidFill>
                  <a:schemeClr val="accent1">
                    <a:lumMod val="60000"/>
                    <a:lumOff val="40000"/>
                  </a:schemeClr>
                </a:solidFill>
                <a:latin typeface="Trebuchet MS" pitchFamily="34" charset="0"/>
              </a:rPr>
              <a:t>Rough</a:t>
            </a:r>
          </a:p>
          <a:p>
            <a:pPr marL="1271588" lvl="1" indent="-533400" algn="just">
              <a:lnSpc>
                <a:spcPct val="80000"/>
              </a:lnSpc>
              <a:spcBef>
                <a:spcPct val="50000"/>
              </a:spcBef>
              <a:buClr>
                <a:schemeClr val="bg2"/>
              </a:buClr>
              <a:buFont typeface="Wingdings" panose="05000000000000000000" pitchFamily="2" charset="2"/>
              <a:buChar char="Ø"/>
              <a:tabLst>
                <a:tab pos="1435100" algn="l"/>
              </a:tabLst>
              <a:defRPr/>
            </a:pPr>
            <a:r>
              <a:rPr lang="en-GB" altLang="en-US" dirty="0">
                <a:solidFill>
                  <a:schemeClr val="accent1">
                    <a:lumMod val="60000"/>
                    <a:lumOff val="40000"/>
                  </a:schemeClr>
                </a:solidFill>
                <a:latin typeface="Trebuchet MS" pitchFamily="34" charset="0"/>
              </a:rPr>
              <a:t>Transition b/n smooth and rough             </a:t>
            </a:r>
          </a:p>
          <a:p>
            <a:pPr marL="231775" indent="-231775" algn="just">
              <a:lnSpc>
                <a:spcPct val="80000"/>
              </a:lnSpc>
              <a:spcBef>
                <a:spcPct val="50000"/>
              </a:spcBef>
              <a:buClr>
                <a:schemeClr val="bg2"/>
              </a:buClr>
              <a:buFontTx/>
              <a:buNone/>
              <a:tabLst>
                <a:tab pos="1435100" algn="l"/>
              </a:tabLst>
              <a:defRPr/>
            </a:pPr>
            <a:r>
              <a:rPr lang="en-GB" altLang="en-US" sz="2800" dirty="0">
                <a:solidFill>
                  <a:schemeClr val="accent1">
                    <a:lumMod val="60000"/>
                    <a:lumOff val="40000"/>
                  </a:schemeClr>
                </a:solidFill>
                <a:latin typeface="Trebuchet MS" pitchFamily="34" charset="0"/>
              </a:rPr>
              <a:t>  The roughness of a pipe is measured in length which is defined as equivalent roughness </a:t>
            </a:r>
            <a:r>
              <a:rPr lang="en-GB" altLang="en-US" sz="2800" dirty="0">
                <a:solidFill>
                  <a:schemeClr val="accent1">
                    <a:lumMod val="60000"/>
                    <a:lumOff val="40000"/>
                  </a:schemeClr>
                </a:solidFill>
                <a:latin typeface="Trebuchet MS" pitchFamily="34" charset="0"/>
                <a:sym typeface="Symbol" pitchFamily="18" charset="2"/>
              </a:rPr>
              <a:t></a:t>
            </a:r>
            <a:r>
              <a:rPr lang="en-GB" altLang="en-US" sz="2800" dirty="0">
                <a:solidFill>
                  <a:schemeClr val="accent1">
                    <a:lumMod val="60000"/>
                    <a:lumOff val="40000"/>
                  </a:schemeClr>
                </a:solidFill>
                <a:latin typeface="Trebuchet MS" pitchFamily="34" charset="0"/>
              </a:rPr>
              <a:t>.  </a:t>
            </a:r>
          </a:p>
          <a:p>
            <a:pPr marL="231775" indent="-231775" algn="just">
              <a:lnSpc>
                <a:spcPct val="80000"/>
              </a:lnSpc>
              <a:tabLst>
                <a:tab pos="1435100" algn="l"/>
              </a:tabLst>
              <a:defRPr/>
            </a:pPr>
            <a:endParaRPr lang="en-GB" altLang="en-US" sz="2400" dirty="0">
              <a:solidFill>
                <a:schemeClr val="bg2"/>
              </a:solidFill>
              <a:latin typeface="Trebuchet MS" pitchFamily="34" charset="0"/>
            </a:endParaRPr>
          </a:p>
          <a:p>
            <a:pPr marL="231775" indent="-231775" algn="just">
              <a:lnSpc>
                <a:spcPct val="80000"/>
              </a:lnSpc>
              <a:buFontTx/>
              <a:buNone/>
              <a:tabLst>
                <a:tab pos="1435100" algn="l"/>
              </a:tabLst>
              <a:defRPr/>
            </a:pPr>
            <a:r>
              <a:rPr lang="en-GB" altLang="en-US" sz="2400" dirty="0">
                <a:latin typeface="Trebuchet MS" pitchFamily="34" charset="0"/>
              </a:rPr>
              <a:t>		</a:t>
            </a:r>
          </a:p>
          <a:p>
            <a:pPr marL="231775" indent="-231775">
              <a:lnSpc>
                <a:spcPct val="80000"/>
              </a:lnSpc>
              <a:buFontTx/>
              <a:buNone/>
              <a:tabLst>
                <a:tab pos="1435100" algn="l"/>
              </a:tabLst>
              <a:defRPr/>
            </a:pPr>
            <a:endParaRPr lang="en-US" altLang="en-US" sz="2400" b="1" dirty="0">
              <a:solidFill>
                <a:schemeClr val="bg2"/>
              </a:solidFill>
              <a:latin typeface="Trebuchet MS" pitchFamily="34" charset="0"/>
            </a:endParaRPr>
          </a:p>
          <a:p>
            <a:pPr marL="231775" indent="-231775">
              <a:lnSpc>
                <a:spcPct val="80000"/>
              </a:lnSpc>
              <a:tabLst>
                <a:tab pos="1435100" algn="l"/>
              </a:tabLst>
              <a:defRPr/>
            </a:pPr>
            <a:endParaRPr lang="en-US" altLang="en-US" sz="800" b="1" dirty="0">
              <a:solidFill>
                <a:schemeClr val="bg2"/>
              </a:solidFill>
              <a:latin typeface="Trebuchet MS" pitchFamily="34" charset="0"/>
            </a:endParaRPr>
          </a:p>
          <a:p>
            <a:pPr marL="231775" indent="-231775">
              <a:lnSpc>
                <a:spcPct val="80000"/>
              </a:lnSpc>
              <a:tabLst>
                <a:tab pos="1435100" algn="l"/>
              </a:tabLst>
              <a:defRPr/>
            </a:pPr>
            <a:endParaRPr lang="en-US" altLang="en-US" sz="800" b="1" dirty="0">
              <a:solidFill>
                <a:schemeClr val="bg2"/>
              </a:solidFill>
              <a:latin typeface="Trebuchet MS" pitchFamily="34" charset="0"/>
            </a:endParaRPr>
          </a:p>
          <a:p>
            <a:pPr marL="231775" indent="-231775">
              <a:lnSpc>
                <a:spcPct val="80000"/>
              </a:lnSpc>
              <a:buFontTx/>
              <a:buNone/>
              <a:tabLst>
                <a:tab pos="1435100" algn="l"/>
              </a:tabLst>
              <a:defRPr/>
            </a:pPr>
            <a:r>
              <a:rPr lang="en-US" altLang="en-US" sz="800" b="1" dirty="0">
                <a:solidFill>
                  <a:schemeClr val="bg2"/>
                </a:solidFill>
                <a:latin typeface="Trebuchet MS" pitchFamily="34" charset="0"/>
              </a:rPr>
              <a:t>		</a:t>
            </a:r>
          </a:p>
          <a:p>
            <a:pPr marL="231775" indent="-231775">
              <a:lnSpc>
                <a:spcPct val="80000"/>
              </a:lnSpc>
              <a:buFontTx/>
              <a:buNone/>
              <a:tabLst>
                <a:tab pos="1435100" algn="l"/>
              </a:tabLst>
              <a:defRPr/>
            </a:pPr>
            <a:r>
              <a:rPr lang="en-US" altLang="en-US" sz="800" b="1" dirty="0">
                <a:solidFill>
                  <a:schemeClr val="bg2"/>
                </a:solidFill>
                <a:latin typeface="Trebuchet MS" pitchFamily="34" charset="0"/>
              </a:rPr>
              <a:t>		</a:t>
            </a:r>
          </a:p>
          <a:p>
            <a:pPr marL="231775" indent="-231775">
              <a:lnSpc>
                <a:spcPct val="80000"/>
              </a:lnSpc>
              <a:tabLst>
                <a:tab pos="1435100" algn="l"/>
              </a:tabLst>
              <a:defRPr/>
            </a:pPr>
            <a:endParaRPr lang="en-US" altLang="en-US" sz="800" b="1" dirty="0">
              <a:solidFill>
                <a:schemeClr val="bg2"/>
              </a:solidFill>
              <a:latin typeface="Trebuchet MS" pitchFamily="34" charset="0"/>
            </a:endParaRPr>
          </a:p>
          <a:p>
            <a:pPr marL="231775" indent="-231775">
              <a:lnSpc>
                <a:spcPct val="80000"/>
              </a:lnSpc>
              <a:buFontTx/>
              <a:buNone/>
              <a:tabLst>
                <a:tab pos="1435100" algn="l"/>
              </a:tabLst>
              <a:defRPr/>
            </a:pPr>
            <a:endParaRPr lang="en-US" altLang="en-US" sz="800" b="1" dirty="0">
              <a:solidFill>
                <a:schemeClr val="bg2"/>
              </a:solidFill>
              <a:latin typeface="Trebuchet MS" pitchFamily="34" charset="0"/>
            </a:endParaRPr>
          </a:p>
        </p:txBody>
      </p:sp>
      <p:sp>
        <p:nvSpPr>
          <p:cNvPr id="15364" name="AutoShape 5">
            <a:hlinkClick r:id="" action="ppaction://hlinkshowjump?jump=nextslide" highlightClick="1"/>
          </p:cNvPr>
          <p:cNvSpPr>
            <a:spLocks noChangeAspect="1" noChangeArrowheads="1"/>
          </p:cNvSpPr>
          <p:nvPr/>
        </p:nvSpPr>
        <p:spPr bwMode="auto">
          <a:xfrm>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14375" indent="-714375"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endParaRPr lang="en-GB" altLang="en-US" sz="3200" b="1">
              <a:solidFill>
                <a:schemeClr val="accent2"/>
              </a:solidFill>
              <a:latin typeface="Arial" panose="020B0604020202020204" pitchFamily="34" charset="0"/>
            </a:endParaRPr>
          </a:p>
        </p:txBody>
      </p:sp>
      <p:pic>
        <p:nvPicPr>
          <p:cNvPr id="1536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650" y="1700213"/>
            <a:ext cx="2873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04813"/>
            <a:ext cx="8229600" cy="4103687"/>
          </a:xfrm>
        </p:spPr>
        <p:txBody>
          <a:bodyPr/>
          <a:lstStyle/>
          <a:p>
            <a:pPr marL="0" indent="0">
              <a:buFont typeface="Wingdings" panose="05000000000000000000" pitchFamily="2" charset="2"/>
              <a:buNone/>
              <a:defRPr/>
            </a:pPr>
            <a:endParaRPr lang="en-US"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476250"/>
            <a:ext cx="739616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6388" name="Text Box 8"/>
          <p:cNvSpPr txBox="1">
            <a:spLocks noChangeArrowheads="1"/>
          </p:cNvSpPr>
          <p:nvPr/>
        </p:nvSpPr>
        <p:spPr bwMode="auto">
          <a:xfrm>
            <a:off x="6773863" y="5305425"/>
            <a:ext cx="2389187" cy="52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latin typeface="Times New Roman" panose="02020603050405020304" pitchFamily="18" charset="0"/>
              </a:rPr>
              <a:t>     </a:t>
            </a:r>
            <a:endParaRPr lang="en-US" altLang="en-US" sz="2800">
              <a:solidFill>
                <a:schemeClr val="folHlink"/>
              </a:solidFill>
              <a:latin typeface="Times New Roman" panose="02020603050405020304" pitchFamily="18" charset="0"/>
            </a:endParaRPr>
          </a:p>
        </p:txBody>
      </p:sp>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667250"/>
            <a:ext cx="40322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16632"/>
            <a:ext cx="8229600" cy="137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ko-KR" sz="3600" b="1" dirty="0" smtClean="0">
                <a:solidFill>
                  <a:srgbClr val="006699"/>
                </a:solidFill>
                <a:ea typeface="굴림" pitchFamily="34" charset="-127"/>
              </a:rPr>
              <a:t>ii)</a:t>
            </a:r>
            <a:r>
              <a:rPr lang="en-GB" altLang="ko-KR" sz="3600" b="1" dirty="0" smtClean="0">
                <a:solidFill>
                  <a:srgbClr val="006699"/>
                </a:solidFill>
                <a:ea typeface="굴림" pitchFamily="34" charset="-127"/>
              </a:rPr>
              <a:t>Major loss---</a:t>
            </a:r>
            <a:endParaRPr lang="en-US" altLang="en-US" sz="3600" b="1" dirty="0" smtClean="0">
              <a:solidFill>
                <a:srgbClr val="006699"/>
              </a:solidFill>
              <a:ea typeface="굴림" pitchFamily="34" charset="-127"/>
            </a:endParaRPr>
          </a:p>
        </p:txBody>
      </p:sp>
      <p:sp>
        <p:nvSpPr>
          <p:cNvPr id="19459" name="Rectangle 3"/>
          <p:cNvSpPr>
            <a:spLocks noGrp="1" noChangeArrowheads="1"/>
          </p:cNvSpPr>
          <p:nvPr>
            <p:ph type="body" idx="1"/>
          </p:nvPr>
        </p:nvSpPr>
        <p:spPr>
          <a:xfrm>
            <a:off x="457200" y="1447800"/>
            <a:ext cx="8229600" cy="472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2800" smtClean="0">
                <a:solidFill>
                  <a:srgbClr val="FF00FF"/>
                </a:solidFill>
              </a:rPr>
              <a:t> smooth</a:t>
            </a:r>
            <a:r>
              <a:rPr lang="en-US" altLang="en-US" sz="2800" smtClean="0"/>
              <a:t> pipe law (von Karman, 1930 )</a:t>
            </a:r>
          </a:p>
          <a:p>
            <a:pPr eaLnBrk="1" hangingPunct="1">
              <a:buFontTx/>
              <a:buNone/>
            </a:pPr>
            <a:r>
              <a:rPr lang="en-US" altLang="en-US" sz="2800" smtClean="0"/>
              <a:t>                 how would you determine h</a:t>
            </a:r>
            <a:r>
              <a:rPr lang="en-US" altLang="en-US" sz="2800" baseline="-25000" smtClean="0"/>
              <a:t>f</a:t>
            </a:r>
            <a:r>
              <a:rPr lang="en-US" altLang="en-US" sz="2800" smtClean="0"/>
              <a:t>?</a:t>
            </a:r>
          </a:p>
          <a:p>
            <a:pPr eaLnBrk="1" hangingPunct="1">
              <a:buFontTx/>
              <a:buNone/>
            </a:pPr>
            <a:endParaRPr lang="en-US" altLang="en-US" sz="2800" smtClean="0"/>
          </a:p>
        </p:txBody>
      </p:sp>
      <p:graphicFrame>
        <p:nvGraphicFramePr>
          <p:cNvPr id="19460" name="Object 4"/>
          <p:cNvGraphicFramePr>
            <a:graphicFrameLocks noChangeAspect="1"/>
          </p:cNvGraphicFramePr>
          <p:nvPr/>
        </p:nvGraphicFramePr>
        <p:xfrm>
          <a:off x="1828800" y="4419600"/>
          <a:ext cx="3168650" cy="919163"/>
        </p:xfrm>
        <a:graphic>
          <a:graphicData uri="http://schemas.openxmlformats.org/presentationml/2006/ole">
            <mc:AlternateContent xmlns:mc="http://schemas.openxmlformats.org/markup-compatibility/2006">
              <mc:Choice xmlns:v="urn:schemas-microsoft-com:vml" Requires="v">
                <p:oleObj spid="_x0000_s20507" name="Equation" r:id="rId4" imgW="2390714" imgH="895186" progId="Equation.DSMT4">
                  <p:embed/>
                </p:oleObj>
              </mc:Choice>
              <mc:Fallback>
                <p:oleObj name="Equation" r:id="rId4" imgW="2390714" imgH="89518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419600"/>
                        <a:ext cx="3168650" cy="91916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val="1"/>
                        </a:ext>
                      </a:extLst>
                    </p:spPr>
                  </p:pic>
                </p:oleObj>
              </mc:Fallback>
            </mc:AlternateContent>
          </a:graphicData>
        </a:graphic>
      </p:graphicFrame>
      <p:sp>
        <p:nvSpPr>
          <p:cNvPr id="45063" name="Line 7"/>
          <p:cNvSpPr>
            <a:spLocks noChangeShapeType="1"/>
          </p:cNvSpPr>
          <p:nvPr/>
        </p:nvSpPr>
        <p:spPr bwMode="auto">
          <a:xfrm>
            <a:off x="3448050" y="6610350"/>
            <a:ext cx="5695950" cy="0"/>
          </a:xfrm>
          <a:prstGeom prst="line">
            <a:avLst/>
          </a:prstGeom>
          <a:noFill/>
          <a:ln w="12700">
            <a:solidFill>
              <a:schemeClr val="tx1"/>
            </a:solidFill>
            <a:round/>
            <a:headEnd type="non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p>
        </p:txBody>
      </p:sp>
      <p:sp>
        <p:nvSpPr>
          <p:cNvPr id="45066" name="Oval 10"/>
          <p:cNvSpPr>
            <a:spLocks noChangeArrowheads="1"/>
          </p:cNvSpPr>
          <p:nvPr/>
        </p:nvSpPr>
        <p:spPr bwMode="auto">
          <a:xfrm>
            <a:off x="1676400" y="4876800"/>
            <a:ext cx="850900" cy="546100"/>
          </a:xfrm>
          <a:prstGeom prst="ellipse">
            <a:avLst/>
          </a:prstGeom>
          <a:noFill/>
          <a:ln w="28575">
            <a:solidFill>
              <a:schemeClr val="folHlink"/>
            </a:solidFill>
            <a:round/>
            <a:headEnd type="none" w="lg" len="med"/>
            <a:tailEnd type="non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p>
        </p:txBody>
      </p:sp>
      <p:sp>
        <p:nvSpPr>
          <p:cNvPr id="45068" name="Oval 12"/>
          <p:cNvSpPr>
            <a:spLocks noChangeArrowheads="1"/>
          </p:cNvSpPr>
          <p:nvPr/>
        </p:nvSpPr>
        <p:spPr bwMode="auto">
          <a:xfrm>
            <a:off x="4267200" y="4343400"/>
            <a:ext cx="850900" cy="546100"/>
          </a:xfrm>
          <a:prstGeom prst="ellipse">
            <a:avLst/>
          </a:prstGeom>
          <a:noFill/>
          <a:ln w="28575">
            <a:solidFill>
              <a:schemeClr val="folHlink"/>
            </a:solidFill>
            <a:round/>
            <a:headEnd type="none" w="lg" len="med"/>
            <a:tailEnd type="non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p>
        </p:txBody>
      </p:sp>
      <p:sp>
        <p:nvSpPr>
          <p:cNvPr id="45069" name="Oval 13"/>
          <p:cNvSpPr>
            <a:spLocks noChangeArrowheads="1"/>
          </p:cNvSpPr>
          <p:nvPr/>
        </p:nvSpPr>
        <p:spPr bwMode="auto">
          <a:xfrm>
            <a:off x="3352800" y="2743200"/>
            <a:ext cx="457200" cy="381000"/>
          </a:xfrm>
          <a:prstGeom prst="ellipse">
            <a:avLst/>
          </a:prstGeom>
          <a:noFill/>
          <a:ln w="28575">
            <a:solidFill>
              <a:schemeClr val="folHlink"/>
            </a:solidFill>
            <a:round/>
            <a:headEnd type="none" w="lg" len="med"/>
            <a:tailEnd type="non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n-US"/>
          </a:p>
        </p:txBody>
      </p:sp>
      <p:sp>
        <p:nvSpPr>
          <p:cNvPr id="45070" name="AutoShape 14"/>
          <p:cNvSpPr>
            <a:spLocks noChangeArrowheads="1"/>
          </p:cNvSpPr>
          <p:nvPr/>
        </p:nvSpPr>
        <p:spPr bwMode="auto">
          <a:xfrm>
            <a:off x="381000" y="2057400"/>
            <a:ext cx="17526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5071" name="Freeform 15"/>
          <p:cNvSpPr>
            <a:spLocks/>
          </p:cNvSpPr>
          <p:nvPr/>
        </p:nvSpPr>
        <p:spPr bwMode="auto">
          <a:xfrm flipH="1">
            <a:off x="2209800" y="3581400"/>
            <a:ext cx="2362200" cy="1371600"/>
          </a:xfrm>
          <a:custGeom>
            <a:avLst/>
            <a:gdLst>
              <a:gd name="T0" fmla="*/ 2341 w 2341"/>
              <a:gd name="T1" fmla="*/ 200 h 200"/>
              <a:gd name="T2" fmla="*/ 1949 w 2341"/>
              <a:gd name="T3" fmla="*/ 38 h 200"/>
              <a:gd name="T4" fmla="*/ 1192 w 2341"/>
              <a:gd name="T5" fmla="*/ 13 h 200"/>
              <a:gd name="T6" fmla="*/ 213 w 2341"/>
              <a:gd name="T7" fmla="*/ 21 h 200"/>
              <a:gd name="T8" fmla="*/ 0 w 2341"/>
              <a:gd name="T9" fmla="*/ 140 h 200"/>
            </a:gdLst>
            <a:ahLst/>
            <a:cxnLst>
              <a:cxn ang="0">
                <a:pos x="T0" y="T1"/>
              </a:cxn>
              <a:cxn ang="0">
                <a:pos x="T2" y="T3"/>
              </a:cxn>
              <a:cxn ang="0">
                <a:pos x="T4" y="T5"/>
              </a:cxn>
              <a:cxn ang="0">
                <a:pos x="T6" y="T7"/>
              </a:cxn>
              <a:cxn ang="0">
                <a:pos x="T8" y="T9"/>
              </a:cxn>
            </a:cxnLst>
            <a:rect l="0" t="0" r="r" b="b"/>
            <a:pathLst>
              <a:path w="2341" h="200">
                <a:moveTo>
                  <a:pt x="2341" y="200"/>
                </a:moveTo>
                <a:cubicBezTo>
                  <a:pt x="2240" y="134"/>
                  <a:pt x="2140" y="69"/>
                  <a:pt x="1949" y="38"/>
                </a:cubicBezTo>
                <a:cubicBezTo>
                  <a:pt x="1758" y="7"/>
                  <a:pt x="1481" y="16"/>
                  <a:pt x="1192" y="13"/>
                </a:cubicBezTo>
                <a:cubicBezTo>
                  <a:pt x="903" y="10"/>
                  <a:pt x="412" y="0"/>
                  <a:pt x="213" y="21"/>
                </a:cubicBezTo>
                <a:cubicBezTo>
                  <a:pt x="14" y="42"/>
                  <a:pt x="36" y="119"/>
                  <a:pt x="0" y="140"/>
                </a:cubicBezTo>
              </a:path>
            </a:pathLst>
          </a:custGeom>
          <a:noFill/>
          <a:ln w="19050">
            <a:solidFill>
              <a:srgbClr val="FF0000"/>
            </a:solidFill>
            <a:round/>
            <a:headEn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pic>
        <p:nvPicPr>
          <p:cNvPr id="19467" name="Picture 16" descr="latex-imag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590800"/>
            <a:ext cx="25908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797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animBg="1"/>
      <p:bldP spid="45068" grpId="0" animBg="1"/>
      <p:bldP spid="450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579438"/>
            <a:ext cx="8153400" cy="533400"/>
          </a:xfrm>
          <a:extLst>
            <a:ext uri="{909E8E84-426E-40DD-AFC4-6F175D3DCCD1}">
              <a14:hiddenFill xmlns:a14="http://schemas.microsoft.com/office/drawing/2010/main">
                <a:solidFill>
                  <a:schemeClr val="bg1"/>
                </a:solidFill>
              </a14:hiddenFill>
            </a:ext>
          </a:extLst>
        </p:spPr>
        <p:txBody>
          <a:bodyPr anchor="t"/>
          <a:lstStyle/>
          <a:p>
            <a:pPr eaLnBrk="1" hangingPunct="1"/>
            <a:r>
              <a:rPr lang="en-GB" altLang="ko-KR" smtClean="0">
                <a:ea typeface="굴림" pitchFamily="34" charset="-127"/>
              </a:rPr>
              <a:t>3.Closed conduit flow </a:t>
            </a:r>
            <a:endParaRPr lang="en-US" altLang="en-US" smtClean="0"/>
          </a:p>
        </p:txBody>
      </p:sp>
      <p:sp>
        <p:nvSpPr>
          <p:cNvPr id="3075" name="Rectangle 3"/>
          <p:cNvSpPr>
            <a:spLocks noGrp="1" noChangeArrowheads="1"/>
          </p:cNvSpPr>
          <p:nvPr>
            <p:ph type="body" idx="1"/>
          </p:nvPr>
        </p:nvSpPr>
        <p:spPr>
          <a:xfrm>
            <a:off x="457200" y="1524000"/>
            <a:ext cx="8153400" cy="48768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90099"/>
                </a:solidFill>
                <a:miter lim="800000"/>
                <a:headEnd/>
                <a:tailEnd/>
              </a14:hiddenLine>
            </a:ext>
          </a:extLst>
        </p:spPr>
        <p:txBody>
          <a:bodyPr/>
          <a:lstStyle/>
          <a:p>
            <a:pPr marL="231775" indent="-231775" eaLnBrk="1" hangingPunct="1">
              <a:lnSpc>
                <a:spcPct val="80000"/>
              </a:lnSpc>
              <a:spcBef>
                <a:spcPct val="80000"/>
              </a:spcBef>
              <a:buClr>
                <a:schemeClr val="bg2"/>
              </a:buClr>
              <a:buFontTx/>
              <a:buNone/>
            </a:pPr>
            <a:r>
              <a:rPr lang="en-US" altLang="en-US" sz="2800" dirty="0" smtClean="0">
                <a:solidFill>
                  <a:srgbClr val="006699"/>
                </a:solidFill>
              </a:rPr>
              <a:t>3.1) Introduction</a:t>
            </a:r>
            <a:endParaRPr lang="en-GB" altLang="en-US" sz="2000" dirty="0" smtClean="0">
              <a:solidFill>
                <a:schemeClr val="bg2"/>
              </a:solidFill>
              <a:latin typeface="Trebuchet MS" pitchFamily="34" charset="0"/>
            </a:endParaRPr>
          </a:p>
          <a:p>
            <a:pPr marL="231775" indent="-231775" algn="just" eaLnBrk="1" hangingPunct="1">
              <a:lnSpc>
                <a:spcPct val="80000"/>
              </a:lnSpc>
              <a:spcBef>
                <a:spcPct val="40000"/>
              </a:spcBef>
              <a:buClr>
                <a:schemeClr val="bg2"/>
              </a:buClr>
            </a:pPr>
            <a:r>
              <a:rPr lang="en-GB" altLang="en-US" sz="2000" dirty="0" smtClean="0">
                <a:solidFill>
                  <a:schemeClr val="bg2"/>
                </a:solidFill>
                <a:latin typeface="Trebuchet MS" pitchFamily="34" charset="0"/>
              </a:rPr>
              <a:t>This type of flow is also known as </a:t>
            </a:r>
            <a:r>
              <a:rPr lang="en-GB" altLang="en-US" sz="2000" i="1" dirty="0" smtClean="0">
                <a:solidFill>
                  <a:schemeClr val="hlink"/>
                </a:solidFill>
                <a:latin typeface="Trebuchet MS" pitchFamily="34" charset="0"/>
              </a:rPr>
              <a:t>internal flow</a:t>
            </a:r>
            <a:r>
              <a:rPr lang="en-GB" altLang="en-US" sz="2000" dirty="0" smtClean="0">
                <a:solidFill>
                  <a:schemeClr val="bg2"/>
                </a:solidFill>
                <a:latin typeface="Trebuchet MS" pitchFamily="34" charset="0"/>
              </a:rPr>
              <a:t> where the pipe is assumed to be </a:t>
            </a:r>
            <a:r>
              <a:rPr lang="en-GB" altLang="en-US" sz="2000" i="1" dirty="0" smtClean="0">
                <a:solidFill>
                  <a:srgbClr val="3333FF"/>
                </a:solidFill>
                <a:latin typeface="Trebuchet MS" pitchFamily="34" charset="0"/>
              </a:rPr>
              <a:t>completely filled</a:t>
            </a:r>
            <a:r>
              <a:rPr lang="en-GB" altLang="en-US" sz="2000" dirty="0" smtClean="0">
                <a:solidFill>
                  <a:schemeClr val="bg2"/>
                </a:solidFill>
                <a:latin typeface="Trebuchet MS" pitchFamily="34" charset="0"/>
              </a:rPr>
              <a:t> with the fluid. </a:t>
            </a:r>
          </a:p>
          <a:p>
            <a:pPr marL="231775" indent="-231775" algn="just" eaLnBrk="1" hangingPunct="1">
              <a:lnSpc>
                <a:spcPct val="80000"/>
              </a:lnSpc>
              <a:spcBef>
                <a:spcPct val="40000"/>
              </a:spcBef>
              <a:buClr>
                <a:schemeClr val="bg2"/>
              </a:buClr>
            </a:pPr>
            <a:r>
              <a:rPr lang="en-GB" altLang="en-US" sz="2000" dirty="0" smtClean="0">
                <a:solidFill>
                  <a:schemeClr val="bg2"/>
                </a:solidFill>
                <a:latin typeface="Trebuchet MS" pitchFamily="34" charset="0"/>
              </a:rPr>
              <a:t>The pressure may be above or below atmospheric pressure &amp; it may vary from section to section along the length of the conduit.</a:t>
            </a:r>
          </a:p>
          <a:p>
            <a:pPr marL="231775" indent="-231775" algn="just" eaLnBrk="1" hangingPunct="1">
              <a:lnSpc>
                <a:spcPct val="80000"/>
              </a:lnSpc>
              <a:spcBef>
                <a:spcPct val="40000"/>
              </a:spcBef>
              <a:buClr>
                <a:schemeClr val="bg2"/>
              </a:buClr>
            </a:pPr>
            <a:r>
              <a:rPr lang="en-GB" altLang="en-US" sz="2000" dirty="0" smtClean="0">
                <a:solidFill>
                  <a:schemeClr val="bg2"/>
                </a:solidFill>
                <a:latin typeface="Trebuchet MS" pitchFamily="34" charset="0"/>
              </a:rPr>
              <a:t>The fluid motion is generated by pressure difference between two points and is constrained by the pipe walls.  The direction of the flow is always from a point of high pressure to a point of low pressure.</a:t>
            </a:r>
            <a:r>
              <a:rPr lang="en-US" altLang="en-US" sz="2000" dirty="0" smtClean="0">
                <a:solidFill>
                  <a:schemeClr val="bg2"/>
                </a:solidFill>
                <a:latin typeface="Trebuchet MS" pitchFamily="34" charset="0"/>
              </a:rPr>
              <a:t> </a:t>
            </a:r>
          </a:p>
          <a:p>
            <a:pPr marL="231775" indent="-231775" algn="just" eaLnBrk="1" hangingPunct="1">
              <a:lnSpc>
                <a:spcPct val="80000"/>
              </a:lnSpc>
              <a:spcBef>
                <a:spcPct val="40000"/>
              </a:spcBef>
              <a:buClr>
                <a:schemeClr val="bg2"/>
              </a:buClr>
            </a:pPr>
            <a:r>
              <a:rPr lang="en-GB" altLang="en-US" sz="2000" dirty="0" smtClean="0">
                <a:solidFill>
                  <a:schemeClr val="bg2"/>
                </a:solidFill>
                <a:latin typeface="Trebuchet MS" pitchFamily="34" charset="0"/>
              </a:rPr>
              <a:t>If the fluid does not completely fill the pipe, such as in a concrete sewer, the existence of any gas phase generates an almost constant pressure along the flow path.  </a:t>
            </a:r>
          </a:p>
          <a:p>
            <a:pPr marL="231775" indent="-231775" algn="just" eaLnBrk="1" hangingPunct="1">
              <a:lnSpc>
                <a:spcPct val="80000"/>
              </a:lnSpc>
              <a:spcBef>
                <a:spcPct val="40000"/>
              </a:spcBef>
              <a:buClr>
                <a:schemeClr val="bg2"/>
              </a:buClr>
            </a:pPr>
            <a:r>
              <a:rPr lang="en-GB" altLang="en-US" sz="2000" dirty="0" smtClean="0">
                <a:solidFill>
                  <a:schemeClr val="bg2"/>
                </a:solidFill>
                <a:latin typeface="Trebuchet MS" pitchFamily="34" charset="0"/>
              </a:rPr>
              <a:t>If the sewer is open to atmosphere, the flow is known as open-channel flow.</a:t>
            </a:r>
          </a:p>
          <a:p>
            <a:pPr marL="231775" indent="-231775" eaLnBrk="1" hangingPunct="1">
              <a:lnSpc>
                <a:spcPct val="80000"/>
              </a:lnSpc>
              <a:spcBef>
                <a:spcPct val="40000"/>
              </a:spcBef>
              <a:buClr>
                <a:schemeClr val="bg2"/>
              </a:buClr>
              <a:buFontTx/>
              <a:buNone/>
            </a:pPr>
            <a:endParaRPr lang="en-GB" altLang="en-US" sz="2000" dirty="0" smtClean="0">
              <a:solidFill>
                <a:schemeClr val="bg2"/>
              </a:solidFill>
              <a:latin typeface="Trebuchet MS" pitchFamily="34" charset="0"/>
            </a:endParaRPr>
          </a:p>
          <a:p>
            <a:pPr marL="231775" indent="-231775" eaLnBrk="1" hangingPunct="1">
              <a:lnSpc>
                <a:spcPct val="80000"/>
              </a:lnSpc>
              <a:spcBef>
                <a:spcPct val="80000"/>
              </a:spcBef>
              <a:buClr>
                <a:schemeClr val="bg2"/>
              </a:buClr>
            </a:pPr>
            <a:endParaRPr lang="en-US" altLang="en-US" sz="2000" dirty="0" smtClean="0">
              <a:solidFill>
                <a:schemeClr val="bg2"/>
              </a:solidFill>
              <a:latin typeface="Trebuchet MS" pitchFamily="34" charset="0"/>
            </a:endParaRPr>
          </a:p>
        </p:txBody>
      </p:sp>
      <p:sp>
        <p:nvSpPr>
          <p:cNvPr id="3076" name="AutoShape 4">
            <a:hlinkClick r:id="rId3" action="ppaction://hlinksldjump" highlightClick="1"/>
          </p:cNvPr>
          <p:cNvSpPr>
            <a:spLocks noChangeAspect="1" noChangeArrowheads="1"/>
          </p:cNvSpPr>
          <p:nvPr/>
        </p:nvSpPr>
        <p:spPr bwMode="auto">
          <a:xfrm flipH="1">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714375" indent="-714375" algn="ctr">
              <a:lnSpc>
                <a:spcPct val="80000"/>
              </a:lnSpc>
            </a:pPr>
            <a:endParaRPr lang="en-GB" altLang="en-US" sz="3200" b="1">
              <a:solidFill>
                <a:schemeClr val="accent2"/>
              </a:solidFill>
              <a:effectLst/>
              <a:cs typeface="Arial" charset="0"/>
            </a:endParaRPr>
          </a:p>
        </p:txBody>
      </p:sp>
    </p:spTree>
    <p:extLst>
      <p:ext uri="{BB962C8B-B14F-4D97-AF65-F5344CB8AC3E}">
        <p14:creationId xmlns:p14="http://schemas.microsoft.com/office/powerpoint/2010/main" val="146028673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467544" y="33226"/>
            <a:ext cx="8229600" cy="1371600"/>
          </a:xfrm>
        </p:spPr>
        <p:txBody>
          <a:bodyPr/>
          <a:lstStyle/>
          <a:p>
            <a:pPr eaLnBrk="1" hangingPunct="1"/>
            <a:r>
              <a:rPr lang="en-GB" altLang="en-US" u="sng" dirty="0" smtClean="0"/>
              <a:t>Major head---</a:t>
            </a:r>
          </a:p>
        </p:txBody>
      </p:sp>
      <p:sp>
        <p:nvSpPr>
          <p:cNvPr id="20483" name="Rectangle 3"/>
          <p:cNvSpPr>
            <a:spLocks noGrp="1" noChangeArrowheads="1"/>
          </p:cNvSpPr>
          <p:nvPr>
            <p:ph type="body" sz="half" idx="1"/>
          </p:nvPr>
        </p:nvSpPr>
        <p:spPr>
          <a:xfrm>
            <a:off x="457200" y="1143000"/>
            <a:ext cx="8382000" cy="5257800"/>
          </a:xfrm>
        </p:spPr>
        <p:txBody>
          <a:bodyPr/>
          <a:lstStyle/>
          <a:p>
            <a:pPr eaLnBrk="1" hangingPunct="1">
              <a:lnSpc>
                <a:spcPct val="80000"/>
              </a:lnSpc>
            </a:pPr>
            <a:r>
              <a:rPr lang="en-US" altLang="en-US" sz="2400" dirty="0" smtClean="0">
                <a:solidFill>
                  <a:srgbClr val="FF00FF"/>
                </a:solidFill>
              </a:rPr>
              <a:t>Rough </a:t>
            </a:r>
            <a:r>
              <a:rPr lang="en-US" altLang="en-US" sz="2400" dirty="0" smtClean="0"/>
              <a:t>pipe law (von Karman, 1930) </a:t>
            </a:r>
          </a:p>
          <a:p>
            <a:pPr eaLnBrk="1" hangingPunct="1">
              <a:lnSpc>
                <a:spcPct val="80000"/>
              </a:lnSpc>
            </a:pPr>
            <a:endParaRPr lang="en-US" altLang="en-US" sz="2400" dirty="0" smtClean="0"/>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buFontTx/>
              <a:buNone/>
            </a:pPr>
            <a:endParaRPr lang="en-US" altLang="en-US" sz="2400" dirty="0" smtClean="0"/>
          </a:p>
          <a:p>
            <a:pPr eaLnBrk="1" hangingPunct="1">
              <a:lnSpc>
                <a:spcPct val="80000"/>
              </a:lnSpc>
            </a:pPr>
            <a:r>
              <a:rPr lang="en-US" altLang="en-US" sz="2400" dirty="0" smtClean="0">
                <a:solidFill>
                  <a:srgbClr val="FF00FF"/>
                </a:solidFill>
              </a:rPr>
              <a:t>Transition </a:t>
            </a:r>
            <a:r>
              <a:rPr lang="en-US" altLang="en-US" sz="2400" dirty="0" smtClean="0"/>
              <a:t>function for both smooth and rough pipe laws </a:t>
            </a:r>
          </a:p>
          <a:p>
            <a:pPr eaLnBrk="1" hangingPunct="1">
              <a:lnSpc>
                <a:spcPct val="80000"/>
              </a:lnSpc>
              <a:buFontTx/>
              <a:buNone/>
            </a:pPr>
            <a:r>
              <a:rPr lang="en-US" altLang="en-US" sz="2400" dirty="0" smtClean="0"/>
              <a:t>        (Colebrook White)</a:t>
            </a:r>
          </a:p>
          <a:p>
            <a:pPr eaLnBrk="1" hangingPunct="1">
              <a:lnSpc>
                <a:spcPct val="80000"/>
              </a:lnSpc>
            </a:pPr>
            <a:endParaRPr lang="en-US" altLang="en-US" sz="2400" dirty="0" smtClean="0"/>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buFontTx/>
              <a:buNone/>
            </a:pPr>
            <a:r>
              <a:rPr lang="en-US" altLang="en-US" sz="1200" dirty="0" smtClean="0"/>
              <a:t>          </a:t>
            </a:r>
          </a:p>
          <a:p>
            <a:pPr eaLnBrk="1" hangingPunct="1">
              <a:lnSpc>
                <a:spcPct val="80000"/>
              </a:lnSpc>
            </a:pPr>
            <a:endParaRPr lang="en-GB" altLang="en-US" sz="1200" dirty="0" smtClean="0"/>
          </a:p>
        </p:txBody>
      </p:sp>
      <p:graphicFrame>
        <p:nvGraphicFramePr>
          <p:cNvPr id="20484" name="Object 4"/>
          <p:cNvGraphicFramePr>
            <a:graphicFrameLocks noGrp="1" noChangeAspect="1"/>
          </p:cNvGraphicFramePr>
          <p:nvPr>
            <p:ph sz="quarter" idx="2"/>
          </p:nvPr>
        </p:nvGraphicFramePr>
        <p:xfrm>
          <a:off x="1447800" y="2286000"/>
          <a:ext cx="2298700" cy="787400"/>
        </p:xfrm>
        <a:graphic>
          <a:graphicData uri="http://schemas.openxmlformats.org/presentationml/2006/ole">
            <mc:AlternateContent xmlns:mc="http://schemas.openxmlformats.org/markup-compatibility/2006">
              <mc:Choice xmlns:v="urn:schemas-microsoft-com:vml" Requires="v">
                <p:oleObj spid="_x0000_s21556" name="Equation" r:id="rId3" imgW="2276659" imgH="771525" progId="Equation.DSMT4">
                  <p:embed/>
                </p:oleObj>
              </mc:Choice>
              <mc:Fallback>
                <p:oleObj name="Equation" r:id="rId3" imgW="2276659" imgH="77152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286000"/>
                        <a:ext cx="2298700" cy="787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val="1"/>
                        </a:ext>
                      </a:extLst>
                    </p:spPr>
                  </p:pic>
                </p:oleObj>
              </mc:Fallback>
            </mc:AlternateContent>
          </a:graphicData>
        </a:graphic>
      </p:graphicFrame>
      <p:graphicFrame>
        <p:nvGraphicFramePr>
          <p:cNvPr id="20485" name="Object 7"/>
          <p:cNvGraphicFramePr>
            <a:graphicFrameLocks noGrp="1" noChangeAspect="1"/>
          </p:cNvGraphicFramePr>
          <p:nvPr>
            <p:ph sz="quarter" idx="3"/>
          </p:nvPr>
        </p:nvGraphicFramePr>
        <p:xfrm>
          <a:off x="1143000" y="4724400"/>
          <a:ext cx="3390900" cy="787400"/>
        </p:xfrm>
        <a:graphic>
          <a:graphicData uri="http://schemas.openxmlformats.org/presentationml/2006/ole">
            <mc:AlternateContent xmlns:mc="http://schemas.openxmlformats.org/markup-compatibility/2006">
              <mc:Choice xmlns:v="urn:schemas-microsoft-com:vml" Requires="v">
                <p:oleObj spid="_x0000_s21557" name="Equation" r:id="rId5" imgW="3371973" imgH="771525" progId="Equation.DSMT4">
                  <p:embed/>
                </p:oleObj>
              </mc:Choice>
              <mc:Fallback>
                <p:oleObj name="Equation" r:id="rId5" imgW="3371973" imgH="77152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724400"/>
                        <a:ext cx="3390900" cy="787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val="1"/>
                        </a:ext>
                      </a:extLst>
                    </p:spPr>
                  </p:pic>
                </p:oleObj>
              </mc:Fallback>
            </mc:AlternateContent>
          </a:graphicData>
        </a:graphic>
      </p:graphicFrame>
      <p:sp>
        <p:nvSpPr>
          <p:cNvPr id="64521" name="Oval 9"/>
          <p:cNvSpPr>
            <a:spLocks noChangeArrowheads="1"/>
          </p:cNvSpPr>
          <p:nvPr/>
        </p:nvSpPr>
        <p:spPr bwMode="auto">
          <a:xfrm>
            <a:off x="990600" y="5105400"/>
            <a:ext cx="850900" cy="546100"/>
          </a:xfrm>
          <a:prstGeom prst="ellipse">
            <a:avLst/>
          </a:prstGeom>
          <a:noFill/>
          <a:ln w="28575">
            <a:solidFill>
              <a:schemeClr val="folHlink"/>
            </a:solidFill>
            <a:round/>
            <a:headEnd type="none" w="lg" len="med"/>
            <a:tailEnd type="non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p>
        </p:txBody>
      </p:sp>
      <p:sp>
        <p:nvSpPr>
          <p:cNvPr id="64522" name="Oval 10"/>
          <p:cNvSpPr>
            <a:spLocks noChangeArrowheads="1"/>
          </p:cNvSpPr>
          <p:nvPr/>
        </p:nvSpPr>
        <p:spPr bwMode="auto">
          <a:xfrm>
            <a:off x="3962400" y="5105400"/>
            <a:ext cx="850900" cy="546100"/>
          </a:xfrm>
          <a:prstGeom prst="ellipse">
            <a:avLst/>
          </a:prstGeom>
          <a:noFill/>
          <a:ln w="28575">
            <a:solidFill>
              <a:schemeClr val="folHlink"/>
            </a:solidFill>
            <a:round/>
            <a:headEnd type="none" w="lg" len="med"/>
            <a:tailEnd type="non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p>
        </p:txBody>
      </p:sp>
      <p:sp>
        <p:nvSpPr>
          <p:cNvPr id="64523" name="Oval 11"/>
          <p:cNvSpPr>
            <a:spLocks noChangeArrowheads="1"/>
          </p:cNvSpPr>
          <p:nvPr/>
        </p:nvSpPr>
        <p:spPr bwMode="auto">
          <a:xfrm>
            <a:off x="1219200" y="2743200"/>
            <a:ext cx="850900" cy="546100"/>
          </a:xfrm>
          <a:prstGeom prst="ellipse">
            <a:avLst/>
          </a:prstGeom>
          <a:noFill/>
          <a:ln w="28575">
            <a:solidFill>
              <a:schemeClr val="folHlink"/>
            </a:solidFill>
            <a:round/>
            <a:headEnd type="none" w="lg" len="med"/>
            <a:tailEnd type="non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p>
        </p:txBody>
      </p:sp>
    </p:spTree>
    <p:extLst>
      <p:ext uri="{BB962C8B-B14F-4D97-AF65-F5344CB8AC3E}">
        <p14:creationId xmlns:p14="http://schemas.microsoft.com/office/powerpoint/2010/main" val="2551536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animBg="1"/>
      <p:bldP spid="64522" grpId="0" animBg="1"/>
      <p:bldP spid="645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4213" y="333375"/>
            <a:ext cx="8229600" cy="719138"/>
          </a:xfrm>
        </p:spPr>
        <p:txBody>
          <a:bodyPr/>
          <a:lstStyle/>
          <a:p>
            <a:pPr eaLnBrk="1" hangingPunct="1"/>
            <a:r>
              <a:rPr lang="en-US" altLang="en-US" sz="3600" b="1" smtClean="0">
                <a:solidFill>
                  <a:srgbClr val="006699"/>
                </a:solidFill>
              </a:rPr>
              <a:t>ii) Major loss---</a:t>
            </a:r>
          </a:p>
        </p:txBody>
      </p:sp>
      <p:sp>
        <p:nvSpPr>
          <p:cNvPr id="21507" name="Rectangle 5"/>
          <p:cNvSpPr>
            <a:spLocks noGrp="1" noChangeArrowheads="1"/>
          </p:cNvSpPr>
          <p:nvPr>
            <p:ph type="body" idx="1"/>
          </p:nvPr>
        </p:nvSpPr>
        <p:spPr>
          <a:xfrm>
            <a:off x="468313" y="838200"/>
            <a:ext cx="7772400" cy="5583238"/>
          </a:xfrm>
        </p:spPr>
        <p:txBody>
          <a:bodyPr/>
          <a:lstStyle/>
          <a:p>
            <a:pPr eaLnBrk="1" hangingPunct="1">
              <a:buFontTx/>
              <a:buNone/>
              <a:tabLst>
                <a:tab pos="2063750" algn="ctr"/>
                <a:tab pos="4343400" algn="ctr"/>
                <a:tab pos="6451600" algn="ctr"/>
              </a:tabLst>
            </a:pPr>
            <a:endParaRPr lang="en-US" altLang="en-US" smtClean="0"/>
          </a:p>
          <a:p>
            <a:pPr eaLnBrk="1" hangingPunct="1">
              <a:buFontTx/>
              <a:buNone/>
              <a:tabLst>
                <a:tab pos="2063750" algn="ctr"/>
                <a:tab pos="4343400" algn="ctr"/>
                <a:tab pos="6451600" algn="ctr"/>
              </a:tabLst>
            </a:pPr>
            <a:endParaRPr lang="en-US" altLang="en-US" smtClean="0"/>
          </a:p>
          <a:p>
            <a:pPr lvl="1" eaLnBrk="1" hangingPunct="1">
              <a:buFontTx/>
              <a:buNone/>
              <a:tabLst>
                <a:tab pos="2063750" algn="ctr"/>
                <a:tab pos="4343400" algn="ctr"/>
                <a:tab pos="6451600" algn="ctr"/>
              </a:tabLst>
            </a:pPr>
            <a:r>
              <a:rPr lang="en-US" altLang="en-US" dirty="0" smtClean="0"/>
              <a:t>Therefore</a:t>
            </a:r>
          </a:p>
          <a:p>
            <a:pPr lvl="2" eaLnBrk="1" hangingPunct="1">
              <a:tabLst>
                <a:tab pos="2063750" algn="ctr"/>
                <a:tab pos="4343400" algn="ctr"/>
                <a:tab pos="6451600" algn="ctr"/>
              </a:tabLst>
            </a:pPr>
            <a:r>
              <a:rPr lang="en-US" altLang="en-US" dirty="0" smtClean="0"/>
              <a:t>Laminar flow:  f = 64/Re (exact)</a:t>
            </a:r>
          </a:p>
          <a:p>
            <a:pPr lvl="2" eaLnBrk="1" hangingPunct="1">
              <a:tabLst>
                <a:tab pos="2063750" algn="ctr"/>
                <a:tab pos="4343400" algn="ctr"/>
                <a:tab pos="6451600" algn="ctr"/>
              </a:tabLst>
            </a:pPr>
            <a:r>
              <a:rPr lang="en-US" altLang="en-US" dirty="0" smtClean="0"/>
              <a:t>Turbulent flow:                                                      Use charts or empirical equations (Moody Chart, a famous plot of </a:t>
            </a:r>
            <a:r>
              <a:rPr lang="en-US" altLang="en-US" i="1" dirty="0" smtClean="0"/>
              <a:t>f </a:t>
            </a:r>
            <a:r>
              <a:rPr lang="en-US" altLang="en-US" dirty="0" smtClean="0"/>
              <a:t>vs. Re and </a:t>
            </a:r>
            <a:r>
              <a:rPr lang="en-US" altLang="en-US" i="1" dirty="0" smtClean="0">
                <a:latin typeface="Symbol" pitchFamily="18" charset="2"/>
                <a:sym typeface="Symbol" pitchFamily="18" charset="2"/>
              </a:rPr>
              <a:t></a:t>
            </a:r>
            <a:r>
              <a:rPr lang="en-US" altLang="en-US" i="1" dirty="0" smtClean="0"/>
              <a:t>/D</a:t>
            </a:r>
            <a:endParaRPr lang="en-US" altLang="en-US" dirty="0" smtClean="0"/>
          </a:p>
          <a:p>
            <a:pPr lvl="1" eaLnBrk="1" hangingPunct="1">
              <a:tabLst>
                <a:tab pos="2063750" algn="ctr"/>
                <a:tab pos="4343400" algn="ctr"/>
                <a:tab pos="6451600" algn="ctr"/>
              </a:tabLst>
            </a:pPr>
            <a:endParaRPr lang="en-US" altLang="en-US" dirty="0" smtClean="0"/>
          </a:p>
        </p:txBody>
      </p:sp>
      <p:pic>
        <p:nvPicPr>
          <p:cNvPr id="21508" name="Picture 6"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240" y="2996952"/>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Lst>
        </p:spPr>
      </p:pic>
    </p:spTree>
    <p:extLst>
      <p:ext uri="{BB962C8B-B14F-4D97-AF65-F5344CB8AC3E}">
        <p14:creationId xmlns:p14="http://schemas.microsoft.com/office/powerpoint/2010/main" val="3352303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3375"/>
            <a:ext cx="8229600" cy="5762625"/>
          </a:xfrm>
        </p:spPr>
        <p:txBody>
          <a:bodyPr/>
          <a:lstStyle/>
          <a:p>
            <a:pPr algn="just">
              <a:defRPr/>
            </a:pPr>
            <a:r>
              <a:rPr lang="en-US" dirty="0">
                <a:effectLst/>
              </a:rPr>
              <a:t>there were two types of pipe friction in turbulent </a:t>
            </a:r>
            <a:r>
              <a:rPr lang="en-US" dirty="0" smtClean="0">
                <a:effectLst/>
              </a:rPr>
              <a:t>flow</a:t>
            </a:r>
          </a:p>
          <a:p>
            <a:pPr marL="514350" indent="-514350" algn="just">
              <a:buFont typeface="+mj-lt"/>
              <a:buAutoNum type="arabicPeriod"/>
              <a:defRPr/>
            </a:pPr>
            <a:r>
              <a:rPr lang="en-US" dirty="0">
                <a:effectLst/>
              </a:rPr>
              <a:t>S</a:t>
            </a:r>
            <a:r>
              <a:rPr lang="en-US" dirty="0" smtClean="0">
                <a:effectLst/>
              </a:rPr>
              <a:t>mooth </a:t>
            </a:r>
            <a:r>
              <a:rPr lang="en-US" dirty="0">
                <a:effectLst/>
              </a:rPr>
              <a:t>pipes </a:t>
            </a:r>
            <a:r>
              <a:rPr lang="en-US" dirty="0" smtClean="0">
                <a:effectLst/>
              </a:rPr>
              <a:t>:where </a:t>
            </a:r>
            <a:r>
              <a:rPr lang="en-US" dirty="0">
                <a:effectLst/>
              </a:rPr>
              <a:t>the viscosity effects predominate so that the friction factor is dependent solely on the Reynolds number (f=</a:t>
            </a:r>
            <a:r>
              <a:rPr lang="en-US" dirty="0">
                <a:effectLst/>
                <a:sym typeface="Symbol"/>
              </a:rPr>
              <a:t></a:t>
            </a:r>
            <a:r>
              <a:rPr lang="en-US" dirty="0">
                <a:effectLst/>
              </a:rPr>
              <a:t> (Re)</a:t>
            </a:r>
            <a:endParaRPr lang="en-US" dirty="0" smtClean="0">
              <a:effectLst/>
            </a:endParaRPr>
          </a:p>
          <a:p>
            <a:pPr marL="0" indent="0" algn="r">
              <a:buFont typeface="Wingdings" panose="05000000000000000000" pitchFamily="2" charset="2"/>
              <a:buNone/>
              <a:defRPr/>
            </a:pPr>
            <a:r>
              <a:rPr lang="en-US" b="1" dirty="0" smtClean="0">
                <a:effectLst/>
              </a:rPr>
              <a:t>                     </a:t>
            </a:r>
            <a:r>
              <a:rPr lang="en-US" b="1" dirty="0" err="1" smtClean="0">
                <a:effectLst/>
              </a:rPr>
              <a:t>Blasius</a:t>
            </a:r>
            <a:r>
              <a:rPr lang="en-US" dirty="0" smtClean="0">
                <a:effectLst/>
              </a:rPr>
              <a:t> expression </a:t>
            </a:r>
            <a:r>
              <a:rPr lang="en-US" dirty="0">
                <a:effectLst/>
              </a:rPr>
              <a:t>for the </a:t>
            </a:r>
            <a:r>
              <a:rPr lang="en-US" dirty="0" smtClean="0">
                <a:effectLst/>
              </a:rPr>
              <a:t>               friction </a:t>
            </a:r>
            <a:r>
              <a:rPr lang="en-US" dirty="0">
                <a:effectLst/>
              </a:rPr>
              <a:t>in smooth pipes:</a:t>
            </a:r>
          </a:p>
          <a:p>
            <a:pPr marL="0" indent="0" algn="just">
              <a:buClr>
                <a:srgbClr val="FF0000"/>
              </a:buClr>
              <a:buFont typeface="Wingdings" panose="05000000000000000000" pitchFamily="2" charset="2"/>
              <a:buNone/>
              <a:defRPr/>
            </a:pPr>
            <a:endParaRPr lang="en-US" dirty="0" smtClean="0"/>
          </a:p>
          <a:p>
            <a:pPr marL="0" indent="0">
              <a:buClr>
                <a:srgbClr val="FF0000"/>
              </a:buClr>
              <a:buFont typeface="Wingdings" panose="05000000000000000000" pitchFamily="2" charset="2"/>
              <a:buNone/>
              <a:defRPr/>
            </a:pPr>
            <a:endParaRPr lang="en-U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429000"/>
            <a:ext cx="22479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88913"/>
            <a:ext cx="8229600" cy="6408737"/>
          </a:xfrm>
        </p:spPr>
        <p:txBody>
          <a:bodyPr/>
          <a:lstStyle/>
          <a:p>
            <a:pPr marL="514350" indent="-514350" algn="just">
              <a:buFont typeface="+mj-lt"/>
              <a:buAutoNum type="arabicPeriod" startAt="2"/>
              <a:defRPr/>
            </a:pPr>
            <a:r>
              <a:rPr lang="en-US" sz="2800" dirty="0">
                <a:effectLst/>
              </a:rPr>
              <a:t>R</a:t>
            </a:r>
            <a:r>
              <a:rPr lang="en-US" sz="2800" dirty="0" smtClean="0">
                <a:effectLst/>
              </a:rPr>
              <a:t>ough </a:t>
            </a:r>
            <a:r>
              <a:rPr lang="en-US" sz="2800" dirty="0">
                <a:effectLst/>
              </a:rPr>
              <a:t>pipes </a:t>
            </a:r>
            <a:r>
              <a:rPr lang="en-US" sz="2800" dirty="0" smtClean="0">
                <a:effectLst/>
              </a:rPr>
              <a:t>:where </a:t>
            </a:r>
            <a:r>
              <a:rPr lang="en-US" sz="2800" dirty="0">
                <a:effectLst/>
              </a:rPr>
              <a:t>the viscosity &amp; </a:t>
            </a:r>
            <a:r>
              <a:rPr lang="en-US" sz="2800" dirty="0" smtClean="0">
                <a:effectLst/>
              </a:rPr>
              <a:t>roughness effects influence </a:t>
            </a:r>
            <a:r>
              <a:rPr lang="en-US" sz="2800" dirty="0">
                <a:effectLst/>
              </a:rPr>
              <a:t>the flow &amp; the friction factor (f) is </a:t>
            </a:r>
            <a:r>
              <a:rPr lang="en-US" sz="2800" dirty="0" smtClean="0">
                <a:effectLst/>
              </a:rPr>
              <a:t>dependent both on </a:t>
            </a:r>
            <a:r>
              <a:rPr lang="en-US" sz="2800" dirty="0">
                <a:effectLst/>
              </a:rPr>
              <a:t>the Reynolds number &amp; a parameter of relative roughness (</a:t>
            </a:r>
            <a:r>
              <a:rPr lang="en-US" sz="2800" baseline="30000" dirty="0">
                <a:effectLst/>
                <a:sym typeface="Symbol"/>
              </a:rPr>
              <a:t></a:t>
            </a:r>
            <a:r>
              <a:rPr lang="en-US" sz="2800" dirty="0">
                <a:effectLst/>
              </a:rPr>
              <a:t>/</a:t>
            </a:r>
            <a:r>
              <a:rPr lang="en-US" sz="2800" baseline="-25000" dirty="0">
                <a:effectLst/>
              </a:rPr>
              <a:t>D</a:t>
            </a:r>
            <a:r>
              <a:rPr lang="en-US" sz="2800" dirty="0" smtClean="0">
                <a:effectLst/>
              </a:rPr>
              <a:t>).</a:t>
            </a:r>
          </a:p>
          <a:p>
            <a:pPr marL="0" indent="0" algn="just">
              <a:buFont typeface="Wingdings" panose="05000000000000000000" pitchFamily="2" charset="2"/>
              <a:buNone/>
              <a:defRPr/>
            </a:pPr>
            <a:r>
              <a:rPr lang="en-US" sz="2800" b="1" dirty="0" smtClean="0">
                <a:effectLst/>
              </a:rPr>
              <a:t>L.F </a:t>
            </a:r>
            <a:r>
              <a:rPr lang="en-US" sz="2800" b="1" dirty="0">
                <a:effectLst/>
              </a:rPr>
              <a:t>Moody</a:t>
            </a:r>
            <a:r>
              <a:rPr lang="en-US" sz="2800" dirty="0">
                <a:effectLst/>
              </a:rPr>
              <a:t> prepared a chart for determining friction factor for rough pipes experimentally by plotting f versus Re curve </a:t>
            </a:r>
            <a:endParaRPr lang="en-US" sz="2800" dirty="0" smtClean="0">
              <a:effectLst/>
            </a:endParaRPr>
          </a:p>
          <a:p>
            <a:pPr marL="0" indent="0" algn="just">
              <a:buFont typeface="Wingdings" panose="05000000000000000000" pitchFamily="2" charset="2"/>
              <a:buNone/>
              <a:defRPr/>
            </a:pPr>
            <a:r>
              <a:rPr lang="en-US" sz="2800" dirty="0" smtClean="0">
                <a:effectLst/>
              </a:rPr>
              <a:t>for </a:t>
            </a:r>
            <a:r>
              <a:rPr lang="en-US" sz="2800" dirty="0">
                <a:effectLst/>
              </a:rPr>
              <a:t>each value of </a:t>
            </a:r>
            <a:r>
              <a:rPr lang="en-US" sz="2800" dirty="0" smtClean="0">
                <a:effectLst/>
              </a:rPr>
              <a:t>    . </a:t>
            </a:r>
            <a:endParaRPr lang="en-US" sz="2800" dirty="0">
              <a:effectLst/>
            </a:endParaRPr>
          </a:p>
          <a:p>
            <a:pPr>
              <a:defRPr/>
            </a:pPr>
            <a:endParaRPr lang="en-US" sz="2800" dirty="0"/>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357563"/>
            <a:ext cx="4286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292600"/>
            <a:ext cx="78105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04800"/>
            <a:ext cx="8229600" cy="1143000"/>
          </a:xfrm>
        </p:spPr>
        <p:txBody>
          <a:bodyPr/>
          <a:lstStyle/>
          <a:p>
            <a:pPr>
              <a:defRPr/>
            </a:pPr>
            <a:r>
              <a:rPr lang="en-GB" altLang="en-US" u="sng">
                <a:solidFill>
                  <a:srgbClr val="33C7E5"/>
                </a:solidFill>
                <a:latin typeface="Algerian" pitchFamily="82" charset="0"/>
              </a:rPr>
              <a:t>Using moody diagram</a:t>
            </a:r>
          </a:p>
        </p:txBody>
      </p:sp>
      <p:sp>
        <p:nvSpPr>
          <p:cNvPr id="49155" name="Rectangle 3"/>
          <p:cNvSpPr>
            <a:spLocks noGrp="1" noChangeArrowheads="1"/>
          </p:cNvSpPr>
          <p:nvPr>
            <p:ph type="body" idx="1"/>
          </p:nvPr>
        </p:nvSpPr>
        <p:spPr/>
        <p:txBody>
          <a:bodyPr/>
          <a:lstStyle/>
          <a:p>
            <a:pPr>
              <a:buFontTx/>
              <a:buNone/>
              <a:defRPr/>
            </a:pPr>
            <a:endParaRPr lang="en-US" altLang="en-US"/>
          </a:p>
          <a:p>
            <a:pPr>
              <a:defRPr/>
            </a:pPr>
            <a:endParaRPr lang="en-US" altLang="en-US"/>
          </a:p>
        </p:txBody>
      </p:sp>
      <p:sp>
        <p:nvSpPr>
          <p:cNvPr id="19460" name="Rectangle 4"/>
          <p:cNvSpPr>
            <a:spLocks noChangeArrowheads="1"/>
          </p:cNvSpPr>
          <p:nvPr/>
        </p:nvSpPr>
        <p:spPr bwMode="auto">
          <a:xfrm>
            <a:off x="990600" y="18288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a:t>Two important parameters to use The Moody Diagram </a:t>
            </a:r>
          </a:p>
          <a:p>
            <a:endParaRPr lang="en-GB" altLang="en-US" sz="2400"/>
          </a:p>
        </p:txBody>
      </p:sp>
      <p:sp>
        <p:nvSpPr>
          <p:cNvPr id="19461" name="Rectangle 5"/>
          <p:cNvSpPr>
            <a:spLocks noChangeArrowheads="1"/>
          </p:cNvSpPr>
          <p:nvPr/>
        </p:nvSpPr>
        <p:spPr bwMode="auto">
          <a:xfrm>
            <a:off x="1447800" y="2743200"/>
            <a:ext cx="533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ctr" eaLnBrk="0" hangingPunct="0">
              <a:defRPr>
                <a:solidFill>
                  <a:schemeClr val="tx1"/>
                </a:solidFill>
                <a:latin typeface="Tahoma" panose="020B0604030504040204" pitchFamily="34" charset="0"/>
              </a:defRPr>
            </a:lvl1pPr>
            <a:lvl2pPr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lvl="1"/>
            <a:r>
              <a:rPr lang="en-US" altLang="en-US" sz="2400"/>
              <a:t>-Re - Laminar or Turbulent</a:t>
            </a:r>
          </a:p>
          <a:p>
            <a:pPr lvl="1"/>
            <a:r>
              <a:rPr lang="en-US" altLang="en-US" sz="2400" b="1"/>
              <a:t>-</a:t>
            </a:r>
            <a:r>
              <a:rPr lang="en-US" altLang="en-US" sz="2400"/>
              <a:t> e/D - Rough or Smooth</a:t>
            </a:r>
            <a:endParaRPr lang="en-GB" altLang="en-US" sz="2400"/>
          </a:p>
        </p:txBody>
      </p:sp>
      <p:pic>
        <p:nvPicPr>
          <p:cNvPr id="194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581400"/>
            <a:ext cx="4560888" cy="3276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Freeform 7"/>
          <p:cNvSpPr>
            <a:spLocks/>
          </p:cNvSpPr>
          <p:nvPr/>
        </p:nvSpPr>
        <p:spPr bwMode="auto">
          <a:xfrm>
            <a:off x="2895600" y="3429000"/>
            <a:ext cx="3286125" cy="2617788"/>
          </a:xfrm>
          <a:custGeom>
            <a:avLst/>
            <a:gdLst>
              <a:gd name="T0" fmla="*/ 0 w 3030"/>
              <a:gd name="T1" fmla="*/ 0 h 1217"/>
              <a:gd name="T2" fmla="*/ 2147483647 w 3030"/>
              <a:gd name="T3" fmla="*/ 2147483647 h 1217"/>
              <a:gd name="T4" fmla="*/ 0 60000 65536"/>
              <a:gd name="T5" fmla="*/ 0 60000 65536"/>
            </a:gdLst>
            <a:ahLst/>
            <a:cxnLst>
              <a:cxn ang="T4">
                <a:pos x="T0" y="T1"/>
              </a:cxn>
              <a:cxn ang="T5">
                <a:pos x="T2" y="T3"/>
              </a:cxn>
            </a:cxnLst>
            <a:rect l="0" t="0" r="r" b="b"/>
            <a:pathLst>
              <a:path w="3030" h="1217">
                <a:moveTo>
                  <a:pt x="0" y="0"/>
                </a:moveTo>
                <a:lnTo>
                  <a:pt x="3030" y="1217"/>
                </a:lnTo>
              </a:path>
            </a:pathLst>
          </a:custGeom>
          <a:noFill/>
          <a:ln w="28575">
            <a:solidFill>
              <a:srgbClr val="FF00FF"/>
            </a:solidFill>
            <a:round/>
            <a:headEnd type="none" w="lg"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19464" name="Picture 8"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274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0482" name="Picture 2" descr="Mopdy Chart app_1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52400"/>
            <a:ext cx="9220200" cy="670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p:nvPr>
        </p:nvSpPr>
        <p:spPr>
          <a:blipFill rotWithShape="1">
            <a:blip r:embed="rId2"/>
            <a:stretch>
              <a:fillRect l="-1852" t="-1354" r="-1704" b="-16667"/>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p:nvPr>
        </p:nvSpPr>
        <p:spPr>
          <a:xfrm>
            <a:off x="457200" y="274638"/>
            <a:ext cx="8229600" cy="6538738"/>
          </a:xfrm>
          <a:blipFill rotWithShape="1">
            <a:blip r:embed="rId2"/>
            <a:stretch>
              <a:fillRect l="-2000" t="-1212" r="-1926" b="-5219"/>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p:nvPr>
        </p:nvSpPr>
        <p:spPr>
          <a:xfrm>
            <a:off x="457200" y="274638"/>
            <a:ext cx="8579296" cy="6322714"/>
          </a:xfrm>
          <a:blipFill rotWithShape="1">
            <a:blip r:embed="rId2"/>
            <a:stretch>
              <a:fillRect l="-1919" t="-1254" r="-1706"/>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Content Placeholder 6"/>
          <p:cNvSpPr>
            <a:spLocks noGrp="1" noRot="1" noChangeAspect="1" noMove="1" noResize="1" noEditPoints="1" noAdjustHandles="1" noChangeArrowheads="1" noChangeShapeType="1" noTextEdit="1"/>
          </p:cNvSpPr>
          <p:nvPr>
            <p:ph idx="1"/>
          </p:nvPr>
        </p:nvSpPr>
        <p:spPr>
          <a:xfrm>
            <a:off x="179512" y="188640"/>
            <a:ext cx="8784976" cy="5907360"/>
          </a:xfrm>
          <a:blipFill rotWithShape="1">
            <a:blip r:embed="rId2"/>
            <a:stretch>
              <a:fillRect l="-1803" t="-1342" r="-3259" b="-22394"/>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76200"/>
            <a:ext cx="7772400" cy="533400"/>
          </a:xfrm>
        </p:spPr>
        <p:txBody>
          <a:bodyPr/>
          <a:lstStyle/>
          <a:p>
            <a:pPr eaLnBrk="1" hangingPunct="1">
              <a:defRPr/>
            </a:pPr>
            <a:r>
              <a:rPr lang="en-US" altLang="en-US" sz="4000" dirty="0" smtClean="0"/>
              <a:t>General Introduction</a:t>
            </a:r>
          </a:p>
        </p:txBody>
      </p:sp>
      <p:sp>
        <p:nvSpPr>
          <p:cNvPr id="93187" name="Rectangle 3"/>
          <p:cNvSpPr>
            <a:spLocks noGrp="1" noChangeArrowheads="1"/>
          </p:cNvSpPr>
          <p:nvPr>
            <p:ph type="body" idx="1"/>
          </p:nvPr>
        </p:nvSpPr>
        <p:spPr>
          <a:xfrm>
            <a:off x="152400" y="838200"/>
            <a:ext cx="8763000" cy="5867400"/>
          </a:xfrm>
        </p:spPr>
        <p:txBody>
          <a:bodyPr/>
          <a:lstStyle/>
          <a:p>
            <a:pPr algn="just" eaLnBrk="1" hangingPunct="1">
              <a:defRPr/>
            </a:pPr>
            <a:r>
              <a:rPr lang="en-US" altLang="en-US" sz="2400" dirty="0" smtClean="0"/>
              <a:t>Pipe flows are mainly due to pressure difference between two sections</a:t>
            </a:r>
          </a:p>
          <a:p>
            <a:pPr algn="just" eaLnBrk="1" hangingPunct="1">
              <a:defRPr/>
            </a:pPr>
            <a:r>
              <a:rPr lang="en-US" altLang="en-US" sz="2400" dirty="0" smtClean="0"/>
              <a:t>Here also the total head is made up of pressure head, datum head and velocity head</a:t>
            </a:r>
          </a:p>
          <a:p>
            <a:pPr algn="just" eaLnBrk="1" hangingPunct="1">
              <a:defRPr/>
            </a:pPr>
            <a:r>
              <a:rPr lang="en-US" altLang="en-US" sz="2400" dirty="0" smtClean="0"/>
              <a:t>The principle of continuity, energy, momentum is also used in this type of flow.</a:t>
            </a:r>
          </a:p>
          <a:p>
            <a:pPr algn="just" eaLnBrk="1" hangingPunct="1">
              <a:defRPr/>
            </a:pPr>
            <a:r>
              <a:rPr lang="en-US" altLang="en-US" sz="2400" dirty="0" smtClean="0"/>
              <a:t>For example, to design a pipe, we use the continuity and energy equations to obtain the required pipe diameter</a:t>
            </a:r>
          </a:p>
          <a:p>
            <a:pPr algn="just" eaLnBrk="1" hangingPunct="1">
              <a:defRPr/>
            </a:pPr>
            <a:r>
              <a:rPr lang="en-US" altLang="en-US" sz="2400" dirty="0" smtClean="0"/>
              <a:t>Then applying the momentum equation, we get the forces acting on bends for a given discharge</a:t>
            </a:r>
          </a:p>
          <a:p>
            <a:pPr algn="just" eaLnBrk="1" hangingPunct="1">
              <a:lnSpc>
                <a:spcPct val="90000"/>
              </a:lnSpc>
              <a:defRPr/>
            </a:pPr>
            <a:r>
              <a:rPr lang="en-US" altLang="en-US" sz="2400" dirty="0"/>
              <a:t>In the design and operation of a pipeline, the main considerations are head losses, forces and stresses acting on the pipe material, and discharge.</a:t>
            </a:r>
          </a:p>
          <a:p>
            <a:pPr eaLnBrk="1" hangingPunct="1">
              <a:lnSpc>
                <a:spcPct val="90000"/>
              </a:lnSpc>
              <a:defRPr/>
            </a:pPr>
            <a:endParaRPr lang="en-US" altLang="en-US" sz="2400" dirty="0"/>
          </a:p>
          <a:p>
            <a:pPr eaLnBrk="1" hangingPunct="1">
              <a:defRPr/>
            </a:pPr>
            <a:endParaRPr lang="en-US" altLang="en-US" sz="2400" dirty="0" smtClean="0"/>
          </a:p>
          <a:p>
            <a:pPr eaLnBrk="1" hangingPunct="1">
              <a:defRPr/>
            </a:pPr>
            <a:endParaRPr lang="en-US" alt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179512" y="116632"/>
            <a:ext cx="8507288" cy="6480720"/>
          </a:xfrm>
          <a:blipFill rotWithShape="1">
            <a:blip r:embed="rId2"/>
            <a:stretch>
              <a:fillRect l="-1862"/>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655638"/>
            <a:ext cx="8077200" cy="533400"/>
          </a:xfrm>
          <a:extLst>
            <a:ext uri="{909E8E84-426E-40DD-AFC4-6F175D3DCCD1}">
              <a14:hiddenFill xmlns:a14="http://schemas.microsoft.com/office/drawing/2010/main">
                <a:solidFill>
                  <a:schemeClr val="bg1"/>
                </a:solidFill>
              </a14:hiddenFill>
            </a:ext>
          </a:extLst>
        </p:spPr>
        <p:txBody>
          <a:bodyPr anchor="t"/>
          <a:lstStyle/>
          <a:p>
            <a:pPr eaLnBrk="1" hangingPunct="1">
              <a:lnSpc>
                <a:spcPct val="80000"/>
              </a:lnSpc>
              <a:tabLst>
                <a:tab pos="682625" algn="l"/>
              </a:tabLst>
            </a:pPr>
            <a:r>
              <a:rPr lang="en-US" altLang="en-US" sz="3200" b="1" smtClean="0">
                <a:solidFill>
                  <a:srgbClr val="006699"/>
                </a:solidFill>
              </a:rPr>
              <a:t>3.3.2 </a:t>
            </a:r>
            <a:r>
              <a:rPr lang="en-GB" altLang="en-US" sz="3200" smtClean="0">
                <a:solidFill>
                  <a:srgbClr val="006699"/>
                </a:solidFill>
              </a:rPr>
              <a:t>Minor Losses</a:t>
            </a:r>
            <a:endParaRPr lang="en-US" altLang="en-US" sz="3200" smtClean="0">
              <a:solidFill>
                <a:srgbClr val="006699"/>
              </a:solidFill>
            </a:endParaRPr>
          </a:p>
        </p:txBody>
      </p:sp>
      <p:sp>
        <p:nvSpPr>
          <p:cNvPr id="24579" name="Rectangle 3"/>
          <p:cNvSpPr>
            <a:spLocks noGrp="1" noChangeArrowheads="1"/>
          </p:cNvSpPr>
          <p:nvPr>
            <p:ph type="body" sz="half" idx="1"/>
          </p:nvPr>
        </p:nvSpPr>
        <p:spPr>
          <a:xfrm>
            <a:off x="457200" y="1600200"/>
            <a:ext cx="8153400" cy="4800600"/>
          </a:xfrm>
          <a:noFill/>
          <a:extLst>
            <a:ext uri="{91240B29-F687-4F45-9708-019B960494DF}">
              <a14:hiddenLine xmlns:a14="http://schemas.microsoft.com/office/drawing/2010/main" w="9525">
                <a:solidFill>
                  <a:schemeClr val="hlink"/>
                </a:solidFill>
                <a:miter lim="800000"/>
                <a:headEnd/>
                <a:tailEnd/>
              </a14:hiddenLine>
            </a:ext>
          </a:extLst>
        </p:spPr>
        <p:txBody>
          <a:bodyPr/>
          <a:lstStyle/>
          <a:p>
            <a:pPr marL="231775" indent="-231775" eaLnBrk="1" hangingPunct="1">
              <a:lnSpc>
                <a:spcPct val="90000"/>
              </a:lnSpc>
              <a:spcBef>
                <a:spcPct val="40000"/>
              </a:spcBef>
              <a:buClr>
                <a:schemeClr val="bg2"/>
              </a:buClr>
              <a:tabLst>
                <a:tab pos="685800" algn="l"/>
                <a:tab pos="1028700" algn="l"/>
              </a:tabLst>
            </a:pPr>
            <a:r>
              <a:rPr lang="en-GB" altLang="en-US" sz="1800" smtClean="0">
                <a:solidFill>
                  <a:schemeClr val="bg2"/>
                </a:solidFill>
                <a:latin typeface="Trebuchet MS" pitchFamily="34" charset="0"/>
              </a:rPr>
              <a:t>Apart from major loss due to friction, there are also other forms of losses which are caused by changes in internal pipe geometries and by fitted components.  These types of losses are referred to as </a:t>
            </a:r>
            <a:r>
              <a:rPr lang="en-GB" altLang="en-US" sz="1800" i="1" smtClean="0">
                <a:solidFill>
                  <a:schemeClr val="hlink"/>
                </a:solidFill>
                <a:latin typeface="Trebuchet MS" pitchFamily="34" charset="0"/>
              </a:rPr>
              <a:t>minor losses</a:t>
            </a:r>
            <a:r>
              <a:rPr lang="en-GB" altLang="en-US" sz="1800" i="1" smtClean="0">
                <a:solidFill>
                  <a:schemeClr val="bg2"/>
                </a:solidFill>
                <a:latin typeface="Trebuchet MS" pitchFamily="34" charset="0"/>
              </a:rPr>
              <a:t>.</a:t>
            </a:r>
            <a:r>
              <a:rPr lang="en-GB" altLang="en-US" sz="1800" smtClean="0">
                <a:solidFill>
                  <a:schemeClr val="bg2"/>
                </a:solidFill>
                <a:latin typeface="Trebuchet MS" pitchFamily="34" charset="0"/>
              </a:rPr>
              <a:t> There are four types of minor losses:</a:t>
            </a:r>
            <a:endParaRPr lang="en-US" altLang="en-US" sz="1800" smtClean="0">
              <a:solidFill>
                <a:schemeClr val="bg2"/>
              </a:solidFill>
              <a:latin typeface="Trebuchet MS" pitchFamily="34" charset="0"/>
            </a:endParaRPr>
          </a:p>
          <a:p>
            <a:pPr marL="231775" indent="-231775" eaLnBrk="1" hangingPunct="1">
              <a:lnSpc>
                <a:spcPct val="80000"/>
              </a:lnSpc>
              <a:buFontTx/>
              <a:buNone/>
              <a:tabLst>
                <a:tab pos="685800" algn="l"/>
                <a:tab pos="1028700" algn="l"/>
              </a:tabLst>
            </a:pPr>
            <a:r>
              <a:rPr lang="en-US" altLang="en-US" sz="1800" smtClean="0">
                <a:latin typeface="Trebuchet MS" pitchFamily="34" charset="0"/>
              </a:rPr>
              <a:t>	</a:t>
            </a:r>
          </a:p>
          <a:p>
            <a:pPr marL="231775" indent="-231775" eaLnBrk="1" hangingPunct="1">
              <a:lnSpc>
                <a:spcPct val="80000"/>
              </a:lnSpc>
              <a:buFontTx/>
              <a:buNone/>
              <a:tabLst>
                <a:tab pos="685800" algn="l"/>
                <a:tab pos="1028700" algn="l"/>
              </a:tabLst>
            </a:pPr>
            <a:r>
              <a:rPr lang="en-US" altLang="en-US" sz="1800" smtClean="0">
                <a:latin typeface="Trebuchet MS" pitchFamily="34" charset="0"/>
              </a:rPr>
              <a:t>		</a:t>
            </a:r>
            <a:r>
              <a:rPr lang="en-US" altLang="en-US" sz="1800" smtClean="0">
                <a:solidFill>
                  <a:schemeClr val="bg2"/>
                </a:solidFill>
                <a:latin typeface="Trebuchet MS" pitchFamily="34" charset="0"/>
              </a:rPr>
              <a:t>1.	Sudden or gradual flow expansion and flow contraction,</a:t>
            </a:r>
          </a:p>
          <a:p>
            <a:pPr marL="231775" indent="-231775" eaLnBrk="1" hangingPunct="1">
              <a:lnSpc>
                <a:spcPct val="80000"/>
              </a:lnSpc>
              <a:buFontTx/>
              <a:buNone/>
              <a:tabLst>
                <a:tab pos="685800" algn="l"/>
                <a:tab pos="1028700" algn="l"/>
              </a:tabLst>
            </a:pPr>
            <a:r>
              <a:rPr lang="en-US" altLang="en-US" sz="1800" smtClean="0">
                <a:solidFill>
                  <a:schemeClr val="bg2"/>
                </a:solidFill>
                <a:latin typeface="Trebuchet MS" pitchFamily="34" charset="0"/>
              </a:rPr>
              <a:t>		2.	Entrance and exit flows to and from reservoirs or tanks,</a:t>
            </a:r>
          </a:p>
          <a:p>
            <a:pPr marL="231775" indent="-231775" eaLnBrk="1" hangingPunct="1">
              <a:lnSpc>
                <a:spcPct val="80000"/>
              </a:lnSpc>
              <a:buFontTx/>
              <a:buNone/>
              <a:tabLst>
                <a:tab pos="685800" algn="l"/>
                <a:tab pos="1028700" algn="l"/>
              </a:tabLst>
            </a:pPr>
            <a:r>
              <a:rPr lang="en-US" altLang="en-US" sz="1800" smtClean="0">
                <a:solidFill>
                  <a:schemeClr val="bg2"/>
                </a:solidFill>
                <a:latin typeface="Trebuchet MS" pitchFamily="34" charset="0"/>
              </a:rPr>
              <a:t>		3.	Bends, elbows, junctions and other fittings,</a:t>
            </a:r>
          </a:p>
          <a:p>
            <a:pPr marL="231775" indent="-231775" eaLnBrk="1" hangingPunct="1">
              <a:lnSpc>
                <a:spcPct val="80000"/>
              </a:lnSpc>
              <a:buFontTx/>
              <a:buNone/>
              <a:tabLst>
                <a:tab pos="685800" algn="l"/>
                <a:tab pos="1028700" algn="l"/>
              </a:tabLst>
            </a:pPr>
            <a:r>
              <a:rPr lang="en-US" altLang="en-US" sz="1800" smtClean="0">
                <a:solidFill>
                  <a:schemeClr val="bg2"/>
                </a:solidFill>
                <a:latin typeface="Trebuchet MS" pitchFamily="34" charset="0"/>
              </a:rPr>
              <a:t>		4.	Valves, including those completely opened or partially closed.</a:t>
            </a:r>
          </a:p>
          <a:p>
            <a:pPr marL="231775" indent="-231775" eaLnBrk="1" hangingPunct="1">
              <a:lnSpc>
                <a:spcPct val="80000"/>
              </a:lnSpc>
              <a:tabLst>
                <a:tab pos="685800" algn="l"/>
                <a:tab pos="1028700" algn="l"/>
              </a:tabLst>
            </a:pPr>
            <a:endParaRPr lang="en-US" altLang="en-US" sz="1800" smtClean="0">
              <a:solidFill>
                <a:schemeClr val="bg2"/>
              </a:solidFill>
              <a:latin typeface="Trebuchet MS" pitchFamily="34" charset="0"/>
            </a:endParaRPr>
          </a:p>
          <a:p>
            <a:pPr marL="231775" indent="-231775" eaLnBrk="1" hangingPunct="1">
              <a:lnSpc>
                <a:spcPct val="90000"/>
              </a:lnSpc>
              <a:spcBef>
                <a:spcPct val="40000"/>
              </a:spcBef>
              <a:buClr>
                <a:schemeClr val="bg2"/>
              </a:buClr>
              <a:tabLst>
                <a:tab pos="685800" algn="l"/>
                <a:tab pos="1028700" algn="l"/>
              </a:tabLst>
            </a:pPr>
            <a:r>
              <a:rPr lang="en-US" altLang="en-US" sz="1800" smtClean="0">
                <a:solidFill>
                  <a:schemeClr val="bg2"/>
                </a:solidFill>
                <a:latin typeface="Trebuchet MS" pitchFamily="34" charset="0"/>
              </a:rPr>
              <a:t>Minor loss is denoted by </a:t>
            </a:r>
            <a:r>
              <a:rPr lang="en-US" altLang="en-US" sz="1800" i="1" smtClean="0">
                <a:solidFill>
                  <a:schemeClr val="hlink"/>
                </a:solidFill>
                <a:latin typeface="Trebuchet MS" pitchFamily="34" charset="0"/>
              </a:rPr>
              <a:t>h</a:t>
            </a:r>
            <a:r>
              <a:rPr lang="en-US" altLang="en-US" sz="1800" i="1" baseline="-25000" smtClean="0">
                <a:solidFill>
                  <a:schemeClr val="hlink"/>
                </a:solidFill>
                <a:latin typeface="Trebuchet MS" pitchFamily="34" charset="0"/>
              </a:rPr>
              <a:t>m</a:t>
            </a:r>
            <a:r>
              <a:rPr lang="en-US" altLang="en-US" sz="1800" smtClean="0">
                <a:solidFill>
                  <a:schemeClr val="bg2"/>
                </a:solidFill>
                <a:latin typeface="Trebuchet MS" pitchFamily="34" charset="0"/>
              </a:rPr>
              <a:t> and is expressed as proportional to the velocity head, i.e.</a:t>
            </a:r>
          </a:p>
          <a:p>
            <a:pPr marL="231775" indent="-231775" eaLnBrk="1" hangingPunct="1">
              <a:lnSpc>
                <a:spcPct val="90000"/>
              </a:lnSpc>
              <a:spcBef>
                <a:spcPct val="40000"/>
              </a:spcBef>
              <a:tabLst>
                <a:tab pos="685800" algn="l"/>
                <a:tab pos="1028700" algn="l"/>
              </a:tabLst>
            </a:pPr>
            <a:endParaRPr lang="en-US" altLang="en-US" sz="1800" smtClean="0">
              <a:latin typeface="Trebuchet MS" pitchFamily="34" charset="0"/>
            </a:endParaRPr>
          </a:p>
          <a:p>
            <a:pPr marL="231775" indent="-231775" eaLnBrk="1" hangingPunct="1">
              <a:lnSpc>
                <a:spcPct val="90000"/>
              </a:lnSpc>
              <a:spcBef>
                <a:spcPct val="40000"/>
              </a:spcBef>
              <a:tabLst>
                <a:tab pos="685800" algn="l"/>
                <a:tab pos="1028700" algn="l"/>
              </a:tabLst>
            </a:pPr>
            <a:endParaRPr lang="en-US" altLang="en-US" sz="1800" smtClean="0">
              <a:latin typeface="Trebuchet MS" pitchFamily="34" charset="0"/>
            </a:endParaRPr>
          </a:p>
          <a:p>
            <a:pPr marL="231775" indent="-231775" eaLnBrk="1" hangingPunct="1">
              <a:lnSpc>
                <a:spcPct val="90000"/>
              </a:lnSpc>
              <a:spcBef>
                <a:spcPct val="40000"/>
              </a:spcBef>
              <a:buFontTx/>
              <a:buNone/>
              <a:tabLst>
                <a:tab pos="685800" algn="l"/>
                <a:tab pos="1028700" algn="l"/>
              </a:tabLst>
            </a:pPr>
            <a:r>
              <a:rPr lang="en-US" altLang="en-US" sz="1800" smtClean="0">
                <a:solidFill>
                  <a:schemeClr val="bg2"/>
                </a:solidFill>
                <a:latin typeface="Trebuchet MS" pitchFamily="34" charset="0"/>
              </a:rPr>
              <a:t>	where </a:t>
            </a:r>
            <a:r>
              <a:rPr lang="en-US" altLang="en-US" sz="1800" i="1" smtClean="0">
                <a:solidFill>
                  <a:schemeClr val="hlink"/>
                </a:solidFill>
                <a:latin typeface="Trebuchet MS" pitchFamily="34" charset="0"/>
              </a:rPr>
              <a:t>K</a:t>
            </a:r>
            <a:r>
              <a:rPr lang="en-US" altLang="en-US" sz="1800" smtClean="0">
                <a:solidFill>
                  <a:schemeClr val="hlink"/>
                </a:solidFill>
                <a:latin typeface="Trebuchet MS" pitchFamily="34" charset="0"/>
              </a:rPr>
              <a:t> </a:t>
            </a:r>
            <a:r>
              <a:rPr lang="en-US" altLang="en-US" sz="1800" smtClean="0">
                <a:solidFill>
                  <a:schemeClr val="bg2"/>
                </a:solidFill>
                <a:latin typeface="Trebuchet MS" pitchFamily="34" charset="0"/>
              </a:rPr>
              <a:t>is the loss coefficient for each case. This coefficient </a:t>
            </a:r>
            <a:r>
              <a:rPr lang="en-US" altLang="en-US" sz="1800" i="1" smtClean="0">
                <a:solidFill>
                  <a:schemeClr val="hlink"/>
                </a:solidFill>
                <a:latin typeface="Trebuchet MS" pitchFamily="34" charset="0"/>
              </a:rPr>
              <a:t>K</a:t>
            </a:r>
            <a:r>
              <a:rPr lang="en-US" altLang="en-US" sz="1800" smtClean="0">
                <a:solidFill>
                  <a:schemeClr val="bg2"/>
                </a:solidFill>
                <a:latin typeface="Trebuchet MS" pitchFamily="34" charset="0"/>
              </a:rPr>
              <a:t> can either be derived analytically or taken from experimental or commercial data.</a:t>
            </a:r>
          </a:p>
        </p:txBody>
      </p:sp>
      <p:graphicFrame>
        <p:nvGraphicFramePr>
          <p:cNvPr id="24580" name="Object 4"/>
          <p:cNvGraphicFramePr>
            <a:graphicFrameLocks noGrp="1" noChangeAspect="1"/>
          </p:cNvGraphicFramePr>
          <p:nvPr>
            <p:ph sz="quarter" idx="3"/>
          </p:nvPr>
        </p:nvGraphicFramePr>
        <p:xfrm>
          <a:off x="6086475" y="3938588"/>
          <a:ext cx="1158875" cy="2187575"/>
        </p:xfrm>
        <a:graphic>
          <a:graphicData uri="http://schemas.openxmlformats.org/presentationml/2006/ole">
            <mc:AlternateContent xmlns:mc="http://schemas.openxmlformats.org/markup-compatibility/2006">
              <mc:Choice xmlns:v="urn:schemas-microsoft-com:vml" Requires="v">
                <p:oleObj spid="_x0000_s22576"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475" y="3938588"/>
                        <a:ext cx="1158875"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1" name="AutoShape 5">
            <a:hlinkClick r:id="" action="ppaction://hlinkshowjump?jump=nextslide" highlightClick="1"/>
          </p:cNvPr>
          <p:cNvSpPr>
            <a:spLocks noChangeAspect="1" noChangeArrowheads="1"/>
          </p:cNvSpPr>
          <p:nvPr/>
        </p:nvSpPr>
        <p:spPr bwMode="auto">
          <a:xfrm>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714375" indent="-714375" algn="ctr">
              <a:lnSpc>
                <a:spcPct val="80000"/>
              </a:lnSpc>
            </a:pPr>
            <a:endParaRPr lang="en-US" altLang="en-US" sz="3200" b="1">
              <a:solidFill>
                <a:schemeClr val="accent2"/>
              </a:solidFill>
              <a:effectLst/>
              <a:cs typeface="Arial" charset="0"/>
            </a:endParaRPr>
          </a:p>
        </p:txBody>
      </p:sp>
      <p:graphicFrame>
        <p:nvGraphicFramePr>
          <p:cNvPr id="24582" name="Object 6"/>
          <p:cNvGraphicFramePr>
            <a:graphicFrameLocks noGrp="1" noChangeAspect="1"/>
          </p:cNvGraphicFramePr>
          <p:nvPr>
            <p:ph sz="quarter" idx="2"/>
          </p:nvPr>
        </p:nvGraphicFramePr>
        <p:xfrm>
          <a:off x="3276600" y="4614863"/>
          <a:ext cx="1295400" cy="795337"/>
        </p:xfrm>
        <a:graphic>
          <a:graphicData uri="http://schemas.openxmlformats.org/presentationml/2006/ole">
            <mc:AlternateContent xmlns:mc="http://schemas.openxmlformats.org/markup-compatibility/2006">
              <mc:Choice xmlns:v="urn:schemas-microsoft-com:vml" Requires="v">
                <p:oleObj spid="_x0000_s22577" name="Equation" r:id="rId6" imgW="723586" imgH="444307" progId="Equation.3">
                  <p:embed/>
                </p:oleObj>
              </mc:Choice>
              <mc:Fallback>
                <p:oleObj name="Equation" r:id="rId6" imgW="723586" imgH="44430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614863"/>
                        <a:ext cx="1295400"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135244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599728"/>
          </a:xfrm>
        </p:spPr>
        <p:txBody>
          <a:bodyPr/>
          <a:lstStyle/>
          <a:p>
            <a:pPr algn="l"/>
            <a:r>
              <a:rPr lang="en-US" altLang="en-US" b="1" dirty="0">
                <a:solidFill>
                  <a:schemeClr val="tx1"/>
                </a:solidFill>
              </a:rPr>
              <a:t>2) </a:t>
            </a:r>
            <a:r>
              <a:rPr lang="en-GB" altLang="en-US" dirty="0">
                <a:solidFill>
                  <a:schemeClr val="tx1"/>
                </a:solidFill>
              </a:rPr>
              <a:t>Minor Losses</a:t>
            </a:r>
            <a:endParaRPr lang="en-US" dirty="0"/>
          </a:p>
        </p:txBody>
      </p:sp>
      <p:sp>
        <p:nvSpPr>
          <p:cNvPr id="7" name="Content Placeholder 6"/>
          <p:cNvSpPr>
            <a:spLocks noGrp="1"/>
          </p:cNvSpPr>
          <p:nvPr>
            <p:ph idx="1"/>
          </p:nvPr>
        </p:nvSpPr>
        <p:spPr>
          <a:xfrm>
            <a:off x="457200" y="980728"/>
            <a:ext cx="8229600" cy="5616624"/>
          </a:xfrm>
        </p:spPr>
        <p:txBody>
          <a:bodyPr/>
          <a:lstStyle/>
          <a:p>
            <a:pPr marL="0" indent="0" algn="just">
              <a:buNone/>
            </a:pPr>
            <a:r>
              <a:rPr lang="en-GB" altLang="en-US" dirty="0">
                <a:solidFill>
                  <a:schemeClr val="tx2">
                    <a:lumMod val="75000"/>
                  </a:schemeClr>
                </a:solidFill>
                <a:latin typeface="Trebuchet MS" pitchFamily="34" charset="0"/>
              </a:rPr>
              <a:t>caused by changes in internal pipe geometries and by fitted components. There are </a:t>
            </a:r>
            <a:r>
              <a:rPr lang="en-GB" altLang="en-US" dirty="0" smtClean="0">
                <a:solidFill>
                  <a:schemeClr val="tx2">
                    <a:lumMod val="75000"/>
                  </a:schemeClr>
                </a:solidFill>
                <a:latin typeface="Trebuchet MS" pitchFamily="34" charset="0"/>
              </a:rPr>
              <a:t>six </a:t>
            </a:r>
            <a:r>
              <a:rPr lang="en-GB" altLang="en-US" dirty="0">
                <a:solidFill>
                  <a:schemeClr val="tx2">
                    <a:lumMod val="75000"/>
                  </a:schemeClr>
                </a:solidFill>
                <a:latin typeface="Trebuchet MS" pitchFamily="34" charset="0"/>
              </a:rPr>
              <a:t>types of minor losses</a:t>
            </a:r>
            <a:r>
              <a:rPr lang="en-GB" altLang="en-US" dirty="0" smtClean="0">
                <a:solidFill>
                  <a:schemeClr val="tx2">
                    <a:lumMod val="75000"/>
                  </a:schemeClr>
                </a:solidFill>
                <a:latin typeface="Trebuchet MS" pitchFamily="34" charset="0"/>
              </a:rPr>
              <a:t>:</a:t>
            </a:r>
          </a:p>
          <a:p>
            <a:pPr marL="571500" indent="-571500" algn="just">
              <a:buFont typeface="+mj-lt"/>
              <a:buAutoNum type="romanLcPeriod"/>
            </a:pPr>
            <a:r>
              <a:rPr lang="en-US" altLang="en-US" u="sng" dirty="0" smtClean="0">
                <a:solidFill>
                  <a:schemeClr val="tx2">
                    <a:lumMod val="75000"/>
                  </a:schemeClr>
                </a:solidFill>
                <a:latin typeface="Trebuchet MS" pitchFamily="34" charset="0"/>
              </a:rPr>
              <a:t>Loss of head at entrance</a:t>
            </a:r>
          </a:p>
          <a:p>
            <a:r>
              <a:rPr lang="en-US" dirty="0">
                <a:solidFill>
                  <a:schemeClr val="tx2">
                    <a:lumMod val="75000"/>
                  </a:schemeClr>
                </a:solidFill>
                <a:effectLst/>
                <a:latin typeface="+mj-lt"/>
              </a:rPr>
              <a:t>A poorly designed inlet to a pipe can cause an appreciable head loss.</a:t>
            </a:r>
          </a:p>
          <a:p>
            <a:pPr algn="just"/>
            <a:r>
              <a:rPr lang="en-US" sz="2800" dirty="0" smtClean="0">
                <a:solidFill>
                  <a:schemeClr val="tx2">
                    <a:lumMod val="75000"/>
                  </a:schemeClr>
                </a:solidFill>
                <a:effectLst/>
              </a:rPr>
              <a:t>A cross section with maximum velocity and minimum pressure at B. This minimum flow area is known as the </a:t>
            </a:r>
            <a:r>
              <a:rPr lang="en-US" sz="2800" b="1" i="1" dirty="0" smtClean="0">
                <a:solidFill>
                  <a:schemeClr val="tx2">
                    <a:lumMod val="75000"/>
                  </a:schemeClr>
                </a:solidFill>
                <a:effectLst/>
              </a:rPr>
              <a:t>vena </a:t>
            </a:r>
            <a:r>
              <a:rPr lang="en-US" sz="2800" b="1" i="1" dirty="0" err="1" smtClean="0">
                <a:solidFill>
                  <a:schemeClr val="tx2">
                    <a:lumMod val="75000"/>
                  </a:schemeClr>
                </a:solidFill>
                <a:effectLst/>
              </a:rPr>
              <a:t>contracta</a:t>
            </a:r>
            <a:r>
              <a:rPr lang="en-US" sz="2800" b="1" i="1" dirty="0" smtClean="0">
                <a:solidFill>
                  <a:schemeClr val="tx2">
                    <a:lumMod val="75000"/>
                  </a:schemeClr>
                </a:solidFill>
                <a:effectLst/>
              </a:rPr>
              <a:t>.</a:t>
            </a:r>
            <a:r>
              <a:rPr lang="en-US" sz="2800" dirty="0" smtClean="0">
                <a:solidFill>
                  <a:schemeClr val="tx2">
                    <a:lumMod val="75000"/>
                  </a:schemeClr>
                </a:solidFill>
                <a:effectLst/>
                <a:latin typeface="+mj-lt"/>
              </a:rPr>
              <a:t> </a:t>
            </a:r>
            <a:endParaRPr lang="en-US" sz="2800" dirty="0">
              <a:solidFill>
                <a:schemeClr val="tx2">
                  <a:lumMod val="75000"/>
                </a:schemeClr>
              </a:solidFill>
              <a:effectLst/>
              <a:latin typeface="+mj-lt"/>
            </a:endParaRPr>
          </a:p>
          <a:p>
            <a:pPr marL="0" indent="0" algn="just">
              <a:buNone/>
            </a:pPr>
            <a:endParaRPr lang="en-US" altLang="en-US" sz="2800" dirty="0">
              <a:solidFill>
                <a:schemeClr val="tx2">
                  <a:lumMod val="75000"/>
                </a:schemeClr>
              </a:solidFill>
              <a:latin typeface="Trebuchet MS" pitchFamily="34" charset="0"/>
            </a:endParaRPr>
          </a:p>
          <a:p>
            <a:pPr marL="0" indent="0">
              <a:buNone/>
            </a:pPr>
            <a:endParaRPr lang="en-US" dirty="0">
              <a:solidFill>
                <a:schemeClr val="tx2">
                  <a:lumMod val="75000"/>
                </a:schemeClr>
              </a:solidFill>
            </a:endParaRPr>
          </a:p>
        </p:txBody>
      </p:sp>
      <p:pic>
        <p:nvPicPr>
          <p:cNvPr id="4" name="Picture 4" descr="Minor_losses"/>
          <p:cNvPicPr>
            <a:picLocks noChangeAspect="1" noChangeArrowheads="1"/>
          </p:cNvPicPr>
          <p:nvPr/>
        </p:nvPicPr>
        <p:blipFill>
          <a:blip r:embed="rId2">
            <a:extLst>
              <a:ext uri="{28A0092B-C50C-407E-A947-70E740481C1C}">
                <a14:useLocalDpi xmlns:a14="http://schemas.microsoft.com/office/drawing/2010/main" val="0"/>
              </a:ext>
            </a:extLst>
          </a:blip>
          <a:srcRect l="8372" t="5536" r="2641" b="13309"/>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3078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GB" altLang="en-US" smtClean="0"/>
          </a:p>
        </p:txBody>
      </p:sp>
      <p:pic>
        <p:nvPicPr>
          <p:cNvPr id="2662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829800" cy="7208838"/>
          </a:xfrm>
          <a:noFill/>
        </p:spPr>
      </p:pic>
    </p:spTree>
    <p:extLst>
      <p:ext uri="{BB962C8B-B14F-4D97-AF65-F5344CB8AC3E}">
        <p14:creationId xmlns:p14="http://schemas.microsoft.com/office/powerpoint/2010/main" val="2342004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31640" y="332657"/>
            <a:ext cx="6192688" cy="3024336"/>
          </a:xfrm>
          <a:prstGeom prst="rect">
            <a:avLst/>
          </a:prstGeom>
        </p:spPr>
      </p:pic>
      <p:sp>
        <p:nvSpPr>
          <p:cNvPr id="8" name="Rectangle 7"/>
          <p:cNvSpPr/>
          <p:nvPr/>
        </p:nvSpPr>
        <p:spPr>
          <a:xfrm>
            <a:off x="251520" y="3573016"/>
            <a:ext cx="8676964" cy="3108543"/>
          </a:xfrm>
          <a:prstGeom prst="rect">
            <a:avLst/>
          </a:prstGeom>
        </p:spPr>
        <p:txBody>
          <a:bodyPr wrap="square">
            <a:spAutoFit/>
          </a:bodyPr>
          <a:lstStyle/>
          <a:p>
            <a:pPr marL="457200" indent="-457200" algn="just">
              <a:buFont typeface="Wingdings" panose="05000000000000000000" pitchFamily="2" charset="2"/>
              <a:buChar char="q"/>
            </a:pPr>
            <a:r>
              <a:rPr lang="en-US" sz="2800" dirty="0">
                <a:latin typeface="+mn-lt"/>
                <a:ea typeface="Times New Roman" panose="02020603050405020304" pitchFamily="18" charset="0"/>
              </a:rPr>
              <a:t>It is seen that the loss of energy at entrance is distributed along the length AC</a:t>
            </a:r>
            <a:r>
              <a:rPr lang="en-US" sz="2800" dirty="0" smtClean="0">
                <a:latin typeface="+mn-lt"/>
                <a:ea typeface="Times New Roman" panose="02020603050405020304" pitchFamily="18" charset="0"/>
              </a:rPr>
              <a:t>,</a:t>
            </a:r>
            <a:r>
              <a:rPr lang="en-US" sz="2800" dirty="0">
                <a:latin typeface="+mn-lt"/>
              </a:rPr>
              <a:t> The increased turbulence </a:t>
            </a:r>
            <a:r>
              <a:rPr lang="en-US" sz="2800" dirty="0" smtClean="0">
                <a:latin typeface="+mn-lt"/>
              </a:rPr>
              <a:t>in </a:t>
            </a:r>
            <a:r>
              <a:rPr lang="en-US" sz="2800" dirty="0">
                <a:latin typeface="+mn-lt"/>
              </a:rPr>
              <a:t>this portion of the pipe cause the friction loss to be much greater than in a corresponding length where the flow </a:t>
            </a:r>
            <a:r>
              <a:rPr lang="en-US" sz="2800">
                <a:latin typeface="+mn-lt"/>
              </a:rPr>
              <a:t>is </a:t>
            </a:r>
            <a:r>
              <a:rPr lang="en-US" sz="2800" smtClean="0">
                <a:latin typeface="+mn-lt"/>
              </a:rPr>
              <a:t>normal of </a:t>
            </a:r>
            <a:r>
              <a:rPr lang="en-US" sz="2800" dirty="0">
                <a:latin typeface="+mn-lt"/>
              </a:rPr>
              <a:t>this total loss, a small portion h</a:t>
            </a:r>
            <a:r>
              <a:rPr lang="en-US" sz="2800" i="1" baseline="-25000" dirty="0">
                <a:latin typeface="+mn-lt"/>
              </a:rPr>
              <a:t>f</a:t>
            </a:r>
            <a:r>
              <a:rPr lang="en-US" sz="2800" dirty="0">
                <a:latin typeface="+mn-lt"/>
              </a:rPr>
              <a:t> would be due to the normal pipe friction</a:t>
            </a:r>
          </a:p>
        </p:txBody>
      </p:sp>
    </p:spTree>
    <p:extLst>
      <p:ext uri="{BB962C8B-B14F-4D97-AF65-F5344CB8AC3E}">
        <p14:creationId xmlns:p14="http://schemas.microsoft.com/office/powerpoint/2010/main" val="11416635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txBody>
          <a:bodyPr/>
          <a:lstStyle/>
          <a:p>
            <a:r>
              <a:rPr lang="en-US" dirty="0">
                <a:effectLst/>
              </a:rPr>
              <a:t>The loss of head at entrance may be expressed </a:t>
            </a:r>
            <a:r>
              <a:rPr lang="en-US" dirty="0" smtClean="0">
                <a:effectLst/>
              </a:rPr>
              <a:t>as:</a:t>
            </a:r>
          </a:p>
          <a:p>
            <a:pPr marL="0" indent="0">
              <a:buNone/>
            </a:pPr>
            <a:r>
              <a:rPr lang="en-US" dirty="0" smtClean="0">
                <a:effectLst/>
              </a:rPr>
              <a:t> </a:t>
            </a:r>
            <a:endParaRPr lang="en-US" dirty="0">
              <a:effectLst/>
            </a:endParaRPr>
          </a:p>
          <a:p>
            <a:pPr marL="0" indent="0">
              <a:buNone/>
            </a:pPr>
            <a:endParaRPr lang="en-US" dirty="0" smtClean="0"/>
          </a:p>
          <a:p>
            <a:pPr marL="0" indent="0">
              <a:buNone/>
            </a:pPr>
            <a:endParaRPr lang="en-US" dirty="0"/>
          </a:p>
          <a:p>
            <a:pPr marL="571500" indent="-571500">
              <a:buFont typeface="+mj-lt"/>
              <a:buAutoNum type="romanLcPeriod" startAt="2"/>
            </a:pPr>
            <a:r>
              <a:rPr lang="en-US" sz="2800" u="sng" dirty="0" smtClean="0">
                <a:solidFill>
                  <a:schemeClr val="tx2">
                    <a:lumMod val="75000"/>
                  </a:schemeClr>
                </a:solidFill>
                <a:effectLst/>
              </a:rPr>
              <a:t>Loss </a:t>
            </a:r>
            <a:r>
              <a:rPr lang="en-US" sz="2800" u="sng" dirty="0">
                <a:solidFill>
                  <a:schemeClr val="tx2">
                    <a:lumMod val="75000"/>
                  </a:schemeClr>
                </a:solidFill>
                <a:effectLst/>
              </a:rPr>
              <a:t>of head </a:t>
            </a:r>
            <a:r>
              <a:rPr lang="en-US" sz="2800" u="sng" dirty="0" smtClean="0">
                <a:solidFill>
                  <a:schemeClr val="tx2">
                    <a:lumMod val="75000"/>
                  </a:schemeClr>
                </a:solidFill>
                <a:effectLst/>
              </a:rPr>
              <a:t>at leave </a:t>
            </a:r>
            <a:r>
              <a:rPr lang="en-US" sz="2800" u="sng" dirty="0">
                <a:solidFill>
                  <a:schemeClr val="tx2">
                    <a:lumMod val="75000"/>
                  </a:schemeClr>
                </a:solidFill>
                <a:effectLst/>
              </a:rPr>
              <a:t>of </a:t>
            </a:r>
            <a:r>
              <a:rPr lang="en-US" sz="2800" u="sng" dirty="0" smtClean="0">
                <a:solidFill>
                  <a:schemeClr val="tx2">
                    <a:lumMod val="75000"/>
                  </a:schemeClr>
                </a:solidFill>
                <a:effectLst/>
              </a:rPr>
              <a:t>pipe, </a:t>
            </a:r>
            <a:r>
              <a:rPr lang="en-US" sz="2800" u="sng" dirty="0">
                <a:solidFill>
                  <a:schemeClr val="tx2">
                    <a:lumMod val="75000"/>
                  </a:schemeClr>
                </a:solidFill>
                <a:effectLst/>
              </a:rPr>
              <a:t>(</a:t>
            </a:r>
            <a:r>
              <a:rPr lang="en-US" sz="2800" u="sng" dirty="0" err="1">
                <a:solidFill>
                  <a:schemeClr val="tx2">
                    <a:lumMod val="75000"/>
                  </a:schemeClr>
                </a:solidFill>
                <a:effectLst/>
              </a:rPr>
              <a:t>h</a:t>
            </a:r>
            <a:r>
              <a:rPr lang="en-US" sz="2800" u="sng" baseline="-25000" dirty="0" err="1">
                <a:solidFill>
                  <a:schemeClr val="tx2">
                    <a:lumMod val="75000"/>
                  </a:schemeClr>
                </a:solidFill>
                <a:effectLst/>
              </a:rPr>
              <a:t>d</a:t>
            </a:r>
            <a:r>
              <a:rPr lang="en-US" sz="2800" u="sng" baseline="-25000" dirty="0" smtClean="0">
                <a:solidFill>
                  <a:schemeClr val="tx2">
                    <a:lumMod val="75000"/>
                  </a:schemeClr>
                </a:solidFill>
                <a:effectLst/>
              </a:rPr>
              <a:t>’</a:t>
            </a:r>
            <a:r>
              <a:rPr lang="en-US" sz="2800" u="sng" dirty="0" smtClean="0">
                <a:solidFill>
                  <a:schemeClr val="tx2">
                    <a:lumMod val="75000"/>
                  </a:schemeClr>
                </a:solidFill>
                <a:effectLst/>
              </a:rPr>
              <a:t>)</a:t>
            </a:r>
          </a:p>
          <a:p>
            <a:pPr marL="0" indent="0" algn="just">
              <a:buNone/>
            </a:pPr>
            <a:r>
              <a:rPr lang="en-US" sz="2800" dirty="0">
                <a:effectLst/>
              </a:rPr>
              <a:t>When the fluid with a velocity V is discharged from the end of a pipe in to a large reservoir, (v = 0), the entire kinetic energy of the coming flow is dissipated.</a:t>
            </a:r>
          </a:p>
          <a:p>
            <a:pPr marL="0" indent="0" algn="just">
              <a:buNone/>
            </a:pPr>
            <a:endParaRPr lang="en-US" sz="2800" u="sng" dirty="0">
              <a:solidFill>
                <a:schemeClr val="tx2">
                  <a:lumMod val="75000"/>
                </a:schemeClr>
              </a:solidFill>
              <a:effectLst/>
            </a:endParaRPr>
          </a:p>
          <a:p>
            <a:pPr marL="571500" indent="-571500">
              <a:buFont typeface="+mj-lt"/>
              <a:buAutoNum type="romanLcPeriod" startAt="2"/>
            </a:pPr>
            <a:endParaRPr lang="en-US" dirty="0"/>
          </a:p>
        </p:txBody>
      </p:sp>
      <p:pic>
        <p:nvPicPr>
          <p:cNvPr id="4" name="Picture 3"/>
          <p:cNvPicPr>
            <a:picLocks noChangeAspect="1"/>
          </p:cNvPicPr>
          <p:nvPr/>
        </p:nvPicPr>
        <p:blipFill>
          <a:blip r:embed="rId2"/>
          <a:stretch>
            <a:fillRect/>
          </a:stretch>
        </p:blipFill>
        <p:spPr>
          <a:xfrm>
            <a:off x="1293714" y="1484783"/>
            <a:ext cx="1914525" cy="1314450"/>
          </a:xfrm>
          <a:prstGeom prst="rect">
            <a:avLst/>
          </a:prstGeom>
        </p:spPr>
      </p:pic>
      <p:sp>
        <p:nvSpPr>
          <p:cNvPr id="14" name="Rectangle 13"/>
          <p:cNvSpPr/>
          <p:nvPr/>
        </p:nvSpPr>
        <p:spPr>
          <a:xfrm>
            <a:off x="3275856" y="1818842"/>
            <a:ext cx="5544616" cy="830997"/>
          </a:xfrm>
          <a:prstGeom prst="rect">
            <a:avLst/>
          </a:prstGeom>
        </p:spPr>
        <p:txBody>
          <a:bodyPr wrap="square">
            <a:spAutoFit/>
          </a:bodyPr>
          <a:lstStyle/>
          <a:p>
            <a:r>
              <a:rPr lang="en-US" sz="2400" dirty="0" smtClean="0"/>
              <a:t>Where V is the mean velocity in the pipe, and  is the loss coefficient</a:t>
            </a:r>
            <a:endParaRPr lang="en-US" sz="2400" dirty="0"/>
          </a:p>
        </p:txBody>
      </p:sp>
    </p:spTree>
    <p:extLst>
      <p:ext uri="{BB962C8B-B14F-4D97-AF65-F5344CB8AC3E}">
        <p14:creationId xmlns:p14="http://schemas.microsoft.com/office/powerpoint/2010/main" val="1114275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43608" y="332656"/>
            <a:ext cx="6768752" cy="3629025"/>
          </a:xfrm>
          <a:prstGeom prst="rect">
            <a:avLst/>
          </a:prstGeom>
        </p:spPr>
      </p:pic>
      <p:pic>
        <p:nvPicPr>
          <p:cNvPr id="5" name="Picture 4"/>
          <p:cNvPicPr>
            <a:picLocks noChangeAspect="1"/>
          </p:cNvPicPr>
          <p:nvPr/>
        </p:nvPicPr>
        <p:blipFill>
          <a:blip r:embed="rId3"/>
          <a:stretch>
            <a:fillRect/>
          </a:stretch>
        </p:blipFill>
        <p:spPr>
          <a:xfrm>
            <a:off x="1403648" y="4293096"/>
            <a:ext cx="3209925" cy="1133475"/>
          </a:xfrm>
          <a:prstGeom prst="rect">
            <a:avLst/>
          </a:prstGeom>
        </p:spPr>
      </p:pic>
    </p:spTree>
    <p:extLst>
      <p:ext uri="{BB962C8B-B14F-4D97-AF65-F5344CB8AC3E}">
        <p14:creationId xmlns:p14="http://schemas.microsoft.com/office/powerpoint/2010/main" val="3086114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712968" cy="5979368"/>
          </a:xfrm>
        </p:spPr>
        <p:txBody>
          <a:bodyPr/>
          <a:lstStyle/>
          <a:p>
            <a:pPr marL="571500" indent="-571500">
              <a:buFont typeface="+mj-lt"/>
              <a:buAutoNum type="romanLcPeriod" startAt="3"/>
            </a:pPr>
            <a:r>
              <a:rPr lang="en-US" u="sng" dirty="0" smtClean="0">
                <a:solidFill>
                  <a:schemeClr val="tx2">
                    <a:lumMod val="75000"/>
                  </a:schemeClr>
                </a:solidFill>
                <a:effectLst/>
              </a:rPr>
              <a:t>Loss due to contraction (</a:t>
            </a:r>
            <a:r>
              <a:rPr lang="en-US" u="sng" dirty="0" err="1" smtClean="0">
                <a:solidFill>
                  <a:schemeClr val="tx2">
                    <a:lumMod val="75000"/>
                  </a:schemeClr>
                </a:solidFill>
                <a:effectLst/>
              </a:rPr>
              <a:t>h</a:t>
            </a:r>
            <a:r>
              <a:rPr lang="en-US" u="sng" baseline="-25000" dirty="0" err="1" smtClean="0">
                <a:solidFill>
                  <a:schemeClr val="tx2">
                    <a:lumMod val="75000"/>
                  </a:schemeClr>
                </a:solidFill>
                <a:effectLst/>
              </a:rPr>
              <a:t>c</a:t>
            </a:r>
            <a:r>
              <a:rPr lang="en-US" u="sng" dirty="0" smtClean="0">
                <a:solidFill>
                  <a:schemeClr val="tx2">
                    <a:lumMod val="75000"/>
                  </a:schemeClr>
                </a:solidFill>
                <a:effectLst/>
              </a:rPr>
              <a:t>)</a:t>
            </a:r>
          </a:p>
          <a:p>
            <a:pPr marL="0" indent="0">
              <a:buNone/>
            </a:pPr>
            <a:r>
              <a:rPr lang="en-US" sz="2800" dirty="0" smtClean="0">
                <a:effectLst/>
              </a:rPr>
              <a:t>a) Sudden contraction</a:t>
            </a:r>
          </a:p>
          <a:p>
            <a:pPr marL="0" indent="0" algn="just">
              <a:buNone/>
            </a:pPr>
            <a:r>
              <a:rPr lang="en-US" sz="2800" dirty="0" smtClean="0">
                <a:effectLst/>
              </a:rPr>
              <a:t>There is a marked drop in pressure due to increase in velocity and to the loss of energy in turbulence. The loss of head for sudden contraction may be represented by </a:t>
            </a:r>
          </a:p>
          <a:p>
            <a:pPr marL="0" indent="0">
              <a:buNone/>
            </a:pPr>
            <a:endParaRPr lang="en-US" sz="2800" dirty="0" smtClean="0">
              <a:effectLst/>
            </a:endParaRPr>
          </a:p>
          <a:p>
            <a:pPr marL="0" indent="0">
              <a:buNone/>
            </a:pPr>
            <a:r>
              <a:rPr lang="en-US" dirty="0" smtClean="0">
                <a:effectLst/>
              </a:rPr>
              <a:t/>
            </a:r>
            <a:br>
              <a:rPr lang="en-US" dirty="0" smtClean="0">
                <a:effectLst/>
              </a:rPr>
            </a:br>
            <a:endParaRPr lang="en-US" dirty="0"/>
          </a:p>
        </p:txBody>
      </p:sp>
      <p:pic>
        <p:nvPicPr>
          <p:cNvPr id="4" name="Picture 3"/>
          <p:cNvPicPr>
            <a:picLocks noChangeAspect="1"/>
          </p:cNvPicPr>
          <p:nvPr/>
        </p:nvPicPr>
        <p:blipFill>
          <a:blip r:embed="rId2"/>
          <a:stretch>
            <a:fillRect/>
          </a:stretch>
        </p:blipFill>
        <p:spPr>
          <a:xfrm>
            <a:off x="3419872" y="2996952"/>
            <a:ext cx="1872208" cy="995139"/>
          </a:xfrm>
          <a:prstGeom prst="rect">
            <a:avLst/>
          </a:prstGeom>
        </p:spPr>
      </p:pic>
    </p:spTree>
    <p:extLst>
      <p:ext uri="{BB962C8B-B14F-4D97-AF65-F5344CB8AC3E}">
        <p14:creationId xmlns:p14="http://schemas.microsoft.com/office/powerpoint/2010/main" val="13612491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99592" y="260648"/>
            <a:ext cx="7128792" cy="4200525"/>
          </a:xfrm>
          <a:prstGeom prst="rect">
            <a:avLst/>
          </a:prstGeom>
        </p:spPr>
      </p:pic>
      <p:pic>
        <p:nvPicPr>
          <p:cNvPr id="8" name="Picture 7"/>
          <p:cNvPicPr>
            <a:picLocks noChangeAspect="1"/>
          </p:cNvPicPr>
          <p:nvPr/>
        </p:nvPicPr>
        <p:blipFill>
          <a:blip r:embed="rId3"/>
          <a:stretch>
            <a:fillRect/>
          </a:stretch>
        </p:blipFill>
        <p:spPr>
          <a:xfrm>
            <a:off x="323528" y="4941168"/>
            <a:ext cx="8604448" cy="1512168"/>
          </a:xfrm>
          <a:prstGeom prst="rect">
            <a:avLst/>
          </a:prstGeom>
        </p:spPr>
      </p:pic>
    </p:spTree>
    <p:extLst>
      <p:ext uri="{BB962C8B-B14F-4D97-AF65-F5344CB8AC3E}">
        <p14:creationId xmlns:p14="http://schemas.microsoft.com/office/powerpoint/2010/main" val="3366886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80720"/>
          </a:xfrm>
        </p:spPr>
        <p:txBody>
          <a:bodyPr/>
          <a:lstStyle/>
          <a:p>
            <a:pPr marL="0" indent="0">
              <a:buNone/>
            </a:pPr>
            <a:r>
              <a:rPr lang="en-US" dirty="0">
                <a:effectLst/>
              </a:rPr>
              <a:t>b) </a:t>
            </a:r>
            <a:r>
              <a:rPr lang="en-US" sz="2800" dirty="0">
                <a:effectLst/>
              </a:rPr>
              <a:t>Gradual </a:t>
            </a:r>
            <a:r>
              <a:rPr lang="en-US" sz="2800" dirty="0" smtClean="0">
                <a:effectLst/>
              </a:rPr>
              <a:t>contraction</a:t>
            </a:r>
          </a:p>
          <a:p>
            <a:pPr algn="just"/>
            <a:r>
              <a:rPr lang="en-US" sz="2800" dirty="0">
                <a:effectLst/>
              </a:rPr>
              <a:t>In order to reduces high losses, abrupt changes of cross section should be avoided. This is accomplished by changing from one diameter to the other by means of a smoothly curved </a:t>
            </a:r>
            <a:r>
              <a:rPr lang="en-US" sz="2800" dirty="0" smtClean="0">
                <a:effectLst/>
              </a:rPr>
              <a:t>transition which  can reduce the</a:t>
            </a:r>
            <a:r>
              <a:rPr lang="en-US" sz="2800" dirty="0">
                <a:effectLst/>
              </a:rPr>
              <a:t> </a:t>
            </a:r>
            <a:r>
              <a:rPr lang="en-US" sz="2800" dirty="0" smtClean="0">
                <a:effectLst/>
              </a:rPr>
              <a:t>loss </a:t>
            </a:r>
            <a:r>
              <a:rPr lang="en-US" sz="2800" dirty="0">
                <a:effectLst/>
              </a:rPr>
              <a:t>coefficient k</a:t>
            </a:r>
            <a:r>
              <a:rPr lang="en-US" sz="2800" baseline="-25000" dirty="0">
                <a:effectLst/>
              </a:rPr>
              <a:t>c</a:t>
            </a:r>
            <a:r>
              <a:rPr lang="en-US" sz="2800" dirty="0">
                <a:effectLst/>
              </a:rPr>
              <a:t> as small as </a:t>
            </a:r>
            <a:r>
              <a:rPr lang="en-US" sz="2800" dirty="0" smtClean="0">
                <a:effectLst/>
              </a:rPr>
              <a:t>0.05. </a:t>
            </a:r>
          </a:p>
          <a:p>
            <a:pPr marL="571500" indent="-571500">
              <a:buFont typeface="+mj-lt"/>
              <a:buAutoNum type="romanLcPeriod" startAt="4"/>
            </a:pPr>
            <a:r>
              <a:rPr lang="en-US" b="1" dirty="0">
                <a:effectLst/>
              </a:rPr>
              <a:t> </a:t>
            </a:r>
            <a:r>
              <a:rPr lang="en-US" u="sng" dirty="0">
                <a:solidFill>
                  <a:schemeClr val="tx2">
                    <a:lumMod val="75000"/>
                  </a:schemeClr>
                </a:solidFill>
                <a:effectLst/>
              </a:rPr>
              <a:t>Loss due to Expansion (h</a:t>
            </a:r>
            <a:r>
              <a:rPr lang="en-US" u="sng" baseline="-25000" dirty="0">
                <a:solidFill>
                  <a:schemeClr val="tx2">
                    <a:lumMod val="75000"/>
                  </a:schemeClr>
                </a:solidFill>
                <a:effectLst/>
              </a:rPr>
              <a:t>e</a:t>
            </a:r>
            <a:r>
              <a:rPr lang="en-US" u="sng" dirty="0">
                <a:solidFill>
                  <a:schemeClr val="tx2">
                    <a:lumMod val="75000"/>
                  </a:schemeClr>
                </a:solidFill>
                <a:effectLst/>
              </a:rPr>
              <a:t>)</a:t>
            </a:r>
          </a:p>
          <a:p>
            <a:pPr marL="514350" indent="-514350">
              <a:buAutoNum type="alphaLcParenR"/>
            </a:pPr>
            <a:r>
              <a:rPr lang="en-US" sz="2800" dirty="0" smtClean="0">
                <a:effectLst/>
              </a:rPr>
              <a:t>Sudden Expansion</a:t>
            </a:r>
          </a:p>
          <a:p>
            <a:pPr marL="0" indent="0" algn="just">
              <a:buNone/>
            </a:pPr>
            <a:r>
              <a:rPr lang="en-US" dirty="0">
                <a:effectLst/>
              </a:rPr>
              <a:t>After the flow enters expanded pipe, there is excessive turbulence and formation of eddies which causes loss of </a:t>
            </a:r>
            <a:r>
              <a:rPr lang="en-US" dirty="0" smtClean="0">
                <a:effectLst/>
              </a:rPr>
              <a:t>energy greater than that of the contraction.</a:t>
            </a:r>
            <a:endParaRPr lang="en-US" dirty="0">
              <a:effectLst/>
            </a:endParaRPr>
          </a:p>
          <a:p>
            <a:pPr marL="0" indent="0" algn="just">
              <a:buNone/>
            </a:pPr>
            <a:endParaRPr lang="en-US" dirty="0">
              <a:effectLst/>
            </a:endParaRPr>
          </a:p>
        </p:txBody>
      </p:sp>
    </p:spTree>
    <p:extLst>
      <p:ext uri="{BB962C8B-B14F-4D97-AF65-F5344CB8AC3E}">
        <p14:creationId xmlns:p14="http://schemas.microsoft.com/office/powerpoint/2010/main" val="1806219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228600"/>
            <a:ext cx="7772400" cy="685800"/>
          </a:xfrm>
        </p:spPr>
        <p:txBody>
          <a:bodyPr/>
          <a:lstStyle/>
          <a:p>
            <a:pPr eaLnBrk="1" hangingPunct="1">
              <a:defRPr/>
            </a:pPr>
            <a:r>
              <a:rPr lang="en-US" altLang="en-US" dirty="0" smtClean="0"/>
              <a:t>Energy equation</a:t>
            </a:r>
          </a:p>
        </p:txBody>
      </p:sp>
      <p:sp>
        <p:nvSpPr>
          <p:cNvPr id="95235" name="Rectangle 3"/>
          <p:cNvSpPr>
            <a:spLocks noGrp="1" noChangeArrowheads="1"/>
          </p:cNvSpPr>
          <p:nvPr>
            <p:ph type="body" idx="1"/>
          </p:nvPr>
        </p:nvSpPr>
        <p:spPr>
          <a:xfrm>
            <a:off x="304800" y="1219200"/>
            <a:ext cx="8534400" cy="5334000"/>
          </a:xfrm>
        </p:spPr>
        <p:txBody>
          <a:bodyPr/>
          <a:lstStyle/>
          <a:p>
            <a:pPr eaLnBrk="1" hangingPunct="1">
              <a:lnSpc>
                <a:spcPct val="90000"/>
              </a:lnSpc>
              <a:defRPr/>
            </a:pPr>
            <a:r>
              <a:rPr lang="en-US" altLang="en-US" sz="2400" dirty="0" smtClean="0"/>
              <a:t>The design of conduit should be such that it needs least cost for a given discharge</a:t>
            </a:r>
          </a:p>
          <a:p>
            <a:pPr eaLnBrk="1" hangingPunct="1">
              <a:lnSpc>
                <a:spcPct val="90000"/>
              </a:lnSpc>
              <a:defRPr/>
            </a:pPr>
            <a:r>
              <a:rPr lang="en-US" altLang="en-US" sz="2400" dirty="0" smtClean="0"/>
              <a:t>The hydraulic aspect of the problem require applying the one dimensional steady flow form of the energy equation:</a:t>
            </a:r>
          </a:p>
          <a:p>
            <a:pPr eaLnBrk="1" hangingPunct="1">
              <a:lnSpc>
                <a:spcPct val="90000"/>
              </a:lnSpc>
              <a:defRPr/>
            </a:pPr>
            <a:endParaRPr lang="en-US" altLang="en-US" sz="2400" dirty="0" smtClean="0"/>
          </a:p>
          <a:p>
            <a:pPr eaLnBrk="1" hangingPunct="1">
              <a:lnSpc>
                <a:spcPct val="90000"/>
              </a:lnSpc>
              <a:buFont typeface="Wingdings" panose="05000000000000000000" pitchFamily="2" charset="2"/>
              <a:buNone/>
              <a:defRPr/>
            </a:pPr>
            <a:endParaRPr lang="en-US" altLang="en-US" sz="2400" dirty="0" smtClean="0"/>
          </a:p>
          <a:p>
            <a:pPr eaLnBrk="1" hangingPunct="1">
              <a:lnSpc>
                <a:spcPct val="90000"/>
              </a:lnSpc>
              <a:buFont typeface="Wingdings" panose="05000000000000000000" pitchFamily="2" charset="2"/>
              <a:buNone/>
              <a:defRPr/>
            </a:pPr>
            <a:endParaRPr lang="en-US" altLang="en-US" sz="2400" dirty="0" smtClean="0"/>
          </a:p>
          <a:p>
            <a:pPr eaLnBrk="1" hangingPunct="1">
              <a:lnSpc>
                <a:spcPct val="90000"/>
              </a:lnSpc>
              <a:buFont typeface="Wingdings" panose="05000000000000000000" pitchFamily="2" charset="2"/>
              <a:buNone/>
              <a:defRPr/>
            </a:pPr>
            <a:r>
              <a:rPr lang="en-US" altLang="en-US" sz="2400" dirty="0" smtClean="0"/>
              <a:t>Where     </a:t>
            </a:r>
            <a:r>
              <a:rPr lang="en-US" altLang="en-US" sz="2400" i="1" dirty="0" smtClean="0"/>
              <a:t>p/</a:t>
            </a:r>
            <a:r>
              <a:rPr lang="en-US" altLang="en-US" sz="2400" i="1" dirty="0" smtClean="0">
                <a:sym typeface="Symbol" pitchFamily="18" charset="2"/>
              </a:rPr>
              <a:t> </a:t>
            </a:r>
            <a:r>
              <a:rPr lang="en-US" altLang="en-US" sz="2400" dirty="0" smtClean="0">
                <a:sym typeface="Symbol" pitchFamily="18" charset="2"/>
              </a:rPr>
              <a:t>=pressure head</a:t>
            </a:r>
          </a:p>
          <a:p>
            <a:pPr eaLnBrk="1" hangingPunct="1">
              <a:lnSpc>
                <a:spcPct val="90000"/>
              </a:lnSpc>
              <a:buFont typeface="Wingdings" panose="05000000000000000000" pitchFamily="2" charset="2"/>
              <a:buNone/>
              <a:defRPr/>
            </a:pPr>
            <a:r>
              <a:rPr lang="en-US" altLang="en-US" sz="2400" dirty="0" smtClean="0">
                <a:sym typeface="Symbol" pitchFamily="18" charset="2"/>
              </a:rPr>
              <a:t>		    </a:t>
            </a:r>
            <a:r>
              <a:rPr lang="en-US" altLang="en-US" sz="2400" i="1" dirty="0" smtClean="0">
                <a:sym typeface="Symbol" pitchFamily="18" charset="2"/>
              </a:rPr>
              <a:t>V</a:t>
            </a:r>
            <a:r>
              <a:rPr lang="en-US" altLang="en-US" sz="2400" i="1" baseline="30000" dirty="0" smtClean="0">
                <a:sym typeface="Symbol" pitchFamily="18" charset="2"/>
              </a:rPr>
              <a:t>2</a:t>
            </a:r>
            <a:r>
              <a:rPr lang="en-US" altLang="en-US" sz="2400" i="1" dirty="0" smtClean="0">
                <a:sym typeface="Symbol" pitchFamily="18" charset="2"/>
              </a:rPr>
              <a:t>/2g</a:t>
            </a:r>
            <a:r>
              <a:rPr lang="en-US" altLang="en-US" sz="2400" dirty="0" smtClean="0">
                <a:sym typeface="Symbol" pitchFamily="18" charset="2"/>
              </a:rPr>
              <a:t> =velocity head</a:t>
            </a:r>
          </a:p>
          <a:p>
            <a:pPr eaLnBrk="1" hangingPunct="1">
              <a:lnSpc>
                <a:spcPct val="90000"/>
              </a:lnSpc>
              <a:buFont typeface="Wingdings" panose="05000000000000000000" pitchFamily="2" charset="2"/>
              <a:buNone/>
              <a:defRPr/>
            </a:pPr>
            <a:r>
              <a:rPr lang="en-US" altLang="en-US" sz="2400" dirty="0" smtClean="0">
                <a:sym typeface="Symbol" pitchFamily="18" charset="2"/>
              </a:rPr>
              <a:t>		    </a:t>
            </a:r>
            <a:r>
              <a:rPr lang="en-US" altLang="en-US" sz="2400" i="1" dirty="0" smtClean="0">
                <a:sym typeface="Symbol" pitchFamily="18" charset="2"/>
              </a:rPr>
              <a:t>z </a:t>
            </a:r>
            <a:r>
              <a:rPr lang="en-US" altLang="en-US" sz="2400" dirty="0" smtClean="0">
                <a:sym typeface="Symbol" pitchFamily="18" charset="2"/>
              </a:rPr>
              <a:t>=elevation head</a:t>
            </a:r>
          </a:p>
          <a:p>
            <a:pPr eaLnBrk="1" hangingPunct="1">
              <a:lnSpc>
                <a:spcPct val="90000"/>
              </a:lnSpc>
              <a:buFont typeface="Wingdings" panose="05000000000000000000" pitchFamily="2" charset="2"/>
              <a:buNone/>
              <a:defRPr/>
            </a:pPr>
            <a:r>
              <a:rPr lang="en-US" altLang="en-US" sz="2400" dirty="0" smtClean="0">
                <a:sym typeface="Symbol" pitchFamily="18" charset="2"/>
              </a:rPr>
              <a:t>		    </a:t>
            </a:r>
            <a:r>
              <a:rPr lang="en-US" altLang="en-US" sz="2400" i="1" dirty="0" err="1" smtClean="0">
                <a:sym typeface="Symbol" pitchFamily="18" charset="2"/>
              </a:rPr>
              <a:t>h</a:t>
            </a:r>
            <a:r>
              <a:rPr lang="en-US" altLang="en-US" sz="2400" i="1" baseline="-25000" dirty="0" err="1" smtClean="0">
                <a:sym typeface="Symbol" pitchFamily="18" charset="2"/>
              </a:rPr>
              <a:t>p</a:t>
            </a:r>
            <a:r>
              <a:rPr lang="en-US" altLang="en-US" sz="2400" dirty="0" smtClean="0">
                <a:sym typeface="Symbol" pitchFamily="18" charset="2"/>
              </a:rPr>
              <a:t>=head supplied by a pump</a:t>
            </a:r>
          </a:p>
          <a:p>
            <a:pPr eaLnBrk="1" hangingPunct="1">
              <a:lnSpc>
                <a:spcPct val="90000"/>
              </a:lnSpc>
              <a:buFont typeface="Wingdings" panose="05000000000000000000" pitchFamily="2" charset="2"/>
              <a:buNone/>
              <a:defRPr/>
            </a:pPr>
            <a:r>
              <a:rPr lang="en-US" altLang="en-US" sz="2400" dirty="0" smtClean="0">
                <a:sym typeface="Symbol" pitchFamily="18" charset="2"/>
              </a:rPr>
              <a:t>		    </a:t>
            </a:r>
            <a:r>
              <a:rPr lang="en-US" altLang="en-US" sz="2400" i="1" dirty="0" smtClean="0">
                <a:sym typeface="Symbol" pitchFamily="18" charset="2"/>
              </a:rPr>
              <a:t>h</a:t>
            </a:r>
            <a:r>
              <a:rPr lang="en-US" altLang="en-US" sz="2400" i="1" baseline="-25000" dirty="0" smtClean="0">
                <a:sym typeface="Symbol" pitchFamily="18" charset="2"/>
              </a:rPr>
              <a:t>L </a:t>
            </a:r>
            <a:r>
              <a:rPr lang="en-US" altLang="en-US" sz="2400" dirty="0" smtClean="0">
                <a:sym typeface="Symbol" pitchFamily="18" charset="2"/>
              </a:rPr>
              <a:t>=head loss between 1 and 2</a:t>
            </a:r>
          </a:p>
          <a:p>
            <a:pPr eaLnBrk="1" hangingPunct="1">
              <a:lnSpc>
                <a:spcPct val="90000"/>
              </a:lnSpc>
              <a:buFont typeface="Wingdings" panose="05000000000000000000" pitchFamily="2" charset="2"/>
              <a:buNone/>
              <a:defRPr/>
            </a:pPr>
            <a:r>
              <a:rPr lang="en-US" altLang="en-US" sz="2800" dirty="0" smtClean="0">
                <a:sym typeface="Symbol" pitchFamily="18" charset="2"/>
              </a:rPr>
              <a:t>	</a:t>
            </a:r>
          </a:p>
          <a:p>
            <a:pPr eaLnBrk="1" hangingPunct="1">
              <a:lnSpc>
                <a:spcPct val="90000"/>
              </a:lnSpc>
              <a:buFont typeface="Wingdings" panose="05000000000000000000" pitchFamily="2" charset="2"/>
              <a:buNone/>
              <a:defRPr/>
            </a:pPr>
            <a:endParaRPr lang="en-US" altLang="en-US" sz="2800" dirty="0" smtClean="0"/>
          </a:p>
        </p:txBody>
      </p:sp>
      <p:graphicFrame>
        <p:nvGraphicFramePr>
          <p:cNvPr id="5124" name="Object 4"/>
          <p:cNvGraphicFramePr>
            <a:graphicFrameLocks noChangeAspect="1"/>
          </p:cNvGraphicFramePr>
          <p:nvPr/>
        </p:nvGraphicFramePr>
        <p:xfrm>
          <a:off x="881063" y="2697163"/>
          <a:ext cx="7280275" cy="1228725"/>
        </p:xfrm>
        <a:graphic>
          <a:graphicData uri="http://schemas.openxmlformats.org/presentationml/2006/ole">
            <mc:AlternateContent xmlns:mc="http://schemas.openxmlformats.org/markup-compatibility/2006">
              <mc:Choice xmlns:v="urn:schemas-microsoft-com:vml" Requires="v">
                <p:oleObj spid="_x0000_s5180" name="Equation" r:id="rId3" imgW="2628900" imgH="444500" progId="Equation.3">
                  <p:embed/>
                </p:oleObj>
              </mc:Choice>
              <mc:Fallback>
                <p:oleObj name="Equation" r:id="rId3" imgW="2628900" imgH="444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63" y="2697163"/>
                        <a:ext cx="7280275" cy="12287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9552" y="260648"/>
            <a:ext cx="8229600" cy="3600400"/>
          </a:xfrm>
          <a:prstGeom prst="rect">
            <a:avLst/>
          </a:prstGeom>
        </p:spPr>
      </p:pic>
      <p:sp>
        <p:nvSpPr>
          <p:cNvPr id="5" name="Rectangle 4"/>
          <p:cNvSpPr/>
          <p:nvPr/>
        </p:nvSpPr>
        <p:spPr>
          <a:xfrm>
            <a:off x="395536" y="4077072"/>
            <a:ext cx="8373616" cy="1569660"/>
          </a:xfrm>
          <a:prstGeom prst="rect">
            <a:avLst/>
          </a:prstGeom>
        </p:spPr>
        <p:txBody>
          <a:bodyPr wrap="square">
            <a:spAutoFit/>
          </a:bodyPr>
          <a:lstStyle/>
          <a:p>
            <a:pPr algn="just"/>
            <a:r>
              <a:rPr lang="en-US" sz="3200" dirty="0">
                <a:latin typeface="Calibri" panose="020F0502020204030204" pitchFamily="34" charset="0"/>
                <a:ea typeface="Times New Roman" panose="02020603050405020304" pitchFamily="18" charset="0"/>
              </a:rPr>
              <a:t>The loss due to sudden enlargement in a pipe line system can be calculated </a:t>
            </a:r>
            <a:r>
              <a:rPr lang="en-US" sz="3200" dirty="0" smtClean="0">
                <a:latin typeface="Calibri" panose="020F0502020204030204" pitchFamily="34" charset="0"/>
                <a:ea typeface="Times New Roman" panose="02020603050405020304" pitchFamily="18" charset="0"/>
              </a:rPr>
              <a:t>with:</a:t>
            </a:r>
          </a:p>
          <a:p>
            <a:pPr algn="just"/>
            <a:endParaRPr lang="en-US" sz="3200" dirty="0"/>
          </a:p>
        </p:txBody>
      </p:sp>
      <p:pic>
        <p:nvPicPr>
          <p:cNvPr id="6" name="Picture 5"/>
          <p:cNvPicPr>
            <a:picLocks noChangeAspect="1"/>
          </p:cNvPicPr>
          <p:nvPr/>
        </p:nvPicPr>
        <p:blipFill>
          <a:blip r:embed="rId3"/>
          <a:stretch>
            <a:fillRect/>
          </a:stretch>
        </p:blipFill>
        <p:spPr>
          <a:xfrm>
            <a:off x="539552" y="5196006"/>
            <a:ext cx="7677150" cy="1333500"/>
          </a:xfrm>
          <a:prstGeom prst="rect">
            <a:avLst/>
          </a:prstGeom>
        </p:spPr>
      </p:pic>
    </p:spTree>
    <p:extLst>
      <p:ext uri="{BB962C8B-B14F-4D97-AF65-F5344CB8AC3E}">
        <p14:creationId xmlns:p14="http://schemas.microsoft.com/office/powerpoint/2010/main" val="1586892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5979368"/>
          </a:xfrm>
        </p:spPr>
        <p:txBody>
          <a:bodyPr/>
          <a:lstStyle/>
          <a:p>
            <a:pPr marL="0" indent="0">
              <a:buNone/>
            </a:pPr>
            <a:r>
              <a:rPr lang="en-US" b="1" dirty="0">
                <a:effectLst/>
              </a:rPr>
              <a:t>Example 5.3:</a:t>
            </a:r>
            <a:r>
              <a:rPr lang="en-US" dirty="0">
                <a:effectLst/>
              </a:rPr>
              <a:t> At a sudden enlargement of water main from 240 mm to 480mm diameter, the hydraulic gradient rises 10mm. determine the rate of flow</a:t>
            </a:r>
            <a:r>
              <a:rPr lang="en-US" dirty="0" smtClean="0">
                <a:effectLst/>
              </a:rPr>
              <a:t>.</a:t>
            </a:r>
            <a:r>
              <a:rPr lang="en-US" dirty="0">
                <a:effectLst/>
              </a:rPr>
              <a:t> </a:t>
            </a:r>
          </a:p>
          <a:p>
            <a:r>
              <a:rPr lang="en-US" b="1" dirty="0" smtClean="0">
                <a:effectLst/>
              </a:rPr>
              <a:t>Solution</a:t>
            </a:r>
            <a:r>
              <a:rPr lang="en-US" b="1" dirty="0">
                <a:effectLst/>
              </a:rPr>
              <a:t>: D1</a:t>
            </a:r>
            <a:r>
              <a:rPr lang="en-US" dirty="0">
                <a:effectLst/>
              </a:rPr>
              <a:t>= 240 mm=0.24,      D2=480 </a:t>
            </a:r>
            <a:r>
              <a:rPr lang="en-US" dirty="0" smtClean="0">
                <a:effectLst/>
              </a:rPr>
              <a:t>mm=0.48m</a:t>
            </a:r>
          </a:p>
          <a:p>
            <a:r>
              <a:rPr lang="en-US" dirty="0" smtClean="0">
                <a:effectLst/>
              </a:rPr>
              <a:t> rise </a:t>
            </a:r>
            <a:r>
              <a:rPr lang="en-US" dirty="0">
                <a:effectLst/>
              </a:rPr>
              <a:t>of hydraulic gradient, i.e</a:t>
            </a:r>
            <a:r>
              <a:rPr lang="en-US" dirty="0" smtClean="0">
                <a:effectLst/>
              </a:rPr>
              <a:t>.</a:t>
            </a:r>
          </a:p>
          <a:p>
            <a:pPr marL="0" indent="0">
              <a:buNone/>
            </a:pPr>
            <a:endParaRPr lang="en-US" dirty="0" smtClean="0">
              <a:effectLst/>
            </a:endParaRPr>
          </a:p>
          <a:p>
            <a:pPr marL="0" indent="0">
              <a:buNone/>
            </a:pPr>
            <a:endParaRPr lang="en-US" dirty="0">
              <a:effectLst/>
            </a:endParaRPr>
          </a:p>
        </p:txBody>
      </p:sp>
      <p:pic>
        <p:nvPicPr>
          <p:cNvPr id="4" name="Picture 3"/>
          <p:cNvPicPr>
            <a:picLocks noChangeAspect="1"/>
          </p:cNvPicPr>
          <p:nvPr/>
        </p:nvPicPr>
        <p:blipFill>
          <a:blip r:embed="rId2"/>
          <a:stretch>
            <a:fillRect/>
          </a:stretch>
        </p:blipFill>
        <p:spPr>
          <a:xfrm>
            <a:off x="1835696" y="3861048"/>
            <a:ext cx="4104456" cy="1080120"/>
          </a:xfrm>
          <a:prstGeom prst="rect">
            <a:avLst/>
          </a:prstGeom>
        </p:spPr>
      </p:pic>
      <p:pic>
        <p:nvPicPr>
          <p:cNvPr id="5" name="Picture 4"/>
          <p:cNvPicPr>
            <a:picLocks noChangeAspect="1"/>
          </p:cNvPicPr>
          <p:nvPr/>
        </p:nvPicPr>
        <p:blipFill>
          <a:blip r:embed="rId3"/>
          <a:stretch>
            <a:fillRect/>
          </a:stretch>
        </p:blipFill>
        <p:spPr>
          <a:xfrm>
            <a:off x="725624" y="5157192"/>
            <a:ext cx="7590792" cy="864096"/>
          </a:xfrm>
          <a:prstGeom prst="rect">
            <a:avLst/>
          </a:prstGeom>
        </p:spPr>
      </p:pic>
    </p:spTree>
    <p:extLst>
      <p:ext uri="{BB962C8B-B14F-4D97-AF65-F5344CB8AC3E}">
        <p14:creationId xmlns:p14="http://schemas.microsoft.com/office/powerpoint/2010/main" val="1481436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5907360"/>
          </a:xfrm>
        </p:spPr>
        <p:txBody>
          <a:bodyPr/>
          <a:lstStyle/>
          <a:p>
            <a:r>
              <a:rPr lang="en-US" dirty="0">
                <a:effectLst/>
              </a:rPr>
              <a:t>Applying Bernoulli’s equation to small and large pipe section (1-1) and (2-2</a:t>
            </a:r>
            <a:r>
              <a:rPr lang="en-US" dirty="0" smtClean="0">
                <a:effectLst/>
              </a:rPr>
              <a:t>)</a:t>
            </a:r>
          </a:p>
          <a:p>
            <a:pPr marL="0" indent="0">
              <a:buNone/>
            </a:pPr>
            <a:endParaRPr lang="en-US" dirty="0"/>
          </a:p>
        </p:txBody>
      </p:sp>
      <p:pic>
        <p:nvPicPr>
          <p:cNvPr id="4" name="Picture 3"/>
          <p:cNvPicPr>
            <a:picLocks noChangeAspect="1"/>
          </p:cNvPicPr>
          <p:nvPr/>
        </p:nvPicPr>
        <p:blipFill>
          <a:blip r:embed="rId2"/>
          <a:stretch>
            <a:fillRect/>
          </a:stretch>
        </p:blipFill>
        <p:spPr>
          <a:xfrm>
            <a:off x="1691680" y="1340768"/>
            <a:ext cx="4608512" cy="1411957"/>
          </a:xfrm>
          <a:prstGeom prst="rect">
            <a:avLst/>
          </a:prstGeom>
        </p:spPr>
      </p:pic>
      <p:pic>
        <p:nvPicPr>
          <p:cNvPr id="5" name="Picture 4"/>
          <p:cNvPicPr>
            <a:picLocks noChangeAspect="1"/>
          </p:cNvPicPr>
          <p:nvPr/>
        </p:nvPicPr>
        <p:blipFill>
          <a:blip r:embed="rId3"/>
          <a:stretch>
            <a:fillRect/>
          </a:stretch>
        </p:blipFill>
        <p:spPr>
          <a:xfrm>
            <a:off x="638373" y="2852936"/>
            <a:ext cx="7894067" cy="3744415"/>
          </a:xfrm>
          <a:prstGeom prst="rect">
            <a:avLst/>
          </a:prstGeom>
        </p:spPr>
      </p:pic>
    </p:spTree>
    <p:extLst>
      <p:ext uri="{BB962C8B-B14F-4D97-AF65-F5344CB8AC3E}">
        <p14:creationId xmlns:p14="http://schemas.microsoft.com/office/powerpoint/2010/main" val="722525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3528" y="404664"/>
            <a:ext cx="8496944" cy="5976664"/>
          </a:xfrm>
          <a:prstGeom prst="rect">
            <a:avLst/>
          </a:prstGeom>
        </p:spPr>
      </p:pic>
    </p:spTree>
    <p:extLst>
      <p:ext uri="{BB962C8B-B14F-4D97-AF65-F5344CB8AC3E}">
        <p14:creationId xmlns:p14="http://schemas.microsoft.com/office/powerpoint/2010/main" val="3310066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2688"/>
          </a:xfrm>
        </p:spPr>
        <p:txBody>
          <a:bodyPr/>
          <a:lstStyle/>
          <a:p>
            <a:pPr marL="0" indent="0">
              <a:buNone/>
            </a:pPr>
            <a:r>
              <a:rPr lang="en-US" dirty="0">
                <a:effectLst/>
              </a:rPr>
              <a:t>b) Gradual </a:t>
            </a:r>
            <a:r>
              <a:rPr lang="en-US" dirty="0" smtClean="0">
                <a:effectLst/>
              </a:rPr>
              <a:t>Expansion</a:t>
            </a:r>
          </a:p>
          <a:p>
            <a:pPr marL="0" indent="0">
              <a:buNone/>
            </a:pPr>
            <a:endParaRPr lang="en-US" dirty="0">
              <a:effectLst/>
            </a:endParaRPr>
          </a:p>
          <a:p>
            <a:endParaRPr lang="en-US" dirty="0"/>
          </a:p>
        </p:txBody>
      </p:sp>
      <p:pic>
        <p:nvPicPr>
          <p:cNvPr id="4" name="Picture 3"/>
          <p:cNvPicPr>
            <a:picLocks noChangeAspect="1"/>
          </p:cNvPicPr>
          <p:nvPr/>
        </p:nvPicPr>
        <p:blipFill>
          <a:blip r:embed="rId2"/>
          <a:stretch>
            <a:fillRect/>
          </a:stretch>
        </p:blipFill>
        <p:spPr>
          <a:xfrm>
            <a:off x="755576" y="908720"/>
            <a:ext cx="6840760" cy="3312368"/>
          </a:xfrm>
          <a:prstGeom prst="rect">
            <a:avLst/>
          </a:prstGeom>
        </p:spPr>
      </p:pic>
      <p:sp>
        <p:nvSpPr>
          <p:cNvPr id="5" name="Rectangle 4"/>
          <p:cNvSpPr/>
          <p:nvPr/>
        </p:nvSpPr>
        <p:spPr>
          <a:xfrm>
            <a:off x="251520" y="4293096"/>
            <a:ext cx="8640960" cy="622799"/>
          </a:xfrm>
          <a:prstGeom prst="rect">
            <a:avLst/>
          </a:prstGeom>
        </p:spPr>
        <p:txBody>
          <a:bodyPr wrap="square">
            <a:spAutoFit/>
          </a:bodyPr>
          <a:lstStyle/>
          <a:p>
            <a:pPr marL="0" marR="0">
              <a:lnSpc>
                <a:spcPct val="115000"/>
              </a:lnSpc>
              <a:spcBef>
                <a:spcPts val="600"/>
              </a:spcBef>
              <a:spcAft>
                <a:spcPts val="600"/>
              </a:spcAft>
            </a:pPr>
            <a:r>
              <a:rPr lang="en-US" sz="3200" dirty="0">
                <a:latin typeface="Calibri" panose="020F0502020204030204" pitchFamily="34" charset="0"/>
                <a:ea typeface="Times New Roman" panose="02020603050405020304" pitchFamily="18" charset="0"/>
              </a:rPr>
              <a:t>L</a:t>
            </a:r>
            <a:r>
              <a:rPr lang="en-US" sz="3200" dirty="0" smtClean="0">
                <a:latin typeface="Calibri" panose="020F0502020204030204" pitchFamily="34" charset="0"/>
                <a:ea typeface="Times New Roman" panose="02020603050405020304" pitchFamily="18" charset="0"/>
              </a:rPr>
              <a:t>oss </a:t>
            </a:r>
            <a:r>
              <a:rPr lang="en-US" sz="3200" dirty="0">
                <a:latin typeface="Calibri" panose="020F0502020204030204" pitchFamily="34" charset="0"/>
                <a:ea typeface="Times New Roman" panose="02020603050405020304" pitchFamily="18" charset="0"/>
              </a:rPr>
              <a:t>due to a gradual enlargement is expressed </a:t>
            </a:r>
            <a:r>
              <a:rPr lang="en-US" sz="3200" dirty="0" smtClean="0">
                <a:latin typeface="Calibri" panose="020F0502020204030204" pitchFamily="34" charset="0"/>
                <a:ea typeface="Times New Roman" panose="02020603050405020304" pitchFamily="18" charset="0"/>
              </a:rPr>
              <a:t>as:</a:t>
            </a:r>
            <a:endParaRPr lang="en-US" sz="32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55576" y="5014543"/>
            <a:ext cx="2886075" cy="1238250"/>
          </a:xfrm>
          <a:prstGeom prst="rect">
            <a:avLst/>
          </a:prstGeom>
        </p:spPr>
      </p:pic>
      <p:sp>
        <p:nvSpPr>
          <p:cNvPr id="7" name="Rectangle 6"/>
          <p:cNvSpPr/>
          <p:nvPr/>
        </p:nvSpPr>
        <p:spPr>
          <a:xfrm>
            <a:off x="4139952" y="5095059"/>
            <a:ext cx="4472421" cy="584775"/>
          </a:xfrm>
          <a:prstGeom prst="rect">
            <a:avLst/>
          </a:prstGeom>
        </p:spPr>
        <p:txBody>
          <a:bodyPr wrap="square">
            <a:spAutoFit/>
          </a:bodyPr>
          <a:lstStyle/>
          <a:p>
            <a:r>
              <a:rPr lang="en-US" sz="3200" dirty="0">
                <a:latin typeface="Calibri" panose="020F0502020204030204" pitchFamily="34" charset="0"/>
                <a:ea typeface="Times New Roman" panose="02020603050405020304" pitchFamily="18" charset="0"/>
              </a:rPr>
              <a:t>Where K’ loss coefficient</a:t>
            </a:r>
            <a:endParaRPr lang="en-US" sz="3200" dirty="0"/>
          </a:p>
        </p:txBody>
      </p:sp>
    </p:spTree>
    <p:extLst>
      <p:ext uri="{BB962C8B-B14F-4D97-AF65-F5344CB8AC3E}">
        <p14:creationId xmlns:p14="http://schemas.microsoft.com/office/powerpoint/2010/main" val="4185557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784976" cy="6192688"/>
          </a:xfrm>
        </p:spPr>
        <p:txBody>
          <a:bodyPr/>
          <a:lstStyle/>
          <a:p>
            <a:pPr marL="571500" indent="-571500">
              <a:buFont typeface="+mj-lt"/>
              <a:buAutoNum type="romanLcPeriod" startAt="5"/>
            </a:pPr>
            <a:r>
              <a:rPr lang="en-US" u="sng" dirty="0">
                <a:solidFill>
                  <a:schemeClr val="tx2">
                    <a:lumMod val="75000"/>
                  </a:schemeClr>
                </a:solidFill>
                <a:effectLst/>
              </a:rPr>
              <a:t>Loss in pipe </a:t>
            </a:r>
            <a:r>
              <a:rPr lang="en-US" u="sng" dirty="0" smtClean="0">
                <a:solidFill>
                  <a:schemeClr val="tx2">
                    <a:lumMod val="75000"/>
                  </a:schemeClr>
                </a:solidFill>
                <a:effectLst/>
              </a:rPr>
              <a:t>fittings</a:t>
            </a:r>
          </a:p>
          <a:p>
            <a:pPr marL="0" indent="0">
              <a:buNone/>
            </a:pPr>
            <a:r>
              <a:rPr lang="en-US" dirty="0" smtClean="0">
                <a:effectLst/>
              </a:rPr>
              <a:t>The loss of head in pipe fittings is expressed as</a:t>
            </a:r>
          </a:p>
          <a:p>
            <a:pPr marL="0" indent="0">
              <a:buNone/>
            </a:pPr>
            <a:endParaRPr lang="en-US" dirty="0" smtClean="0">
              <a:effectLst/>
            </a:endParaRPr>
          </a:p>
          <a:p>
            <a:pPr marL="0" indent="0">
              <a:buNone/>
            </a:pPr>
            <a:endParaRPr lang="en-US" dirty="0">
              <a:effectLst/>
            </a:endParaRPr>
          </a:p>
          <a:p>
            <a:pPr marL="0" indent="0">
              <a:buNone/>
            </a:pPr>
            <a:endParaRPr lang="en-US" dirty="0" smtClean="0">
              <a:effectLst/>
            </a:endParaRPr>
          </a:p>
          <a:p>
            <a:pPr marL="0" indent="0">
              <a:buNone/>
            </a:pPr>
            <a:endParaRPr lang="en-US" dirty="0">
              <a:effectLst/>
            </a:endParaRPr>
          </a:p>
          <a:p>
            <a:pPr marL="0" indent="0">
              <a:buNone/>
            </a:pPr>
            <a:r>
              <a:rPr lang="en-US" dirty="0" smtClean="0">
                <a:effectLst/>
              </a:rPr>
              <a:t>The </a:t>
            </a:r>
            <a:r>
              <a:rPr lang="en-US" dirty="0">
                <a:effectLst/>
              </a:rPr>
              <a:t>head loss produced by a bend or elbow is:</a:t>
            </a:r>
          </a:p>
          <a:p>
            <a:pPr marL="0" indent="0">
              <a:buNone/>
            </a:pPr>
            <a:endParaRPr lang="en-US" dirty="0">
              <a:effectLst/>
            </a:endParaRPr>
          </a:p>
        </p:txBody>
      </p:sp>
      <p:pic>
        <p:nvPicPr>
          <p:cNvPr id="7" name="Picture 6"/>
          <p:cNvPicPr>
            <a:picLocks noChangeAspect="1"/>
          </p:cNvPicPr>
          <p:nvPr/>
        </p:nvPicPr>
        <p:blipFill>
          <a:blip r:embed="rId2"/>
          <a:stretch>
            <a:fillRect/>
          </a:stretch>
        </p:blipFill>
        <p:spPr>
          <a:xfrm>
            <a:off x="2411760" y="1556792"/>
            <a:ext cx="2160240" cy="1296144"/>
          </a:xfrm>
          <a:prstGeom prst="rect">
            <a:avLst/>
          </a:prstGeom>
        </p:spPr>
      </p:pic>
      <p:sp>
        <p:nvSpPr>
          <p:cNvPr id="8" name="Rectangle 7"/>
          <p:cNvSpPr/>
          <p:nvPr/>
        </p:nvSpPr>
        <p:spPr>
          <a:xfrm>
            <a:off x="251520" y="3356992"/>
            <a:ext cx="5616624" cy="584775"/>
          </a:xfrm>
          <a:prstGeom prst="rect">
            <a:avLst/>
          </a:prstGeom>
        </p:spPr>
        <p:txBody>
          <a:bodyPr wrap="square">
            <a:spAutoFit/>
          </a:bodyPr>
          <a:lstStyle/>
          <a:p>
            <a:pPr marL="571500" indent="-571500">
              <a:buFont typeface="+mj-lt"/>
              <a:buAutoNum type="romanLcPeriod" startAt="6"/>
            </a:pPr>
            <a:r>
              <a:rPr lang="en-US" sz="3200" u="sng" dirty="0">
                <a:solidFill>
                  <a:schemeClr val="tx2">
                    <a:lumMod val="75000"/>
                  </a:schemeClr>
                </a:solidFill>
                <a:latin typeface="+mn-lt"/>
                <a:ea typeface="Times New Roman" panose="02020603050405020304" pitchFamily="18" charset="0"/>
              </a:rPr>
              <a:t>Losses in bend &amp; Elbow</a:t>
            </a:r>
            <a:endParaRPr lang="en-US" sz="3200" u="sng" dirty="0">
              <a:solidFill>
                <a:schemeClr val="tx2">
                  <a:lumMod val="75000"/>
                </a:schemeClr>
              </a:solidFill>
              <a:latin typeface="+mn-lt"/>
            </a:endParaRPr>
          </a:p>
        </p:txBody>
      </p:sp>
      <p:pic>
        <p:nvPicPr>
          <p:cNvPr id="9" name="Picture 8"/>
          <p:cNvPicPr>
            <a:picLocks noChangeAspect="1"/>
          </p:cNvPicPr>
          <p:nvPr/>
        </p:nvPicPr>
        <p:blipFill>
          <a:blip r:embed="rId3"/>
          <a:stretch>
            <a:fillRect/>
          </a:stretch>
        </p:blipFill>
        <p:spPr>
          <a:xfrm>
            <a:off x="2582242" y="4445823"/>
            <a:ext cx="1819275" cy="1028700"/>
          </a:xfrm>
          <a:prstGeom prst="rect">
            <a:avLst/>
          </a:prstGeom>
        </p:spPr>
      </p:pic>
      <p:sp>
        <p:nvSpPr>
          <p:cNvPr id="10" name="Rectangle 9"/>
          <p:cNvSpPr/>
          <p:nvPr/>
        </p:nvSpPr>
        <p:spPr>
          <a:xfrm>
            <a:off x="395536" y="5602477"/>
            <a:ext cx="7848872" cy="1083374"/>
          </a:xfrm>
          <a:prstGeom prst="rect">
            <a:avLst/>
          </a:prstGeom>
        </p:spPr>
        <p:txBody>
          <a:bodyPr wrap="square">
            <a:spAutoFit/>
          </a:bodyPr>
          <a:lstStyle/>
          <a:p>
            <a:pPr marL="0" marR="0" algn="just">
              <a:lnSpc>
                <a:spcPct val="115000"/>
              </a:lnSpc>
              <a:spcBef>
                <a:spcPts val="0"/>
              </a:spcBef>
              <a:spcAft>
                <a:spcPts val="0"/>
              </a:spcAft>
            </a:pPr>
            <a:r>
              <a:rPr lang="en-US" sz="2800" dirty="0">
                <a:latin typeface="+mj-lt"/>
                <a:ea typeface="Times New Roman" panose="02020603050405020304" pitchFamily="18" charset="0"/>
              </a:rPr>
              <a:t>k</a:t>
            </a:r>
            <a:r>
              <a:rPr lang="en-US" sz="2800" baseline="-25000" dirty="0">
                <a:latin typeface="+mj-lt"/>
                <a:ea typeface="Times New Roman" panose="02020603050405020304" pitchFamily="18" charset="0"/>
              </a:rPr>
              <a:t>b </a:t>
            </a:r>
            <a:r>
              <a:rPr lang="en-US" sz="2800" dirty="0">
                <a:latin typeface="+mj-lt"/>
                <a:ea typeface="Times New Roman" panose="02020603050405020304" pitchFamily="18" charset="0"/>
              </a:rPr>
              <a:t>- depends on the ratio of curvature  r to pipe diameter D</a:t>
            </a:r>
            <a:r>
              <a:rPr lang="en-US" dirty="0">
                <a:latin typeface="Calibri" panose="020F050202020403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658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5536" y="273993"/>
            <a:ext cx="4176464" cy="3096344"/>
          </a:xfrm>
          <a:prstGeom prst="rect">
            <a:avLst/>
          </a:prstGeom>
        </p:spPr>
      </p:pic>
      <p:pic>
        <p:nvPicPr>
          <p:cNvPr id="5" name="Picture 4"/>
          <p:cNvPicPr>
            <a:picLocks noChangeAspect="1"/>
          </p:cNvPicPr>
          <p:nvPr/>
        </p:nvPicPr>
        <p:blipFill>
          <a:blip r:embed="rId3"/>
          <a:stretch>
            <a:fillRect/>
          </a:stretch>
        </p:blipFill>
        <p:spPr>
          <a:xfrm>
            <a:off x="5148064" y="273993"/>
            <a:ext cx="3312368" cy="3063974"/>
          </a:xfrm>
          <a:prstGeom prst="rect">
            <a:avLst/>
          </a:prstGeom>
        </p:spPr>
      </p:pic>
      <p:sp>
        <p:nvSpPr>
          <p:cNvPr id="6" name="Rectangle 5"/>
          <p:cNvSpPr/>
          <p:nvPr/>
        </p:nvSpPr>
        <p:spPr>
          <a:xfrm>
            <a:off x="427162" y="3397002"/>
            <a:ext cx="7848872" cy="537711"/>
          </a:xfrm>
          <a:prstGeom prst="rect">
            <a:avLst/>
          </a:prstGeom>
        </p:spPr>
        <p:txBody>
          <a:bodyPr wrap="square">
            <a:spAutoFit/>
          </a:bodyPr>
          <a:lstStyle/>
          <a:p>
            <a:pPr marL="0" marR="0" algn="just">
              <a:lnSpc>
                <a:spcPct val="115000"/>
              </a:lnSpc>
              <a:spcBef>
                <a:spcPts val="0"/>
              </a:spcBef>
              <a:spcAft>
                <a:spcPts val="0"/>
              </a:spcAft>
            </a:pPr>
            <a:r>
              <a:rPr lang="en-US" sz="2800" b="1" u="sng" kern="0" dirty="0">
                <a:latin typeface="+mn-lt"/>
              </a:rPr>
              <a:t>Solution of single-pipe flow problems</a:t>
            </a:r>
            <a:endParaRPr lang="en-US" sz="2800" b="1" u="sng" kern="0" dirty="0">
              <a:effectLst/>
              <a:latin typeface="+mn-lt"/>
            </a:endParaRPr>
          </a:p>
        </p:txBody>
      </p:sp>
      <p:sp>
        <p:nvSpPr>
          <p:cNvPr id="7" name="Rectangle 6"/>
          <p:cNvSpPr/>
          <p:nvPr/>
        </p:nvSpPr>
        <p:spPr>
          <a:xfrm>
            <a:off x="376486" y="3993748"/>
            <a:ext cx="8352928" cy="2723823"/>
          </a:xfrm>
          <a:prstGeom prst="rect">
            <a:avLst/>
          </a:prstGeom>
        </p:spPr>
        <p:txBody>
          <a:bodyPr wrap="square">
            <a:spAutoFit/>
          </a:bodyPr>
          <a:lstStyle/>
          <a:p>
            <a:pPr marL="0" marR="0" algn="just">
              <a:lnSpc>
                <a:spcPct val="115000"/>
              </a:lnSpc>
              <a:spcBef>
                <a:spcPts val="600"/>
              </a:spcBef>
              <a:spcAft>
                <a:spcPts val="600"/>
              </a:spcAft>
            </a:pPr>
            <a:r>
              <a:rPr lang="en-US" sz="2800" dirty="0">
                <a:latin typeface="+mn-lt"/>
                <a:ea typeface="Times New Roman" panose="02020603050405020304" pitchFamily="18" charset="0"/>
              </a:rPr>
              <a:t>I</a:t>
            </a:r>
            <a:r>
              <a:rPr lang="en-US" sz="2800" dirty="0" smtClean="0">
                <a:latin typeface="+mn-lt"/>
                <a:ea typeface="Times New Roman" panose="02020603050405020304" pitchFamily="18" charset="0"/>
              </a:rPr>
              <a:t>n </a:t>
            </a:r>
            <a:r>
              <a:rPr lang="en-US" sz="2800" dirty="0">
                <a:latin typeface="+mn-lt"/>
                <a:ea typeface="Times New Roman" panose="02020603050405020304" pitchFamily="18" charset="0"/>
              </a:rPr>
              <a:t>single pipe </a:t>
            </a:r>
            <a:r>
              <a:rPr lang="en-US" sz="2800" dirty="0" smtClean="0">
                <a:latin typeface="+mn-lt"/>
                <a:ea typeface="Times New Roman" panose="02020603050405020304" pitchFamily="18" charset="0"/>
              </a:rPr>
              <a:t>flow loss of energy is caused </a:t>
            </a:r>
            <a:r>
              <a:rPr lang="en-US" sz="2800" dirty="0">
                <a:latin typeface="+mn-lt"/>
                <a:ea typeface="Times New Roman" panose="02020603050405020304" pitchFamily="18" charset="0"/>
              </a:rPr>
              <a:t>by both the wall roughness of the pipes and by pipe fittings that disturb the flow (minor losses). </a:t>
            </a:r>
            <a:endParaRPr lang="en-US" sz="2800" dirty="0" smtClean="0">
              <a:latin typeface="+mn-lt"/>
              <a:ea typeface="Times New Roman" panose="02020603050405020304" pitchFamily="18" charset="0"/>
            </a:endParaRPr>
          </a:p>
          <a:p>
            <a:pPr marL="0" marR="0" algn="just">
              <a:lnSpc>
                <a:spcPct val="115000"/>
              </a:lnSpc>
              <a:spcBef>
                <a:spcPts val="600"/>
              </a:spcBef>
              <a:spcAft>
                <a:spcPts val="600"/>
              </a:spcAft>
            </a:pPr>
            <a:r>
              <a:rPr lang="en-US" sz="2800" dirty="0"/>
              <a:t>The total head losses between two points is the sum of the pipe friction loss plus the minor losses</a:t>
            </a:r>
            <a:endParaRPr lang="en-US" sz="2800" dirty="0">
              <a:effectLst/>
              <a:latin typeface="+mn-lt"/>
              <a:ea typeface="Times New Roman" panose="02020603050405020304" pitchFamily="18" charset="0"/>
            </a:endParaRPr>
          </a:p>
        </p:txBody>
      </p:sp>
    </p:spTree>
    <p:extLst>
      <p:ext uri="{BB962C8B-B14F-4D97-AF65-F5344CB8AC3E}">
        <p14:creationId xmlns:p14="http://schemas.microsoft.com/office/powerpoint/2010/main" val="1391236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264696"/>
          </a:xfrm>
        </p:spPr>
        <p:txBody>
          <a:bodyPr/>
          <a:lstStyle/>
          <a:p>
            <a:pPr marL="0" indent="0">
              <a:buNone/>
            </a:pPr>
            <a:r>
              <a:rPr lang="en-US" u="sng" dirty="0" smtClean="0"/>
              <a:t>Guidelines for solving single pipe problems</a:t>
            </a:r>
          </a:p>
          <a:p>
            <a:pPr marL="514350" indent="-514350">
              <a:buFont typeface="+mj-lt"/>
              <a:buAutoNum type="arabicPeriod"/>
            </a:pPr>
            <a:r>
              <a:rPr lang="en-US" dirty="0" smtClean="0"/>
              <a:t>Check whether flow is laminar or turbulent</a:t>
            </a:r>
          </a:p>
          <a:p>
            <a:pPr marL="514350" indent="-514350">
              <a:buFont typeface="+mj-lt"/>
              <a:buAutoNum type="arabicPeriod"/>
            </a:pPr>
            <a:r>
              <a:rPr lang="en-US" dirty="0" smtClean="0"/>
              <a:t>Total head loss is the sum of the major and minor losses.</a:t>
            </a:r>
          </a:p>
          <a:p>
            <a:pPr marL="0" indent="0">
              <a:buNone/>
            </a:pPr>
            <a:r>
              <a:rPr lang="en-US" dirty="0" smtClean="0"/>
              <a:t>If minor losses are negligible, as they often are, pipe flow problems may be solved by the most common methods</a:t>
            </a:r>
            <a:r>
              <a:rPr lang="en-US" dirty="0"/>
              <a:t>;</a:t>
            </a:r>
            <a:r>
              <a:rPr lang="en-US" dirty="0" smtClean="0"/>
              <a:t> </a:t>
            </a:r>
          </a:p>
          <a:p>
            <a:r>
              <a:rPr lang="en-US" dirty="0" smtClean="0"/>
              <a:t>Hazen-Williams equation, </a:t>
            </a:r>
          </a:p>
          <a:p>
            <a:r>
              <a:rPr lang="en-US" dirty="0" smtClean="0"/>
              <a:t>the Manning equation  </a:t>
            </a:r>
          </a:p>
          <a:p>
            <a:r>
              <a:rPr lang="en-US" dirty="0" smtClean="0"/>
              <a:t>Darcy-</a:t>
            </a:r>
            <a:r>
              <a:rPr lang="en-US" dirty="0" err="1" smtClean="0"/>
              <a:t>Weisbach</a:t>
            </a:r>
            <a:r>
              <a:rPr lang="en-US" dirty="0" smtClean="0"/>
              <a:t> equation</a:t>
            </a:r>
          </a:p>
        </p:txBody>
      </p:sp>
    </p:spTree>
    <p:extLst>
      <p:ext uri="{BB962C8B-B14F-4D97-AF65-F5344CB8AC3E}">
        <p14:creationId xmlns:p14="http://schemas.microsoft.com/office/powerpoint/2010/main" val="4042306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07360"/>
          </a:xfrm>
          <a:blipFill>
            <a:blip r:embed="rId2"/>
            <a:tile tx="0" ty="0" sx="100000" sy="100000" flip="none" algn="tl"/>
          </a:blipFill>
        </p:spPr>
        <p:txBody>
          <a:bodyPr/>
          <a:lstStyle/>
          <a:p>
            <a:pPr algn="just"/>
            <a:r>
              <a:rPr lang="en-US" dirty="0" smtClean="0"/>
              <a:t>The Darcy-</a:t>
            </a:r>
            <a:r>
              <a:rPr lang="en-US" dirty="0" err="1" smtClean="0"/>
              <a:t>Weisbach</a:t>
            </a:r>
            <a:r>
              <a:rPr lang="en-US" dirty="0" smtClean="0"/>
              <a:t> equation is to be preferred, since it will provide greater accuracy because its application utilizes the basic parameters that influence pipe friction, namely, Reynolds Number Re and the relative roughness .</a:t>
            </a:r>
          </a:p>
          <a:p>
            <a:pPr algn="just"/>
            <a:endParaRPr lang="en-US" dirty="0"/>
          </a:p>
        </p:txBody>
      </p:sp>
    </p:spTree>
    <p:extLst>
      <p:ext uri="{BB962C8B-B14F-4D97-AF65-F5344CB8AC3E}">
        <p14:creationId xmlns:p14="http://schemas.microsoft.com/office/powerpoint/2010/main" val="1233029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31750"/>
            <a:ext cx="4267200" cy="752475"/>
          </a:xfrm>
        </p:spPr>
        <p:txBody>
          <a:bodyPr/>
          <a:lstStyle/>
          <a:p>
            <a:pPr eaLnBrk="1" hangingPunct="1">
              <a:defRPr/>
            </a:pPr>
            <a:r>
              <a:rPr lang="en-US" altLang="en-US" sz="4000" dirty="0" smtClean="0"/>
              <a:t>Hazen-Williams </a:t>
            </a:r>
            <a:r>
              <a:rPr lang="en-US" altLang="en-US" dirty="0" smtClean="0"/>
              <a:t> </a:t>
            </a:r>
          </a:p>
        </p:txBody>
      </p:sp>
      <p:sp>
        <p:nvSpPr>
          <p:cNvPr id="110595" name="Rectangle 3"/>
          <p:cNvSpPr>
            <a:spLocks noGrp="1" noChangeArrowheads="1"/>
          </p:cNvSpPr>
          <p:nvPr>
            <p:ph type="body" sz="half" idx="1"/>
          </p:nvPr>
        </p:nvSpPr>
        <p:spPr>
          <a:xfrm>
            <a:off x="107950" y="692150"/>
            <a:ext cx="8928100" cy="6049963"/>
          </a:xfrm>
        </p:spPr>
        <p:txBody>
          <a:bodyPr/>
          <a:lstStyle/>
          <a:p>
            <a:pPr eaLnBrk="1" hangingPunct="1">
              <a:defRPr/>
            </a:pPr>
            <a:r>
              <a:rPr lang="en-US" altLang="en-US" sz="2800" dirty="0" smtClean="0"/>
              <a:t>used for major head loss estimation in pipe flows.</a:t>
            </a:r>
          </a:p>
          <a:p>
            <a:pPr eaLnBrk="1" hangingPunct="1">
              <a:defRPr/>
            </a:pPr>
            <a:endParaRPr lang="en-US" altLang="en-US" sz="2800" dirty="0" smtClean="0"/>
          </a:p>
          <a:p>
            <a:pPr eaLnBrk="1" hangingPunct="1">
              <a:defRPr/>
            </a:pPr>
            <a:endParaRPr lang="en-US" altLang="en-US" sz="2800" dirty="0" smtClean="0"/>
          </a:p>
          <a:p>
            <a:pPr eaLnBrk="1" hangingPunct="1">
              <a:defRPr/>
            </a:pPr>
            <a:endParaRPr lang="en-US" altLang="en-US" sz="2800" dirty="0" smtClean="0"/>
          </a:p>
          <a:p>
            <a:pPr marL="0" indent="0" eaLnBrk="1" hangingPunct="1">
              <a:buFont typeface="Wingdings" pitchFamily="2" charset="2"/>
              <a:buNone/>
              <a:defRPr/>
            </a:pPr>
            <a:endParaRPr lang="en-US" altLang="en-US" sz="2800" dirty="0" smtClean="0"/>
          </a:p>
          <a:p>
            <a:pPr eaLnBrk="1" hangingPunct="1">
              <a:defRPr/>
            </a:pPr>
            <a:endParaRPr lang="en-US" altLang="en-US" sz="2800" b="1" dirty="0" smtClean="0">
              <a:solidFill>
                <a:schemeClr val="accent1">
                  <a:lumMod val="60000"/>
                  <a:lumOff val="40000"/>
                </a:schemeClr>
              </a:solidFill>
            </a:endParaRPr>
          </a:p>
          <a:p>
            <a:pPr marL="0" indent="0" eaLnBrk="1" hangingPunct="1">
              <a:buFont typeface="Wingdings" pitchFamily="2" charset="2"/>
              <a:buNone/>
              <a:defRPr/>
            </a:pPr>
            <a:endParaRPr lang="en-US" altLang="en-US" sz="2800" b="1" dirty="0">
              <a:solidFill>
                <a:schemeClr val="accent1">
                  <a:lumMod val="60000"/>
                  <a:lumOff val="40000"/>
                </a:schemeClr>
              </a:solidFill>
            </a:endParaRPr>
          </a:p>
          <a:p>
            <a:pPr eaLnBrk="1" hangingPunct="1">
              <a:defRPr/>
            </a:pPr>
            <a:r>
              <a:rPr lang="en-US" altLang="en-US" sz="2800" b="1" dirty="0" smtClean="0">
                <a:solidFill>
                  <a:schemeClr val="accent1">
                    <a:lumMod val="60000"/>
                    <a:lumOff val="40000"/>
                  </a:schemeClr>
                </a:solidFill>
              </a:rPr>
              <a:t>very popular</a:t>
            </a:r>
            <a:r>
              <a:rPr lang="en-US" altLang="en-US" sz="2800" dirty="0"/>
              <a:t> </a:t>
            </a:r>
            <a:r>
              <a:rPr lang="en-US" altLang="en-US" sz="2800" dirty="0" smtClean="0"/>
              <a:t>and the friction coefficient (C</a:t>
            </a:r>
            <a:r>
              <a:rPr lang="en-US" altLang="en-US" sz="2800" baseline="-25000" dirty="0" smtClean="0"/>
              <a:t>hw </a:t>
            </a:r>
            <a:r>
              <a:rPr lang="en-US" altLang="en-US" sz="2800" dirty="0" smtClean="0"/>
              <a:t>or C) is not a function of velocity or duct (pipe) diameter. </a:t>
            </a:r>
          </a:p>
          <a:p>
            <a:pPr eaLnBrk="1" hangingPunct="1">
              <a:defRPr/>
            </a:pPr>
            <a:r>
              <a:rPr lang="en-US" altLang="en-US" sz="2800" dirty="0" smtClean="0"/>
              <a:t> Hazen-Williams is simpler than Darcy-</a:t>
            </a:r>
            <a:r>
              <a:rPr lang="en-US" altLang="en-US" sz="2800" dirty="0" err="1" smtClean="0"/>
              <a:t>Weisbach</a:t>
            </a:r>
            <a:r>
              <a:rPr lang="en-US" altLang="en-US" sz="2800" dirty="0" smtClean="0"/>
              <a:t> for calculations where one can solve for flow-rate, velocity, or diameter. </a:t>
            </a:r>
          </a:p>
        </p:txBody>
      </p:sp>
      <p:pic>
        <p:nvPicPr>
          <p:cNvPr id="30724" name="Picture 4" descr="Hazen-Williams Equation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3586"/>
          <a:stretch>
            <a:fillRect/>
          </a:stretch>
        </p:blipFill>
        <p:spPr>
          <a:xfrm>
            <a:off x="250825" y="2782888"/>
            <a:ext cx="6751638" cy="1512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68413"/>
            <a:ext cx="6769100" cy="86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6" name="Picture 6"/>
          <p:cNvPicPr>
            <a:picLocks noChangeAspect="1" noChangeArrowheads="1"/>
          </p:cNvPicPr>
          <p:nvPr/>
        </p:nvPicPr>
        <p:blipFill>
          <a:blip r:embed="rId4">
            <a:extLst>
              <a:ext uri="{28A0092B-C50C-407E-A947-70E740481C1C}">
                <a14:useLocalDpi xmlns:a14="http://schemas.microsoft.com/office/drawing/2010/main" val="0"/>
              </a:ext>
            </a:extLst>
          </a:blip>
          <a:srcRect l="7629" t="14417" r="9052" b="22752"/>
          <a:stretch>
            <a:fillRect/>
          </a:stretch>
        </p:blipFill>
        <p:spPr bwMode="auto">
          <a:xfrm>
            <a:off x="2274888" y="2133600"/>
            <a:ext cx="33369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733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484313"/>
            <a:ext cx="7704137" cy="4465637"/>
          </a:xfrm>
        </p:spPr>
      </p:pic>
      <p:sp>
        <p:nvSpPr>
          <p:cNvPr id="6147" name="Rectangle 3"/>
          <p:cNvSpPr>
            <a:spLocks noChangeArrowheads="1"/>
          </p:cNvSpPr>
          <p:nvPr/>
        </p:nvSpPr>
        <p:spPr bwMode="auto">
          <a:xfrm>
            <a:off x="1611313" y="301625"/>
            <a:ext cx="5121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altLang="en-US" sz="4000"/>
              <a:t>Energy equation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476250"/>
            <a:ext cx="8604250" cy="3471863"/>
          </a:xfrm>
          <a:noFill/>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0800"/>
            <a:ext cx="8604250" cy="288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TextBox 6"/>
          <p:cNvSpPr txBox="1">
            <a:spLocks noChangeArrowheads="1"/>
          </p:cNvSpPr>
          <p:nvPr/>
        </p:nvSpPr>
        <p:spPr bwMode="auto">
          <a:xfrm>
            <a:off x="107950" y="66675"/>
            <a:ext cx="5938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a:t>Hazen-Williams coefficient(C) for different pipe materials</a:t>
            </a:r>
          </a:p>
        </p:txBody>
      </p:sp>
    </p:spTree>
    <p:extLst>
      <p:ext uri="{BB962C8B-B14F-4D97-AF65-F5344CB8AC3E}">
        <p14:creationId xmlns:p14="http://schemas.microsoft.com/office/powerpoint/2010/main" val="1033414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25400"/>
            <a:ext cx="8077200" cy="533400"/>
          </a:xfrm>
          <a:extLst>
            <a:ext uri="{909E8E84-426E-40DD-AFC4-6F175D3DCCD1}">
              <a14:hiddenFill xmlns:a14="http://schemas.microsoft.com/office/drawing/2010/main">
                <a:solidFill>
                  <a:schemeClr val="bg1"/>
                </a:solidFill>
              </a14:hiddenFill>
            </a:ext>
          </a:extLst>
        </p:spPr>
        <p:txBody>
          <a:bodyPr anchor="t"/>
          <a:lstStyle/>
          <a:p>
            <a:pPr>
              <a:lnSpc>
                <a:spcPct val="80000"/>
              </a:lnSpc>
              <a:tabLst>
                <a:tab pos="682625" algn="l"/>
              </a:tabLst>
              <a:defRPr/>
            </a:pPr>
            <a:r>
              <a:rPr lang="en-US" altLang="en-US" sz="3200" b="1" dirty="0">
                <a:solidFill>
                  <a:srgbClr val="FF3300"/>
                </a:solidFill>
              </a:rPr>
              <a:t>Example</a:t>
            </a:r>
          </a:p>
        </p:txBody>
      </p:sp>
      <p:sp>
        <p:nvSpPr>
          <p:cNvPr id="74755" name="Rectangle 3"/>
          <p:cNvSpPr>
            <a:spLocks noGrp="1" noChangeArrowheads="1"/>
          </p:cNvSpPr>
          <p:nvPr>
            <p:ph type="body" sz="half" idx="1"/>
          </p:nvPr>
        </p:nvSpPr>
        <p:spPr>
          <a:xfrm>
            <a:off x="0" y="549275"/>
            <a:ext cx="8991600" cy="6126163"/>
          </a:xfrm>
          <a:solidFill>
            <a:schemeClr val="tx2">
              <a:lumMod val="90000"/>
            </a:schemeClr>
          </a:solidFill>
        </p:spPr>
        <p:txBody>
          <a:bodyPr/>
          <a:lstStyle/>
          <a:p>
            <a:pPr marL="231775" indent="-231775">
              <a:lnSpc>
                <a:spcPct val="90000"/>
              </a:lnSpc>
              <a:spcBef>
                <a:spcPct val="40000"/>
              </a:spcBef>
              <a:buClr>
                <a:schemeClr val="bg2"/>
              </a:buClr>
              <a:tabLst>
                <a:tab pos="685800" algn="l"/>
                <a:tab pos="1028700" algn="l"/>
              </a:tabLst>
              <a:defRPr/>
            </a:pPr>
            <a:r>
              <a:rPr lang="en-GB" altLang="en-US" sz="2400" b="1" dirty="0">
                <a:solidFill>
                  <a:schemeClr val="bg2"/>
                </a:solidFill>
                <a:effectLst/>
                <a:latin typeface="Times New Roman" panose="02020603050405020304" pitchFamily="18" charset="0"/>
                <a:cs typeface="Times New Roman" panose="02020603050405020304" pitchFamily="18" charset="0"/>
              </a:rPr>
              <a:t>Water flows from the ground floor to the second level in a three-storey building through a 20 mm diameter pipe (</a:t>
            </a:r>
            <a:r>
              <a:rPr lang="en-US" altLang="en-US" sz="2400" b="1" dirty="0">
                <a:solidFill>
                  <a:schemeClr val="bg2"/>
                </a:solidFill>
                <a:effectLst/>
                <a:latin typeface="Times New Roman" panose="02020603050405020304" pitchFamily="18" charset="0"/>
                <a:cs typeface="Times New Roman" panose="02020603050405020304" pitchFamily="18" charset="0"/>
              </a:rPr>
              <a:t>drawn-tubing, </a:t>
            </a:r>
            <a:r>
              <a:rPr lang="en-US" altLang="en-US" sz="2400" b="1" i="1" dirty="0">
                <a:solidFill>
                  <a:schemeClr val="bg2"/>
                </a:solidFill>
                <a:effectLst/>
                <a:latin typeface="Times New Roman" panose="02020603050405020304" pitchFamily="18" charset="0"/>
                <a:cs typeface="Times New Roman" panose="02020603050405020304" pitchFamily="18" charset="0"/>
                <a:sym typeface="Symbol" pitchFamily="18" charset="2"/>
              </a:rPr>
              <a:t></a:t>
            </a:r>
            <a:r>
              <a:rPr lang="en-US" altLang="en-US" sz="2400" b="1" dirty="0">
                <a:solidFill>
                  <a:schemeClr val="bg2"/>
                </a:solidFill>
                <a:effectLst/>
                <a:latin typeface="Times New Roman" panose="02020603050405020304" pitchFamily="18" charset="0"/>
                <a:cs typeface="Times New Roman" panose="02020603050405020304" pitchFamily="18" charset="0"/>
              </a:rPr>
              <a:t> = 0.0015 mm) at a rate of 0.75 liter/s.  The layout of the whole system is illustrated in Figure below.  The water flows out from the system through a faucet with an opening of diameter 12.5 mm.  Calculate the pressure at point (1).</a:t>
            </a:r>
          </a:p>
        </p:txBody>
      </p:sp>
      <p:graphicFrame>
        <p:nvGraphicFramePr>
          <p:cNvPr id="32772" name="Object 4"/>
          <p:cNvGraphicFramePr>
            <a:graphicFrameLocks noGrp="1" noChangeAspect="1"/>
          </p:cNvGraphicFramePr>
          <p:nvPr>
            <p:ph sz="quarter" idx="3"/>
          </p:nvPr>
        </p:nvGraphicFramePr>
        <p:xfrm>
          <a:off x="6086475" y="3938588"/>
          <a:ext cx="1158875" cy="2187575"/>
        </p:xfrm>
        <a:graphic>
          <a:graphicData uri="http://schemas.openxmlformats.org/presentationml/2006/ole">
            <mc:AlternateContent xmlns:mc="http://schemas.openxmlformats.org/markup-compatibility/2006">
              <mc:Choice xmlns:v="urn:schemas-microsoft-com:vml" Requires="v">
                <p:oleObj spid="_x0000_s23572"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938588"/>
                        <a:ext cx="1158875"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3" name="AutoShape 5">
            <a:hlinkClick r:id="" action="ppaction://hlinkshowjump?jump=nextslide" highlightClick="1"/>
          </p:cNvPr>
          <p:cNvSpPr>
            <a:spLocks noChangeAspect="1" noChangeArrowheads="1"/>
          </p:cNvSpPr>
          <p:nvPr/>
        </p:nvSpPr>
        <p:spPr bwMode="auto">
          <a:xfrm>
            <a:off x="8653463" y="6553200"/>
            <a:ext cx="338137" cy="246063"/>
          </a:xfrm>
          <a:prstGeom prst="actionButtonForwardNex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714375" indent="-714375">
              <a:lnSpc>
                <a:spcPct val="80000"/>
              </a:lnSpc>
            </a:pPr>
            <a:endParaRPr lang="en-GB" altLang="en-US" sz="3200" b="1">
              <a:solidFill>
                <a:schemeClr val="accent2"/>
              </a:solidFill>
              <a:latin typeface="Arial" pitchFamily="34" charset="0"/>
              <a:cs typeface="Arial" pitchFamily="34" charset="0"/>
            </a:endParaRPr>
          </a:p>
        </p:txBody>
      </p:sp>
      <p:graphicFrame>
        <p:nvGraphicFramePr>
          <p:cNvPr id="32774" name="Object 6"/>
          <p:cNvGraphicFramePr>
            <a:graphicFrameLocks noGrp="1" noChangeAspect="1"/>
          </p:cNvGraphicFramePr>
          <p:nvPr>
            <p:ph sz="quarter" idx="2"/>
          </p:nvPr>
        </p:nvGraphicFramePr>
        <p:xfrm>
          <a:off x="684213" y="2924175"/>
          <a:ext cx="7632700" cy="3313113"/>
        </p:xfrm>
        <a:graphic>
          <a:graphicData uri="http://schemas.openxmlformats.org/presentationml/2006/ole">
            <mc:AlternateContent xmlns:mc="http://schemas.openxmlformats.org/markup-compatibility/2006">
              <mc:Choice xmlns:v="urn:schemas-microsoft-com:vml" Requires="v">
                <p:oleObj spid="_x0000_s23573" name="Picture" r:id="rId5" imgW="4532376" imgH="2661666" progId="Word.Picture.8">
                  <p:embed/>
                </p:oleObj>
              </mc:Choice>
              <mc:Fallback>
                <p:oleObj name="Picture" r:id="rId5" imgW="4532376" imgH="2661666"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2924175"/>
                        <a:ext cx="7632700" cy="331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5056174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7523" r="45876"/>
          <a:stretch>
            <a:fillRect/>
          </a:stretch>
        </p:blipFill>
        <p:spPr>
          <a:xfrm>
            <a:off x="0" y="2852738"/>
            <a:ext cx="3168650" cy="1550987"/>
          </a:xfrm>
          <a:noFill/>
        </p:spPr>
      </p:pic>
      <p:sp>
        <p:nvSpPr>
          <p:cNvPr id="35843" name="TextBox 7"/>
          <p:cNvSpPr txBox="1">
            <a:spLocks noChangeArrowheads="1"/>
          </p:cNvSpPr>
          <p:nvPr/>
        </p:nvSpPr>
        <p:spPr bwMode="auto">
          <a:xfrm>
            <a:off x="-6350" y="1008063"/>
            <a:ext cx="91106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algn="just"/>
            <a:r>
              <a:rPr lang="en-US" sz="2800">
                <a:solidFill>
                  <a:srgbClr val="FFFF66"/>
                </a:solidFill>
                <a:latin typeface="Times New Roman" pitchFamily="18" charset="0"/>
                <a:cs typeface="Times New Roman" pitchFamily="18" charset="0"/>
              </a:rPr>
              <a:t>Estimate the head loss in 1000m length of new cast iron pipeline having a diameter of  500mm that is discharging 0.25m</a:t>
            </a:r>
            <a:r>
              <a:rPr lang="en-US" sz="2800" baseline="30000">
                <a:solidFill>
                  <a:srgbClr val="FFFF66"/>
                </a:solidFill>
                <a:latin typeface="Times New Roman" pitchFamily="18" charset="0"/>
                <a:cs typeface="Times New Roman" pitchFamily="18" charset="0"/>
              </a:rPr>
              <a:t>3</a:t>
            </a:r>
            <a:r>
              <a:rPr lang="en-US" sz="2800">
                <a:solidFill>
                  <a:srgbClr val="FFFF66"/>
                </a:solidFill>
                <a:latin typeface="Times New Roman" pitchFamily="18" charset="0"/>
                <a:cs typeface="Times New Roman" pitchFamily="18" charset="0"/>
              </a:rPr>
              <a:t>/sec. </a:t>
            </a:r>
          </a:p>
          <a:p>
            <a:pPr algn="just"/>
            <a:r>
              <a:rPr lang="en-US" sz="2800">
                <a:solidFill>
                  <a:srgbClr val="FFFF66"/>
                </a:solidFill>
                <a:latin typeface="Times New Roman" pitchFamily="18" charset="0"/>
                <a:cs typeface="Times New Roman" pitchFamily="18" charset="0"/>
              </a:rPr>
              <a:t> </a:t>
            </a:r>
          </a:p>
        </p:txBody>
      </p:sp>
      <p:sp>
        <p:nvSpPr>
          <p:cNvPr id="35844" name="TextBox 8"/>
          <p:cNvSpPr txBox="1">
            <a:spLocks noChangeArrowheads="1"/>
          </p:cNvSpPr>
          <p:nvPr/>
        </p:nvSpPr>
        <p:spPr bwMode="auto">
          <a:xfrm>
            <a:off x="179388" y="252413"/>
            <a:ext cx="482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sz="3200" b="1">
                <a:latin typeface="Times New Roman" pitchFamily="18" charset="0"/>
                <a:cs typeface="Times New Roman" pitchFamily="18" charset="0"/>
              </a:rPr>
              <a:t>Example(Hazen-Williams)</a:t>
            </a:r>
          </a:p>
        </p:txBody>
      </p:sp>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l="2466" t="5923" r="8257"/>
          <a:stretch>
            <a:fillRect/>
          </a:stretch>
        </p:blipFill>
        <p:spPr bwMode="auto">
          <a:xfrm>
            <a:off x="3563938" y="2565400"/>
            <a:ext cx="496887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2508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88913"/>
            <a:ext cx="7058025" cy="5499100"/>
          </a:xfrm>
          <a:noFill/>
        </p:spPr>
      </p:pic>
    </p:spTree>
    <p:extLst>
      <p:ext uri="{BB962C8B-B14F-4D97-AF65-F5344CB8AC3E}">
        <p14:creationId xmlns:p14="http://schemas.microsoft.com/office/powerpoint/2010/main" val="33275597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5258"/>
          <a:stretch>
            <a:fillRect/>
          </a:stretch>
        </p:blipFill>
        <p:spPr>
          <a:xfrm>
            <a:off x="0" y="692150"/>
            <a:ext cx="9144000" cy="3700463"/>
          </a:xfrm>
          <a:noFill/>
        </p:spPr>
      </p:pic>
      <p:pic>
        <p:nvPicPr>
          <p:cNvPr id="378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365625"/>
            <a:ext cx="9120187" cy="245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2" name="TextBox 3"/>
          <p:cNvSpPr txBox="1">
            <a:spLocks noChangeArrowheads="1"/>
          </p:cNvSpPr>
          <p:nvPr/>
        </p:nvSpPr>
        <p:spPr bwMode="auto">
          <a:xfrm>
            <a:off x="-39688" y="0"/>
            <a:ext cx="583565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r>
              <a:rPr lang="en-US" sz="2800" b="1">
                <a:solidFill>
                  <a:srgbClr val="FFFF66"/>
                </a:solidFill>
                <a:latin typeface="Times New Roman" pitchFamily="18" charset="0"/>
                <a:cs typeface="Times New Roman" pitchFamily="18" charset="0"/>
              </a:rPr>
              <a:t>Example (Design of pipelines)</a:t>
            </a:r>
          </a:p>
        </p:txBody>
      </p:sp>
    </p:spTree>
    <p:extLst>
      <p:ext uri="{BB962C8B-B14F-4D97-AF65-F5344CB8AC3E}">
        <p14:creationId xmlns:p14="http://schemas.microsoft.com/office/powerpoint/2010/main" val="10128147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834"/>
          <a:stretch>
            <a:fillRect/>
          </a:stretch>
        </p:blipFill>
        <p:spPr>
          <a:xfrm>
            <a:off x="0" y="188913"/>
            <a:ext cx="9144000" cy="5832475"/>
          </a:xfrm>
          <a:noFill/>
        </p:spPr>
      </p:pic>
    </p:spTree>
    <p:extLst>
      <p:ext uri="{BB962C8B-B14F-4D97-AF65-F5344CB8AC3E}">
        <p14:creationId xmlns:p14="http://schemas.microsoft.com/office/powerpoint/2010/main" val="6667191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15888"/>
            <a:ext cx="9036050" cy="6707187"/>
          </a:xfrm>
          <a:noFill/>
        </p:spPr>
      </p:pic>
    </p:spTree>
    <p:extLst>
      <p:ext uri="{BB962C8B-B14F-4D97-AF65-F5344CB8AC3E}">
        <p14:creationId xmlns:p14="http://schemas.microsoft.com/office/powerpoint/2010/main" val="18699162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88913"/>
            <a:ext cx="9144000" cy="5843587"/>
          </a:xfrm>
          <a:noFill/>
        </p:spPr>
      </p:pic>
    </p:spTree>
    <p:extLst>
      <p:ext uri="{BB962C8B-B14F-4D97-AF65-F5344CB8AC3E}">
        <p14:creationId xmlns:p14="http://schemas.microsoft.com/office/powerpoint/2010/main" val="8040539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57150"/>
            <a:ext cx="7921625" cy="6589713"/>
          </a:xfrm>
          <a:noFill/>
        </p:spPr>
      </p:pic>
    </p:spTree>
    <p:extLst>
      <p:ext uri="{BB962C8B-B14F-4D97-AF65-F5344CB8AC3E}">
        <p14:creationId xmlns:p14="http://schemas.microsoft.com/office/powerpoint/2010/main" val="691221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260350"/>
            <a:ext cx="8640762" cy="6264275"/>
          </a:xfrm>
          <a:noFill/>
        </p:spPr>
      </p:pic>
    </p:spTree>
    <p:extLst>
      <p:ext uri="{BB962C8B-B14F-4D97-AF65-F5344CB8AC3E}">
        <p14:creationId xmlns:p14="http://schemas.microsoft.com/office/powerpoint/2010/main" val="426185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228600"/>
            <a:ext cx="7772400" cy="685800"/>
          </a:xfrm>
        </p:spPr>
        <p:txBody>
          <a:bodyPr/>
          <a:lstStyle/>
          <a:p>
            <a:pPr eaLnBrk="1" hangingPunct="1">
              <a:defRPr/>
            </a:pPr>
            <a:r>
              <a:rPr lang="en-US" altLang="en-US" smtClean="0"/>
              <a:t>Energy equation</a:t>
            </a:r>
          </a:p>
        </p:txBody>
      </p:sp>
      <p:sp>
        <p:nvSpPr>
          <p:cNvPr id="97283" name="Rectangle 3"/>
          <p:cNvSpPr>
            <a:spLocks noGrp="1" noChangeArrowheads="1"/>
          </p:cNvSpPr>
          <p:nvPr>
            <p:ph type="body" idx="1"/>
          </p:nvPr>
        </p:nvSpPr>
        <p:spPr>
          <a:xfrm>
            <a:off x="228600" y="1219200"/>
            <a:ext cx="8686800" cy="5334000"/>
          </a:xfrm>
        </p:spPr>
        <p:txBody>
          <a:bodyPr/>
          <a:lstStyle/>
          <a:p>
            <a:pPr eaLnBrk="1" hangingPunct="1">
              <a:buFont typeface="Wingdings" panose="05000000000000000000" pitchFamily="2" charset="2"/>
              <a:buNone/>
              <a:defRPr/>
            </a:pPr>
            <a:r>
              <a:rPr lang="en-US" altLang="en-US" b="1" i="1" dirty="0" smtClean="0"/>
              <a:t>Velocity head</a:t>
            </a:r>
          </a:p>
          <a:p>
            <a:pPr algn="just" eaLnBrk="1" hangingPunct="1">
              <a:defRPr/>
            </a:pPr>
            <a:r>
              <a:rPr lang="en-US" altLang="en-US" sz="2800" dirty="0" smtClean="0">
                <a:sym typeface="Symbol" pitchFamily="18" charset="2"/>
              </a:rPr>
              <a:t>In </a:t>
            </a:r>
            <a:r>
              <a:rPr lang="en-US" altLang="en-US" sz="2800" i="1" dirty="0" smtClean="0">
                <a:sym typeface="Symbol" pitchFamily="18" charset="2"/>
              </a:rPr>
              <a:t>V</a:t>
            </a:r>
            <a:r>
              <a:rPr lang="en-US" altLang="en-US" sz="2800" i="1" baseline="30000" dirty="0" smtClean="0">
                <a:sym typeface="Symbol" pitchFamily="18" charset="2"/>
              </a:rPr>
              <a:t>2</a:t>
            </a:r>
            <a:r>
              <a:rPr lang="en-US" altLang="en-US" sz="2800" i="1" dirty="0" smtClean="0">
                <a:sym typeface="Symbol" pitchFamily="18" charset="2"/>
              </a:rPr>
              <a:t>/2g</a:t>
            </a:r>
            <a:r>
              <a:rPr lang="en-US" altLang="en-US" sz="2800" dirty="0" smtClean="0">
                <a:sym typeface="Symbol" pitchFamily="18" charset="2"/>
              </a:rPr>
              <a:t>, the velocity </a:t>
            </a:r>
            <a:r>
              <a:rPr lang="en-US" altLang="en-US" sz="2800" i="1" dirty="0" smtClean="0">
                <a:sym typeface="Symbol" pitchFamily="18" charset="2"/>
              </a:rPr>
              <a:t>V</a:t>
            </a:r>
            <a:r>
              <a:rPr lang="en-US" altLang="en-US" sz="2800" dirty="0" smtClean="0">
                <a:sym typeface="Symbol" pitchFamily="18" charset="2"/>
              </a:rPr>
              <a:t> is the mean velocity in the conduit at a given section and is obtained by </a:t>
            </a:r>
            <a:r>
              <a:rPr lang="en-US" altLang="en-US" sz="2800" i="1" dirty="0" smtClean="0">
                <a:sym typeface="Symbol" pitchFamily="18" charset="2"/>
              </a:rPr>
              <a:t>V=Q/A</a:t>
            </a:r>
            <a:r>
              <a:rPr lang="en-US" altLang="en-US" sz="2800" dirty="0" smtClean="0">
                <a:sym typeface="Symbol" pitchFamily="18" charset="2"/>
              </a:rPr>
              <a:t>, where </a:t>
            </a:r>
            <a:r>
              <a:rPr lang="en-US" altLang="en-US" sz="2800" i="1" dirty="0" smtClean="0">
                <a:sym typeface="Symbol" pitchFamily="18" charset="2"/>
              </a:rPr>
              <a:t>Q</a:t>
            </a:r>
            <a:r>
              <a:rPr lang="en-US" altLang="en-US" sz="2800" dirty="0" smtClean="0">
                <a:sym typeface="Symbol" pitchFamily="18" charset="2"/>
              </a:rPr>
              <a:t> is the discharge, and </a:t>
            </a:r>
            <a:r>
              <a:rPr lang="en-US" altLang="en-US" sz="2800" i="1" dirty="0" smtClean="0">
                <a:sym typeface="Symbol" pitchFamily="18" charset="2"/>
              </a:rPr>
              <a:t>A</a:t>
            </a:r>
            <a:r>
              <a:rPr lang="en-US" altLang="en-US" sz="2800" dirty="0" smtClean="0">
                <a:sym typeface="Symbol" pitchFamily="18" charset="2"/>
              </a:rPr>
              <a:t> is the cross-sectional area of the conduit. </a:t>
            </a:r>
          </a:p>
          <a:p>
            <a:pPr algn="just" eaLnBrk="1" hangingPunct="1">
              <a:defRPr/>
            </a:pPr>
            <a:r>
              <a:rPr lang="en-US" altLang="en-US" sz="2800" dirty="0" smtClean="0">
                <a:sym typeface="Symbol" pitchFamily="18" charset="2"/>
              </a:rPr>
              <a:t>The kinetic energy correction factor is given by  usually </a:t>
            </a:r>
            <a:r>
              <a:rPr lang="en-US" altLang="en-US" sz="2800" dirty="0">
                <a:sym typeface="Symbol" pitchFamily="18" charset="2"/>
              </a:rPr>
              <a:t>assumed to be </a:t>
            </a:r>
            <a:r>
              <a:rPr lang="en-US" altLang="en-US" sz="2800" dirty="0" smtClean="0">
                <a:sym typeface="Symbol" pitchFamily="18" charset="2"/>
              </a:rPr>
              <a:t>unity </a:t>
            </a:r>
            <a:r>
              <a:rPr lang="en-US" altLang="en-US" sz="2800" dirty="0">
                <a:sym typeface="Symbol" pitchFamily="18" charset="2"/>
              </a:rPr>
              <a:t>for ease of application in pipe flow</a:t>
            </a:r>
            <a:r>
              <a:rPr lang="en-US" altLang="en-US" sz="2800" dirty="0" smtClean="0">
                <a:sym typeface="Symbol" pitchFamily="18" charset="2"/>
              </a:rPr>
              <a:t>, </a:t>
            </a:r>
            <a:r>
              <a:rPr lang="en-US" altLang="en-US" sz="2800" dirty="0">
                <a:sym typeface="Symbol" pitchFamily="18" charset="2"/>
              </a:rPr>
              <a:t>and the velocity head is then simply </a:t>
            </a:r>
            <a:r>
              <a:rPr lang="en-US" altLang="en-US" sz="2800" i="1" dirty="0">
                <a:sym typeface="Symbol" pitchFamily="18" charset="2"/>
              </a:rPr>
              <a:t>V</a:t>
            </a:r>
            <a:r>
              <a:rPr lang="en-US" altLang="en-US" sz="2800" i="1" baseline="30000" dirty="0">
                <a:sym typeface="Symbol" pitchFamily="18" charset="2"/>
              </a:rPr>
              <a:t>2</a:t>
            </a:r>
            <a:r>
              <a:rPr lang="en-US" altLang="en-US" sz="2800" i="1" dirty="0">
                <a:sym typeface="Symbol" pitchFamily="18" charset="2"/>
              </a:rPr>
              <a:t>/2g</a:t>
            </a:r>
            <a:r>
              <a:rPr lang="en-US" altLang="en-US" sz="2800" dirty="0">
                <a:sym typeface="Symbol" pitchFamily="18" charset="2"/>
              </a:rPr>
              <a:t>.</a:t>
            </a:r>
          </a:p>
          <a:p>
            <a:pPr algn="just" eaLnBrk="1" hangingPunct="1">
              <a:defRPr/>
            </a:pPr>
            <a:endParaRPr lang="en-US" altLang="en-US" sz="2800" dirty="0" smtClean="0">
              <a:sym typeface="Symbol" pitchFamily="18" charset="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620713"/>
            <a:ext cx="6604000" cy="1655762"/>
          </a:xfrm>
          <a:noFill/>
        </p:spPr>
      </p:pic>
    </p:spTree>
    <p:extLst>
      <p:ext uri="{BB962C8B-B14F-4D97-AF65-F5344CB8AC3E}">
        <p14:creationId xmlns:p14="http://schemas.microsoft.com/office/powerpoint/2010/main" val="1524973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lstStyle/>
          <a:p>
            <a:pPr algn="l"/>
            <a:r>
              <a:rPr lang="en-US" sz="3200" b="1" dirty="0" smtClean="0">
                <a:effectLst/>
              </a:rPr>
              <a:t>              </a:t>
            </a:r>
            <a:br>
              <a:rPr lang="en-US" sz="3200" b="1" dirty="0" smtClean="0">
                <a:effectLst/>
              </a:rPr>
            </a:br>
            <a:r>
              <a:rPr lang="en-US" sz="3200" b="1" dirty="0">
                <a:effectLst/>
              </a:rPr>
              <a:t> </a:t>
            </a:r>
            <a:r>
              <a:rPr lang="en-US" sz="3200" b="1" dirty="0" smtClean="0">
                <a:effectLst/>
              </a:rPr>
              <a:t>                Pipeline </a:t>
            </a:r>
            <a:r>
              <a:rPr lang="en-US" sz="3200" b="1" dirty="0">
                <a:effectLst/>
              </a:rPr>
              <a:t>system</a:t>
            </a:r>
            <a:r>
              <a:rPr lang="en-US" sz="3200" b="1" i="1" dirty="0">
                <a:effectLst/>
              </a:rPr>
              <a:t/>
            </a:r>
            <a:br>
              <a:rPr lang="en-US" sz="3200" b="1" i="1" dirty="0">
                <a:effectLst/>
              </a:rPr>
            </a:br>
            <a:r>
              <a:rPr lang="en-US" sz="3200" b="1" u="sng" dirty="0" smtClean="0">
                <a:effectLst/>
              </a:rPr>
              <a:t>Pipes </a:t>
            </a:r>
            <a:r>
              <a:rPr lang="en-US" sz="3200" b="1" u="sng" dirty="0">
                <a:effectLst/>
              </a:rPr>
              <a:t>in Series</a:t>
            </a:r>
            <a:r>
              <a:rPr lang="en-US" sz="3200" b="1" dirty="0">
                <a:effectLst/>
              </a:rPr>
              <a:t/>
            </a:r>
            <a:br>
              <a:rPr lang="en-US" sz="3200" b="1" dirty="0">
                <a:effectLst/>
              </a:rPr>
            </a:br>
            <a:endParaRPr lang="en-US" sz="3200" dirty="0"/>
          </a:p>
        </p:txBody>
      </p:sp>
      <p:sp>
        <p:nvSpPr>
          <p:cNvPr id="3" name="Content Placeholder 2"/>
          <p:cNvSpPr>
            <a:spLocks noGrp="1"/>
          </p:cNvSpPr>
          <p:nvPr>
            <p:ph idx="1"/>
          </p:nvPr>
        </p:nvSpPr>
        <p:spPr>
          <a:xfrm>
            <a:off x="457200" y="1196752"/>
            <a:ext cx="8229600" cy="5328592"/>
          </a:xfrm>
        </p:spPr>
        <p:txBody>
          <a:bodyPr/>
          <a:lstStyle/>
          <a:p>
            <a:pPr marL="0" indent="0" algn="just">
              <a:buNone/>
            </a:pPr>
            <a:r>
              <a:rPr lang="en-US" dirty="0">
                <a:effectLst/>
              </a:rPr>
              <a:t>When two pipes of different sizes or roughness are so connected that the fluid flows through one pipe&amp; then through the other, they are said to be connected in series</a:t>
            </a:r>
            <a:r>
              <a:rPr lang="en-US" dirty="0" smtClean="0">
                <a:effectLst/>
              </a:rPr>
              <a:t>.</a:t>
            </a:r>
          </a:p>
          <a:p>
            <a:pPr marL="0" indent="0" algn="just">
              <a:buNone/>
            </a:pPr>
            <a:r>
              <a:rPr lang="en-US" dirty="0" smtClean="0">
                <a:effectLst/>
              </a:rPr>
              <a:t>Two equations that must be satisfied are:</a:t>
            </a:r>
          </a:p>
          <a:p>
            <a:pPr marL="0" indent="0" algn="just">
              <a:buNone/>
            </a:pPr>
            <a:endParaRPr lang="en-US" dirty="0"/>
          </a:p>
        </p:txBody>
      </p:sp>
      <p:pic>
        <p:nvPicPr>
          <p:cNvPr id="4" name="Picture 3"/>
          <p:cNvPicPr>
            <a:picLocks noChangeAspect="1"/>
          </p:cNvPicPr>
          <p:nvPr/>
        </p:nvPicPr>
        <p:blipFill>
          <a:blip r:embed="rId2"/>
          <a:stretch>
            <a:fillRect/>
          </a:stretch>
        </p:blipFill>
        <p:spPr>
          <a:xfrm>
            <a:off x="2339752" y="4437112"/>
            <a:ext cx="4608512" cy="1440160"/>
          </a:xfrm>
          <a:prstGeom prst="rect">
            <a:avLst/>
          </a:prstGeom>
        </p:spPr>
      </p:pic>
    </p:spTree>
    <p:extLst>
      <p:ext uri="{BB962C8B-B14F-4D97-AF65-F5344CB8AC3E}">
        <p14:creationId xmlns:p14="http://schemas.microsoft.com/office/powerpoint/2010/main" val="6606875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87624" y="116632"/>
            <a:ext cx="6696744" cy="2880320"/>
          </a:xfrm>
          <a:prstGeom prst="rect">
            <a:avLst/>
          </a:prstGeom>
        </p:spPr>
      </p:pic>
      <p:sp>
        <p:nvSpPr>
          <p:cNvPr id="5" name="Rectangle 4"/>
          <p:cNvSpPr/>
          <p:nvPr/>
        </p:nvSpPr>
        <p:spPr>
          <a:xfrm>
            <a:off x="504317" y="2971428"/>
            <a:ext cx="8064896" cy="1033232"/>
          </a:xfrm>
          <a:prstGeom prst="rect">
            <a:avLst/>
          </a:prstGeom>
        </p:spPr>
        <p:txBody>
          <a:bodyPr wrap="square">
            <a:spAutoFit/>
          </a:bodyPr>
          <a:lstStyle/>
          <a:p>
            <a:pPr marL="0" marR="0" algn="just">
              <a:lnSpc>
                <a:spcPct val="115000"/>
              </a:lnSpc>
              <a:spcBef>
                <a:spcPts val="0"/>
              </a:spcBef>
              <a:spcAft>
                <a:spcPts val="0"/>
              </a:spcAft>
            </a:pPr>
            <a:r>
              <a:rPr lang="en-US" sz="2800" dirty="0">
                <a:latin typeface="+mj-lt"/>
                <a:ea typeface="Times New Roman" panose="02020603050405020304" pitchFamily="18" charset="0"/>
              </a:rPr>
              <a:t>Applying the energy equation from A to B, including all losses, gives:</a:t>
            </a:r>
            <a:endParaRPr lang="en-US" sz="2800" dirty="0">
              <a:effectLst/>
              <a:latin typeface="+mj-lt"/>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03548" y="3933056"/>
            <a:ext cx="8064896" cy="2808312"/>
          </a:xfrm>
          <a:prstGeom prst="rect">
            <a:avLst/>
          </a:prstGeom>
        </p:spPr>
      </p:pic>
    </p:spTree>
    <p:extLst>
      <p:ext uri="{BB962C8B-B14F-4D97-AF65-F5344CB8AC3E}">
        <p14:creationId xmlns:p14="http://schemas.microsoft.com/office/powerpoint/2010/main" val="19617303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6320"/>
          </a:xfrm>
        </p:spPr>
        <p:txBody>
          <a:bodyPr/>
          <a:lstStyle/>
          <a:p>
            <a:r>
              <a:rPr lang="en-US" sz="3200" b="1" dirty="0" smtClean="0">
                <a:effectLst/>
              </a:rPr>
              <a:t/>
            </a:r>
            <a:br>
              <a:rPr lang="en-US" sz="3200" b="1" dirty="0" smtClean="0">
                <a:effectLst/>
              </a:rPr>
            </a:br>
            <a:r>
              <a:rPr lang="en-US" sz="3200" b="1" dirty="0" smtClean="0">
                <a:effectLst/>
              </a:rPr>
              <a:t>Equivalent </a:t>
            </a:r>
            <a:r>
              <a:rPr lang="en-US" sz="3200" b="1" dirty="0">
                <a:effectLst/>
              </a:rPr>
              <a:t>pipes </a:t>
            </a:r>
            <a:br>
              <a:rPr lang="en-US" sz="3200" b="1" dirty="0">
                <a:effectLst/>
              </a:rPr>
            </a:br>
            <a:endParaRPr lang="en-US" sz="3200" dirty="0"/>
          </a:p>
        </p:txBody>
      </p:sp>
      <p:sp>
        <p:nvSpPr>
          <p:cNvPr id="3" name="Content Placeholder 2"/>
          <p:cNvSpPr>
            <a:spLocks noGrp="1"/>
          </p:cNvSpPr>
          <p:nvPr>
            <p:ph idx="1"/>
          </p:nvPr>
        </p:nvSpPr>
        <p:spPr>
          <a:xfrm>
            <a:off x="179512" y="548680"/>
            <a:ext cx="8784976" cy="6048672"/>
          </a:xfrm>
        </p:spPr>
        <p:txBody>
          <a:bodyPr/>
          <a:lstStyle/>
          <a:p>
            <a:pPr marL="0" indent="0" algn="just">
              <a:buNone/>
            </a:pPr>
            <a:r>
              <a:rPr lang="en-US" dirty="0">
                <a:effectLst/>
              </a:rPr>
              <a:t>Series pipes can be solved by the method of equivalent lengths. Two pipe systems are </a:t>
            </a:r>
            <a:r>
              <a:rPr lang="en-US" dirty="0" smtClean="0">
                <a:effectLst/>
              </a:rPr>
              <a:t> </a:t>
            </a:r>
            <a:r>
              <a:rPr lang="en-US" dirty="0">
                <a:effectLst/>
              </a:rPr>
              <a:t>to be equivalent when the same head loss produces the same discharge in both systems</a:t>
            </a:r>
            <a:r>
              <a:rPr lang="en-US" dirty="0" smtClean="0">
                <a:effectLst/>
              </a:rPr>
              <a:t>.</a:t>
            </a:r>
          </a:p>
          <a:p>
            <a:pPr marL="0" indent="0" algn="just">
              <a:buNone/>
            </a:pPr>
            <a:r>
              <a:rPr lang="en-US" dirty="0" smtClean="0">
                <a:effectLst/>
              </a:rPr>
              <a:t>                            </a:t>
            </a:r>
          </a:p>
          <a:p>
            <a:pPr marL="0" indent="0" algn="just">
              <a:buNone/>
            </a:pPr>
            <a:r>
              <a:rPr lang="en-US" dirty="0">
                <a:effectLst/>
              </a:rPr>
              <a:t> </a:t>
            </a:r>
            <a:r>
              <a:rPr lang="en-US" dirty="0" smtClean="0">
                <a:effectLst/>
              </a:rPr>
              <a:t>                         for 2</a:t>
            </a:r>
            <a:r>
              <a:rPr lang="en-US" baseline="30000" dirty="0" smtClean="0">
                <a:effectLst/>
              </a:rPr>
              <a:t>nd</a:t>
            </a:r>
            <a:r>
              <a:rPr lang="en-US" dirty="0" smtClean="0">
                <a:effectLst/>
              </a:rPr>
              <a:t> pipe </a:t>
            </a:r>
            <a:endParaRPr lang="en-US" dirty="0"/>
          </a:p>
        </p:txBody>
      </p:sp>
      <p:pic>
        <p:nvPicPr>
          <p:cNvPr id="4" name="Picture 3"/>
          <p:cNvPicPr>
            <a:picLocks noChangeAspect="1"/>
          </p:cNvPicPr>
          <p:nvPr/>
        </p:nvPicPr>
        <p:blipFill>
          <a:blip r:embed="rId2"/>
          <a:stretch>
            <a:fillRect/>
          </a:stretch>
        </p:blipFill>
        <p:spPr>
          <a:xfrm>
            <a:off x="323528" y="2636912"/>
            <a:ext cx="3152700" cy="1295400"/>
          </a:xfrm>
          <a:prstGeom prst="rect">
            <a:avLst/>
          </a:prstGeom>
        </p:spPr>
      </p:pic>
      <p:pic>
        <p:nvPicPr>
          <p:cNvPr id="6" name="Picture 5"/>
          <p:cNvPicPr>
            <a:picLocks noChangeAspect="1"/>
          </p:cNvPicPr>
          <p:nvPr/>
        </p:nvPicPr>
        <p:blipFill>
          <a:blip r:embed="rId3"/>
          <a:stretch>
            <a:fillRect/>
          </a:stretch>
        </p:blipFill>
        <p:spPr>
          <a:xfrm>
            <a:off x="5662464" y="2660154"/>
            <a:ext cx="3024336" cy="1276350"/>
          </a:xfrm>
          <a:prstGeom prst="rect">
            <a:avLst/>
          </a:prstGeom>
        </p:spPr>
      </p:pic>
      <p:pic>
        <p:nvPicPr>
          <p:cNvPr id="8" name="Picture 7"/>
          <p:cNvPicPr>
            <a:picLocks noChangeAspect="1"/>
          </p:cNvPicPr>
          <p:nvPr/>
        </p:nvPicPr>
        <p:blipFill>
          <a:blip r:embed="rId4"/>
          <a:stretch>
            <a:fillRect/>
          </a:stretch>
        </p:blipFill>
        <p:spPr>
          <a:xfrm>
            <a:off x="1763688" y="4034011"/>
            <a:ext cx="5895975" cy="2457450"/>
          </a:xfrm>
          <a:prstGeom prst="rect">
            <a:avLst/>
          </a:prstGeom>
        </p:spPr>
      </p:pic>
    </p:spTree>
    <p:extLst>
      <p:ext uri="{BB962C8B-B14F-4D97-AF65-F5344CB8AC3E}">
        <p14:creationId xmlns:p14="http://schemas.microsoft.com/office/powerpoint/2010/main" val="7465055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71736"/>
          </a:xfrm>
        </p:spPr>
        <p:txBody>
          <a:bodyPr/>
          <a:lstStyle/>
          <a:p>
            <a:r>
              <a:rPr lang="en-US" sz="3200" b="1" dirty="0">
                <a:effectLst/>
              </a:rPr>
              <a:t>Pipes in Parallel</a:t>
            </a:r>
            <a:endParaRPr lang="en-US" sz="3200" dirty="0"/>
          </a:p>
        </p:txBody>
      </p:sp>
      <p:sp>
        <p:nvSpPr>
          <p:cNvPr id="3" name="Content Placeholder 2"/>
          <p:cNvSpPr>
            <a:spLocks noGrp="1"/>
          </p:cNvSpPr>
          <p:nvPr>
            <p:ph idx="1"/>
          </p:nvPr>
        </p:nvSpPr>
        <p:spPr>
          <a:xfrm>
            <a:off x="457200" y="692696"/>
            <a:ext cx="8229600" cy="5976664"/>
          </a:xfrm>
        </p:spPr>
        <p:txBody>
          <a:bodyPr/>
          <a:lstStyle/>
          <a:p>
            <a:pPr algn="just"/>
            <a:r>
              <a:rPr lang="en-US" dirty="0">
                <a:effectLst/>
              </a:rPr>
              <a:t>A combination of two or more pipes connected as in </a:t>
            </a:r>
            <a:r>
              <a:rPr lang="en-US" b="1" dirty="0">
                <a:effectLst/>
              </a:rPr>
              <a:t>figure</a:t>
            </a:r>
            <a:r>
              <a:rPr lang="en-US" dirty="0">
                <a:effectLst/>
              </a:rPr>
              <a:t> </a:t>
            </a:r>
            <a:r>
              <a:rPr lang="en-US" dirty="0" smtClean="0">
                <a:effectLst/>
              </a:rPr>
              <a:t>below </a:t>
            </a:r>
            <a:r>
              <a:rPr lang="en-US" dirty="0">
                <a:effectLst/>
              </a:rPr>
              <a:t>so that the flow is divided among the pipes and then is joined again, is a parallel – pipe </a:t>
            </a:r>
            <a:r>
              <a:rPr lang="en-US" dirty="0" smtClean="0">
                <a:effectLst/>
              </a:rPr>
              <a:t>system.</a:t>
            </a:r>
          </a:p>
          <a:p>
            <a:pPr algn="just"/>
            <a:r>
              <a:rPr lang="en-US" dirty="0">
                <a:effectLst/>
              </a:rPr>
              <a:t>In  series pipe system the same fluid flows through all the pipes and the head losses are cumulative, but in parallel pipe – system the head losses are the same in each of the lines the discharge are cumulative.</a:t>
            </a:r>
          </a:p>
          <a:p>
            <a:pPr algn="just"/>
            <a:endParaRPr lang="en-US" dirty="0"/>
          </a:p>
        </p:txBody>
      </p:sp>
    </p:spTree>
    <p:extLst>
      <p:ext uri="{BB962C8B-B14F-4D97-AF65-F5344CB8AC3E}">
        <p14:creationId xmlns:p14="http://schemas.microsoft.com/office/powerpoint/2010/main" val="13026049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19672" y="116632"/>
            <a:ext cx="6115050" cy="2581275"/>
          </a:xfrm>
          <a:prstGeom prst="rect">
            <a:avLst/>
          </a:prstGeom>
        </p:spPr>
      </p:pic>
      <p:pic>
        <p:nvPicPr>
          <p:cNvPr id="6" name="Picture 5"/>
          <p:cNvPicPr>
            <a:picLocks noChangeAspect="1"/>
          </p:cNvPicPr>
          <p:nvPr/>
        </p:nvPicPr>
        <p:blipFill>
          <a:blip r:embed="rId3"/>
          <a:stretch>
            <a:fillRect/>
          </a:stretch>
        </p:blipFill>
        <p:spPr>
          <a:xfrm>
            <a:off x="899592" y="2852936"/>
            <a:ext cx="4536504" cy="1440160"/>
          </a:xfrm>
          <a:prstGeom prst="rect">
            <a:avLst/>
          </a:prstGeom>
        </p:spPr>
      </p:pic>
      <p:sp>
        <p:nvSpPr>
          <p:cNvPr id="7" name="Rectangle 6"/>
          <p:cNvSpPr/>
          <p:nvPr/>
        </p:nvSpPr>
        <p:spPr>
          <a:xfrm>
            <a:off x="251520" y="4417332"/>
            <a:ext cx="8352928" cy="2440668"/>
          </a:xfrm>
          <a:prstGeom prst="rect">
            <a:avLst/>
          </a:prstGeom>
        </p:spPr>
        <p:txBody>
          <a:bodyPr wrap="square">
            <a:spAutoFit/>
          </a:bodyPr>
          <a:lstStyle/>
          <a:p>
            <a:pPr marL="0" marR="0" algn="just">
              <a:lnSpc>
                <a:spcPct val="115000"/>
              </a:lnSpc>
              <a:spcBef>
                <a:spcPts val="0"/>
              </a:spcBef>
              <a:spcAft>
                <a:spcPts val="0"/>
              </a:spcAft>
              <a:tabLst>
                <a:tab pos="825500" algn="l"/>
              </a:tabLst>
            </a:pPr>
            <a:r>
              <a:rPr lang="en-US" sz="2800" dirty="0">
                <a:latin typeface="+mn-lt"/>
                <a:ea typeface="Times New Roman" panose="02020603050405020304" pitchFamily="18" charset="0"/>
              </a:rPr>
              <a:t>Two types of problems occur:</a:t>
            </a:r>
            <a:endParaRPr lang="en-US" sz="2800" dirty="0" smtClean="0">
              <a:effectLst/>
              <a:latin typeface="+mn-lt"/>
              <a:ea typeface="Times New Roman" panose="02020603050405020304" pitchFamily="18" charset="0"/>
            </a:endParaRPr>
          </a:p>
          <a:p>
            <a:pPr marL="342900" marR="0" lvl="0" indent="-342900" algn="just">
              <a:lnSpc>
                <a:spcPct val="115000"/>
              </a:lnSpc>
              <a:spcBef>
                <a:spcPts val="0"/>
              </a:spcBef>
              <a:spcAft>
                <a:spcPts val="0"/>
              </a:spcAft>
              <a:buFont typeface="+mj-lt"/>
              <a:buAutoNum type="arabicParenR"/>
              <a:tabLst>
                <a:tab pos="457200" algn="l"/>
                <a:tab pos="825500" algn="l"/>
              </a:tabLst>
            </a:pPr>
            <a:r>
              <a:rPr lang="en-US" sz="2800" dirty="0">
                <a:latin typeface="+mn-lt"/>
                <a:ea typeface="Times New Roman" panose="02020603050405020304" pitchFamily="18" charset="0"/>
              </a:rPr>
              <a:t>If the head loss b/n A &amp; B is given, Q is determined. </a:t>
            </a:r>
            <a:endParaRPr lang="en-US" sz="2800" dirty="0" smtClean="0">
              <a:effectLst/>
              <a:latin typeface="+mn-lt"/>
              <a:ea typeface="Times New Roman" panose="02020603050405020304" pitchFamily="18" charset="0"/>
            </a:endParaRPr>
          </a:p>
          <a:p>
            <a:r>
              <a:rPr lang="en-US" sz="2800" dirty="0" smtClean="0">
                <a:latin typeface="+mn-lt"/>
                <a:ea typeface="Times New Roman" panose="02020603050405020304" pitchFamily="18" charset="0"/>
              </a:rPr>
              <a:t>2) If </a:t>
            </a:r>
            <a:r>
              <a:rPr lang="en-US" sz="2800" dirty="0">
                <a:latin typeface="+mn-lt"/>
                <a:ea typeface="Times New Roman" panose="02020603050405020304" pitchFamily="18" charset="0"/>
              </a:rPr>
              <a:t>the total flow Q is given, then the head loss &amp; distribution of flow are determined</a:t>
            </a:r>
            <a:endParaRPr lang="en-US" sz="2800" dirty="0">
              <a:latin typeface="+mn-lt"/>
            </a:endParaRPr>
          </a:p>
        </p:txBody>
      </p:sp>
    </p:spTree>
    <p:extLst>
      <p:ext uri="{BB962C8B-B14F-4D97-AF65-F5344CB8AC3E}">
        <p14:creationId xmlns:p14="http://schemas.microsoft.com/office/powerpoint/2010/main" val="14892230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80720"/>
          </a:xfrm>
        </p:spPr>
        <p:txBody>
          <a:bodyPr/>
          <a:lstStyle/>
          <a:p>
            <a:pPr algn="just"/>
            <a:r>
              <a:rPr lang="en-US" sz="2800" dirty="0" smtClean="0">
                <a:effectLst/>
              </a:rPr>
              <a:t>The </a:t>
            </a:r>
            <a:r>
              <a:rPr lang="en-US" sz="2800" dirty="0">
                <a:effectLst/>
              </a:rPr>
              <a:t>procedure is: </a:t>
            </a:r>
          </a:p>
          <a:p>
            <a:pPr marL="514350" lvl="0" indent="-514350" algn="just">
              <a:buFont typeface="+mj-lt"/>
              <a:buAutoNum type="arabicPeriod"/>
            </a:pPr>
            <a:r>
              <a:rPr lang="en-US" sz="2800" dirty="0">
                <a:effectLst/>
              </a:rPr>
              <a:t>Assume discharge Q’</a:t>
            </a:r>
            <a:r>
              <a:rPr lang="en-US" sz="2800" baseline="-25000" dirty="0">
                <a:effectLst/>
              </a:rPr>
              <a:t>1</a:t>
            </a:r>
            <a:r>
              <a:rPr lang="en-US" sz="2800" dirty="0">
                <a:effectLst/>
              </a:rPr>
              <a:t> through pipe 1,</a:t>
            </a:r>
          </a:p>
          <a:p>
            <a:pPr marL="514350" lvl="0" indent="-514350" algn="just">
              <a:buFont typeface="+mj-lt"/>
              <a:buAutoNum type="arabicPeriod"/>
            </a:pPr>
            <a:r>
              <a:rPr lang="en-US" sz="2800" dirty="0">
                <a:effectLst/>
              </a:rPr>
              <a:t>Solve for h</a:t>
            </a:r>
            <a:r>
              <a:rPr lang="en-US" sz="2800" baseline="30000" dirty="0">
                <a:effectLst/>
              </a:rPr>
              <a:t>’</a:t>
            </a:r>
            <a:r>
              <a:rPr lang="en-US" sz="2800" dirty="0">
                <a:effectLst/>
              </a:rPr>
              <a:t>f</a:t>
            </a:r>
            <a:r>
              <a:rPr lang="en-US" sz="2800" baseline="-25000" dirty="0">
                <a:effectLst/>
              </a:rPr>
              <a:t>1</a:t>
            </a:r>
            <a:r>
              <a:rPr lang="en-US" sz="2800" dirty="0">
                <a:effectLst/>
              </a:rPr>
              <a:t>, using assumed discharge,</a:t>
            </a:r>
          </a:p>
          <a:p>
            <a:pPr marL="514350" lvl="0" indent="-514350" algn="just">
              <a:buFont typeface="+mj-lt"/>
              <a:buAutoNum type="arabicPeriod"/>
            </a:pPr>
            <a:r>
              <a:rPr lang="en-US" sz="2800" dirty="0" smtClean="0">
                <a:effectLst/>
              </a:rPr>
              <a:t>Using </a:t>
            </a:r>
            <a:r>
              <a:rPr lang="en-US" sz="2800" dirty="0">
                <a:effectLst/>
              </a:rPr>
              <a:t>h</a:t>
            </a:r>
            <a:r>
              <a:rPr lang="en-US" sz="2800" baseline="30000" dirty="0">
                <a:effectLst/>
              </a:rPr>
              <a:t>’</a:t>
            </a:r>
            <a:r>
              <a:rPr lang="en-US" sz="2800" dirty="0">
                <a:effectLst/>
              </a:rPr>
              <a:t>f</a:t>
            </a:r>
            <a:r>
              <a:rPr lang="en-US" sz="2800" baseline="-25000" dirty="0">
                <a:effectLst/>
              </a:rPr>
              <a:t>1</a:t>
            </a:r>
            <a:r>
              <a:rPr lang="en-US" sz="2800" dirty="0">
                <a:effectLst/>
              </a:rPr>
              <a:t>, find Q</a:t>
            </a:r>
            <a:r>
              <a:rPr lang="en-US" sz="2800" baseline="30000" dirty="0">
                <a:effectLst/>
              </a:rPr>
              <a:t>’</a:t>
            </a:r>
            <a:r>
              <a:rPr lang="en-US" sz="2800" baseline="-25000" dirty="0">
                <a:effectLst/>
              </a:rPr>
              <a:t>2</a:t>
            </a:r>
            <a:r>
              <a:rPr lang="en-US" sz="2800" dirty="0">
                <a:effectLst/>
              </a:rPr>
              <a:t> &amp; Q</a:t>
            </a:r>
            <a:r>
              <a:rPr lang="en-US" sz="2800" baseline="30000" dirty="0">
                <a:effectLst/>
              </a:rPr>
              <a:t>’</a:t>
            </a:r>
            <a:r>
              <a:rPr lang="en-US" sz="2800" baseline="-25000" dirty="0">
                <a:effectLst/>
              </a:rPr>
              <a:t>3 </a:t>
            </a:r>
            <a:endParaRPr lang="en-US" sz="2800" dirty="0">
              <a:effectLst/>
            </a:endParaRPr>
          </a:p>
          <a:p>
            <a:pPr marL="514350" lvl="0" indent="-514350" algn="just">
              <a:buFont typeface="+mj-lt"/>
              <a:buAutoNum type="arabicPeriod"/>
            </a:pPr>
            <a:r>
              <a:rPr lang="en-US" sz="2800" dirty="0">
                <a:effectLst/>
              </a:rPr>
              <a:t>With the three discharges for a common head loss, now assume that the given Q is split up among the pipes in the same proportion as Q</a:t>
            </a:r>
            <a:r>
              <a:rPr lang="en-US" sz="2800" baseline="30000" dirty="0">
                <a:effectLst/>
              </a:rPr>
              <a:t>’</a:t>
            </a:r>
            <a:r>
              <a:rPr lang="en-US" sz="2800" baseline="-25000" dirty="0">
                <a:effectLst/>
              </a:rPr>
              <a:t>1</a:t>
            </a:r>
            <a:r>
              <a:rPr lang="en-US" sz="2800" dirty="0">
                <a:effectLst/>
              </a:rPr>
              <a:t>, Q</a:t>
            </a:r>
            <a:r>
              <a:rPr lang="en-US" sz="2800" baseline="30000" dirty="0">
                <a:effectLst/>
              </a:rPr>
              <a:t>’</a:t>
            </a:r>
            <a:r>
              <a:rPr lang="en-US" sz="2800" baseline="-25000" dirty="0">
                <a:effectLst/>
              </a:rPr>
              <a:t>2</a:t>
            </a:r>
            <a:r>
              <a:rPr lang="en-US" sz="2800" dirty="0">
                <a:effectLst/>
              </a:rPr>
              <a:t> &amp; Q</a:t>
            </a:r>
            <a:r>
              <a:rPr lang="en-US" sz="2800" baseline="30000" dirty="0">
                <a:effectLst/>
              </a:rPr>
              <a:t>’</a:t>
            </a:r>
            <a:r>
              <a:rPr lang="en-US" sz="2800" baseline="-25000" dirty="0">
                <a:effectLst/>
              </a:rPr>
              <a:t>3,</a:t>
            </a:r>
            <a:r>
              <a:rPr lang="en-US" sz="2800" dirty="0">
                <a:effectLst/>
              </a:rPr>
              <a:t> Thus</a:t>
            </a:r>
            <a:r>
              <a:rPr lang="en-US" dirty="0">
                <a:effectLst/>
              </a:rPr>
              <a:t>, </a:t>
            </a:r>
          </a:p>
          <a:p>
            <a:endParaRPr lang="en-US" dirty="0"/>
          </a:p>
        </p:txBody>
      </p:sp>
      <p:pic>
        <p:nvPicPr>
          <p:cNvPr id="4" name="Picture 3"/>
          <p:cNvPicPr>
            <a:picLocks noChangeAspect="1"/>
          </p:cNvPicPr>
          <p:nvPr/>
        </p:nvPicPr>
        <p:blipFill>
          <a:blip r:embed="rId2"/>
          <a:stretch>
            <a:fillRect/>
          </a:stretch>
        </p:blipFill>
        <p:spPr>
          <a:xfrm>
            <a:off x="1619672" y="4221088"/>
            <a:ext cx="5629275" cy="914400"/>
          </a:xfrm>
          <a:prstGeom prst="rect">
            <a:avLst/>
          </a:prstGeom>
        </p:spPr>
      </p:pic>
      <p:sp>
        <p:nvSpPr>
          <p:cNvPr id="5" name="Rectangle 4"/>
          <p:cNvSpPr/>
          <p:nvPr/>
        </p:nvSpPr>
        <p:spPr>
          <a:xfrm>
            <a:off x="457200" y="5210803"/>
            <a:ext cx="8579295" cy="1547475"/>
          </a:xfrm>
          <a:prstGeom prst="rect">
            <a:avLst/>
          </a:prstGeom>
        </p:spPr>
        <p:txBody>
          <a:bodyPr wrap="square">
            <a:spAutoFit/>
          </a:bodyPr>
          <a:lstStyle/>
          <a:p>
            <a:pPr marL="342900" marR="0" lvl="0" indent="-342900" algn="just">
              <a:lnSpc>
                <a:spcPct val="115000"/>
              </a:lnSpc>
              <a:spcBef>
                <a:spcPts val="0"/>
              </a:spcBef>
              <a:spcAft>
                <a:spcPts val="0"/>
              </a:spcAft>
              <a:buFont typeface="+mj-lt"/>
              <a:buAutoNum type="arabicPeriod" startAt="5"/>
              <a:tabLst>
                <a:tab pos="466725" algn="l"/>
              </a:tabLst>
            </a:pPr>
            <a:r>
              <a:rPr lang="en-US" sz="2800" dirty="0">
                <a:latin typeface="Calibri" panose="020F0502020204030204" pitchFamily="34" charset="0"/>
                <a:ea typeface="Times New Roman" panose="02020603050405020304" pitchFamily="18" charset="0"/>
              </a:rPr>
              <a:t>Check the correctness of these discharges by computing hf</a:t>
            </a:r>
            <a:r>
              <a:rPr lang="en-US" sz="2800" baseline="-25000" dirty="0">
                <a:latin typeface="Calibri" panose="020F0502020204030204" pitchFamily="34" charset="0"/>
                <a:ea typeface="Times New Roman" panose="02020603050405020304" pitchFamily="18" charset="0"/>
              </a:rPr>
              <a:t>1,</a:t>
            </a:r>
            <a:r>
              <a:rPr lang="en-US" sz="2800" dirty="0">
                <a:latin typeface="Calibri" panose="020F0502020204030204" pitchFamily="34" charset="0"/>
                <a:ea typeface="Times New Roman" panose="02020603050405020304" pitchFamily="18" charset="0"/>
              </a:rPr>
              <a:t> hf</a:t>
            </a:r>
            <a:r>
              <a:rPr lang="en-US" sz="2800" baseline="-25000" dirty="0">
                <a:latin typeface="Calibri" panose="020F0502020204030204" pitchFamily="34" charset="0"/>
                <a:ea typeface="Times New Roman" panose="02020603050405020304" pitchFamily="18" charset="0"/>
              </a:rPr>
              <a:t>2</a:t>
            </a:r>
            <a:r>
              <a:rPr lang="en-US" sz="2800" dirty="0">
                <a:latin typeface="Calibri" panose="020F0502020204030204" pitchFamily="34" charset="0"/>
                <a:ea typeface="Times New Roman" panose="02020603050405020304" pitchFamily="18" charset="0"/>
              </a:rPr>
              <a:t>, &amp; hf</a:t>
            </a:r>
            <a:r>
              <a:rPr lang="en-US" sz="2800" baseline="-25000" dirty="0">
                <a:latin typeface="Calibri" panose="020F0502020204030204" pitchFamily="34" charset="0"/>
                <a:ea typeface="Times New Roman" panose="02020603050405020304" pitchFamily="18" charset="0"/>
              </a:rPr>
              <a:t>3</a:t>
            </a:r>
            <a:r>
              <a:rPr lang="en-US" sz="2800" dirty="0">
                <a:latin typeface="Calibri" panose="020F0502020204030204" pitchFamily="34" charset="0"/>
                <a:ea typeface="Times New Roman" panose="02020603050405020304" pitchFamily="18" charset="0"/>
              </a:rPr>
              <a:t> for the computed Q</a:t>
            </a:r>
            <a:r>
              <a:rPr lang="en-US" sz="2800" baseline="-25000" dirty="0">
                <a:latin typeface="Calibri" panose="020F0502020204030204" pitchFamily="34" charset="0"/>
                <a:ea typeface="Times New Roman" panose="02020603050405020304" pitchFamily="18" charset="0"/>
              </a:rPr>
              <a:t>1</a:t>
            </a:r>
            <a:r>
              <a:rPr lang="en-US" sz="2800" dirty="0">
                <a:latin typeface="Calibri" panose="020F0502020204030204" pitchFamily="34" charset="0"/>
                <a:ea typeface="Times New Roman" panose="02020603050405020304" pitchFamily="18" charset="0"/>
              </a:rPr>
              <a:t> , Q</a:t>
            </a:r>
            <a:r>
              <a:rPr lang="en-US" sz="2800" baseline="-25000" dirty="0">
                <a:latin typeface="Calibri" panose="020F0502020204030204" pitchFamily="34" charset="0"/>
                <a:ea typeface="Times New Roman" panose="02020603050405020304" pitchFamily="18" charset="0"/>
              </a:rPr>
              <a:t>2</a:t>
            </a:r>
            <a:r>
              <a:rPr lang="en-US" sz="2800" dirty="0">
                <a:latin typeface="Calibri" panose="020F0502020204030204" pitchFamily="34" charset="0"/>
                <a:ea typeface="Times New Roman" panose="02020603050405020304" pitchFamily="18" charset="0"/>
              </a:rPr>
              <a:t> &amp; Q</a:t>
            </a:r>
            <a:r>
              <a:rPr lang="en-US" sz="2800" baseline="-25000" dirty="0">
                <a:latin typeface="Calibri" panose="020F0502020204030204" pitchFamily="34" charset="0"/>
                <a:ea typeface="Times New Roman" panose="02020603050405020304" pitchFamily="18" charset="0"/>
              </a:rPr>
              <a:t>3</a:t>
            </a:r>
            <a:r>
              <a:rPr lang="en-US" sz="2800" dirty="0">
                <a:latin typeface="Calibri" panose="020F0502020204030204" pitchFamily="34" charset="0"/>
                <a:ea typeface="Times New Roman" panose="02020603050405020304" pitchFamily="18" charset="0"/>
              </a:rPr>
              <a:t> </a:t>
            </a:r>
            <a:endParaRPr lang="en-US" sz="2800" dirty="0" smtClean="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latin typeface="Calibri" panose="020F0502020204030204" pitchFamily="34" charset="0"/>
                <a:ea typeface="Times New Roman" panose="02020603050405020304" pitchFamily="18" charset="0"/>
              </a:rPr>
              <a:t>             → Q –Q</a:t>
            </a:r>
            <a:r>
              <a:rPr lang="en-US" sz="2800" baseline="-25000" dirty="0">
                <a:latin typeface="Calibri" panose="020F0502020204030204" pitchFamily="34" charset="0"/>
                <a:ea typeface="Times New Roman" panose="02020603050405020304" pitchFamily="18" charset="0"/>
              </a:rPr>
              <a:t>1</a:t>
            </a:r>
            <a:r>
              <a:rPr lang="en-US" sz="2800" dirty="0">
                <a:latin typeface="Calibri" panose="020F0502020204030204" pitchFamily="34" charset="0"/>
                <a:ea typeface="Times New Roman" panose="02020603050405020304" pitchFamily="18" charset="0"/>
              </a:rPr>
              <a:t> – Q</a:t>
            </a:r>
            <a:r>
              <a:rPr lang="en-US" sz="2800" baseline="-25000" dirty="0">
                <a:latin typeface="Calibri" panose="020F0502020204030204" pitchFamily="34" charset="0"/>
                <a:ea typeface="Times New Roman" panose="02020603050405020304" pitchFamily="18" charset="0"/>
              </a:rPr>
              <a:t>2</a:t>
            </a:r>
            <a:r>
              <a:rPr lang="en-US" sz="2800" dirty="0">
                <a:latin typeface="Calibri" panose="020F0502020204030204" pitchFamily="34" charset="0"/>
                <a:ea typeface="Times New Roman" panose="02020603050405020304" pitchFamily="18" charset="0"/>
              </a:rPr>
              <a:t> – Q</a:t>
            </a:r>
            <a:r>
              <a:rPr lang="en-US" sz="2800" baseline="-25000" dirty="0">
                <a:latin typeface="Calibri" panose="020F0502020204030204" pitchFamily="34" charset="0"/>
                <a:ea typeface="Times New Roman" panose="02020603050405020304" pitchFamily="18" charset="0"/>
              </a:rPr>
              <a:t>3</a:t>
            </a:r>
            <a:r>
              <a:rPr lang="en-US" sz="2800" dirty="0">
                <a:latin typeface="Calibri" panose="020F0502020204030204" pitchFamily="34" charset="0"/>
                <a:ea typeface="Times New Roman" panose="02020603050405020304" pitchFamily="18" charset="0"/>
              </a:rPr>
              <a:t> = 0</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76425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US" dirty="0">
                <a:effectLst/>
              </a:rPr>
              <a:t>Branching pipes</a:t>
            </a:r>
            <a:endParaRPr lang="en-US" dirty="0"/>
          </a:p>
        </p:txBody>
      </p:sp>
      <p:pic>
        <p:nvPicPr>
          <p:cNvPr id="4" name="Content Placeholder 3"/>
          <p:cNvPicPr>
            <a:picLocks noGrp="1" noChangeAspect="1"/>
          </p:cNvPicPr>
          <p:nvPr>
            <p:ph idx="1"/>
          </p:nvPr>
        </p:nvPicPr>
        <p:blipFill>
          <a:blip r:embed="rId2"/>
          <a:stretch>
            <a:fillRect/>
          </a:stretch>
        </p:blipFill>
        <p:spPr>
          <a:xfrm>
            <a:off x="457200" y="1484784"/>
            <a:ext cx="8229600" cy="3888432"/>
          </a:xfrm>
          <a:prstGeom prst="rect">
            <a:avLst/>
          </a:prstGeom>
        </p:spPr>
      </p:pic>
    </p:spTree>
    <p:extLst>
      <p:ext uri="{BB962C8B-B14F-4D97-AF65-F5344CB8AC3E}">
        <p14:creationId xmlns:p14="http://schemas.microsoft.com/office/powerpoint/2010/main" val="11974447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669360"/>
          </a:xfrm>
        </p:spPr>
        <p:txBody>
          <a:bodyPr/>
          <a:lstStyle/>
          <a:p>
            <a:r>
              <a:rPr lang="en-US" sz="2800" dirty="0">
                <a:effectLst/>
              </a:rPr>
              <a:t>Therefore, for the situation of the above figure, we have the following governing conditions: </a:t>
            </a:r>
          </a:p>
          <a:p>
            <a:pPr marL="514350" lvl="0" indent="-514350">
              <a:buFont typeface="+mj-lt"/>
              <a:buAutoNum type="arabicPeriod"/>
            </a:pPr>
            <a:r>
              <a:rPr lang="en-US" sz="2800" dirty="0">
                <a:effectLst/>
              </a:rPr>
              <a:t>Q</a:t>
            </a:r>
            <a:r>
              <a:rPr lang="en-US" sz="2800" baseline="-25000" dirty="0">
                <a:effectLst/>
              </a:rPr>
              <a:t>1</a:t>
            </a:r>
            <a:r>
              <a:rPr lang="en-US" sz="2800" dirty="0">
                <a:effectLst/>
              </a:rPr>
              <a:t> = Q</a:t>
            </a:r>
            <a:r>
              <a:rPr lang="en-US" sz="2800" baseline="-25000" dirty="0">
                <a:effectLst/>
              </a:rPr>
              <a:t>2</a:t>
            </a:r>
            <a:r>
              <a:rPr lang="en-US" sz="2800" dirty="0">
                <a:effectLst/>
              </a:rPr>
              <a:t>  + Q</a:t>
            </a:r>
            <a:r>
              <a:rPr lang="en-US" sz="2800" baseline="-25000" dirty="0">
                <a:effectLst/>
              </a:rPr>
              <a:t>3</a:t>
            </a:r>
            <a:r>
              <a:rPr lang="en-US" sz="2800" dirty="0">
                <a:effectLst/>
              </a:rPr>
              <a:t>    or    Q</a:t>
            </a:r>
            <a:r>
              <a:rPr lang="en-US" sz="2800" baseline="-25000" dirty="0">
                <a:effectLst/>
              </a:rPr>
              <a:t>1</a:t>
            </a:r>
            <a:r>
              <a:rPr lang="en-US" sz="2800" dirty="0">
                <a:effectLst/>
              </a:rPr>
              <a:t> + Q</a:t>
            </a:r>
            <a:r>
              <a:rPr lang="en-US" sz="2800" baseline="-25000" dirty="0">
                <a:effectLst/>
              </a:rPr>
              <a:t>2</a:t>
            </a:r>
            <a:r>
              <a:rPr lang="en-US" sz="2800" dirty="0">
                <a:effectLst/>
              </a:rPr>
              <a:t>  = Q</a:t>
            </a:r>
            <a:r>
              <a:rPr lang="en-US" sz="2800" baseline="-25000" dirty="0">
                <a:effectLst/>
              </a:rPr>
              <a:t>3</a:t>
            </a:r>
            <a:endParaRPr lang="en-US" sz="2800" dirty="0">
              <a:effectLst/>
            </a:endParaRPr>
          </a:p>
          <a:p>
            <a:pPr marL="514350" lvl="0" indent="-514350">
              <a:buFont typeface="+mj-lt"/>
              <a:buAutoNum type="arabicPeriod"/>
            </a:pPr>
            <a:r>
              <a:rPr lang="en-US" sz="2800" dirty="0">
                <a:effectLst/>
              </a:rPr>
              <a:t>Elevation of p is common to all. </a:t>
            </a:r>
          </a:p>
          <a:p>
            <a:pPr lvl="1"/>
            <a:r>
              <a:rPr lang="en-US" dirty="0">
                <a:effectLst/>
              </a:rPr>
              <a:t>Length, diameter, &amp; friction factors are required.</a:t>
            </a:r>
          </a:p>
          <a:p>
            <a:pPr lvl="1"/>
            <a:r>
              <a:rPr lang="en-US" dirty="0">
                <a:effectLst/>
              </a:rPr>
              <a:t>The flow is steady &amp; minor losses neglected </a:t>
            </a:r>
          </a:p>
          <a:p>
            <a:pPr lvl="1"/>
            <a:r>
              <a:rPr lang="en-US" dirty="0">
                <a:effectLst/>
              </a:rPr>
              <a:t>Three basic equations  to solve these problems are:-</a:t>
            </a:r>
          </a:p>
          <a:p>
            <a:pPr lvl="2"/>
            <a:r>
              <a:rPr lang="en-US" sz="2800" dirty="0">
                <a:effectLst/>
              </a:rPr>
              <a:t>Continuity equations</a:t>
            </a:r>
          </a:p>
          <a:p>
            <a:pPr lvl="2"/>
            <a:r>
              <a:rPr lang="en-US" sz="2800" dirty="0">
                <a:effectLst/>
              </a:rPr>
              <a:t>Bernoulli’s equation</a:t>
            </a:r>
          </a:p>
          <a:p>
            <a:pPr lvl="2"/>
            <a:r>
              <a:rPr lang="en-US" sz="2800" dirty="0">
                <a:effectLst/>
              </a:rPr>
              <a:t>Darcy- </a:t>
            </a:r>
            <a:r>
              <a:rPr lang="en-US" sz="2800" dirty="0" err="1">
                <a:effectLst/>
              </a:rPr>
              <a:t>Weisbech</a:t>
            </a:r>
            <a:r>
              <a:rPr lang="en-US" sz="2800" dirty="0">
                <a:effectLst/>
              </a:rPr>
              <a:t> </a:t>
            </a:r>
            <a:r>
              <a:rPr lang="en-US" sz="2800" dirty="0" smtClean="0">
                <a:effectLst/>
              </a:rPr>
              <a:t>equation</a:t>
            </a:r>
          </a:p>
          <a:p>
            <a:pPr marL="914400" lvl="2" indent="0">
              <a:buNone/>
            </a:pPr>
            <a:r>
              <a:rPr lang="en-US" dirty="0" smtClean="0">
                <a:effectLst/>
              </a:rPr>
              <a:t>Total </a:t>
            </a:r>
            <a:r>
              <a:rPr lang="en-US" dirty="0">
                <a:effectLst/>
              </a:rPr>
              <a:t>rate of in flow at junction  = total rate of out flow (continuity equation) </a:t>
            </a:r>
          </a:p>
          <a:p>
            <a:pPr lvl="2"/>
            <a:endParaRPr lang="en-US" sz="2800" dirty="0">
              <a:effectLst/>
            </a:endParaRPr>
          </a:p>
          <a:p>
            <a:endParaRPr lang="en-US" dirty="0"/>
          </a:p>
        </p:txBody>
      </p:sp>
    </p:spTree>
    <p:extLst>
      <p:ext uri="{BB962C8B-B14F-4D97-AF65-F5344CB8AC3E}">
        <p14:creationId xmlns:p14="http://schemas.microsoft.com/office/powerpoint/2010/main" val="6607269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80720"/>
          </a:xfrm>
        </p:spPr>
        <p:txBody>
          <a:bodyPr/>
          <a:lstStyle/>
          <a:p>
            <a:pPr lvl="0" algn="just"/>
            <a:r>
              <a:rPr lang="en-US" dirty="0">
                <a:effectLst/>
              </a:rPr>
              <a:t>There are three types of problem fouling of  branching pipes :- </a:t>
            </a:r>
          </a:p>
          <a:p>
            <a:pPr marL="0" indent="0" algn="just">
              <a:buNone/>
            </a:pPr>
            <a:r>
              <a:rPr lang="en-US" u="sng" dirty="0">
                <a:effectLst/>
              </a:rPr>
              <a:t>Case 1</a:t>
            </a:r>
            <a:r>
              <a:rPr lang="en-US" dirty="0">
                <a:effectLst/>
              </a:rPr>
              <a:t>:  Given all pipes data (L, D, f, Z</a:t>
            </a:r>
            <a:r>
              <a:rPr lang="en-US" baseline="-25000" dirty="0">
                <a:effectLst/>
              </a:rPr>
              <a:t>1,</a:t>
            </a:r>
            <a:r>
              <a:rPr lang="en-US" dirty="0">
                <a:effectLst/>
              </a:rPr>
              <a:t> Z</a:t>
            </a:r>
            <a:r>
              <a:rPr lang="en-US" baseline="-25000" dirty="0">
                <a:effectLst/>
              </a:rPr>
              <a:t>2</a:t>
            </a:r>
            <a:r>
              <a:rPr lang="en-US" dirty="0">
                <a:effectLst/>
              </a:rPr>
              <a:t> &amp; Q</a:t>
            </a:r>
            <a:r>
              <a:rPr lang="en-US" baseline="-25000" dirty="0">
                <a:effectLst/>
              </a:rPr>
              <a:t>1</a:t>
            </a:r>
            <a:r>
              <a:rPr lang="en-US" dirty="0">
                <a:effectLst/>
              </a:rPr>
              <a:t>), find Z</a:t>
            </a:r>
            <a:r>
              <a:rPr lang="en-US" baseline="-25000" dirty="0">
                <a:effectLst/>
              </a:rPr>
              <a:t>3, </a:t>
            </a:r>
            <a:r>
              <a:rPr lang="en-US" dirty="0">
                <a:effectLst/>
              </a:rPr>
              <a:t>Q</a:t>
            </a:r>
            <a:r>
              <a:rPr lang="en-US" baseline="-25000" dirty="0">
                <a:effectLst/>
              </a:rPr>
              <a:t>2</a:t>
            </a:r>
            <a:r>
              <a:rPr lang="en-US" dirty="0">
                <a:effectLst/>
              </a:rPr>
              <a:t> &amp; Q</a:t>
            </a:r>
            <a:r>
              <a:rPr lang="en-US" baseline="-25000" dirty="0">
                <a:effectLst/>
              </a:rPr>
              <a:t>3</a:t>
            </a:r>
            <a:r>
              <a:rPr lang="en-US" dirty="0">
                <a:effectLst/>
              </a:rPr>
              <a:t>?</a:t>
            </a:r>
          </a:p>
          <a:p>
            <a:pPr marL="0" indent="0" algn="just">
              <a:buNone/>
            </a:pPr>
            <a:r>
              <a:rPr lang="en-US" u="sng" dirty="0">
                <a:effectLst/>
              </a:rPr>
              <a:t>Case 2</a:t>
            </a:r>
            <a:r>
              <a:rPr lang="en-US" dirty="0">
                <a:effectLst/>
              </a:rPr>
              <a:t>: Given a pipe data, the surface elevation of two reservoirs (A&amp; C) and the flow the second pipe, Q</a:t>
            </a:r>
            <a:r>
              <a:rPr lang="en-US" baseline="-25000" dirty="0">
                <a:effectLst/>
              </a:rPr>
              <a:t>2</a:t>
            </a:r>
            <a:r>
              <a:rPr lang="en-US" dirty="0">
                <a:effectLst/>
              </a:rPr>
              <a:t>, find Z</a:t>
            </a:r>
            <a:r>
              <a:rPr lang="en-US" baseline="-25000" dirty="0">
                <a:effectLst/>
              </a:rPr>
              <a:t>2</a:t>
            </a:r>
            <a:r>
              <a:rPr lang="en-US" dirty="0">
                <a:effectLst/>
              </a:rPr>
              <a:t> and Q</a:t>
            </a:r>
            <a:r>
              <a:rPr lang="en-US" baseline="-25000" dirty="0">
                <a:effectLst/>
              </a:rPr>
              <a:t>1,</a:t>
            </a:r>
            <a:r>
              <a:rPr lang="en-US" dirty="0">
                <a:effectLst/>
              </a:rPr>
              <a:t> Q</a:t>
            </a:r>
            <a:r>
              <a:rPr lang="en-US" baseline="-25000" dirty="0">
                <a:effectLst/>
              </a:rPr>
              <a:t>3</a:t>
            </a:r>
            <a:r>
              <a:rPr lang="en-US" dirty="0" smtClean="0">
                <a:effectLst/>
              </a:rPr>
              <a:t>?</a:t>
            </a:r>
          </a:p>
          <a:p>
            <a:pPr marL="0" indent="0" algn="just">
              <a:buNone/>
            </a:pPr>
            <a:r>
              <a:rPr lang="en-US" u="sng" dirty="0">
                <a:effectLst/>
              </a:rPr>
              <a:t>Case:3</a:t>
            </a:r>
            <a:r>
              <a:rPr lang="en-US" dirty="0">
                <a:effectLst/>
              </a:rPr>
              <a:t> Given a pipe lengths , diameters, and the elevation of all the three reservoirs , find Q</a:t>
            </a:r>
            <a:r>
              <a:rPr lang="en-US" baseline="-25000" dirty="0">
                <a:effectLst/>
              </a:rPr>
              <a:t>1</a:t>
            </a:r>
            <a:r>
              <a:rPr lang="en-US" dirty="0">
                <a:effectLst/>
              </a:rPr>
              <a:t> Q</a:t>
            </a:r>
            <a:r>
              <a:rPr lang="en-US" baseline="-25000" dirty="0">
                <a:effectLst/>
              </a:rPr>
              <a:t>2</a:t>
            </a:r>
            <a:r>
              <a:rPr lang="en-US" dirty="0">
                <a:effectLst/>
              </a:rPr>
              <a:t>, Q</a:t>
            </a:r>
            <a:r>
              <a:rPr lang="en-US" baseline="-25000" dirty="0">
                <a:effectLst/>
              </a:rPr>
              <a:t>3</a:t>
            </a:r>
            <a:r>
              <a:rPr lang="en-US" dirty="0">
                <a:effectLst/>
              </a:rPr>
              <a:t>,</a:t>
            </a:r>
          </a:p>
          <a:p>
            <a:pPr marL="0" indent="0" algn="just">
              <a:buNone/>
            </a:pPr>
            <a:endParaRPr lang="en-US" dirty="0">
              <a:effectLst/>
            </a:endParaRPr>
          </a:p>
          <a:p>
            <a:pPr algn="just"/>
            <a:endParaRPr lang="en-US" dirty="0"/>
          </a:p>
        </p:txBody>
      </p:sp>
    </p:spTree>
    <p:extLst>
      <p:ext uri="{BB962C8B-B14F-4D97-AF65-F5344CB8AC3E}">
        <p14:creationId xmlns:p14="http://schemas.microsoft.com/office/powerpoint/2010/main" val="3346175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228600"/>
            <a:ext cx="7772400" cy="762000"/>
          </a:xfrm>
        </p:spPr>
        <p:txBody>
          <a:bodyPr/>
          <a:lstStyle/>
          <a:p>
            <a:pPr eaLnBrk="1" hangingPunct="1">
              <a:defRPr/>
            </a:pPr>
            <a:r>
              <a:rPr lang="en-US" altLang="en-US" dirty="0" smtClean="0"/>
              <a:t>Energy equation </a:t>
            </a:r>
            <a:r>
              <a:rPr lang="en-US" altLang="en-US" dirty="0" err="1" smtClean="0"/>
              <a:t>cont</a:t>
            </a:r>
            <a:r>
              <a:rPr lang="en-US" altLang="en-US" dirty="0" smtClean="0"/>
              <a:t>…</a:t>
            </a:r>
          </a:p>
        </p:txBody>
      </p:sp>
      <p:sp>
        <p:nvSpPr>
          <p:cNvPr id="100355" name="Rectangle 3"/>
          <p:cNvSpPr>
            <a:spLocks noGrp="1" noChangeArrowheads="1"/>
          </p:cNvSpPr>
          <p:nvPr>
            <p:ph type="body" idx="1"/>
          </p:nvPr>
        </p:nvSpPr>
        <p:spPr>
          <a:xfrm>
            <a:off x="304800" y="1219200"/>
            <a:ext cx="8534400" cy="5594350"/>
          </a:xfrm>
        </p:spPr>
        <p:txBody>
          <a:bodyPr/>
          <a:lstStyle/>
          <a:p>
            <a:pPr eaLnBrk="1" hangingPunct="1">
              <a:lnSpc>
                <a:spcPct val="90000"/>
              </a:lnSpc>
              <a:buFont typeface="Wingdings" panose="05000000000000000000" pitchFamily="2" charset="2"/>
              <a:buNone/>
              <a:defRPr/>
            </a:pPr>
            <a:r>
              <a:rPr lang="en-US" altLang="en-US" sz="2800" b="1" i="1" dirty="0" smtClean="0"/>
              <a:t>Head-loss term</a:t>
            </a:r>
          </a:p>
          <a:p>
            <a:pPr algn="just" eaLnBrk="1" hangingPunct="1">
              <a:lnSpc>
                <a:spcPct val="90000"/>
              </a:lnSpc>
              <a:defRPr/>
            </a:pPr>
            <a:r>
              <a:rPr lang="en-US" altLang="en-US" sz="2800" dirty="0" smtClean="0"/>
              <a:t>The head loss term </a:t>
            </a:r>
            <a:r>
              <a:rPr lang="en-US" altLang="en-US" sz="2800" i="1" dirty="0" err="1" smtClean="0"/>
              <a:t>h</a:t>
            </a:r>
            <a:r>
              <a:rPr lang="en-US" altLang="en-US" sz="2800" i="1" baseline="-25000" dirty="0" err="1" smtClean="0"/>
              <a:t>L</a:t>
            </a:r>
            <a:r>
              <a:rPr lang="en-US" altLang="en-US" sz="2800" dirty="0" smtClean="0"/>
              <a:t> accounts for the actual amount of energy that can be </a:t>
            </a:r>
            <a:r>
              <a:rPr lang="en-US" altLang="en-US" sz="2800" smtClean="0"/>
              <a:t>harnessed/ connected </a:t>
            </a:r>
            <a:r>
              <a:rPr lang="en-US" altLang="en-US" sz="2800" dirty="0" smtClean="0"/>
              <a:t>from flowing water is reduced due to different factors. </a:t>
            </a:r>
          </a:p>
          <a:p>
            <a:pPr algn="just" eaLnBrk="1" hangingPunct="1">
              <a:lnSpc>
                <a:spcPct val="90000"/>
              </a:lnSpc>
              <a:defRPr/>
            </a:pPr>
            <a:r>
              <a:rPr lang="en-US" altLang="en-US" sz="2800" dirty="0" smtClean="0"/>
              <a:t>May occur due </a:t>
            </a:r>
            <a:r>
              <a:rPr lang="en-US" altLang="en-US" sz="2800" dirty="0"/>
              <a:t>to friction between the fluid and the pipe wall and turbulence within the fluid</a:t>
            </a:r>
          </a:p>
          <a:p>
            <a:pPr marL="0" indent="0" algn="just" eaLnBrk="1" hangingPunct="1">
              <a:lnSpc>
                <a:spcPct val="90000"/>
              </a:lnSpc>
              <a:buFont typeface="Wingdings" panose="05000000000000000000" pitchFamily="2" charset="2"/>
              <a:buNone/>
              <a:defRPr/>
            </a:pPr>
            <a:endParaRPr lang="en-US" altLang="en-US" sz="2800" dirty="0"/>
          </a:p>
          <a:p>
            <a:pPr algn="just" eaLnBrk="1" hangingPunct="1">
              <a:lnSpc>
                <a:spcPct val="90000"/>
              </a:lnSpc>
              <a:defRPr/>
            </a:pPr>
            <a:r>
              <a:rPr lang="en-US" altLang="en-US" sz="2800" dirty="0"/>
              <a:t>Further the head loss also depends on whether the pipe is hydraulically smooth, rough or somewhere in </a:t>
            </a:r>
            <a:r>
              <a:rPr lang="en-US" altLang="en-US" sz="2800" dirty="0" smtClean="0"/>
              <a:t>between</a:t>
            </a:r>
            <a:endParaRPr lang="en-US" altLang="en-US" sz="2800" dirty="0"/>
          </a:p>
          <a:p>
            <a:pPr algn="just" eaLnBrk="1" hangingPunct="1">
              <a:lnSpc>
                <a:spcPct val="90000"/>
              </a:lnSpc>
              <a:defRPr/>
            </a:pPr>
            <a:r>
              <a:rPr lang="en-US" altLang="en-US" sz="2800" dirty="0"/>
              <a:t>In water distribution system , head loss is also due to bends, valves and changes in pipe diameter</a:t>
            </a:r>
          </a:p>
          <a:p>
            <a:pPr algn="just" eaLnBrk="1" hangingPunct="1">
              <a:lnSpc>
                <a:spcPct val="90000"/>
              </a:lnSpc>
              <a:defRPr/>
            </a:pPr>
            <a:endParaRPr lang="en-US" altLang="en-US" sz="2800" dirty="0" smtClean="0"/>
          </a:p>
          <a:p>
            <a:pPr algn="just" eaLnBrk="1" hangingPunct="1">
              <a:lnSpc>
                <a:spcPct val="90000"/>
              </a:lnSpc>
              <a:buFont typeface="Wingdings" panose="05000000000000000000" pitchFamily="2" charset="2"/>
              <a:buNone/>
              <a:defRPr/>
            </a:pPr>
            <a:endParaRPr lang="en-US" altLang="en-US" sz="2800" b="1" i="1"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363272" cy="6408712"/>
          </a:xfrm>
        </p:spPr>
        <p:txBody>
          <a:bodyPr/>
          <a:lstStyle/>
          <a:p>
            <a:pPr algn="just"/>
            <a:r>
              <a:rPr lang="en-US" b="1" dirty="0" smtClean="0">
                <a:effectLst/>
              </a:rPr>
              <a:t>Example:</a:t>
            </a:r>
            <a:r>
              <a:rPr lang="en-US" dirty="0" smtClean="0">
                <a:effectLst/>
              </a:rPr>
              <a:t>(flow </a:t>
            </a:r>
            <a:r>
              <a:rPr lang="en-US" dirty="0">
                <a:effectLst/>
              </a:rPr>
              <a:t>through the branched pipes):the water level in the two reservoir A and B are 104.5m and 100m respectively above the datum. A pipe joints each to a common points D, where a pressure is 98.1KN/m</a:t>
            </a:r>
            <a:r>
              <a:rPr lang="en-US" baseline="30000" dirty="0">
                <a:effectLst/>
              </a:rPr>
              <a:t>2</a:t>
            </a:r>
            <a:r>
              <a:rPr lang="en-US" b="1" dirty="0">
                <a:effectLst/>
              </a:rPr>
              <a:t> </a:t>
            </a:r>
            <a:r>
              <a:rPr lang="en-US" dirty="0">
                <a:effectLst/>
              </a:rPr>
              <a:t>gauge and height is 83.5 m above the datum. Another pipe connects D to another tank C. what will be the height of water level in C assuming the same value diameters of the pipes AD, BD and CD are 300 mm, 450 mm 600 mm respectively and their length are 240m, 270m, 300m respectively</a:t>
            </a:r>
          </a:p>
          <a:p>
            <a:pPr algn="just"/>
            <a:endParaRPr lang="en-US" dirty="0"/>
          </a:p>
        </p:txBody>
      </p:sp>
    </p:spTree>
    <p:extLst>
      <p:ext uri="{BB962C8B-B14F-4D97-AF65-F5344CB8AC3E}">
        <p14:creationId xmlns:p14="http://schemas.microsoft.com/office/powerpoint/2010/main" val="14885737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5124" y="620688"/>
            <a:ext cx="806489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564904"/>
            <a:ext cx="803046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3951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12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6583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277" y="260648"/>
            <a:ext cx="792088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534269" y="2852936"/>
                <a:ext cx="8064896" cy="3539430"/>
              </a:xfrm>
              <a:prstGeom prst="rect">
                <a:avLst/>
              </a:prstGeom>
            </p:spPr>
            <p:txBody>
              <a:bodyPr wrap="square">
                <a:spAutoFit/>
              </a:bodyPr>
              <a:lstStyle/>
              <a:p>
                <a:pPr algn="just"/>
                <a:r>
                  <a:rPr lang="en-US" dirty="0" smtClean="0"/>
                  <a:t>2)  </a:t>
                </a:r>
                <a:r>
                  <a:rPr lang="en-US" sz="2800" dirty="0"/>
                  <a:t>The following figure shows three reservoirs connected by pipes. Each pipe is 300 mm in diameter and 1500 m long. Assuming coefficient of friction for f=0.01. Find the discharge in each </a:t>
                </a:r>
                <a:r>
                  <a:rPr lang="en-US" sz="2800" dirty="0" smtClean="0"/>
                  <a:t>pipe</a:t>
                </a:r>
              </a:p>
              <a:p>
                <a:pPr algn="just"/>
                <a:r>
                  <a:rPr lang="en-US" sz="2800" b="1" dirty="0"/>
                  <a:t>Solution: </a:t>
                </a:r>
                <a:r>
                  <a:rPr lang="en-US" sz="2800" dirty="0"/>
                  <a:t>Diameter in each </a:t>
                </a:r>
                <a:r>
                  <a:rPr lang="en-US" sz="2800" dirty="0" smtClean="0"/>
                  <a:t>pipe </a:t>
                </a:r>
                <a14:m>
                  <m:oMath xmlns:m="http://schemas.openxmlformats.org/officeDocument/2006/math">
                    <m:sSub>
                      <m:sSubPr>
                        <m:ctrlPr>
                          <a:rPr lang="en-US" sz="2800" i="1" smtClean="0">
                            <a:latin typeface="Cambria Math"/>
                          </a:rPr>
                        </m:ctrlPr>
                      </m:sSubPr>
                      <m:e>
                        <m:r>
                          <a:rPr lang="en-US" sz="2800" b="0" i="1" smtClean="0">
                            <a:latin typeface="Cambria Math"/>
                          </a:rPr>
                          <m:t>𝐷</m:t>
                        </m:r>
                      </m:e>
                      <m:sub>
                        <m:r>
                          <a:rPr lang="en-US" sz="2800" b="0" i="1" smtClean="0">
                            <a:latin typeface="Cambria Math"/>
                          </a:rPr>
                          <m:t>1</m:t>
                        </m:r>
                      </m:sub>
                    </m:sSub>
                    <m:sSub>
                      <m:sSubPr>
                        <m:ctrlPr>
                          <a:rPr lang="en-US" sz="2800" i="1" smtClean="0">
                            <a:latin typeface="Cambria Math"/>
                          </a:rPr>
                        </m:ctrlPr>
                      </m:sSubPr>
                      <m:e>
                        <m:r>
                          <a:rPr lang="en-US" sz="2800" b="0" i="1" smtClean="0">
                            <a:latin typeface="Cambria Math"/>
                          </a:rPr>
                          <m:t>=</m:t>
                        </m:r>
                        <m:r>
                          <a:rPr lang="en-US" sz="2800" b="0" i="1" smtClean="0">
                            <a:latin typeface="Cambria Math"/>
                          </a:rPr>
                          <m:t>𝐷</m:t>
                        </m:r>
                      </m:e>
                      <m:sub>
                        <m:r>
                          <a:rPr lang="en-US" sz="2800" b="0" i="1" smtClean="0">
                            <a:latin typeface="Cambria Math"/>
                          </a:rPr>
                          <m:t>2</m:t>
                        </m:r>
                      </m:sub>
                    </m:sSub>
                    <m:r>
                      <a:rPr lang="en-US" sz="2800" b="0" i="1" smtClean="0">
                        <a:latin typeface="Cambria Math"/>
                      </a:rPr>
                      <m:t>=</m:t>
                    </m:r>
                    <m:sSub>
                      <m:sSubPr>
                        <m:ctrlPr>
                          <a:rPr lang="en-US" sz="2800" i="1" smtClean="0">
                            <a:latin typeface="Cambria Math"/>
                          </a:rPr>
                        </m:ctrlPr>
                      </m:sSubPr>
                      <m:e>
                        <m:r>
                          <a:rPr lang="en-US" sz="2800" b="0" i="1" smtClean="0">
                            <a:latin typeface="Cambria Math"/>
                          </a:rPr>
                          <m:t>𝐷</m:t>
                        </m:r>
                      </m:e>
                      <m:sub>
                        <m:r>
                          <a:rPr lang="en-US" sz="2800" b="0" i="1" smtClean="0">
                            <a:latin typeface="Cambria Math"/>
                          </a:rPr>
                          <m:t>3</m:t>
                        </m:r>
                      </m:sub>
                    </m:sSub>
                  </m:oMath>
                </a14:m>
                <a:r>
                  <a:rPr lang="en-US" sz="2800" dirty="0" smtClean="0"/>
                  <a:t>=300mm=0.3m length of each pipe </a:t>
                </a:r>
                <a14:m>
                  <m:oMath xmlns:m="http://schemas.openxmlformats.org/officeDocument/2006/math">
                    <m:sSub>
                      <m:sSubPr>
                        <m:ctrlPr>
                          <a:rPr lang="en-US" sz="2800" i="1" smtClean="0">
                            <a:latin typeface="Cambria Math"/>
                          </a:rPr>
                        </m:ctrlPr>
                      </m:sSubPr>
                      <m:e>
                        <m:r>
                          <a:rPr lang="en-US" sz="2800" b="0" i="1" smtClean="0">
                            <a:latin typeface="Cambria Math"/>
                          </a:rPr>
                          <m:t>𝐿</m:t>
                        </m:r>
                      </m:e>
                      <m:sub>
                        <m:r>
                          <a:rPr lang="en-US" sz="2800" b="0" i="1" smtClean="0">
                            <a:latin typeface="Cambria Math"/>
                          </a:rPr>
                          <m:t>1</m:t>
                        </m:r>
                      </m:sub>
                    </m:sSub>
                    <m:sSub>
                      <m:sSubPr>
                        <m:ctrlPr>
                          <a:rPr lang="en-US" sz="2800" i="1" smtClean="0">
                            <a:latin typeface="Cambria Math"/>
                          </a:rPr>
                        </m:ctrlPr>
                      </m:sSubPr>
                      <m:e>
                        <m:r>
                          <a:rPr lang="en-US" sz="2800" b="0" i="1" smtClean="0">
                            <a:latin typeface="Cambria Math"/>
                          </a:rPr>
                          <m:t>=</m:t>
                        </m:r>
                        <m:r>
                          <a:rPr lang="en-US" sz="2800" b="0" i="1" smtClean="0">
                            <a:latin typeface="Cambria Math"/>
                          </a:rPr>
                          <m:t>𝐿</m:t>
                        </m:r>
                      </m:e>
                      <m:sub>
                        <m:r>
                          <a:rPr lang="en-US" sz="2800" b="0" i="1" smtClean="0">
                            <a:latin typeface="Cambria Math"/>
                          </a:rPr>
                          <m:t>2</m:t>
                        </m:r>
                      </m:sub>
                    </m:sSub>
                    <m:r>
                      <a:rPr lang="en-US" sz="2800" b="0" i="1" smtClean="0">
                        <a:latin typeface="Cambria Math"/>
                      </a:rPr>
                      <m:t>=</m:t>
                    </m:r>
                    <m:sSub>
                      <m:sSubPr>
                        <m:ctrlPr>
                          <a:rPr lang="en-US" sz="2800" i="1" smtClean="0">
                            <a:latin typeface="Cambria Math"/>
                          </a:rPr>
                        </m:ctrlPr>
                      </m:sSubPr>
                      <m:e>
                        <m:r>
                          <a:rPr lang="en-US" sz="2800" b="0" i="1" smtClean="0">
                            <a:latin typeface="Cambria Math"/>
                          </a:rPr>
                          <m:t>𝐿</m:t>
                        </m:r>
                      </m:e>
                      <m:sub>
                        <m:r>
                          <a:rPr lang="en-US" sz="2800" b="0" i="1" smtClean="0">
                            <a:latin typeface="Cambria Math"/>
                          </a:rPr>
                          <m:t>3</m:t>
                        </m:r>
                      </m:sub>
                    </m:sSub>
                  </m:oMath>
                </a14:m>
                <a:r>
                  <a:rPr lang="en-US" sz="2800" dirty="0" smtClean="0"/>
                  <a:t>=1500m f=0.01</a:t>
                </a:r>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534269" y="2852936"/>
                <a:ext cx="8064896" cy="3539430"/>
              </a:xfrm>
              <a:prstGeom prst="rect">
                <a:avLst/>
              </a:prstGeom>
              <a:blipFill rotWithShape="1">
                <a:blip r:embed="rId3"/>
                <a:stretch>
                  <a:fillRect l="-1587" t="-1721" r="-2948" b="-3614"/>
                </a:stretch>
              </a:blipFill>
            </p:spPr>
            <p:txBody>
              <a:bodyPr/>
              <a:lstStyle/>
              <a:p>
                <a:r>
                  <a:rPr lang="en-US">
                    <a:noFill/>
                  </a:rPr>
                  <a:t> </a:t>
                </a:r>
              </a:p>
            </p:txBody>
          </p:sp>
        </mc:Fallback>
      </mc:AlternateContent>
    </p:spTree>
    <p:extLst>
      <p:ext uri="{BB962C8B-B14F-4D97-AF65-F5344CB8AC3E}">
        <p14:creationId xmlns:p14="http://schemas.microsoft.com/office/powerpoint/2010/main" val="4947334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6631"/>
            <a:ext cx="8229600" cy="6672039"/>
          </a:xfrm>
        </p:spPr>
        <p:txBody>
          <a:bodyPr/>
          <a:lstStyle/>
          <a:p>
            <a:pPr marL="0" indent="0">
              <a:buNone/>
            </a:pPr>
            <a:r>
              <a:rPr lang="en-US" u="sng" dirty="0">
                <a:effectLst/>
              </a:rPr>
              <a:t>Discharge in each pipe:</a:t>
            </a:r>
            <a:endParaRPr lang="en-US" dirty="0">
              <a:effectLst/>
            </a:endParaRPr>
          </a:p>
          <a:p>
            <a:pPr marL="0" indent="0">
              <a:buNone/>
            </a:pPr>
            <a:r>
              <a:rPr lang="en-US" dirty="0">
                <a:effectLst/>
              </a:rPr>
              <a:t>To find over the direction of flow in pipe 2, let us assume that no flow occurs in pipe 2.that is, the piezometric level is 30m.</a:t>
            </a:r>
          </a:p>
          <a:p>
            <a:pPr marL="0" indent="0">
              <a:buNone/>
            </a:pPr>
            <a:r>
              <a:rPr lang="en-US" dirty="0">
                <a:effectLst/>
              </a:rPr>
              <a:t>Therefore, head loss in pipe 1, </a:t>
            </a:r>
            <a:endParaRPr lang="en-US" dirty="0" smtClean="0">
              <a:effectLst/>
            </a:endParaRPr>
          </a:p>
          <a:p>
            <a:pPr marL="0" indent="0">
              <a:buNone/>
            </a:pPr>
            <a:r>
              <a:rPr lang="en-US" dirty="0" smtClean="0">
                <a:effectLst/>
              </a:rPr>
              <a:t>hf=70m- </a:t>
            </a:r>
            <a:r>
              <a:rPr lang="en-US" dirty="0">
                <a:effectLst/>
              </a:rPr>
              <a:t>30m= </a:t>
            </a:r>
            <a:r>
              <a:rPr lang="en-US" dirty="0" smtClean="0">
                <a:effectLst/>
              </a:rPr>
              <a:t>40m</a:t>
            </a:r>
          </a:p>
          <a:p>
            <a:pPr marL="0" indent="0">
              <a:buNone/>
            </a:pPr>
            <a:endParaRPr lang="en-US" dirty="0">
              <a:effectLst/>
            </a:endParaRPr>
          </a:p>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07296"/>
            <a:ext cx="5976664"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1027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5292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1500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424936" cy="508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2874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5"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7411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332656"/>
            <a:ext cx="864096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0859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04664"/>
                <a:ext cx="8229600" cy="6192688"/>
              </a:xfrm>
            </p:spPr>
            <p:txBody>
              <a:bodyPr/>
              <a:lstStyle/>
              <a:p>
                <a:pPr marL="0" indent="0" algn="just">
                  <a:buNone/>
                </a:pPr>
                <a:r>
                  <a:rPr lang="en-US" dirty="0" smtClean="0">
                    <a:effectLst/>
                  </a:rPr>
                  <a:t>3) Find the discharge in each pipe of the network </a:t>
                </a:r>
                <a:r>
                  <a:rPr lang="en-US" dirty="0">
                    <a:effectLst/>
                  </a:rPr>
                  <a:t>shown in the </a:t>
                </a:r>
                <a:r>
                  <a:rPr lang="en-US" dirty="0" smtClean="0">
                    <a:effectLst/>
                  </a:rPr>
                  <a:t>figure the </a:t>
                </a:r>
                <a:r>
                  <a:rPr lang="en-US" dirty="0">
                    <a:effectLst/>
                  </a:rPr>
                  <a:t>value of the constant K corresponding </a:t>
                </a:r>
                <a:r>
                  <a:rPr lang="en-US" dirty="0" smtClean="0">
                    <a:effectLst/>
                  </a:rPr>
                  <a:t>to </a:t>
                </a:r>
                <a:r>
                  <a:rPr lang="en-US" dirty="0">
                    <a:effectLst/>
                  </a:rPr>
                  <a:t>the head loss equation </a:t>
                </a:r>
                <a14:m>
                  <m:oMath xmlns:m="http://schemas.openxmlformats.org/officeDocument/2006/math">
                    <m:sSub>
                      <m:sSubPr>
                        <m:ctrlPr>
                          <a:rPr lang="en-US" i="1" smtClean="0">
                            <a:effectLst/>
                            <a:latin typeface="Cambria Math"/>
                          </a:rPr>
                        </m:ctrlPr>
                      </m:sSubPr>
                      <m:e>
                        <m:r>
                          <a:rPr lang="en-US" b="0" i="1" smtClean="0">
                            <a:effectLst/>
                            <a:latin typeface="Cambria Math"/>
                          </a:rPr>
                          <m:t>h</m:t>
                        </m:r>
                      </m:e>
                      <m:sub>
                        <m:r>
                          <a:rPr lang="en-US" b="0" i="1" smtClean="0">
                            <a:effectLst/>
                            <a:latin typeface="Cambria Math"/>
                          </a:rPr>
                          <m:t>𝑓</m:t>
                        </m:r>
                      </m:sub>
                    </m:sSub>
                  </m:oMath>
                </a14:m>
                <a:r>
                  <a:rPr lang="en-US" dirty="0" smtClean="0">
                    <a:effectLst/>
                  </a:rPr>
                  <a:t>=K</a:t>
                </a:r>
                <a14:m>
                  <m:oMath xmlns:m="http://schemas.openxmlformats.org/officeDocument/2006/math">
                    <m:sSup>
                      <m:sSupPr>
                        <m:ctrlPr>
                          <a:rPr lang="en-US" i="1" dirty="0" smtClean="0">
                            <a:effectLst/>
                            <a:latin typeface="Cambria Math"/>
                          </a:rPr>
                        </m:ctrlPr>
                      </m:sSupPr>
                      <m:e>
                        <m:r>
                          <a:rPr lang="en-US" b="0" i="1" dirty="0" smtClean="0">
                            <a:effectLst/>
                            <a:latin typeface="Cambria Math"/>
                          </a:rPr>
                          <m:t>𝑄</m:t>
                        </m:r>
                      </m:e>
                      <m:sup>
                        <m:r>
                          <a:rPr lang="en-US" b="0" i="1" dirty="0" smtClean="0">
                            <a:effectLst/>
                            <a:latin typeface="Cambria Math"/>
                          </a:rPr>
                          <m:t>2</m:t>
                        </m:r>
                      </m:sup>
                    </m:sSup>
                  </m:oMath>
                </a14:m>
                <a:r>
                  <a:rPr lang="en-US" dirty="0" smtClean="0">
                    <a:effectLst/>
                  </a:rPr>
                  <a:t> </a:t>
                </a:r>
                <a:r>
                  <a:rPr lang="en-US" dirty="0">
                    <a:effectLst/>
                  </a:rPr>
                  <a:t>are also shown in the figure</a:t>
                </a:r>
                <a:r>
                  <a:rPr lang="en-US" dirty="0" smtClean="0">
                    <a:effectLst/>
                  </a:rPr>
                  <a:t>.</a:t>
                </a:r>
              </a:p>
              <a:p>
                <a:pPr marL="0" indent="0" algn="just">
                  <a:buNone/>
                </a:pPr>
                <a:r>
                  <a:rPr lang="en-US" b="1" dirty="0">
                    <a:effectLst/>
                  </a:rPr>
                  <a:t>Solution: </a:t>
                </a:r>
                <a:r>
                  <a:rPr lang="en-US" dirty="0">
                    <a:effectLst/>
                  </a:rPr>
                  <a:t>for the first trial, the discharge as shown in figure (b) is assumed. The calculation for the correction ∆Q and the correction discharge are given in the table below.</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04664"/>
                <a:ext cx="8229600" cy="6192688"/>
              </a:xfrm>
              <a:blipFill rotWithShape="1">
                <a:blip r:embed="rId2"/>
                <a:stretch>
                  <a:fillRect l="-2000" t="-1280" r="-3481"/>
                </a:stretch>
              </a:blipFill>
            </p:spPr>
            <p:txBody>
              <a:bodyPr/>
              <a:lstStyle/>
              <a:p>
                <a:r>
                  <a:rPr lang="en-US">
                    <a:noFill/>
                  </a:rPr>
                  <a:t> </a:t>
                </a:r>
              </a:p>
            </p:txBody>
          </p:sp>
        </mc:Fallback>
      </mc:AlternateContent>
    </p:spTree>
    <p:extLst>
      <p:ext uri="{BB962C8B-B14F-4D97-AF65-F5344CB8AC3E}">
        <p14:creationId xmlns:p14="http://schemas.microsoft.com/office/powerpoint/2010/main" val="1192113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921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0737" t="5376" r="21478" b="9734"/>
          <a:stretch>
            <a:fillRect/>
          </a:stretch>
        </p:blipFill>
        <p:spPr>
          <a:xfrm>
            <a:off x="0" y="1052513"/>
            <a:ext cx="2663825" cy="4700587"/>
          </a:xfrm>
        </p:spPr>
      </p:pic>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1125538"/>
            <a:ext cx="5618162" cy="217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508500"/>
            <a:ext cx="403225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TextBox 4"/>
          <p:cNvSpPr txBox="1">
            <a:spLocks noChangeArrowheads="1"/>
          </p:cNvSpPr>
          <p:nvPr/>
        </p:nvSpPr>
        <p:spPr bwMode="auto">
          <a:xfrm>
            <a:off x="863600" y="661988"/>
            <a:ext cx="823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altLang="en-US"/>
              <a:t>Valves</a:t>
            </a:r>
          </a:p>
        </p:txBody>
      </p:sp>
      <p:sp>
        <p:nvSpPr>
          <p:cNvPr id="9222" name="TextBox 5"/>
          <p:cNvSpPr txBox="1">
            <a:spLocks noChangeArrowheads="1"/>
          </p:cNvSpPr>
          <p:nvPr/>
        </p:nvSpPr>
        <p:spPr bwMode="auto">
          <a:xfrm>
            <a:off x="4356100" y="476250"/>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altLang="en-US"/>
              <a:t>Pipe bends</a:t>
            </a:r>
          </a:p>
        </p:txBody>
      </p:sp>
      <p:sp>
        <p:nvSpPr>
          <p:cNvPr id="9223" name="TextBox 6"/>
          <p:cNvSpPr txBox="1">
            <a:spLocks noChangeArrowheads="1"/>
          </p:cNvSpPr>
          <p:nvPr/>
        </p:nvSpPr>
        <p:spPr bwMode="auto">
          <a:xfrm>
            <a:off x="4454525" y="4130675"/>
            <a:ext cx="2681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Tahoma" panose="020B0604030504040204" pitchFamily="34" charset="0"/>
              </a:defRPr>
            </a:lvl1pPr>
            <a:lvl2pPr marL="742950" indent="-285750" algn="ctr" eaLnBrk="0" hangingPunct="0">
              <a:defRPr>
                <a:solidFill>
                  <a:schemeClr val="tx1"/>
                </a:solidFill>
                <a:latin typeface="Tahoma" panose="020B0604030504040204" pitchFamily="34" charset="0"/>
              </a:defRPr>
            </a:lvl2pPr>
            <a:lvl3pPr marL="1143000" indent="-228600" algn="ctr" eaLnBrk="0" hangingPunct="0">
              <a:defRPr>
                <a:solidFill>
                  <a:schemeClr val="tx1"/>
                </a:solidFill>
                <a:latin typeface="Tahoma" panose="020B0604030504040204" pitchFamily="34" charset="0"/>
              </a:defRPr>
            </a:lvl3pPr>
            <a:lvl4pPr marL="1600200" indent="-228600" algn="ctr" eaLnBrk="0" hangingPunct="0">
              <a:defRPr>
                <a:solidFill>
                  <a:schemeClr val="tx1"/>
                </a:solidFill>
                <a:latin typeface="Tahoma" panose="020B0604030504040204" pitchFamily="34" charset="0"/>
              </a:defRPr>
            </a:lvl4pPr>
            <a:lvl5pPr marL="2057400" indent="-228600" algn="ctr"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altLang="en-US"/>
              <a:t>Change in pipe diameter</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txBody>
          <a:bodyPr/>
          <a:lstStyle/>
          <a:p>
            <a:pPr marL="0" indent="0">
              <a:buNone/>
            </a:pPr>
            <a:r>
              <a:rPr lang="en-US" dirty="0">
                <a:effectLst/>
              </a:rPr>
              <a:t>It may be noted that if the ∆Q is positive, it is to be added to the assumed flows. Thus a clock wise flow will increase and a counter clock wise flow decrease in </a:t>
            </a:r>
            <a:r>
              <a:rPr lang="en-US" dirty="0" smtClean="0">
                <a:effectLst/>
              </a:rPr>
              <a:t>magnitude.</a:t>
            </a:r>
          </a:p>
          <a:p>
            <a:pPr marL="0" indent="0">
              <a:buNone/>
            </a:pP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409081"/>
            <a:ext cx="583264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4627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684076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7250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660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10" y="188640"/>
            <a:ext cx="395287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199703"/>
            <a:ext cx="4104456" cy="324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657203"/>
            <a:ext cx="37242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2786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712968"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1773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878497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2328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95400" y="274638"/>
            <a:ext cx="7391400" cy="868362"/>
          </a:xfrm>
        </p:spPr>
        <p:txBody>
          <a:bodyPr/>
          <a:lstStyle/>
          <a:p>
            <a:pPr eaLnBrk="1" hangingPunct="1"/>
            <a:r>
              <a:rPr lang="en-US" altLang="en-US" smtClean="0"/>
              <a:t>Pipe network analysis</a:t>
            </a:r>
          </a:p>
        </p:txBody>
      </p:sp>
      <p:sp>
        <p:nvSpPr>
          <p:cNvPr id="34819" name="Rectangle 4"/>
          <p:cNvSpPr>
            <a:spLocks noGrp="1" noChangeArrowheads="1"/>
          </p:cNvSpPr>
          <p:nvPr>
            <p:ph type="body" idx="1"/>
          </p:nvPr>
        </p:nvSpPr>
        <p:spPr>
          <a:xfrm>
            <a:off x="0" y="914400"/>
            <a:ext cx="8915400" cy="4525963"/>
          </a:xfrm>
          <a:noFill/>
        </p:spPr>
        <p:txBody>
          <a:bodyPr/>
          <a:lstStyle/>
          <a:p>
            <a:pPr eaLnBrk="1" hangingPunct="1">
              <a:buFont typeface="Wingdings" pitchFamily="2" charset="2"/>
              <a:buChar char="Ø"/>
            </a:pPr>
            <a:r>
              <a:rPr lang="en-US" altLang="en-US" smtClean="0"/>
              <a:t>Types of networks</a:t>
            </a:r>
          </a:p>
          <a:p>
            <a:pPr lvl="1" eaLnBrk="1" hangingPunct="1">
              <a:buFontTx/>
              <a:buNone/>
            </a:pPr>
            <a:r>
              <a:rPr lang="en-US" altLang="en-US" smtClean="0"/>
              <a:t>(i) Pipes in series</a:t>
            </a:r>
          </a:p>
          <a:p>
            <a:pPr lvl="1" eaLnBrk="1" hangingPunct="1">
              <a:buFont typeface="Wingdings" pitchFamily="2" charset="2"/>
              <a:buChar char="§"/>
            </a:pPr>
            <a:r>
              <a:rPr lang="en-GB" altLang="en-US" sz="2400" smtClean="0"/>
              <a:t>Fluid flows through one pipe then through the other</a:t>
            </a:r>
          </a:p>
          <a:p>
            <a:pPr lvl="2" eaLnBrk="1" hangingPunct="1">
              <a:buFont typeface="Wingdings" pitchFamily="2" charset="2"/>
              <a:buChar char="Ø"/>
            </a:pPr>
            <a:r>
              <a:rPr lang="en-GB" altLang="en-US" smtClean="0"/>
              <a:t> </a:t>
            </a:r>
            <a:r>
              <a:rPr lang="en-GB" altLang="en-US" sz="1800" smtClean="0"/>
              <a:t>Discharge (the same)=&gt;&gt; Q1 = Q2 = Q3 = const</a:t>
            </a:r>
          </a:p>
          <a:p>
            <a:pPr lvl="1" eaLnBrk="1" hangingPunct="1">
              <a:buFont typeface="Wingdings" pitchFamily="2" charset="2"/>
              <a:buChar char="§"/>
            </a:pPr>
            <a:r>
              <a:rPr lang="en-GB" altLang="en-US" sz="2400" smtClean="0"/>
              <a:t>Two or more pipes of different size/roughness</a:t>
            </a:r>
            <a:endParaRPr lang="en-US" altLang="en-US" sz="2400" smtClean="0"/>
          </a:p>
          <a:p>
            <a:pPr lvl="2" eaLnBrk="1" hangingPunct="1">
              <a:buFont typeface="Wingdings" pitchFamily="2" charset="2"/>
              <a:buChar char="Ø"/>
            </a:pPr>
            <a:r>
              <a:rPr lang="en-GB" altLang="en-US" sz="1800" smtClean="0"/>
              <a:t> Total head loss (sum of losses) ==</a:t>
            </a:r>
            <a:r>
              <a:rPr lang="en-GB" altLang="en-US" sz="1800" smtClean="0">
                <a:sym typeface="Wingdings" pitchFamily="2" charset="2"/>
              </a:rPr>
              <a:t></a:t>
            </a:r>
            <a:r>
              <a:rPr lang="en-GB" altLang="en-US" sz="1800" smtClean="0"/>
              <a:t>hf1+hf2+hf3=hf</a:t>
            </a:r>
            <a:endParaRPr lang="en-US" altLang="en-US" sz="1800" smtClean="0"/>
          </a:p>
          <a:p>
            <a:pPr lvl="2" eaLnBrk="1" hangingPunct="1">
              <a:buFont typeface="Wingdings" pitchFamily="2" charset="2"/>
              <a:buNone/>
            </a:pPr>
            <a:endParaRPr lang="en-GB" altLang="en-US" sz="1800" smtClean="0"/>
          </a:p>
          <a:p>
            <a:pPr eaLnBrk="1" hangingPunct="1">
              <a:buFontTx/>
              <a:buNone/>
            </a:pPr>
            <a:r>
              <a:rPr lang="en-GB" altLang="en-US" sz="1800" smtClean="0"/>
              <a:t>                </a:t>
            </a:r>
            <a:endParaRPr lang="en-US" altLang="en-US" sz="2800" smtClean="0"/>
          </a:p>
          <a:p>
            <a:pPr lvl="3" eaLnBrk="1" hangingPunct="1">
              <a:buFont typeface="Wingdings" pitchFamily="2" charset="2"/>
              <a:buNone/>
            </a:pPr>
            <a:r>
              <a:rPr lang="en-US" altLang="en-US" sz="1800" smtClean="0"/>
              <a:t>    </a:t>
            </a:r>
            <a:endParaRPr lang="en-US" altLang="en-US" smtClean="0"/>
          </a:p>
          <a:p>
            <a:pPr lvl="4" eaLnBrk="1" hangingPunct="1"/>
            <a:endParaRPr lang="en-US" altLang="en-US" smtClean="0"/>
          </a:p>
          <a:p>
            <a:pPr lvl="4" eaLnBrk="1" hangingPunct="1"/>
            <a:endParaRPr lang="en-US" altLang="en-US" smtClean="0"/>
          </a:p>
        </p:txBody>
      </p:sp>
      <p:pic>
        <p:nvPicPr>
          <p:cNvPr id="34820" name="Picture 5" descr="cen72367_08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0"/>
            <a:ext cx="7391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3617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Pipe network analysis---</a:t>
            </a:r>
          </a:p>
        </p:txBody>
      </p:sp>
      <p:sp>
        <p:nvSpPr>
          <p:cNvPr id="35843" name="Rectangle 3"/>
          <p:cNvSpPr>
            <a:spLocks noGrp="1" noChangeArrowheads="1"/>
          </p:cNvSpPr>
          <p:nvPr>
            <p:ph type="body" idx="1"/>
          </p:nvPr>
        </p:nvSpPr>
        <p:spPr/>
        <p:txBody>
          <a:bodyPr/>
          <a:lstStyle/>
          <a:p>
            <a:pPr lvl="1" eaLnBrk="1" hangingPunct="1">
              <a:buFontTx/>
              <a:buNone/>
            </a:pPr>
            <a:r>
              <a:rPr lang="en-US" altLang="en-US" smtClean="0"/>
              <a:t>(ii) Pipes in parallel</a:t>
            </a:r>
          </a:p>
          <a:p>
            <a:pPr lvl="2" eaLnBrk="1" hangingPunct="1"/>
            <a:r>
              <a:rPr lang="en-US" altLang="en-US" smtClean="0"/>
              <a:t>Volume flow rate is the sum of the components</a:t>
            </a:r>
          </a:p>
          <a:p>
            <a:pPr lvl="2" eaLnBrk="1" hangingPunct="1"/>
            <a:r>
              <a:rPr lang="en-US" altLang="en-US" smtClean="0"/>
              <a:t>Pressure loss across all branches is the same</a:t>
            </a:r>
          </a:p>
          <a:p>
            <a:pPr eaLnBrk="1" hangingPunct="1"/>
            <a:endParaRPr lang="en-US" altLang="en-US" smtClean="0"/>
          </a:p>
        </p:txBody>
      </p:sp>
      <p:pic>
        <p:nvPicPr>
          <p:cNvPr id="35844" name="Picture 4" descr="cen72367_080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0"/>
            <a:ext cx="82296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85461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903649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3922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88840"/>
            <a:ext cx="5750773" cy="460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240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15330</TotalTime>
  <Words>3267</Words>
  <Application>Microsoft Office PowerPoint</Application>
  <PresentationFormat>On-screen Show (4:3)</PresentationFormat>
  <Paragraphs>363</Paragraphs>
  <Slides>103</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103</vt:i4>
      </vt:variant>
    </vt:vector>
  </HeadingPairs>
  <TitlesOfParts>
    <vt:vector size="106" baseType="lpstr">
      <vt:lpstr>Textured</vt:lpstr>
      <vt:lpstr>Equation</vt:lpstr>
      <vt:lpstr>Picture</vt:lpstr>
      <vt:lpstr>Chapter-3</vt:lpstr>
      <vt:lpstr>Contents </vt:lpstr>
      <vt:lpstr>3.Closed conduit flow </vt:lpstr>
      <vt:lpstr>General Introduction</vt:lpstr>
      <vt:lpstr>Energy equation</vt:lpstr>
      <vt:lpstr>PowerPoint Presentation</vt:lpstr>
      <vt:lpstr>Energy equation</vt:lpstr>
      <vt:lpstr>Energy equation cont…</vt:lpstr>
      <vt:lpstr>PowerPoint Presentation</vt:lpstr>
      <vt:lpstr>pipeline design and analysis equations</vt:lpstr>
      <vt:lpstr>3.2 Laminar &amp; Turbulent flow </vt:lpstr>
      <vt:lpstr>PowerPoint Presentation</vt:lpstr>
      <vt:lpstr>PowerPoint Presentation</vt:lpstr>
      <vt:lpstr>Laminar and Turbulent Flows---</vt:lpstr>
      <vt:lpstr>3.2 Laminar &amp; Turbulent flow---- </vt:lpstr>
      <vt:lpstr>3.2 Laminar &amp; Turbulent flow----</vt:lpstr>
      <vt:lpstr>3.2 Laminar &amp; Turbulent flow</vt:lpstr>
      <vt:lpstr>3.2 Velocity distribution in pipe flow</vt:lpstr>
      <vt:lpstr>3.2 Velocity dist.---</vt:lpstr>
      <vt:lpstr>3.2 Laminar &amp; Turbulent flow---</vt:lpstr>
      <vt:lpstr>3.2 Velocity dist.---</vt:lpstr>
      <vt:lpstr>3.3 Major &amp; minor losses</vt:lpstr>
      <vt:lpstr>Major &amp; minor losses</vt:lpstr>
      <vt:lpstr>PowerPoint Presentation</vt:lpstr>
      <vt:lpstr>PowerPoint Presentation</vt:lpstr>
      <vt:lpstr>PowerPoint Presentation</vt:lpstr>
      <vt:lpstr>ii) Major loss (head loss) in turbulent flow</vt:lpstr>
      <vt:lpstr>PowerPoint Presentation</vt:lpstr>
      <vt:lpstr>ii)Major loss---</vt:lpstr>
      <vt:lpstr>Major head---</vt:lpstr>
      <vt:lpstr>ii) Major loss---</vt:lpstr>
      <vt:lpstr>PowerPoint Presentation</vt:lpstr>
      <vt:lpstr>PowerPoint Presentation</vt:lpstr>
      <vt:lpstr>Using moody diagram</vt:lpstr>
      <vt:lpstr>PowerPoint Presentation</vt:lpstr>
      <vt:lpstr>PowerPoint Presentation</vt:lpstr>
      <vt:lpstr>PowerPoint Presentation</vt:lpstr>
      <vt:lpstr>PowerPoint Presentation</vt:lpstr>
      <vt:lpstr>PowerPoint Presentation</vt:lpstr>
      <vt:lpstr>PowerPoint Presentation</vt:lpstr>
      <vt:lpstr>3.3.2 Minor Losses</vt:lpstr>
      <vt:lpstr>2) Minor Losses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Hazen-Williams  </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Pipeline system Pipes in Series </vt:lpstr>
      <vt:lpstr>PowerPoint Presentation</vt:lpstr>
      <vt:lpstr> Equivalent pipes  </vt:lpstr>
      <vt:lpstr>Pipes in Parallel</vt:lpstr>
      <vt:lpstr>PowerPoint Presentation</vt:lpstr>
      <vt:lpstr>PowerPoint Presentation</vt:lpstr>
      <vt:lpstr>Branching pipes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Pipe network analysis</vt:lpstr>
      <vt:lpstr>Pipe network analysis---</vt:lpstr>
      <vt:lpstr>PowerPoint Presentation</vt:lpstr>
      <vt:lpstr>PowerPoint Presentation</vt:lpstr>
      <vt:lpstr>PowerPoint Presentation</vt:lpstr>
      <vt:lpstr>PowerPoint Presentation</vt:lpstr>
      <vt:lpstr>PowerPoint Presentation</vt:lpstr>
      <vt:lpstr>PowerPoint Presentation</vt:lpstr>
    </vt:vector>
  </TitlesOfParts>
  <Company>Civil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Prof.M.S.MOHAN KUMAR</dc:creator>
  <cp:lastModifiedBy>ayansa</cp:lastModifiedBy>
  <cp:revision>838</cp:revision>
  <dcterms:created xsi:type="dcterms:W3CDTF">2006-01-21T04:27:28Z</dcterms:created>
  <dcterms:modified xsi:type="dcterms:W3CDTF">2020-01-26T08:42:01Z</dcterms:modified>
</cp:coreProperties>
</file>