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CHAPTER-2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400" b="1" dirty="0">
                <a:solidFill>
                  <a:schemeClr val="tx1"/>
                </a:solidFill>
                <a:ea typeface="+mj-ea"/>
                <a:cs typeface="+mj-cs"/>
              </a:rPr>
              <a:t>DIMENSIONAL ANALYSIS, SIMILITUDE AND HYDRAULIC </a:t>
            </a:r>
            <a:r>
              <a:rPr lang="en-US" sz="5400" b="1" dirty="0" smtClean="0">
                <a:solidFill>
                  <a:schemeClr val="tx1"/>
                </a:solidFill>
                <a:ea typeface="+mj-ea"/>
                <a:cs typeface="+mj-cs"/>
              </a:rPr>
              <a:t>MODELS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418745"/>
                <a:ext cx="8596668" cy="56226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dimensional homogeneity, the exponents of each dimension must be the same on both sides. Equating the exponents,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𝐹𝑜𝑟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:        1=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+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𝐹𝑜𝑟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:          1=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𝐹𝑜𝑟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:       −2=−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Note.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Since there are only 3 equations with 4 unknowns, we should express any 3 unknowns in terms of the fourth. Although any 3 unknowns can be expressed in terms of the fourth, the aim should be to get the required form of the expression. </a:t>
                </a:r>
                <a:r>
                  <a:rPr lang="en-US" i="1" dirty="0">
                    <a:solidFill>
                      <a:schemeClr val="tx1"/>
                    </a:solidFill>
                  </a:rPr>
                  <a:t>An attempt should be made to get the non-dimensional forms in terms of well-known parameters such as Reynolds’s and Froude’s number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Expressing a, b and c in terms of d,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=1−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=2−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=2−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Therefore,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𝜌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     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𝜌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𝑉𝐷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418745"/>
                <a:ext cx="8596668" cy="5622618"/>
              </a:xfrm>
              <a:blipFill rotWithShape="1">
                <a:blip r:embed="rId2"/>
                <a:stretch>
                  <a:fillRect l="-567" t="-651" r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769121"/>
                <a:ext cx="9141784" cy="52722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It </a:t>
                </a:r>
                <a:r>
                  <a:rPr lang="en-US" dirty="0">
                    <a:solidFill>
                      <a:schemeClr val="tx1"/>
                    </a:solidFill>
                  </a:rPr>
                  <a:t>may be noted that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𝑉𝐷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Reynolds </a:t>
                </a:r>
                <a:r>
                  <a:rPr lang="en-US" dirty="0">
                    <a:solidFill>
                      <a:schemeClr val="tx1"/>
                    </a:solidFill>
                  </a:rPr>
                  <a:t>number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   Thus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        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Or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           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𝐴𝑛𝑠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en-US" b="1" u="sng" dirty="0" smtClean="0">
                    <a:solidFill>
                      <a:schemeClr val="tx1"/>
                    </a:solidFill>
                  </a:rPr>
                  <a:t>2. Buckingham’s </a:t>
                </a:r>
                <a14:m>
                  <m:oMath xmlns:m="http://schemas.openxmlformats.org/officeDocument/2006/math">
                    <m:r>
                      <a:rPr lang="en-US" b="1" i="1" u="sng">
                        <a:solidFill>
                          <a:schemeClr val="tx1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b="1" u="sng" dirty="0">
                    <a:solidFill>
                      <a:schemeClr val="tx1"/>
                    </a:solidFill>
                  </a:rPr>
                  <a:t> –</a:t>
                </a:r>
                <a:r>
                  <a:rPr lang="en-US" b="1" u="sng" dirty="0" smtClean="0">
                    <a:solidFill>
                      <a:schemeClr val="tx1"/>
                    </a:solidFill>
                  </a:rPr>
                  <a:t>Theorem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Rayleigh method of dimensional analysis becomes cumbersome when a large number of variables are involved. The Buckingham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–Theorem may be used in such problems.</a:t>
                </a:r>
              </a:p>
              <a:p>
                <a:pPr marL="0" lvl="0" indent="0" algn="just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Buckingham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–Theorem states that if there are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variables in a dimensionally homogenous equation and if these variables contain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fundamental dimensions (such as, M, L, T), they may be grouped into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non-dimensional parameters. Buckingham called these non-dimensional parameters as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–terms</a:t>
                </a:r>
                <a:r>
                  <a:rPr lang="en-US" dirty="0"/>
                  <a:t>.</a:t>
                </a:r>
                <a:endParaRPr lang="en-US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769121"/>
                <a:ext cx="9141784" cy="5272241"/>
              </a:xfrm>
              <a:blipFill rotWithShape="1">
                <a:blip r:embed="rId2"/>
                <a:stretch>
                  <a:fillRect l="-533" t="-694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0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80" y="803305"/>
                <a:ext cx="8596668" cy="5631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depends upon 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the functional equation may be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=[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This equation may be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constant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represents some function. In this equation, there are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variables. If there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fundamental dimensions, then according to Buckingham theorem,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=[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Obviously, the number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–terms is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n-m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 m-number of repeating variable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        n-number of total variables present in the function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80" y="803305"/>
                <a:ext cx="8596668" cy="5631164"/>
              </a:xfrm>
              <a:blipFill rotWithShape="1">
                <a:blip r:embed="rId2"/>
                <a:stretch>
                  <a:fillRect l="-638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2254" y="581115"/>
                <a:ext cx="8596668" cy="52727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While selecting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repeating variables, the following points should be kept in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repeating variables must contain jointly all the fundamental dimensions involved in the phenomenon</a:t>
                </a:r>
              </a:p>
              <a:p>
                <a:pPr lvl="0" algn="just"/>
                <a:r>
                  <a:rPr lang="en-US" dirty="0">
                    <a:solidFill>
                      <a:schemeClr val="tx1"/>
                    </a:solidFill>
                  </a:rPr>
                  <a:t>The repeating variables must not form the non-dimensional parameters amongst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themselves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 algn="just"/>
                <a:r>
                  <a:rPr lang="en-US" dirty="0">
                    <a:solidFill>
                      <a:schemeClr val="tx1"/>
                    </a:solidFill>
                  </a:rPr>
                  <a:t>A geometrical property (such as length), a fluid property (such as mass density) and flow characteristics (such as velocity) are generally most suitable as repeating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variables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Example 2.3 </a:t>
                </a:r>
                <a:r>
                  <a:rPr lang="en-US" dirty="0">
                    <a:solidFill>
                      <a:schemeClr val="tx1"/>
                    </a:solidFill>
                  </a:rPr>
                  <a:t>Show that the frictional factor in an incompressible fluid flowing through pipe is expressed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Where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is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height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of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roughness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projection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φ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represent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′′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function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of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′′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2254" y="581115"/>
                <a:ext cx="8596668" cy="5272754"/>
              </a:xfrm>
              <a:blipFill rotWithShape="1">
                <a:blip r:embed="rId2"/>
                <a:stretch>
                  <a:fillRect l="-638" t="-694" r="-1348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3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470019"/>
                <a:ext cx="9475070" cy="595641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Solution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The functional relationship can be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𝜑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𝑁𝑢𝑚𝑏𝑒𝑟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𝑣𝑎𝑟𝑖𝑎𝑏𝑙𝑒𝑠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𝑁𝑢𝑚𝑏𝑒𝑟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𝑜𝑓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𝑓𝑢𝑛𝑑𝑎𝑚𝑒𝑛𝑡𝑎𝑙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𝑑𝑖𝑚𝑒𝑛𝑠𝑖𝑜𝑛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M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L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T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𝑁𝑢𝑚𝑏𝑒𝑟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𝑡𝑒𝑟𝑚𝑠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=5−3=2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𝑁𝑢𝑚𝑏𝑒𝑟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𝑟𝑒𝑎𝑝𝑒𝑡𝑖𝑛𝑔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𝑣𝑎𝑟𝑖𝑎𝑏𝑙𝑒𝑠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Thus,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]=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𝑁𝑜𝑤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𝑠𝑒𝑙𝑒𝑐𝑡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𝑛𝑢𝑚𝑏𝑒𝑟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𝑟𝑒𝑝𝑒𝑎𝑡𝑖𝑛𝑔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𝑣𝑎𝑟𝑖𝑎𝑏𝑙𝑒𝑠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𝑑𝑒𝑝𝑒𝑛𝑑𝑖𝑛𝑔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𝑜𝑛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𝑎𝑏𝑜𝑣𝑒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𝑠𝑒𝑙𝑒𝑐𝑡𝑖𝑜𝑛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𝑐𝑟𝑖𝑡𝑒𝑟𝑖𝑎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𝑆𝑒𝑙𝑒𝑐𝑡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𝑎𝑠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𝑟𝑒𝑝𝑒𝑎𝑡𝑖𝑛𝑔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𝑣𝑎𝑟𝑖𝑎𝑏𝑙𝑒𝑠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470019"/>
                <a:ext cx="9475070" cy="5956418"/>
              </a:xfrm>
              <a:blipFill rotWithShape="1">
                <a:blip r:embed="rId2"/>
                <a:stretch>
                  <a:fillRect l="-644" t="-614" r="-10103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3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68366"/>
                <a:ext cx="8596668" cy="6665719"/>
              </a:xfrm>
            </p:spPr>
            <p:txBody>
              <a:bodyPr>
                <a:noAutofit/>
              </a:bodyPr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𝑈𝑠𝑖𝑛𝑔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𝑡h𝑒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𝑝𝑟𝑖𝑛𝑐𝑖𝑝𝑙𝑒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𝑜𝑓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𝑑𝑖𝑚𝑒𝑛𝑠𝑖𝑜𝑛𝑎𝑙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h𝑜𝑚𝑜𝑔𝑖𝑛𝑖𝑡𝑦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we</m:t>
                      </m:r>
                      <m: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can</m:t>
                      </m:r>
                      <m: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determine</m:t>
                      </m:r>
                      <m: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the</m:t>
                      </m:r>
                      <m: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values</m:t>
                      </m:r>
                      <m: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of</m:t>
                    </m:r>
                    <m: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the</m:t>
                    </m:r>
                    <m: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exponents</m:t>
                    </m:r>
                    <m:r>
                      <a:rPr lang="en-US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𝐼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𝑒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𝑏𝑦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𝑎𝑠𝑠𝑢𝑚𝑖𝑛𝑔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𝑡h𝑒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𝑟𝑖𝑔h𝑡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h𝑎𝑛𝑑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𝑠𝑖𝑑𝑒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𝑎𝑛𝑑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𝑡h𝑒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𝑙𝑒𝑓𝑡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h𝑎𝑛𝑑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𝑠𝑖𝑑𝑒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𝑎𝑟𝑒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𝑑𝑖𝑚𝑒𝑛𝑠𝑖𝑜𝑛𝑎𝑙𝑙𝑦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𝑒𝑞𝑢𝑎𝑙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𝐿𝑇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𝐸𝑞𝑢𝑎𝑡𝑖𝑛𝑔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𝑒𝑥𝑝𝑜𝑛𝑒𝑛𝑡𝑠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𝑜𝑓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𝐿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𝑎𝑛𝑑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𝑇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𝐹𝑂𝑅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𝑀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:                 0=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+1                     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𝑜𝑟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𝐹𝑂𝑅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𝑇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:                  0=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+1                  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𝑜𝑟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𝐹𝑂𝑅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𝐿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:                  0=−3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+1                     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𝑜𝑟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Therefore</m:t>
                      </m:r>
                      <m: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     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π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ρVD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As the reciprocal of a non-dimensional parameter is also non-dimensional, the expression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can be written as</a:t>
                </a: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π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ρVD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μ</m:t>
                          </m:r>
                        </m:den>
                      </m:f>
                      <m:r>
                        <a:rPr lang="en-US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8366"/>
                <a:ext cx="8596668" cy="6665719"/>
              </a:xfrm>
              <a:blipFill rotWithShape="1">
                <a:blip r:embed="rId2"/>
                <a:stretch>
                  <a:fillRect l="-567" t="-274" r="-1206" b="-8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5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316195"/>
                <a:ext cx="8596668" cy="5725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Similarly, writing the dimensions in the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Equating exponents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𝑎𝑛𝑑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,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𝐹𝑂𝑅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:                 0=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𝐹𝑂𝑅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:                  0=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𝐹𝑂𝑅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:                  0=−3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+1                     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Therefore,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Calibri"/>
                    <a:ea typeface="Times New Roman"/>
                    <a:cs typeface="Times New Roman"/>
                  </a:rPr>
                  <a:t>Likewise,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Calibri"/>
                    <a:ea typeface="Times New Roman"/>
                    <a:cs typeface="Times New Roman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𝜌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𝑀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𝐿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𝑇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316195"/>
                <a:ext cx="8596668" cy="5725168"/>
              </a:xfrm>
              <a:blipFill rotWithShape="1">
                <a:blip r:embed="rId2"/>
                <a:stretch>
                  <a:fillRect l="-709" t="-639" b="-8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3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435837"/>
                <a:ext cx="8596668" cy="56055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Equating the exponents,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𝐹𝑂𝑅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:                 0=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𝐹𝑂𝑅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:                  0=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𝐹𝑂𝑅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:                  0=−3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+0                    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Therefore,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It may be noted that the non-dimensional variable, such as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itself becomes the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𝑡𝑒𝑟𝑚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Thus the functional relationship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ρVD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Or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i="1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ρVD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μ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                               ….Ans.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435837"/>
                <a:ext cx="8596668" cy="5605526"/>
              </a:xfrm>
              <a:blipFill rotWithShape="1">
                <a:blip r:embed="rId2"/>
                <a:stretch>
                  <a:fillRect l="-1064" t="-652" b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2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10" y="182311"/>
            <a:ext cx="10252738" cy="7577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SECTION-2: SIMILITUDE AND HYDRAULIC MODELS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74" y="880217"/>
            <a:ext cx="9017628" cy="5682953"/>
          </a:xfrm>
        </p:spPr>
        <p:txBody>
          <a:bodyPr>
            <a:norm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en-GB" sz="24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en-GB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small scale representation for the actual object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en-GB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Prototype:</a:t>
            </a:r>
            <a:r>
              <a:rPr lang="en-GB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Actual object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testing is done to obtain useful quantitative or quantitative information that can be safely utilized in the design of the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prototype</a:t>
            </a:r>
          </a:p>
          <a:p>
            <a:pPr marL="0" lvl="0" indent="0" algn="just">
              <a:buNone/>
            </a:pPr>
            <a:r>
              <a:rPr lang="en-GB" sz="24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Similitude</a:t>
            </a:r>
            <a:r>
              <a:rPr lang="en-GB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=Similarity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Complete similarity can be obtained between the model and its prototype if the two systems are geometrically, 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kinematically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 and dynamically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similar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75" y="156673"/>
            <a:ext cx="8596668" cy="595357"/>
          </a:xfrm>
        </p:spPr>
        <p:txBody>
          <a:bodyPr>
            <a:normAutofit fontScale="90000"/>
          </a:bodyPr>
          <a:lstStyle/>
          <a:p>
            <a:r>
              <a:rPr lang="en-GB" b="1" i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  <a:t>Geometric Similarity</a:t>
            </a:r>
            <a:br>
              <a:rPr lang="en-GB" b="1" i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t="44467" r="22430" b="15782"/>
          <a:stretch>
            <a:fillRect/>
          </a:stretch>
        </p:blipFill>
        <p:spPr>
          <a:xfrm>
            <a:off x="495657" y="940038"/>
            <a:ext cx="9178182" cy="4178893"/>
          </a:xfrm>
        </p:spPr>
      </p:pic>
    </p:spTree>
    <p:extLst>
      <p:ext uri="{BB962C8B-B14F-4D97-AF65-F5344CB8AC3E}">
        <p14:creationId xmlns:p14="http://schemas.microsoft.com/office/powerpoint/2010/main" val="5590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7211"/>
            <a:ext cx="8596668" cy="4404151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"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concept and application of dimensional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homogeneity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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dimensional analysis and know its uses.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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capable of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solving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equations using the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methods of dimensional analysis.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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and explain the different types of hydraulic similarities.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anose="05000000000000000000" pitchFamily="2" charset="2"/>
              <a:buChar char="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Classify and explain the different types of hydraulic models.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8842" y="0"/>
            <a:ext cx="3110448" cy="160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4248" y="261698"/>
            <a:ext cx="1338093" cy="7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9986" y="1548541"/>
            <a:ext cx="8571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stellar" pitchFamily="18" charset="0"/>
                <a:ea typeface="+mj-ea"/>
                <a:cs typeface="Arial"/>
              </a:rPr>
              <a:t>Kinematic similarity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121" y="2174712"/>
            <a:ext cx="588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 is the similarity of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1233" y="2636377"/>
                <a:ext cx="5603193" cy="1211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sng">
                          <a:latin typeface="Cambria Math"/>
                        </a:rPr>
                        <m:t>𝑇h𝑒</m:t>
                      </m:r>
                      <m:r>
                        <a:rPr lang="en-US" i="1" u="sng">
                          <a:latin typeface="Cambria Math"/>
                        </a:rPr>
                        <m:t> </m:t>
                      </m:r>
                      <m:r>
                        <a:rPr lang="en-US" i="1" u="sng">
                          <a:latin typeface="Cambria Math"/>
                        </a:rPr>
                        <m:t>𝑣𝑒𝑙𝑜𝑐𝑖𝑡𝑦</m:t>
                      </m:r>
                      <m:r>
                        <a:rPr lang="en-US" i="1" u="sng">
                          <a:latin typeface="Cambria Math"/>
                        </a:rPr>
                        <m:t> </m:t>
                      </m:r>
                      <m:r>
                        <a:rPr lang="en-US" i="1" u="sng">
                          <a:latin typeface="Cambria Math"/>
                        </a:rPr>
                        <m:t>𝑟𝑎𝑡𝑖𝑜</m:t>
                      </m:r>
                      <m:r>
                        <a:rPr lang="en-US" i="1" u="sng">
                          <a:latin typeface="Cambria Math"/>
                        </a:rPr>
                        <m:t> </m:t>
                      </m:r>
                      <m:r>
                        <a:rPr lang="en-US" i="1" u="sng">
                          <a:latin typeface="Cambria Math"/>
                        </a:rPr>
                        <m:t>𝑖𝑠</m:t>
                      </m:r>
                      <m:r>
                        <a:rPr lang="en-US" i="1" u="sng">
                          <a:latin typeface="Cambria Math"/>
                        </a:rPr>
                        <m:t>:  </m:t>
                      </m:r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                                         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i="1" baseline="-2500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33" y="2636377"/>
                <a:ext cx="5603193" cy="1211485"/>
              </a:xfrm>
              <a:prstGeom prst="rect">
                <a:avLst/>
              </a:prstGeom>
              <a:blipFill rotWithShape="1">
                <a:blip r:embed="rId4"/>
                <a:stretch>
                  <a:fillRect l="-979" t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82537" y="3958081"/>
                <a:ext cx="5561889" cy="1488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sng">
                          <a:latin typeface="Cambria Math"/>
                        </a:rPr>
                        <m:t>𝑇𝑖𝑚𝑒</m:t>
                      </m:r>
                      <m:r>
                        <a:rPr lang="en-US" i="1" u="sng">
                          <a:latin typeface="Cambria Math"/>
                        </a:rPr>
                        <m:t> </m:t>
                      </m:r>
                      <m:r>
                        <a:rPr lang="en-US" i="1" u="sng">
                          <a:latin typeface="Cambria Math"/>
                        </a:rPr>
                        <m:t>𝑠𝑐𝑎𝑙𝑒</m:t>
                      </m:r>
                      <m:r>
                        <a:rPr lang="en-US" i="1" u="sng">
                          <a:latin typeface="Cambria Math"/>
                        </a:rPr>
                        <m:t> </m:t>
                      </m:r>
                      <m:r>
                        <a:rPr lang="en-US" i="1" u="sng">
                          <a:latin typeface="Cambria Math"/>
                        </a:rPr>
                        <m:t>𝑟𝑎𝑡𝑖𝑜</m:t>
                      </m:r>
                      <m:r>
                        <a:rPr lang="en-US" i="1" u="sng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baseline="-2500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                    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becouse</m:t>
                      </m:r>
                      <m:r>
                        <a:rPr lang="en-US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</m:t>
                      </m:r>
                      <m:r>
                        <a:rPr lang="en-US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L</m:t>
                      </m:r>
                      <m:r>
                        <a:rPr lang="en-US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V</m:t>
                      </m:r>
                      <m:r>
                        <a:rPr lang="en-US">
                          <a:latin typeface="Cambria Math"/>
                        </a:rPr>
                        <m:t>)  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37" y="3958081"/>
                <a:ext cx="5561889" cy="1488484"/>
              </a:xfrm>
              <a:prstGeom prst="rect">
                <a:avLst/>
              </a:prstGeom>
              <a:blipFill rotWithShape="1">
                <a:blip r:embed="rId5"/>
                <a:stretch>
                  <a:fillRect l="-987" t="-2459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16681" y="2636377"/>
                <a:ext cx="5506340" cy="1027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sng">
                          <a:latin typeface="Cambria Math"/>
                        </a:rPr>
                        <m:t>𝐴𝑐𝑐𝑒𝑙𝑒𝑟𝑎𝑡𝑖𝑜𝑛</m:t>
                      </m:r>
                      <m:r>
                        <a:rPr lang="en-US" i="1" u="sng">
                          <a:latin typeface="Cambria Math"/>
                        </a:rPr>
                        <m:t> </m:t>
                      </m:r>
                      <m:r>
                        <a:rPr lang="en-US" i="1" u="sng">
                          <a:latin typeface="Cambria Math"/>
                        </a:rPr>
                        <m:t>𝑠𝑐𝑎𝑙𝑒</m:t>
                      </m:r>
                      <m:r>
                        <a:rPr lang="en-US" i="1" u="sng">
                          <a:latin typeface="Cambria Math"/>
                        </a:rPr>
                        <m:t> </m:t>
                      </m:r>
                      <m:r>
                        <a:rPr lang="en-US" i="1" u="sng">
                          <a:latin typeface="Cambria Math"/>
                        </a:rPr>
                        <m:t>𝑟𝑎𝑡𝑖𝑜</m:t>
                      </m:r>
                      <m:r>
                        <a:rPr lang="en-US" i="1" u="sng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/>
                        </a:rPr>
                        <m:t>                  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becouse</m:t>
                      </m:r>
                      <m:r>
                        <a:rPr lang="en-US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a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>
                          <a:latin typeface="Cambria Math"/>
                        </a:rPr>
                        <m:t>)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681" y="2636377"/>
                <a:ext cx="5506340" cy="1027012"/>
              </a:xfrm>
              <a:prstGeom prst="rect">
                <a:avLst/>
              </a:prstGeom>
              <a:blipFill rotWithShape="1">
                <a:blip r:embed="rId6"/>
                <a:stretch>
                  <a:fillRect t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37" y="3958081"/>
            <a:ext cx="4600529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96" y="225040"/>
            <a:ext cx="8596668" cy="740636"/>
          </a:xfrm>
        </p:spPr>
        <p:txBody>
          <a:bodyPr/>
          <a:lstStyle/>
          <a:p>
            <a:r>
              <a:rPr lang="en-GB" b="1" i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  <a:t>Dynamic Similarity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32207" r="24010" b="29140"/>
          <a:stretch>
            <a:fillRect/>
          </a:stretch>
        </p:blipFill>
        <p:spPr>
          <a:xfrm>
            <a:off x="847420" y="996686"/>
            <a:ext cx="8262397" cy="4805908"/>
          </a:xfrm>
        </p:spPr>
      </p:pic>
    </p:spTree>
    <p:extLst>
      <p:ext uri="{BB962C8B-B14F-4D97-AF65-F5344CB8AC3E}">
        <p14:creationId xmlns:p14="http://schemas.microsoft.com/office/powerpoint/2010/main" val="125381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825"/>
            <a:ext cx="8596668" cy="58875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forces acting may be any one or a combination of several of the following: viscous, pressure, gravity, elasticity, surface tension, inertia forces etc.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7" y="929919"/>
            <a:ext cx="5377544" cy="6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t="38863" r="23154" b="32585"/>
          <a:stretch>
            <a:fillRect/>
          </a:stretch>
        </p:blipFill>
        <p:spPr>
          <a:xfrm>
            <a:off x="427290" y="1580972"/>
            <a:ext cx="9144000" cy="47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2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916" y="410198"/>
                <a:ext cx="9400374" cy="622133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Example: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dirty="0">
                    <a:solidFill>
                      <a:schemeClr val="tx1"/>
                    </a:solidFill>
                  </a:rPr>
                  <a:t>drag on a sphere is expressed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𝜌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 Sphere of diameter D when placed in water moving with a velocity of 2 m/s experiences a drag of 6N. Determine the drag on another sphere of diameter 2D placed in a wind tunnel at the corresponding velocity.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=13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=1.30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𝑎𝑛𝑑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=1000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Solution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For dynamic similarity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𝑉𝐷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𝜈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𝑎𝑖𝑟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𝑉𝐷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𝜈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𝑤𝑎𝑡𝑒𝑟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𝑎𝑖𝑟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𝑤𝑎𝑡𝑒𝑟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𝑎𝑖𝑟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𝑎𝑖𝑟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𝑤𝑎𝑡𝑒𝑟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=2∗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∗13=13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𝑅𝑎𝑡𝑖𝑜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𝑜𝑓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𝑑𝑟𝑎𝑔𝑠</m:t>
                      </m:r>
                      <m:r>
                        <a:rPr lang="en-US" i="1">
                          <a:latin typeface="Cambria Math"/>
                        </a:rPr>
                        <m:t>,  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𝑎𝑖𝑟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𝑤𝑎𝑡𝑒𝑟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𝑎𝑖𝑟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𝑎𝑖𝑟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𝑎𝑖𝑟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𝑤𝑎𝑡𝑒𝑟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𝑤𝑎𝑡𝑒𝑟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𝑤𝑎𝑡𝑒𝑟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1.30∗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13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1000∗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=0.2197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=0.2197∗6</m:t>
                      </m:r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𝟑𝟏𝟖</m:t>
                      </m:r>
                      <m:r>
                        <a:rPr lang="en-US" b="1" i="1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 </a:t>
                </a: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916" y="410198"/>
                <a:ext cx="9400374" cy="6221337"/>
              </a:xfrm>
              <a:blipFill rotWithShape="1">
                <a:blip r:embed="rId2"/>
                <a:stretch>
                  <a:fillRect l="-389" t="-1077" r="-1232" b="-16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0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88" y="199402"/>
            <a:ext cx="8596668" cy="6551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TYPES OF MODELS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71" y="905855"/>
            <a:ext cx="9554197" cy="5606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Undistorted Models</a:t>
            </a:r>
            <a:r>
              <a:rPr lang="en-US" sz="2400" dirty="0">
                <a:solidFill>
                  <a:schemeClr val="tx1"/>
                </a:solidFill>
              </a:rPr>
              <a:t>: - if a model is geometrically similar to its </a:t>
            </a:r>
            <a:r>
              <a:rPr lang="en-US" sz="2400" dirty="0" smtClean="0">
                <a:solidFill>
                  <a:schemeClr val="tx1"/>
                </a:solidFill>
              </a:rPr>
              <a:t>prototype.</a:t>
            </a:r>
          </a:p>
          <a:p>
            <a:pPr marL="0" lvl="0" indent="0" algn="just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Distorted models</a:t>
            </a:r>
            <a:r>
              <a:rPr lang="en-US" sz="2400" dirty="0">
                <a:solidFill>
                  <a:schemeClr val="tx1"/>
                </a:solidFill>
              </a:rPr>
              <a:t>: - if one or more terms of the models are not identical with the prototype it is known as distorted models. The distortion may be </a:t>
            </a:r>
            <a:r>
              <a:rPr lang="en-US" sz="2400" i="1" dirty="0">
                <a:solidFill>
                  <a:schemeClr val="tx1"/>
                </a:solidFill>
              </a:rPr>
              <a:t>geometrical, or material or hydraulic quantities or a combination of these</a:t>
            </a:r>
            <a:r>
              <a:rPr lang="en-US" sz="2400" i="1" dirty="0" smtClean="0"/>
              <a:t>.</a:t>
            </a:r>
          </a:p>
          <a:p>
            <a:pPr marL="0" lvl="0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Geometrical </a:t>
            </a:r>
            <a:r>
              <a:rPr lang="en-US" sz="2400" b="1" i="1" dirty="0" smtClean="0">
                <a:solidFill>
                  <a:schemeClr val="tx1"/>
                </a:solidFill>
              </a:rPr>
              <a:t>distortion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The distortion can be either of </a:t>
            </a:r>
            <a:r>
              <a:rPr lang="en-US" sz="2400" i="1" u="sng" dirty="0">
                <a:solidFill>
                  <a:schemeClr val="tx1"/>
                </a:solidFill>
              </a:rPr>
              <a:t>dimensions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or that of </a:t>
            </a:r>
            <a:r>
              <a:rPr lang="en-US" sz="2400" i="1" u="sng" dirty="0">
                <a:solidFill>
                  <a:schemeClr val="tx1"/>
                </a:solidFill>
              </a:rPr>
              <a:t>configuration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0" lvl="0" indent="0" algn="just"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Dimensional Distortion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The distortion can be either of </a:t>
            </a:r>
            <a:r>
              <a:rPr lang="en-US" sz="2400" dirty="0" smtClean="0">
                <a:solidFill>
                  <a:schemeClr val="tx1"/>
                </a:solidFill>
              </a:rPr>
              <a:t>longitudinal</a:t>
            </a:r>
            <a:r>
              <a:rPr lang="en-US" sz="2400" dirty="0">
                <a:solidFill>
                  <a:schemeClr val="tx1"/>
                </a:solidFill>
              </a:rPr>
              <a:t>, transverse, &amp; vertical </a:t>
            </a:r>
            <a:r>
              <a:rPr lang="en-US" sz="2400" dirty="0" smtClean="0">
                <a:solidFill>
                  <a:schemeClr val="tx1"/>
                </a:solidFill>
              </a:rPr>
              <a:t>dimensions</a:t>
            </a:r>
            <a:r>
              <a:rPr lang="en-US" sz="2400" dirty="0"/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6375"/>
            <a:ext cx="8596668" cy="57849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/>
              <a:t>Distortion of configuration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results </a:t>
            </a:r>
            <a:r>
              <a:rPr lang="en-US" sz="2400" dirty="0"/>
              <a:t>when the general configuration of the model doesn’t have resemblance with its prototype.</a:t>
            </a:r>
          </a:p>
          <a:p>
            <a:pPr marL="0" lvl="0" indent="0">
              <a:buNone/>
            </a:pPr>
            <a:r>
              <a:rPr lang="en-US" sz="2400" b="1" i="1" dirty="0"/>
              <a:t>Material distortion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dirty="0" smtClean="0"/>
              <a:t>is </a:t>
            </a:r>
            <a:r>
              <a:rPr lang="en-US" sz="2400" dirty="0"/>
              <a:t>occurred when the physical properties of the material used in the model and prototype are different. </a:t>
            </a:r>
          </a:p>
          <a:p>
            <a:pPr marL="0" lvl="0" indent="0">
              <a:buNone/>
            </a:pPr>
            <a:r>
              <a:rPr lang="en-US" sz="2400" b="1" i="1" dirty="0"/>
              <a:t>Distortion of hydraulic quantities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is </a:t>
            </a:r>
            <a:r>
              <a:rPr lang="en-US" sz="2400" dirty="0"/>
              <a:t>occurred for certain uncontrollable hydraulic quantities such as time, discharge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44731"/>
            <a:ext cx="8596668" cy="51966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Physical quantities can </a:t>
            </a:r>
            <a:r>
              <a:rPr lang="en-US" dirty="0" smtClean="0"/>
              <a:t>be divided into:</a:t>
            </a:r>
            <a:endParaRPr lang="en-US" dirty="0"/>
          </a:p>
          <a:p>
            <a:pPr marL="0" lvl="0" indent="0">
              <a:buNone/>
            </a:pPr>
            <a:r>
              <a:rPr lang="en-US" b="1" dirty="0"/>
              <a:t>Fundamental quantities</a:t>
            </a:r>
            <a:endParaRPr lang="en-US" dirty="0"/>
          </a:p>
          <a:p>
            <a:pPr lvl="0"/>
            <a:r>
              <a:rPr lang="en-US" dirty="0"/>
              <a:t>Mass </a:t>
            </a:r>
          </a:p>
          <a:p>
            <a:pPr lvl="0"/>
            <a:r>
              <a:rPr lang="en-US" dirty="0"/>
              <a:t>Length</a:t>
            </a:r>
          </a:p>
          <a:p>
            <a:pPr lvl="0"/>
            <a:r>
              <a:rPr lang="en-US" dirty="0"/>
              <a:t>Time</a:t>
            </a:r>
          </a:p>
          <a:p>
            <a:pPr lvl="0"/>
            <a:r>
              <a:rPr lang="en-US" dirty="0"/>
              <a:t>Temperature (Only for compressible </a:t>
            </a:r>
            <a:r>
              <a:rPr lang="en-US" dirty="0" smtClean="0"/>
              <a:t>fluids)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Derived </a:t>
            </a:r>
            <a:r>
              <a:rPr lang="en-US" b="1" dirty="0"/>
              <a:t>quantities</a:t>
            </a:r>
            <a:r>
              <a:rPr lang="en-US" dirty="0"/>
              <a:t> this are quantities which are expressed in terms of fundamental </a:t>
            </a:r>
            <a:r>
              <a:rPr lang="en-US" dirty="0" smtClean="0"/>
              <a:t>quantities</a:t>
            </a:r>
          </a:p>
          <a:p>
            <a:r>
              <a:rPr lang="en-US" dirty="0"/>
              <a:t>The dimension of any physical quantities can be expressed as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In M-L-T system</a:t>
            </a:r>
          </a:p>
          <a:p>
            <a:pPr marL="0" indent="0">
              <a:buNone/>
            </a:pPr>
            <a:r>
              <a:rPr lang="en-US" dirty="0" smtClean="0"/>
              <a:t>In F-L-T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736118"/>
              </p:ext>
            </p:extLst>
          </p:nvPr>
        </p:nvGraphicFramePr>
        <p:xfrm>
          <a:off x="470263" y="1384662"/>
          <a:ext cx="9788434" cy="3979820"/>
        </p:xfrm>
        <a:graphic>
          <a:graphicData uri="http://schemas.openxmlformats.org/drawingml/2006/table">
            <a:tbl>
              <a:tblPr/>
              <a:tblGrid>
                <a:gridCol w="1890471">
                  <a:extLst>
                    <a:ext uri="{9D8B030D-6E8A-4147-A177-3AD203B41FA5}">
                      <a16:colId xmlns="" xmlns:a16="http://schemas.microsoft.com/office/drawing/2014/main" val="3985301289"/>
                    </a:ext>
                  </a:extLst>
                </a:gridCol>
                <a:gridCol w="1890471">
                  <a:extLst>
                    <a:ext uri="{9D8B030D-6E8A-4147-A177-3AD203B41FA5}">
                      <a16:colId xmlns="" xmlns:a16="http://schemas.microsoft.com/office/drawing/2014/main" val="3564395647"/>
                    </a:ext>
                  </a:extLst>
                </a:gridCol>
                <a:gridCol w="1386344">
                  <a:extLst>
                    <a:ext uri="{9D8B030D-6E8A-4147-A177-3AD203B41FA5}">
                      <a16:colId xmlns="" xmlns:a16="http://schemas.microsoft.com/office/drawing/2014/main" val="3658009174"/>
                    </a:ext>
                  </a:extLst>
                </a:gridCol>
                <a:gridCol w="2310574">
                  <a:extLst>
                    <a:ext uri="{9D8B030D-6E8A-4147-A177-3AD203B41FA5}">
                      <a16:colId xmlns="" xmlns:a16="http://schemas.microsoft.com/office/drawing/2014/main" val="64775601"/>
                    </a:ext>
                  </a:extLst>
                </a:gridCol>
                <a:gridCol w="2310574">
                  <a:extLst>
                    <a:ext uri="{9D8B030D-6E8A-4147-A177-3AD203B41FA5}">
                      <a16:colId xmlns="" xmlns:a16="http://schemas.microsoft.com/office/drawing/2014/main" val="2161751008"/>
                    </a:ext>
                  </a:extLst>
                </a:gridCol>
              </a:tblGrid>
              <a:tr h="3979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S.No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Quantity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3169372"/>
                  </a:ext>
                </a:extLst>
              </a:tr>
              <a:tr h="397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M-L-T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F-L-T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1940564"/>
                  </a:ext>
                </a:extLst>
              </a:tr>
              <a:tr h="397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3738079"/>
                  </a:ext>
                </a:extLst>
              </a:tr>
              <a:tr h="397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84559"/>
                  </a:ext>
                </a:extLst>
              </a:tr>
              <a:tr h="397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9059870"/>
                  </a:ext>
                </a:extLst>
              </a:tr>
              <a:tr h="397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 L T </a:t>
                      </a:r>
                      <a:r>
                        <a:rPr lang="en-US" sz="20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6814818"/>
                  </a:ext>
                </a:extLst>
              </a:tr>
              <a:tr h="397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 T </a:t>
                      </a:r>
                      <a:r>
                        <a:rPr lang="en-US" sz="20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 T </a:t>
                      </a:r>
                      <a:r>
                        <a:rPr lang="en-US" sz="20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138098"/>
                  </a:ext>
                </a:extLst>
              </a:tr>
              <a:tr h="397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Acceleration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 T </a:t>
                      </a:r>
                      <a:r>
                        <a:rPr lang="en-US" sz="20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 T </a:t>
                      </a:r>
                      <a:r>
                        <a:rPr lang="en-US" sz="20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6280542"/>
                  </a:ext>
                </a:extLst>
              </a:tr>
              <a:tr h="397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5788990"/>
                  </a:ext>
                </a:extLst>
              </a:tr>
              <a:tr h="397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Discharge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 </a:t>
                      </a:r>
                      <a:r>
                        <a:rPr lang="en-US" sz="20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 </a:t>
                      </a:r>
                      <a:r>
                        <a:rPr lang="en-US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356556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54629" y="273628"/>
            <a:ext cx="6949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Dimensions of various physical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quantities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14675" y="2160588"/>
          <a:ext cx="130175" cy="14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26835" imgH="139518" progId="Equation.3">
                  <p:embed/>
                </p:oleObj>
              </mc:Choice>
              <mc:Fallback>
                <p:oleObj name="Equation" r:id="rId3" imgW="126835" imgH="1395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2160588"/>
                        <a:ext cx="130175" cy="14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3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5" y="83749"/>
            <a:ext cx="8596668" cy="66185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Dimensional homogeneity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803305"/>
                <a:ext cx="8596668" cy="540948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A physical equation is said to be dimensionally homogeneous if the quantities on both sides of the equation have identical dimension.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Example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h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/>
                    <a:ea typeface="Calibri"/>
                    <a:cs typeface="Times New Roman"/>
                  </a:rPr>
                  <a:t>is dimensionally homogeneous. This can be proved by substituting the dimensions of each term.</a:t>
                </a: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𝐿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𝐹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000" b="1" u="sng" dirty="0">
                    <a:solidFill>
                      <a:schemeClr val="tx1"/>
                    </a:solidFill>
                  </a:rPr>
                  <a:t>Application of the principle of dimensional </a:t>
                </a:r>
                <a:r>
                  <a:rPr lang="en-US" sz="2000" b="1" u="sng" dirty="0" smtClean="0">
                    <a:solidFill>
                      <a:schemeClr val="tx1"/>
                    </a:solidFill>
                  </a:rPr>
                  <a:t>homogeneity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To determine the dimensions of a physical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quantity</a:t>
                </a:r>
              </a:p>
              <a:p>
                <a:pPr mar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𝐸𝑥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: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𝐸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𝑚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𝑣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Calibri"/>
                    <a:ea typeface="Times New Roman"/>
                    <a:cs typeface="Times New Roman"/>
                  </a:rPr>
                  <a:t>Substitute the dimension of the right-hand side,</a:t>
                </a:r>
                <a:endParaRPr lang="en-US" sz="20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𝐸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𝐹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1430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𝐸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𝐸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=[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𝐹𝐿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000" u="sng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803305"/>
                <a:ext cx="8596668" cy="5409488"/>
              </a:xfrm>
              <a:blipFill rotWithShape="1">
                <a:blip r:embed="rId2"/>
                <a:stretch>
                  <a:fillRect l="-638" t="-1127" r="-1348" b="-24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8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324741"/>
                <a:ext cx="8596668" cy="5716622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Example: Find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the dimension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Momentum </a:t>
                </a:r>
                <a:r>
                  <a:rPr lang="en-US" sz="2000" dirty="0">
                    <a:solidFill>
                      <a:schemeClr val="tx1"/>
                    </a:solidFill>
                  </a:rPr>
                  <a:t>in both M-L-T and F-L-T system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11430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𝑀𝑜𝑚𝑒𝑛𝑡𝑢𝑚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𝑀𝑎𝑠𝑠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∗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𝑣𝑒𝑙𝑜𝑐𝑖𝑡𝑦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1430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𝑀𝑜𝑚𝑒𝑛𝑡𝑢𝑚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𝑀𝐿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- (M-L-T SYSTEM)</a:t>
                </a:r>
                <a:endParaRPr lang="en-US" sz="20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1430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Substituting the dimensions of M in terms of F</a:t>
                </a:r>
                <a:endParaRPr lang="en-US" sz="2000" dirty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114300" marR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𝑀𝑜𝑚𝑒𝑛𝑡𝑢𝑚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𝐹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𝐹𝑇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 - (F-L-T SYSTEM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)</a:t>
                </a:r>
                <a:r>
                  <a:rPr lang="en-US" sz="2000" dirty="0"/>
                  <a:t>	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To convert units from one system to another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system</a:t>
                </a:r>
              </a:p>
              <a:p>
                <a:pPr lvl="0"/>
                <a:r>
                  <a:rPr lang="en-US" sz="2000" b="1" dirty="0">
                    <a:solidFill>
                      <a:schemeClr val="tx1"/>
                    </a:solidFill>
                  </a:rPr>
                  <a:t>To check whether a given equation is Homogeneous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or not</a:t>
                </a:r>
              </a:p>
              <a:p>
                <a:pPr lvl="0"/>
                <a:r>
                  <a:rPr lang="en-US" sz="2000" b="1" u="sng" dirty="0">
                    <a:solidFill>
                      <a:schemeClr val="tx1"/>
                    </a:solidFill>
                  </a:rPr>
                  <a:t>Dimensional </a:t>
                </a:r>
                <a:r>
                  <a:rPr lang="en-US" sz="2000" b="1" u="sng" dirty="0" smtClean="0">
                    <a:solidFill>
                      <a:schemeClr val="tx1"/>
                    </a:solidFill>
                  </a:rPr>
                  <a:t>analysis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:is </a:t>
                </a:r>
                <a:r>
                  <a:rPr lang="en-US" sz="2000" dirty="0">
                    <a:solidFill>
                      <a:schemeClr val="tx1"/>
                    </a:solidFill>
                  </a:rPr>
                  <a:t>the method of analysis based on the mathematics of the dimension of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quantities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In dimensional analysis, from a general understanding of fluid phenomenon, one first predicts the physical parameters that will influence the flow, and then by grouping these parameters in dimension combinations, a better understanding of the flow phenomena is made possible.</a:t>
                </a:r>
              </a:p>
              <a:p>
                <a:pPr marL="0" lv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324741"/>
                <a:ext cx="8596668" cy="5716622"/>
              </a:xfrm>
              <a:blipFill rotWithShape="1">
                <a:blip r:embed="rId2"/>
                <a:stretch>
                  <a:fillRect l="-709" t="-1173" b="-15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8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30" y="165219"/>
            <a:ext cx="8596668" cy="518445"/>
          </a:xfrm>
        </p:spPr>
        <p:txBody>
          <a:bodyPr>
            <a:normAutofit fontScale="90000"/>
          </a:bodyPr>
          <a:lstStyle/>
          <a:p>
            <a:r>
              <a:rPr lang="en-US" sz="2700" b="1" u="sng" dirty="0">
                <a:solidFill>
                  <a:schemeClr val="tx1"/>
                </a:solidFill>
              </a:rPr>
              <a:t>Uses Of dimensional analysis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734939"/>
                <a:ext cx="9073417" cy="53064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dirty="0">
                    <a:solidFill>
                      <a:schemeClr val="tx1"/>
                    </a:solidFill>
                  </a:rPr>
                  <a:t>obtain a functional relationship among the variables in terms of non-dimensional parameters. </a:t>
                </a:r>
              </a:p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Reduces </a:t>
                </a:r>
                <a:r>
                  <a:rPr lang="en-US" dirty="0">
                    <a:solidFill>
                      <a:schemeClr val="tx1"/>
                    </a:solidFill>
                  </a:rPr>
                  <a:t>the number of experiments required in a particular investigation. </a:t>
                </a:r>
              </a:p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Helps </a:t>
                </a:r>
                <a:r>
                  <a:rPr lang="en-US" dirty="0">
                    <a:solidFill>
                      <a:schemeClr val="tx1"/>
                    </a:solidFill>
                  </a:rPr>
                  <a:t>in obtaining a systematic form of the variables involved in a particular fluid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phenomenon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dirty="0" smtClean="0">
                    <a:solidFill>
                      <a:schemeClr val="tx1"/>
                    </a:solidFill>
                  </a:rPr>
                  <a:t>Gives </a:t>
                </a:r>
                <a:r>
                  <a:rPr lang="en-US" dirty="0">
                    <a:solidFill>
                      <a:schemeClr val="tx1"/>
                    </a:solidFill>
                  </a:rPr>
                  <a:t>a sound and orderly arrangement of the variables involved in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the problem</a:t>
                </a:r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Deriving equations expressed in terms of non- dimensional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parameters</a:t>
                </a: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Two commonly used methods of dimensional analysis</a:t>
                </a:r>
              </a:p>
              <a:p>
                <a:pPr lvl="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b="1" dirty="0">
                    <a:solidFill>
                      <a:schemeClr val="tx1"/>
                    </a:solidFill>
                  </a:rPr>
                  <a:t>Rayleigh’s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method</a:t>
                </a:r>
              </a:p>
              <a:p>
                <a:pPr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Buckingham’s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–Theorem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0" algn="ctr">
                  <a:buClr>
                    <a:schemeClr val="tx1"/>
                  </a:buClr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buClr>
                    <a:schemeClr val="tx1"/>
                  </a:buClr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734939"/>
                <a:ext cx="9073417" cy="5306424"/>
              </a:xfrm>
              <a:blipFill rotWithShape="1">
                <a:blip r:embed="rId2"/>
                <a:stretch>
                  <a:fillRect l="-537" t="-690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5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89" y="173764"/>
            <a:ext cx="8596668" cy="321892"/>
          </a:xfrm>
        </p:spPr>
        <p:txBody>
          <a:bodyPr>
            <a:normAutofit fontScale="9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200" b="1" u="sng" dirty="0">
                <a:solidFill>
                  <a:schemeClr val="tx1"/>
                </a:solidFill>
              </a:rPr>
              <a:t>Rayleigh’s method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692209"/>
                <a:ext cx="8596668" cy="5349154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functional relationship is expressed in an exponential form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, …]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stands for ‘a function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of’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are </a:t>
                </a:r>
                <a:r>
                  <a:rPr lang="en-US" dirty="0">
                    <a:solidFill>
                      <a:schemeClr val="tx1"/>
                    </a:solidFill>
                  </a:rPr>
                  <a:t>independent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variables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Any function can be expressed as a series of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terms </a:t>
                </a:r>
                <a:r>
                  <a:rPr lang="en-US" dirty="0">
                    <a:solidFill>
                      <a:schemeClr val="tx1"/>
                    </a:solidFill>
                  </a:rPr>
                  <a:t>each being made up of the product of variables brought to suitable powers.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Thus,</a:t>
                </a:r>
                <a:r>
                  <a:rPr lang="en-US" dirty="0">
                    <a:solidFill>
                      <a:schemeClr val="tx1"/>
                    </a:solidFill>
                  </a:rPr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…]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Where, k-dimension </a:t>
                </a:r>
                <a:r>
                  <a:rPr lang="en-US" dirty="0">
                    <a:solidFill>
                      <a:schemeClr val="tx1"/>
                    </a:solidFill>
                  </a:rPr>
                  <a:t>less coefficient which can be determined either from the physical characteristics of the problem or from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experiments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dirty="0">
                    <a:solidFill>
                      <a:schemeClr val="tx1"/>
                    </a:solidFill>
                  </a:rPr>
                  <a:t>exponents a, b, c etc. are determine from the principle of dimensional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homogeneity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By equating the exponents on both sides, a set of simultaneous equations is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obtained and solved.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92209"/>
                <a:ext cx="8596668" cy="5349154"/>
              </a:xfrm>
              <a:blipFill rotWithShape="1">
                <a:blip r:embed="rId2"/>
                <a:stretch>
                  <a:fillRect l="-567" t="-684" b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6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47829"/>
                <a:ext cx="9193059" cy="64520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Example </a:t>
                </a:r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Obtain </a:t>
                </a:r>
                <a:r>
                  <a:rPr lang="en-US" sz="2000" dirty="0">
                    <a:solidFill>
                      <a:schemeClr val="tx1"/>
                    </a:solidFill>
                  </a:rPr>
                  <a:t>an expression for drag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on stationary sphere of diameter D in a fluid of density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viscosity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as a function of non-dimensional group. Let the velocity of the fluid be V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Solution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 Step-1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Write the functional relation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Φ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ρ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Step-2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Then write the equation in exponential form.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Step-3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Using the M-L-T system, substitute the dimension of the various quantities in the above equation.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𝑀𝐿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𝐿𝑇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47829"/>
                <a:ext cx="9193059" cy="6452074"/>
              </a:xfrm>
              <a:blipFill rotWithShape="1">
                <a:blip r:embed="rId2"/>
                <a:stretch>
                  <a:fillRect l="-663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4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1656</TotalTime>
  <Words>2324</Words>
  <Application>Microsoft Office PowerPoint</Application>
  <PresentationFormat>Custom</PresentationFormat>
  <Paragraphs>247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Facet</vt:lpstr>
      <vt:lpstr>Equation</vt:lpstr>
      <vt:lpstr>   CHAPTER-2 </vt:lpstr>
      <vt:lpstr>Objectives </vt:lpstr>
      <vt:lpstr>PowerPoint Presentation</vt:lpstr>
      <vt:lpstr>PowerPoint Presentation</vt:lpstr>
      <vt:lpstr>Dimensional homogeneity</vt:lpstr>
      <vt:lpstr>PowerPoint Presentation</vt:lpstr>
      <vt:lpstr>Uses Of dimensional analysis </vt:lpstr>
      <vt:lpstr>Rayleigh’s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SECTION-2: SIMILITUDE AND HYDRAULIC MODELS  </vt:lpstr>
      <vt:lpstr>Geometric Similarity </vt:lpstr>
      <vt:lpstr>PowerPoint Presentation</vt:lpstr>
      <vt:lpstr>Dynamic Similarity</vt:lpstr>
      <vt:lpstr>PowerPoint Presentation</vt:lpstr>
      <vt:lpstr>PowerPoint Presentation</vt:lpstr>
      <vt:lpstr>TYPES OF MODELS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CHAPTER-2</dc:title>
  <dc:creator>user</dc:creator>
  <cp:lastModifiedBy>ayansa</cp:lastModifiedBy>
  <cp:revision>27</cp:revision>
  <dcterms:created xsi:type="dcterms:W3CDTF">2018-11-27T20:06:42Z</dcterms:created>
  <dcterms:modified xsi:type="dcterms:W3CDTF">2019-12-21T18:07:13Z</dcterms:modified>
</cp:coreProperties>
</file>