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7" r:id="rId2"/>
    <p:sldId id="257" r:id="rId3"/>
    <p:sldId id="258" r:id="rId4"/>
    <p:sldId id="259" r:id="rId5"/>
    <p:sldId id="358" r:id="rId6"/>
    <p:sldId id="361" r:id="rId7"/>
    <p:sldId id="362" r:id="rId8"/>
    <p:sldId id="363" r:id="rId9"/>
    <p:sldId id="364" r:id="rId10"/>
    <p:sldId id="367" r:id="rId11"/>
    <p:sldId id="368" r:id="rId12"/>
    <p:sldId id="365" r:id="rId13"/>
    <p:sldId id="264" r:id="rId14"/>
    <p:sldId id="370" r:id="rId15"/>
    <p:sldId id="278" r:id="rId16"/>
    <p:sldId id="369" r:id="rId17"/>
    <p:sldId id="260" r:id="rId18"/>
    <p:sldId id="266" r:id="rId19"/>
    <p:sldId id="267" r:id="rId20"/>
    <p:sldId id="268" r:id="rId21"/>
    <p:sldId id="269" r:id="rId22"/>
    <p:sldId id="270" r:id="rId23"/>
    <p:sldId id="271" r:id="rId24"/>
    <p:sldId id="265" r:id="rId25"/>
    <p:sldId id="261" r:id="rId26"/>
    <p:sldId id="272" r:id="rId27"/>
    <p:sldId id="274" r:id="rId28"/>
    <p:sldId id="275" r:id="rId29"/>
    <p:sldId id="273" r:id="rId30"/>
    <p:sldId id="276" r:id="rId31"/>
    <p:sldId id="311" r:id="rId32"/>
    <p:sldId id="371" r:id="rId33"/>
    <p:sldId id="372" r:id="rId34"/>
    <p:sldId id="373" r:id="rId35"/>
    <p:sldId id="374" r:id="rId36"/>
    <p:sldId id="375" r:id="rId37"/>
    <p:sldId id="280" r:id="rId38"/>
    <p:sldId id="281" r:id="rId39"/>
    <p:sldId id="282" r:id="rId40"/>
    <p:sldId id="283" r:id="rId41"/>
    <p:sldId id="294" r:id="rId42"/>
    <p:sldId id="284" r:id="rId43"/>
    <p:sldId id="285" r:id="rId44"/>
    <p:sldId id="286" r:id="rId45"/>
    <p:sldId id="287" r:id="rId46"/>
    <p:sldId id="288" r:id="rId47"/>
    <p:sldId id="289" r:id="rId48"/>
    <p:sldId id="290" r:id="rId49"/>
    <p:sldId id="291" r:id="rId50"/>
    <p:sldId id="292" r:id="rId51"/>
    <p:sldId id="279" r:id="rId52"/>
    <p:sldId id="293" r:id="rId53"/>
    <p:sldId id="295" r:id="rId54"/>
    <p:sldId id="296" r:id="rId55"/>
    <p:sldId id="297" r:id="rId56"/>
    <p:sldId id="298" r:id="rId57"/>
    <p:sldId id="299" r:id="rId58"/>
    <p:sldId id="300" r:id="rId59"/>
    <p:sldId id="302" r:id="rId60"/>
    <p:sldId id="301" r:id="rId61"/>
    <p:sldId id="303" r:id="rId62"/>
    <p:sldId id="304" r:id="rId63"/>
    <p:sldId id="305" r:id="rId64"/>
    <p:sldId id="306" r:id="rId65"/>
    <p:sldId id="307" r:id="rId66"/>
    <p:sldId id="308" r:id="rId67"/>
    <p:sldId id="309" r:id="rId68"/>
    <p:sldId id="310" r:id="rId69"/>
    <p:sldId id="312" r:id="rId70"/>
    <p:sldId id="313" r:id="rId71"/>
    <p:sldId id="314" r:id="rId72"/>
    <p:sldId id="315" r:id="rId73"/>
    <p:sldId id="316" r:id="rId74"/>
    <p:sldId id="317" r:id="rId75"/>
    <p:sldId id="318" r:id="rId76"/>
    <p:sldId id="319" r:id="rId77"/>
    <p:sldId id="320" r:id="rId78"/>
    <p:sldId id="321" r:id="rId79"/>
    <p:sldId id="355" r:id="rId80"/>
    <p:sldId id="322" r:id="rId81"/>
    <p:sldId id="323" r:id="rId82"/>
    <p:sldId id="324" r:id="rId83"/>
    <p:sldId id="325" r:id="rId84"/>
    <p:sldId id="326" r:id="rId85"/>
    <p:sldId id="327" r:id="rId86"/>
    <p:sldId id="328" r:id="rId87"/>
    <p:sldId id="329" r:id="rId88"/>
    <p:sldId id="353" r:id="rId89"/>
    <p:sldId id="354" r:id="rId90"/>
    <p:sldId id="330" r:id="rId91"/>
    <p:sldId id="331" r:id="rId92"/>
    <p:sldId id="332" r:id="rId93"/>
    <p:sldId id="333" r:id="rId94"/>
    <p:sldId id="334" r:id="rId95"/>
    <p:sldId id="335" r:id="rId96"/>
    <p:sldId id="336" r:id="rId97"/>
    <p:sldId id="337" r:id="rId98"/>
    <p:sldId id="338" r:id="rId99"/>
    <p:sldId id="339" r:id="rId100"/>
    <p:sldId id="340" r:id="rId101"/>
    <p:sldId id="341" r:id="rId102"/>
    <p:sldId id="342" r:id="rId103"/>
    <p:sldId id="343" r:id="rId104"/>
    <p:sldId id="344" r:id="rId105"/>
    <p:sldId id="345" r:id="rId106"/>
    <p:sldId id="346" r:id="rId107"/>
    <p:sldId id="348" r:id="rId108"/>
    <p:sldId id="349" r:id="rId109"/>
    <p:sldId id="350" r:id="rId110"/>
    <p:sldId id="347" r:id="rId111"/>
    <p:sldId id="351" r:id="rId112"/>
    <p:sldId id="352" r:id="rId113"/>
    <p:sldId id="356"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8810" autoAdjust="0"/>
  </p:normalViewPr>
  <p:slideViewPr>
    <p:cSldViewPr>
      <p:cViewPr varScale="1">
        <p:scale>
          <a:sx n="61" d="100"/>
          <a:sy n="61" d="100"/>
        </p:scale>
        <p:origin x="-1542" y="-90"/>
      </p:cViewPr>
      <p:guideLst>
        <p:guide orient="horz" pos="2160"/>
        <p:guide pos="2880"/>
      </p:guideLst>
    </p:cSldViewPr>
  </p:slideViewPr>
  <p:outlineViewPr>
    <p:cViewPr>
      <p:scale>
        <a:sx n="33" d="100"/>
        <a:sy n="33" d="100"/>
      </p:scale>
      <p:origin x="0" y="53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7DD87A-2E05-47C2-892A-A6928AA4D759}" type="datetimeFigureOut">
              <a:rPr lang="en-US" smtClean="0"/>
              <a:t>3/17/2015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7F1B8-9E23-4FC7-9BDE-DAF57E8DAF3C}" type="slidenum">
              <a:rPr lang="en-US" smtClean="0"/>
              <a:t>‹#›</a:t>
            </a:fld>
            <a:endParaRPr lang="en-US"/>
          </a:p>
        </p:txBody>
      </p:sp>
    </p:spTree>
    <p:extLst>
      <p:ext uri="{BB962C8B-B14F-4D97-AF65-F5344CB8AC3E}">
        <p14:creationId xmlns:p14="http://schemas.microsoft.com/office/powerpoint/2010/main" val="945666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7DD87A-2E05-47C2-892A-A6928AA4D759}" type="datetimeFigureOut">
              <a:rPr lang="en-US" smtClean="0"/>
              <a:t>3/17/2015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7F1B8-9E23-4FC7-9BDE-DAF57E8DAF3C}" type="slidenum">
              <a:rPr lang="en-US" smtClean="0"/>
              <a:t>‹#›</a:t>
            </a:fld>
            <a:endParaRPr lang="en-US"/>
          </a:p>
        </p:txBody>
      </p:sp>
    </p:spTree>
    <p:extLst>
      <p:ext uri="{BB962C8B-B14F-4D97-AF65-F5344CB8AC3E}">
        <p14:creationId xmlns:p14="http://schemas.microsoft.com/office/powerpoint/2010/main" val="4082455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7DD87A-2E05-47C2-892A-A6928AA4D759}" type="datetimeFigureOut">
              <a:rPr lang="en-US" smtClean="0"/>
              <a:t>3/17/2015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7F1B8-9E23-4FC7-9BDE-DAF57E8DAF3C}" type="slidenum">
              <a:rPr lang="en-US" smtClean="0"/>
              <a:t>‹#›</a:t>
            </a:fld>
            <a:endParaRPr lang="en-US"/>
          </a:p>
        </p:txBody>
      </p:sp>
    </p:spTree>
    <p:extLst>
      <p:ext uri="{BB962C8B-B14F-4D97-AF65-F5344CB8AC3E}">
        <p14:creationId xmlns:p14="http://schemas.microsoft.com/office/powerpoint/2010/main" val="2959618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981200"/>
            <a:ext cx="4038600" cy="4114800"/>
          </a:xfrm>
        </p:spPr>
        <p:txBody>
          <a:bodyPr>
            <a:normAutofit/>
          </a:bodyPr>
          <a:lstStyle/>
          <a:p>
            <a:pPr lvl="0"/>
            <a:endParaRPr lang="en-US" noProof="0" smtClean="0"/>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B004943-7D6D-47B9-867F-F3B849E0207A}" type="slidenum">
              <a:rPr lang="en-US"/>
              <a:pPr>
                <a:defRPr/>
              </a:pPr>
              <a:t>‹#›</a:t>
            </a:fld>
            <a:endParaRPr lang="en-US"/>
          </a:p>
        </p:txBody>
      </p:sp>
    </p:spTree>
    <p:extLst>
      <p:ext uri="{BB962C8B-B14F-4D97-AF65-F5344CB8AC3E}">
        <p14:creationId xmlns:p14="http://schemas.microsoft.com/office/powerpoint/2010/main" val="2832189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7DD87A-2E05-47C2-892A-A6928AA4D759}" type="datetimeFigureOut">
              <a:rPr lang="en-US" smtClean="0"/>
              <a:t>3/17/2015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7F1B8-9E23-4FC7-9BDE-DAF57E8DAF3C}" type="slidenum">
              <a:rPr lang="en-US" smtClean="0"/>
              <a:t>‹#›</a:t>
            </a:fld>
            <a:endParaRPr lang="en-US"/>
          </a:p>
        </p:txBody>
      </p:sp>
    </p:spTree>
    <p:extLst>
      <p:ext uri="{BB962C8B-B14F-4D97-AF65-F5344CB8AC3E}">
        <p14:creationId xmlns:p14="http://schemas.microsoft.com/office/powerpoint/2010/main" val="426790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7DD87A-2E05-47C2-892A-A6928AA4D759}" type="datetimeFigureOut">
              <a:rPr lang="en-US" smtClean="0"/>
              <a:t>3/17/2015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7F1B8-9E23-4FC7-9BDE-DAF57E8DAF3C}" type="slidenum">
              <a:rPr lang="en-US" smtClean="0"/>
              <a:t>‹#›</a:t>
            </a:fld>
            <a:endParaRPr lang="en-US"/>
          </a:p>
        </p:txBody>
      </p:sp>
    </p:spTree>
    <p:extLst>
      <p:ext uri="{BB962C8B-B14F-4D97-AF65-F5344CB8AC3E}">
        <p14:creationId xmlns:p14="http://schemas.microsoft.com/office/powerpoint/2010/main" val="2685500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7DD87A-2E05-47C2-892A-A6928AA4D759}" type="datetimeFigureOut">
              <a:rPr lang="en-US" smtClean="0"/>
              <a:t>3/17/2015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47F1B8-9E23-4FC7-9BDE-DAF57E8DAF3C}" type="slidenum">
              <a:rPr lang="en-US" smtClean="0"/>
              <a:t>‹#›</a:t>
            </a:fld>
            <a:endParaRPr lang="en-US"/>
          </a:p>
        </p:txBody>
      </p:sp>
    </p:spTree>
    <p:extLst>
      <p:ext uri="{BB962C8B-B14F-4D97-AF65-F5344CB8AC3E}">
        <p14:creationId xmlns:p14="http://schemas.microsoft.com/office/powerpoint/2010/main" val="3816646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7DD87A-2E05-47C2-892A-A6928AA4D759}" type="datetimeFigureOut">
              <a:rPr lang="en-US" smtClean="0"/>
              <a:t>3/17/2015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47F1B8-9E23-4FC7-9BDE-DAF57E8DAF3C}" type="slidenum">
              <a:rPr lang="en-US" smtClean="0"/>
              <a:t>‹#›</a:t>
            </a:fld>
            <a:endParaRPr lang="en-US"/>
          </a:p>
        </p:txBody>
      </p:sp>
    </p:spTree>
    <p:extLst>
      <p:ext uri="{BB962C8B-B14F-4D97-AF65-F5344CB8AC3E}">
        <p14:creationId xmlns:p14="http://schemas.microsoft.com/office/powerpoint/2010/main" val="82086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7DD87A-2E05-47C2-892A-A6928AA4D759}" type="datetimeFigureOut">
              <a:rPr lang="en-US" smtClean="0"/>
              <a:t>3/17/2015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47F1B8-9E23-4FC7-9BDE-DAF57E8DAF3C}" type="slidenum">
              <a:rPr lang="en-US" smtClean="0"/>
              <a:t>‹#›</a:t>
            </a:fld>
            <a:endParaRPr lang="en-US"/>
          </a:p>
        </p:txBody>
      </p:sp>
    </p:spTree>
    <p:extLst>
      <p:ext uri="{BB962C8B-B14F-4D97-AF65-F5344CB8AC3E}">
        <p14:creationId xmlns:p14="http://schemas.microsoft.com/office/powerpoint/2010/main" val="1376585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7DD87A-2E05-47C2-892A-A6928AA4D759}" type="datetimeFigureOut">
              <a:rPr lang="en-US" smtClean="0"/>
              <a:t>3/17/2015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47F1B8-9E23-4FC7-9BDE-DAF57E8DAF3C}" type="slidenum">
              <a:rPr lang="en-US" smtClean="0"/>
              <a:t>‹#›</a:t>
            </a:fld>
            <a:endParaRPr lang="en-US"/>
          </a:p>
        </p:txBody>
      </p:sp>
    </p:spTree>
    <p:extLst>
      <p:ext uri="{BB962C8B-B14F-4D97-AF65-F5344CB8AC3E}">
        <p14:creationId xmlns:p14="http://schemas.microsoft.com/office/powerpoint/2010/main" val="3894030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7DD87A-2E05-47C2-892A-A6928AA4D759}" type="datetimeFigureOut">
              <a:rPr lang="en-US" smtClean="0"/>
              <a:t>3/17/2015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47F1B8-9E23-4FC7-9BDE-DAF57E8DAF3C}" type="slidenum">
              <a:rPr lang="en-US" smtClean="0"/>
              <a:t>‹#›</a:t>
            </a:fld>
            <a:endParaRPr lang="en-US"/>
          </a:p>
        </p:txBody>
      </p:sp>
    </p:spTree>
    <p:extLst>
      <p:ext uri="{BB962C8B-B14F-4D97-AF65-F5344CB8AC3E}">
        <p14:creationId xmlns:p14="http://schemas.microsoft.com/office/powerpoint/2010/main" val="2976682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7DD87A-2E05-47C2-892A-A6928AA4D759}" type="datetimeFigureOut">
              <a:rPr lang="en-US" smtClean="0"/>
              <a:t>3/17/2015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47F1B8-9E23-4FC7-9BDE-DAF57E8DAF3C}" type="slidenum">
              <a:rPr lang="en-US" smtClean="0"/>
              <a:t>‹#›</a:t>
            </a:fld>
            <a:endParaRPr lang="en-US"/>
          </a:p>
        </p:txBody>
      </p:sp>
    </p:spTree>
    <p:extLst>
      <p:ext uri="{BB962C8B-B14F-4D97-AF65-F5344CB8AC3E}">
        <p14:creationId xmlns:p14="http://schemas.microsoft.com/office/powerpoint/2010/main" val="1168408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7DD87A-2E05-47C2-892A-A6928AA4D759}" type="datetimeFigureOut">
              <a:rPr lang="en-US" smtClean="0"/>
              <a:t>3/17/2015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7F1B8-9E23-4FC7-9BDE-DAF57E8DAF3C}" type="slidenum">
              <a:rPr lang="en-US" smtClean="0"/>
              <a:t>‹#›</a:t>
            </a:fld>
            <a:endParaRPr lang="en-US"/>
          </a:p>
        </p:txBody>
      </p:sp>
    </p:spTree>
    <p:extLst>
      <p:ext uri="{BB962C8B-B14F-4D97-AF65-F5344CB8AC3E}">
        <p14:creationId xmlns:p14="http://schemas.microsoft.com/office/powerpoint/2010/main" val="1530669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169044" y="122237"/>
            <a:ext cx="4974956" cy="673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4169044"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90874"/>
            <a:ext cx="4169044"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685800" y="1106677"/>
            <a:ext cx="7772400" cy="21526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solidFill>
                  <a:schemeClr val="bg1"/>
                </a:solidFill>
              </a:rPr>
              <a:t>Engineering Geology</a:t>
            </a:r>
            <a:br>
              <a:rPr lang="en-US" sz="6600" b="1" dirty="0" smtClean="0">
                <a:solidFill>
                  <a:schemeClr val="bg1"/>
                </a:solidFill>
              </a:rPr>
            </a:br>
            <a:r>
              <a:rPr lang="en-US" sz="6600" dirty="0" smtClean="0">
                <a:solidFill>
                  <a:schemeClr val="bg1"/>
                </a:solidFill>
              </a:rPr>
              <a:t>CEng2132</a:t>
            </a:r>
            <a:endParaRPr lang="en-US" sz="6600" dirty="0">
              <a:solidFill>
                <a:schemeClr val="bg1"/>
              </a:solidFill>
            </a:endParaRPr>
          </a:p>
        </p:txBody>
      </p:sp>
    </p:spTree>
    <p:extLst>
      <p:ext uri="{BB962C8B-B14F-4D97-AF65-F5344CB8AC3E}">
        <p14:creationId xmlns:p14="http://schemas.microsoft.com/office/powerpoint/2010/main" val="3176685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457200"/>
            <a:ext cx="3276600" cy="5486400"/>
          </a:xfrm>
        </p:spPr>
        <p:txBody>
          <a:bodyPr>
            <a:normAutofit/>
          </a:bodyPr>
          <a:lstStyle/>
          <a:p>
            <a:pPr algn="l" eaLnBrk="1" hangingPunct="1">
              <a:lnSpc>
                <a:spcPct val="150000"/>
              </a:lnSpc>
            </a:pPr>
            <a:r>
              <a:rPr lang="en-US" sz="2400" b="1" dirty="0" smtClean="0"/>
              <a:t>This interaction between the earth’s magnetosphere and the solar wind. Early in the Earth’s formation the solar wind blew the light gases, H an He to the farther reaches of the solar system.</a:t>
            </a:r>
          </a:p>
        </p:txBody>
      </p:sp>
      <p:pic>
        <p:nvPicPr>
          <p:cNvPr id="1126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bwMode="auto">
          <a:xfrm>
            <a:off x="3733800" y="0"/>
            <a:ext cx="5410200" cy="6705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17672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fontScale="90000"/>
          </a:bodyPr>
          <a:lstStyle/>
          <a:p>
            <a:r>
              <a:rPr lang="en-US" b="1" dirty="0"/>
              <a:t>Chapter </a:t>
            </a:r>
            <a:r>
              <a:rPr lang="en-US" b="1" dirty="0" smtClean="0"/>
              <a:t>Six</a:t>
            </a:r>
            <a:r>
              <a:rPr lang="en-US" b="1" dirty="0"/>
              <a:t> </a:t>
            </a:r>
            <a:r>
              <a:rPr lang="en-US" dirty="0"/>
              <a:t/>
            </a:r>
            <a:br>
              <a:rPr lang="en-US" dirty="0"/>
            </a:br>
            <a:r>
              <a:rPr lang="en-US" b="1" dirty="0"/>
              <a:t>Geological Site Investigation</a:t>
            </a:r>
            <a:r>
              <a:rPr lang="en-US" dirty="0"/>
              <a:t/>
            </a:r>
            <a:br>
              <a:rPr lang="en-US" dirty="0"/>
            </a:br>
            <a:endParaRPr lang="en-US" dirty="0"/>
          </a:p>
        </p:txBody>
      </p:sp>
      <p:sp>
        <p:nvSpPr>
          <p:cNvPr id="3" name="Content Placeholder 2"/>
          <p:cNvSpPr>
            <a:spLocks noGrp="1"/>
          </p:cNvSpPr>
          <p:nvPr>
            <p:ph idx="1"/>
          </p:nvPr>
        </p:nvSpPr>
        <p:spPr>
          <a:xfrm>
            <a:off x="457200" y="1371600"/>
            <a:ext cx="8229600" cy="5181600"/>
          </a:xfrm>
        </p:spPr>
        <p:txBody>
          <a:bodyPr>
            <a:normAutofit/>
          </a:bodyPr>
          <a:lstStyle/>
          <a:p>
            <a:r>
              <a:rPr lang="en-US" dirty="0"/>
              <a:t>general objective of a site investigation is to </a:t>
            </a:r>
            <a:r>
              <a:rPr lang="en-US" b="1" i="1" dirty="0"/>
              <a:t>assess the suitability </a:t>
            </a:r>
            <a:r>
              <a:rPr lang="en-US" dirty="0"/>
              <a:t>of a site for the </a:t>
            </a:r>
            <a:r>
              <a:rPr lang="en-US" dirty="0" smtClean="0"/>
              <a:t>proposed purpose</a:t>
            </a:r>
          </a:p>
          <a:p>
            <a:r>
              <a:rPr lang="en-US" dirty="0"/>
              <a:t>involves </a:t>
            </a:r>
            <a:r>
              <a:rPr lang="en-US" b="1" i="1" dirty="0"/>
              <a:t>exploring</a:t>
            </a:r>
            <a:r>
              <a:rPr lang="en-US" dirty="0"/>
              <a:t> the ground conditions at </a:t>
            </a:r>
            <a:r>
              <a:rPr lang="en-US" dirty="0" smtClean="0"/>
              <a:t>and </a:t>
            </a:r>
            <a:r>
              <a:rPr lang="en-US" dirty="0"/>
              <a:t>below the </a:t>
            </a:r>
            <a:r>
              <a:rPr lang="en-US" dirty="0" smtClean="0"/>
              <a:t>surface</a:t>
            </a:r>
          </a:p>
          <a:p>
            <a:r>
              <a:rPr lang="en-US" dirty="0"/>
              <a:t>a </a:t>
            </a:r>
            <a:r>
              <a:rPr lang="en-US" b="1" i="1" dirty="0"/>
              <a:t>prerequisite</a:t>
            </a:r>
            <a:r>
              <a:rPr lang="en-US" dirty="0"/>
              <a:t> for the successful and economic design of engineering structures and </a:t>
            </a:r>
            <a:r>
              <a:rPr lang="en-US" dirty="0" smtClean="0"/>
              <a:t>earthworks</a:t>
            </a:r>
          </a:p>
          <a:p>
            <a:r>
              <a:rPr lang="en-US" dirty="0"/>
              <a:t>usually consists of </a:t>
            </a:r>
            <a:r>
              <a:rPr lang="en-US" b="1" i="1" dirty="0"/>
              <a:t>three stages</a:t>
            </a:r>
          </a:p>
        </p:txBody>
      </p:sp>
    </p:spTree>
    <p:extLst>
      <p:ext uri="{BB962C8B-B14F-4D97-AF65-F5344CB8AC3E}">
        <p14:creationId xmlns:p14="http://schemas.microsoft.com/office/powerpoint/2010/main" val="39009286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Desk Study</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to </a:t>
            </a:r>
            <a:r>
              <a:rPr lang="en-US" dirty="0"/>
              <a:t>ascertain a general picture of the existing geological conditions prior to a field investigation</a:t>
            </a:r>
            <a:r>
              <a:rPr lang="en-US" dirty="0" smtClean="0"/>
              <a:t>.</a:t>
            </a:r>
          </a:p>
          <a:p>
            <a:r>
              <a:rPr lang="en-US" dirty="0" smtClean="0"/>
              <a:t> </a:t>
            </a:r>
            <a:r>
              <a:rPr lang="en-US" dirty="0"/>
              <a:t>save time </a:t>
            </a:r>
            <a:endParaRPr lang="en-US" dirty="0" smtClean="0"/>
          </a:p>
          <a:p>
            <a:r>
              <a:rPr lang="en-US" dirty="0" smtClean="0"/>
              <a:t>reduce </a:t>
            </a:r>
            <a:r>
              <a:rPr lang="en-US" dirty="0"/>
              <a:t>the cost of the site </a:t>
            </a:r>
            <a:r>
              <a:rPr lang="en-US" dirty="0" smtClean="0"/>
              <a:t>investigation</a:t>
            </a:r>
          </a:p>
          <a:p>
            <a:r>
              <a:rPr lang="en-US" dirty="0" smtClean="0"/>
              <a:t>prevent </a:t>
            </a:r>
            <a:r>
              <a:rPr lang="en-US" dirty="0"/>
              <a:t>duplication of effort.</a:t>
            </a:r>
          </a:p>
        </p:txBody>
      </p:sp>
    </p:spTree>
    <p:extLst>
      <p:ext uri="{BB962C8B-B14F-4D97-AF65-F5344CB8AC3E}">
        <p14:creationId xmlns:p14="http://schemas.microsoft.com/office/powerpoint/2010/main" val="2936373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Preliminary Reconnaissance</a:t>
            </a:r>
            <a:r>
              <a:rPr lang="en-US" dirty="0"/>
              <a:t/>
            </a:r>
            <a:br>
              <a:rPr lang="en-US" dirty="0"/>
            </a:br>
            <a:endParaRPr lang="en-US" dirty="0"/>
          </a:p>
        </p:txBody>
      </p:sp>
      <p:sp>
        <p:nvSpPr>
          <p:cNvPr id="3" name="Content Placeholder 2"/>
          <p:cNvSpPr>
            <a:spLocks noGrp="1"/>
          </p:cNvSpPr>
          <p:nvPr>
            <p:ph idx="1"/>
          </p:nvPr>
        </p:nvSpPr>
        <p:spPr>
          <a:xfrm>
            <a:off x="457200" y="990600"/>
            <a:ext cx="8229600" cy="5486400"/>
          </a:xfrm>
        </p:spPr>
        <p:txBody>
          <a:bodyPr>
            <a:normAutofit lnSpcReduction="10000"/>
          </a:bodyPr>
          <a:lstStyle/>
          <a:p>
            <a:r>
              <a:rPr lang="en-US" dirty="0"/>
              <a:t>a walk over the </a:t>
            </a:r>
            <a:r>
              <a:rPr lang="en-US" dirty="0" smtClean="0"/>
              <a:t>site</a:t>
            </a:r>
          </a:p>
          <a:p>
            <a:r>
              <a:rPr lang="en-US" dirty="0" smtClean="0"/>
              <a:t>To check a conclusions </a:t>
            </a:r>
            <a:r>
              <a:rPr lang="en-US" dirty="0"/>
              <a:t>reached in the desk study</a:t>
            </a:r>
            <a:r>
              <a:rPr lang="en-US" dirty="0" smtClean="0"/>
              <a:t>.</a:t>
            </a:r>
          </a:p>
          <a:p>
            <a:r>
              <a:rPr lang="en-US" dirty="0" smtClean="0"/>
              <a:t>note </a:t>
            </a:r>
          </a:p>
          <a:p>
            <a:pPr lvl="1"/>
            <a:r>
              <a:rPr lang="en-US" dirty="0" smtClean="0"/>
              <a:t>distribution </a:t>
            </a:r>
            <a:r>
              <a:rPr lang="en-US" dirty="0"/>
              <a:t>of the soil and rock types present, </a:t>
            </a:r>
            <a:endParaRPr lang="en-US" dirty="0" smtClean="0"/>
          </a:p>
          <a:p>
            <a:pPr lvl="1"/>
            <a:r>
              <a:rPr lang="en-US" dirty="0" smtClean="0"/>
              <a:t>the </a:t>
            </a:r>
            <a:r>
              <a:rPr lang="en-US" dirty="0"/>
              <a:t>relief of the ground, </a:t>
            </a:r>
            <a:endParaRPr lang="en-US" dirty="0" smtClean="0"/>
          </a:p>
          <a:p>
            <a:pPr lvl="1"/>
            <a:r>
              <a:rPr lang="en-US" dirty="0" smtClean="0"/>
              <a:t>the </a:t>
            </a:r>
            <a:r>
              <a:rPr lang="en-US" dirty="0"/>
              <a:t>surface drainage and associated features, </a:t>
            </a:r>
            <a:endParaRPr lang="en-US" dirty="0" smtClean="0"/>
          </a:p>
          <a:p>
            <a:pPr lvl="1"/>
            <a:r>
              <a:rPr lang="en-US" dirty="0" smtClean="0"/>
              <a:t>any </a:t>
            </a:r>
            <a:r>
              <a:rPr lang="en-US" dirty="0"/>
              <a:t>actual or likely landslip </a:t>
            </a:r>
            <a:r>
              <a:rPr lang="en-US" dirty="0" smtClean="0"/>
              <a:t>areas</a:t>
            </a:r>
          </a:p>
          <a:p>
            <a:pPr lvl="1"/>
            <a:r>
              <a:rPr lang="en-US" dirty="0" smtClean="0"/>
              <a:t>, </a:t>
            </a:r>
            <a:r>
              <a:rPr lang="en-US" dirty="0"/>
              <a:t>ground cover and obstructions</a:t>
            </a:r>
            <a:r>
              <a:rPr lang="en-US" dirty="0" smtClean="0"/>
              <a:t>,</a:t>
            </a:r>
          </a:p>
          <a:p>
            <a:pPr lvl="1"/>
            <a:r>
              <a:rPr lang="en-US" dirty="0" smtClean="0"/>
              <a:t> </a:t>
            </a:r>
            <a:r>
              <a:rPr lang="en-US" dirty="0"/>
              <a:t>earlier uses of the site such as tipping or evidence of underground workings </a:t>
            </a:r>
          </a:p>
        </p:txBody>
      </p:sp>
    </p:spTree>
    <p:extLst>
      <p:ext uri="{BB962C8B-B14F-4D97-AF65-F5344CB8AC3E}">
        <p14:creationId xmlns:p14="http://schemas.microsoft.com/office/powerpoint/2010/main" val="26737883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Site Exploration </a:t>
            </a:r>
            <a:endParaRPr lang="en-US" dirty="0"/>
          </a:p>
        </p:txBody>
      </p:sp>
      <p:sp>
        <p:nvSpPr>
          <p:cNvPr id="3" name="Content Placeholder 2"/>
          <p:cNvSpPr>
            <a:spLocks noGrp="1"/>
          </p:cNvSpPr>
          <p:nvPr>
            <p:ph idx="1"/>
          </p:nvPr>
        </p:nvSpPr>
        <p:spPr>
          <a:xfrm>
            <a:off x="457200" y="1143000"/>
            <a:ext cx="8229600" cy="5181600"/>
          </a:xfrm>
        </p:spPr>
        <p:txBody>
          <a:bodyPr>
            <a:noAutofit/>
          </a:bodyPr>
          <a:lstStyle/>
          <a:p>
            <a:r>
              <a:rPr lang="en-US" sz="3600" dirty="0" smtClean="0"/>
              <a:t>Detailed investigation of the site </a:t>
            </a:r>
          </a:p>
          <a:p>
            <a:pPr lvl="1"/>
            <a:r>
              <a:rPr lang="en-US" sz="3200" b="1" dirty="0"/>
              <a:t>Direct </a:t>
            </a:r>
            <a:r>
              <a:rPr lang="en-US" sz="3200" b="1" dirty="0" smtClean="0"/>
              <a:t>Methods : </a:t>
            </a:r>
            <a:r>
              <a:rPr lang="en-US" sz="3200" dirty="0"/>
              <a:t>to obtain </a:t>
            </a:r>
            <a:r>
              <a:rPr lang="en-US" sz="3200" dirty="0" err="1"/>
              <a:t>surfface</a:t>
            </a:r>
            <a:r>
              <a:rPr lang="en-US" sz="3200" dirty="0"/>
              <a:t> information of the site</a:t>
            </a:r>
          </a:p>
          <a:p>
            <a:pPr lvl="1"/>
            <a:r>
              <a:rPr lang="en-US" sz="3200" b="1" dirty="0" smtClean="0"/>
              <a:t>Indirect Methods (</a:t>
            </a:r>
            <a:r>
              <a:rPr lang="en-US" sz="3200" b="1" dirty="0"/>
              <a:t>Geophysical </a:t>
            </a:r>
            <a:r>
              <a:rPr lang="en-US" sz="3200" b="1" dirty="0" smtClean="0"/>
              <a:t>Methods)</a:t>
            </a:r>
            <a:r>
              <a:rPr lang="en-US" sz="3200" dirty="0" smtClean="0"/>
              <a:t> : </a:t>
            </a:r>
            <a:r>
              <a:rPr lang="en-US" sz="3200" dirty="0"/>
              <a:t>to provide subsurface information over a large area at reasonable cost</a:t>
            </a:r>
            <a:r>
              <a:rPr lang="en-US" sz="3200" dirty="0" smtClean="0"/>
              <a:t>.</a:t>
            </a:r>
          </a:p>
          <a:p>
            <a:pPr lvl="2"/>
            <a:r>
              <a:rPr lang="en-US" sz="2800" dirty="0"/>
              <a:t>to determine the geological sequence and structure of subsurface rocks by the measurement of certain physical properties or forces</a:t>
            </a:r>
            <a:endParaRPr lang="en-US" sz="2800" b="1" dirty="0" smtClean="0"/>
          </a:p>
        </p:txBody>
      </p:sp>
    </p:spTree>
    <p:extLst>
      <p:ext uri="{BB962C8B-B14F-4D97-AF65-F5344CB8AC3E}">
        <p14:creationId xmlns:p14="http://schemas.microsoft.com/office/powerpoint/2010/main" val="12094489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r>
              <a:rPr lang="en-US" sz="4000" b="1" i="1" dirty="0"/>
              <a:t>seismic</a:t>
            </a:r>
            <a:r>
              <a:rPr lang="en-US" sz="4000" dirty="0"/>
              <a:t> and </a:t>
            </a:r>
            <a:r>
              <a:rPr lang="en-US" sz="4000" b="1" i="1" dirty="0"/>
              <a:t>resistivity </a:t>
            </a:r>
            <a:r>
              <a:rPr lang="en-US" sz="4000" dirty="0"/>
              <a:t>methods record the </a:t>
            </a:r>
            <a:r>
              <a:rPr lang="en-US" sz="4000" b="1" i="1" dirty="0"/>
              <a:t>artificial fields of force </a:t>
            </a:r>
            <a:r>
              <a:rPr lang="en-US" sz="4000" dirty="0"/>
              <a:t>applied to the area under </a:t>
            </a:r>
            <a:r>
              <a:rPr lang="en-US" sz="4000" dirty="0" smtClean="0"/>
              <a:t>investigation</a:t>
            </a:r>
          </a:p>
          <a:p>
            <a:r>
              <a:rPr lang="en-US" sz="4000" b="1" i="1" dirty="0"/>
              <a:t>magnetic</a:t>
            </a:r>
            <a:r>
              <a:rPr lang="en-US" sz="4000" dirty="0"/>
              <a:t> and </a:t>
            </a:r>
            <a:r>
              <a:rPr lang="en-US" sz="4000" b="1" i="1" dirty="0"/>
              <a:t>gravitational </a:t>
            </a:r>
            <a:r>
              <a:rPr lang="en-US" sz="4000" dirty="0"/>
              <a:t>methods measure </a:t>
            </a:r>
            <a:r>
              <a:rPr lang="en-US" sz="4000" b="1" dirty="0"/>
              <a:t>natural fields of force</a:t>
            </a:r>
          </a:p>
        </p:txBody>
      </p:sp>
    </p:spTree>
    <p:extLst>
      <p:ext uri="{BB962C8B-B14F-4D97-AF65-F5344CB8AC3E}">
        <p14:creationId xmlns:p14="http://schemas.microsoft.com/office/powerpoint/2010/main" val="275380743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a:t>Geology of Dam Sites</a:t>
            </a:r>
            <a:r>
              <a:rPr lang="en-US" dirty="0"/>
              <a:t/>
            </a:r>
            <a:br>
              <a:rPr lang="en-US" dirty="0"/>
            </a:br>
            <a:endParaRPr lang="en-US" dirty="0"/>
          </a:p>
        </p:txBody>
      </p:sp>
      <p:sp>
        <p:nvSpPr>
          <p:cNvPr id="3" name="Content Placeholder 2"/>
          <p:cNvSpPr>
            <a:spLocks noGrp="1"/>
          </p:cNvSpPr>
          <p:nvPr>
            <p:ph idx="1"/>
          </p:nvPr>
        </p:nvSpPr>
        <p:spPr>
          <a:xfrm>
            <a:off x="457200" y="609600"/>
            <a:ext cx="8229600" cy="5791199"/>
          </a:xfrm>
        </p:spPr>
        <p:txBody>
          <a:bodyPr>
            <a:noAutofit/>
          </a:bodyPr>
          <a:lstStyle/>
          <a:p>
            <a:r>
              <a:rPr lang="en-US" sz="3600" dirty="0" smtClean="0"/>
              <a:t>Geologic factor </a:t>
            </a:r>
          </a:p>
          <a:p>
            <a:pPr lvl="1"/>
            <a:r>
              <a:rPr lang="en-US" sz="3200" dirty="0" smtClean="0"/>
              <a:t>control the character of the foundation </a:t>
            </a:r>
          </a:p>
          <a:p>
            <a:pPr lvl="1"/>
            <a:r>
              <a:rPr lang="en-US" sz="3200" dirty="0" smtClean="0"/>
              <a:t>govern the materials available for construction</a:t>
            </a:r>
          </a:p>
          <a:p>
            <a:r>
              <a:rPr lang="en-US" sz="3600" dirty="0" smtClean="0"/>
              <a:t>The </a:t>
            </a:r>
            <a:r>
              <a:rPr lang="en-US" sz="3600" dirty="0"/>
              <a:t>major questions that need </a:t>
            </a:r>
            <a:r>
              <a:rPr lang="en-US" sz="3600" dirty="0" smtClean="0"/>
              <a:t>answering</a:t>
            </a:r>
          </a:p>
          <a:p>
            <a:pPr lvl="1"/>
            <a:r>
              <a:rPr lang="en-US" sz="3200" dirty="0"/>
              <a:t>the depth at which adequate foundations </a:t>
            </a:r>
            <a:r>
              <a:rPr lang="en-US" sz="3200" dirty="0" smtClean="0"/>
              <a:t>exist,</a:t>
            </a:r>
          </a:p>
          <a:p>
            <a:pPr lvl="1"/>
            <a:r>
              <a:rPr lang="en-US" sz="3200" dirty="0" smtClean="0"/>
              <a:t>the </a:t>
            </a:r>
            <a:r>
              <a:rPr lang="en-US" sz="3200" dirty="0"/>
              <a:t>strengths of the rock masses involved, </a:t>
            </a:r>
            <a:endParaRPr lang="en-US" sz="3200" dirty="0" smtClean="0"/>
          </a:p>
          <a:p>
            <a:pPr lvl="1"/>
            <a:r>
              <a:rPr lang="en-US" sz="3200" dirty="0" smtClean="0"/>
              <a:t>the </a:t>
            </a:r>
            <a:r>
              <a:rPr lang="en-US" sz="3200" dirty="0"/>
              <a:t>likelihood of water loss and </a:t>
            </a:r>
            <a:endParaRPr lang="en-US" sz="3200" dirty="0" smtClean="0"/>
          </a:p>
          <a:p>
            <a:pPr lvl="1"/>
            <a:r>
              <a:rPr lang="en-US" sz="3200" dirty="0" smtClean="0"/>
              <a:t>any </a:t>
            </a:r>
            <a:r>
              <a:rPr lang="en-US" sz="3200" dirty="0"/>
              <a:t>special features that have a bearing on excavation</a:t>
            </a:r>
            <a:endParaRPr lang="en-US" sz="3200" dirty="0" smtClean="0"/>
          </a:p>
        </p:txBody>
      </p:sp>
    </p:spTree>
    <p:extLst>
      <p:ext uri="{BB962C8B-B14F-4D97-AF65-F5344CB8AC3E}">
        <p14:creationId xmlns:p14="http://schemas.microsoft.com/office/powerpoint/2010/main" val="384210645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96000"/>
          </a:xfrm>
        </p:spPr>
        <p:txBody>
          <a:bodyPr>
            <a:normAutofit fontScale="92500" lnSpcReduction="10000"/>
          </a:bodyPr>
          <a:lstStyle/>
          <a:p>
            <a:r>
              <a:rPr lang="en-US" sz="3600" dirty="0"/>
              <a:t>dam sites located in </a:t>
            </a:r>
            <a:r>
              <a:rPr lang="en-US" sz="3600" b="1" i="1" dirty="0"/>
              <a:t>sandstones</a:t>
            </a:r>
            <a:r>
              <a:rPr lang="en-US" sz="3600" dirty="0"/>
              <a:t> </a:t>
            </a:r>
            <a:r>
              <a:rPr lang="en-US" sz="3600" dirty="0" smtClean="0"/>
              <a:t> are normally transected </a:t>
            </a:r>
            <a:r>
              <a:rPr lang="en-US" sz="3600" dirty="0"/>
              <a:t>by </a:t>
            </a:r>
            <a:r>
              <a:rPr lang="en-US" sz="3600" dirty="0" smtClean="0"/>
              <a:t>joints</a:t>
            </a:r>
          </a:p>
          <a:p>
            <a:pPr lvl="1"/>
            <a:r>
              <a:rPr lang="en-US" sz="3600" dirty="0" smtClean="0"/>
              <a:t>reduce resistance to sliding.</a:t>
            </a:r>
          </a:p>
          <a:p>
            <a:r>
              <a:rPr lang="en-US" sz="3600" dirty="0" smtClean="0"/>
              <a:t>thin-bedded</a:t>
            </a:r>
            <a:r>
              <a:rPr lang="en-US" sz="3600" dirty="0"/>
              <a:t>, highly folded or cavernous </a:t>
            </a:r>
            <a:r>
              <a:rPr lang="en-US" sz="3600" b="1" i="1" dirty="0" smtClean="0"/>
              <a:t>limestone</a:t>
            </a:r>
            <a:r>
              <a:rPr lang="en-US" sz="3600" dirty="0" smtClean="0"/>
              <a:t> </a:t>
            </a:r>
            <a:r>
              <a:rPr lang="en-US" sz="3600" dirty="0"/>
              <a:t>are likely to present serious foundation or abutment problems </a:t>
            </a:r>
            <a:endParaRPr lang="en-US" sz="3600" dirty="0" smtClean="0"/>
          </a:p>
          <a:p>
            <a:pPr lvl="1"/>
            <a:r>
              <a:rPr lang="en-US" sz="3600" dirty="0" smtClean="0"/>
              <a:t>bearing capacity or </a:t>
            </a:r>
          </a:p>
          <a:p>
            <a:pPr lvl="1"/>
            <a:r>
              <a:rPr lang="en-US" sz="3600" dirty="0" smtClean="0"/>
              <a:t>water tightness </a:t>
            </a:r>
          </a:p>
          <a:p>
            <a:r>
              <a:rPr lang="en-US" sz="3600" dirty="0"/>
              <a:t>Beds </a:t>
            </a:r>
            <a:r>
              <a:rPr lang="en-US" sz="3600" b="1" i="1" dirty="0"/>
              <a:t>separated</a:t>
            </a:r>
            <a:r>
              <a:rPr lang="en-US" sz="3600" dirty="0"/>
              <a:t> by layers of clay or shale, especially those </a:t>
            </a:r>
            <a:r>
              <a:rPr lang="en-US" sz="3600" b="1" i="1" dirty="0"/>
              <a:t>inclined</a:t>
            </a:r>
            <a:r>
              <a:rPr lang="en-US" sz="3600" dirty="0"/>
              <a:t> downstream, may serve as </a:t>
            </a:r>
            <a:r>
              <a:rPr lang="en-US" sz="3600" b="1" i="1" dirty="0"/>
              <a:t>sliding </a:t>
            </a:r>
            <a:r>
              <a:rPr lang="en-US" sz="3600" b="1" i="1" dirty="0" smtClean="0"/>
              <a:t>planes</a:t>
            </a:r>
            <a:endParaRPr lang="en-US" sz="3600" dirty="0" smtClean="0"/>
          </a:p>
        </p:txBody>
      </p:sp>
    </p:spTree>
    <p:extLst>
      <p:ext uri="{BB962C8B-B14F-4D97-AF65-F5344CB8AC3E}">
        <p14:creationId xmlns:p14="http://schemas.microsoft.com/office/powerpoint/2010/main" val="10201302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Fresh metamorphosed rocks such as quartzite and </a:t>
            </a:r>
            <a:r>
              <a:rPr lang="en-US" dirty="0" err="1"/>
              <a:t>hornfels</a:t>
            </a:r>
            <a:r>
              <a:rPr lang="en-US" dirty="0"/>
              <a:t> are very strong and afford excellent dam </a:t>
            </a:r>
            <a:r>
              <a:rPr lang="en-US" dirty="0" smtClean="0"/>
              <a:t>sites</a:t>
            </a:r>
          </a:p>
          <a:p>
            <a:r>
              <a:rPr lang="en-US" dirty="0"/>
              <a:t>Cleavage, </a:t>
            </a:r>
            <a:r>
              <a:rPr lang="en-US" dirty="0" err="1"/>
              <a:t>schistosity</a:t>
            </a:r>
            <a:r>
              <a:rPr lang="en-US" dirty="0"/>
              <a:t> </a:t>
            </a:r>
            <a:r>
              <a:rPr lang="en-US" dirty="0" smtClean="0"/>
              <a:t>and, foliation adversely </a:t>
            </a:r>
            <a:r>
              <a:rPr lang="en-US" dirty="0"/>
              <a:t>affect their </a:t>
            </a:r>
            <a:r>
              <a:rPr lang="en-US" b="1" i="1" dirty="0"/>
              <a:t>strength</a:t>
            </a:r>
            <a:r>
              <a:rPr lang="en-US" dirty="0"/>
              <a:t> and make them more susceptible to </a:t>
            </a:r>
            <a:r>
              <a:rPr lang="en-US" dirty="0" smtClean="0"/>
              <a:t>decay</a:t>
            </a:r>
          </a:p>
          <a:p>
            <a:r>
              <a:rPr lang="en-US" dirty="0"/>
              <a:t>Joints and shear zones are responsible for the </a:t>
            </a:r>
            <a:r>
              <a:rPr lang="en-US" dirty="0" smtClean="0"/>
              <a:t>unsounding of </a:t>
            </a:r>
            <a:r>
              <a:rPr lang="en-US" dirty="0"/>
              <a:t>rock</a:t>
            </a:r>
          </a:p>
        </p:txBody>
      </p:sp>
    </p:spTree>
    <p:extLst>
      <p:ext uri="{BB962C8B-B14F-4D97-AF65-F5344CB8AC3E}">
        <p14:creationId xmlns:p14="http://schemas.microsoft.com/office/powerpoint/2010/main" val="28179849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Geology of Tunnel </a:t>
            </a:r>
            <a:r>
              <a:rPr lang="en-US" dirty="0"/>
              <a:t/>
            </a:r>
            <a:br>
              <a:rPr lang="en-US" dirty="0"/>
            </a:br>
            <a:endParaRPr lang="en-US" dirty="0"/>
          </a:p>
        </p:txBody>
      </p:sp>
      <p:sp>
        <p:nvSpPr>
          <p:cNvPr id="3" name="Content Placeholder 2"/>
          <p:cNvSpPr>
            <a:spLocks noGrp="1"/>
          </p:cNvSpPr>
          <p:nvPr>
            <p:ph idx="1"/>
          </p:nvPr>
        </p:nvSpPr>
        <p:spPr>
          <a:xfrm>
            <a:off x="457200" y="990600"/>
            <a:ext cx="8229600" cy="5562600"/>
          </a:xfrm>
        </p:spPr>
        <p:txBody>
          <a:bodyPr>
            <a:normAutofit lnSpcReduction="10000"/>
          </a:bodyPr>
          <a:lstStyle/>
          <a:p>
            <a:r>
              <a:rPr lang="en-US" dirty="0"/>
              <a:t>Geology is the most important factor that determines the </a:t>
            </a:r>
          </a:p>
          <a:p>
            <a:pPr lvl="1"/>
            <a:r>
              <a:rPr lang="en-US" dirty="0" smtClean="0"/>
              <a:t>nature,</a:t>
            </a:r>
          </a:p>
          <a:p>
            <a:pPr lvl="1"/>
            <a:r>
              <a:rPr lang="en-US" dirty="0" smtClean="0"/>
              <a:t> form and</a:t>
            </a:r>
          </a:p>
          <a:p>
            <a:pPr lvl="1"/>
            <a:r>
              <a:rPr lang="en-US" dirty="0" smtClean="0"/>
              <a:t> cost of a tunnel</a:t>
            </a:r>
          </a:p>
          <a:p>
            <a:r>
              <a:rPr lang="en-US" dirty="0" smtClean="0"/>
              <a:t>tunnel </a:t>
            </a:r>
            <a:r>
              <a:rPr lang="en-US" dirty="0"/>
              <a:t>stability in areas of </a:t>
            </a:r>
            <a:r>
              <a:rPr lang="en-US" dirty="0" err="1"/>
              <a:t>karstic</a:t>
            </a:r>
            <a:r>
              <a:rPr lang="en-US" dirty="0"/>
              <a:t> limestone </a:t>
            </a:r>
            <a:r>
              <a:rPr lang="en-US" dirty="0" smtClean="0"/>
              <a:t>associated </a:t>
            </a:r>
            <a:r>
              <a:rPr lang="en-US" dirty="0"/>
              <a:t>with </a:t>
            </a:r>
            <a:endParaRPr lang="en-US" dirty="0" smtClean="0"/>
          </a:p>
          <a:p>
            <a:pPr lvl="1"/>
            <a:r>
              <a:rPr lang="en-US" dirty="0" smtClean="0"/>
              <a:t>weathered </a:t>
            </a:r>
            <a:r>
              <a:rPr lang="en-US" dirty="0"/>
              <a:t>rock, </a:t>
            </a:r>
            <a:endParaRPr lang="en-US" dirty="0" smtClean="0"/>
          </a:p>
          <a:p>
            <a:pPr lvl="1"/>
            <a:r>
              <a:rPr lang="en-US" dirty="0" smtClean="0"/>
              <a:t>abrupt </a:t>
            </a:r>
            <a:r>
              <a:rPr lang="en-US" dirty="0"/>
              <a:t>changes in lithology</a:t>
            </a:r>
            <a:r>
              <a:rPr lang="en-US" dirty="0" smtClean="0"/>
              <a:t>,</a:t>
            </a:r>
          </a:p>
          <a:p>
            <a:pPr lvl="1"/>
            <a:r>
              <a:rPr lang="en-US" dirty="0" smtClean="0"/>
              <a:t> </a:t>
            </a:r>
            <a:r>
              <a:rPr lang="en-US" dirty="0"/>
              <a:t>rock weakened by dissolution </a:t>
            </a:r>
            <a:r>
              <a:rPr lang="en-US" dirty="0" smtClean="0"/>
              <a:t>or</a:t>
            </a:r>
          </a:p>
          <a:p>
            <a:pPr lvl="1"/>
            <a:r>
              <a:rPr lang="en-US" dirty="0" smtClean="0"/>
              <a:t> </a:t>
            </a:r>
            <a:r>
              <a:rPr lang="en-US" dirty="0"/>
              <a:t>containing </a:t>
            </a:r>
            <a:r>
              <a:rPr lang="en-US" dirty="0" err="1"/>
              <a:t>discontinuites</a:t>
            </a:r>
            <a:r>
              <a:rPr lang="en-US" dirty="0"/>
              <a:t> opened by dissolution</a:t>
            </a:r>
            <a:r>
              <a:rPr lang="en-US" dirty="0" smtClean="0"/>
              <a:t>,.</a:t>
            </a:r>
          </a:p>
        </p:txBody>
      </p:sp>
    </p:spTree>
    <p:extLst>
      <p:ext uri="{BB962C8B-B14F-4D97-AF65-F5344CB8AC3E}">
        <p14:creationId xmlns:p14="http://schemas.microsoft.com/office/powerpoint/2010/main" val="3561937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14400"/>
            <a:ext cx="8229600" cy="5211763"/>
          </a:xfrm>
        </p:spPr>
        <p:txBody>
          <a:bodyPr>
            <a:normAutofit/>
          </a:bodyPr>
          <a:lstStyle/>
          <a:p>
            <a:r>
              <a:rPr lang="en-US" sz="4000" dirty="0"/>
              <a:t>Construction of a tunnel may </a:t>
            </a:r>
            <a:r>
              <a:rPr lang="en-US" sz="4000" b="1" i="1" dirty="0"/>
              <a:t>alter the </a:t>
            </a:r>
            <a:r>
              <a:rPr lang="en-US" sz="4000" b="1" i="1" dirty="0" smtClean="0"/>
              <a:t>groundwater </a:t>
            </a:r>
            <a:r>
              <a:rPr lang="en-US" sz="4000" b="1" i="1" dirty="0"/>
              <a:t>regime </a:t>
            </a:r>
            <a:r>
              <a:rPr lang="en-US" sz="4000" dirty="0"/>
              <a:t>of the </a:t>
            </a:r>
            <a:r>
              <a:rPr lang="en-US" sz="4000" dirty="0" smtClean="0"/>
              <a:t>locality</a:t>
            </a:r>
          </a:p>
          <a:p>
            <a:pPr lvl="1"/>
            <a:r>
              <a:rPr lang="en-US" sz="3600" dirty="0"/>
              <a:t>dewatering, leading to sinkhole </a:t>
            </a:r>
            <a:r>
              <a:rPr lang="en-US" sz="3600" dirty="0" smtClean="0"/>
              <a:t>development</a:t>
            </a:r>
          </a:p>
          <a:p>
            <a:pPr lvl="2">
              <a:buFont typeface="Wingdings" pitchFamily="2" charset="2"/>
              <a:buChar char="Ø"/>
            </a:pPr>
            <a:r>
              <a:rPr lang="en-US" sz="3200" dirty="0"/>
              <a:t>surface </a:t>
            </a:r>
            <a:r>
              <a:rPr lang="en-US" sz="3200" dirty="0" smtClean="0"/>
              <a:t>subsidence</a:t>
            </a:r>
          </a:p>
          <a:p>
            <a:pPr marL="914400" lvl="2" indent="0">
              <a:buNone/>
            </a:pPr>
            <a:endParaRPr lang="en-US" sz="3200" dirty="0"/>
          </a:p>
        </p:txBody>
      </p:sp>
    </p:spTree>
    <p:extLst>
      <p:ext uri="{BB962C8B-B14F-4D97-AF65-F5344CB8AC3E}">
        <p14:creationId xmlns:p14="http://schemas.microsoft.com/office/powerpoint/2010/main" val="2179578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Fig. 6.9</a:t>
            </a:r>
          </a:p>
        </p:txBody>
      </p:sp>
      <p:pic>
        <p:nvPicPr>
          <p:cNvPr id="18435" name="Picture 3"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100" y="25400"/>
            <a:ext cx="6184900"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Text Box 4"/>
          <p:cNvSpPr txBox="1">
            <a:spLocks noChangeArrowheads="1"/>
          </p:cNvSpPr>
          <p:nvPr/>
        </p:nvSpPr>
        <p:spPr bwMode="auto">
          <a:xfrm>
            <a:off x="152400" y="990600"/>
            <a:ext cx="3048000"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2000"/>
              <a:t>Schematic diagram illustrating Elsassar’s model for the Earth’s magnetic field. The solid mantle rotates at a different rate from the liquid outer core, which is molten Fe and Ni sulfides.</a:t>
            </a:r>
          </a:p>
          <a:p>
            <a:pPr eaLnBrk="1" hangingPunct="1"/>
            <a:endParaRPr lang="en-US" sz="2000"/>
          </a:p>
          <a:p>
            <a:pPr eaLnBrk="1" hangingPunct="1"/>
            <a:r>
              <a:rPr lang="en-US" sz="2000"/>
              <a:t>The magnetic field is important for the evolution of complex life on Earth since it shields organisms from cosmic radiation (the same high-energy particles that form C-14 in the upper atmosphere.</a:t>
            </a:r>
          </a:p>
        </p:txBody>
      </p:sp>
    </p:spTree>
    <p:extLst>
      <p:ext uri="{BB962C8B-B14F-4D97-AF65-F5344CB8AC3E}">
        <p14:creationId xmlns:p14="http://schemas.microsoft.com/office/powerpoint/2010/main" val="3399481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Geology of Highways and bridge </a:t>
            </a:r>
            <a:r>
              <a:rPr lang="en-US" dirty="0"/>
              <a:t/>
            </a:r>
            <a:br>
              <a:rPr lang="en-US" dirty="0"/>
            </a:br>
            <a:endParaRPr lang="en-US" dirty="0"/>
          </a:p>
        </p:txBody>
      </p:sp>
      <p:sp>
        <p:nvSpPr>
          <p:cNvPr id="3" name="Content Placeholder 2"/>
          <p:cNvSpPr>
            <a:spLocks noGrp="1"/>
          </p:cNvSpPr>
          <p:nvPr>
            <p:ph idx="1"/>
          </p:nvPr>
        </p:nvSpPr>
        <p:spPr>
          <a:xfrm>
            <a:off x="457200" y="914400"/>
            <a:ext cx="8229600" cy="5715000"/>
          </a:xfrm>
        </p:spPr>
        <p:txBody>
          <a:bodyPr>
            <a:normAutofit/>
          </a:bodyPr>
          <a:lstStyle/>
          <a:p>
            <a:r>
              <a:rPr lang="en-US" dirty="0"/>
              <a:t>construction of a highway requires the excavation of soils and rocks, and stable foundations for the highway, as well as construction </a:t>
            </a:r>
            <a:r>
              <a:rPr lang="en-US" dirty="0" smtClean="0"/>
              <a:t>materials</a:t>
            </a:r>
          </a:p>
          <a:p>
            <a:r>
              <a:rPr lang="en-US" dirty="0"/>
              <a:t>The ground beneath roads and, more particularly, embankments, </a:t>
            </a:r>
            <a:endParaRPr lang="en-US" dirty="0" smtClean="0"/>
          </a:p>
          <a:p>
            <a:pPr lvl="1"/>
            <a:r>
              <a:rPr lang="en-US" dirty="0" smtClean="0"/>
              <a:t>must </a:t>
            </a:r>
            <a:r>
              <a:rPr lang="en-US" dirty="0"/>
              <a:t>have sufficient bearing capacity to prevent foundation failure </a:t>
            </a:r>
            <a:r>
              <a:rPr lang="en-US" dirty="0" smtClean="0"/>
              <a:t>and</a:t>
            </a:r>
          </a:p>
          <a:p>
            <a:pPr lvl="1"/>
            <a:r>
              <a:rPr lang="en-US" dirty="0" smtClean="0"/>
              <a:t>capable </a:t>
            </a:r>
            <a:r>
              <a:rPr lang="en-US" dirty="0"/>
              <a:t>of preventing excess settlements due to the imposed load</a:t>
            </a:r>
          </a:p>
        </p:txBody>
      </p:sp>
    </p:spTree>
    <p:extLst>
      <p:ext uri="{BB962C8B-B14F-4D97-AF65-F5344CB8AC3E}">
        <p14:creationId xmlns:p14="http://schemas.microsoft.com/office/powerpoint/2010/main" val="17947969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Geology of Buildings site</a:t>
            </a:r>
            <a:r>
              <a:rPr lang="en-US" dirty="0"/>
              <a:t/>
            </a:r>
            <a:br>
              <a:rPr lang="en-US" dirty="0"/>
            </a:br>
            <a:endParaRPr lang="en-US" dirty="0"/>
          </a:p>
        </p:txBody>
      </p:sp>
      <p:sp>
        <p:nvSpPr>
          <p:cNvPr id="3" name="Content Placeholder 2"/>
          <p:cNvSpPr>
            <a:spLocks noGrp="1"/>
          </p:cNvSpPr>
          <p:nvPr>
            <p:ph idx="1"/>
          </p:nvPr>
        </p:nvSpPr>
        <p:spPr>
          <a:xfrm>
            <a:off x="457200" y="914400"/>
            <a:ext cx="8229600" cy="5638800"/>
          </a:xfrm>
        </p:spPr>
        <p:txBody>
          <a:bodyPr>
            <a:noAutofit/>
          </a:bodyPr>
          <a:lstStyle/>
          <a:p>
            <a:r>
              <a:rPr lang="en-US" dirty="0"/>
              <a:t>Footings distribute the load to the ground over an area sufficient to suit the pressures to the properties of the soil or rock</a:t>
            </a:r>
            <a:r>
              <a:rPr lang="en-US" dirty="0" smtClean="0"/>
              <a:t>.</a:t>
            </a:r>
          </a:p>
          <a:p>
            <a:r>
              <a:rPr lang="en-US" dirty="0" smtClean="0"/>
              <a:t> </a:t>
            </a:r>
            <a:r>
              <a:rPr lang="en-US" dirty="0"/>
              <a:t>Their size </a:t>
            </a:r>
            <a:r>
              <a:rPr lang="en-US" dirty="0" smtClean="0"/>
              <a:t>of footing is </a:t>
            </a:r>
            <a:r>
              <a:rPr lang="en-US" dirty="0"/>
              <a:t>governed by the strength of the foundation materials</a:t>
            </a:r>
            <a:r>
              <a:rPr lang="en-US" dirty="0" smtClean="0"/>
              <a:t>.</a:t>
            </a:r>
          </a:p>
          <a:p>
            <a:r>
              <a:rPr lang="en-US" dirty="0"/>
              <a:t>The </a:t>
            </a:r>
            <a:r>
              <a:rPr lang="en-US" b="1" i="1" dirty="0"/>
              <a:t>amount and rate of settlement </a:t>
            </a:r>
            <a:r>
              <a:rPr lang="en-US" dirty="0"/>
              <a:t>of a footing due to a given load </a:t>
            </a:r>
            <a:r>
              <a:rPr lang="en-US" dirty="0" smtClean="0"/>
              <a:t>is </a:t>
            </a:r>
            <a:r>
              <a:rPr lang="en-US" dirty="0"/>
              <a:t>a function </a:t>
            </a:r>
            <a:r>
              <a:rPr lang="en-US" dirty="0" smtClean="0"/>
              <a:t>of</a:t>
            </a:r>
          </a:p>
          <a:p>
            <a:pPr lvl="1"/>
            <a:r>
              <a:rPr lang="en-US" sz="3200" dirty="0" smtClean="0"/>
              <a:t> </a:t>
            </a:r>
            <a:r>
              <a:rPr lang="en-US" sz="3200" dirty="0"/>
              <a:t>the dimensions of the </a:t>
            </a:r>
            <a:r>
              <a:rPr lang="en-US" sz="3200" dirty="0" smtClean="0"/>
              <a:t>base</a:t>
            </a:r>
          </a:p>
          <a:p>
            <a:pPr lvl="1"/>
            <a:r>
              <a:rPr lang="en-US" sz="3200" dirty="0" smtClean="0"/>
              <a:t>the </a:t>
            </a:r>
            <a:r>
              <a:rPr lang="en-US" sz="3200" b="1" i="1" dirty="0"/>
              <a:t>compressibility</a:t>
            </a:r>
            <a:r>
              <a:rPr lang="en-US" sz="3200" dirty="0"/>
              <a:t> </a:t>
            </a:r>
            <a:r>
              <a:rPr lang="en-US" sz="3200" dirty="0" smtClean="0"/>
              <a:t>of </a:t>
            </a:r>
            <a:r>
              <a:rPr lang="en-US" sz="3200" dirty="0"/>
              <a:t>the foundation </a:t>
            </a:r>
            <a:r>
              <a:rPr lang="en-US" sz="3200" dirty="0" smtClean="0"/>
              <a:t>materials</a:t>
            </a:r>
            <a:endParaRPr lang="en-US" sz="3200" dirty="0"/>
          </a:p>
        </p:txBody>
      </p:sp>
    </p:spTree>
    <p:extLst>
      <p:ext uri="{BB962C8B-B14F-4D97-AF65-F5344CB8AC3E}">
        <p14:creationId xmlns:p14="http://schemas.microsoft.com/office/powerpoint/2010/main" val="7609716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791200"/>
          </a:xfrm>
        </p:spPr>
        <p:txBody>
          <a:bodyPr>
            <a:normAutofit/>
          </a:bodyPr>
          <a:lstStyle/>
          <a:p>
            <a:r>
              <a:rPr lang="en-US" dirty="0"/>
              <a:t>gravels and dense sands afford good </a:t>
            </a:r>
            <a:r>
              <a:rPr lang="en-US" dirty="0" smtClean="0"/>
              <a:t>foundations</a:t>
            </a:r>
          </a:p>
          <a:p>
            <a:r>
              <a:rPr lang="en-US" dirty="0"/>
              <a:t>The position of the water table in relation to the foundation structure has an important influence </a:t>
            </a:r>
            <a:r>
              <a:rPr lang="en-US" dirty="0" smtClean="0"/>
              <a:t>on</a:t>
            </a:r>
          </a:p>
          <a:p>
            <a:pPr lvl="1"/>
            <a:r>
              <a:rPr lang="en-US" dirty="0" smtClean="0"/>
              <a:t> </a:t>
            </a:r>
            <a:r>
              <a:rPr lang="en-US" dirty="0"/>
              <a:t>the ultimate bearing capacity. </a:t>
            </a:r>
            <a:endParaRPr lang="en-US" dirty="0" smtClean="0"/>
          </a:p>
          <a:p>
            <a:r>
              <a:rPr lang="en-US" dirty="0" smtClean="0"/>
              <a:t>High </a:t>
            </a:r>
            <a:r>
              <a:rPr lang="en-US" dirty="0"/>
              <a:t>groundwater levels lower the effective stresses in the </a:t>
            </a:r>
            <a:r>
              <a:rPr lang="en-US" dirty="0" smtClean="0"/>
              <a:t>ground</a:t>
            </a:r>
          </a:p>
          <a:p>
            <a:pPr lvl="1"/>
            <a:r>
              <a:rPr lang="en-US" dirty="0" smtClean="0"/>
              <a:t>the </a:t>
            </a:r>
            <a:r>
              <a:rPr lang="en-US" dirty="0"/>
              <a:t>ultimate bearing capacity is </a:t>
            </a:r>
            <a:r>
              <a:rPr lang="en-US" dirty="0" smtClean="0"/>
              <a:t>reduced</a:t>
            </a:r>
            <a:endParaRPr lang="en-US" dirty="0"/>
          </a:p>
        </p:txBody>
      </p:sp>
    </p:spTree>
    <p:extLst>
      <p:ext uri="{BB962C8B-B14F-4D97-AF65-F5344CB8AC3E}">
        <p14:creationId xmlns:p14="http://schemas.microsoft.com/office/powerpoint/2010/main" val="21149469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a:t>
            </a:r>
            <a:endParaRPr lang="en-US"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smtClean="0"/>
              <a:t>Why engineering </a:t>
            </a:r>
            <a:r>
              <a:rPr lang="en-US" dirty="0"/>
              <a:t>geology is </a:t>
            </a:r>
            <a:r>
              <a:rPr lang="en-US" dirty="0" smtClean="0"/>
              <a:t>important in</a:t>
            </a:r>
            <a:r>
              <a:rPr lang="en-US" b="1" dirty="0" smtClean="0"/>
              <a:t> </a:t>
            </a:r>
            <a:r>
              <a:rPr lang="en-US" dirty="0" smtClean="0"/>
              <a:t>  civil engineering ? </a:t>
            </a:r>
          </a:p>
          <a:p>
            <a:pPr marL="514350" indent="-514350">
              <a:buFont typeface="+mj-lt"/>
              <a:buAutoNum type="arabicPeriod"/>
            </a:pPr>
            <a:r>
              <a:rPr lang="en-US" dirty="0" smtClean="0"/>
              <a:t>Briefly discus the rock cycle</a:t>
            </a:r>
          </a:p>
          <a:p>
            <a:pPr marL="514350" indent="-514350">
              <a:buFont typeface="+mj-lt"/>
              <a:buAutoNum type="arabicPeriod"/>
            </a:pPr>
            <a:r>
              <a:rPr lang="en-US" dirty="0" smtClean="0"/>
              <a:t>If you provided with piece of igneous rock and asked you to identify it, how you identify into intrusive and which type of it or extrusive  and which type.</a:t>
            </a:r>
          </a:p>
          <a:p>
            <a:pPr marL="514350" indent="-514350">
              <a:buFont typeface="+mj-lt"/>
              <a:buAutoNum type="arabicPeriod"/>
            </a:pPr>
            <a:r>
              <a:rPr lang="en-US" dirty="0" smtClean="0"/>
              <a:t>Discuss briefly advantage and disadvantage of joints from engineering point of view </a:t>
            </a:r>
            <a:endParaRPr lang="en-US" dirty="0"/>
          </a:p>
        </p:txBody>
      </p:sp>
    </p:spTree>
    <p:extLst>
      <p:ext uri="{BB962C8B-B14F-4D97-AF65-F5344CB8AC3E}">
        <p14:creationId xmlns:p14="http://schemas.microsoft.com/office/powerpoint/2010/main" val="3104076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Stages in Formation of Early Earth</a:t>
            </a:r>
            <a:br>
              <a:rPr lang="en-US" dirty="0"/>
            </a:br>
            <a:endParaRPr lang="en-US" dirty="0"/>
          </a:p>
        </p:txBody>
      </p:sp>
      <p:pic>
        <p:nvPicPr>
          <p:cNvPr id="4" name="Content Placeholder 3" descr="Fi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1048" y="990600"/>
            <a:ext cx="5940552" cy="390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7625" y="1524000"/>
            <a:ext cx="2771775" cy="2286000"/>
          </a:xfrm>
          <a:prstGeom prst="rect">
            <a:avLst/>
          </a:prstGeom>
        </p:spPr>
      </p:pic>
    </p:spTree>
    <p:extLst>
      <p:ext uri="{BB962C8B-B14F-4D97-AF65-F5344CB8AC3E}">
        <p14:creationId xmlns:p14="http://schemas.microsoft.com/office/powerpoint/2010/main" val="1898079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10600" cy="6400800"/>
          </a:xfrm>
        </p:spPr>
        <p:txBody>
          <a:bodyPr>
            <a:normAutofit/>
          </a:bodyPr>
          <a:lstStyle/>
          <a:p>
            <a:r>
              <a:rPr lang="en-US" dirty="0"/>
              <a:t>Early Earth (4.6 </a:t>
            </a:r>
            <a:r>
              <a:rPr lang="en-US" dirty="0" err="1"/>
              <a:t>b.y</a:t>
            </a:r>
            <a:r>
              <a:rPr lang="en-US" dirty="0"/>
              <a:t>.) had uniform composition and density</a:t>
            </a:r>
          </a:p>
          <a:p>
            <a:r>
              <a:rPr lang="en-US" dirty="0" smtClean="0"/>
              <a:t> </a:t>
            </a:r>
            <a:r>
              <a:rPr lang="en-US" dirty="0"/>
              <a:t>Heat generated by gravitational contraction, collisions with debris in </a:t>
            </a:r>
            <a:r>
              <a:rPr lang="en-US" dirty="0" smtClean="0"/>
              <a:t>its orbital </a:t>
            </a:r>
            <a:r>
              <a:rPr lang="en-US" dirty="0"/>
              <a:t>path and decay of radioactive elements results in (partial) melting;</a:t>
            </a:r>
          </a:p>
          <a:p>
            <a:r>
              <a:rPr lang="en-US" dirty="0"/>
              <a:t>during molten phase </a:t>
            </a:r>
            <a:r>
              <a:rPr lang="en-US" b="1" dirty="0"/>
              <a:t>dense elements </a:t>
            </a:r>
            <a:r>
              <a:rPr lang="en-US" dirty="0"/>
              <a:t>(Fe and Ni) sink to collect in </a:t>
            </a:r>
            <a:r>
              <a:rPr lang="en-US" dirty="0">
                <a:solidFill>
                  <a:srgbClr val="C00000"/>
                </a:solidFill>
              </a:rPr>
              <a:t>core</a:t>
            </a:r>
            <a:r>
              <a:rPr lang="en-US" dirty="0"/>
              <a:t> </a:t>
            </a:r>
            <a:r>
              <a:rPr lang="en-US" dirty="0" smtClean="0"/>
              <a:t>and </a:t>
            </a:r>
            <a:r>
              <a:rPr lang="en-US" b="1" dirty="0" smtClean="0"/>
              <a:t>lighter </a:t>
            </a:r>
            <a:r>
              <a:rPr lang="en-US" b="1" dirty="0"/>
              <a:t>silicate </a:t>
            </a:r>
            <a:r>
              <a:rPr lang="en-US" dirty="0"/>
              <a:t>minerals flow upward to form </a:t>
            </a:r>
            <a:r>
              <a:rPr lang="en-US" dirty="0">
                <a:solidFill>
                  <a:schemeClr val="accent6">
                    <a:lumMod val="75000"/>
                  </a:schemeClr>
                </a:solidFill>
              </a:rPr>
              <a:t>mantle</a:t>
            </a:r>
            <a:r>
              <a:rPr lang="en-US" dirty="0"/>
              <a:t> and </a:t>
            </a:r>
            <a:r>
              <a:rPr lang="en-US" dirty="0">
                <a:solidFill>
                  <a:srgbClr val="00B050"/>
                </a:solidFill>
              </a:rPr>
              <a:t>crust</a:t>
            </a:r>
          </a:p>
          <a:p>
            <a:pPr marL="0" indent="0">
              <a:buNone/>
            </a:pPr>
            <a:r>
              <a:rPr lang="en-US" dirty="0"/>
              <a:t>• Differentiation results in layered planet, and emission of gases </a:t>
            </a:r>
            <a:r>
              <a:rPr lang="en-US" dirty="0" smtClean="0"/>
              <a:t>supplies material </a:t>
            </a:r>
            <a:r>
              <a:rPr lang="en-US" dirty="0"/>
              <a:t>for early atmosphere and oceans</a:t>
            </a:r>
          </a:p>
        </p:txBody>
      </p:sp>
    </p:spTree>
    <p:extLst>
      <p:ext uri="{BB962C8B-B14F-4D97-AF65-F5344CB8AC3E}">
        <p14:creationId xmlns:p14="http://schemas.microsoft.com/office/powerpoint/2010/main" val="11044889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2400" y="23116"/>
            <a:ext cx="8915400" cy="6834884"/>
          </a:xfrm>
          <a:prstGeom prst="rect">
            <a:avLst/>
          </a:prstGeom>
        </p:spPr>
      </p:pic>
    </p:spTree>
    <p:extLst>
      <p:ext uri="{BB962C8B-B14F-4D97-AF65-F5344CB8AC3E}">
        <p14:creationId xmlns:p14="http://schemas.microsoft.com/office/powerpoint/2010/main" val="2344961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6497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114800" y="228600"/>
            <a:ext cx="3810000" cy="381000"/>
          </a:xfrm>
        </p:spPr>
        <p:txBody>
          <a:bodyPr/>
          <a:lstStyle/>
          <a:p>
            <a:pPr eaLnBrk="1" hangingPunct="1"/>
            <a:r>
              <a:rPr lang="en-US" sz="1800" b="1" smtClean="0"/>
              <a:t>Divisions of the Earth's interior </a:t>
            </a:r>
          </a:p>
        </p:txBody>
      </p:sp>
      <p:pic>
        <p:nvPicPr>
          <p:cNvPr id="1433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bwMode="auto">
          <a:xfrm>
            <a:off x="2667000" y="838200"/>
            <a:ext cx="6248400" cy="55387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Text Box 4"/>
          <p:cNvSpPr txBox="1">
            <a:spLocks noChangeArrowheads="1"/>
          </p:cNvSpPr>
          <p:nvPr/>
        </p:nvSpPr>
        <p:spPr bwMode="auto">
          <a:xfrm>
            <a:off x="212725" y="1031875"/>
            <a:ext cx="2530475"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t>Cross section of Earth showing in a rudimentary way the relation of the upper mantle to subduction zones and midocean ridges.</a:t>
            </a:r>
          </a:p>
          <a:p>
            <a:pPr eaLnBrk="1" hangingPunct="1"/>
            <a:endParaRPr lang="en-US"/>
          </a:p>
          <a:p>
            <a:pPr eaLnBrk="1" hangingPunct="1"/>
            <a:r>
              <a:rPr lang="en-US"/>
              <a:t>Note also the region where basaltic magma is thought to form.</a:t>
            </a:r>
          </a:p>
        </p:txBody>
      </p:sp>
    </p:spTree>
    <p:extLst>
      <p:ext uri="{BB962C8B-B14F-4D97-AF65-F5344CB8AC3E}">
        <p14:creationId xmlns:p14="http://schemas.microsoft.com/office/powerpoint/2010/main" val="3342839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a:xfrm>
            <a:off x="457200" y="1600200"/>
            <a:ext cx="8229600" cy="4648200"/>
          </a:xfrm>
        </p:spPr>
        <p:txBody>
          <a:bodyPr>
            <a:normAutofit fontScale="85000" lnSpcReduction="20000"/>
          </a:bodyPr>
          <a:lstStyle/>
          <a:p>
            <a:r>
              <a:rPr lang="en-US" b="1" dirty="0" smtClean="0"/>
              <a:t>Geology</a:t>
            </a:r>
          </a:p>
          <a:p>
            <a:pPr lvl="1"/>
            <a:r>
              <a:rPr lang="en-US" sz="4000" dirty="0"/>
              <a:t>is the study of the earth </a:t>
            </a:r>
          </a:p>
          <a:p>
            <a:pPr lvl="1"/>
            <a:r>
              <a:rPr lang="en-US" sz="4000" dirty="0"/>
              <a:t>Deals with composition ,  structure &amp; history of the earth </a:t>
            </a:r>
          </a:p>
          <a:p>
            <a:pPr marL="0" indent="0">
              <a:buNone/>
            </a:pPr>
            <a:r>
              <a:rPr lang="en-US" b="1" dirty="0"/>
              <a:t>Two broad areas</a:t>
            </a:r>
            <a:r>
              <a:rPr lang="en-US" dirty="0"/>
              <a:t>:</a:t>
            </a:r>
          </a:p>
          <a:p>
            <a:pPr lvl="1">
              <a:buFont typeface="Wingdings" pitchFamily="2" charset="2"/>
              <a:buChar char="Ø"/>
            </a:pPr>
            <a:r>
              <a:rPr lang="en-US" sz="4000" b="1" dirty="0"/>
              <a:t>Historical Geology </a:t>
            </a:r>
            <a:r>
              <a:rPr lang="en-US" sz="3200" dirty="0"/>
              <a:t>– </a:t>
            </a:r>
            <a:r>
              <a:rPr lang="en-US" sz="4000" dirty="0"/>
              <a:t>origins and evolution of the Earth, its continents, atmosphere and life</a:t>
            </a:r>
          </a:p>
          <a:p>
            <a:pPr lvl="1">
              <a:buFont typeface="Wingdings" pitchFamily="2" charset="2"/>
              <a:buChar char="Ø"/>
            </a:pPr>
            <a:r>
              <a:rPr lang="en-US" sz="4000" b="1" dirty="0"/>
              <a:t>Physical Geology </a:t>
            </a:r>
            <a:r>
              <a:rPr lang="en-US" sz="3200" dirty="0"/>
              <a:t>– </a:t>
            </a:r>
            <a:r>
              <a:rPr lang="en-US" sz="4000" dirty="0"/>
              <a:t>rocks, minerals and the processes that affect them</a:t>
            </a:r>
          </a:p>
        </p:txBody>
      </p:sp>
    </p:spTree>
    <p:extLst>
      <p:ext uri="{BB962C8B-B14F-4D97-AF65-F5344CB8AC3E}">
        <p14:creationId xmlns:p14="http://schemas.microsoft.com/office/powerpoint/2010/main" val="1219676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sub-disciplines </a:t>
            </a:r>
            <a:r>
              <a:rPr lang="en-US" dirty="0" smtClean="0"/>
              <a:t>of geology</a:t>
            </a:r>
            <a:endParaRPr lang="en-US" dirty="0"/>
          </a:p>
        </p:txBody>
      </p:sp>
      <p:sp>
        <p:nvSpPr>
          <p:cNvPr id="3" name="Content Placeholder 2"/>
          <p:cNvSpPr>
            <a:spLocks noGrp="1"/>
          </p:cNvSpPr>
          <p:nvPr>
            <p:ph idx="1"/>
          </p:nvPr>
        </p:nvSpPr>
        <p:spPr>
          <a:xfrm>
            <a:off x="457200" y="1295400"/>
            <a:ext cx="8229600" cy="4830763"/>
          </a:xfrm>
        </p:spPr>
        <p:txBody>
          <a:bodyPr/>
          <a:lstStyle/>
          <a:p>
            <a:pPr>
              <a:buFont typeface="Wingdings" pitchFamily="2" charset="2"/>
              <a:buChar char="q"/>
            </a:pPr>
            <a:r>
              <a:rPr lang="en-US" sz="4400" dirty="0" smtClean="0"/>
              <a:t>Geochemistry</a:t>
            </a:r>
          </a:p>
          <a:p>
            <a:pPr lvl="1">
              <a:buFont typeface="Wingdings" pitchFamily="2" charset="2"/>
              <a:buChar char="ü"/>
            </a:pPr>
            <a:r>
              <a:rPr lang="en-US" sz="3400" dirty="0"/>
              <a:t>Deals with chemical composition of the earth </a:t>
            </a:r>
            <a:r>
              <a:rPr lang="en-US" dirty="0" smtClean="0"/>
              <a:t>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382" y="3124200"/>
            <a:ext cx="7543800" cy="345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4946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pPr>
              <a:buFont typeface="Wingdings" pitchFamily="2" charset="2"/>
              <a:buChar char="q"/>
            </a:pPr>
            <a:r>
              <a:rPr lang="en-US" sz="4400" dirty="0" smtClean="0"/>
              <a:t>Geophysics</a:t>
            </a:r>
          </a:p>
          <a:p>
            <a:r>
              <a:rPr lang="en-US" sz="3400" dirty="0"/>
              <a:t>We can measure the </a:t>
            </a:r>
            <a:r>
              <a:rPr lang="en-US" sz="3400" b="1" dirty="0"/>
              <a:t>physical properties of rocks</a:t>
            </a:r>
            <a:r>
              <a:rPr lang="en-US" sz="3400" dirty="0"/>
              <a:t> that can be used to </a:t>
            </a:r>
            <a:r>
              <a:rPr lang="en-US" sz="3400" b="1" dirty="0"/>
              <a:t>investigate the subsurface properties</a:t>
            </a:r>
            <a:r>
              <a:rPr lang="en-US" sz="3400" dirty="0"/>
              <a:t> of the planet with a variety of methods</a:t>
            </a:r>
          </a:p>
          <a:p>
            <a:pPr lvl="1">
              <a:buFont typeface="Courier New" pitchFamily="49" charset="0"/>
              <a:buChar char="o"/>
            </a:pPr>
            <a:r>
              <a:rPr lang="en-US" sz="3400" dirty="0"/>
              <a:t>Seismic </a:t>
            </a:r>
          </a:p>
          <a:p>
            <a:pPr lvl="1">
              <a:buFont typeface="Courier New" pitchFamily="49" charset="0"/>
              <a:buChar char="o"/>
            </a:pPr>
            <a:r>
              <a:rPr lang="en-US" sz="3400" dirty="0"/>
              <a:t>Gravity</a:t>
            </a:r>
          </a:p>
          <a:p>
            <a:pPr lvl="1">
              <a:buFont typeface="Courier New" pitchFamily="49" charset="0"/>
              <a:buChar char="o"/>
            </a:pPr>
            <a:r>
              <a:rPr lang="en-US" sz="3400" dirty="0"/>
              <a:t>Electromagnetic</a:t>
            </a:r>
          </a:p>
        </p:txBody>
      </p:sp>
    </p:spTree>
    <p:extLst>
      <p:ext uri="{BB962C8B-B14F-4D97-AF65-F5344CB8AC3E}">
        <p14:creationId xmlns:p14="http://schemas.microsoft.com/office/powerpoint/2010/main" val="1413938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outline </a:t>
            </a:r>
          </a:p>
        </p:txBody>
      </p:sp>
      <p:sp>
        <p:nvSpPr>
          <p:cNvPr id="3" name="Content Placeholder 2"/>
          <p:cNvSpPr>
            <a:spLocks noGrp="1"/>
          </p:cNvSpPr>
          <p:nvPr>
            <p:ph idx="1"/>
          </p:nvPr>
        </p:nvSpPr>
        <p:spPr>
          <a:xfrm>
            <a:off x="457200" y="1295400"/>
            <a:ext cx="8229600" cy="4830763"/>
          </a:xfrm>
        </p:spPr>
        <p:txBody>
          <a:bodyPr>
            <a:noAutofit/>
          </a:bodyPr>
          <a:lstStyle/>
          <a:p>
            <a:pPr>
              <a:lnSpc>
                <a:spcPct val="90000"/>
              </a:lnSpc>
            </a:pPr>
            <a:r>
              <a:rPr lang="en-US" sz="3400" dirty="0"/>
              <a:t>Chapter 1:- Introduction</a:t>
            </a:r>
          </a:p>
          <a:p>
            <a:pPr lvl="1">
              <a:lnSpc>
                <a:spcPct val="90000"/>
              </a:lnSpc>
            </a:pPr>
            <a:r>
              <a:rPr lang="en-US" sz="3400" dirty="0"/>
              <a:t>Formation of the Earth and its parts </a:t>
            </a:r>
          </a:p>
          <a:p>
            <a:pPr lvl="1">
              <a:lnSpc>
                <a:spcPct val="90000"/>
              </a:lnSpc>
            </a:pPr>
            <a:r>
              <a:rPr lang="en-US" sz="3400" dirty="0"/>
              <a:t>Definition of geology </a:t>
            </a:r>
          </a:p>
          <a:p>
            <a:pPr lvl="1">
              <a:lnSpc>
                <a:spcPct val="90000"/>
              </a:lnSpc>
            </a:pPr>
            <a:r>
              <a:rPr lang="en-US" sz="3400" dirty="0"/>
              <a:t>Branches of geology </a:t>
            </a:r>
          </a:p>
          <a:p>
            <a:pPr lvl="1">
              <a:lnSpc>
                <a:spcPct val="90000"/>
              </a:lnSpc>
            </a:pPr>
            <a:r>
              <a:rPr lang="en-US" sz="3400" dirty="0"/>
              <a:t>Role of geology in civil engineering </a:t>
            </a:r>
          </a:p>
          <a:p>
            <a:pPr>
              <a:lnSpc>
                <a:spcPct val="90000"/>
              </a:lnSpc>
            </a:pPr>
            <a:r>
              <a:rPr lang="en-US" sz="3400" dirty="0" smtClean="0"/>
              <a:t>Chapter2 </a:t>
            </a:r>
            <a:r>
              <a:rPr lang="en-US" sz="3400" dirty="0"/>
              <a:t>:- Rocks and Minerals </a:t>
            </a:r>
          </a:p>
          <a:p>
            <a:pPr lvl="1">
              <a:lnSpc>
                <a:spcPct val="90000"/>
              </a:lnSpc>
            </a:pPr>
            <a:r>
              <a:rPr lang="en-US" sz="3400" dirty="0"/>
              <a:t>Formation of rocks </a:t>
            </a:r>
          </a:p>
          <a:p>
            <a:pPr lvl="1">
              <a:lnSpc>
                <a:spcPct val="90000"/>
              </a:lnSpc>
            </a:pPr>
            <a:r>
              <a:rPr lang="en-US" sz="3400" dirty="0"/>
              <a:t>Type of rocks  and their classifications </a:t>
            </a:r>
          </a:p>
          <a:p>
            <a:pPr lvl="1">
              <a:lnSpc>
                <a:spcPct val="90000"/>
              </a:lnSpc>
            </a:pPr>
            <a:r>
              <a:rPr lang="en-US" sz="3400" dirty="0"/>
              <a:t>Minerals and their types  </a:t>
            </a:r>
          </a:p>
        </p:txBody>
      </p:sp>
    </p:spTree>
    <p:extLst>
      <p:ext uri="{BB962C8B-B14F-4D97-AF65-F5344CB8AC3E}">
        <p14:creationId xmlns:p14="http://schemas.microsoft.com/office/powerpoint/2010/main" val="13462651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a:bodyPr>
          <a:lstStyle/>
          <a:p>
            <a:pPr>
              <a:buFont typeface="Wingdings" pitchFamily="2" charset="2"/>
              <a:buChar char="q"/>
            </a:pPr>
            <a:r>
              <a:rPr lang="en-US" sz="4000" dirty="0" smtClean="0"/>
              <a:t>Paleontology</a:t>
            </a:r>
          </a:p>
          <a:p>
            <a:pPr lvl="1">
              <a:buFont typeface="Wingdings" pitchFamily="2" charset="2"/>
              <a:buChar char="ü"/>
            </a:pPr>
            <a:r>
              <a:rPr lang="en-US" sz="3400" dirty="0"/>
              <a:t>Deals with ancient </a:t>
            </a:r>
            <a:r>
              <a:rPr lang="en-US" sz="3400" dirty="0" err="1"/>
              <a:t>fosils</a:t>
            </a:r>
            <a:r>
              <a:rPr lang="en-US" sz="3400" dirty="0"/>
              <a:t>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0"/>
            <a:ext cx="3505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988468"/>
            <a:ext cx="3752850"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7031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a:bodyPr>
          <a:lstStyle/>
          <a:p>
            <a:pPr>
              <a:buFont typeface="Wingdings" pitchFamily="2" charset="2"/>
              <a:buChar char="q"/>
            </a:pPr>
            <a:r>
              <a:rPr lang="en-US" sz="4000" dirty="0" smtClean="0"/>
              <a:t>Economic Geology</a:t>
            </a:r>
          </a:p>
          <a:p>
            <a:pPr lvl="1">
              <a:buFont typeface="Wingdings" pitchFamily="2" charset="2"/>
              <a:buChar char="ü"/>
            </a:pPr>
            <a:r>
              <a:rPr lang="en-US" sz="3400" dirty="0"/>
              <a:t>Deals with geologic resources having economic value  </a:t>
            </a:r>
          </a:p>
          <a:p>
            <a:pPr marL="457200" lvl="1" indent="0">
              <a:buNone/>
            </a:pPr>
            <a:endParaRPr lang="en-US" sz="3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733800"/>
            <a:ext cx="3657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10000"/>
            <a:ext cx="3048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18871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a:bodyPr>
          <a:lstStyle/>
          <a:p>
            <a:pPr>
              <a:buFont typeface="Wingdings" pitchFamily="2" charset="2"/>
              <a:buChar char="q"/>
            </a:pPr>
            <a:r>
              <a:rPr lang="en-US" sz="4000" dirty="0" smtClean="0"/>
              <a:t>Environmental geology</a:t>
            </a:r>
          </a:p>
          <a:p>
            <a:r>
              <a:rPr lang="en-US" sz="3400" dirty="0"/>
              <a:t>Deals with Geological, climatic and man-made hazards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352800"/>
            <a:ext cx="64008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42372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a:bodyPr>
          <a:lstStyle/>
          <a:p>
            <a:pPr>
              <a:buFont typeface="Wingdings" pitchFamily="2" charset="2"/>
              <a:buChar char="q"/>
            </a:pPr>
            <a:r>
              <a:rPr lang="en-US" sz="4000" dirty="0" smtClean="0"/>
              <a:t>Volcanology</a:t>
            </a:r>
          </a:p>
          <a:p>
            <a:pPr marL="457200" lvl="1" indent="-457200">
              <a:buFont typeface="Wingdings" pitchFamily="2" charset="2"/>
              <a:buChar char="ü"/>
            </a:pPr>
            <a:r>
              <a:rPr lang="en-US" sz="3400" dirty="0"/>
              <a:t>Monitor active volcanoes</a:t>
            </a:r>
          </a:p>
          <a:p>
            <a:pPr marL="457200" lvl="1" indent="-457200">
              <a:buFont typeface="Wingdings" pitchFamily="2" charset="2"/>
              <a:buChar char="ü"/>
            </a:pPr>
            <a:r>
              <a:rPr lang="en-US" sz="3400" dirty="0"/>
              <a:t>Predict eruptions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32909"/>
            <a:ext cx="342900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4800"/>
            <a:ext cx="2819400"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848226"/>
            <a:ext cx="3429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54670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Engineering geology </a:t>
            </a:r>
          </a:p>
          <a:p>
            <a:pPr lvl="1"/>
            <a:r>
              <a:rPr lang="en-US" sz="3400" dirty="0"/>
              <a:t>application of Geology to engineering practice</a:t>
            </a:r>
          </a:p>
          <a:p>
            <a:pPr lvl="1"/>
            <a:r>
              <a:rPr lang="en-US" sz="3400" dirty="0"/>
              <a:t>the application of geological data, techniques and principles</a:t>
            </a:r>
          </a:p>
          <a:p>
            <a:pPr marL="0" indent="0">
              <a:buNone/>
            </a:pPr>
            <a:endParaRPr lang="en-US" dirty="0"/>
          </a:p>
        </p:txBody>
      </p:sp>
    </p:spTree>
    <p:extLst>
      <p:ext uri="{BB962C8B-B14F-4D97-AF65-F5344CB8AC3E}">
        <p14:creationId xmlns:p14="http://schemas.microsoft.com/office/powerpoint/2010/main" val="29979253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342900" lvl="1" indent="-342900">
              <a:buFont typeface="Arial" pitchFamily="34" charset="0"/>
              <a:buChar char="•"/>
            </a:pPr>
            <a:r>
              <a:rPr lang="en-US" sz="3400" dirty="0"/>
              <a:t>To the study of </a:t>
            </a:r>
            <a:r>
              <a:rPr lang="en-US" sz="3400" b="1" dirty="0"/>
              <a:t>rock and soil material and ground water. </a:t>
            </a:r>
          </a:p>
          <a:p>
            <a:pPr marL="742950" lvl="2" indent="-342900">
              <a:buFont typeface="Wingdings" pitchFamily="2" charset="2"/>
              <a:buChar char="Ø"/>
            </a:pPr>
            <a:r>
              <a:rPr lang="en-US" sz="3400" dirty="0"/>
              <a:t>essential for the proper location, planning, design, construction, operation and maintenance of engineering structures </a:t>
            </a:r>
          </a:p>
          <a:p>
            <a:pPr marL="0" indent="0">
              <a:buNone/>
            </a:pPr>
            <a:endParaRPr lang="en-US" sz="3400" dirty="0"/>
          </a:p>
        </p:txBody>
      </p:sp>
    </p:spTree>
    <p:extLst>
      <p:ext uri="{BB962C8B-B14F-4D97-AF65-F5344CB8AC3E}">
        <p14:creationId xmlns:p14="http://schemas.microsoft.com/office/powerpoint/2010/main" val="40796368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0"/>
            <a:ext cx="9601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5675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
            </a:r>
            <a:br>
              <a:rPr lang="en-US" dirty="0"/>
            </a:br>
            <a:r>
              <a:rPr lang="en-US" b="1" dirty="0"/>
              <a:t>St. Francis Dam near Los Angeles </a:t>
            </a:r>
            <a:r>
              <a:rPr lang="en-US" dirty="0"/>
              <a:t/>
            </a:r>
            <a:br>
              <a:rPr lang="en-US" dirty="0"/>
            </a:br>
            <a:r>
              <a:rPr lang="en-US" dirty="0"/>
              <a:t/>
            </a:r>
            <a:br>
              <a:rPr lang="en-US" dirty="0"/>
            </a:br>
            <a:r>
              <a:rPr lang="en-US" b="1" dirty="0"/>
              <a:t>St. Francis Dam near Los Angeles </a:t>
            </a:r>
            <a:endParaRPr lang="en-US" dirty="0"/>
          </a:p>
        </p:txBody>
      </p:sp>
      <p:pic>
        <p:nvPicPr>
          <p:cNvPr id="102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610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903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
            </a:r>
            <a:br>
              <a:rPr lang="en-US" dirty="0" smtClean="0"/>
            </a:br>
            <a:r>
              <a:rPr lang="en-US" b="1" dirty="0" smtClean="0"/>
              <a:t>St. Francis Dam </a:t>
            </a:r>
            <a:r>
              <a:rPr lang="en-US" b="1" dirty="0"/>
              <a:t>After failure </a:t>
            </a:r>
            <a:r>
              <a:rPr lang="en-US" dirty="0" smtClean="0"/>
              <a:t/>
            </a:r>
            <a:br>
              <a:rPr lang="en-US" dirty="0" smtClean="0"/>
            </a:br>
            <a:endParaRPr 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686800" cy="56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27995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Geological section of St. Francis Dam</a:t>
            </a:r>
            <a:endParaRPr lang="en-US" dirty="0"/>
          </a:p>
        </p:txBody>
      </p:sp>
      <p:pic>
        <p:nvPicPr>
          <p:cNvPr id="92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219200"/>
            <a:ext cx="8915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1797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Autofit/>
          </a:bodyPr>
          <a:lstStyle/>
          <a:p>
            <a:pPr>
              <a:lnSpc>
                <a:spcPct val="80000"/>
              </a:lnSpc>
            </a:pPr>
            <a:r>
              <a:rPr lang="en-US" sz="3400" dirty="0"/>
              <a:t>Chapter 3:- Geologic Structures</a:t>
            </a:r>
          </a:p>
          <a:p>
            <a:pPr lvl="1">
              <a:lnSpc>
                <a:spcPct val="80000"/>
              </a:lnSpc>
            </a:pPr>
            <a:r>
              <a:rPr lang="en-US" sz="3400" dirty="0"/>
              <a:t>Type of geologic Structures</a:t>
            </a:r>
          </a:p>
          <a:p>
            <a:pPr lvl="1">
              <a:lnSpc>
                <a:spcPct val="80000"/>
              </a:lnSpc>
            </a:pPr>
            <a:r>
              <a:rPr lang="en-US" sz="3400" dirty="0"/>
              <a:t>Formation of geologic Structures</a:t>
            </a:r>
          </a:p>
          <a:p>
            <a:pPr lvl="1">
              <a:lnSpc>
                <a:spcPct val="80000"/>
              </a:lnSpc>
            </a:pPr>
            <a:r>
              <a:rPr lang="en-US" sz="3400" dirty="0"/>
              <a:t>Effect of geologic Structures on civil </a:t>
            </a:r>
            <a:r>
              <a:rPr lang="en-US" sz="3400" dirty="0" err="1"/>
              <a:t>stuctures</a:t>
            </a:r>
            <a:r>
              <a:rPr lang="en-US" sz="3400" dirty="0"/>
              <a:t> </a:t>
            </a:r>
          </a:p>
          <a:p>
            <a:pPr>
              <a:lnSpc>
                <a:spcPct val="80000"/>
              </a:lnSpc>
            </a:pPr>
            <a:r>
              <a:rPr lang="en-US" sz="3400" dirty="0"/>
              <a:t>Chapter 4:- Geologic Surface Processes</a:t>
            </a:r>
          </a:p>
          <a:p>
            <a:pPr lvl="1">
              <a:lnSpc>
                <a:spcPct val="80000"/>
              </a:lnSpc>
            </a:pPr>
            <a:r>
              <a:rPr lang="en-US" sz="3400" dirty="0"/>
              <a:t>Weathering</a:t>
            </a:r>
          </a:p>
          <a:p>
            <a:pPr lvl="1">
              <a:lnSpc>
                <a:spcPct val="80000"/>
              </a:lnSpc>
            </a:pPr>
            <a:r>
              <a:rPr lang="en-US" sz="3400" dirty="0"/>
              <a:t>Movement of Slopes</a:t>
            </a:r>
          </a:p>
          <a:p>
            <a:pPr lvl="1">
              <a:lnSpc>
                <a:spcPct val="80000"/>
              </a:lnSpc>
            </a:pPr>
            <a:r>
              <a:rPr lang="en-US" sz="3400" dirty="0"/>
              <a:t>Wind Action and Desert Landscapes</a:t>
            </a:r>
          </a:p>
        </p:txBody>
      </p:sp>
    </p:spTree>
    <p:extLst>
      <p:ext uri="{BB962C8B-B14F-4D97-AF65-F5344CB8AC3E}">
        <p14:creationId xmlns:p14="http://schemas.microsoft.com/office/powerpoint/2010/main" val="21872228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dirty="0"/>
              <a:t/>
            </a:r>
            <a:br>
              <a:rPr lang="en-US" dirty="0"/>
            </a:br>
            <a:r>
              <a:rPr lang="en-US" b="1" dirty="0"/>
              <a:t>Main reasons for dam failure:</a:t>
            </a:r>
            <a:endParaRPr lang="en-US" dirty="0"/>
          </a:p>
        </p:txBody>
      </p:sp>
      <p:sp>
        <p:nvSpPr>
          <p:cNvPr id="3" name="Content Placeholder 2"/>
          <p:cNvSpPr>
            <a:spLocks noGrp="1"/>
          </p:cNvSpPr>
          <p:nvPr>
            <p:ph idx="1"/>
          </p:nvPr>
        </p:nvSpPr>
        <p:spPr/>
        <p:txBody>
          <a:bodyPr>
            <a:normAutofit/>
          </a:bodyPr>
          <a:lstStyle/>
          <a:p>
            <a:pPr>
              <a:buFont typeface="Wingdings" pitchFamily="2" charset="2"/>
              <a:buChar char="Ø"/>
            </a:pPr>
            <a:r>
              <a:rPr lang="en-US" sz="3600" dirty="0" smtClean="0"/>
              <a:t>Sedimentary </a:t>
            </a:r>
            <a:r>
              <a:rPr lang="en-US" sz="3600" dirty="0"/>
              <a:t>rocks on the west lost strength when it is wet;</a:t>
            </a:r>
          </a:p>
          <a:p>
            <a:pPr>
              <a:buFont typeface="Wingdings" pitchFamily="2" charset="2"/>
              <a:buChar char="Ø"/>
            </a:pPr>
            <a:r>
              <a:rPr lang="en-US" sz="3600" dirty="0" smtClean="0"/>
              <a:t>The </a:t>
            </a:r>
            <a:r>
              <a:rPr lang="en-US" sz="3600" dirty="0"/>
              <a:t>fault separating the west and east rock formations started to leak water;</a:t>
            </a:r>
          </a:p>
          <a:p>
            <a:pPr>
              <a:buFont typeface="Wingdings" pitchFamily="2" charset="2"/>
              <a:buChar char="Ø"/>
            </a:pPr>
            <a:r>
              <a:rPr lang="en-US" sz="3600" dirty="0" smtClean="0"/>
              <a:t>Schist </a:t>
            </a:r>
            <a:r>
              <a:rPr lang="en-US" sz="3600" dirty="0"/>
              <a:t>on the east increases pore pressure and lost shear strength after wet.</a:t>
            </a:r>
          </a:p>
        </p:txBody>
      </p:sp>
    </p:spTree>
    <p:extLst>
      <p:ext uri="{BB962C8B-B14F-4D97-AF65-F5344CB8AC3E}">
        <p14:creationId xmlns:p14="http://schemas.microsoft.com/office/powerpoint/2010/main" val="28033682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Chapter2 </a:t>
            </a:r>
            <a:br>
              <a:rPr lang="en-US" dirty="0"/>
            </a:br>
            <a:r>
              <a:rPr lang="en-US" dirty="0"/>
              <a:t> Rocks and Minerals</a:t>
            </a:r>
          </a:p>
        </p:txBody>
      </p:sp>
      <p:sp>
        <p:nvSpPr>
          <p:cNvPr id="3" name="Content Placeholder 2"/>
          <p:cNvSpPr>
            <a:spLocks noGrp="1"/>
          </p:cNvSpPr>
          <p:nvPr>
            <p:ph idx="1"/>
          </p:nvPr>
        </p:nvSpPr>
        <p:spPr>
          <a:xfrm>
            <a:off x="457200" y="1371600"/>
            <a:ext cx="8229600" cy="5257800"/>
          </a:xfrm>
        </p:spPr>
        <p:txBody>
          <a:bodyPr>
            <a:normAutofit lnSpcReduction="10000"/>
          </a:bodyPr>
          <a:lstStyle/>
          <a:p>
            <a:r>
              <a:rPr lang="en-US" dirty="0" smtClean="0"/>
              <a:t>Element        mineral        Rocks</a:t>
            </a:r>
          </a:p>
          <a:p>
            <a:r>
              <a:rPr lang="en-US" dirty="0" smtClean="0"/>
              <a:t>In </a:t>
            </a:r>
            <a:r>
              <a:rPr lang="en-US" dirty="0" smtClean="0"/>
              <a:t>engineering Rock </a:t>
            </a:r>
            <a:r>
              <a:rPr lang="en-US" dirty="0"/>
              <a:t>are significant for two major reasons </a:t>
            </a:r>
            <a:r>
              <a:rPr lang="en-US" dirty="0" smtClean="0"/>
              <a:t>:</a:t>
            </a:r>
          </a:p>
          <a:p>
            <a:pPr marL="914400" lvl="1" indent="-514350">
              <a:buFont typeface="+mj-lt"/>
              <a:buAutoNum type="arabicPeriod"/>
            </a:pPr>
            <a:r>
              <a:rPr lang="en-US" sz="3200" dirty="0" smtClean="0"/>
              <a:t>As </a:t>
            </a:r>
            <a:r>
              <a:rPr lang="en-US" sz="3200" dirty="0"/>
              <a:t>building materials for constructions</a:t>
            </a:r>
            <a:r>
              <a:rPr lang="en-US" sz="3200" dirty="0" smtClean="0"/>
              <a:t>;</a:t>
            </a:r>
          </a:p>
          <a:p>
            <a:pPr marL="1314450" lvl="2" indent="-514350">
              <a:buFont typeface="Wingdings" pitchFamily="2" charset="2"/>
              <a:buChar char="Ø"/>
            </a:pPr>
            <a:r>
              <a:rPr lang="en-US" dirty="0" smtClean="0"/>
              <a:t>Strength</a:t>
            </a:r>
            <a:endParaRPr lang="en-US" dirty="0"/>
          </a:p>
          <a:p>
            <a:pPr marL="1314450" lvl="2" indent="-514350">
              <a:buFont typeface="Wingdings" pitchFamily="2" charset="2"/>
              <a:buChar char="Ø"/>
            </a:pPr>
            <a:r>
              <a:rPr lang="en-US" dirty="0"/>
              <a:t>Durability</a:t>
            </a:r>
          </a:p>
          <a:p>
            <a:pPr marL="914400" lvl="1" indent="-514350">
              <a:buFont typeface="+mj-lt"/>
              <a:buAutoNum type="arabicPeriod"/>
            </a:pPr>
            <a:r>
              <a:rPr lang="en-US" sz="3200" dirty="0" smtClean="0"/>
              <a:t>As </a:t>
            </a:r>
            <a:r>
              <a:rPr lang="en-US" sz="3200" dirty="0"/>
              <a:t>foundations on which the constructions are </a:t>
            </a:r>
            <a:r>
              <a:rPr lang="en-US" sz="3200" dirty="0" smtClean="0"/>
              <a:t>setting</a:t>
            </a:r>
          </a:p>
          <a:p>
            <a:pPr marL="1314450" lvl="2" indent="-514350">
              <a:buFont typeface="Wingdings" pitchFamily="2" charset="2"/>
              <a:buChar char="Ø"/>
            </a:pPr>
            <a:r>
              <a:rPr lang="en-US" dirty="0"/>
              <a:t>Density</a:t>
            </a:r>
          </a:p>
          <a:p>
            <a:pPr marL="1314450" lvl="2" indent="-514350">
              <a:buFont typeface="Wingdings" pitchFamily="2" charset="2"/>
              <a:buChar char="Ø"/>
            </a:pPr>
            <a:r>
              <a:rPr lang="en-US" dirty="0"/>
              <a:t>Strength</a:t>
            </a:r>
          </a:p>
          <a:p>
            <a:pPr marL="1314450" lvl="2" indent="-514350">
              <a:buFont typeface="Wingdings" pitchFamily="2" charset="2"/>
              <a:buChar char="Ø"/>
            </a:pPr>
            <a:r>
              <a:rPr lang="en-US" dirty="0" smtClean="0"/>
              <a:t>Compressibility</a:t>
            </a:r>
            <a:endParaRPr lang="en-US" dirty="0"/>
          </a:p>
        </p:txBody>
      </p:sp>
      <p:sp>
        <p:nvSpPr>
          <p:cNvPr id="4" name="Right Arrow 3"/>
          <p:cNvSpPr/>
          <p:nvPr/>
        </p:nvSpPr>
        <p:spPr>
          <a:xfrm>
            <a:off x="2362200" y="1569513"/>
            <a:ext cx="533400" cy="121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343400" y="1555242"/>
            <a:ext cx="533400" cy="121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330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34" y="0"/>
            <a:ext cx="91760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0286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Bonding for stability</a:t>
            </a:r>
            <a:endParaRPr lang="en-US" dirty="0"/>
          </a:p>
        </p:txBody>
      </p:sp>
      <p:sp>
        <p:nvSpPr>
          <p:cNvPr id="3" name="Content Placeholder 2"/>
          <p:cNvSpPr>
            <a:spLocks noGrp="1"/>
          </p:cNvSpPr>
          <p:nvPr>
            <p:ph idx="1"/>
          </p:nvPr>
        </p:nvSpPr>
        <p:spPr/>
        <p:txBody>
          <a:bodyPr>
            <a:normAutofit/>
          </a:bodyPr>
          <a:lstStyle/>
          <a:p>
            <a:r>
              <a:rPr lang="en-US" sz="3600" dirty="0"/>
              <a:t>atoms share and transfer </a:t>
            </a:r>
            <a:r>
              <a:rPr lang="en-US" sz="3600" dirty="0" smtClean="0"/>
              <a:t>electrons In </a:t>
            </a:r>
            <a:r>
              <a:rPr lang="en-US" sz="3600" dirty="0"/>
              <a:t>order to fill shells and reach a stable </a:t>
            </a:r>
            <a:r>
              <a:rPr lang="en-US" sz="3600" dirty="0" smtClean="0"/>
              <a:t>state</a:t>
            </a:r>
          </a:p>
          <a:p>
            <a:r>
              <a:rPr lang="en-US" sz="3600" dirty="0"/>
              <a:t>They bond in four different ways to do </a:t>
            </a:r>
            <a:r>
              <a:rPr lang="en-US" sz="3600" dirty="0" smtClean="0"/>
              <a:t>this</a:t>
            </a:r>
          </a:p>
          <a:p>
            <a:r>
              <a:rPr lang="en-US" sz="3600" b="1" dirty="0"/>
              <a:t>Ionic Bonding: </a:t>
            </a:r>
            <a:r>
              <a:rPr lang="en-US" sz="3600" b="1" dirty="0" smtClean="0"/>
              <a:t>(</a:t>
            </a:r>
            <a:r>
              <a:rPr lang="en-US" sz="3600" dirty="0" smtClean="0"/>
              <a:t>“</a:t>
            </a:r>
            <a:r>
              <a:rPr lang="en-US" sz="3600" dirty="0"/>
              <a:t>electron transfer”) </a:t>
            </a:r>
            <a:r>
              <a:rPr lang="en-US" sz="3600" dirty="0" smtClean="0"/>
              <a:t>One atom </a:t>
            </a:r>
            <a:r>
              <a:rPr lang="en-US" sz="3600" dirty="0"/>
              <a:t>donates one or more electrons to an </a:t>
            </a:r>
            <a:r>
              <a:rPr lang="en-US" sz="3600" dirty="0" smtClean="0"/>
              <a:t>atom of </a:t>
            </a:r>
            <a:r>
              <a:rPr lang="en-US" sz="3600" dirty="0"/>
              <a:t>another element. Ex: </a:t>
            </a:r>
            <a:r>
              <a:rPr lang="en-US" sz="3600" dirty="0" err="1" smtClean="0"/>
              <a:t>NaCl</a:t>
            </a:r>
            <a:endParaRPr lang="en-US" sz="3600" dirty="0"/>
          </a:p>
        </p:txBody>
      </p:sp>
    </p:spTree>
    <p:extLst>
      <p:ext uri="{BB962C8B-B14F-4D97-AF65-F5344CB8AC3E}">
        <p14:creationId xmlns:p14="http://schemas.microsoft.com/office/powerpoint/2010/main" val="16934784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Covalent Bonding</a:t>
            </a:r>
            <a:br>
              <a:rPr lang="en-US" dirty="0"/>
            </a:br>
            <a:endParaRPr lang="en-US" dirty="0"/>
          </a:p>
        </p:txBody>
      </p:sp>
      <p:sp>
        <p:nvSpPr>
          <p:cNvPr id="3" name="Content Placeholder 2"/>
          <p:cNvSpPr>
            <a:spLocks noGrp="1"/>
          </p:cNvSpPr>
          <p:nvPr>
            <p:ph idx="1"/>
          </p:nvPr>
        </p:nvSpPr>
        <p:spPr>
          <a:xfrm>
            <a:off x="457200" y="914400"/>
            <a:ext cx="8229600" cy="4525963"/>
          </a:xfrm>
        </p:spPr>
        <p:txBody>
          <a:bodyPr/>
          <a:lstStyle/>
          <a:p>
            <a:r>
              <a:rPr lang="en-US" dirty="0" smtClean="0"/>
              <a:t>Highest </a:t>
            </a:r>
            <a:r>
              <a:rPr lang="en-US" dirty="0"/>
              <a:t>energy level shell </a:t>
            </a:r>
            <a:r>
              <a:rPr lang="en-US" dirty="0" smtClean="0"/>
              <a:t>has 4 </a:t>
            </a:r>
            <a:r>
              <a:rPr lang="en-US" dirty="0"/>
              <a:t>electrons but needs 8 </a:t>
            </a:r>
            <a:r>
              <a:rPr lang="en-US" dirty="0" smtClean="0"/>
              <a:t>for stability</a:t>
            </a:r>
          </a:p>
          <a:p>
            <a:r>
              <a:rPr lang="en-US" dirty="0"/>
              <a:t>Each C atom shares </a:t>
            </a:r>
            <a:r>
              <a:rPr lang="en-US" dirty="0" smtClean="0"/>
              <a:t>two electrons </a:t>
            </a:r>
            <a:r>
              <a:rPr lang="en-US" dirty="0"/>
              <a:t>with four other </a:t>
            </a:r>
            <a:r>
              <a:rPr lang="en-US" dirty="0" smtClean="0"/>
              <a:t>C atoms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048000"/>
            <a:ext cx="34053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3352800"/>
            <a:ext cx="3149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05158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Van der Waals Bonding</a:t>
            </a:r>
            <a:endParaRPr lang="en-US" dirty="0"/>
          </a:p>
        </p:txBody>
      </p:sp>
      <p:sp>
        <p:nvSpPr>
          <p:cNvPr id="3" name="Content Placeholder 2"/>
          <p:cNvSpPr>
            <a:spLocks noGrp="1"/>
          </p:cNvSpPr>
          <p:nvPr>
            <p:ph idx="1"/>
          </p:nvPr>
        </p:nvSpPr>
        <p:spPr>
          <a:xfrm>
            <a:off x="457200" y="1219200"/>
            <a:ext cx="8229600" cy="4525963"/>
          </a:xfrm>
        </p:spPr>
        <p:txBody>
          <a:bodyPr/>
          <a:lstStyle/>
          <a:p>
            <a:r>
              <a:rPr lang="en-US" dirty="0"/>
              <a:t>This is a weak bond formed from the </a:t>
            </a:r>
            <a:r>
              <a:rPr lang="en-US" dirty="0" smtClean="0"/>
              <a:t>secondary attraction </a:t>
            </a:r>
            <a:r>
              <a:rPr lang="en-US" dirty="0"/>
              <a:t>of molecules as a result of the transfer </a:t>
            </a:r>
            <a:r>
              <a:rPr lang="en-US" dirty="0" smtClean="0"/>
              <a:t>or sharing </a:t>
            </a:r>
            <a:r>
              <a:rPr lang="en-US" dirty="0"/>
              <a:t>of electrons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752725"/>
            <a:ext cx="7696201" cy="40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450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Metallic Bonding</a:t>
            </a:r>
            <a:endParaRPr lang="en-US" dirty="0"/>
          </a:p>
        </p:txBody>
      </p:sp>
      <p:sp>
        <p:nvSpPr>
          <p:cNvPr id="3" name="Content Placeholder 2"/>
          <p:cNvSpPr>
            <a:spLocks noGrp="1"/>
          </p:cNvSpPr>
          <p:nvPr>
            <p:ph idx="1"/>
          </p:nvPr>
        </p:nvSpPr>
        <p:spPr/>
        <p:txBody>
          <a:bodyPr/>
          <a:lstStyle/>
          <a:p>
            <a:r>
              <a:rPr lang="en-US" dirty="0"/>
              <a:t>This form of bonding is unique to </a:t>
            </a:r>
            <a:r>
              <a:rPr lang="en-US" dirty="0" smtClean="0"/>
              <a:t>metals</a:t>
            </a:r>
          </a:p>
          <a:p>
            <a:r>
              <a:rPr lang="en-US" dirty="0"/>
              <a:t>Electrons in the outer shells are </a:t>
            </a:r>
            <a:r>
              <a:rPr lang="en-US" dirty="0" smtClean="0"/>
              <a:t>shared between </a:t>
            </a:r>
            <a:r>
              <a:rPr lang="en-US" dirty="0"/>
              <a:t>several </a:t>
            </a:r>
            <a:r>
              <a:rPr lang="en-US" dirty="0" smtClean="0"/>
              <a:t>atoms</a:t>
            </a:r>
          </a:p>
          <a:p>
            <a:r>
              <a:rPr lang="en-US" dirty="0"/>
              <a:t>Makes them good conductors of </a:t>
            </a:r>
            <a:r>
              <a:rPr lang="en-US" dirty="0" smtClean="0"/>
              <a:t>heat and </a:t>
            </a:r>
            <a:r>
              <a:rPr lang="en-US" dirty="0"/>
              <a:t>electricity</a:t>
            </a:r>
            <a:endParaRPr lang="en-US" dirty="0"/>
          </a:p>
        </p:txBody>
      </p:sp>
    </p:spTree>
    <p:extLst>
      <p:ext uri="{BB962C8B-B14F-4D97-AF65-F5344CB8AC3E}">
        <p14:creationId xmlns:p14="http://schemas.microsoft.com/office/powerpoint/2010/main" val="2713661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What is a mineral?</a:t>
            </a:r>
            <a:br>
              <a:rPr lang="en-US" b="1" dirty="0"/>
            </a:br>
            <a:r>
              <a:rPr lang="en-US" b="1" dirty="0" smtClean="0"/>
              <a:t>`		</a:t>
            </a:r>
            <a:endParaRPr lang="en-US" dirty="0"/>
          </a:p>
        </p:txBody>
      </p:sp>
      <p:sp>
        <p:nvSpPr>
          <p:cNvPr id="3" name="Content Placeholder 2"/>
          <p:cNvSpPr>
            <a:spLocks noGrp="1"/>
          </p:cNvSpPr>
          <p:nvPr>
            <p:ph idx="1"/>
          </p:nvPr>
        </p:nvSpPr>
        <p:spPr>
          <a:xfrm>
            <a:off x="457200" y="838200"/>
            <a:ext cx="8229600" cy="5287963"/>
          </a:xfrm>
        </p:spPr>
        <p:txBody>
          <a:bodyPr>
            <a:noAutofit/>
          </a:bodyPr>
          <a:lstStyle/>
          <a:p>
            <a:r>
              <a:rPr lang="en-US" sz="4000" dirty="0" smtClean="0"/>
              <a:t>a </a:t>
            </a:r>
            <a:r>
              <a:rPr lang="en-US" sz="4000" dirty="0"/>
              <a:t>naturally occurring chemical element or compound</a:t>
            </a:r>
            <a:r>
              <a:rPr lang="en-US" sz="4000" dirty="0" smtClean="0"/>
              <a:t>;</a:t>
            </a:r>
          </a:p>
          <a:p>
            <a:r>
              <a:rPr lang="en-US" sz="4000" dirty="0" smtClean="0"/>
              <a:t> </a:t>
            </a:r>
            <a:r>
              <a:rPr lang="en-US" sz="4000" dirty="0"/>
              <a:t>formed by inorganic processes</a:t>
            </a:r>
            <a:r>
              <a:rPr lang="en-US" sz="4000" dirty="0" smtClean="0"/>
              <a:t>;</a:t>
            </a:r>
          </a:p>
          <a:p>
            <a:r>
              <a:rPr lang="en-US" sz="4000" dirty="0" smtClean="0"/>
              <a:t>solid</a:t>
            </a:r>
            <a:endParaRPr lang="en-US" sz="4000" dirty="0" smtClean="0"/>
          </a:p>
          <a:p>
            <a:r>
              <a:rPr lang="en-US" sz="4000" dirty="0" smtClean="0"/>
              <a:t>with </a:t>
            </a:r>
            <a:r>
              <a:rPr lang="en-US" sz="4000" dirty="0"/>
              <a:t>an ordered arrangement or pattern for its atoms –crystalline structure</a:t>
            </a:r>
            <a:r>
              <a:rPr lang="en-US" sz="4000" dirty="0" smtClean="0"/>
              <a:t>;</a:t>
            </a:r>
          </a:p>
          <a:p>
            <a:r>
              <a:rPr lang="en-US" sz="4000" dirty="0" smtClean="0"/>
              <a:t>possesses </a:t>
            </a:r>
            <a:r>
              <a:rPr lang="en-US" sz="4000" dirty="0"/>
              <a:t>a definite chemical composition or range of compositions.</a:t>
            </a:r>
          </a:p>
          <a:p>
            <a:pPr marL="0" indent="0">
              <a:buNone/>
            </a:pPr>
            <a:endParaRPr lang="en-US" sz="4000" dirty="0"/>
          </a:p>
        </p:txBody>
      </p:sp>
    </p:spTree>
    <p:extLst>
      <p:ext uri="{BB962C8B-B14F-4D97-AF65-F5344CB8AC3E}">
        <p14:creationId xmlns:p14="http://schemas.microsoft.com/office/powerpoint/2010/main" val="29915579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a:bodyPr>
          <a:lstStyle/>
          <a:p>
            <a:r>
              <a:rPr lang="en-US" sz="3600" dirty="0"/>
              <a:t>So we can simply express the mineral as</a:t>
            </a:r>
            <a:r>
              <a:rPr lang="en-US" sz="3600" b="1" dirty="0" smtClean="0"/>
              <a:t> mineral</a:t>
            </a:r>
            <a:r>
              <a:rPr lang="en-US" sz="3600" dirty="0" smtClean="0"/>
              <a:t> </a:t>
            </a:r>
            <a:r>
              <a:rPr lang="en-US" sz="3600" dirty="0"/>
              <a:t>= composition + crystalline structure </a:t>
            </a:r>
          </a:p>
          <a:p>
            <a:pPr marL="0" indent="0">
              <a:buNone/>
            </a:pPr>
            <a:r>
              <a:rPr lang="en-US" sz="3600" dirty="0" smtClean="0"/>
              <a:t>For </a:t>
            </a:r>
            <a:r>
              <a:rPr lang="en-US" sz="3600" dirty="0"/>
              <a:t>two minerals if the composition are the same but the structures are different, they can be called a pair of polymorphs. </a:t>
            </a:r>
          </a:p>
          <a:p>
            <a:pPr marL="0" indent="0">
              <a:buNone/>
            </a:pPr>
            <a:r>
              <a:rPr lang="en-US" sz="3600" dirty="0"/>
              <a:t>diamond/graphite (C, the same composition of carbon but different structure);</a:t>
            </a:r>
          </a:p>
          <a:p>
            <a:pPr marL="0" indent="0">
              <a:buNone/>
            </a:pPr>
            <a:endParaRPr lang="en-US" sz="3600" dirty="0"/>
          </a:p>
        </p:txBody>
      </p:sp>
    </p:spTree>
    <p:extLst>
      <p:ext uri="{BB962C8B-B14F-4D97-AF65-F5344CB8AC3E}">
        <p14:creationId xmlns:p14="http://schemas.microsoft.com/office/powerpoint/2010/main" val="10229982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3105150"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897" y="1143000"/>
            <a:ext cx="539210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280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fontScale="92500" lnSpcReduction="20000"/>
          </a:bodyPr>
          <a:lstStyle/>
          <a:p>
            <a:r>
              <a:rPr lang="en-US" sz="3700" dirty="0"/>
              <a:t>Chapter 5:- Earth Quake</a:t>
            </a:r>
          </a:p>
          <a:p>
            <a:r>
              <a:rPr lang="en-US" sz="3700" dirty="0"/>
              <a:t>Chapter 6:- Geological Site Investigation</a:t>
            </a:r>
          </a:p>
          <a:p>
            <a:pPr lvl="1"/>
            <a:r>
              <a:rPr lang="en-US" sz="3700" dirty="0"/>
              <a:t>Methods of investigation</a:t>
            </a:r>
          </a:p>
          <a:p>
            <a:pPr lvl="1"/>
            <a:r>
              <a:rPr lang="en-US" sz="3700" dirty="0"/>
              <a:t>Geology of dam site </a:t>
            </a:r>
          </a:p>
          <a:p>
            <a:pPr lvl="1"/>
            <a:r>
              <a:rPr lang="en-US" sz="3700" dirty="0"/>
              <a:t>Geology of reservoir site</a:t>
            </a:r>
          </a:p>
          <a:p>
            <a:pPr lvl="1"/>
            <a:r>
              <a:rPr lang="en-US" sz="3700" dirty="0"/>
              <a:t>Geology of tunnel site</a:t>
            </a:r>
          </a:p>
          <a:p>
            <a:pPr lvl="1"/>
            <a:r>
              <a:rPr lang="en-US" sz="3700" dirty="0"/>
              <a:t>Geology of road and bridge site </a:t>
            </a:r>
          </a:p>
          <a:p>
            <a:pPr lvl="1"/>
            <a:r>
              <a:rPr lang="en-US" sz="3700" dirty="0"/>
              <a:t>Geology of building  </a:t>
            </a:r>
          </a:p>
          <a:p>
            <a:endParaRPr lang="en-US" dirty="0"/>
          </a:p>
        </p:txBody>
      </p:sp>
    </p:spTree>
    <p:extLst>
      <p:ext uri="{BB962C8B-B14F-4D97-AF65-F5344CB8AC3E}">
        <p14:creationId xmlns:p14="http://schemas.microsoft.com/office/powerpoint/2010/main" val="10832601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Autofit/>
          </a:bodyPr>
          <a:lstStyle/>
          <a:p>
            <a:r>
              <a:rPr lang="en-US" sz="3600" dirty="0" smtClean="0"/>
              <a:t>From </a:t>
            </a:r>
            <a:r>
              <a:rPr lang="en-US" sz="3600" dirty="0"/>
              <a:t>an engineering point of view, special </a:t>
            </a:r>
            <a:r>
              <a:rPr lang="en-US" sz="3600" dirty="0" smtClean="0"/>
              <a:t>concern of certain minerals are essential  especially </a:t>
            </a:r>
            <a:r>
              <a:rPr lang="en-US" sz="3600" dirty="0"/>
              <a:t>when they are introduced into or encountered with another </a:t>
            </a:r>
            <a:r>
              <a:rPr lang="en-US" sz="3600" dirty="0" smtClean="0"/>
              <a:t>mineral</a:t>
            </a:r>
            <a:endParaRPr lang="en-US" sz="3600" dirty="0"/>
          </a:p>
          <a:p>
            <a:pPr marL="0" indent="0">
              <a:buNone/>
            </a:pPr>
            <a:r>
              <a:rPr lang="en-US" sz="3600" dirty="0">
                <a:solidFill>
                  <a:srgbClr val="FF0000"/>
                </a:solidFill>
              </a:rPr>
              <a:t>gypsum</a:t>
            </a:r>
            <a:r>
              <a:rPr lang="en-US" sz="3600" dirty="0"/>
              <a:t> in a limestone can become swelling when water presents</a:t>
            </a:r>
            <a:r>
              <a:rPr lang="en-US" sz="3600" dirty="0" smtClean="0"/>
              <a:t>;</a:t>
            </a:r>
          </a:p>
          <a:p>
            <a:pPr marL="0" indent="0">
              <a:buNone/>
            </a:pPr>
            <a:r>
              <a:rPr lang="en-US" sz="3600" dirty="0" smtClean="0">
                <a:solidFill>
                  <a:srgbClr val="FF0000"/>
                </a:solidFill>
              </a:rPr>
              <a:t>pyrite</a:t>
            </a:r>
            <a:r>
              <a:rPr lang="en-US" sz="3600" dirty="0" smtClean="0"/>
              <a:t> </a:t>
            </a:r>
            <a:r>
              <a:rPr lang="en-US" sz="3600" dirty="0"/>
              <a:t>(the fool’s gold) in shale can be deteriorated by acid water</a:t>
            </a:r>
            <a:r>
              <a:rPr lang="en-US" sz="3600" dirty="0" smtClean="0"/>
              <a:t>;</a:t>
            </a:r>
          </a:p>
          <a:p>
            <a:pPr marL="0" indent="0">
              <a:buNone/>
            </a:pPr>
            <a:r>
              <a:rPr lang="en-US" sz="3600" dirty="0" smtClean="0">
                <a:solidFill>
                  <a:srgbClr val="FF0000"/>
                </a:solidFill>
              </a:rPr>
              <a:t>swelling </a:t>
            </a:r>
            <a:r>
              <a:rPr lang="en-US" sz="3600" dirty="0">
                <a:solidFill>
                  <a:srgbClr val="FF0000"/>
                </a:solidFill>
              </a:rPr>
              <a:t>clays </a:t>
            </a:r>
            <a:r>
              <a:rPr lang="en-US" sz="3600" dirty="0"/>
              <a:t>in shale can become wetting and cause instability problem of a slope.</a:t>
            </a:r>
          </a:p>
          <a:p>
            <a:pPr marL="0" indent="0">
              <a:buNone/>
            </a:pPr>
            <a:endParaRPr lang="en-US" sz="3600" dirty="0"/>
          </a:p>
        </p:txBody>
      </p:sp>
    </p:spTree>
    <p:extLst>
      <p:ext uri="{BB962C8B-B14F-4D97-AF65-F5344CB8AC3E}">
        <p14:creationId xmlns:p14="http://schemas.microsoft.com/office/powerpoint/2010/main" val="6897877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23270" y="1752599"/>
            <a:ext cx="4311129" cy="398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438400"/>
            <a:ext cx="450240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16323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Mineral </a:t>
            </a:r>
            <a:r>
              <a:rPr lang="en-US" b="1" dirty="0"/>
              <a:t>Identification </a:t>
            </a:r>
            <a:r>
              <a:rPr lang="en-US" dirty="0"/>
              <a:t/>
            </a:r>
            <a:br>
              <a:rPr lang="en-US" dirty="0"/>
            </a:br>
            <a:endParaRPr lang="en-US" dirty="0"/>
          </a:p>
        </p:txBody>
      </p:sp>
      <p:sp>
        <p:nvSpPr>
          <p:cNvPr id="3" name="Content Placeholder 2"/>
          <p:cNvSpPr>
            <a:spLocks noGrp="1"/>
          </p:cNvSpPr>
          <p:nvPr>
            <p:ph idx="1"/>
          </p:nvPr>
        </p:nvSpPr>
        <p:spPr/>
        <p:txBody>
          <a:bodyPr/>
          <a:lstStyle/>
          <a:p>
            <a:pPr>
              <a:buFont typeface="Wingdings" pitchFamily="2" charset="2"/>
              <a:buChar char="q"/>
            </a:pPr>
            <a:r>
              <a:rPr lang="en-US" dirty="0" smtClean="0"/>
              <a:t> Color</a:t>
            </a:r>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14600"/>
            <a:ext cx="23780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435418"/>
            <a:ext cx="2590799" cy="22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352800" y="2538062"/>
            <a:ext cx="1151149" cy="461665"/>
          </a:xfrm>
          <a:prstGeom prst="rect">
            <a:avLst/>
          </a:prstGeom>
        </p:spPr>
        <p:txBody>
          <a:bodyPr wrap="none">
            <a:spAutoFit/>
          </a:bodyPr>
          <a:lstStyle/>
          <a:p>
            <a:r>
              <a:rPr lang="en-US" sz="2400" dirty="0" err="1">
                <a:solidFill>
                  <a:schemeClr val="bg1"/>
                </a:solidFill>
              </a:rPr>
              <a:t>Flourite</a:t>
            </a:r>
            <a:endParaRPr lang="en-US" sz="2400" dirty="0">
              <a:solidFill>
                <a:schemeClr val="bg1"/>
              </a:solidFill>
            </a:endParaRPr>
          </a:p>
        </p:txBody>
      </p:sp>
      <p:sp>
        <p:nvSpPr>
          <p:cNvPr id="8" name="Rectangle 7"/>
          <p:cNvSpPr/>
          <p:nvPr/>
        </p:nvSpPr>
        <p:spPr>
          <a:xfrm>
            <a:off x="838200" y="2630395"/>
            <a:ext cx="909929" cy="369332"/>
          </a:xfrm>
          <a:prstGeom prst="rect">
            <a:avLst/>
          </a:prstGeom>
        </p:spPr>
        <p:txBody>
          <a:bodyPr wrap="none">
            <a:spAutoFit/>
          </a:bodyPr>
          <a:lstStyle/>
          <a:p>
            <a:r>
              <a:rPr lang="en-US" dirty="0" err="1">
                <a:solidFill>
                  <a:schemeClr val="bg1"/>
                </a:solidFill>
              </a:rPr>
              <a:t>Flourite</a:t>
            </a:r>
            <a:endParaRPr lang="en-US" dirty="0">
              <a:solidFill>
                <a:schemeClr val="bg1"/>
              </a:solidFill>
            </a:endParaRPr>
          </a:p>
        </p:txBody>
      </p:sp>
    </p:spTree>
    <p:extLst>
      <p:ext uri="{BB962C8B-B14F-4D97-AF65-F5344CB8AC3E}">
        <p14:creationId xmlns:p14="http://schemas.microsoft.com/office/powerpoint/2010/main" val="20310095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Streak</a:t>
            </a:r>
          </a:p>
          <a:p>
            <a:pPr>
              <a:buFont typeface="Wingdings" pitchFamily="2" charset="2"/>
              <a:buChar char="Ø"/>
            </a:pPr>
            <a:r>
              <a:rPr lang="en-US" dirty="0"/>
              <a:t>The </a:t>
            </a:r>
            <a:r>
              <a:rPr lang="en-US" b="1" dirty="0" err="1"/>
              <a:t>streak</a:t>
            </a:r>
            <a:r>
              <a:rPr lang="en-US" dirty="0" err="1"/>
              <a:t>of</a:t>
            </a:r>
            <a:r>
              <a:rPr lang="en-US" dirty="0"/>
              <a:t> a mineral is the </a:t>
            </a:r>
            <a:r>
              <a:rPr lang="en-US" b="1" i="1" dirty="0"/>
              <a:t>color of the powder</a:t>
            </a:r>
            <a:r>
              <a:rPr lang="en-US" dirty="0"/>
              <a:t> left on a </a:t>
            </a:r>
            <a:r>
              <a:rPr lang="en-US" b="1" dirty="0"/>
              <a:t>streak plate</a:t>
            </a:r>
            <a:endParaRPr lang="en-US" dirty="0"/>
          </a:p>
          <a:p>
            <a:pPr marL="457200" lvl="1" indent="0">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339082"/>
            <a:ext cx="3481387" cy="348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4822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Font typeface="Wingdings" pitchFamily="2" charset="2"/>
              <a:buChar char="q"/>
            </a:pPr>
            <a:r>
              <a:rPr lang="en-US" dirty="0"/>
              <a:t> </a:t>
            </a:r>
            <a:r>
              <a:rPr lang="en-US" dirty="0" smtClean="0"/>
              <a:t>Luster</a:t>
            </a:r>
            <a:endParaRPr lang="en-US" dirty="0"/>
          </a:p>
          <a:p>
            <a:pPr lvl="1">
              <a:buFont typeface="Wingdings" pitchFamily="2" charset="2"/>
              <a:buChar char="Ø"/>
            </a:pPr>
            <a:r>
              <a:rPr lang="en-US" b="1" dirty="0" smtClean="0"/>
              <a:t>Luster </a:t>
            </a:r>
            <a:r>
              <a:rPr lang="en-US" dirty="0" smtClean="0"/>
              <a:t>refers </a:t>
            </a:r>
            <a:r>
              <a:rPr lang="en-US" dirty="0"/>
              <a:t>to how </a:t>
            </a:r>
            <a:r>
              <a:rPr lang="en-US" b="1" i="1" dirty="0"/>
              <a:t>light is reflected </a:t>
            </a:r>
            <a:r>
              <a:rPr lang="en-US" dirty="0"/>
              <a:t>from the surface of a </a:t>
            </a:r>
            <a:r>
              <a:rPr lang="en-US" dirty="0" smtClean="0"/>
              <a:t>mineral</a:t>
            </a:r>
            <a:endParaRPr lang="en-US" dirty="0"/>
          </a:p>
          <a:p>
            <a:pPr lvl="1"/>
            <a:r>
              <a:rPr lang="en-US" b="1" dirty="0" smtClean="0"/>
              <a:t>Metallic </a:t>
            </a:r>
            <a:r>
              <a:rPr lang="en-US" dirty="0" smtClean="0"/>
              <a:t>and</a:t>
            </a:r>
          </a:p>
          <a:p>
            <a:pPr lvl="1"/>
            <a:r>
              <a:rPr lang="en-US" dirty="0" smtClean="0"/>
              <a:t> </a:t>
            </a:r>
            <a:r>
              <a:rPr lang="en-US" b="1" dirty="0"/>
              <a:t>nonmetallic </a:t>
            </a:r>
            <a:endParaRPr lang="en-US" dirty="0"/>
          </a:p>
          <a:p>
            <a:pPr marL="457200" lvl="1" indent="0">
              <a:buNone/>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191000"/>
            <a:ext cx="26670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276600"/>
            <a:ext cx="3657600" cy="300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52500" y="4419600"/>
            <a:ext cx="1066800" cy="369332"/>
          </a:xfrm>
          <a:prstGeom prst="rect">
            <a:avLst/>
          </a:prstGeom>
        </p:spPr>
        <p:txBody>
          <a:bodyPr wrap="square">
            <a:spAutoFit/>
          </a:bodyPr>
          <a:lstStyle/>
          <a:p>
            <a:r>
              <a:rPr lang="en-US" dirty="0">
                <a:solidFill>
                  <a:schemeClr val="bg1"/>
                </a:solidFill>
              </a:rPr>
              <a:t>Quartz </a:t>
            </a:r>
          </a:p>
        </p:txBody>
      </p:sp>
      <p:sp>
        <p:nvSpPr>
          <p:cNvPr id="5" name="Rectangle 4"/>
          <p:cNvSpPr/>
          <p:nvPr/>
        </p:nvSpPr>
        <p:spPr>
          <a:xfrm>
            <a:off x="4546213" y="3856335"/>
            <a:ext cx="1054487" cy="369332"/>
          </a:xfrm>
          <a:prstGeom prst="rect">
            <a:avLst/>
          </a:prstGeom>
        </p:spPr>
        <p:txBody>
          <a:bodyPr wrap="square">
            <a:spAutoFit/>
          </a:bodyPr>
          <a:lstStyle/>
          <a:p>
            <a:r>
              <a:rPr lang="en-US" dirty="0">
                <a:solidFill>
                  <a:schemeClr val="bg1"/>
                </a:solidFill>
              </a:rPr>
              <a:t>greasy</a:t>
            </a:r>
          </a:p>
        </p:txBody>
      </p:sp>
      <p:sp>
        <p:nvSpPr>
          <p:cNvPr id="6" name="Rectangle 5"/>
          <p:cNvSpPr/>
          <p:nvPr/>
        </p:nvSpPr>
        <p:spPr>
          <a:xfrm>
            <a:off x="4546213" y="3613666"/>
            <a:ext cx="1287597" cy="369332"/>
          </a:xfrm>
          <a:prstGeom prst="rect">
            <a:avLst/>
          </a:prstGeom>
        </p:spPr>
        <p:txBody>
          <a:bodyPr wrap="none">
            <a:spAutoFit/>
          </a:bodyPr>
          <a:lstStyle/>
          <a:p>
            <a:r>
              <a:rPr lang="en-US" dirty="0" err="1">
                <a:solidFill>
                  <a:schemeClr val="bg1"/>
                </a:solidFill>
              </a:rPr>
              <a:t>Rosequartz</a:t>
            </a:r>
            <a:r>
              <a:rPr lang="en-US" dirty="0">
                <a:solidFill>
                  <a:schemeClr val="bg1"/>
                </a:solidFill>
              </a:rPr>
              <a:t> </a:t>
            </a:r>
          </a:p>
        </p:txBody>
      </p:sp>
      <p:sp>
        <p:nvSpPr>
          <p:cNvPr id="8" name="Rectangle 7"/>
          <p:cNvSpPr/>
          <p:nvPr/>
        </p:nvSpPr>
        <p:spPr>
          <a:xfrm>
            <a:off x="1295400" y="4720709"/>
            <a:ext cx="997581" cy="369332"/>
          </a:xfrm>
          <a:prstGeom prst="rect">
            <a:avLst/>
          </a:prstGeom>
        </p:spPr>
        <p:txBody>
          <a:bodyPr wrap="none">
            <a:spAutoFit/>
          </a:bodyPr>
          <a:lstStyle/>
          <a:p>
            <a:r>
              <a:rPr lang="en-US" dirty="0">
                <a:solidFill>
                  <a:schemeClr val="bg1"/>
                </a:solidFill>
              </a:rPr>
              <a:t>vitreous </a:t>
            </a:r>
          </a:p>
        </p:txBody>
      </p:sp>
    </p:spTree>
    <p:extLst>
      <p:ext uri="{BB962C8B-B14F-4D97-AF65-F5344CB8AC3E}">
        <p14:creationId xmlns:p14="http://schemas.microsoft.com/office/powerpoint/2010/main" val="6273208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762000"/>
            <a:ext cx="8458200" cy="5364163"/>
          </a:xfrm>
        </p:spPr>
        <p:txBody>
          <a:bodyPr>
            <a:normAutofit/>
          </a:bodyPr>
          <a:lstStyle/>
          <a:p>
            <a:pPr>
              <a:buFont typeface="Wingdings" pitchFamily="2" charset="2"/>
              <a:buChar char="q"/>
            </a:pPr>
            <a:r>
              <a:rPr lang="en-US" sz="4000" dirty="0" smtClean="0"/>
              <a:t>Hardness</a:t>
            </a:r>
            <a:endParaRPr lang="en-US" sz="4000" dirty="0"/>
          </a:p>
          <a:p>
            <a:pPr marL="0" indent="0">
              <a:buNone/>
            </a:pPr>
            <a:r>
              <a:rPr lang="en-US" sz="4000" dirty="0"/>
              <a:t>•The hardness of a mineral is its “</a:t>
            </a:r>
            <a:r>
              <a:rPr lang="en-US" sz="4000" b="1" i="1" dirty="0" err="1"/>
              <a:t>scratchability</a:t>
            </a:r>
            <a:r>
              <a:rPr lang="en-US" sz="4000" dirty="0"/>
              <a:t>”, </a:t>
            </a:r>
            <a:endParaRPr lang="en-US" sz="4000" dirty="0" smtClean="0"/>
          </a:p>
          <a:p>
            <a:pPr lvl="1"/>
            <a:r>
              <a:rPr lang="en-US" sz="3600" dirty="0" smtClean="0"/>
              <a:t>determined </a:t>
            </a:r>
            <a:r>
              <a:rPr lang="en-US" sz="3600" dirty="0"/>
              <a:t>by </a:t>
            </a:r>
            <a:r>
              <a:rPr lang="en-US" sz="3600" dirty="0" err="1"/>
              <a:t>Moh’shardness</a:t>
            </a:r>
            <a:r>
              <a:rPr lang="en-US" sz="3600" dirty="0"/>
              <a:t> scale. </a:t>
            </a:r>
            <a:endParaRPr lang="en-US" sz="3600" dirty="0" smtClean="0"/>
          </a:p>
          <a:p>
            <a:pPr lvl="1"/>
            <a:r>
              <a:rPr lang="en-US" sz="3600" dirty="0" smtClean="0"/>
              <a:t>The </a:t>
            </a:r>
            <a:r>
              <a:rPr lang="en-US" sz="3600" dirty="0"/>
              <a:t>hardest mineral known, </a:t>
            </a:r>
            <a:r>
              <a:rPr lang="en-US" sz="3600" b="1" dirty="0"/>
              <a:t>diamond</a:t>
            </a:r>
            <a:r>
              <a:rPr lang="en-US" sz="3600" dirty="0"/>
              <a:t>, was assigned the number 10. </a:t>
            </a:r>
          </a:p>
        </p:txBody>
      </p:sp>
    </p:spTree>
    <p:extLst>
      <p:ext uri="{BB962C8B-B14F-4D97-AF65-F5344CB8AC3E}">
        <p14:creationId xmlns:p14="http://schemas.microsoft.com/office/powerpoint/2010/main" val="24552394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3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0079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r>
              <a:rPr lang="en-US" sz="4000" dirty="0" smtClean="0"/>
              <a:t>Specific Gravity</a:t>
            </a:r>
            <a:endParaRPr lang="en-US" sz="4000" dirty="0"/>
          </a:p>
          <a:p>
            <a:pPr lvl="1"/>
            <a:r>
              <a:rPr lang="en-US" sz="3600" dirty="0" smtClean="0"/>
              <a:t> </a:t>
            </a:r>
            <a:r>
              <a:rPr lang="en-US" sz="3600" dirty="0"/>
              <a:t>is the "</a:t>
            </a:r>
            <a:r>
              <a:rPr lang="en-US" sz="3600" b="1" i="1" dirty="0"/>
              <a:t>heaviness</a:t>
            </a:r>
            <a:r>
              <a:rPr lang="en-US" sz="3600" dirty="0"/>
              <a:t>" of a mineral. </a:t>
            </a:r>
            <a:endParaRPr lang="en-US" sz="3600" dirty="0" smtClean="0"/>
          </a:p>
          <a:p>
            <a:pPr lvl="1"/>
            <a:r>
              <a:rPr lang="en-US" sz="3600" dirty="0" smtClean="0"/>
              <a:t>It is </a:t>
            </a:r>
            <a:r>
              <a:rPr lang="en-US" sz="3600" dirty="0"/>
              <a:t>the </a:t>
            </a:r>
            <a:r>
              <a:rPr lang="en-US" sz="3600" b="1" i="1" dirty="0"/>
              <a:t>ratio</a:t>
            </a:r>
            <a:r>
              <a:rPr lang="en-US" sz="3600" dirty="0"/>
              <a:t> of the weight of a mineral and the weight of an equal volume of water. </a:t>
            </a:r>
          </a:p>
          <a:p>
            <a:r>
              <a:rPr lang="en-US" sz="4000" dirty="0"/>
              <a:t>Common rock-forming minerals (quartz, feldspar, calcite, etc.) have specific gravity near 2.7</a:t>
            </a:r>
          </a:p>
          <a:p>
            <a:pPr marL="457200" lvl="1" indent="0">
              <a:buNone/>
            </a:pPr>
            <a:endParaRPr lang="en-US" sz="3600" dirty="0"/>
          </a:p>
        </p:txBody>
      </p:sp>
    </p:spTree>
    <p:extLst>
      <p:ext uri="{BB962C8B-B14F-4D97-AF65-F5344CB8AC3E}">
        <p14:creationId xmlns:p14="http://schemas.microsoft.com/office/powerpoint/2010/main" val="14016607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r>
              <a:rPr lang="en-US" sz="3600" b="1" dirty="0"/>
              <a:t>Cleavage</a:t>
            </a:r>
          </a:p>
          <a:p>
            <a:pPr>
              <a:buFont typeface="Wingdings" pitchFamily="2" charset="2"/>
              <a:buChar char="Ø"/>
            </a:pPr>
            <a:r>
              <a:rPr lang="en-US" sz="3600" b="1" dirty="0" smtClean="0"/>
              <a:t>Cleavage </a:t>
            </a:r>
            <a:r>
              <a:rPr lang="en-US" sz="3600" dirty="0" smtClean="0"/>
              <a:t>is </a:t>
            </a:r>
            <a:r>
              <a:rPr lang="en-US" sz="3600" dirty="0"/>
              <a:t>the ability of a mineral to </a:t>
            </a:r>
            <a:r>
              <a:rPr lang="en-US" sz="3600" b="1" i="1" dirty="0"/>
              <a:t>break</a:t>
            </a:r>
            <a:r>
              <a:rPr lang="en-US" sz="3600" dirty="0"/>
              <a:t> along preferred planes </a:t>
            </a:r>
          </a:p>
          <a:p>
            <a:endParaRPr lang="en-US" sz="36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71800"/>
            <a:ext cx="1905000" cy="255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070" y="2971800"/>
            <a:ext cx="2249990" cy="255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971800"/>
            <a:ext cx="2514600" cy="255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8335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normAutofit/>
          </a:bodyPr>
          <a:lstStyle/>
          <a:p>
            <a:r>
              <a:rPr lang="en-US" sz="4000" b="1" dirty="0"/>
              <a:t>Crystal forms</a:t>
            </a:r>
          </a:p>
          <a:p>
            <a:r>
              <a:rPr lang="en-US" sz="3600" dirty="0" smtClean="0"/>
              <a:t>are </a:t>
            </a:r>
            <a:r>
              <a:rPr lang="en-US" sz="3600" dirty="0"/>
              <a:t>displays of well-formed crystal faces by a mineral</a:t>
            </a:r>
          </a:p>
          <a:p>
            <a:endParaRPr lang="en-US" sz="36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2801"/>
            <a:ext cx="3848100"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4343400"/>
            <a:ext cx="2438400" cy="369332"/>
          </a:xfrm>
          <a:prstGeom prst="rect">
            <a:avLst/>
          </a:prstGeom>
        </p:spPr>
        <p:txBody>
          <a:bodyPr wrap="square">
            <a:spAutoFit/>
          </a:bodyPr>
          <a:lstStyle/>
          <a:p>
            <a:r>
              <a:rPr lang="en-US" dirty="0">
                <a:solidFill>
                  <a:schemeClr val="bg1"/>
                </a:solidFill>
              </a:rPr>
              <a:t>Beryl</a:t>
            </a:r>
            <a:r>
              <a:rPr lang="en-US" dirty="0"/>
              <a:t> -</a:t>
            </a:r>
            <a:r>
              <a:rPr lang="en-US" dirty="0">
                <a:solidFill>
                  <a:schemeClr val="bg1"/>
                </a:solidFill>
              </a:rPr>
              <a:t>hexagonal</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737" y="3352801"/>
            <a:ext cx="3501063"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181600" y="4168549"/>
            <a:ext cx="2194703" cy="369332"/>
          </a:xfrm>
          <a:prstGeom prst="rect">
            <a:avLst/>
          </a:prstGeom>
        </p:spPr>
        <p:txBody>
          <a:bodyPr wrap="none">
            <a:spAutoFit/>
          </a:bodyPr>
          <a:lstStyle/>
          <a:p>
            <a:r>
              <a:rPr lang="en-US" dirty="0">
                <a:solidFill>
                  <a:schemeClr val="bg1"/>
                </a:solidFill>
              </a:rPr>
              <a:t>Diamond-octahedron</a:t>
            </a:r>
          </a:p>
        </p:txBody>
      </p:sp>
    </p:spTree>
    <p:extLst>
      <p:ext uri="{BB962C8B-B14F-4D97-AF65-F5344CB8AC3E}">
        <p14:creationId xmlns:p14="http://schemas.microsoft.com/office/powerpoint/2010/main" val="1966108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  one </a:t>
            </a:r>
            <a:br>
              <a:rPr lang="en-US" dirty="0"/>
            </a:br>
            <a:r>
              <a:rPr lang="en-US" dirty="0"/>
              <a:t>Introduction</a:t>
            </a:r>
          </a:p>
        </p:txBody>
      </p:sp>
      <p:pic>
        <p:nvPicPr>
          <p:cNvPr id="5" name="Content Placeholder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70643" y="1600200"/>
            <a:ext cx="420271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1000" y="2514600"/>
            <a:ext cx="8534400" cy="707886"/>
          </a:xfrm>
          <a:prstGeom prst="rect">
            <a:avLst/>
          </a:prstGeom>
        </p:spPr>
        <p:txBody>
          <a:bodyPr wrap="square">
            <a:spAutoFit/>
          </a:bodyPr>
          <a:lstStyle/>
          <a:p>
            <a:pPr marL="0" indent="0">
              <a:buNone/>
            </a:pPr>
            <a:r>
              <a:rPr lang="en-US" sz="4000" dirty="0" smtClean="0">
                <a:solidFill>
                  <a:srgbClr val="FFFF00"/>
                </a:solidFill>
                <a:effectLst>
                  <a:outerShdw blurRad="38100" dist="38100" dir="2700000" algn="tl">
                    <a:srgbClr val="000000">
                      <a:alpha val="43137"/>
                    </a:srgbClr>
                  </a:outerShdw>
                </a:effectLst>
              </a:rPr>
              <a:t>Formation of the planets and Earth</a:t>
            </a:r>
          </a:p>
        </p:txBody>
      </p:sp>
    </p:spTree>
    <p:extLst>
      <p:ext uri="{BB962C8B-B14F-4D97-AF65-F5344CB8AC3E}">
        <p14:creationId xmlns:p14="http://schemas.microsoft.com/office/powerpoint/2010/main" val="14555510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dirty="0"/>
              <a:t>Thousands of mineral species have </a:t>
            </a:r>
            <a:r>
              <a:rPr lang="en-US" dirty="0" smtClean="0"/>
              <a:t>been identified</a:t>
            </a:r>
            <a:endParaRPr lang="en-US" dirty="0"/>
          </a:p>
          <a:p>
            <a:pPr marL="0" indent="0">
              <a:buNone/>
            </a:pPr>
            <a:r>
              <a:rPr lang="en-US" dirty="0"/>
              <a:t>• Only ~20 make up the earth’s </a:t>
            </a:r>
            <a:r>
              <a:rPr lang="en-US" dirty="0" smtClean="0"/>
              <a:t>crust</a:t>
            </a:r>
          </a:p>
          <a:p>
            <a:r>
              <a:rPr lang="en-US" dirty="0"/>
              <a:t>12 </a:t>
            </a:r>
            <a:r>
              <a:rPr lang="en-US" dirty="0" smtClean="0"/>
              <a:t>elements </a:t>
            </a:r>
            <a:r>
              <a:rPr lang="en-US" dirty="0"/>
              <a:t>make up 99% </a:t>
            </a:r>
            <a:r>
              <a:rPr lang="en-US" dirty="0" smtClean="0"/>
              <a:t>of the </a:t>
            </a:r>
            <a:r>
              <a:rPr lang="en-US" dirty="0"/>
              <a:t>earth’s crust.</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971800"/>
            <a:ext cx="6934200" cy="347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97982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Autofit/>
          </a:bodyPr>
          <a:lstStyle/>
          <a:p>
            <a:pPr marL="0" indent="0">
              <a:buNone/>
            </a:pPr>
            <a:r>
              <a:rPr lang="en-US" sz="4000" b="1" dirty="0"/>
              <a:t>What is a ‘rock’?</a:t>
            </a:r>
            <a:endParaRPr lang="en-US" sz="4000" dirty="0"/>
          </a:p>
          <a:p>
            <a:pPr marL="0" indent="0">
              <a:buNone/>
            </a:pPr>
            <a:r>
              <a:rPr lang="en-US" sz="4000" b="1" dirty="0"/>
              <a:t>In Geology </a:t>
            </a:r>
          </a:p>
          <a:p>
            <a:pPr>
              <a:buFont typeface="Wingdings" pitchFamily="2" charset="2"/>
              <a:buChar char="Ø"/>
            </a:pPr>
            <a:r>
              <a:rPr lang="en-US" sz="4000" dirty="0" smtClean="0"/>
              <a:t>Rock is </a:t>
            </a:r>
            <a:r>
              <a:rPr lang="en-US" sz="4000" dirty="0"/>
              <a:t>defined as the solid </a:t>
            </a:r>
            <a:r>
              <a:rPr lang="en-US" sz="4000" dirty="0" smtClean="0"/>
              <a:t>material forming </a:t>
            </a:r>
            <a:r>
              <a:rPr lang="en-US" sz="4000" dirty="0"/>
              <a:t>the outer rocky shell or crust of the earth </a:t>
            </a:r>
          </a:p>
          <a:p>
            <a:pPr marL="0" indent="0">
              <a:buNone/>
            </a:pPr>
            <a:r>
              <a:rPr lang="en-US" sz="4000" b="1" dirty="0" smtClean="0"/>
              <a:t>In Engineering </a:t>
            </a:r>
          </a:p>
          <a:p>
            <a:pPr>
              <a:buFont typeface="Wingdings" pitchFamily="2" charset="2"/>
              <a:buChar char="Ø"/>
            </a:pPr>
            <a:r>
              <a:rPr lang="en-US" sz="4000" dirty="0" smtClean="0"/>
              <a:t>Rock is </a:t>
            </a:r>
            <a:r>
              <a:rPr lang="en-US" sz="4000" dirty="0"/>
              <a:t>the hard and durable material.</a:t>
            </a:r>
          </a:p>
          <a:p>
            <a:pPr marL="0" indent="0">
              <a:buNone/>
            </a:pPr>
            <a:endParaRPr lang="en-US" sz="4000" dirty="0"/>
          </a:p>
        </p:txBody>
      </p:sp>
    </p:spTree>
    <p:extLst>
      <p:ext uri="{BB962C8B-B14F-4D97-AF65-F5344CB8AC3E}">
        <p14:creationId xmlns:p14="http://schemas.microsoft.com/office/powerpoint/2010/main" val="10588843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Types of Rock</a:t>
            </a:r>
            <a:endParaRPr lang="en-US" dirty="0"/>
          </a:p>
        </p:txBody>
      </p:sp>
      <p:sp>
        <p:nvSpPr>
          <p:cNvPr id="3" name="Content Placeholder 2"/>
          <p:cNvSpPr>
            <a:spLocks noGrp="1"/>
          </p:cNvSpPr>
          <p:nvPr>
            <p:ph idx="1"/>
          </p:nvPr>
        </p:nvSpPr>
        <p:spPr/>
        <p:txBody>
          <a:bodyPr>
            <a:normAutofit/>
          </a:bodyPr>
          <a:lstStyle/>
          <a:p>
            <a:r>
              <a:rPr lang="en-US" sz="4000" dirty="0"/>
              <a:t>According to their </a:t>
            </a:r>
            <a:r>
              <a:rPr lang="en-US" sz="4000" b="1" i="1" dirty="0"/>
              <a:t>origin</a:t>
            </a:r>
            <a:r>
              <a:rPr lang="en-US" sz="4000" dirty="0"/>
              <a:t>, rocks are divided into three </a:t>
            </a:r>
            <a:r>
              <a:rPr lang="en-US" sz="4000" dirty="0" smtClean="0"/>
              <a:t>groups,</a:t>
            </a:r>
          </a:p>
          <a:p>
            <a:pPr lvl="1"/>
            <a:r>
              <a:rPr lang="en-US" sz="3600" dirty="0" smtClean="0"/>
              <a:t> </a:t>
            </a:r>
            <a:r>
              <a:rPr lang="en-US" sz="3600" dirty="0"/>
              <a:t>the igneous,</a:t>
            </a:r>
          </a:p>
          <a:p>
            <a:pPr lvl="1"/>
            <a:r>
              <a:rPr lang="en-US" sz="3600" dirty="0"/>
              <a:t>metamorphic and </a:t>
            </a:r>
            <a:endParaRPr lang="en-US" sz="3600" dirty="0" smtClean="0"/>
          </a:p>
          <a:p>
            <a:pPr lvl="1"/>
            <a:r>
              <a:rPr lang="en-US" sz="3600" dirty="0" smtClean="0"/>
              <a:t>sedimentary </a:t>
            </a:r>
            <a:r>
              <a:rPr lang="en-US" sz="3600" dirty="0"/>
              <a:t>rocks.</a:t>
            </a:r>
          </a:p>
        </p:txBody>
      </p:sp>
    </p:spTree>
    <p:extLst>
      <p:ext uri="{BB962C8B-B14F-4D97-AF65-F5344CB8AC3E}">
        <p14:creationId xmlns:p14="http://schemas.microsoft.com/office/powerpoint/2010/main" val="35368771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a:t>Igneous Rocks</a:t>
            </a:r>
            <a:endParaRPr lang="en-US" dirty="0"/>
          </a:p>
        </p:txBody>
      </p:sp>
      <p:sp>
        <p:nvSpPr>
          <p:cNvPr id="3" name="Content Placeholder 2"/>
          <p:cNvSpPr>
            <a:spLocks noGrp="1"/>
          </p:cNvSpPr>
          <p:nvPr>
            <p:ph idx="1"/>
          </p:nvPr>
        </p:nvSpPr>
        <p:spPr>
          <a:xfrm>
            <a:off x="457200" y="990600"/>
            <a:ext cx="8229600" cy="5410200"/>
          </a:xfrm>
        </p:spPr>
        <p:txBody>
          <a:bodyPr>
            <a:normAutofit/>
          </a:bodyPr>
          <a:lstStyle/>
          <a:p>
            <a:r>
              <a:rPr lang="en-US" dirty="0"/>
              <a:t>Igneous rocks are formed when hot molten rock material called magma solidifies. </a:t>
            </a:r>
            <a:endParaRPr lang="en-US" dirty="0" smtClean="0"/>
          </a:p>
          <a:p>
            <a:r>
              <a:rPr lang="en-US" dirty="0" smtClean="0"/>
              <a:t>Magmas are </a:t>
            </a:r>
            <a:r>
              <a:rPr lang="en-US" dirty="0"/>
              <a:t>developed when melting occurs either within or beneath the Earth’s crust, that is, in </a:t>
            </a:r>
            <a:r>
              <a:rPr lang="en-US" dirty="0" smtClean="0"/>
              <a:t>the upper </a:t>
            </a:r>
            <a:r>
              <a:rPr lang="en-US" dirty="0"/>
              <a:t>mantle. </a:t>
            </a:r>
            <a:endParaRPr lang="en-US" dirty="0" smtClean="0"/>
          </a:p>
          <a:p>
            <a:r>
              <a:rPr lang="en-US" dirty="0" smtClean="0"/>
              <a:t>They </a:t>
            </a:r>
            <a:r>
              <a:rPr lang="en-US" dirty="0"/>
              <a:t>comprise hot solutions of several liquid phases, the most </a:t>
            </a:r>
            <a:r>
              <a:rPr lang="en-US" dirty="0" smtClean="0"/>
              <a:t>conspicuous of </a:t>
            </a:r>
            <a:r>
              <a:rPr lang="en-US" dirty="0"/>
              <a:t>which is a complex silicate phase. </a:t>
            </a:r>
            <a:endParaRPr lang="en-US" dirty="0" smtClean="0"/>
          </a:p>
          <a:p>
            <a:r>
              <a:rPr lang="en-US" dirty="0" smtClean="0"/>
              <a:t>Thus</a:t>
            </a:r>
            <a:r>
              <a:rPr lang="en-US" dirty="0"/>
              <a:t>, igneous rocks are composed principally of </a:t>
            </a:r>
            <a:r>
              <a:rPr lang="en-US" dirty="0" smtClean="0"/>
              <a:t>silicate minerals</a:t>
            </a:r>
            <a:r>
              <a:rPr lang="en-US" dirty="0"/>
              <a:t>.</a:t>
            </a:r>
          </a:p>
        </p:txBody>
      </p:sp>
    </p:spTree>
    <p:extLst>
      <p:ext uri="{BB962C8B-B14F-4D97-AF65-F5344CB8AC3E}">
        <p14:creationId xmlns:p14="http://schemas.microsoft.com/office/powerpoint/2010/main" val="24852087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715000"/>
          </a:xfrm>
        </p:spPr>
        <p:txBody>
          <a:bodyPr>
            <a:noAutofit/>
          </a:bodyPr>
          <a:lstStyle/>
          <a:p>
            <a:r>
              <a:rPr lang="en-US" sz="3600" dirty="0"/>
              <a:t>Igneous rocks </a:t>
            </a:r>
            <a:r>
              <a:rPr lang="en-US" sz="3600" dirty="0" smtClean="0"/>
              <a:t>are divided </a:t>
            </a:r>
            <a:r>
              <a:rPr lang="en-US" sz="3600" dirty="0"/>
              <a:t>into intrusive and extrusive types, according to their mode </a:t>
            </a:r>
            <a:r>
              <a:rPr lang="en-US" sz="3600" dirty="0" smtClean="0"/>
              <a:t>of occurrence.</a:t>
            </a:r>
          </a:p>
          <a:p>
            <a:r>
              <a:rPr lang="en-US" sz="3600" dirty="0" smtClean="0"/>
              <a:t> intrusive:-  </a:t>
            </a:r>
            <a:r>
              <a:rPr lang="en-US" sz="3600" dirty="0"/>
              <a:t>the magma crystallizes within the Earth’s </a:t>
            </a:r>
            <a:r>
              <a:rPr lang="en-US" sz="3600" dirty="0" smtClean="0"/>
              <a:t>crust</a:t>
            </a:r>
            <a:endParaRPr lang="en-US" sz="3600" dirty="0"/>
          </a:p>
          <a:p>
            <a:r>
              <a:rPr lang="en-US" sz="3600" dirty="0" smtClean="0"/>
              <a:t>extrusive:- solidifies </a:t>
            </a:r>
            <a:r>
              <a:rPr lang="en-US" sz="3600" dirty="0"/>
              <a:t>at the surface, having erupted as lavas and/or </a:t>
            </a:r>
            <a:r>
              <a:rPr lang="en-US" sz="3600" dirty="0" err="1"/>
              <a:t>pyroclasts</a:t>
            </a:r>
            <a:r>
              <a:rPr lang="en-US" sz="3600" dirty="0"/>
              <a:t> from a volcano. </a:t>
            </a:r>
            <a:endParaRPr lang="en-US" sz="3600" dirty="0" smtClean="0"/>
          </a:p>
          <a:p>
            <a:r>
              <a:rPr lang="en-US" sz="3600" dirty="0" smtClean="0"/>
              <a:t>The intrusions </a:t>
            </a:r>
            <a:r>
              <a:rPr lang="en-US" sz="3600" dirty="0"/>
              <a:t>have been exposed at the surface by erosion. </a:t>
            </a:r>
            <a:endParaRPr lang="en-US" sz="3600" dirty="0" smtClean="0"/>
          </a:p>
        </p:txBody>
      </p:sp>
    </p:spTree>
    <p:extLst>
      <p:ext uri="{BB962C8B-B14F-4D97-AF65-F5344CB8AC3E}">
        <p14:creationId xmlns:p14="http://schemas.microsoft.com/office/powerpoint/2010/main" val="20720953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3"/>
            <a:ext cx="8229600" cy="1143000"/>
          </a:xfrm>
        </p:spPr>
        <p:txBody>
          <a:bodyPr>
            <a:noAutofit/>
          </a:bodyPr>
          <a:lstStyle/>
          <a:p>
            <a:r>
              <a:rPr lang="en-US" sz="3200" dirty="0"/>
              <a:t/>
            </a:r>
            <a:br>
              <a:rPr lang="en-US" sz="3200" dirty="0"/>
            </a:br>
            <a:r>
              <a:rPr lang="en-US" sz="3200" b="1" dirty="0"/>
              <a:t>The Identification Chart of the Igneous Rocks</a:t>
            </a:r>
            <a:endParaRPr lang="en-US" sz="32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95400"/>
            <a:ext cx="8971331"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08436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a:t>Engineering Aspects of Igneous</a:t>
            </a:r>
            <a:endParaRPr lang="en-US" dirty="0"/>
          </a:p>
        </p:txBody>
      </p:sp>
      <p:sp>
        <p:nvSpPr>
          <p:cNvPr id="3" name="Content Placeholder 2"/>
          <p:cNvSpPr>
            <a:spLocks noGrp="1"/>
          </p:cNvSpPr>
          <p:nvPr>
            <p:ph idx="1"/>
          </p:nvPr>
        </p:nvSpPr>
        <p:spPr>
          <a:xfrm>
            <a:off x="457200" y="990600"/>
            <a:ext cx="8229600" cy="5135563"/>
          </a:xfrm>
        </p:spPr>
        <p:txBody>
          <a:bodyPr>
            <a:normAutofit/>
          </a:bodyPr>
          <a:lstStyle/>
          <a:p>
            <a:r>
              <a:rPr lang="en-US" sz="3600" dirty="0"/>
              <a:t>The plutonic igneous rocks are characterized by granular texture, massive structure </a:t>
            </a:r>
            <a:r>
              <a:rPr lang="en-US" sz="3600" dirty="0" smtClean="0"/>
              <a:t>and relatively </a:t>
            </a:r>
            <a:r>
              <a:rPr lang="en-US" sz="3600" dirty="0"/>
              <a:t>homogeneous composition. </a:t>
            </a:r>
            <a:endParaRPr lang="en-US" sz="3600" dirty="0" smtClean="0"/>
          </a:p>
          <a:p>
            <a:r>
              <a:rPr lang="en-US" sz="3600" dirty="0" smtClean="0"/>
              <a:t>In </a:t>
            </a:r>
            <a:r>
              <a:rPr lang="en-US" sz="3600" dirty="0"/>
              <a:t>their unaltered state, they are essentially sound </a:t>
            </a:r>
            <a:r>
              <a:rPr lang="en-US" sz="3600" dirty="0" smtClean="0"/>
              <a:t>and durable </a:t>
            </a:r>
            <a:r>
              <a:rPr lang="en-US" sz="3600" dirty="0"/>
              <a:t>with adequate strength for any engineering requirement</a:t>
            </a:r>
          </a:p>
        </p:txBody>
      </p:sp>
    </p:spTree>
    <p:extLst>
      <p:ext uri="{BB962C8B-B14F-4D97-AF65-F5344CB8AC3E}">
        <p14:creationId xmlns:p14="http://schemas.microsoft.com/office/powerpoint/2010/main" val="4416775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r>
              <a:rPr lang="en-US" sz="3600" dirty="0"/>
              <a:t>intrusive rocks may be highly altered by weathering or </a:t>
            </a:r>
            <a:r>
              <a:rPr lang="en-US" sz="3600" dirty="0" smtClean="0"/>
              <a:t>hydrothermal attack</a:t>
            </a:r>
            <a:r>
              <a:rPr lang="en-US" sz="3600" dirty="0"/>
              <a:t>; furthermore, fissure zones are </a:t>
            </a:r>
            <a:r>
              <a:rPr lang="en-US" sz="3600" dirty="0" smtClean="0"/>
              <a:t>common</a:t>
            </a:r>
            <a:r>
              <a:rPr lang="en-US" sz="3600" dirty="0"/>
              <a:t>. </a:t>
            </a:r>
            <a:endParaRPr lang="en-US" sz="3600" dirty="0" smtClean="0"/>
          </a:p>
          <a:p>
            <a:r>
              <a:rPr lang="en-US" sz="3600" dirty="0" smtClean="0"/>
              <a:t>The </a:t>
            </a:r>
            <a:r>
              <a:rPr lang="en-US" sz="3600" dirty="0"/>
              <a:t>rock mass may be </a:t>
            </a:r>
            <a:r>
              <a:rPr lang="en-US" sz="3600" dirty="0" smtClean="0"/>
              <a:t>fragmented along </a:t>
            </a:r>
            <a:r>
              <a:rPr lang="en-US" sz="3600" dirty="0"/>
              <a:t>such </a:t>
            </a:r>
            <a:r>
              <a:rPr lang="en-US" sz="3600" dirty="0" smtClean="0"/>
              <a:t>zones</a:t>
            </a:r>
          </a:p>
          <a:p>
            <a:r>
              <a:rPr lang="en-US" sz="3600" dirty="0" smtClean="0"/>
              <a:t>Igneous </a:t>
            </a:r>
            <a:r>
              <a:rPr lang="en-US" sz="3600" dirty="0"/>
              <a:t>rocks are good for dimension stone (tombstone etc.) because their resistance to weathering but need avoid fractures</a:t>
            </a:r>
          </a:p>
          <a:p>
            <a:endParaRPr lang="en-US" sz="3600" dirty="0"/>
          </a:p>
        </p:txBody>
      </p:sp>
    </p:spTree>
    <p:extLst>
      <p:ext uri="{BB962C8B-B14F-4D97-AF65-F5344CB8AC3E}">
        <p14:creationId xmlns:p14="http://schemas.microsoft.com/office/powerpoint/2010/main" val="39805413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r>
              <a:rPr lang="en-US" dirty="0"/>
              <a:t>Sedimentary rocks</a:t>
            </a:r>
          </a:p>
        </p:txBody>
      </p:sp>
      <p:sp>
        <p:nvSpPr>
          <p:cNvPr id="3" name="Content Placeholder 2"/>
          <p:cNvSpPr>
            <a:spLocks noGrp="1"/>
          </p:cNvSpPr>
          <p:nvPr>
            <p:ph idx="1"/>
          </p:nvPr>
        </p:nvSpPr>
        <p:spPr>
          <a:xfrm>
            <a:off x="457200" y="914400"/>
            <a:ext cx="8229600" cy="5211763"/>
          </a:xfrm>
        </p:spPr>
        <p:txBody>
          <a:bodyPr>
            <a:noAutofit/>
          </a:bodyPr>
          <a:lstStyle/>
          <a:p>
            <a:r>
              <a:rPr lang="en-US" sz="4000" dirty="0"/>
              <a:t>Sedimentary rocks are </a:t>
            </a:r>
            <a:r>
              <a:rPr lang="en-US" sz="4000" dirty="0" err="1" smtClean="0"/>
              <a:t>lithified</a:t>
            </a:r>
            <a:r>
              <a:rPr lang="en-US" sz="4000" dirty="0" smtClean="0"/>
              <a:t> sediments </a:t>
            </a:r>
            <a:r>
              <a:rPr lang="en-US" sz="4000" dirty="0"/>
              <a:t>that held together by various types of cementing agents, such as </a:t>
            </a:r>
            <a:endParaRPr lang="en-US" sz="4000" dirty="0" smtClean="0"/>
          </a:p>
          <a:p>
            <a:pPr lvl="1"/>
            <a:r>
              <a:rPr lang="en-US" sz="3600" dirty="0" smtClean="0"/>
              <a:t>calcite,</a:t>
            </a:r>
          </a:p>
          <a:p>
            <a:pPr lvl="1"/>
            <a:r>
              <a:rPr lang="en-US" sz="3600" dirty="0" smtClean="0"/>
              <a:t> </a:t>
            </a:r>
            <a:r>
              <a:rPr lang="en-US" sz="3600" dirty="0"/>
              <a:t>quarts, </a:t>
            </a:r>
            <a:r>
              <a:rPr lang="en-US" sz="3600" dirty="0" smtClean="0"/>
              <a:t>and</a:t>
            </a:r>
          </a:p>
          <a:p>
            <a:pPr lvl="1"/>
            <a:r>
              <a:rPr lang="en-US" sz="3600" dirty="0" smtClean="0"/>
              <a:t> </a:t>
            </a:r>
            <a:r>
              <a:rPr lang="en-US" sz="3600" dirty="0"/>
              <a:t>iron oxide; or </a:t>
            </a:r>
            <a:endParaRPr lang="en-US" sz="3600" dirty="0" smtClean="0"/>
          </a:p>
          <a:p>
            <a:pPr lvl="1"/>
            <a:r>
              <a:rPr lang="en-US" sz="3600" dirty="0" smtClean="0"/>
              <a:t>by </a:t>
            </a:r>
            <a:r>
              <a:rPr lang="en-US" sz="3600" dirty="0"/>
              <a:t>compaction of the mineral grains into an indurate mass.</a:t>
            </a:r>
          </a:p>
          <a:p>
            <a:endParaRPr lang="en-US" sz="4000" dirty="0"/>
          </a:p>
        </p:txBody>
      </p:sp>
    </p:spTree>
    <p:extLst>
      <p:ext uri="{BB962C8B-B14F-4D97-AF65-F5344CB8AC3E}">
        <p14:creationId xmlns:p14="http://schemas.microsoft.com/office/powerpoint/2010/main" val="15355171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Sedimentary rocks</a:t>
            </a:r>
          </a:p>
        </p:txBody>
      </p:sp>
      <p:sp>
        <p:nvSpPr>
          <p:cNvPr id="3" name="Content Placeholder 2"/>
          <p:cNvSpPr>
            <a:spLocks noGrp="1"/>
          </p:cNvSpPr>
          <p:nvPr>
            <p:ph idx="1"/>
          </p:nvPr>
        </p:nvSpPr>
        <p:spPr/>
        <p:txBody>
          <a:bodyPr>
            <a:normAutofit/>
          </a:bodyPr>
          <a:lstStyle/>
          <a:p>
            <a:r>
              <a:rPr lang="en-US" sz="4400" dirty="0" smtClean="0">
                <a:solidFill>
                  <a:srgbClr val="FF0000"/>
                </a:solidFill>
              </a:rPr>
              <a:t>Limestone </a:t>
            </a:r>
            <a:r>
              <a:rPr lang="en-US" sz="4400" dirty="0" smtClean="0"/>
              <a:t>is </a:t>
            </a:r>
            <a:r>
              <a:rPr lang="en-US" sz="4400" dirty="0"/>
              <a:t>produced from the mineral calcite (calcium carbonate) and sediment. </a:t>
            </a:r>
            <a:endParaRPr lang="en-US" sz="4400" dirty="0" smtClean="0"/>
          </a:p>
          <a:p>
            <a:pPr lvl="1"/>
            <a:r>
              <a:rPr lang="en-US" sz="4000" dirty="0" smtClean="0"/>
              <a:t>The </a:t>
            </a:r>
            <a:r>
              <a:rPr lang="en-US" sz="4000" dirty="0"/>
              <a:t>main source of limestone is the limy ooze formed in the ocean. </a:t>
            </a:r>
          </a:p>
        </p:txBody>
      </p:sp>
    </p:spTree>
    <p:extLst>
      <p:ext uri="{BB962C8B-B14F-4D97-AF65-F5344CB8AC3E}">
        <p14:creationId xmlns:p14="http://schemas.microsoft.com/office/powerpoint/2010/main" val="143188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01625" y="228600"/>
            <a:ext cx="8534400" cy="758825"/>
          </a:xfrm>
          <a:solidFill>
            <a:srgbClr val="FF3399"/>
          </a:solidFill>
        </p:spPr>
        <p:txBody>
          <a:bodyPr>
            <a:normAutofit fontScale="90000"/>
          </a:bodyPr>
          <a:lstStyle/>
          <a:p>
            <a:pPr eaLnBrk="1" hangingPunct="1"/>
            <a:r>
              <a:rPr lang="en-US" smtClean="0"/>
              <a:t>Nebulae: step 1</a:t>
            </a:r>
          </a:p>
        </p:txBody>
      </p:sp>
      <p:sp>
        <p:nvSpPr>
          <p:cNvPr id="23555" name="Rectangle 3"/>
          <p:cNvSpPr>
            <a:spLocks noGrp="1" noChangeArrowheads="1"/>
          </p:cNvSpPr>
          <p:nvPr>
            <p:ph type="body" sz="half" idx="1"/>
          </p:nvPr>
        </p:nvSpPr>
        <p:spPr>
          <a:xfrm>
            <a:off x="457200" y="2465388"/>
            <a:ext cx="4038600" cy="2560637"/>
          </a:xfrm>
          <a:solidFill>
            <a:srgbClr val="33CCCC"/>
          </a:solidFill>
        </p:spPr>
        <p:txBody>
          <a:bodyPr/>
          <a:lstStyle/>
          <a:p>
            <a:pPr eaLnBrk="1" hangingPunct="1"/>
            <a:r>
              <a:rPr lang="en-US" smtClean="0"/>
              <a:t>Gas (98%) and dust (2%)</a:t>
            </a:r>
          </a:p>
          <a:p>
            <a:pPr eaLnBrk="1" hangingPunct="1"/>
            <a:r>
              <a:rPr lang="en-US" b="1" smtClean="0"/>
              <a:t>Rotates </a:t>
            </a:r>
            <a:r>
              <a:rPr lang="en-US" smtClean="0"/>
              <a:t>and is held together by </a:t>
            </a:r>
            <a:r>
              <a:rPr lang="en-US" b="1" smtClean="0"/>
              <a:t>gravitational force</a:t>
            </a:r>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514600"/>
            <a:ext cx="35052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5178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638800"/>
          </a:xfrm>
        </p:spPr>
        <p:txBody>
          <a:bodyPr>
            <a:noAutofit/>
          </a:bodyPr>
          <a:lstStyle/>
          <a:p>
            <a:pPr>
              <a:buFont typeface="Wingdings" pitchFamily="2" charset="2"/>
              <a:buChar char="§"/>
            </a:pPr>
            <a:r>
              <a:rPr lang="en-US" sz="4000" dirty="0" smtClean="0">
                <a:solidFill>
                  <a:srgbClr val="FF0000"/>
                </a:solidFill>
              </a:rPr>
              <a:t>Sandstone </a:t>
            </a:r>
            <a:r>
              <a:rPr lang="en-US" sz="4000" dirty="0" smtClean="0"/>
              <a:t>is </a:t>
            </a:r>
            <a:r>
              <a:rPr lang="en-US" sz="4000" dirty="0"/>
              <a:t>a </a:t>
            </a:r>
            <a:r>
              <a:rPr lang="en-US" sz="4000" dirty="0" smtClean="0"/>
              <a:t>sedimentary </a:t>
            </a:r>
            <a:r>
              <a:rPr lang="en-US" sz="4000" dirty="0"/>
              <a:t>rock that </a:t>
            </a:r>
            <a:r>
              <a:rPr lang="en-US" sz="4000" dirty="0" err="1" smtClean="0"/>
              <a:t>formd</a:t>
            </a:r>
            <a:r>
              <a:rPr lang="en-US" sz="4000" dirty="0" smtClean="0"/>
              <a:t> </a:t>
            </a:r>
            <a:r>
              <a:rPr lang="en-US" sz="4000" dirty="0"/>
              <a:t>from the cementing together of sand sized </a:t>
            </a:r>
            <a:r>
              <a:rPr lang="en-US" sz="4000" dirty="0" smtClean="0"/>
              <a:t>grains forming </a:t>
            </a:r>
            <a:r>
              <a:rPr lang="en-US" sz="4000" dirty="0"/>
              <a:t>a solid rock</a:t>
            </a:r>
            <a:r>
              <a:rPr lang="en-US" sz="4000" dirty="0" smtClean="0"/>
              <a:t>.</a:t>
            </a:r>
          </a:p>
          <a:p>
            <a:pPr>
              <a:buFont typeface="Wingdings" pitchFamily="2" charset="2"/>
              <a:buChar char="§"/>
            </a:pPr>
            <a:r>
              <a:rPr lang="en-US" sz="4000" dirty="0" smtClean="0"/>
              <a:t> </a:t>
            </a:r>
            <a:r>
              <a:rPr lang="en-US" sz="4000" dirty="0"/>
              <a:t>Quartz is the most abundant mineral that forms sandstone. </a:t>
            </a:r>
            <a:endParaRPr lang="en-US" sz="4000" dirty="0" smtClean="0"/>
          </a:p>
          <a:p>
            <a:pPr>
              <a:buFont typeface="Wingdings" pitchFamily="2" charset="2"/>
              <a:buChar char="§"/>
            </a:pPr>
            <a:r>
              <a:rPr lang="en-US" sz="4000" dirty="0" smtClean="0"/>
              <a:t>Calcium </a:t>
            </a:r>
            <a:r>
              <a:rPr lang="en-US" sz="4000" dirty="0"/>
              <a:t>carbonate, silica, or iron has been added to the water that is in contact with the sand grains. </a:t>
            </a:r>
          </a:p>
        </p:txBody>
      </p:sp>
    </p:spTree>
    <p:extLst>
      <p:ext uri="{BB962C8B-B14F-4D97-AF65-F5344CB8AC3E}">
        <p14:creationId xmlns:p14="http://schemas.microsoft.com/office/powerpoint/2010/main" val="22180936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Autofit/>
          </a:bodyPr>
          <a:lstStyle/>
          <a:p>
            <a:r>
              <a:rPr lang="en-US" sz="4000" dirty="0" err="1" smtClean="0">
                <a:solidFill>
                  <a:srgbClr val="FF0000"/>
                </a:solidFill>
              </a:rPr>
              <a:t>Chert</a:t>
            </a:r>
            <a:r>
              <a:rPr lang="en-US" sz="4000" dirty="0" smtClean="0">
                <a:solidFill>
                  <a:srgbClr val="FF0000"/>
                </a:solidFill>
              </a:rPr>
              <a:t> </a:t>
            </a:r>
            <a:r>
              <a:rPr lang="en-US" sz="4000" dirty="0"/>
              <a:t>is</a:t>
            </a:r>
            <a:r>
              <a:rPr lang="en-US" sz="4000" dirty="0" smtClean="0">
                <a:solidFill>
                  <a:srgbClr val="FF0000"/>
                </a:solidFill>
              </a:rPr>
              <a:t> </a:t>
            </a:r>
            <a:r>
              <a:rPr lang="en-US" sz="4000" dirty="0"/>
              <a:t>a very hard sedimentary rock that is usually found in nodules in limestone</a:t>
            </a:r>
            <a:r>
              <a:rPr lang="en-US" sz="4000" dirty="0" smtClean="0"/>
              <a:t>.</a:t>
            </a:r>
          </a:p>
          <a:p>
            <a:r>
              <a:rPr lang="en-US" sz="4000" dirty="0" smtClean="0"/>
              <a:t>It </a:t>
            </a:r>
            <a:r>
              <a:rPr lang="en-US" sz="4000" dirty="0"/>
              <a:t>probably formed from the remains of ancient sea sponges or other ocean </a:t>
            </a:r>
            <a:r>
              <a:rPr lang="en-US" sz="4000" dirty="0" smtClean="0"/>
              <a:t>animals that </a:t>
            </a:r>
            <a:r>
              <a:rPr lang="en-US" sz="4000" dirty="0"/>
              <a:t>have been fossilized. </a:t>
            </a:r>
            <a:endParaRPr lang="en-US" sz="4000" dirty="0" smtClean="0"/>
          </a:p>
          <a:p>
            <a:r>
              <a:rPr lang="en-US" sz="4000" dirty="0" smtClean="0"/>
              <a:t>Silica </a:t>
            </a:r>
            <a:r>
              <a:rPr lang="en-US" sz="4000" dirty="0"/>
              <a:t>has replaced the tissue forming the sedimentary rock. </a:t>
            </a:r>
          </a:p>
        </p:txBody>
      </p:sp>
    </p:spTree>
    <p:extLst>
      <p:ext uri="{BB962C8B-B14F-4D97-AF65-F5344CB8AC3E}">
        <p14:creationId xmlns:p14="http://schemas.microsoft.com/office/powerpoint/2010/main" val="11830085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Autofit/>
          </a:bodyPr>
          <a:lstStyle/>
          <a:p>
            <a:r>
              <a:rPr lang="en-US" sz="4000" dirty="0" smtClean="0">
                <a:solidFill>
                  <a:srgbClr val="FF0000"/>
                </a:solidFill>
              </a:rPr>
              <a:t>Conglomerate </a:t>
            </a:r>
            <a:r>
              <a:rPr lang="en-US" sz="4000" dirty="0"/>
              <a:t>is</a:t>
            </a:r>
            <a:r>
              <a:rPr lang="en-US" sz="4000" dirty="0" smtClean="0"/>
              <a:t> </a:t>
            </a:r>
            <a:r>
              <a:rPr lang="en-US" sz="4000" dirty="0"/>
              <a:t>a </a:t>
            </a:r>
            <a:r>
              <a:rPr lang="en-US" sz="4000" dirty="0" smtClean="0"/>
              <a:t>sedimentary </a:t>
            </a:r>
            <a:r>
              <a:rPr lang="en-US" sz="4000" dirty="0"/>
              <a:t>rock that forms from the cementing of rounded cobble and </a:t>
            </a:r>
            <a:r>
              <a:rPr lang="en-US" sz="4000" dirty="0" smtClean="0"/>
              <a:t>pebble sized </a:t>
            </a:r>
            <a:r>
              <a:rPr lang="en-US" sz="4000" dirty="0"/>
              <a:t>rock fragments</a:t>
            </a:r>
            <a:r>
              <a:rPr lang="en-US" sz="4000" dirty="0" smtClean="0"/>
              <a:t>.</a:t>
            </a:r>
          </a:p>
          <a:p>
            <a:r>
              <a:rPr lang="en-US" sz="4000" dirty="0" smtClean="0"/>
              <a:t> </a:t>
            </a:r>
            <a:r>
              <a:rPr lang="en-US" sz="4000" dirty="0"/>
              <a:t>Conglomerate is formed by river movement or ocean wave </a:t>
            </a:r>
            <a:r>
              <a:rPr lang="en-US" sz="4000" dirty="0" smtClean="0"/>
              <a:t>action.</a:t>
            </a:r>
          </a:p>
          <a:p>
            <a:r>
              <a:rPr lang="en-US" sz="4000" dirty="0" smtClean="0"/>
              <a:t>The </a:t>
            </a:r>
            <a:r>
              <a:rPr lang="en-US" sz="4000" dirty="0"/>
              <a:t>cementing agents that fill the spaces to form the solid rock </a:t>
            </a:r>
            <a:r>
              <a:rPr lang="en-US" sz="4000" dirty="0" smtClean="0"/>
              <a:t>are </a:t>
            </a:r>
            <a:r>
              <a:rPr lang="en-US" sz="4000" dirty="0"/>
              <a:t>silica, calcite, or iron oxides.</a:t>
            </a:r>
          </a:p>
        </p:txBody>
      </p:sp>
    </p:spTree>
    <p:extLst>
      <p:ext uri="{BB962C8B-B14F-4D97-AF65-F5344CB8AC3E}">
        <p14:creationId xmlns:p14="http://schemas.microsoft.com/office/powerpoint/2010/main" val="14950245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b="1" dirty="0"/>
              <a:t>Engineering Aspects </a:t>
            </a:r>
            <a:r>
              <a:rPr lang="en-US" sz="3600" b="1" dirty="0" smtClean="0"/>
              <a:t>of </a:t>
            </a:r>
            <a:r>
              <a:rPr lang="en-US" sz="3600" b="1" dirty="0"/>
              <a:t>Sedimentary rocks</a:t>
            </a:r>
          </a:p>
        </p:txBody>
      </p:sp>
      <p:sp>
        <p:nvSpPr>
          <p:cNvPr id="3" name="Content Placeholder 2"/>
          <p:cNvSpPr>
            <a:spLocks noGrp="1"/>
          </p:cNvSpPr>
          <p:nvPr>
            <p:ph idx="1"/>
          </p:nvPr>
        </p:nvSpPr>
        <p:spPr>
          <a:xfrm>
            <a:off x="457200" y="990600"/>
            <a:ext cx="8229600" cy="5135563"/>
          </a:xfrm>
        </p:spPr>
        <p:txBody>
          <a:bodyPr>
            <a:normAutofit/>
          </a:bodyPr>
          <a:lstStyle/>
          <a:p>
            <a:r>
              <a:rPr lang="en-US" sz="3600" dirty="0" smtClean="0"/>
              <a:t>The main problem of sand stone are</a:t>
            </a:r>
          </a:p>
          <a:p>
            <a:pPr lvl="1"/>
            <a:r>
              <a:rPr lang="en-US" sz="3200" dirty="0" smtClean="0"/>
              <a:t>Low strength</a:t>
            </a:r>
          </a:p>
          <a:p>
            <a:pPr lvl="1"/>
            <a:r>
              <a:rPr lang="en-US" sz="3200" dirty="0" smtClean="0"/>
              <a:t>Durability</a:t>
            </a:r>
          </a:p>
          <a:p>
            <a:pPr lvl="1"/>
            <a:r>
              <a:rPr lang="en-US" sz="3200" dirty="0" smtClean="0"/>
              <a:t>High permeability and porosity</a:t>
            </a:r>
          </a:p>
          <a:p>
            <a:r>
              <a:rPr lang="en-US" sz="3600" dirty="0" smtClean="0"/>
              <a:t>Limestone develop caves</a:t>
            </a:r>
            <a:endParaRPr lang="en-US" sz="3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267200"/>
            <a:ext cx="3276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267200"/>
            <a:ext cx="3276600" cy="223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9431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Metamorphic Rocks</a:t>
            </a:r>
            <a:endParaRPr lang="en-US" dirty="0"/>
          </a:p>
        </p:txBody>
      </p:sp>
      <p:sp>
        <p:nvSpPr>
          <p:cNvPr id="3" name="Content Placeholder 2"/>
          <p:cNvSpPr>
            <a:spLocks noGrp="1"/>
          </p:cNvSpPr>
          <p:nvPr>
            <p:ph idx="1"/>
          </p:nvPr>
        </p:nvSpPr>
        <p:spPr>
          <a:xfrm>
            <a:off x="457200" y="1371600"/>
            <a:ext cx="8229600" cy="4754563"/>
          </a:xfrm>
        </p:spPr>
        <p:txBody>
          <a:bodyPr>
            <a:noAutofit/>
          </a:bodyPr>
          <a:lstStyle/>
          <a:p>
            <a:r>
              <a:rPr lang="en-US" sz="4000" dirty="0"/>
              <a:t>Metamorphic rocks are derived from pre-existing rock types and have undergone </a:t>
            </a:r>
            <a:r>
              <a:rPr lang="en-US" sz="4000" dirty="0" smtClean="0"/>
              <a:t>mineralogical, textural </a:t>
            </a:r>
            <a:r>
              <a:rPr lang="en-US" sz="4000" dirty="0"/>
              <a:t>and structural changes</a:t>
            </a:r>
            <a:r>
              <a:rPr lang="en-US" sz="4000" dirty="0" smtClean="0"/>
              <a:t>.</a:t>
            </a:r>
          </a:p>
          <a:p>
            <a:r>
              <a:rPr lang="en-US" sz="4000" dirty="0" smtClean="0"/>
              <a:t>The </a:t>
            </a:r>
            <a:r>
              <a:rPr lang="en-US" sz="4000" dirty="0"/>
              <a:t>changing conditions of </a:t>
            </a:r>
            <a:r>
              <a:rPr lang="en-US" sz="4000" dirty="0" smtClean="0"/>
              <a:t>temperature and/or </a:t>
            </a:r>
            <a:r>
              <a:rPr lang="en-US" sz="4000" dirty="0"/>
              <a:t>pressure are the primary agents causing metamorphic reactions in rocks.</a:t>
            </a:r>
          </a:p>
        </p:txBody>
      </p:sp>
    </p:spTree>
    <p:extLst>
      <p:ext uri="{BB962C8B-B14F-4D97-AF65-F5344CB8AC3E}">
        <p14:creationId xmlns:p14="http://schemas.microsoft.com/office/powerpoint/2010/main" val="6305337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a:t>Metamorphic Structure</a:t>
            </a:r>
          </a:p>
        </p:txBody>
      </p:sp>
      <p:sp>
        <p:nvSpPr>
          <p:cNvPr id="3" name="Content Placeholder 2"/>
          <p:cNvSpPr>
            <a:spLocks noGrp="1"/>
          </p:cNvSpPr>
          <p:nvPr>
            <p:ph idx="1"/>
          </p:nvPr>
        </p:nvSpPr>
        <p:spPr>
          <a:xfrm>
            <a:off x="457200" y="990600"/>
            <a:ext cx="8229600" cy="5135563"/>
          </a:xfrm>
        </p:spPr>
        <p:txBody>
          <a:bodyPr>
            <a:noAutofit/>
          </a:bodyPr>
          <a:lstStyle/>
          <a:p>
            <a:r>
              <a:rPr lang="en-US" sz="3600" dirty="0">
                <a:solidFill>
                  <a:srgbClr val="FF0000"/>
                </a:solidFill>
              </a:rPr>
              <a:t>Foliation</a:t>
            </a:r>
            <a:r>
              <a:rPr lang="en-US" sz="3600" dirty="0"/>
              <a:t> : Laminated structure </a:t>
            </a:r>
            <a:r>
              <a:rPr lang="en-US" sz="3600" dirty="0" smtClean="0"/>
              <a:t>resulting </a:t>
            </a:r>
            <a:r>
              <a:rPr lang="en-US" sz="3600" dirty="0"/>
              <a:t>from segregation of different </a:t>
            </a:r>
            <a:r>
              <a:rPr lang="en-US" sz="3600" dirty="0" smtClean="0"/>
              <a:t>minerals into layers</a:t>
            </a:r>
          </a:p>
          <a:p>
            <a:r>
              <a:rPr lang="en-US" sz="3600" dirty="0" err="1" smtClean="0">
                <a:solidFill>
                  <a:srgbClr val="FF0000"/>
                </a:solidFill>
              </a:rPr>
              <a:t>Schistosity</a:t>
            </a:r>
            <a:r>
              <a:rPr lang="en-US" sz="3600" dirty="0" smtClean="0"/>
              <a:t> : the Varity of foliation that occur in the coarse </a:t>
            </a:r>
            <a:r>
              <a:rPr lang="en-US" sz="3600" dirty="0"/>
              <a:t>grained metamorphic rocks. </a:t>
            </a:r>
            <a:endParaRPr lang="en-US" sz="3600" dirty="0" smtClean="0"/>
          </a:p>
          <a:p>
            <a:pPr lvl="1"/>
            <a:r>
              <a:rPr lang="en-US" sz="3600" dirty="0" smtClean="0"/>
              <a:t>It </a:t>
            </a:r>
            <a:r>
              <a:rPr lang="en-US" sz="3600" dirty="0"/>
              <a:t>results from of parallel arrangement of platy and ellipsoidal mineral grains. </a:t>
            </a:r>
            <a:endParaRPr lang="en-US" sz="3600" dirty="0" smtClean="0"/>
          </a:p>
          <a:p>
            <a:r>
              <a:rPr lang="en-US" sz="3600" dirty="0" err="1" smtClean="0">
                <a:solidFill>
                  <a:srgbClr val="FF0000"/>
                </a:solidFill>
              </a:rPr>
              <a:t>Gneissosity</a:t>
            </a:r>
            <a:r>
              <a:rPr lang="en-US" sz="3600" dirty="0" smtClean="0"/>
              <a:t> : band of coarse grained mineral </a:t>
            </a:r>
            <a:endParaRPr lang="en-US" sz="3600" dirty="0"/>
          </a:p>
        </p:txBody>
      </p:sp>
    </p:spTree>
    <p:extLst>
      <p:ext uri="{BB962C8B-B14F-4D97-AF65-F5344CB8AC3E}">
        <p14:creationId xmlns:p14="http://schemas.microsoft.com/office/powerpoint/2010/main" val="16927068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Metamorphic Rocks</a:t>
            </a:r>
            <a:endParaRPr lang="en-US" dirty="0"/>
          </a:p>
        </p:txBody>
      </p:sp>
      <p:sp>
        <p:nvSpPr>
          <p:cNvPr id="3" name="Content Placeholder 2"/>
          <p:cNvSpPr>
            <a:spLocks noGrp="1"/>
          </p:cNvSpPr>
          <p:nvPr>
            <p:ph idx="1"/>
          </p:nvPr>
        </p:nvSpPr>
        <p:spPr>
          <a:xfrm>
            <a:off x="457200" y="1371600"/>
            <a:ext cx="8229600" cy="4754563"/>
          </a:xfrm>
        </p:spPr>
        <p:txBody>
          <a:bodyPr>
            <a:normAutofit/>
          </a:bodyPr>
          <a:lstStyle/>
          <a:p>
            <a:r>
              <a:rPr lang="en-US" sz="4000" dirty="0"/>
              <a:t>Slate &amp; Mica schist </a:t>
            </a:r>
            <a:r>
              <a:rPr lang="en-US" sz="4000" dirty="0" smtClean="0"/>
              <a:t>:  </a:t>
            </a:r>
            <a:r>
              <a:rPr lang="en-US" sz="4000" dirty="0"/>
              <a:t>from mudstone (shale) </a:t>
            </a:r>
            <a:endParaRPr lang="en-US" sz="4000" dirty="0" smtClean="0"/>
          </a:p>
          <a:p>
            <a:r>
              <a:rPr lang="en-US" sz="4000" dirty="0" smtClean="0"/>
              <a:t>Green schist : from basalt and gabbro</a:t>
            </a:r>
          </a:p>
          <a:p>
            <a:r>
              <a:rPr lang="en-US" sz="4000" dirty="0"/>
              <a:t>Quartzite :</a:t>
            </a:r>
            <a:r>
              <a:rPr lang="en-US" sz="4000" dirty="0" err="1" smtClean="0"/>
              <a:t>Qtz</a:t>
            </a:r>
            <a:r>
              <a:rPr lang="en-US" sz="4000" dirty="0" smtClean="0"/>
              <a:t> </a:t>
            </a:r>
            <a:r>
              <a:rPr lang="en-US" sz="4000" dirty="0" err="1"/>
              <a:t>arenite</a:t>
            </a:r>
            <a:r>
              <a:rPr lang="en-US" sz="4000" dirty="0"/>
              <a:t> </a:t>
            </a:r>
            <a:endParaRPr lang="en-US" sz="4000" dirty="0" smtClean="0"/>
          </a:p>
          <a:p>
            <a:r>
              <a:rPr lang="en-US" sz="4000" dirty="0" smtClean="0"/>
              <a:t>Marble : limestone </a:t>
            </a:r>
            <a:endParaRPr lang="en-US" sz="4000" dirty="0"/>
          </a:p>
        </p:txBody>
      </p:sp>
    </p:spTree>
    <p:extLst>
      <p:ext uri="{BB962C8B-B14F-4D97-AF65-F5344CB8AC3E}">
        <p14:creationId xmlns:p14="http://schemas.microsoft.com/office/powerpoint/2010/main" val="33038202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400" b="1" dirty="0"/>
              <a:t>Engineering Aspects of </a:t>
            </a:r>
            <a:r>
              <a:rPr lang="en-US" sz="3400" b="1" dirty="0" smtClean="0"/>
              <a:t>metamorphic </a:t>
            </a:r>
            <a:r>
              <a:rPr lang="en-US" sz="3400" b="1" dirty="0"/>
              <a:t>rocks </a:t>
            </a:r>
            <a:r>
              <a:rPr lang="en-US" sz="3400" dirty="0"/>
              <a:t/>
            </a:r>
            <a:br>
              <a:rPr lang="en-US" sz="3400" dirty="0"/>
            </a:br>
            <a:endParaRPr lang="en-US" sz="3400" dirty="0"/>
          </a:p>
        </p:txBody>
      </p:sp>
      <p:sp>
        <p:nvSpPr>
          <p:cNvPr id="3" name="Content Placeholder 2"/>
          <p:cNvSpPr>
            <a:spLocks noGrp="1"/>
          </p:cNvSpPr>
          <p:nvPr>
            <p:ph idx="1"/>
          </p:nvPr>
        </p:nvSpPr>
        <p:spPr>
          <a:xfrm>
            <a:off x="457200" y="762000"/>
            <a:ext cx="8229600" cy="5364163"/>
          </a:xfrm>
        </p:spPr>
        <p:txBody>
          <a:bodyPr>
            <a:normAutofit/>
          </a:bodyPr>
          <a:lstStyle/>
          <a:p>
            <a:r>
              <a:rPr lang="en-US" sz="4000" dirty="0"/>
              <a:t>For metamorphic rocks the </a:t>
            </a:r>
            <a:r>
              <a:rPr lang="en-US" sz="4000" b="1" i="1" dirty="0"/>
              <a:t>stability</a:t>
            </a:r>
            <a:r>
              <a:rPr lang="en-US" sz="4000" dirty="0"/>
              <a:t> of rock mass greatly affected by the </a:t>
            </a:r>
            <a:r>
              <a:rPr lang="en-US" sz="4000" b="1" dirty="0"/>
              <a:t>foliation</a:t>
            </a:r>
            <a:r>
              <a:rPr lang="en-US" sz="4000" dirty="0"/>
              <a:t> orientation</a:t>
            </a:r>
            <a:r>
              <a:rPr lang="en-US" sz="4000" dirty="0" smtClean="0"/>
              <a:t>;</a:t>
            </a:r>
          </a:p>
          <a:p>
            <a:r>
              <a:rPr lang="en-US" sz="4000" dirty="0" smtClean="0"/>
              <a:t>Marble </a:t>
            </a:r>
            <a:r>
              <a:rPr lang="en-US" sz="4000" dirty="0"/>
              <a:t>as a metamorphic rock from carbonate sedimentary rocks can cause similar problems, </a:t>
            </a:r>
            <a:r>
              <a:rPr lang="en-US" sz="4000" dirty="0" err="1"/>
              <a:t>eg</a:t>
            </a:r>
            <a:r>
              <a:rPr lang="en-US" sz="4000" dirty="0"/>
              <a:t>., leakage of reservoirs</a:t>
            </a:r>
            <a:r>
              <a:rPr lang="en-US" sz="4000" dirty="0" smtClean="0"/>
              <a:t>, </a:t>
            </a:r>
            <a:r>
              <a:rPr lang="en-US" sz="4000" dirty="0"/>
              <a:t>solution cavities, and channels.</a:t>
            </a:r>
          </a:p>
          <a:p>
            <a:endParaRPr lang="en-US" sz="4000" dirty="0"/>
          </a:p>
        </p:txBody>
      </p:sp>
    </p:spTree>
    <p:extLst>
      <p:ext uri="{BB962C8B-B14F-4D97-AF65-F5344CB8AC3E}">
        <p14:creationId xmlns:p14="http://schemas.microsoft.com/office/powerpoint/2010/main" val="34843665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Rock Cycles</a:t>
            </a:r>
            <a:r>
              <a:rPr lang="en-US" dirty="0"/>
              <a:t/>
            </a:r>
            <a:br>
              <a:rPr lang="en-US" dirty="0"/>
            </a:br>
            <a:endParaRPr 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7772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7232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Chapter </a:t>
            </a:r>
            <a:r>
              <a:rPr lang="en-US" b="1" dirty="0" smtClean="0"/>
              <a:t>Three</a:t>
            </a:r>
            <a:r>
              <a:rPr lang="en-US" dirty="0" smtClean="0"/>
              <a:t/>
            </a:r>
            <a:br>
              <a:rPr lang="en-US" dirty="0" smtClean="0"/>
            </a:br>
            <a:r>
              <a:rPr lang="en-US" b="1" dirty="0" smtClean="0"/>
              <a:t>Geologic </a:t>
            </a:r>
            <a:r>
              <a:rPr lang="en-US" b="1" dirty="0"/>
              <a:t>Structures</a:t>
            </a:r>
            <a:endParaRPr lang="en-US" dirty="0"/>
          </a:p>
        </p:txBody>
      </p:sp>
      <p:sp>
        <p:nvSpPr>
          <p:cNvPr id="3" name="Content Placeholder 2"/>
          <p:cNvSpPr>
            <a:spLocks noGrp="1"/>
          </p:cNvSpPr>
          <p:nvPr>
            <p:ph idx="1"/>
          </p:nvPr>
        </p:nvSpPr>
        <p:spPr/>
        <p:txBody>
          <a:bodyPr/>
          <a:lstStyle/>
          <a:p>
            <a:r>
              <a:rPr lang="en-US" dirty="0"/>
              <a:t>The rocks of the earth’s crust are subjected to a number of </a:t>
            </a:r>
            <a:r>
              <a:rPr lang="en-US" dirty="0" smtClean="0"/>
              <a:t>forces</a:t>
            </a:r>
          </a:p>
          <a:p>
            <a:r>
              <a:rPr lang="en-US" dirty="0"/>
              <a:t>undergo deformation to varying </a:t>
            </a:r>
            <a:r>
              <a:rPr lang="en-US" dirty="0" smtClean="0"/>
              <a:t>degrees</a:t>
            </a:r>
          </a:p>
          <a:p>
            <a:r>
              <a:rPr lang="en-US" dirty="0"/>
              <a:t>depending upon </a:t>
            </a:r>
            <a:endParaRPr lang="en-US" dirty="0" smtClean="0"/>
          </a:p>
          <a:p>
            <a:pPr lvl="1"/>
            <a:r>
              <a:rPr lang="en-US" dirty="0" smtClean="0"/>
              <a:t>the </a:t>
            </a:r>
            <a:r>
              <a:rPr lang="en-US" dirty="0" err="1"/>
              <a:t>intencity</a:t>
            </a:r>
            <a:r>
              <a:rPr lang="en-US" dirty="0"/>
              <a:t> </a:t>
            </a:r>
            <a:endParaRPr lang="en-US" dirty="0" smtClean="0"/>
          </a:p>
          <a:p>
            <a:pPr lvl="1"/>
            <a:r>
              <a:rPr lang="en-US" dirty="0" smtClean="0"/>
              <a:t>type </a:t>
            </a:r>
            <a:r>
              <a:rPr lang="en-US" dirty="0"/>
              <a:t>of the forces, and </a:t>
            </a:r>
            <a:endParaRPr lang="en-US" dirty="0" smtClean="0"/>
          </a:p>
          <a:p>
            <a:pPr lvl="1"/>
            <a:r>
              <a:rPr lang="en-US" dirty="0" smtClean="0"/>
              <a:t>rigidity </a:t>
            </a:r>
            <a:r>
              <a:rPr lang="en-US" dirty="0"/>
              <a:t>of the rocks. </a:t>
            </a:r>
          </a:p>
          <a:p>
            <a:endParaRPr lang="en-US" dirty="0"/>
          </a:p>
        </p:txBody>
      </p:sp>
    </p:spTree>
    <p:extLst>
      <p:ext uri="{BB962C8B-B14F-4D97-AF65-F5344CB8AC3E}">
        <p14:creationId xmlns:p14="http://schemas.microsoft.com/office/powerpoint/2010/main" val="3981343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19200" y="304800"/>
            <a:ext cx="6858000" cy="609600"/>
          </a:xfrm>
          <a:solidFill>
            <a:srgbClr val="0070C0"/>
          </a:solidFill>
          <a:ln w="57150">
            <a:solidFill>
              <a:schemeClr val="tx1"/>
            </a:solidFill>
          </a:ln>
        </p:spPr>
        <p:txBody>
          <a:bodyPr>
            <a:normAutofit fontScale="90000"/>
          </a:bodyPr>
          <a:lstStyle/>
          <a:p>
            <a:pPr eaLnBrk="1" fontAlgn="auto" hangingPunct="1">
              <a:spcAft>
                <a:spcPts val="0"/>
              </a:spcAft>
              <a:defRPr/>
            </a:pPr>
            <a:r>
              <a:rPr lang="en-US" sz="4000" dirty="0" smtClean="0">
                <a:solidFill>
                  <a:schemeClr val="accent2">
                    <a:lumMod val="20000"/>
                    <a:lumOff val="80000"/>
                  </a:schemeClr>
                </a:solidFill>
              </a:rPr>
              <a:t>Step 2: The Nebula collapses</a:t>
            </a:r>
          </a:p>
        </p:txBody>
      </p:sp>
      <p:sp>
        <p:nvSpPr>
          <p:cNvPr id="24579" name="Rectangle 3"/>
          <p:cNvSpPr>
            <a:spLocks noGrp="1" noChangeArrowheads="1"/>
          </p:cNvSpPr>
          <p:nvPr>
            <p:ph type="body" sz="half" idx="2"/>
          </p:nvPr>
        </p:nvSpPr>
        <p:spPr>
          <a:xfrm>
            <a:off x="4800600" y="2438400"/>
            <a:ext cx="3962400" cy="3352800"/>
          </a:xfrm>
          <a:solidFill>
            <a:srgbClr val="92D050"/>
          </a:solidFill>
        </p:spPr>
        <p:txBody>
          <a:bodyPr/>
          <a:lstStyle/>
          <a:p>
            <a:pPr eaLnBrk="1" hangingPunct="1"/>
            <a:r>
              <a:rPr lang="en-US" sz="2800" smtClean="0"/>
              <a:t>The collapsed mass forms a proto-sun due to gravitational force</a:t>
            </a:r>
          </a:p>
          <a:p>
            <a:pPr eaLnBrk="1" hangingPunct="1"/>
            <a:r>
              <a:rPr lang="en-US" sz="2800" smtClean="0"/>
              <a:t>Contraction increases speed of rotation: collapse</a:t>
            </a:r>
          </a:p>
          <a:p>
            <a:pPr eaLnBrk="1" hangingPunct="1"/>
            <a:endParaRPr lang="en-US" sz="2800" smtClean="0"/>
          </a:p>
          <a:p>
            <a:pPr eaLnBrk="1" hangingPunct="1"/>
            <a:endParaRPr lang="en-US" sz="2800" smtClean="0"/>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67000"/>
            <a:ext cx="33528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0759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If stress is not equal from all </a:t>
            </a:r>
            <a:r>
              <a:rPr lang="en-US" dirty="0" smtClean="0"/>
              <a:t>directions (</a:t>
            </a:r>
            <a:r>
              <a:rPr lang="en-US" dirty="0"/>
              <a:t>differential </a:t>
            </a:r>
            <a:r>
              <a:rPr lang="en-US" dirty="0" smtClean="0"/>
              <a:t>stress)</a:t>
            </a:r>
          </a:p>
          <a:p>
            <a:pPr marL="514350" lvl="0" indent="-514350">
              <a:buFont typeface="+mj-lt"/>
              <a:buAutoNum type="arabicPeriod"/>
            </a:pPr>
            <a:r>
              <a:rPr lang="en-US" dirty="0"/>
              <a:t>Tensional stress (or extensional stress), which stretches rock; </a:t>
            </a:r>
          </a:p>
          <a:p>
            <a:pPr marL="514350" lvl="0" indent="-514350">
              <a:buFont typeface="+mj-lt"/>
              <a:buAutoNum type="arabicPeriod"/>
            </a:pPr>
            <a:r>
              <a:rPr lang="en-US" dirty="0"/>
              <a:t>Compressional stress, which squeezes rock; and </a:t>
            </a:r>
          </a:p>
          <a:p>
            <a:pPr marL="514350" lvl="0" indent="-514350">
              <a:buFont typeface="+mj-lt"/>
              <a:buAutoNum type="arabicPeriod"/>
            </a:pPr>
            <a:r>
              <a:rPr lang="en-US" dirty="0"/>
              <a:t>Shear stress, which result in slippage and translation. </a:t>
            </a:r>
          </a:p>
          <a:p>
            <a:endParaRPr lang="en-US" dirty="0"/>
          </a:p>
        </p:txBody>
      </p:sp>
    </p:spTree>
    <p:extLst>
      <p:ext uri="{BB962C8B-B14F-4D97-AF65-F5344CB8AC3E}">
        <p14:creationId xmlns:p14="http://schemas.microsoft.com/office/powerpoint/2010/main" val="14773552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458200" cy="6172200"/>
          </a:xfrm>
          <a:prstGeom prst="rect">
            <a:avLst/>
          </a:prstGeom>
          <a:noFill/>
          <a:ln>
            <a:noFill/>
          </a:ln>
        </p:spPr>
      </p:pic>
    </p:spTree>
    <p:extLst>
      <p:ext uri="{BB962C8B-B14F-4D97-AF65-F5344CB8AC3E}">
        <p14:creationId xmlns:p14="http://schemas.microsoft.com/office/powerpoint/2010/main" val="12975347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Folds</a:t>
            </a:r>
            <a:endParaRPr lang="en-US" dirty="0"/>
          </a:p>
        </p:txBody>
      </p:sp>
      <p:sp>
        <p:nvSpPr>
          <p:cNvPr id="3" name="Content Placeholder 2"/>
          <p:cNvSpPr>
            <a:spLocks noGrp="1"/>
          </p:cNvSpPr>
          <p:nvPr>
            <p:ph idx="1"/>
          </p:nvPr>
        </p:nvSpPr>
        <p:spPr/>
        <p:txBody>
          <a:bodyPr/>
          <a:lstStyle/>
          <a:p>
            <a:r>
              <a:rPr lang="en-US" dirty="0"/>
              <a:t>when one or a stack of originally flat and planar surfaces, such as sedimentary strata, are bent or curved as a result of permanent </a:t>
            </a:r>
            <a:r>
              <a:rPr lang="en-US" dirty="0" smtClean="0"/>
              <a:t>deformation</a:t>
            </a:r>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85800" y="3505200"/>
            <a:ext cx="7848600" cy="2819400"/>
          </a:xfrm>
          <a:prstGeom prst="rect">
            <a:avLst/>
          </a:prstGeom>
          <a:noFill/>
          <a:ln>
            <a:noFill/>
          </a:ln>
        </p:spPr>
      </p:pic>
    </p:spTree>
    <p:extLst>
      <p:ext uri="{BB962C8B-B14F-4D97-AF65-F5344CB8AC3E}">
        <p14:creationId xmlns:p14="http://schemas.microsoft.com/office/powerpoint/2010/main" val="5389119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4114800" cy="6400800"/>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537586" y="152400"/>
            <a:ext cx="4454014" cy="6400800"/>
          </a:xfrm>
          <a:prstGeom prst="rect">
            <a:avLst/>
          </a:prstGeom>
          <a:noFill/>
          <a:ln>
            <a:noFill/>
          </a:ln>
        </p:spPr>
      </p:pic>
    </p:spTree>
    <p:extLst>
      <p:ext uri="{BB962C8B-B14F-4D97-AF65-F5344CB8AC3E}">
        <p14:creationId xmlns:p14="http://schemas.microsoft.com/office/powerpoint/2010/main" val="35451905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229600" cy="4525963"/>
          </a:xfrm>
        </p:spPr>
        <p:txBody>
          <a:bodyPr/>
          <a:lstStyle/>
          <a:p>
            <a:r>
              <a:rPr lang="en-US" dirty="0" smtClean="0"/>
              <a:t>Parts of fold divided </a:t>
            </a:r>
            <a:r>
              <a:rPr lang="en-US" dirty="0"/>
              <a:t>into </a:t>
            </a:r>
            <a:endParaRPr lang="en-US" dirty="0" smtClean="0"/>
          </a:p>
          <a:p>
            <a:pPr lvl="1">
              <a:buFont typeface="Wingdings" pitchFamily="2" charset="2"/>
              <a:buChar char="Ø"/>
            </a:pPr>
            <a:r>
              <a:rPr lang="en-US" sz="3200" dirty="0" smtClean="0"/>
              <a:t>hinge: </a:t>
            </a:r>
            <a:r>
              <a:rPr lang="en-US" sz="3200" dirty="0"/>
              <a:t>where the flanks join together</a:t>
            </a:r>
            <a:endParaRPr lang="en-US" sz="3200" dirty="0" smtClean="0"/>
          </a:p>
          <a:p>
            <a:pPr lvl="1">
              <a:buFont typeface="Wingdings" pitchFamily="2" charset="2"/>
              <a:buChar char="Ø"/>
            </a:pPr>
            <a:r>
              <a:rPr lang="en-US" sz="3200" dirty="0" smtClean="0"/>
              <a:t>Limb: </a:t>
            </a:r>
            <a:r>
              <a:rPr lang="en-US" sz="3200" dirty="0"/>
              <a:t>flanks of the fold </a:t>
            </a:r>
            <a:endParaRPr lang="en-US" sz="3200" dirty="0" smtClean="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33400" y="2331720"/>
            <a:ext cx="7696200" cy="3840480"/>
          </a:xfrm>
          <a:prstGeom prst="rect">
            <a:avLst/>
          </a:prstGeom>
          <a:noFill/>
          <a:ln>
            <a:noFill/>
          </a:ln>
        </p:spPr>
      </p:pic>
    </p:spTree>
    <p:extLst>
      <p:ext uri="{BB962C8B-B14F-4D97-AF65-F5344CB8AC3E}">
        <p14:creationId xmlns:p14="http://schemas.microsoft.com/office/powerpoint/2010/main" val="23319781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Types folds</a:t>
            </a:r>
            <a:endParaRPr lang="en-US" dirty="0"/>
          </a:p>
        </p:txBody>
      </p:sp>
      <p:sp>
        <p:nvSpPr>
          <p:cNvPr id="3" name="Content Placeholder 2"/>
          <p:cNvSpPr>
            <a:spLocks noGrp="1"/>
          </p:cNvSpPr>
          <p:nvPr>
            <p:ph idx="1"/>
          </p:nvPr>
        </p:nvSpPr>
        <p:spPr>
          <a:xfrm>
            <a:off x="381000" y="1371600"/>
            <a:ext cx="8229600" cy="4525963"/>
          </a:xfrm>
        </p:spPr>
        <p:txBody>
          <a:bodyPr>
            <a:noAutofit/>
          </a:bodyPr>
          <a:lstStyle/>
          <a:p>
            <a:r>
              <a:rPr lang="en-US" sz="4000" dirty="0"/>
              <a:t>anticlines </a:t>
            </a:r>
            <a:r>
              <a:rPr lang="en-US" sz="4000" dirty="0" smtClean="0"/>
              <a:t>: </a:t>
            </a:r>
            <a:r>
              <a:rPr lang="en-US" sz="4000" dirty="0"/>
              <a:t>beds are bent upwards</a:t>
            </a:r>
            <a:r>
              <a:rPr lang="en-US" sz="4000" dirty="0" smtClean="0"/>
              <a:t> </a:t>
            </a:r>
          </a:p>
          <a:p>
            <a:pPr lvl="1">
              <a:buFont typeface="Wingdings" pitchFamily="2" charset="2"/>
              <a:buChar char="Ø"/>
            </a:pPr>
            <a:r>
              <a:rPr lang="en-US" sz="3600" dirty="0"/>
              <a:t>fold will be convex upwards </a:t>
            </a:r>
            <a:endParaRPr lang="en-US" sz="3600" dirty="0" smtClean="0"/>
          </a:p>
          <a:p>
            <a:pPr lvl="1">
              <a:buFont typeface="Wingdings" pitchFamily="2" charset="2"/>
              <a:buChar char="Ø"/>
            </a:pPr>
            <a:r>
              <a:rPr lang="en-US" sz="3600" dirty="0"/>
              <a:t>younger beds occur towards convex side</a:t>
            </a:r>
            <a:endParaRPr lang="en-US" sz="3600" dirty="0" smtClean="0"/>
          </a:p>
          <a:p>
            <a:r>
              <a:rPr lang="en-US" sz="4000" dirty="0" smtClean="0"/>
              <a:t>Synclines: </a:t>
            </a:r>
            <a:r>
              <a:rPr lang="en-US" sz="4000" dirty="0"/>
              <a:t>beds are bent </a:t>
            </a:r>
            <a:r>
              <a:rPr lang="en-US" sz="4000" dirty="0" smtClean="0"/>
              <a:t>downwards</a:t>
            </a:r>
          </a:p>
          <a:p>
            <a:pPr lvl="1">
              <a:buFont typeface="Wingdings" pitchFamily="2" charset="2"/>
              <a:buChar char="Ø"/>
            </a:pPr>
            <a:r>
              <a:rPr lang="en-US" sz="3600" dirty="0"/>
              <a:t>fold will be convex downwards </a:t>
            </a:r>
            <a:endParaRPr lang="en-US" sz="3600" dirty="0" smtClean="0"/>
          </a:p>
          <a:p>
            <a:pPr lvl="1">
              <a:buFont typeface="Wingdings" pitchFamily="2" charset="2"/>
              <a:buChar char="Ø"/>
            </a:pPr>
            <a:r>
              <a:rPr lang="en-US" sz="3600" dirty="0"/>
              <a:t>younger beds occur towards the concave side.</a:t>
            </a:r>
          </a:p>
          <a:p>
            <a:pPr marL="457200" lvl="1" indent="0">
              <a:buNone/>
            </a:pPr>
            <a:endParaRPr lang="en-US" sz="3600" dirty="0"/>
          </a:p>
        </p:txBody>
      </p:sp>
    </p:spTree>
    <p:extLst>
      <p:ext uri="{BB962C8B-B14F-4D97-AF65-F5344CB8AC3E}">
        <p14:creationId xmlns:p14="http://schemas.microsoft.com/office/powerpoint/2010/main" val="31078964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382000" cy="6400800"/>
          </a:xfrm>
          <a:prstGeom prst="rect">
            <a:avLst/>
          </a:prstGeom>
          <a:noFill/>
          <a:ln>
            <a:noFill/>
          </a:ln>
        </p:spPr>
      </p:pic>
    </p:spTree>
    <p:extLst>
      <p:ext uri="{BB962C8B-B14F-4D97-AF65-F5344CB8AC3E}">
        <p14:creationId xmlns:p14="http://schemas.microsoft.com/office/powerpoint/2010/main" val="35783166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8229600" cy="5562599"/>
          </a:xfrm>
          <a:prstGeom prst="rect">
            <a:avLst/>
          </a:prstGeom>
          <a:noFill/>
          <a:ln>
            <a:noFill/>
          </a:ln>
        </p:spPr>
      </p:pic>
    </p:spTree>
    <p:extLst>
      <p:ext uri="{BB962C8B-B14F-4D97-AF65-F5344CB8AC3E}">
        <p14:creationId xmlns:p14="http://schemas.microsoft.com/office/powerpoint/2010/main" val="18617578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Effects of folding: </a:t>
            </a:r>
            <a:r>
              <a:rPr lang="en-US" dirty="0"/>
              <a:t/>
            </a:r>
            <a:br>
              <a:rPr lang="en-US" dirty="0"/>
            </a:b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5759" y="1219200"/>
            <a:ext cx="8027241" cy="4800600"/>
          </a:xfrm>
          <a:prstGeom prst="rect">
            <a:avLst/>
          </a:prstGeom>
          <a:noFill/>
          <a:ln>
            <a:noFill/>
          </a:ln>
        </p:spPr>
      </p:pic>
    </p:spTree>
    <p:extLst>
      <p:ext uri="{BB962C8B-B14F-4D97-AF65-F5344CB8AC3E}">
        <p14:creationId xmlns:p14="http://schemas.microsoft.com/office/powerpoint/2010/main" val="35696871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965400" cy="944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2472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228600"/>
            <a:ext cx="7772400" cy="619125"/>
          </a:xfrm>
          <a:solidFill>
            <a:srgbClr val="0070C0"/>
          </a:solidFill>
        </p:spPr>
        <p:txBody>
          <a:bodyPr>
            <a:normAutofit fontScale="90000"/>
          </a:bodyPr>
          <a:lstStyle/>
          <a:p>
            <a:pPr eaLnBrk="1" fontAlgn="auto" hangingPunct="1">
              <a:spcAft>
                <a:spcPts val="0"/>
              </a:spcAft>
              <a:defRPr/>
            </a:pPr>
            <a:r>
              <a:rPr lang="en-US" sz="4000" smtClean="0">
                <a:solidFill>
                  <a:schemeClr val="accent2">
                    <a:lumMod val="20000"/>
                    <a:lumOff val="80000"/>
                  </a:schemeClr>
                </a:solidFill>
              </a:rPr>
              <a:t>Step 3: sun is formed, disk cleared</a:t>
            </a:r>
          </a:p>
        </p:txBody>
      </p:sp>
      <p:sp>
        <p:nvSpPr>
          <p:cNvPr id="25603" name="Rectangle 3"/>
          <p:cNvSpPr>
            <a:spLocks noGrp="1" noChangeArrowheads="1"/>
          </p:cNvSpPr>
          <p:nvPr>
            <p:ph type="body" sz="half" idx="2"/>
          </p:nvPr>
        </p:nvSpPr>
        <p:spPr>
          <a:xfrm>
            <a:off x="4648200" y="1600200"/>
            <a:ext cx="4191000" cy="5257800"/>
          </a:xfrm>
        </p:spPr>
        <p:txBody>
          <a:bodyPr/>
          <a:lstStyle/>
          <a:p>
            <a:pPr eaLnBrk="1" hangingPunct="1"/>
            <a:r>
              <a:rPr lang="en-US" sz="2800" smtClean="0"/>
              <a:t>The disk is “cleared out” due to the immense amount of energy released.</a:t>
            </a:r>
          </a:p>
          <a:p>
            <a:pPr eaLnBrk="1" hangingPunct="1"/>
            <a:r>
              <a:rPr lang="en-US" sz="2800" smtClean="0"/>
              <a:t>Sun is formed</a:t>
            </a:r>
          </a:p>
          <a:p>
            <a:pPr eaLnBrk="1" hangingPunct="1"/>
            <a:r>
              <a:rPr lang="en-US" sz="2800" smtClean="0"/>
              <a:t>Dust and gases cool and condense in defined orbits around the sun</a:t>
            </a:r>
          </a:p>
        </p:txBody>
      </p:sp>
      <p:pic>
        <p:nvPicPr>
          <p:cNvPr id="25604" name="Picture 4" descr="The Sun"/>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228600" y="1447800"/>
            <a:ext cx="4495800" cy="2986088"/>
          </a:xfrm>
        </p:spPr>
      </p:pic>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0"/>
            <a:ext cx="28194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43075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Fault</a:t>
            </a:r>
            <a:endParaRPr lang="en-US" dirty="0"/>
          </a:p>
        </p:txBody>
      </p:sp>
      <p:sp>
        <p:nvSpPr>
          <p:cNvPr id="3" name="Content Placeholder 2"/>
          <p:cNvSpPr>
            <a:spLocks noGrp="1"/>
          </p:cNvSpPr>
          <p:nvPr>
            <p:ph idx="1"/>
          </p:nvPr>
        </p:nvSpPr>
        <p:spPr/>
        <p:txBody>
          <a:bodyPr/>
          <a:lstStyle/>
          <a:p>
            <a:r>
              <a:rPr lang="en-US" dirty="0"/>
              <a:t>a planar fracture or discontinuity in a volume of rock, across which there has been significant displacement along the fractures</a:t>
            </a:r>
          </a:p>
        </p:txBody>
      </p:sp>
    </p:spTree>
    <p:extLst>
      <p:ext uri="{BB962C8B-B14F-4D97-AF65-F5344CB8AC3E}">
        <p14:creationId xmlns:p14="http://schemas.microsoft.com/office/powerpoint/2010/main" val="27960202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1" y="381000"/>
            <a:ext cx="8077200" cy="6019799"/>
          </a:xfrm>
          <a:prstGeom prst="rect">
            <a:avLst/>
          </a:prstGeom>
          <a:noFill/>
          <a:ln>
            <a:noFill/>
          </a:ln>
        </p:spPr>
      </p:pic>
    </p:spTree>
    <p:extLst>
      <p:ext uri="{BB962C8B-B14F-4D97-AF65-F5344CB8AC3E}">
        <p14:creationId xmlns:p14="http://schemas.microsoft.com/office/powerpoint/2010/main" val="29089544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faults</a:t>
            </a:r>
            <a:endParaRPr lang="en-US" dirty="0"/>
          </a:p>
        </p:txBody>
      </p:sp>
      <p:sp>
        <p:nvSpPr>
          <p:cNvPr id="3" name="Content Placeholder 2"/>
          <p:cNvSpPr>
            <a:spLocks noGrp="1"/>
          </p:cNvSpPr>
          <p:nvPr>
            <p:ph idx="1"/>
          </p:nvPr>
        </p:nvSpPr>
        <p:spPr/>
        <p:txBody>
          <a:bodyPr/>
          <a:lstStyle/>
          <a:p>
            <a:r>
              <a:rPr lang="en-US" dirty="0"/>
              <a:t>Translational </a:t>
            </a:r>
            <a:r>
              <a:rPr lang="en-US" dirty="0" smtClean="0"/>
              <a:t>fault</a:t>
            </a:r>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09800"/>
            <a:ext cx="7467600" cy="4191000"/>
          </a:xfrm>
          <a:prstGeom prst="rect">
            <a:avLst/>
          </a:prstGeom>
          <a:noFill/>
          <a:ln>
            <a:noFill/>
          </a:ln>
        </p:spPr>
      </p:pic>
    </p:spTree>
    <p:extLst>
      <p:ext uri="{BB962C8B-B14F-4D97-AF65-F5344CB8AC3E}">
        <p14:creationId xmlns:p14="http://schemas.microsoft.com/office/powerpoint/2010/main" val="16371727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fault</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7620000" cy="4648200"/>
          </a:xfrm>
          <a:prstGeom prst="rect">
            <a:avLst/>
          </a:prstGeom>
          <a:noFill/>
          <a:ln>
            <a:noFill/>
          </a:ln>
        </p:spPr>
      </p:pic>
    </p:spTree>
    <p:extLst>
      <p:ext uri="{BB962C8B-B14F-4D97-AF65-F5344CB8AC3E}">
        <p14:creationId xmlns:p14="http://schemas.microsoft.com/office/powerpoint/2010/main" val="31823380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Reverse fault</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467600" cy="5105400"/>
          </a:xfrm>
          <a:prstGeom prst="rect">
            <a:avLst/>
          </a:prstGeom>
          <a:noFill/>
          <a:ln>
            <a:noFill/>
          </a:ln>
        </p:spPr>
      </p:pic>
    </p:spTree>
    <p:extLst>
      <p:ext uri="{BB962C8B-B14F-4D97-AF65-F5344CB8AC3E}">
        <p14:creationId xmlns:p14="http://schemas.microsoft.com/office/powerpoint/2010/main" val="7476204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Effect of faults </a:t>
            </a:r>
            <a:r>
              <a:rPr lang="en-US" dirty="0"/>
              <a:t/>
            </a:r>
            <a:br>
              <a:rPr lang="en-US" dirty="0"/>
            </a:br>
            <a:endParaRPr lang="en-US" dirty="0"/>
          </a:p>
        </p:txBody>
      </p:sp>
      <p:sp>
        <p:nvSpPr>
          <p:cNvPr id="3" name="Content Placeholder 2"/>
          <p:cNvSpPr>
            <a:spLocks noGrp="1"/>
          </p:cNvSpPr>
          <p:nvPr>
            <p:ph idx="1"/>
          </p:nvPr>
        </p:nvSpPr>
        <p:spPr>
          <a:xfrm>
            <a:off x="457200" y="762000"/>
            <a:ext cx="8229600" cy="5562600"/>
          </a:xfrm>
        </p:spPr>
        <p:txBody>
          <a:bodyPr>
            <a:noAutofit/>
          </a:bodyPr>
          <a:lstStyle/>
          <a:p>
            <a:pPr lvl="0"/>
            <a:r>
              <a:rPr lang="en-US" dirty="0"/>
              <a:t>Collapsed Structure, Oakland, California</a:t>
            </a:r>
          </a:p>
          <a:p>
            <a:pPr lvl="0"/>
            <a:r>
              <a:rPr lang="en-US" dirty="0"/>
              <a:t>Faults generate earthquakes</a:t>
            </a:r>
          </a:p>
          <a:p>
            <a:pPr lvl="0"/>
            <a:r>
              <a:rPr lang="en-US" dirty="0"/>
              <a:t>Bound the tectonic plates of the Earth</a:t>
            </a:r>
          </a:p>
          <a:p>
            <a:pPr lvl="0"/>
            <a:r>
              <a:rPr lang="en-US" dirty="0"/>
              <a:t>Deform the Earth’s surface </a:t>
            </a:r>
          </a:p>
          <a:p>
            <a:pPr lvl="0"/>
            <a:r>
              <a:rPr lang="en-US" dirty="0"/>
              <a:t>Fluid transport in the Earth's crus</a:t>
            </a:r>
          </a:p>
          <a:p>
            <a:pPr lvl="1"/>
            <a:r>
              <a:rPr lang="en-US" dirty="0"/>
              <a:t>Water</a:t>
            </a:r>
          </a:p>
          <a:p>
            <a:pPr lvl="1"/>
            <a:r>
              <a:rPr lang="en-US" dirty="0"/>
              <a:t> Magma</a:t>
            </a:r>
          </a:p>
          <a:p>
            <a:pPr lvl="1"/>
            <a:r>
              <a:rPr lang="en-US" dirty="0"/>
              <a:t> Hydrocarbons</a:t>
            </a:r>
          </a:p>
          <a:p>
            <a:pPr lvl="1"/>
            <a:r>
              <a:rPr lang="en-US" dirty="0"/>
              <a:t> Hydrothermal fluids</a:t>
            </a:r>
          </a:p>
          <a:p>
            <a:pPr lvl="0"/>
            <a:r>
              <a:rPr lang="en-US" dirty="0"/>
              <a:t>Faults are zones of weakness to account for in engineering projects</a:t>
            </a:r>
          </a:p>
          <a:p>
            <a:endParaRPr lang="en-US" dirty="0"/>
          </a:p>
        </p:txBody>
      </p:sp>
    </p:spTree>
    <p:extLst>
      <p:ext uri="{BB962C8B-B14F-4D97-AF65-F5344CB8AC3E}">
        <p14:creationId xmlns:p14="http://schemas.microsoft.com/office/powerpoint/2010/main" val="2672178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1000"/>
            <a:ext cx="8229600" cy="6096000"/>
          </a:xfrm>
          <a:prstGeom prst="rect">
            <a:avLst/>
          </a:prstGeom>
          <a:noFill/>
          <a:ln>
            <a:noFill/>
          </a:ln>
        </p:spPr>
      </p:pic>
    </p:spTree>
    <p:extLst>
      <p:ext uri="{BB962C8B-B14F-4D97-AF65-F5344CB8AC3E}">
        <p14:creationId xmlns:p14="http://schemas.microsoft.com/office/powerpoint/2010/main" val="4133492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Joints</a:t>
            </a:r>
            <a:endParaRPr lang="en-US" dirty="0"/>
          </a:p>
        </p:txBody>
      </p:sp>
      <p:sp>
        <p:nvSpPr>
          <p:cNvPr id="3" name="Content Placeholder 2"/>
          <p:cNvSpPr>
            <a:spLocks noGrp="1"/>
          </p:cNvSpPr>
          <p:nvPr>
            <p:ph idx="1"/>
          </p:nvPr>
        </p:nvSpPr>
        <p:spPr>
          <a:xfrm>
            <a:off x="457200" y="1219200"/>
            <a:ext cx="8229600" cy="4906963"/>
          </a:xfrm>
        </p:spPr>
        <p:txBody>
          <a:bodyPr>
            <a:normAutofit fontScale="92500"/>
          </a:bodyPr>
          <a:lstStyle/>
          <a:p>
            <a:r>
              <a:rPr lang="en-US" dirty="0"/>
              <a:t>fracture in rock where the displacement associated with the opening of the fracture is greater than the displacement due to lateral movement in the plane of the fracture (up, down or sideways) of one side relative to the </a:t>
            </a:r>
            <a:r>
              <a:rPr lang="en-US" dirty="0" smtClean="0"/>
              <a:t>other</a:t>
            </a:r>
          </a:p>
          <a:p>
            <a:pPr lvl="1"/>
            <a:r>
              <a:rPr lang="en-US" sz="3600" dirty="0"/>
              <a:t>little to no lateral movement across </a:t>
            </a:r>
            <a:r>
              <a:rPr lang="en-US" sz="3600" dirty="0" smtClean="0"/>
              <a:t>joints</a:t>
            </a:r>
          </a:p>
          <a:p>
            <a:pPr lvl="1"/>
            <a:r>
              <a:rPr lang="en-US" sz="3600" dirty="0"/>
              <a:t>normally have a regular </a:t>
            </a:r>
            <a:r>
              <a:rPr lang="en-US" sz="3600" dirty="0" smtClean="0"/>
              <a:t>spacing</a:t>
            </a:r>
          </a:p>
          <a:p>
            <a:pPr lvl="1"/>
            <a:r>
              <a:rPr lang="en-US" sz="3600" dirty="0"/>
              <a:t>generally occur as sets</a:t>
            </a:r>
          </a:p>
        </p:txBody>
      </p:sp>
    </p:spTree>
    <p:extLst>
      <p:ext uri="{BB962C8B-B14F-4D97-AF65-F5344CB8AC3E}">
        <p14:creationId xmlns:p14="http://schemas.microsoft.com/office/powerpoint/2010/main" val="35657286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523" y="639764"/>
            <a:ext cx="4054077" cy="540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56303"/>
            <a:ext cx="3733800" cy="53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7718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871" y="304800"/>
            <a:ext cx="468752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8600"/>
            <a:ext cx="42672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4629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28600"/>
            <a:ext cx="8991600" cy="1036638"/>
          </a:xfrm>
          <a:solidFill>
            <a:srgbClr val="0070C0"/>
          </a:solidFill>
          <a:ln w="38100">
            <a:solidFill>
              <a:schemeClr val="tx1"/>
            </a:solidFill>
          </a:ln>
        </p:spPr>
        <p:txBody>
          <a:bodyPr>
            <a:normAutofit fontScale="90000"/>
          </a:bodyPr>
          <a:lstStyle/>
          <a:p>
            <a:pPr eaLnBrk="1" fontAlgn="auto" hangingPunct="1">
              <a:spcAft>
                <a:spcPts val="0"/>
              </a:spcAft>
              <a:defRPr/>
            </a:pPr>
            <a:r>
              <a:rPr lang="en-US" sz="4000" smtClean="0">
                <a:solidFill>
                  <a:schemeClr val="accent2">
                    <a:lumMod val="20000"/>
                    <a:lumOff val="80000"/>
                  </a:schemeClr>
                </a:solidFill>
              </a:rPr>
              <a:t>Nebula hypothesis: step 4- planet formation</a:t>
            </a:r>
          </a:p>
        </p:txBody>
      </p:sp>
      <p:sp>
        <p:nvSpPr>
          <p:cNvPr id="26627" name="Rectangle 3"/>
          <p:cNvSpPr>
            <a:spLocks noGrp="1" noChangeArrowheads="1"/>
          </p:cNvSpPr>
          <p:nvPr>
            <p:ph type="body" idx="1"/>
          </p:nvPr>
        </p:nvSpPr>
        <p:spPr>
          <a:xfrm>
            <a:off x="457200" y="1600200"/>
            <a:ext cx="8382000" cy="3429000"/>
          </a:xfrm>
          <a:solidFill>
            <a:srgbClr val="92D050"/>
          </a:solidFill>
          <a:ln w="57150">
            <a:solidFill>
              <a:schemeClr val="tx1"/>
            </a:solidFill>
            <a:miter lim="800000"/>
            <a:headEnd/>
            <a:tailEnd/>
          </a:ln>
        </p:spPr>
        <p:txBody>
          <a:bodyPr>
            <a:normAutofit fontScale="92500" lnSpcReduction="10000"/>
          </a:bodyPr>
          <a:lstStyle/>
          <a:p>
            <a:pPr eaLnBrk="1" hangingPunct="1"/>
            <a:r>
              <a:rPr lang="en-US" smtClean="0"/>
              <a:t>Temperature differences with respect to distance from sun</a:t>
            </a:r>
          </a:p>
          <a:p>
            <a:pPr eaLnBrk="1" hangingPunct="1"/>
            <a:r>
              <a:rPr lang="en-US" smtClean="0"/>
              <a:t>Closer, where temperatures are higher, iron and silicates condense</a:t>
            </a:r>
          </a:p>
          <a:p>
            <a:pPr eaLnBrk="1" hangingPunct="1"/>
            <a:r>
              <a:rPr lang="en-US" smtClean="0"/>
              <a:t>Farther, cooler, hydrogen, water condense</a:t>
            </a:r>
          </a:p>
          <a:p>
            <a:pPr eaLnBrk="1" hangingPunct="1"/>
            <a:r>
              <a:rPr lang="en-US" smtClean="0"/>
              <a:t>material collides and accretes forming planetesimals (small planets)</a:t>
            </a:r>
          </a:p>
        </p:txBody>
      </p:sp>
    </p:spTree>
    <p:extLst>
      <p:ext uri="{BB962C8B-B14F-4D97-AF65-F5344CB8AC3E}">
        <p14:creationId xmlns:p14="http://schemas.microsoft.com/office/powerpoint/2010/main" val="364221801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71"/>
            <a:ext cx="8229600" cy="563562"/>
          </a:xfrm>
        </p:spPr>
        <p:txBody>
          <a:bodyPr>
            <a:normAutofit fontScale="90000"/>
          </a:bodyPr>
          <a:lstStyle/>
          <a:p>
            <a:r>
              <a:rPr lang="en-US" b="1" dirty="0"/>
              <a:t>Effects of joints</a:t>
            </a:r>
            <a:endParaRPr lang="en-US" dirty="0"/>
          </a:p>
        </p:txBody>
      </p:sp>
      <p:sp>
        <p:nvSpPr>
          <p:cNvPr id="3" name="Content Placeholder 2"/>
          <p:cNvSpPr>
            <a:spLocks noGrp="1"/>
          </p:cNvSpPr>
          <p:nvPr>
            <p:ph idx="1"/>
          </p:nvPr>
        </p:nvSpPr>
        <p:spPr>
          <a:xfrm>
            <a:off x="533400" y="894735"/>
            <a:ext cx="8229600" cy="5943600"/>
          </a:xfrm>
        </p:spPr>
        <p:txBody>
          <a:bodyPr>
            <a:noAutofit/>
          </a:bodyPr>
          <a:lstStyle/>
          <a:p>
            <a:r>
              <a:rPr lang="en-US" sz="3000" dirty="0"/>
              <a:t>reduce the competence of rock </a:t>
            </a:r>
            <a:r>
              <a:rPr lang="en-US" sz="3000" dirty="0" smtClean="0"/>
              <a:t>mass</a:t>
            </a:r>
          </a:p>
          <a:p>
            <a:r>
              <a:rPr lang="en-US" sz="3000" dirty="0"/>
              <a:t>increase the porosity and </a:t>
            </a:r>
            <a:r>
              <a:rPr lang="en-US" sz="3000" dirty="0" smtClean="0"/>
              <a:t>permeability</a:t>
            </a:r>
          </a:p>
          <a:p>
            <a:r>
              <a:rPr lang="en-US" sz="3000" dirty="0"/>
              <a:t>make them susceptible to quick decay and </a:t>
            </a:r>
            <a:r>
              <a:rPr lang="en-US" sz="3000" dirty="0" smtClean="0"/>
              <a:t>weathering</a:t>
            </a:r>
          </a:p>
          <a:p>
            <a:r>
              <a:rPr lang="en-US" sz="3000" dirty="0"/>
              <a:t>avenues for the leakage of water in case of </a:t>
            </a:r>
            <a:r>
              <a:rPr lang="en-US" sz="3000" dirty="0" smtClean="0"/>
              <a:t>reservoirs</a:t>
            </a:r>
          </a:p>
          <a:p>
            <a:r>
              <a:rPr lang="en-US" sz="3000" dirty="0"/>
              <a:t>pose ground water problems in </a:t>
            </a:r>
            <a:r>
              <a:rPr lang="en-US" sz="3000" dirty="0" err="1" smtClean="0"/>
              <a:t>tunnelling</a:t>
            </a:r>
            <a:endParaRPr lang="en-US" sz="3000" dirty="0" smtClean="0"/>
          </a:p>
          <a:p>
            <a:r>
              <a:rPr lang="en-US" sz="3000" dirty="0"/>
              <a:t>increases the ground water potentiality </a:t>
            </a:r>
            <a:r>
              <a:rPr lang="en-US" sz="3000" dirty="0" smtClean="0"/>
              <a:t>facilitate </a:t>
            </a:r>
            <a:r>
              <a:rPr lang="en-US" sz="3000" dirty="0"/>
              <a:t>the quarrying process or </a:t>
            </a:r>
            <a:r>
              <a:rPr lang="en-US" sz="3000" dirty="0" err="1"/>
              <a:t>tunnelling</a:t>
            </a:r>
            <a:r>
              <a:rPr lang="en-US" sz="3000" dirty="0"/>
              <a:t> </a:t>
            </a:r>
            <a:r>
              <a:rPr lang="en-US" sz="3000" dirty="0" smtClean="0"/>
              <a:t>process</a:t>
            </a:r>
          </a:p>
          <a:p>
            <a:r>
              <a:rPr lang="en-US" sz="3000" dirty="0"/>
              <a:t>also reduce the cost by decreasing the use of explosives</a:t>
            </a:r>
          </a:p>
        </p:txBody>
      </p:sp>
    </p:spTree>
    <p:extLst>
      <p:ext uri="{BB962C8B-B14F-4D97-AF65-F5344CB8AC3E}">
        <p14:creationId xmlns:p14="http://schemas.microsoft.com/office/powerpoint/2010/main" val="41248637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Chapter Four</a:t>
            </a:r>
            <a:r>
              <a:rPr lang="en-US" dirty="0"/>
              <a:t/>
            </a:r>
            <a:br>
              <a:rPr lang="en-US" dirty="0"/>
            </a:br>
            <a:r>
              <a:rPr lang="en-US" b="1" dirty="0"/>
              <a:t>Geologic Surface Processes</a:t>
            </a:r>
            <a:r>
              <a:rPr lang="en-US" dirty="0"/>
              <a:t/>
            </a:r>
            <a:br>
              <a:rPr lang="en-US" dirty="0"/>
            </a:br>
            <a:endParaRPr lang="en-US" dirty="0"/>
          </a:p>
        </p:txBody>
      </p:sp>
      <p:sp>
        <p:nvSpPr>
          <p:cNvPr id="3" name="Content Placeholder 2"/>
          <p:cNvSpPr>
            <a:spLocks noGrp="1"/>
          </p:cNvSpPr>
          <p:nvPr>
            <p:ph idx="1"/>
          </p:nvPr>
        </p:nvSpPr>
        <p:spPr/>
        <p:txBody>
          <a:bodyPr/>
          <a:lstStyle/>
          <a:p>
            <a:r>
              <a:rPr lang="en-US" b="1" dirty="0" smtClean="0"/>
              <a:t>WEATHERING</a:t>
            </a:r>
          </a:p>
          <a:p>
            <a:pPr lvl="1"/>
            <a:r>
              <a:rPr lang="en-US" sz="3600" dirty="0" smtClean="0"/>
              <a:t>slowly break down of rocks when </a:t>
            </a:r>
            <a:r>
              <a:rPr lang="en-US" sz="3600" dirty="0"/>
              <a:t>exposed to atmospheric conditions</a:t>
            </a:r>
            <a:endParaRPr lang="en-US" sz="3600" dirty="0" smtClean="0"/>
          </a:p>
          <a:p>
            <a:r>
              <a:rPr lang="en-US" b="1" dirty="0" smtClean="0"/>
              <a:t>Two types</a:t>
            </a:r>
          </a:p>
          <a:p>
            <a:pPr>
              <a:buFont typeface="Wingdings" pitchFamily="2" charset="2"/>
              <a:buChar char="Ø"/>
            </a:pPr>
            <a:r>
              <a:rPr lang="en-US" b="1" dirty="0" smtClean="0"/>
              <a:t>Mechanical </a:t>
            </a:r>
            <a:r>
              <a:rPr lang="en-US" b="1" dirty="0"/>
              <a:t>Weathering</a:t>
            </a:r>
            <a:endParaRPr lang="en-US" dirty="0"/>
          </a:p>
          <a:p>
            <a:pPr>
              <a:buFont typeface="Wingdings" pitchFamily="2" charset="2"/>
              <a:buChar char="Ø"/>
            </a:pPr>
            <a:r>
              <a:rPr lang="en-US" b="1" dirty="0" smtClean="0"/>
              <a:t>Chemical Weathering</a:t>
            </a:r>
            <a:endParaRPr lang="en-US" dirty="0"/>
          </a:p>
          <a:p>
            <a:pPr>
              <a:buFont typeface="Wingdings" pitchFamily="2" charset="2"/>
              <a:buChar char="Ø"/>
            </a:pPr>
            <a:endParaRPr lang="en-US" dirty="0"/>
          </a:p>
        </p:txBody>
      </p:sp>
    </p:spTree>
    <p:extLst>
      <p:ext uri="{BB962C8B-B14F-4D97-AF65-F5344CB8AC3E}">
        <p14:creationId xmlns:p14="http://schemas.microsoft.com/office/powerpoint/2010/main" val="38936629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Mechanical Weathering</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sz="4000" dirty="0"/>
              <a:t>disintegration of rocks into smaller pieces by exfoliation </a:t>
            </a:r>
            <a:r>
              <a:rPr lang="en-US" sz="4000" dirty="0" smtClean="0"/>
              <a:t>or </a:t>
            </a:r>
            <a:r>
              <a:rPr lang="en-US" sz="4000" dirty="0" err="1" smtClean="0"/>
              <a:t>decrepitation</a:t>
            </a:r>
            <a:r>
              <a:rPr lang="en-US" sz="4000" dirty="0" smtClean="0"/>
              <a:t> </a:t>
            </a:r>
            <a:r>
              <a:rPr lang="en-US" sz="4000" dirty="0"/>
              <a:t>(slaking</a:t>
            </a:r>
            <a:r>
              <a:rPr lang="en-US" sz="4000" dirty="0" smtClean="0"/>
              <a:t>)</a:t>
            </a:r>
          </a:p>
          <a:p>
            <a:r>
              <a:rPr lang="en-US" sz="4000" dirty="0"/>
              <a:t>The chemical composition of the parent rock is not </a:t>
            </a:r>
            <a:r>
              <a:rPr lang="en-US" sz="4000" dirty="0" smtClean="0"/>
              <a:t>altered </a:t>
            </a:r>
          </a:p>
          <a:p>
            <a:endParaRPr lang="en-US" sz="4000" dirty="0" smtClean="0"/>
          </a:p>
          <a:p>
            <a:endParaRPr lang="en-US" sz="4000" dirty="0"/>
          </a:p>
        </p:txBody>
      </p:sp>
    </p:spTree>
    <p:extLst>
      <p:ext uri="{BB962C8B-B14F-4D97-AF65-F5344CB8AC3E}">
        <p14:creationId xmlns:p14="http://schemas.microsoft.com/office/powerpoint/2010/main" val="10821921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Agents of mechanical weathering</a:t>
            </a:r>
            <a:endParaRPr lang="en-US" dirty="0"/>
          </a:p>
        </p:txBody>
      </p:sp>
      <p:sp>
        <p:nvSpPr>
          <p:cNvPr id="3" name="Content Placeholder 2"/>
          <p:cNvSpPr>
            <a:spLocks noGrp="1"/>
          </p:cNvSpPr>
          <p:nvPr>
            <p:ph idx="1"/>
          </p:nvPr>
        </p:nvSpPr>
        <p:spPr>
          <a:xfrm>
            <a:off x="457200" y="1371600"/>
            <a:ext cx="8229600" cy="4953000"/>
          </a:xfrm>
        </p:spPr>
        <p:txBody>
          <a:bodyPr>
            <a:normAutofit/>
          </a:bodyPr>
          <a:lstStyle/>
          <a:p>
            <a:pPr>
              <a:buFont typeface="Wingdings" pitchFamily="2" charset="2"/>
              <a:buChar char="Ø"/>
            </a:pPr>
            <a:r>
              <a:rPr lang="en-US" sz="3600" dirty="0"/>
              <a:t>frost action</a:t>
            </a:r>
            <a:r>
              <a:rPr lang="en-US" sz="3600" dirty="0" smtClean="0"/>
              <a:t>,</a:t>
            </a:r>
          </a:p>
          <a:p>
            <a:pPr>
              <a:buFont typeface="Wingdings" pitchFamily="2" charset="2"/>
              <a:buChar char="Ø"/>
            </a:pPr>
            <a:r>
              <a:rPr lang="en-US" sz="3600" dirty="0" smtClean="0"/>
              <a:t> </a:t>
            </a:r>
            <a:r>
              <a:rPr lang="en-US" sz="3600" dirty="0"/>
              <a:t>salt crystallization, </a:t>
            </a:r>
            <a:endParaRPr lang="en-US" sz="3600" dirty="0" smtClean="0"/>
          </a:p>
          <a:p>
            <a:pPr>
              <a:buFont typeface="Wingdings" pitchFamily="2" charset="2"/>
              <a:buChar char="Ø"/>
            </a:pPr>
            <a:r>
              <a:rPr lang="en-US" sz="3600" dirty="0" smtClean="0"/>
              <a:t>temperature </a:t>
            </a:r>
            <a:r>
              <a:rPr lang="en-US" sz="3600" dirty="0"/>
              <a:t>changes (freezing and thawing</a:t>
            </a:r>
            <a:r>
              <a:rPr lang="en-US" sz="3600" dirty="0" smtClean="0"/>
              <a:t>),</a:t>
            </a:r>
          </a:p>
          <a:p>
            <a:pPr>
              <a:buFont typeface="Wingdings" pitchFamily="2" charset="2"/>
              <a:buChar char="Ø"/>
            </a:pPr>
            <a:r>
              <a:rPr lang="en-US" sz="3600" dirty="0" smtClean="0"/>
              <a:t>moisture </a:t>
            </a:r>
            <a:r>
              <a:rPr lang="en-US" sz="3600" dirty="0"/>
              <a:t>changes (cycles of wetting and drying), </a:t>
            </a:r>
            <a:endParaRPr lang="en-US" sz="3600" dirty="0" smtClean="0"/>
          </a:p>
          <a:p>
            <a:pPr>
              <a:buFont typeface="Wingdings" pitchFamily="2" charset="2"/>
              <a:buChar char="Ø"/>
            </a:pPr>
            <a:r>
              <a:rPr lang="en-US" sz="3600" dirty="0" smtClean="0"/>
              <a:t>wind,</a:t>
            </a:r>
          </a:p>
          <a:p>
            <a:pPr marL="0" indent="0">
              <a:buNone/>
            </a:pPr>
            <a:endParaRPr lang="en-US" sz="3600" dirty="0"/>
          </a:p>
        </p:txBody>
      </p:sp>
    </p:spTree>
    <p:extLst>
      <p:ext uri="{BB962C8B-B14F-4D97-AF65-F5344CB8AC3E}">
        <p14:creationId xmlns:p14="http://schemas.microsoft.com/office/powerpoint/2010/main" val="380397546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a:buFont typeface="Wingdings" pitchFamily="2" charset="2"/>
              <a:buChar char="Ø"/>
            </a:pPr>
            <a:r>
              <a:rPr lang="en-US" sz="3600" dirty="0"/>
              <a:t>glaciers, </a:t>
            </a:r>
          </a:p>
          <a:p>
            <a:pPr>
              <a:buFont typeface="Wingdings" pitchFamily="2" charset="2"/>
              <a:buChar char="Ø"/>
            </a:pPr>
            <a:r>
              <a:rPr lang="en-US" sz="3600" dirty="0"/>
              <a:t>streams, </a:t>
            </a:r>
          </a:p>
          <a:p>
            <a:pPr>
              <a:buFont typeface="Wingdings" pitchFamily="2" charset="2"/>
              <a:buChar char="Ø"/>
            </a:pPr>
            <a:r>
              <a:rPr lang="en-US" sz="3600" dirty="0"/>
              <a:t>unloading of rock masses (sheet jointing), and</a:t>
            </a:r>
          </a:p>
          <a:p>
            <a:pPr>
              <a:buFont typeface="Wingdings" pitchFamily="2" charset="2"/>
              <a:buChar char="Ø"/>
            </a:pPr>
            <a:r>
              <a:rPr lang="en-US" sz="3600" dirty="0"/>
              <a:t>biogenic processes (plants, animals, etc.).</a:t>
            </a:r>
          </a:p>
          <a:p>
            <a:endParaRPr lang="en-US" sz="3600" dirty="0"/>
          </a:p>
        </p:txBody>
      </p:sp>
    </p:spTree>
    <p:extLst>
      <p:ext uri="{BB962C8B-B14F-4D97-AF65-F5344CB8AC3E}">
        <p14:creationId xmlns:p14="http://schemas.microsoft.com/office/powerpoint/2010/main" val="286790428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Chemical Weathering</a:t>
            </a:r>
            <a:endParaRPr lang="en-US" dirty="0"/>
          </a:p>
        </p:txBody>
      </p:sp>
      <p:sp>
        <p:nvSpPr>
          <p:cNvPr id="3" name="Content Placeholder 2"/>
          <p:cNvSpPr>
            <a:spLocks noGrp="1"/>
          </p:cNvSpPr>
          <p:nvPr>
            <p:ph idx="1"/>
          </p:nvPr>
        </p:nvSpPr>
        <p:spPr/>
        <p:txBody>
          <a:bodyPr>
            <a:normAutofit/>
          </a:bodyPr>
          <a:lstStyle/>
          <a:p>
            <a:r>
              <a:rPr lang="en-US" sz="3600" dirty="0"/>
              <a:t>weathering creates new minerals in place of the ones </a:t>
            </a:r>
            <a:endParaRPr lang="en-US" sz="3600" dirty="0" smtClean="0"/>
          </a:p>
          <a:p>
            <a:r>
              <a:rPr lang="en-US" sz="3600" dirty="0"/>
              <a:t>most important atmospheric reactants </a:t>
            </a:r>
            <a:r>
              <a:rPr lang="en-US" sz="3600" dirty="0" smtClean="0"/>
              <a:t>are</a:t>
            </a:r>
          </a:p>
          <a:p>
            <a:pPr lvl="1"/>
            <a:r>
              <a:rPr lang="en-US" sz="3200" dirty="0" smtClean="0"/>
              <a:t>oxygen</a:t>
            </a:r>
            <a:r>
              <a:rPr lang="en-US" sz="3200" dirty="0"/>
              <a:t>, </a:t>
            </a:r>
            <a:endParaRPr lang="en-US" sz="3200" dirty="0" smtClean="0"/>
          </a:p>
          <a:p>
            <a:pPr lvl="1"/>
            <a:r>
              <a:rPr lang="en-US" sz="3200" dirty="0" smtClean="0"/>
              <a:t>carbon </a:t>
            </a:r>
            <a:r>
              <a:rPr lang="en-US" sz="3200" dirty="0"/>
              <a:t>dioxide, </a:t>
            </a:r>
            <a:r>
              <a:rPr lang="en-US" sz="3200" dirty="0" smtClean="0"/>
              <a:t>and</a:t>
            </a:r>
          </a:p>
          <a:p>
            <a:pPr lvl="1"/>
            <a:r>
              <a:rPr lang="en-US" sz="3200" dirty="0" smtClean="0"/>
              <a:t> </a:t>
            </a:r>
            <a:r>
              <a:rPr lang="en-US" sz="3200" dirty="0"/>
              <a:t>water</a:t>
            </a:r>
          </a:p>
        </p:txBody>
      </p:sp>
    </p:spTree>
    <p:extLst>
      <p:ext uri="{BB962C8B-B14F-4D97-AF65-F5344CB8AC3E}">
        <p14:creationId xmlns:p14="http://schemas.microsoft.com/office/powerpoint/2010/main" val="42894670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Autofit/>
          </a:bodyPr>
          <a:lstStyle/>
          <a:p>
            <a:r>
              <a:rPr lang="en-US" sz="4000" i="1" dirty="0"/>
              <a:t>Solution </a:t>
            </a:r>
            <a:r>
              <a:rPr lang="en-US" sz="4000" dirty="0"/>
              <a:t>is a reaction whereby a mineral completely dissolves during </a:t>
            </a:r>
            <a:r>
              <a:rPr lang="en-US" sz="4000" dirty="0" smtClean="0"/>
              <a:t>weathering</a:t>
            </a:r>
          </a:p>
          <a:p>
            <a:pPr lvl="1"/>
            <a:r>
              <a:rPr lang="en-US" sz="3600" dirty="0" err="1"/>
              <a:t>evaporite</a:t>
            </a:r>
            <a:r>
              <a:rPr lang="en-US" sz="3600" dirty="0"/>
              <a:t> minerals (salt, gypsum) dissolve quickly in </a:t>
            </a:r>
            <a:r>
              <a:rPr lang="en-US" sz="3600" dirty="0" smtClean="0"/>
              <a:t>water</a:t>
            </a:r>
          </a:p>
          <a:p>
            <a:pPr lvl="1"/>
            <a:r>
              <a:rPr lang="en-US" sz="3600" dirty="0"/>
              <a:t>Limestone dissolves by meteoric water </a:t>
            </a:r>
            <a:endParaRPr lang="en-US" sz="3600" dirty="0" smtClean="0"/>
          </a:p>
          <a:p>
            <a:pPr lvl="2"/>
            <a:r>
              <a:rPr lang="en-US" sz="3200" dirty="0"/>
              <a:t>formation of cavities called </a:t>
            </a:r>
            <a:r>
              <a:rPr lang="en-US" sz="3200" i="1" dirty="0" err="1"/>
              <a:t>dolines</a:t>
            </a:r>
            <a:r>
              <a:rPr lang="en-US" sz="3200" i="1" dirty="0"/>
              <a:t> </a:t>
            </a:r>
            <a:r>
              <a:rPr lang="en-US" sz="3200" dirty="0"/>
              <a:t>or </a:t>
            </a:r>
            <a:r>
              <a:rPr lang="en-US" sz="3200" i="1" dirty="0"/>
              <a:t>karsts </a:t>
            </a:r>
            <a:endParaRPr lang="en-US" sz="3200" i="1" dirty="0" smtClean="0"/>
          </a:p>
          <a:p>
            <a:pPr lvl="2"/>
            <a:r>
              <a:rPr lang="en-US" sz="3200" i="1" dirty="0"/>
              <a:t>sink holes</a:t>
            </a:r>
            <a:endParaRPr lang="en-US" sz="3200" dirty="0"/>
          </a:p>
        </p:txBody>
      </p:sp>
    </p:spTree>
    <p:extLst>
      <p:ext uri="{BB962C8B-B14F-4D97-AF65-F5344CB8AC3E}">
        <p14:creationId xmlns:p14="http://schemas.microsoft.com/office/powerpoint/2010/main" val="11077193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534400" cy="6553200"/>
          </a:xfrm>
        </p:spPr>
        <p:txBody>
          <a:bodyPr>
            <a:noAutofit/>
          </a:bodyPr>
          <a:lstStyle/>
          <a:p>
            <a:r>
              <a:rPr lang="en-US" i="1" dirty="0"/>
              <a:t>Hydrolysis </a:t>
            </a:r>
            <a:r>
              <a:rPr lang="en-US" dirty="0" smtClean="0"/>
              <a:t>: reaction </a:t>
            </a:r>
            <a:r>
              <a:rPr lang="en-US" dirty="0"/>
              <a:t>between acidic </a:t>
            </a:r>
            <a:r>
              <a:rPr lang="en-US" dirty="0" smtClean="0"/>
              <a:t>weathering </a:t>
            </a:r>
            <a:r>
              <a:rPr lang="en-US" dirty="0"/>
              <a:t>solutions and many of the silicate </a:t>
            </a:r>
            <a:r>
              <a:rPr lang="en-US" dirty="0" smtClean="0"/>
              <a:t>minerals</a:t>
            </a:r>
          </a:p>
          <a:p>
            <a:pPr lvl="1"/>
            <a:r>
              <a:rPr lang="en-US" dirty="0" smtClean="0"/>
              <a:t>Feldspars are transformed by hydrolysis to clay minerals</a:t>
            </a:r>
          </a:p>
          <a:p>
            <a:r>
              <a:rPr lang="en-US" i="1" dirty="0" smtClean="0"/>
              <a:t>Hydration </a:t>
            </a:r>
            <a:r>
              <a:rPr lang="en-US" dirty="0" smtClean="0"/>
              <a:t>: the </a:t>
            </a:r>
            <a:r>
              <a:rPr lang="en-US" dirty="0"/>
              <a:t>penetration of water into the lattice structure of </a:t>
            </a:r>
            <a:r>
              <a:rPr lang="en-US" dirty="0" smtClean="0"/>
              <a:t>minerals</a:t>
            </a:r>
          </a:p>
          <a:p>
            <a:pPr lvl="1"/>
            <a:r>
              <a:rPr lang="en-US" dirty="0" smtClean="0"/>
              <a:t>anhydrite into gypsum </a:t>
            </a:r>
          </a:p>
          <a:p>
            <a:r>
              <a:rPr lang="en-US" i="1" dirty="0" smtClean="0"/>
              <a:t>Oxidation </a:t>
            </a:r>
            <a:r>
              <a:rPr lang="en-US" dirty="0" smtClean="0"/>
              <a:t>: the </a:t>
            </a:r>
            <a:r>
              <a:rPr lang="en-US" dirty="0"/>
              <a:t>reaction of free oxygen with metallic </a:t>
            </a:r>
            <a:r>
              <a:rPr lang="en-US" dirty="0" smtClean="0"/>
              <a:t>elements</a:t>
            </a:r>
          </a:p>
          <a:p>
            <a:pPr lvl="1"/>
            <a:r>
              <a:rPr lang="en-US" dirty="0"/>
              <a:t>iron atoms contained in the minerals lose one or more electrons each and then precipitate as different minerals </a:t>
            </a:r>
            <a:endParaRPr lang="en-US" dirty="0" smtClean="0"/>
          </a:p>
          <a:p>
            <a:pPr lvl="1"/>
            <a:r>
              <a:rPr lang="en-US" dirty="0"/>
              <a:t>transformation of pyrite (FeS2) into iron hydroxides </a:t>
            </a:r>
            <a:endParaRPr lang="en-US" dirty="0" smtClean="0"/>
          </a:p>
          <a:p>
            <a:pPr marL="457200" lvl="1" indent="0">
              <a:buNone/>
            </a:pPr>
            <a:r>
              <a:rPr lang="en-US" dirty="0" smtClean="0"/>
              <a:t> 	</a:t>
            </a:r>
            <a:endParaRPr lang="en-US" dirty="0"/>
          </a:p>
        </p:txBody>
      </p:sp>
    </p:spTree>
    <p:extLst>
      <p:ext uri="{BB962C8B-B14F-4D97-AF65-F5344CB8AC3E}">
        <p14:creationId xmlns:p14="http://schemas.microsoft.com/office/powerpoint/2010/main" val="13910221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a:t>Effect of Weathering in Engineering</a:t>
            </a:r>
            <a:r>
              <a:rPr lang="en-US" dirty="0"/>
              <a:t/>
            </a:r>
            <a:br>
              <a:rPr lang="en-US" dirty="0"/>
            </a:br>
            <a:endParaRPr lang="en-US" dirty="0"/>
          </a:p>
        </p:txBody>
      </p:sp>
      <p:sp>
        <p:nvSpPr>
          <p:cNvPr id="3" name="Content Placeholder 2"/>
          <p:cNvSpPr>
            <a:spLocks noGrp="1"/>
          </p:cNvSpPr>
          <p:nvPr>
            <p:ph idx="1"/>
          </p:nvPr>
        </p:nvSpPr>
        <p:spPr>
          <a:xfrm>
            <a:off x="457200" y="838200"/>
            <a:ext cx="8229600" cy="5287963"/>
          </a:xfrm>
        </p:spPr>
        <p:txBody>
          <a:bodyPr>
            <a:normAutofit/>
          </a:bodyPr>
          <a:lstStyle/>
          <a:p>
            <a:r>
              <a:rPr lang="en-US" sz="3600" dirty="0" smtClean="0"/>
              <a:t>increase porosity</a:t>
            </a:r>
            <a:r>
              <a:rPr lang="en-US" sz="3600" dirty="0"/>
              <a:t>, permeability and </a:t>
            </a:r>
            <a:r>
              <a:rPr lang="en-US" sz="3600" dirty="0" smtClean="0"/>
              <a:t>deformability</a:t>
            </a:r>
          </a:p>
          <a:p>
            <a:r>
              <a:rPr lang="en-US" sz="3600" dirty="0" smtClean="0"/>
              <a:t>Decreases strength</a:t>
            </a:r>
          </a:p>
          <a:p>
            <a:r>
              <a:rPr lang="en-US" sz="3600" dirty="0"/>
              <a:t>controls the depth to the bedrock and the uniformity of this contact</a:t>
            </a:r>
            <a:r>
              <a:rPr lang="en-US" sz="3600" dirty="0" smtClean="0"/>
              <a:t>.</a:t>
            </a:r>
          </a:p>
          <a:p>
            <a:r>
              <a:rPr lang="en-US" sz="3600" dirty="0"/>
              <a:t>geologic hazards </a:t>
            </a:r>
            <a:endParaRPr lang="en-US" sz="3600" dirty="0" smtClean="0"/>
          </a:p>
          <a:p>
            <a:pPr lvl="1"/>
            <a:r>
              <a:rPr lang="en-US" sz="3200" dirty="0"/>
              <a:t>block </a:t>
            </a:r>
            <a:r>
              <a:rPr lang="en-US" sz="3200" dirty="0" smtClean="0"/>
              <a:t>movement</a:t>
            </a:r>
          </a:p>
          <a:p>
            <a:pPr lvl="1"/>
            <a:r>
              <a:rPr lang="en-US" sz="3200" dirty="0" smtClean="0"/>
              <a:t> </a:t>
            </a:r>
            <a:r>
              <a:rPr lang="en-US" sz="3200" dirty="0"/>
              <a:t>landslides</a:t>
            </a:r>
          </a:p>
        </p:txBody>
      </p:sp>
    </p:spTree>
    <p:extLst>
      <p:ext uri="{BB962C8B-B14F-4D97-AF65-F5344CB8AC3E}">
        <p14:creationId xmlns:p14="http://schemas.microsoft.com/office/powerpoint/2010/main" val="16906240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b="1" dirty="0"/>
              <a:t>Chapter </a:t>
            </a:r>
            <a:r>
              <a:rPr lang="en-US" b="1" dirty="0" smtClean="0"/>
              <a:t>Five</a:t>
            </a:r>
            <a:r>
              <a:rPr lang="en-US" dirty="0"/>
              <a:t/>
            </a:r>
            <a:br>
              <a:rPr lang="en-US" dirty="0"/>
            </a:br>
            <a:r>
              <a:rPr lang="en-US" b="1" dirty="0"/>
              <a:t>Earth Quake</a:t>
            </a:r>
            <a:r>
              <a:rPr lang="en-US" dirty="0"/>
              <a:t/>
            </a:r>
            <a:br>
              <a:rPr lang="en-US" dirty="0"/>
            </a:b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678462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1180</TotalTime>
  <Words>3202</Words>
  <Application>Microsoft Office PowerPoint</Application>
  <PresentationFormat>On-screen Show (4:3)</PresentationFormat>
  <Paragraphs>413</Paragraphs>
  <Slides>113</Slides>
  <Notes>0</Notes>
  <HiddenSlides>0</HiddenSlides>
  <MMClips>0</MMClips>
  <ScaleCrop>false</ScaleCrop>
  <HeadingPairs>
    <vt:vector size="4" baseType="variant">
      <vt:variant>
        <vt:lpstr>Theme</vt:lpstr>
      </vt:variant>
      <vt:variant>
        <vt:i4>1</vt:i4>
      </vt:variant>
      <vt:variant>
        <vt:lpstr>Slide Titles</vt:lpstr>
      </vt:variant>
      <vt:variant>
        <vt:i4>113</vt:i4>
      </vt:variant>
    </vt:vector>
  </HeadingPairs>
  <TitlesOfParts>
    <vt:vector size="114" baseType="lpstr">
      <vt:lpstr>Office Theme</vt:lpstr>
      <vt:lpstr>PowerPoint Presentation</vt:lpstr>
      <vt:lpstr>Course outline </vt:lpstr>
      <vt:lpstr>Cont’</vt:lpstr>
      <vt:lpstr>Cont’</vt:lpstr>
      <vt:lpstr>Chapter  one  Introduction</vt:lpstr>
      <vt:lpstr>Nebulae: step 1</vt:lpstr>
      <vt:lpstr>Step 2: The Nebula collapses</vt:lpstr>
      <vt:lpstr>Step 3: sun is formed, disk cleared</vt:lpstr>
      <vt:lpstr>Nebula hypothesis: step 4- planet formation</vt:lpstr>
      <vt:lpstr>This interaction between the earth’s magnetosphere and the solar wind. Early in the Earth’s formation the solar wind blew the light gases, H an He to the farther reaches of the solar system.</vt:lpstr>
      <vt:lpstr>Fig. 6.9</vt:lpstr>
      <vt:lpstr>Stages in Formation of Early Earth </vt:lpstr>
      <vt:lpstr>PowerPoint Presentation</vt:lpstr>
      <vt:lpstr>PowerPoint Presentation</vt:lpstr>
      <vt:lpstr>PowerPoint Presentation</vt:lpstr>
      <vt:lpstr>Divisions of the Earth's interior </vt:lpstr>
      <vt:lpstr>PowerPoint Presentation</vt:lpstr>
      <vt:lpstr>sub-disciplines of geology</vt:lpstr>
      <vt:lpstr>Cont’</vt:lpstr>
      <vt:lpstr>Cont’</vt:lpstr>
      <vt:lpstr>Cont’</vt:lpstr>
      <vt:lpstr>Cont’</vt:lpstr>
      <vt:lpstr>Cont’</vt:lpstr>
      <vt:lpstr>PowerPoint Presentation</vt:lpstr>
      <vt:lpstr>PowerPoint Presentation</vt:lpstr>
      <vt:lpstr>PowerPoint Presentation</vt:lpstr>
      <vt:lpstr>  St. Francis Dam near Los Angeles   St. Francis Dam near Los Angeles </vt:lpstr>
      <vt:lpstr> St. Francis Dam After failure  </vt:lpstr>
      <vt:lpstr>Geological section of St. Francis Dam</vt:lpstr>
      <vt:lpstr> Main reasons for dam failure:</vt:lpstr>
      <vt:lpstr>Chapter2   Rocks and Minerals</vt:lpstr>
      <vt:lpstr>PowerPoint Presentation</vt:lpstr>
      <vt:lpstr>Bonding for stability</vt:lpstr>
      <vt:lpstr>Covalent Bonding </vt:lpstr>
      <vt:lpstr>Van der Waals Bonding</vt:lpstr>
      <vt:lpstr>Metallic Bonding</vt:lpstr>
      <vt:lpstr>What is a mineral? `  </vt:lpstr>
      <vt:lpstr>PowerPoint Presentation</vt:lpstr>
      <vt:lpstr>PowerPoint Presentation</vt:lpstr>
      <vt:lpstr>PowerPoint Presentation</vt:lpstr>
      <vt:lpstr>PowerPoint Presentation</vt:lpstr>
      <vt:lpstr>Mineral Identification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Rock</vt:lpstr>
      <vt:lpstr>Igneous Rocks</vt:lpstr>
      <vt:lpstr>PowerPoint Presentation</vt:lpstr>
      <vt:lpstr> The Identification Chart of the Igneous Rocks</vt:lpstr>
      <vt:lpstr>Engineering Aspects of Igneous</vt:lpstr>
      <vt:lpstr>PowerPoint Presentation</vt:lpstr>
      <vt:lpstr>Sedimentary rocks</vt:lpstr>
      <vt:lpstr>Types of Sedimentary rocks</vt:lpstr>
      <vt:lpstr>PowerPoint Presentation</vt:lpstr>
      <vt:lpstr>PowerPoint Presentation</vt:lpstr>
      <vt:lpstr>PowerPoint Presentation</vt:lpstr>
      <vt:lpstr>Engineering Aspects of Sedimentary rocks</vt:lpstr>
      <vt:lpstr>Metamorphic Rocks</vt:lpstr>
      <vt:lpstr>Metamorphic Structure</vt:lpstr>
      <vt:lpstr>Types of Metamorphic Rocks</vt:lpstr>
      <vt:lpstr>Engineering Aspects of metamorphic rocks  </vt:lpstr>
      <vt:lpstr>Rock Cycles </vt:lpstr>
      <vt:lpstr>Chapter Three Geologic Structures</vt:lpstr>
      <vt:lpstr>PowerPoint Presentation</vt:lpstr>
      <vt:lpstr>PowerPoint Presentation</vt:lpstr>
      <vt:lpstr>Folds</vt:lpstr>
      <vt:lpstr>PowerPoint Presentation</vt:lpstr>
      <vt:lpstr>PowerPoint Presentation</vt:lpstr>
      <vt:lpstr>Types folds</vt:lpstr>
      <vt:lpstr>PowerPoint Presentation</vt:lpstr>
      <vt:lpstr>PowerPoint Presentation</vt:lpstr>
      <vt:lpstr>Effects of folding:  </vt:lpstr>
      <vt:lpstr>PowerPoint Presentation</vt:lpstr>
      <vt:lpstr>Fault</vt:lpstr>
      <vt:lpstr>PowerPoint Presentation</vt:lpstr>
      <vt:lpstr>Types of faults</vt:lpstr>
      <vt:lpstr>Normal fault</vt:lpstr>
      <vt:lpstr>Reverse fault</vt:lpstr>
      <vt:lpstr>Effect of faults  </vt:lpstr>
      <vt:lpstr>PowerPoint Presentation</vt:lpstr>
      <vt:lpstr>Joints</vt:lpstr>
      <vt:lpstr>PowerPoint Presentation</vt:lpstr>
      <vt:lpstr>PowerPoint Presentation</vt:lpstr>
      <vt:lpstr>Effects of joints</vt:lpstr>
      <vt:lpstr>Chapter Four Geologic Surface Processes </vt:lpstr>
      <vt:lpstr>Mechanical Weathering </vt:lpstr>
      <vt:lpstr>Agents of mechanical weathering</vt:lpstr>
      <vt:lpstr>PowerPoint Presentation</vt:lpstr>
      <vt:lpstr>Chemical Weathering</vt:lpstr>
      <vt:lpstr>PowerPoint Presentation</vt:lpstr>
      <vt:lpstr>PowerPoint Presentation</vt:lpstr>
      <vt:lpstr>Effect of Weathering in Engineering </vt:lpstr>
      <vt:lpstr>Chapter Five Earth Quake </vt:lpstr>
      <vt:lpstr>Chapter Six  Geological Site Investigation </vt:lpstr>
      <vt:lpstr>Desk Study </vt:lpstr>
      <vt:lpstr>Preliminary Reconnaissance </vt:lpstr>
      <vt:lpstr>Site Exploration </vt:lpstr>
      <vt:lpstr>PowerPoint Presentation</vt:lpstr>
      <vt:lpstr>Geology of Dam Sites </vt:lpstr>
      <vt:lpstr>PowerPoint Presentation</vt:lpstr>
      <vt:lpstr>PowerPoint Presentation</vt:lpstr>
      <vt:lpstr>Geology of Tunnel  </vt:lpstr>
      <vt:lpstr>PowerPoint Presentation</vt:lpstr>
      <vt:lpstr>Geology of Highways and bridge  </vt:lpstr>
      <vt:lpstr>Geology of Buildings site </vt:lpstr>
      <vt:lpstr>PowerPoint Presentation</vt:lpstr>
      <vt:lpstr>Assignment </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Agri</dc:creator>
  <cp:lastModifiedBy>Agri</cp:lastModifiedBy>
  <cp:revision>104</cp:revision>
  <dcterms:created xsi:type="dcterms:W3CDTF">2014-05-19T17:59:59Z</dcterms:created>
  <dcterms:modified xsi:type="dcterms:W3CDTF">2015-03-17T16:34:09Z</dcterms:modified>
</cp:coreProperties>
</file>