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2"/>
  </p:notesMasterIdLst>
  <p:handoutMasterIdLst>
    <p:handoutMasterId r:id="rId93"/>
  </p:handoutMasterIdLst>
  <p:sldIdLst>
    <p:sldId id="287" r:id="rId2"/>
    <p:sldId id="290" r:id="rId3"/>
    <p:sldId id="291" r:id="rId4"/>
    <p:sldId id="292" r:id="rId5"/>
    <p:sldId id="288" r:id="rId6"/>
    <p:sldId id="289" r:id="rId7"/>
    <p:sldId id="257" r:id="rId8"/>
    <p:sldId id="258" r:id="rId9"/>
    <p:sldId id="259" r:id="rId10"/>
    <p:sldId id="261" r:id="rId11"/>
    <p:sldId id="262" r:id="rId12"/>
    <p:sldId id="263" r:id="rId13"/>
    <p:sldId id="264" r:id="rId14"/>
    <p:sldId id="265" r:id="rId15"/>
    <p:sldId id="266" r:id="rId16"/>
    <p:sldId id="267" r:id="rId17"/>
    <p:sldId id="268" r:id="rId18"/>
    <p:sldId id="269" r:id="rId19"/>
    <p:sldId id="270" r:id="rId20"/>
    <p:sldId id="271" r:id="rId21"/>
    <p:sldId id="273" r:id="rId22"/>
    <p:sldId id="274" r:id="rId23"/>
    <p:sldId id="275" r:id="rId24"/>
    <p:sldId id="276" r:id="rId25"/>
    <p:sldId id="277" r:id="rId26"/>
    <p:sldId id="278" r:id="rId27"/>
    <p:sldId id="279" r:id="rId28"/>
    <p:sldId id="280" r:id="rId29"/>
    <p:sldId id="283" r:id="rId30"/>
    <p:sldId id="284" r:id="rId31"/>
    <p:sldId id="285" r:id="rId32"/>
    <p:sldId id="308" r:id="rId33"/>
    <p:sldId id="286"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3" r:id="rId61"/>
    <p:sldId id="321" r:id="rId62"/>
    <p:sldId id="322"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8" r:id="rId77"/>
    <p:sldId id="339" r:id="rId78"/>
    <p:sldId id="340" r:id="rId79"/>
    <p:sldId id="341" r:id="rId80"/>
    <p:sldId id="342" r:id="rId81"/>
    <p:sldId id="343" r:id="rId82"/>
    <p:sldId id="344" r:id="rId83"/>
    <p:sldId id="337" r:id="rId84"/>
    <p:sldId id="346" r:id="rId85"/>
    <p:sldId id="347" r:id="rId86"/>
    <p:sldId id="348" r:id="rId87"/>
    <p:sldId id="349" r:id="rId88"/>
    <p:sldId id="351" r:id="rId89"/>
    <p:sldId id="352" r:id="rId90"/>
    <p:sldId id="350"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98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57200"/>
          </a:xfrm>
          <a:prstGeom prst="rect">
            <a:avLst/>
          </a:prstGeom>
        </p:spPr>
        <p:txBody>
          <a:bodyPr vert="horz" lIns="91438" tIns="45719" rIns="91438" bIns="45719" rtlCol="0"/>
          <a:lstStyle>
            <a:lvl1pPr algn="r">
              <a:defRPr sz="1200"/>
            </a:lvl1pPr>
          </a:lstStyle>
          <a:p>
            <a:fld id="{3246675F-5C4A-4B5E-A7A3-D8198527602E}" type="datetimeFigureOut">
              <a:rPr lang="en-US" smtClean="0"/>
              <a:pPr/>
              <a:t>11/23/2016</a:t>
            </a:fld>
            <a:endParaRPr lang="en-US"/>
          </a:p>
        </p:txBody>
      </p:sp>
      <p:sp>
        <p:nvSpPr>
          <p:cNvPr id="4" name="Footer Placeholder 3"/>
          <p:cNvSpPr>
            <a:spLocks noGrp="1"/>
          </p:cNvSpPr>
          <p:nvPr>
            <p:ph type="ftr" sz="quarter" idx="2"/>
          </p:nvPr>
        </p:nvSpPr>
        <p:spPr>
          <a:xfrm>
            <a:off x="1" y="8685213"/>
            <a:ext cx="2971800" cy="457200"/>
          </a:xfrm>
          <a:prstGeom prst="rect">
            <a:avLst/>
          </a:prstGeom>
        </p:spPr>
        <p:txBody>
          <a:bodyPr vert="horz" lIns="91438" tIns="45719" rIns="91438"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685213"/>
            <a:ext cx="2971800" cy="457200"/>
          </a:xfrm>
          <a:prstGeom prst="rect">
            <a:avLst/>
          </a:prstGeom>
        </p:spPr>
        <p:txBody>
          <a:bodyPr vert="horz" lIns="91438" tIns="45719" rIns="91438" bIns="45719" rtlCol="0" anchor="b"/>
          <a:lstStyle>
            <a:lvl1pPr algn="r">
              <a:defRPr sz="1200"/>
            </a:lvl1pPr>
          </a:lstStyle>
          <a:p>
            <a:fld id="{7538441F-9182-40BD-B49F-6EF73A75457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57200"/>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idx="1"/>
          </p:nvPr>
        </p:nvSpPr>
        <p:spPr>
          <a:xfrm>
            <a:off x="3884614" y="0"/>
            <a:ext cx="2971800" cy="457200"/>
          </a:xfrm>
          <a:prstGeom prst="rect">
            <a:avLst/>
          </a:prstGeom>
        </p:spPr>
        <p:txBody>
          <a:bodyPr vert="horz" lIns="91438" tIns="45719" rIns="91438" bIns="45719" rtlCol="0"/>
          <a:lstStyle>
            <a:lvl1pPr algn="r">
              <a:defRPr sz="1200"/>
            </a:lvl1pPr>
          </a:lstStyle>
          <a:p>
            <a:fld id="{596DC9F8-4D3F-4644-84CB-1D92C050DFFE}" type="datetimeFigureOut">
              <a:rPr lang="en-US" smtClean="0"/>
              <a:pPr/>
              <a:t>11/23/2016</a:t>
            </a:fld>
            <a:endParaRPr lang="en-US"/>
          </a:p>
        </p:txBody>
      </p:sp>
      <p:sp>
        <p:nvSpPr>
          <p:cNvPr id="4" name="Slide Image Placeholder 3"/>
          <p:cNvSpPr>
            <a:spLocks noGrp="1" noRot="1" noChangeAspect="1"/>
          </p:cNvSpPr>
          <p:nvPr>
            <p:ph type="sldImg" idx="2"/>
          </p:nvPr>
        </p:nvSpPr>
        <p:spPr>
          <a:xfrm>
            <a:off x="1143000" y="685800"/>
            <a:ext cx="4573588" cy="3429000"/>
          </a:xfrm>
          <a:prstGeom prst="rect">
            <a:avLst/>
          </a:prstGeom>
          <a:noFill/>
          <a:ln w="12700">
            <a:solidFill>
              <a:prstClr val="black"/>
            </a:solidFill>
          </a:ln>
        </p:spPr>
        <p:txBody>
          <a:bodyPr vert="horz" lIns="91438" tIns="45719" rIns="91438" bIns="45719"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685213"/>
            <a:ext cx="2971800" cy="457200"/>
          </a:xfrm>
          <a:prstGeom prst="rect">
            <a:avLst/>
          </a:prstGeom>
        </p:spPr>
        <p:txBody>
          <a:bodyPr vert="horz" lIns="91438" tIns="45719" rIns="91438" bIns="45719"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38" tIns="45719" rIns="91438" bIns="45719" rtlCol="0" anchor="b"/>
          <a:lstStyle>
            <a:lvl1pPr algn="r">
              <a:defRPr sz="1200"/>
            </a:lvl1pPr>
          </a:lstStyle>
          <a:p>
            <a:fld id="{24596C02-13C2-4B5E-A3D5-F342B4FF547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596C02-13C2-4B5E-A3D5-F342B4FF547F}"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596C02-13C2-4B5E-A3D5-F342B4FF547F}" type="slidenum">
              <a:rPr lang="en-US" smtClean="0"/>
              <a:pPr/>
              <a:t>58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11/23/2016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11/23/2016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11/23/2016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11/23/2016</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11/23/2016</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11/23/2016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11/23/2016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two </a:t>
            </a:r>
            <a:endParaRPr lang="en-US" dirty="0"/>
          </a:p>
        </p:txBody>
      </p:sp>
      <p:sp>
        <p:nvSpPr>
          <p:cNvPr id="3" name="Content Placeholder 2"/>
          <p:cNvSpPr>
            <a:spLocks noGrp="1"/>
          </p:cNvSpPr>
          <p:nvPr>
            <p:ph sz="quarter" idx="1"/>
          </p:nvPr>
        </p:nvSpPr>
        <p:spPr/>
        <p:txBody>
          <a:bodyPr>
            <a:normAutofit/>
          </a:bodyPr>
          <a:lstStyle/>
          <a:p>
            <a:r>
              <a:rPr lang="en-GB" b="1" dirty="0" smtClean="0"/>
              <a:t>Background, Problem statement and objective</a:t>
            </a:r>
            <a:endParaRPr lang="en-US" dirty="0" smtClean="0"/>
          </a:p>
          <a:p>
            <a:r>
              <a:rPr lang="en-US" dirty="0" smtClean="0"/>
              <a:t>Objectives of the chapter </a:t>
            </a:r>
          </a:p>
          <a:p>
            <a:pPr lvl="2"/>
            <a:r>
              <a:rPr lang="en-GB" dirty="0" smtClean="0"/>
              <a:t>Defining a problem</a:t>
            </a:r>
            <a:endParaRPr lang="en-US" dirty="0" smtClean="0"/>
          </a:p>
          <a:p>
            <a:pPr lvl="2"/>
            <a:r>
              <a:rPr lang="en-GB" dirty="0" smtClean="0"/>
              <a:t>Characteristics of a problem</a:t>
            </a:r>
            <a:endParaRPr lang="en-US" dirty="0" smtClean="0"/>
          </a:p>
          <a:p>
            <a:pPr lvl="2"/>
            <a:r>
              <a:rPr lang="en-GB" dirty="0" smtClean="0"/>
              <a:t>Clarifying and stating a problem</a:t>
            </a:r>
            <a:endParaRPr lang="en-US" dirty="0" smtClean="0"/>
          </a:p>
          <a:p>
            <a:pPr lvl="2"/>
            <a:r>
              <a:rPr lang="en-GB" dirty="0" smtClean="0"/>
              <a:t>Evaluating the problem</a:t>
            </a:r>
            <a:endParaRPr lang="en-US" dirty="0" smtClean="0"/>
          </a:p>
          <a:p>
            <a:pPr lvl="2"/>
            <a:r>
              <a:rPr lang="en-GB" dirty="0" smtClean="0"/>
              <a:t>Objective of the study</a:t>
            </a:r>
            <a:endParaRPr lang="en-US" dirty="0" smtClean="0"/>
          </a:p>
          <a:p>
            <a:pPr lvl="2"/>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a:t>
            </a:r>
            <a:endParaRPr lang="en-US" dirty="0"/>
          </a:p>
        </p:txBody>
      </p:sp>
      <p:sp>
        <p:nvSpPr>
          <p:cNvPr id="3" name="Content Placeholder 2"/>
          <p:cNvSpPr>
            <a:spLocks noGrp="1"/>
          </p:cNvSpPr>
          <p:nvPr>
            <p:ph sz="quarter" idx="1"/>
          </p:nvPr>
        </p:nvSpPr>
        <p:spPr/>
        <p:txBody>
          <a:bodyPr>
            <a:normAutofit/>
          </a:bodyPr>
          <a:lstStyle/>
          <a:p>
            <a:r>
              <a:rPr lang="en-US" i="1" dirty="0" smtClean="0"/>
              <a:t>Identify an Area of Interest: What subfield of tourism interests you?</a:t>
            </a:r>
            <a:endParaRPr lang="en-US" dirty="0" smtClean="0"/>
          </a:p>
          <a:p>
            <a:r>
              <a:rPr lang="en-US" dirty="0" smtClean="0"/>
              <a:t>E.g. sustainable tourism </a:t>
            </a:r>
          </a:p>
          <a:p>
            <a:r>
              <a:rPr lang="en-US" dirty="0" smtClean="0"/>
              <a:t>Ecotourism </a:t>
            </a:r>
          </a:p>
          <a:p>
            <a:r>
              <a:rPr lang="en-US" dirty="0" smtClean="0"/>
              <a:t>Destination management and development </a:t>
            </a:r>
          </a:p>
          <a:p>
            <a:r>
              <a:rPr lang="en-US" dirty="0" smtClean="0"/>
              <a:t>Tourism statistics </a:t>
            </a:r>
          </a:p>
          <a:p>
            <a:r>
              <a:rPr lang="en-US" dirty="0" smtClean="0"/>
              <a:t>Tourist behavior </a:t>
            </a:r>
          </a:p>
          <a:p>
            <a:r>
              <a:rPr lang="en-US" dirty="0" smtClean="0"/>
              <a:t>Hospitality </a:t>
            </a:r>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Customer service </a:t>
            </a:r>
          </a:p>
          <a:p>
            <a:r>
              <a:rPr lang="en-US" dirty="0" smtClean="0"/>
              <a:t>Heritage management </a:t>
            </a:r>
          </a:p>
          <a:p>
            <a:r>
              <a:rPr lang="en-US" dirty="0" smtClean="0"/>
              <a:t>Ethnography </a:t>
            </a:r>
          </a:p>
          <a:p>
            <a:r>
              <a:rPr lang="en-US" dirty="0" smtClean="0"/>
              <a:t>Tourism economics </a:t>
            </a:r>
          </a:p>
          <a:p>
            <a:r>
              <a:rPr lang="en-US" dirty="0" smtClean="0"/>
              <a:t>Tourism marketing </a:t>
            </a:r>
          </a:p>
          <a:p>
            <a:r>
              <a:rPr lang="en-US" dirty="0" smtClean="0"/>
              <a:t>Tourism publicity and promotion </a:t>
            </a:r>
          </a:p>
          <a:p>
            <a:r>
              <a:rPr lang="en-US" dirty="0" smtClean="0"/>
              <a:t>d/t types of tourism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a:t>
            </a:r>
            <a:endParaRPr lang="en-US" dirty="0"/>
          </a:p>
        </p:txBody>
      </p:sp>
      <p:sp>
        <p:nvSpPr>
          <p:cNvPr id="3" name="Content Placeholder 2"/>
          <p:cNvSpPr>
            <a:spLocks noGrp="1"/>
          </p:cNvSpPr>
          <p:nvPr>
            <p:ph sz="quarter" idx="1"/>
          </p:nvPr>
        </p:nvSpPr>
        <p:spPr/>
        <p:txBody>
          <a:bodyPr>
            <a:normAutofit/>
          </a:bodyPr>
          <a:lstStyle/>
          <a:p>
            <a:r>
              <a:rPr lang="en-US" i="1" dirty="0" smtClean="0"/>
              <a:t>Step 2 – Browse the Literature: What has been done?</a:t>
            </a:r>
            <a:endParaRPr lang="en-US" dirty="0" smtClean="0"/>
          </a:p>
          <a:p>
            <a:r>
              <a:rPr lang="en-US" dirty="0" smtClean="0"/>
              <a:t>Simply by browsing through  abstracts of journals you interested in and you will learn not only about what has been studied, but what has been studied a lot and what has been somewhat ignored. </a:t>
            </a:r>
          </a:p>
          <a:p>
            <a:r>
              <a:rPr lang="en-US" dirty="0" smtClean="0"/>
              <a:t>Just browse through journal articles until you come across something that interests you.</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a:t>
            </a:r>
            <a:endParaRPr lang="en-US" dirty="0"/>
          </a:p>
        </p:txBody>
      </p:sp>
      <p:sp>
        <p:nvSpPr>
          <p:cNvPr id="3" name="Content Placeholder 2"/>
          <p:cNvSpPr>
            <a:spLocks noGrp="1"/>
          </p:cNvSpPr>
          <p:nvPr>
            <p:ph sz="quarter" idx="1"/>
          </p:nvPr>
        </p:nvSpPr>
        <p:spPr/>
        <p:txBody>
          <a:bodyPr/>
          <a:lstStyle/>
          <a:p>
            <a:r>
              <a:rPr lang="en-US" i="1" dirty="0" smtClean="0"/>
              <a:t>Pick a Topic: In one word or less, what do you want to study?</a:t>
            </a:r>
            <a:endParaRPr lang="en-US" dirty="0" smtClean="0"/>
          </a:p>
          <a:p>
            <a:r>
              <a:rPr lang="en-US" dirty="0" smtClean="0"/>
              <a:t>As you browse through past issues of key journals, write down everything you find interesting.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a:t>
            </a:r>
            <a:endParaRPr lang="en-US" dirty="0"/>
          </a:p>
        </p:txBody>
      </p:sp>
      <p:sp>
        <p:nvSpPr>
          <p:cNvPr id="3" name="Content Placeholder 2"/>
          <p:cNvSpPr>
            <a:spLocks noGrp="1"/>
          </p:cNvSpPr>
          <p:nvPr>
            <p:ph sz="quarter" idx="1"/>
          </p:nvPr>
        </p:nvSpPr>
        <p:spPr/>
        <p:txBody>
          <a:bodyPr>
            <a:normAutofit lnSpcReduction="10000"/>
          </a:bodyPr>
          <a:lstStyle/>
          <a:p>
            <a:pPr>
              <a:buNone/>
            </a:pPr>
            <a:r>
              <a:rPr lang="en-US" i="1" dirty="0" smtClean="0"/>
              <a:t> Conduct a Literature Search: Does the existing literature address the topic?</a:t>
            </a:r>
            <a:endParaRPr lang="en-US" dirty="0" smtClean="0"/>
          </a:p>
          <a:p>
            <a:r>
              <a:rPr lang="en-US" dirty="0" smtClean="0"/>
              <a:t>: put one leg on either side of the fence and find a way to sit comfortably</a:t>
            </a:r>
          </a:p>
          <a:p>
            <a:r>
              <a:rPr lang="en-US" dirty="0" smtClean="0"/>
              <a:t>Read several  literatures \book, journal article, news  paper, reports, thesis , magazines …  </a:t>
            </a:r>
          </a:p>
          <a:p>
            <a:r>
              <a:rPr lang="en-US" dirty="0" smtClean="0"/>
              <a:t>together this information from several related studies provides a map – you get to see where the research has been, and what others think its next logical destination might be.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a:t>
            </a:r>
            <a:endParaRPr lang="en-US" dirty="0"/>
          </a:p>
        </p:txBody>
      </p:sp>
      <p:sp>
        <p:nvSpPr>
          <p:cNvPr id="3" name="Content Placeholder 2"/>
          <p:cNvSpPr>
            <a:spLocks noGrp="1"/>
          </p:cNvSpPr>
          <p:nvPr>
            <p:ph sz="quarter" idx="1"/>
          </p:nvPr>
        </p:nvSpPr>
        <p:spPr/>
        <p:txBody>
          <a:bodyPr/>
          <a:lstStyle/>
          <a:p>
            <a:pPr>
              <a:buNone/>
            </a:pPr>
            <a:r>
              <a:rPr lang="en-US" i="1" dirty="0" smtClean="0"/>
              <a:t> Identify a Research Question: What are your variables going to be?</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Qualities of good research title /topic </a:t>
            </a:r>
            <a:endParaRPr lang="en-US" dirty="0"/>
          </a:p>
        </p:txBody>
      </p:sp>
      <p:sp>
        <p:nvSpPr>
          <p:cNvPr id="3" name="Content Placeholder 2"/>
          <p:cNvSpPr>
            <a:spLocks noGrp="1"/>
          </p:cNvSpPr>
          <p:nvPr>
            <p:ph sz="quarter" idx="1"/>
          </p:nvPr>
        </p:nvSpPr>
        <p:spPr/>
        <p:txBody>
          <a:bodyPr/>
          <a:lstStyle/>
          <a:p>
            <a:r>
              <a:rPr lang="en-US" dirty="0" smtClean="0"/>
              <a:t>A research is a comprehensive task and it requires great effort as a researcher on your part. </a:t>
            </a:r>
          </a:p>
          <a:p>
            <a:r>
              <a:rPr lang="en-US" dirty="0" smtClean="0"/>
              <a:t>The first thing that determines the success of your research is your research topic. </a:t>
            </a:r>
          </a:p>
          <a:p>
            <a:r>
              <a:rPr lang="en-US" dirty="0" smtClean="0"/>
              <a:t>A good research topic should have the following qualities.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Qualities of good research topic </a:t>
            </a:r>
            <a:endParaRPr lang="en-US" dirty="0"/>
          </a:p>
        </p:txBody>
      </p:sp>
      <p:sp>
        <p:nvSpPr>
          <p:cNvPr id="3" name="Content Placeholder 2"/>
          <p:cNvSpPr>
            <a:spLocks noGrp="1"/>
          </p:cNvSpPr>
          <p:nvPr>
            <p:ph sz="quarter" idx="1"/>
          </p:nvPr>
        </p:nvSpPr>
        <p:spPr/>
        <p:txBody>
          <a:bodyPr/>
          <a:lstStyle/>
          <a:p>
            <a:r>
              <a:rPr lang="en-US" b="1" dirty="0" smtClean="0"/>
              <a:t>Clarity</a:t>
            </a:r>
          </a:p>
          <a:p>
            <a:r>
              <a:rPr lang="en-US" b="1" dirty="0" smtClean="0"/>
              <a:t>Well-defined</a:t>
            </a:r>
            <a:r>
              <a:rPr lang="en-US" dirty="0" smtClean="0"/>
              <a:t> and well-phrased </a:t>
            </a:r>
          </a:p>
          <a:p>
            <a:r>
              <a:rPr lang="en-US" b="1" dirty="0" smtClean="0"/>
              <a:t>The language</a:t>
            </a:r>
            <a:r>
              <a:rPr lang="en-US" dirty="0" smtClean="0"/>
              <a:t> of the research topic should have to be simple</a:t>
            </a:r>
          </a:p>
          <a:p>
            <a:r>
              <a:rPr lang="en-US" b="1" dirty="0" smtClean="0"/>
              <a:t>The titling</a:t>
            </a:r>
            <a:r>
              <a:rPr lang="en-US" dirty="0" smtClean="0"/>
              <a:t> of the research problem should follow the rules of titling</a:t>
            </a:r>
          </a:p>
          <a:p>
            <a:r>
              <a:rPr lang="en-US" b="1" dirty="0" smtClean="0"/>
              <a:t>Current importance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Clarity </a:t>
            </a:r>
            <a:br>
              <a:rPr lang="en-US" dirty="0" smtClean="0"/>
            </a:br>
            <a:endParaRPr lang="en-US" dirty="0"/>
          </a:p>
        </p:txBody>
      </p:sp>
      <p:sp>
        <p:nvSpPr>
          <p:cNvPr id="3" name="Content Placeholder 2"/>
          <p:cNvSpPr>
            <a:spLocks noGrp="1"/>
          </p:cNvSpPr>
          <p:nvPr>
            <p:ph sz="quarter" idx="1"/>
          </p:nvPr>
        </p:nvSpPr>
        <p:spPr/>
        <p:txBody>
          <a:bodyPr>
            <a:normAutofit fontScale="92500" lnSpcReduction="20000"/>
          </a:bodyPr>
          <a:lstStyle/>
          <a:p>
            <a:r>
              <a:rPr lang="en-US" b="1" dirty="0" smtClean="0"/>
              <a:t>It is </a:t>
            </a:r>
            <a:r>
              <a:rPr lang="en-US" dirty="0" smtClean="0"/>
              <a:t>the most important quality of any research topic. </a:t>
            </a:r>
          </a:p>
          <a:p>
            <a:r>
              <a:rPr lang="en-US" dirty="0" smtClean="0"/>
              <a:t>The topic should have to be clear so that others can easily understand the nature of your research. </a:t>
            </a:r>
          </a:p>
          <a:p>
            <a:r>
              <a:rPr lang="en-US" dirty="0" smtClean="0"/>
              <a:t>The research topic should have a single interpretation so that people cannot get distracted. </a:t>
            </a:r>
          </a:p>
          <a:p>
            <a:r>
              <a:rPr lang="en-US" dirty="0" smtClean="0"/>
              <a:t>The topic should have to be very clear in your mind so that you can properly undertake it. </a:t>
            </a:r>
          </a:p>
          <a:p>
            <a:r>
              <a:rPr lang="en-US" dirty="0" smtClean="0"/>
              <a:t>The research topic should have to be free of any ambiguity. </a:t>
            </a:r>
          </a:p>
          <a:p>
            <a:r>
              <a:rPr lang="en-US" dirty="0" smtClean="0"/>
              <a:t>Clarity also means that the research topic should have to be directional and it should set the whole research methodology.</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Well-defined</a:t>
            </a:r>
            <a:r>
              <a:rPr lang="en-US" dirty="0" smtClean="0"/>
              <a:t> and well-phrased </a:t>
            </a:r>
            <a:br>
              <a:rPr lang="en-US" dirty="0" smtClean="0"/>
            </a:br>
            <a:endParaRPr lang="en-US" dirty="0"/>
          </a:p>
        </p:txBody>
      </p:sp>
      <p:sp>
        <p:nvSpPr>
          <p:cNvPr id="3" name="Content Placeholder 2"/>
          <p:cNvSpPr>
            <a:spLocks noGrp="1"/>
          </p:cNvSpPr>
          <p:nvPr>
            <p:ph sz="quarter" idx="1"/>
          </p:nvPr>
        </p:nvSpPr>
        <p:spPr/>
        <p:txBody>
          <a:bodyPr>
            <a:normAutofit/>
          </a:bodyPr>
          <a:lstStyle/>
          <a:p>
            <a:r>
              <a:rPr lang="en-US" b="1" dirty="0" smtClean="0"/>
              <a:t>Well-defined</a:t>
            </a:r>
            <a:r>
              <a:rPr lang="en-US" dirty="0" smtClean="0"/>
              <a:t> and well-phrased research topic is a half guarantee of a successful research. Sometimes researchers phrase the research topic in such a way that it gives a double- </a:t>
            </a:r>
            <a:r>
              <a:rPr lang="en-US" dirty="0" err="1" smtClean="0"/>
              <a:t>barrelled</a:t>
            </a:r>
            <a:r>
              <a:rPr lang="en-US" dirty="0" smtClean="0"/>
              <a:t> impression.</a:t>
            </a:r>
          </a:p>
          <a:p>
            <a:r>
              <a:rPr lang="en-US" dirty="0" smtClean="0"/>
              <a:t> The research topic should have to be well-defined and well-phrased and it should have to be easy to understand. </a:t>
            </a:r>
          </a:p>
          <a:p>
            <a:r>
              <a:rPr lang="en-US" dirty="0" smtClean="0"/>
              <a:t>it should have a single meaning.</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dirty="0" smtClean="0"/>
              <a:t>1. Introduction </a:t>
            </a:r>
          </a:p>
          <a:p>
            <a:r>
              <a:rPr lang="en-US" dirty="0" smtClean="0"/>
              <a:t>1.1. back ground of the study </a:t>
            </a:r>
          </a:p>
          <a:p>
            <a:r>
              <a:rPr lang="en-US" dirty="0" smtClean="0"/>
              <a:t>1.2. Statement of the problem </a:t>
            </a:r>
          </a:p>
          <a:p>
            <a:r>
              <a:rPr lang="en-US" dirty="0" smtClean="0"/>
              <a:t>1.3. objectives of the study </a:t>
            </a:r>
          </a:p>
          <a:p>
            <a:r>
              <a:rPr lang="en-US" dirty="0" smtClean="0"/>
              <a:t>1.3.1. general objective of the study </a:t>
            </a:r>
          </a:p>
          <a:p>
            <a:r>
              <a:rPr lang="en-US" dirty="0" smtClean="0"/>
              <a:t>1.3.2. specific objectives of the study </a:t>
            </a:r>
          </a:p>
          <a:p>
            <a:r>
              <a:rPr lang="en-US" dirty="0" smtClean="0"/>
              <a:t>1.4 research question </a:t>
            </a:r>
          </a:p>
          <a:p>
            <a:r>
              <a:rPr lang="en-US" dirty="0" smtClean="0"/>
              <a:t>1.5.scope and  limitation of the study </a:t>
            </a:r>
          </a:p>
          <a:p>
            <a:r>
              <a:rPr lang="en-US" dirty="0" smtClean="0"/>
              <a:t>1.6. significance of the study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Clear and simple language should be used </a:t>
            </a:r>
            <a:endParaRPr lang="en-US" dirty="0"/>
          </a:p>
        </p:txBody>
      </p:sp>
      <p:sp>
        <p:nvSpPr>
          <p:cNvPr id="3" name="Content Placeholder 2"/>
          <p:cNvSpPr>
            <a:spLocks noGrp="1"/>
          </p:cNvSpPr>
          <p:nvPr>
            <p:ph sz="quarter" idx="1"/>
          </p:nvPr>
        </p:nvSpPr>
        <p:spPr/>
        <p:txBody>
          <a:bodyPr/>
          <a:lstStyle/>
          <a:p>
            <a:r>
              <a:rPr lang="en-US" b="1" dirty="0" smtClean="0"/>
              <a:t>The language</a:t>
            </a:r>
            <a:r>
              <a:rPr lang="en-US" dirty="0" smtClean="0"/>
              <a:t> of the research topic should have to be simple. You should use technical terms only when it is necessary, otherwise use simple words so that everyone can understand it. keep the ethics of writing in your mind to avoid any unethical term or sentence. Do not introduce any sort of bias directly or indirectly, willingly or unwillingly in the research problem or research topic.</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rule of titling should be applied </a:t>
            </a:r>
            <a:endParaRPr lang="en-US" dirty="0"/>
          </a:p>
        </p:txBody>
      </p:sp>
      <p:sp>
        <p:nvSpPr>
          <p:cNvPr id="3" name="Content Placeholder 2"/>
          <p:cNvSpPr>
            <a:spLocks noGrp="1"/>
          </p:cNvSpPr>
          <p:nvPr>
            <p:ph sz="quarter" idx="1"/>
          </p:nvPr>
        </p:nvSpPr>
        <p:spPr/>
        <p:txBody>
          <a:bodyPr/>
          <a:lstStyle/>
          <a:p>
            <a:r>
              <a:rPr lang="en-US" b="1" dirty="0" smtClean="0"/>
              <a:t>The titling</a:t>
            </a:r>
            <a:r>
              <a:rPr lang="en-US" dirty="0" smtClean="0"/>
              <a:t> of the research problem should follow the rules of titling. </a:t>
            </a:r>
          </a:p>
          <a:p>
            <a:r>
              <a:rPr lang="en-US" dirty="0" smtClean="0"/>
              <a:t>there are various rules of titling. You can either use a sentence case or a title case but most of the titles follow title case.</a:t>
            </a:r>
          </a:p>
          <a:p>
            <a:r>
              <a:rPr lang="en-US" dirty="0" smtClean="0"/>
              <a:t> Read the rules of titling titles before writing it down.</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Importance </a:t>
            </a:r>
            <a:endParaRPr lang="en-US" dirty="0"/>
          </a:p>
        </p:txBody>
      </p:sp>
      <p:sp>
        <p:nvSpPr>
          <p:cNvPr id="3" name="Content Placeholder 2"/>
          <p:cNvSpPr>
            <a:spLocks noGrp="1"/>
          </p:cNvSpPr>
          <p:nvPr>
            <p:ph sz="quarter" idx="1"/>
          </p:nvPr>
        </p:nvSpPr>
        <p:spPr/>
        <p:txBody>
          <a:bodyPr>
            <a:normAutofit/>
          </a:bodyPr>
          <a:lstStyle/>
          <a:p>
            <a:r>
              <a:rPr lang="en-US" b="1" dirty="0" smtClean="0"/>
              <a:t>Current importance </a:t>
            </a:r>
            <a:r>
              <a:rPr lang="en-US" dirty="0" smtClean="0"/>
              <a:t>should also be the consideration of the researcher while selecting a research topic. </a:t>
            </a:r>
          </a:p>
          <a:p>
            <a:r>
              <a:rPr lang="en-US" dirty="0" smtClean="0"/>
              <a:t>An obsolete topic will not be beneficial for anyone the topic should have current importance. </a:t>
            </a:r>
          </a:p>
          <a:p>
            <a:r>
              <a:rPr lang="en-US" dirty="0" smtClean="0"/>
              <a:t>You should also assess how much the topic will provide benefit to the field in which you are conducting the study.</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Informative </a:t>
            </a:r>
            <a:endParaRPr lang="en-US" dirty="0"/>
          </a:p>
        </p:txBody>
      </p:sp>
      <p:sp>
        <p:nvSpPr>
          <p:cNvPr id="3" name="Content Placeholder 2"/>
          <p:cNvSpPr>
            <a:spLocks noGrp="1"/>
          </p:cNvSpPr>
          <p:nvPr>
            <p:ph sz="quarter" idx="1"/>
          </p:nvPr>
        </p:nvSpPr>
        <p:spPr/>
        <p:txBody>
          <a:bodyPr>
            <a:normAutofit/>
          </a:bodyPr>
          <a:lstStyle/>
          <a:p>
            <a:r>
              <a:rPr lang="en-US" dirty="0" smtClean="0"/>
              <a:t>Identify one or two main points in the paper to communicate to the audience; </a:t>
            </a:r>
          </a:p>
          <a:p>
            <a:r>
              <a:rPr lang="en-US" dirty="0" smtClean="0"/>
              <a:t>a good title is capable of conveying those points. </a:t>
            </a:r>
          </a:p>
          <a:p>
            <a:r>
              <a:rPr lang="en-US" dirty="0" smtClean="0"/>
              <a:t>Be as specific as possible without adding unnecessary details. </a:t>
            </a:r>
          </a:p>
          <a:p>
            <a:r>
              <a:rPr lang="en-US" dirty="0" smtClean="0"/>
              <a:t>Titles that are too vague or too general do not help the reader distinguish your work from others. </a:t>
            </a:r>
          </a:p>
          <a:p>
            <a:r>
              <a:rPr lang="en-US" dirty="0" smtClean="0"/>
              <a:t>Choose words carefully,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Accuracy </a:t>
            </a:r>
            <a:endParaRPr lang="en-US" dirty="0"/>
          </a:p>
        </p:txBody>
      </p:sp>
      <p:sp>
        <p:nvSpPr>
          <p:cNvPr id="3" name="Content Placeholder 2"/>
          <p:cNvSpPr>
            <a:spLocks noGrp="1"/>
          </p:cNvSpPr>
          <p:nvPr>
            <p:ph sz="quarter" idx="1"/>
          </p:nvPr>
        </p:nvSpPr>
        <p:spPr/>
        <p:txBody>
          <a:bodyPr/>
          <a:lstStyle/>
          <a:p>
            <a:r>
              <a:rPr lang="en-US" dirty="0" smtClean="0"/>
              <a:t> The title should be truthful about the contents of the paper. </a:t>
            </a:r>
          </a:p>
          <a:p>
            <a:r>
              <a:rPr lang="en-US" dirty="0" smtClean="0"/>
              <a:t>Do not overpromise the results of the paper in the title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Concise </a:t>
            </a:r>
            <a:endParaRPr lang="en-US" dirty="0"/>
          </a:p>
        </p:txBody>
      </p:sp>
      <p:sp>
        <p:nvSpPr>
          <p:cNvPr id="3" name="Content Placeholder 2"/>
          <p:cNvSpPr>
            <a:spLocks noGrp="1"/>
          </p:cNvSpPr>
          <p:nvPr>
            <p:ph sz="quarter" idx="1"/>
          </p:nvPr>
        </p:nvSpPr>
        <p:spPr/>
        <p:txBody>
          <a:bodyPr/>
          <a:lstStyle/>
          <a:p>
            <a:r>
              <a:rPr lang="en-US" dirty="0" smtClean="0"/>
              <a:t> Short titles are instantly recognizable and jump of the page.</a:t>
            </a:r>
          </a:p>
          <a:p>
            <a:r>
              <a:rPr lang="en-US" dirty="0" smtClean="0"/>
              <a:t> Every word should have a reason for being present, and each word should contribute to the message of the title.</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Researchable </a:t>
            </a:r>
            <a:endParaRPr lang="en-US" dirty="0"/>
          </a:p>
        </p:txBody>
      </p:sp>
      <p:sp>
        <p:nvSpPr>
          <p:cNvPr id="3" name="Content Placeholder 2"/>
          <p:cNvSpPr>
            <a:spLocks noGrp="1"/>
          </p:cNvSpPr>
          <p:nvPr>
            <p:ph sz="quarter" idx="1"/>
          </p:nvPr>
        </p:nvSpPr>
        <p:spPr/>
        <p:txBody>
          <a:bodyPr/>
          <a:lstStyle/>
          <a:p>
            <a:r>
              <a:rPr lang="en-US" dirty="0" smtClean="0"/>
              <a:t>  the topic can be investigated through collecting and analyzing data</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Manageable</a:t>
            </a:r>
            <a:r>
              <a:rPr lang="en-US" dirty="0" smtClean="0"/>
              <a:t> </a:t>
            </a:r>
            <a:endParaRPr lang="en-US" dirty="0"/>
          </a:p>
        </p:txBody>
      </p:sp>
      <p:sp>
        <p:nvSpPr>
          <p:cNvPr id="3" name="Content Placeholder 2"/>
          <p:cNvSpPr>
            <a:spLocks noGrp="1"/>
          </p:cNvSpPr>
          <p:nvPr>
            <p:ph sz="quarter" idx="1"/>
          </p:nvPr>
        </p:nvSpPr>
        <p:spPr/>
        <p:txBody>
          <a:bodyPr/>
          <a:lstStyle/>
          <a:p>
            <a:r>
              <a:rPr lang="en-US" dirty="0" smtClean="0"/>
              <a:t>a good topic is manageable</a:t>
            </a:r>
          </a:p>
          <a:p>
            <a:r>
              <a:rPr lang="en-US" dirty="0" smtClean="0"/>
              <a:t>topics chosen should match the current level of research skill possessed by the researcher</a:t>
            </a:r>
            <a:br>
              <a:rPr lang="en-US" dirty="0" smtClean="0"/>
            </a:br>
            <a:r>
              <a:rPr lang="en-US" dirty="0" smtClean="0"/>
              <a:t>other considerations include the availability of resources, time, appropriate participants, and measuring instruments </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a:t>
            </a:r>
            <a:endParaRPr lang="en-US" dirty="0"/>
          </a:p>
        </p:txBody>
      </p:sp>
      <p:sp>
        <p:nvSpPr>
          <p:cNvPr id="3" name="Content Placeholder 2"/>
          <p:cNvSpPr>
            <a:spLocks noGrp="1"/>
          </p:cNvSpPr>
          <p:nvPr>
            <p:ph sz="quarter" idx="1"/>
          </p:nvPr>
        </p:nvSpPr>
        <p:spPr/>
        <p:txBody>
          <a:bodyPr/>
          <a:lstStyle/>
          <a:p>
            <a:r>
              <a:rPr lang="en-US" dirty="0" smtClean="0"/>
              <a:t>a good topic is ethical</a:t>
            </a:r>
            <a:br>
              <a:rPr lang="en-US" dirty="0" smtClean="0"/>
            </a:br>
            <a:r>
              <a:rPr lang="en-US" dirty="0" smtClean="0"/>
              <a:t>research should not harm participants either physically or emotionally</a:t>
            </a:r>
            <a:br>
              <a:rPr lang="en-US" dirty="0" smtClean="0"/>
            </a:br>
            <a:r>
              <a:rPr lang="en-US" dirty="0" smtClean="0"/>
              <a:t>negative examples include the </a:t>
            </a:r>
            <a:r>
              <a:rPr lang="en-US" dirty="0" err="1" smtClean="0"/>
              <a:t>stanford</a:t>
            </a:r>
            <a:r>
              <a:rPr lang="en-US" dirty="0" smtClean="0"/>
              <a:t> prison experiment and </a:t>
            </a:r>
            <a:r>
              <a:rPr lang="en-US" dirty="0" err="1" smtClean="0"/>
              <a:t>milgram's</a:t>
            </a:r>
            <a:r>
              <a:rPr lang="en-US" dirty="0" smtClean="0"/>
              <a:t> study</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to consider when you select your research title </a:t>
            </a:r>
            <a:endParaRPr lang="en-US" dirty="0"/>
          </a:p>
        </p:txBody>
      </p:sp>
      <p:sp>
        <p:nvSpPr>
          <p:cNvPr id="3" name="Content Placeholder 2"/>
          <p:cNvSpPr>
            <a:spLocks noGrp="1"/>
          </p:cNvSpPr>
          <p:nvPr>
            <p:ph sz="quarter" idx="1"/>
          </p:nvPr>
        </p:nvSpPr>
        <p:spPr/>
        <p:txBody>
          <a:bodyPr/>
          <a:lstStyle/>
          <a:p>
            <a:r>
              <a:rPr lang="en-US" i="1" dirty="0" smtClean="0"/>
              <a:t>Economic Considerations</a:t>
            </a:r>
          </a:p>
          <a:p>
            <a:r>
              <a:rPr lang="en-US" i="1" dirty="0" smtClean="0"/>
              <a:t>Environmental Factors ; controversial titles are not recommendable ; the researcher should be knowledgeable about the domain area \geographic location </a:t>
            </a:r>
          </a:p>
          <a:p>
            <a:r>
              <a:rPr lang="en-US" i="1" dirty="0" smtClean="0"/>
              <a:t>Technical Considerations</a:t>
            </a:r>
          </a:p>
          <a:p>
            <a:r>
              <a:rPr lang="en-US" i="1" dirty="0" smtClean="0"/>
              <a:t>Human Considerations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20000"/>
          </a:bodyPr>
          <a:lstStyle/>
          <a:p>
            <a:r>
              <a:rPr lang="en-US" dirty="0" smtClean="0"/>
              <a:t>2. review of related literature </a:t>
            </a:r>
          </a:p>
          <a:p>
            <a:r>
              <a:rPr lang="en-US" dirty="0" smtClean="0"/>
              <a:t>2.1. conceptual framework </a:t>
            </a:r>
          </a:p>
          <a:p>
            <a:r>
              <a:rPr lang="en-US" dirty="0" smtClean="0"/>
              <a:t>3. Methodology </a:t>
            </a:r>
          </a:p>
          <a:p>
            <a:r>
              <a:rPr lang="en-US" dirty="0" smtClean="0"/>
              <a:t>3.1. description of study area </a:t>
            </a:r>
          </a:p>
          <a:p>
            <a:r>
              <a:rPr lang="en-US" dirty="0" smtClean="0"/>
              <a:t>3.2. research approach and design </a:t>
            </a:r>
          </a:p>
          <a:p>
            <a:r>
              <a:rPr lang="en-US" dirty="0" smtClean="0"/>
              <a:t>3.3. population ,sample size and sample technique </a:t>
            </a:r>
          </a:p>
          <a:p>
            <a:r>
              <a:rPr lang="en-US" dirty="0" smtClean="0"/>
              <a:t>3.4. Data sources </a:t>
            </a:r>
          </a:p>
          <a:p>
            <a:r>
              <a:rPr lang="en-US" dirty="0" smtClean="0"/>
              <a:t>3.5. Data Collection instruments </a:t>
            </a:r>
          </a:p>
          <a:p>
            <a:r>
              <a:rPr lang="en-US" dirty="0" smtClean="0"/>
              <a:t>3.6 . Data collection procedures </a:t>
            </a:r>
          </a:p>
          <a:p>
            <a:r>
              <a:rPr lang="en-US" dirty="0" smtClean="0"/>
              <a:t>3.7. Method of data analysis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problem </a:t>
            </a:r>
            <a:endParaRPr lang="en-US" dirty="0"/>
          </a:p>
        </p:txBody>
      </p:sp>
      <p:sp>
        <p:nvSpPr>
          <p:cNvPr id="3" name="Content Placeholder 2"/>
          <p:cNvSpPr>
            <a:spLocks noGrp="1"/>
          </p:cNvSpPr>
          <p:nvPr>
            <p:ph sz="quarter" idx="1"/>
          </p:nvPr>
        </p:nvSpPr>
        <p:spPr/>
        <p:txBody>
          <a:bodyPr/>
          <a:lstStyle/>
          <a:p>
            <a:r>
              <a:rPr lang="en-US" dirty="0" smtClean="0"/>
              <a:t>What is a problem ?</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A </a:t>
            </a:r>
            <a:r>
              <a:rPr lang="en-US" b="1" dirty="0" smtClean="0"/>
              <a:t>research problem</a:t>
            </a:r>
            <a:r>
              <a:rPr lang="en-US" dirty="0" smtClean="0"/>
              <a:t> is a statement about an area of concern, a condition to be improved upon, a difficulty to be eliminated, or a troubling question that exists in scholarly literature, in theory, or in practice that points to the need for meaningful understanding and deliberate investigation.</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In other words, ‘a research problem is an area of concern where there is a gap in the knowledgebase needed for professional practices</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sz="quarter" idx="1"/>
          </p:nvPr>
        </p:nvSpPr>
        <p:spPr/>
        <p:txBody>
          <a:bodyPr>
            <a:normAutofit fontScale="92500"/>
          </a:bodyPr>
          <a:lstStyle/>
          <a:p>
            <a:pPr lvl="0"/>
            <a:r>
              <a:rPr lang="en-US" dirty="0" smtClean="0"/>
              <a:t>Research problem is a question that researcher wants to answer or a problem that a researcher wants to solve </a:t>
            </a:r>
          </a:p>
          <a:p>
            <a:r>
              <a:rPr lang="en-US" dirty="0" smtClean="0"/>
              <a:t>Selection of research problem depends on several factors such as </a:t>
            </a:r>
          </a:p>
          <a:p>
            <a:pPr lvl="1"/>
            <a:r>
              <a:rPr lang="en-US" dirty="0" smtClean="0"/>
              <a:t>Researcher’s knowledge,</a:t>
            </a:r>
          </a:p>
          <a:p>
            <a:pPr lvl="1"/>
            <a:r>
              <a:rPr lang="en-US" dirty="0" smtClean="0"/>
              <a:t> Skills,</a:t>
            </a:r>
          </a:p>
          <a:p>
            <a:pPr lvl="1"/>
            <a:r>
              <a:rPr lang="en-US" dirty="0" smtClean="0"/>
              <a:t> Interest, </a:t>
            </a:r>
          </a:p>
          <a:p>
            <a:pPr lvl="1"/>
            <a:r>
              <a:rPr lang="en-US" dirty="0" smtClean="0"/>
              <a:t>Expertise, </a:t>
            </a:r>
          </a:p>
          <a:p>
            <a:pPr lvl="1"/>
            <a:r>
              <a:rPr lang="en-US" dirty="0" smtClean="0"/>
              <a:t>Motivation &amp;creativity with respect to the subject of inquiry</a:t>
            </a:r>
          </a:p>
          <a:p>
            <a:pPr lvl="0"/>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a research problem </a:t>
            </a:r>
            <a:endParaRPr lang="en-US" dirty="0"/>
          </a:p>
        </p:txBody>
      </p:sp>
      <p:sp>
        <p:nvSpPr>
          <p:cNvPr id="3" name="Content Placeholder 2"/>
          <p:cNvSpPr>
            <a:spLocks noGrp="1"/>
          </p:cNvSpPr>
          <p:nvPr>
            <p:ph sz="quarter" idx="1"/>
          </p:nvPr>
        </p:nvSpPr>
        <p:spPr/>
        <p:txBody>
          <a:bodyPr>
            <a:normAutofit fontScale="92500" lnSpcReduction="20000"/>
          </a:bodyPr>
          <a:lstStyle/>
          <a:p>
            <a:pPr lvl="2"/>
            <a:r>
              <a:rPr lang="en-US" sz="3000" dirty="0" smtClean="0"/>
              <a:t>Previous and personal experience </a:t>
            </a:r>
          </a:p>
          <a:p>
            <a:pPr lvl="2"/>
            <a:r>
              <a:rPr lang="en-US" sz="3000" dirty="0" smtClean="0"/>
              <a:t>Practical experience </a:t>
            </a:r>
          </a:p>
          <a:p>
            <a:pPr lvl="2"/>
            <a:r>
              <a:rPr lang="en-US" sz="3000" dirty="0" smtClean="0"/>
              <a:t>Critical Appraisal of literature </a:t>
            </a:r>
          </a:p>
          <a:p>
            <a:pPr lvl="2"/>
            <a:r>
              <a:rPr lang="en-US" sz="3000" dirty="0" smtClean="0"/>
              <a:t>Existing theories</a:t>
            </a:r>
          </a:p>
          <a:p>
            <a:pPr lvl="2"/>
            <a:r>
              <a:rPr lang="en-US" sz="3000" dirty="0" smtClean="0"/>
              <a:t>Social issues</a:t>
            </a:r>
          </a:p>
          <a:p>
            <a:pPr lvl="2"/>
            <a:r>
              <a:rPr lang="en-US" sz="3000" dirty="0" smtClean="0"/>
              <a:t>Field</a:t>
            </a:r>
          </a:p>
          <a:p>
            <a:pPr lvl="2"/>
            <a:r>
              <a:rPr lang="en-US" sz="3000" dirty="0" smtClean="0"/>
              <a:t> Sociopolitical and cultural changes</a:t>
            </a:r>
          </a:p>
          <a:p>
            <a:pPr lvl="2"/>
            <a:r>
              <a:rPr lang="en-US" sz="3000" dirty="0" smtClean="0"/>
              <a:t>Technology </a:t>
            </a:r>
          </a:p>
          <a:p>
            <a:pPr lvl="2"/>
            <a:r>
              <a:rPr lang="en-US" sz="3000" dirty="0" smtClean="0"/>
              <a:t>Consultations/Discussions</a:t>
            </a:r>
          </a:p>
          <a:p>
            <a:pPr lvl="2"/>
            <a:r>
              <a:rPr lang="en-US" sz="3000" dirty="0" smtClean="0"/>
              <a:t>Critical observations</a:t>
            </a:r>
          </a:p>
          <a:p>
            <a:pPr lvl="2"/>
            <a:r>
              <a:rPr lang="en-US" sz="3000" dirty="0" smtClean="0"/>
              <a:t>Reading</a:t>
            </a:r>
          </a:p>
          <a:p>
            <a:pPr lvl="2"/>
            <a:endParaRPr lang="en-US" b="1" dirty="0" smtClean="0"/>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Criteria for the Selection  a Research Problem </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Researcher/personal inclination</a:t>
            </a:r>
          </a:p>
          <a:p>
            <a:r>
              <a:rPr lang="en-US" dirty="0" smtClean="0"/>
              <a:t>Resources availability</a:t>
            </a:r>
          </a:p>
          <a:p>
            <a:r>
              <a:rPr lang="en-US" dirty="0" smtClean="0"/>
              <a:t>Relative importance of the problem </a:t>
            </a:r>
          </a:p>
          <a:p>
            <a:r>
              <a:rPr lang="en-US" dirty="0" smtClean="0"/>
              <a:t>Researcher knowledge</a:t>
            </a:r>
          </a:p>
          <a:p>
            <a:r>
              <a:rPr lang="en-US" dirty="0" smtClean="0"/>
              <a:t>Practicability (practical usefulness of the problem)</a:t>
            </a:r>
          </a:p>
          <a:p>
            <a:r>
              <a:rPr lang="en-US" dirty="0" smtClean="0"/>
              <a:t>Timelines of the problem</a:t>
            </a:r>
          </a:p>
          <a:p>
            <a:r>
              <a:rPr lang="en-US" dirty="0" smtClean="0"/>
              <a:t>Data availability </a:t>
            </a:r>
          </a:p>
          <a:p>
            <a:r>
              <a:rPr lang="en-US" dirty="0" smtClean="0"/>
              <a:t>Urgency </a:t>
            </a:r>
          </a:p>
          <a:p>
            <a:r>
              <a:rPr lang="en-US" dirty="0" smtClean="0"/>
              <a:t>Feasibility </a:t>
            </a:r>
          </a:p>
          <a:p>
            <a:r>
              <a:rPr lang="en-US" dirty="0" smtClean="0"/>
              <a:t>Area culture   </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Developing a research problem </a:t>
            </a:r>
            <a:endParaRPr lang="en-US" dirty="0"/>
          </a:p>
        </p:txBody>
      </p:sp>
      <p:sp>
        <p:nvSpPr>
          <p:cNvPr id="3" name="Content Placeholder 2"/>
          <p:cNvSpPr>
            <a:spLocks noGrp="1"/>
          </p:cNvSpPr>
          <p:nvPr>
            <p:ph sz="quarter" idx="1"/>
          </p:nvPr>
        </p:nvSpPr>
        <p:spPr/>
        <p:txBody>
          <a:bodyPr/>
          <a:lstStyle/>
          <a:p>
            <a:r>
              <a:rPr lang="en-US" dirty="0" smtClean="0"/>
              <a:t>Steps </a:t>
            </a:r>
          </a:p>
          <a:p>
            <a:pPr>
              <a:tabLst>
                <a:tab pos="457200" algn="l"/>
                <a:tab pos="676275" algn="l"/>
                <a:tab pos="971550" algn="l"/>
                <a:tab pos="2857500" algn="l"/>
              </a:tabLst>
            </a:pPr>
            <a:r>
              <a:rPr lang="en-US" dirty="0" smtClean="0"/>
              <a:t>Selection of the research topic:</a:t>
            </a:r>
          </a:p>
          <a:p>
            <a:pPr>
              <a:buBlip>
                <a:blip r:embed="rId2"/>
              </a:buBlip>
              <a:tabLst>
                <a:tab pos="457200" algn="l"/>
                <a:tab pos="676275" algn="l"/>
                <a:tab pos="971550" algn="l"/>
                <a:tab pos="2857500" algn="l"/>
              </a:tabLst>
            </a:pPr>
            <a:r>
              <a:rPr lang="en-US" dirty="0" smtClean="0"/>
              <a:t> write down general areas of interest</a:t>
            </a:r>
          </a:p>
          <a:p>
            <a:pPr>
              <a:buBlip>
                <a:blip r:embed="rId2"/>
              </a:buBlip>
              <a:tabLst>
                <a:tab pos="457200" algn="l"/>
                <a:tab pos="676275" algn="l"/>
                <a:tab pos="971550" algn="l"/>
                <a:tab pos="2857500" algn="l"/>
              </a:tabLst>
            </a:pPr>
            <a:r>
              <a:rPr lang="en-US" dirty="0" smtClean="0"/>
              <a:t>At this stage, it doesn</a:t>
            </a:r>
            <a:r>
              <a:rPr lang="en-US" dirty="0" smtClean="0">
                <a:latin typeface="Times New Roman" pitchFamily="18" charset="0"/>
              </a:rPr>
              <a:t>’</a:t>
            </a:r>
            <a:r>
              <a:rPr lang="en-US" dirty="0" smtClean="0"/>
              <a:t>t matter if the terms used are broad or specific, abstract or concrete., </a:t>
            </a:r>
          </a:p>
          <a:p>
            <a:pPr>
              <a:buBlip>
                <a:blip r:embed="rId2"/>
              </a:buBlip>
              <a:tabLst>
                <a:tab pos="457200" algn="l"/>
                <a:tab pos="676275" algn="l"/>
                <a:tab pos="971550" algn="l"/>
                <a:tab pos="2857500" algn="l"/>
              </a:tabLst>
            </a:pPr>
            <a:r>
              <a:rPr lang="en-US" dirty="0" smtClean="0"/>
              <a:t>The important point is to put ideas on papers. </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Step1: selecting a research topic </a:t>
            </a:r>
            <a:endParaRPr lang="en-US" dirty="0"/>
          </a:p>
        </p:txBody>
      </p:sp>
      <p:sp>
        <p:nvSpPr>
          <p:cNvPr id="3" name="Content Placeholder 2"/>
          <p:cNvSpPr>
            <a:spLocks noGrp="1"/>
          </p:cNvSpPr>
          <p:nvPr>
            <p:ph sz="quarter" idx="1"/>
          </p:nvPr>
        </p:nvSpPr>
        <p:spPr/>
        <p:txBody>
          <a:bodyPr/>
          <a:lstStyle/>
          <a:p>
            <a:pPr>
              <a:buBlip>
                <a:blip r:embed="rId2"/>
              </a:buBlip>
              <a:tabLst>
                <a:tab pos="457200" algn="l"/>
                <a:tab pos="676275" algn="l"/>
                <a:tab pos="971550" algn="l"/>
                <a:tab pos="2857500" algn="l"/>
              </a:tabLst>
            </a:pPr>
            <a:r>
              <a:rPr lang="en-US" sz="2800" dirty="0" smtClean="0"/>
              <a:t>Then a list of</a:t>
            </a:r>
            <a:r>
              <a:rPr lang="en-US" sz="2800" dirty="0" smtClean="0">
                <a:solidFill>
                  <a:srgbClr val="FF0000"/>
                </a:solidFill>
              </a:rPr>
              <a:t> </a:t>
            </a:r>
            <a:r>
              <a:rPr lang="en-US" sz="2800" u="sng" dirty="0" smtClean="0">
                <a:solidFill>
                  <a:srgbClr val="FF0000"/>
                </a:solidFill>
              </a:rPr>
              <a:t>ideas</a:t>
            </a:r>
            <a:r>
              <a:rPr lang="en-US" sz="2800" dirty="0" smtClean="0">
                <a:solidFill>
                  <a:srgbClr val="FF0000"/>
                </a:solidFill>
              </a:rPr>
              <a:t> </a:t>
            </a:r>
            <a:r>
              <a:rPr lang="en-US" sz="2800" dirty="0" smtClean="0"/>
              <a:t>can be classified into Interesting topics.</a:t>
            </a:r>
          </a:p>
          <a:p>
            <a:pPr lvl="3">
              <a:buBlip>
                <a:blip r:embed="rId2"/>
              </a:buBlip>
              <a:tabLst>
                <a:tab pos="457200" algn="l"/>
                <a:tab pos="676275" algn="l"/>
                <a:tab pos="971550" algn="l"/>
                <a:tab pos="2857500" algn="l"/>
              </a:tabLst>
            </a:pPr>
            <a:r>
              <a:rPr lang="en-US" sz="2800" dirty="0" smtClean="0"/>
              <a:t>Familiar topics.</a:t>
            </a:r>
          </a:p>
          <a:p>
            <a:pPr lvl="4">
              <a:buBlip>
                <a:blip r:embed="rId2"/>
              </a:buBlip>
              <a:tabLst>
                <a:tab pos="457200" algn="l"/>
                <a:tab pos="676275" algn="l"/>
                <a:tab pos="971550" algn="l"/>
                <a:tab pos="2857500" algn="l"/>
              </a:tabLst>
            </a:pPr>
            <a:r>
              <a:rPr lang="en-US" sz="2800" dirty="0" smtClean="0"/>
              <a:t>Perplexing topics</a:t>
            </a:r>
          </a:p>
          <a:p>
            <a:pPr lvl="4">
              <a:buBlip>
                <a:blip r:embed="rId2"/>
              </a:buBlip>
              <a:tabLst>
                <a:tab pos="457200" algn="l"/>
                <a:tab pos="676275" algn="l"/>
                <a:tab pos="971550" algn="l"/>
                <a:tab pos="2857500" algn="l"/>
              </a:tabLst>
            </a:pPr>
            <a:r>
              <a:rPr lang="en-US" sz="2800" dirty="0" smtClean="0"/>
              <a:t>Feasible/not feasible topics </a:t>
            </a:r>
          </a:p>
          <a:p>
            <a:pPr lvl="1">
              <a:buBlip>
                <a:blip r:embed="rId2"/>
              </a:buBlip>
              <a:tabLst>
                <a:tab pos="457200" algn="l"/>
                <a:tab pos="676275" algn="l"/>
                <a:tab pos="971550" algn="l"/>
                <a:tab pos="2857500" algn="l"/>
              </a:tabLst>
            </a:pPr>
            <a:r>
              <a:rPr lang="en-US" dirty="0" smtClean="0"/>
              <a:t>And then, choose the most suitable one to work in </a:t>
            </a:r>
          </a:p>
          <a:p>
            <a:r>
              <a:rPr lang="en-US" dirty="0" smtClean="0"/>
              <a:t>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marL="609600" indent="-609600">
              <a:lnSpc>
                <a:spcPct val="80000"/>
              </a:lnSpc>
              <a:buNone/>
            </a:pPr>
            <a:r>
              <a:rPr lang="en-US" b="1" dirty="0" smtClean="0"/>
              <a:t>Step 2: contemplate the ideas</a:t>
            </a:r>
            <a:r>
              <a:rPr lang="en-US" dirty="0" smtClean="0"/>
              <a:t> : then </a:t>
            </a:r>
            <a:r>
              <a:rPr lang="en-US" b="1" i="1" dirty="0" smtClean="0"/>
              <a:t>explore</a:t>
            </a:r>
            <a:r>
              <a:rPr lang="en-US" dirty="0" smtClean="0"/>
              <a:t> the phenomena by examining the following </a:t>
            </a:r>
            <a:r>
              <a:rPr lang="en-US" b="1" i="1" dirty="0" smtClean="0"/>
              <a:t>eight</a:t>
            </a:r>
            <a:r>
              <a:rPr lang="en-US" dirty="0" smtClean="0"/>
              <a:t> areas </a:t>
            </a:r>
          </a:p>
          <a:p>
            <a:pPr marL="609600" indent="-609600">
              <a:lnSpc>
                <a:spcPct val="80000"/>
              </a:lnSpc>
              <a:buFont typeface="Wingdings" pitchFamily="2" charset="2"/>
              <a:buAutoNum type="arabicPeriod"/>
            </a:pPr>
            <a:r>
              <a:rPr lang="en-US" dirty="0" smtClean="0"/>
              <a:t>The topic</a:t>
            </a:r>
            <a:r>
              <a:rPr lang="en-US" dirty="0" smtClean="0">
                <a:latin typeface="Times New Roman" pitchFamily="18" charset="0"/>
              </a:rPr>
              <a:t>’</a:t>
            </a:r>
            <a:r>
              <a:rPr lang="en-US" dirty="0" smtClean="0"/>
              <a:t>s / situation</a:t>
            </a:r>
            <a:r>
              <a:rPr lang="en-US" dirty="0" smtClean="0">
                <a:latin typeface="Times New Roman" pitchFamily="18" charset="0"/>
              </a:rPr>
              <a:t>’</a:t>
            </a:r>
            <a:r>
              <a:rPr lang="en-US" dirty="0" smtClean="0"/>
              <a:t>s  /problem</a:t>
            </a:r>
            <a:r>
              <a:rPr lang="en-US" dirty="0" smtClean="0">
                <a:latin typeface="Times New Roman" pitchFamily="18" charset="0"/>
              </a:rPr>
              <a:t>’</a:t>
            </a:r>
            <a:r>
              <a:rPr lang="en-US" dirty="0" smtClean="0"/>
              <a:t>s </a:t>
            </a:r>
            <a:r>
              <a:rPr lang="en-US" u="sng" dirty="0" smtClean="0"/>
              <a:t>precipitating factors.</a:t>
            </a:r>
            <a:endParaRPr lang="en-US" dirty="0" smtClean="0"/>
          </a:p>
          <a:p>
            <a:pPr marL="609600" indent="-609600">
              <a:lnSpc>
                <a:spcPct val="80000"/>
              </a:lnSpc>
              <a:buFont typeface="Wingdings" pitchFamily="2" charset="2"/>
              <a:buAutoNum type="arabicPeriod"/>
            </a:pPr>
            <a:r>
              <a:rPr lang="en-US" dirty="0" smtClean="0"/>
              <a:t>How it is exactly </a:t>
            </a:r>
            <a:r>
              <a:rPr lang="en-US" u="sng" dirty="0" smtClean="0"/>
              <a:t>viewed or perceived </a:t>
            </a:r>
            <a:r>
              <a:rPr lang="en-US" dirty="0" smtClean="0"/>
              <a:t>by the researcher.</a:t>
            </a:r>
          </a:p>
          <a:p>
            <a:pPr marL="609600" indent="-609600">
              <a:lnSpc>
                <a:spcPct val="80000"/>
              </a:lnSpc>
              <a:buFont typeface="Wingdings" pitchFamily="2" charset="2"/>
              <a:buAutoNum type="arabicPeriod"/>
            </a:pPr>
            <a:r>
              <a:rPr lang="en-US" dirty="0" smtClean="0"/>
              <a:t>What are the </a:t>
            </a:r>
            <a:r>
              <a:rPr lang="en-US" u="sng" dirty="0" smtClean="0"/>
              <a:t>responses</a:t>
            </a:r>
            <a:r>
              <a:rPr lang="en-US" dirty="0" smtClean="0"/>
              <a:t> of others who are involved in the situation?</a:t>
            </a:r>
          </a:p>
          <a:p>
            <a:pPr marL="609600" indent="-609600">
              <a:lnSpc>
                <a:spcPct val="80000"/>
              </a:lnSpc>
              <a:buFont typeface="Wingdings" pitchFamily="2" charset="2"/>
              <a:buAutoNum type="arabicPeriod"/>
            </a:pPr>
            <a:r>
              <a:rPr lang="en-US" dirty="0" smtClean="0"/>
              <a:t>The </a:t>
            </a:r>
            <a:r>
              <a:rPr lang="en-US" u="sng" dirty="0" smtClean="0"/>
              <a:t>personal involvement </a:t>
            </a:r>
            <a:r>
              <a:rPr lang="en-US" dirty="0" smtClean="0"/>
              <a:t> in the situation.</a:t>
            </a:r>
            <a:endParaRPr lang="en-US" u="sng" dirty="0" smtClean="0"/>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609600" indent="-609600">
              <a:lnSpc>
                <a:spcPct val="80000"/>
              </a:lnSpc>
              <a:buFont typeface="Wingdings" pitchFamily="2" charset="2"/>
              <a:buAutoNum type="arabicPeriod" startAt="5"/>
            </a:pPr>
            <a:r>
              <a:rPr lang="en-US" u="sng" dirty="0" smtClean="0"/>
              <a:t>Emotions felt.</a:t>
            </a:r>
          </a:p>
          <a:p>
            <a:pPr marL="609600" indent="-609600">
              <a:lnSpc>
                <a:spcPct val="80000"/>
              </a:lnSpc>
              <a:buFont typeface="Wingdings" pitchFamily="2" charset="2"/>
              <a:buAutoNum type="arabicPeriod" startAt="5"/>
            </a:pPr>
            <a:r>
              <a:rPr lang="en-US" u="sng" dirty="0" smtClean="0"/>
              <a:t>Values and biases </a:t>
            </a:r>
            <a:r>
              <a:rPr lang="en-US" dirty="0" smtClean="0"/>
              <a:t> inherent in or related to the topic/situation.</a:t>
            </a:r>
            <a:endParaRPr lang="en-US" u="sng" dirty="0" smtClean="0"/>
          </a:p>
          <a:p>
            <a:pPr marL="609600" indent="-609600">
              <a:lnSpc>
                <a:spcPct val="80000"/>
              </a:lnSpc>
              <a:buFont typeface="Wingdings" pitchFamily="2" charset="2"/>
              <a:buAutoNum type="arabicPeriod" startAt="5"/>
            </a:pPr>
            <a:r>
              <a:rPr lang="en-US" u="sng" dirty="0" smtClean="0"/>
              <a:t>Risk factors associated</a:t>
            </a:r>
            <a:r>
              <a:rPr lang="en-US" dirty="0" smtClean="0"/>
              <a:t> with searching this topic/situation/problem.</a:t>
            </a:r>
          </a:p>
          <a:p>
            <a:pPr marL="609600" indent="-609600">
              <a:lnSpc>
                <a:spcPct val="80000"/>
              </a:lnSpc>
              <a:buFont typeface="Wingdings" pitchFamily="2" charset="2"/>
              <a:buAutoNum type="arabicPeriod" startAt="5"/>
            </a:pPr>
            <a:r>
              <a:rPr lang="en-US" dirty="0" smtClean="0"/>
              <a:t>What </a:t>
            </a:r>
            <a:r>
              <a:rPr lang="en-US" u="sng" dirty="0" smtClean="0"/>
              <a:t>contribution</a:t>
            </a:r>
            <a:r>
              <a:rPr lang="en-US" dirty="0" smtClean="0"/>
              <a:t> the research would offer.</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Time frame and budget </a:t>
            </a:r>
          </a:p>
          <a:p>
            <a:r>
              <a:rPr lang="en-US" dirty="0" smtClean="0"/>
              <a:t>References </a:t>
            </a:r>
          </a:p>
          <a:p>
            <a:endParaRPr lang="en-US"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nSpc>
                <a:spcPct val="90000"/>
              </a:lnSpc>
              <a:buNone/>
            </a:pPr>
            <a:r>
              <a:rPr lang="en-US" b="1" dirty="0" smtClean="0"/>
              <a:t>Step 3: Narrowing the topic</a:t>
            </a:r>
            <a:r>
              <a:rPr lang="en-US" dirty="0" smtClean="0"/>
              <a:t> </a:t>
            </a:r>
          </a:p>
          <a:p>
            <a:pPr>
              <a:lnSpc>
                <a:spcPct val="90000"/>
              </a:lnSpc>
            </a:pPr>
            <a:r>
              <a:rPr lang="en-US" dirty="0" smtClean="0"/>
              <a:t>Once a research topic has been specified and contemplate, the researcher must then narrow it down in order to develop a research problem.</a:t>
            </a:r>
          </a:p>
          <a:p>
            <a:pPr>
              <a:lnSpc>
                <a:spcPct val="90000"/>
              </a:lnSpc>
            </a:pPr>
            <a:r>
              <a:rPr lang="en-US" dirty="0" smtClean="0"/>
              <a:t>This is done through generating questions from the research topic.</a:t>
            </a:r>
          </a:p>
          <a:p>
            <a:pPr>
              <a:lnSpc>
                <a:spcPct val="90000"/>
              </a:lnSpc>
            </a:pPr>
            <a:r>
              <a:rPr lang="en-US" dirty="0" smtClean="0"/>
              <a:t>List of questions can be developed from the research topic, and then investigated in relation to its feasibility to research.</a:t>
            </a:r>
          </a:p>
          <a:p>
            <a:endParaRPr lang="en-US"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Step4 : reviewing a literature </a:t>
            </a:r>
            <a:endParaRPr lang="en-US" dirty="0"/>
          </a:p>
        </p:txBody>
      </p:sp>
      <p:sp>
        <p:nvSpPr>
          <p:cNvPr id="3" name="Content Placeholder 2"/>
          <p:cNvSpPr>
            <a:spLocks noGrp="1"/>
          </p:cNvSpPr>
          <p:nvPr>
            <p:ph sz="quarter" idx="1"/>
          </p:nvPr>
        </p:nvSpPr>
        <p:spPr/>
        <p:txBody>
          <a:bodyPr/>
          <a:lstStyle/>
          <a:p>
            <a:r>
              <a:rPr lang="en-US" dirty="0" smtClean="0"/>
              <a:t>Reviewing the related literature at this stage may throw light on:</a:t>
            </a:r>
          </a:p>
          <a:p>
            <a:pPr lvl="1">
              <a:buBlip>
                <a:blip r:embed="rId2"/>
              </a:buBlip>
            </a:pPr>
            <a:r>
              <a:rPr lang="en-US" sz="3200" dirty="0" smtClean="0"/>
              <a:t>Theoretical framework.</a:t>
            </a:r>
          </a:p>
          <a:p>
            <a:pPr lvl="1">
              <a:buBlip>
                <a:blip r:embed="rId2"/>
              </a:buBlip>
            </a:pPr>
            <a:r>
              <a:rPr lang="en-US" sz="3200" dirty="0" smtClean="0"/>
              <a:t>Methodology.</a:t>
            </a:r>
          </a:p>
          <a:p>
            <a:pPr lvl="1">
              <a:buBlip>
                <a:blip r:embed="rId2"/>
              </a:buBlip>
            </a:pPr>
            <a:r>
              <a:rPr lang="en-US" sz="3200" dirty="0" smtClean="0"/>
              <a:t>Data collection methods.</a:t>
            </a:r>
          </a:p>
          <a:p>
            <a:pPr lvl="1">
              <a:buBlip>
                <a:blip r:embed="rId2"/>
              </a:buBlip>
            </a:pPr>
            <a:r>
              <a:rPr lang="en-US" sz="3200" dirty="0" smtClean="0"/>
              <a:t>Data collection tools</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1">
              <a:lnSpc>
                <a:spcPct val="90000"/>
              </a:lnSpc>
            </a:pPr>
            <a:r>
              <a:rPr lang="en-US" sz="3200" dirty="0" smtClean="0"/>
              <a:t>Data collection techniques.</a:t>
            </a:r>
          </a:p>
          <a:p>
            <a:pPr lvl="1">
              <a:lnSpc>
                <a:spcPct val="90000"/>
              </a:lnSpc>
            </a:pPr>
            <a:r>
              <a:rPr lang="en-US" sz="3200" dirty="0" smtClean="0"/>
              <a:t>Sampling method</a:t>
            </a:r>
            <a:r>
              <a:rPr lang="en-US" sz="3200" dirty="0" smtClean="0">
                <a:latin typeface="Times New Roman" pitchFamily="18" charset="0"/>
              </a:rPr>
              <a:t>…</a:t>
            </a:r>
            <a:r>
              <a:rPr lang="en-US" sz="3200" dirty="0" smtClean="0"/>
              <a:t>etc.</a:t>
            </a:r>
          </a:p>
          <a:p>
            <a:pPr>
              <a:lnSpc>
                <a:spcPct val="90000"/>
              </a:lnSpc>
              <a:buBlip>
                <a:blip r:embed="rId2"/>
              </a:buBlip>
            </a:pPr>
            <a:r>
              <a:rPr lang="en-US" dirty="0" smtClean="0"/>
              <a:t>Review of literature will also help to identify what is known and what is not known about the research problem. </a:t>
            </a:r>
          </a:p>
          <a:p>
            <a:pPr>
              <a:lnSpc>
                <a:spcPct val="90000"/>
              </a:lnSpc>
              <a:buBlip>
                <a:blip r:embed="rId2"/>
              </a:buBlip>
            </a:pPr>
            <a:r>
              <a:rPr lang="en-US" dirty="0" smtClean="0"/>
              <a:t>Therefore, the research problem could be specified and stated at this point.</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b="1" dirty="0" smtClean="0"/>
              <a:t>Step 5: Writing the statement of the research problem</a:t>
            </a:r>
            <a:r>
              <a:rPr lang="en-US" dirty="0" smtClean="0"/>
              <a:t> :</a:t>
            </a:r>
          </a:p>
          <a:p>
            <a:r>
              <a:rPr lang="en-US" dirty="0" smtClean="0"/>
              <a:t>Expressed in a statement </a:t>
            </a:r>
          </a:p>
          <a:p>
            <a:r>
              <a:rPr lang="en-US" dirty="0" smtClean="0"/>
              <a:t>This statement serves as a guide to the researcher in the course of designing the study.</a:t>
            </a:r>
          </a:p>
          <a:p>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The problem statement should have the following </a:t>
            </a:r>
            <a:r>
              <a:rPr lang="en-US" dirty="0" smtClean="0">
                <a:solidFill>
                  <a:srgbClr val="FF0000"/>
                </a:solidFill>
              </a:rPr>
              <a:t>characteristics:</a:t>
            </a:r>
          </a:p>
          <a:p>
            <a:pPr lvl="3"/>
            <a:r>
              <a:rPr lang="en-US" sz="2800" dirty="0" smtClean="0"/>
              <a:t>Identify the key variables in the study.</a:t>
            </a:r>
          </a:p>
          <a:p>
            <a:pPr lvl="3"/>
            <a:r>
              <a:rPr lang="en-US" sz="2800" dirty="0" smtClean="0"/>
              <a:t>Express a relationship between two or more variables. (If not descriptive).</a:t>
            </a:r>
          </a:p>
          <a:p>
            <a:pPr lvl="3"/>
            <a:r>
              <a:rPr lang="en-US" sz="2800" dirty="0" smtClean="0"/>
              <a:t>Specify the study population.</a:t>
            </a:r>
          </a:p>
          <a:p>
            <a:pPr lvl="3"/>
            <a:r>
              <a:rPr lang="en-US" sz="2800" dirty="0" smtClean="0"/>
              <a:t>Imply the type of the research.</a:t>
            </a:r>
          </a:p>
          <a:p>
            <a:pPr lvl="3"/>
            <a:r>
              <a:rPr lang="en-US" sz="2800" dirty="0" smtClean="0"/>
              <a:t>Identify the study setting</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lnSpc>
                <a:spcPct val="90000"/>
              </a:lnSpc>
            </a:pPr>
            <a:r>
              <a:rPr lang="en-US" dirty="0" smtClean="0"/>
              <a:t>The problem statement could be done in two forms:</a:t>
            </a:r>
          </a:p>
          <a:p>
            <a:pPr>
              <a:lnSpc>
                <a:spcPct val="90000"/>
              </a:lnSpc>
            </a:pPr>
            <a:r>
              <a:rPr lang="en-US" b="1" dirty="0" smtClean="0"/>
              <a:t>Declarative:</a:t>
            </a:r>
            <a:r>
              <a:rPr lang="en-US" dirty="0" smtClean="0"/>
              <a:t> </a:t>
            </a:r>
            <a:r>
              <a:rPr lang="en-US" dirty="0" smtClean="0">
                <a:latin typeface="Times New Roman" pitchFamily="18" charset="0"/>
              </a:rPr>
              <a:t>“</a:t>
            </a:r>
            <a:r>
              <a:rPr lang="en-US" dirty="0" smtClean="0"/>
              <a:t>The relationship between the nurses</a:t>
            </a:r>
            <a:r>
              <a:rPr lang="en-US" dirty="0" smtClean="0">
                <a:latin typeface="Times New Roman" pitchFamily="18" charset="0"/>
              </a:rPr>
              <a:t>’</a:t>
            </a:r>
            <a:r>
              <a:rPr lang="en-US" dirty="0" smtClean="0"/>
              <a:t> job satisfaction and tendency to leave work</a:t>
            </a:r>
            <a:r>
              <a:rPr lang="en-US" dirty="0" smtClean="0">
                <a:latin typeface="Times New Roman" pitchFamily="18" charset="0"/>
              </a:rPr>
              <a:t>”</a:t>
            </a:r>
            <a:endParaRPr lang="en-US" dirty="0" smtClean="0"/>
          </a:p>
          <a:p>
            <a:pPr>
              <a:lnSpc>
                <a:spcPct val="90000"/>
              </a:lnSpc>
            </a:pPr>
            <a:r>
              <a:rPr lang="en-US" b="1" i="1" dirty="0" smtClean="0"/>
              <a:t>Interrogative: </a:t>
            </a:r>
            <a:r>
              <a:rPr lang="en-US" b="1" i="1" dirty="0" smtClean="0">
                <a:latin typeface="Times New Roman" pitchFamily="18" charset="0"/>
              </a:rPr>
              <a:t>“</a:t>
            </a:r>
            <a:r>
              <a:rPr lang="en-US" b="1" i="1" dirty="0" smtClean="0"/>
              <a:t> </a:t>
            </a:r>
            <a:r>
              <a:rPr lang="en-US" i="1" dirty="0" smtClean="0"/>
              <a:t>Is there a relationship between the nurses</a:t>
            </a:r>
            <a:r>
              <a:rPr lang="en-US" i="1" dirty="0" smtClean="0">
                <a:latin typeface="Times New Roman" pitchFamily="18" charset="0"/>
              </a:rPr>
              <a:t>’</a:t>
            </a:r>
            <a:r>
              <a:rPr lang="en-US" i="1" dirty="0" smtClean="0"/>
              <a:t> job satisfaction and tendency to leave work?</a:t>
            </a:r>
            <a:r>
              <a:rPr lang="en-US" i="1" dirty="0" smtClean="0">
                <a:latin typeface="Times New Roman" pitchFamily="18" charset="0"/>
              </a:rPr>
              <a:t>”</a:t>
            </a:r>
            <a:r>
              <a:rPr lang="en-US" dirty="0" smtClean="0"/>
              <a:t> </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a research problem </a:t>
            </a:r>
            <a:endParaRPr lang="en-US" dirty="0"/>
          </a:p>
        </p:txBody>
      </p:sp>
      <p:sp>
        <p:nvSpPr>
          <p:cNvPr id="3" name="Content Placeholder 2"/>
          <p:cNvSpPr>
            <a:spLocks noGrp="1"/>
          </p:cNvSpPr>
          <p:nvPr>
            <p:ph sz="quarter" idx="1"/>
          </p:nvPr>
        </p:nvSpPr>
        <p:spPr/>
        <p:txBody>
          <a:bodyPr/>
          <a:lstStyle/>
          <a:p>
            <a:pPr marL="609600" indent="-609600">
              <a:lnSpc>
                <a:spcPct val="90000"/>
              </a:lnSpc>
            </a:pPr>
            <a:r>
              <a:rPr lang="en-US" sz="2800" b="1" i="1" dirty="0" smtClean="0"/>
              <a:t>Time:</a:t>
            </a:r>
            <a:r>
              <a:rPr lang="en-US" sz="2800" dirty="0" smtClean="0"/>
              <a:t> enough time will be available for the various steps of the research. </a:t>
            </a:r>
          </a:p>
          <a:p>
            <a:pPr marL="609600" indent="-609600">
              <a:lnSpc>
                <a:spcPct val="90000"/>
              </a:lnSpc>
            </a:pPr>
            <a:r>
              <a:rPr lang="en-US" sz="2800" b="1" i="1" dirty="0" smtClean="0"/>
              <a:t>Timing</a:t>
            </a:r>
            <a:r>
              <a:rPr lang="en-US" sz="2800" dirty="0" smtClean="0"/>
              <a:t> :When the timing requirement of a task do not match </a:t>
            </a:r>
          </a:p>
          <a:p>
            <a:pPr marL="609600" indent="-609600">
              <a:lnSpc>
                <a:spcPct val="90000"/>
              </a:lnSpc>
            </a:pPr>
            <a:r>
              <a:rPr lang="en-US" sz="2800" b="1" i="1" dirty="0" smtClean="0"/>
              <a:t>Money</a:t>
            </a:r>
            <a:r>
              <a:rPr lang="en-US" sz="2800" dirty="0" smtClean="0"/>
              <a:t> : the researcher should ask the following questions:</a:t>
            </a:r>
          </a:p>
          <a:p>
            <a:pPr marL="990600" lvl="1" indent="-533400">
              <a:lnSpc>
                <a:spcPct val="90000"/>
              </a:lnSpc>
            </a:pPr>
            <a:r>
              <a:rPr lang="en-US" sz="2400" dirty="0" smtClean="0"/>
              <a:t>Will I have enough money to complete this research?</a:t>
            </a:r>
          </a:p>
          <a:p>
            <a:pPr marL="990600" lvl="1" indent="-533400">
              <a:lnSpc>
                <a:spcPct val="90000"/>
              </a:lnSpc>
            </a:pPr>
            <a:r>
              <a:rPr lang="en-US" sz="2400" dirty="0" smtClean="0"/>
              <a:t>Will be any sources for funding the research?</a:t>
            </a:r>
          </a:p>
          <a:p>
            <a:pPr marL="990600" lvl="1" indent="-533400">
              <a:lnSpc>
                <a:spcPct val="90000"/>
              </a:lnSpc>
            </a:pPr>
            <a:r>
              <a:rPr lang="en-US" sz="2400" dirty="0" smtClean="0"/>
              <a:t>Does the anticipated cost outweigh the value of the expected findings?</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 …</a:t>
            </a:r>
            <a:endParaRPr lang="en-US" dirty="0"/>
          </a:p>
        </p:txBody>
      </p:sp>
      <p:sp>
        <p:nvSpPr>
          <p:cNvPr id="3" name="Content Placeholder 2"/>
          <p:cNvSpPr>
            <a:spLocks noGrp="1"/>
          </p:cNvSpPr>
          <p:nvPr>
            <p:ph sz="quarter" idx="1"/>
          </p:nvPr>
        </p:nvSpPr>
        <p:spPr/>
        <p:txBody>
          <a:bodyPr>
            <a:normAutofit/>
          </a:bodyPr>
          <a:lstStyle/>
          <a:p>
            <a:r>
              <a:rPr lang="en-US" i="1" dirty="0" smtClean="0"/>
              <a:t>Availability of research participants:</a:t>
            </a:r>
            <a:r>
              <a:rPr lang="en-US" dirty="0" smtClean="0"/>
              <a:t> </a:t>
            </a:r>
          </a:p>
          <a:p>
            <a:r>
              <a:rPr lang="en-US" i="1" dirty="0" smtClean="0"/>
              <a:t>Ethical consideration</a:t>
            </a:r>
            <a:r>
              <a:rPr lang="en-US" dirty="0" smtClean="0"/>
              <a:t> </a:t>
            </a:r>
          </a:p>
          <a:p>
            <a:r>
              <a:rPr lang="en-US" i="1" dirty="0" smtClean="0"/>
              <a:t>Facilities and equipment</a:t>
            </a:r>
            <a:r>
              <a:rPr lang="en-US" dirty="0" smtClean="0"/>
              <a:t> </a:t>
            </a:r>
          </a:p>
          <a:p>
            <a:r>
              <a:rPr lang="en-US" i="1" dirty="0" smtClean="0"/>
              <a:t>Co operation of the others</a:t>
            </a:r>
            <a:r>
              <a:rPr lang="en-US" dirty="0" smtClean="0"/>
              <a:t> </a:t>
            </a:r>
          </a:p>
          <a:p>
            <a:r>
              <a:rPr lang="en-US" i="1" dirty="0" smtClean="0"/>
              <a:t>Qualifications and experience of the researcher</a:t>
            </a:r>
            <a:r>
              <a:rPr lang="en-US" dirty="0" smtClean="0"/>
              <a:t> </a:t>
            </a:r>
          </a:p>
          <a:p>
            <a:r>
              <a:rPr lang="en-US" i="1" dirty="0" smtClean="0"/>
              <a:t>Significance of the problem</a:t>
            </a:r>
            <a:r>
              <a:rPr lang="en-US" dirty="0" smtClean="0"/>
              <a:t> </a:t>
            </a:r>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Criteria for the Selection of a Research Problem </a:t>
            </a:r>
            <a:endParaRPr lang="en-US" dirty="0"/>
          </a:p>
        </p:txBody>
      </p:sp>
      <p:sp>
        <p:nvSpPr>
          <p:cNvPr id="3" name="Content Placeholder 2"/>
          <p:cNvSpPr>
            <a:spLocks noGrp="1"/>
          </p:cNvSpPr>
          <p:nvPr>
            <p:ph sz="quarter" idx="1"/>
          </p:nvPr>
        </p:nvSpPr>
        <p:spPr/>
        <p:txBody>
          <a:bodyPr>
            <a:normAutofit fontScale="92500"/>
          </a:bodyPr>
          <a:lstStyle/>
          <a:p>
            <a:r>
              <a:rPr lang="en-US" dirty="0" smtClean="0"/>
              <a:t>Novelty, urgency and avoidance of unnecessary duplications. </a:t>
            </a:r>
          </a:p>
          <a:p>
            <a:r>
              <a:rPr lang="en-US" dirty="0" smtClean="0"/>
              <a:t>Importance for the field represented and implementation.</a:t>
            </a:r>
          </a:p>
          <a:p>
            <a:r>
              <a:rPr lang="en-US" dirty="0" smtClean="0"/>
              <a:t>Interest, intellectual curiosity, and drive. </a:t>
            </a:r>
          </a:p>
          <a:p>
            <a:r>
              <a:rPr lang="en-US" dirty="0" smtClean="0"/>
              <a:t>Training and personal qualifications and competence. </a:t>
            </a:r>
          </a:p>
          <a:p>
            <a:r>
              <a:rPr lang="en-US" dirty="0" smtClean="0"/>
              <a:t>Availability of data and method. </a:t>
            </a:r>
          </a:p>
          <a:p>
            <a:r>
              <a:rPr lang="en-US" dirty="0" smtClean="0"/>
              <a:t>Approachability of the sample.</a:t>
            </a:r>
          </a:p>
          <a:p>
            <a:r>
              <a:rPr lang="en-US" dirty="0" smtClean="0"/>
              <a:t>Cost and returns. </a:t>
            </a:r>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Defining/stating  a Research Problem </a:t>
            </a:r>
            <a:endParaRPr lang="en-US" dirty="0"/>
          </a:p>
        </p:txBody>
      </p:sp>
      <p:sp>
        <p:nvSpPr>
          <p:cNvPr id="3" name="Content Placeholder 2"/>
          <p:cNvSpPr>
            <a:spLocks noGrp="1"/>
          </p:cNvSpPr>
          <p:nvPr>
            <p:ph sz="quarter" idx="1"/>
          </p:nvPr>
        </p:nvSpPr>
        <p:spPr/>
        <p:txBody>
          <a:bodyPr/>
          <a:lstStyle/>
          <a:p>
            <a:r>
              <a:rPr lang="en-US" dirty="0" smtClean="0"/>
              <a:t>It is just to pinpoint the problem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lvl="2"/>
            <a:r>
              <a:rPr lang="en-GB" dirty="0" smtClean="0"/>
              <a:t>Research questions and hypothesis</a:t>
            </a:r>
          </a:p>
          <a:p>
            <a:pPr lvl="2"/>
            <a:r>
              <a:rPr lang="en-US" dirty="0" smtClean="0"/>
              <a:t>Define  research problem</a:t>
            </a:r>
          </a:p>
          <a:p>
            <a:pPr lvl="2"/>
            <a:r>
              <a:rPr lang="en-US" dirty="0" smtClean="0"/>
              <a:t>Understand characteristics of research problem</a:t>
            </a:r>
          </a:p>
          <a:p>
            <a:pPr lvl="2"/>
            <a:r>
              <a:rPr lang="en-US" dirty="0" smtClean="0"/>
              <a:t>Write statement of the problem</a:t>
            </a:r>
          </a:p>
          <a:p>
            <a:pPr lvl="2"/>
            <a:r>
              <a:rPr lang="en-US" dirty="0" smtClean="0"/>
              <a:t>Evaluate research problems</a:t>
            </a:r>
          </a:p>
          <a:p>
            <a:pPr lvl="2"/>
            <a:r>
              <a:rPr lang="en-US" dirty="0" smtClean="0"/>
              <a:t>Understand objective of the study</a:t>
            </a:r>
          </a:p>
          <a:p>
            <a:pPr lvl="2"/>
            <a:r>
              <a:rPr lang="en-US" dirty="0" smtClean="0"/>
              <a:t>Understand  how to write research questions and hypothesis</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need for defining or stating a research problem </a:t>
            </a:r>
            <a:endParaRPr lang="en-US" dirty="0"/>
          </a:p>
        </p:txBody>
      </p:sp>
      <p:sp>
        <p:nvSpPr>
          <p:cNvPr id="3" name="Content Placeholder 2"/>
          <p:cNvSpPr>
            <a:spLocks noGrp="1"/>
          </p:cNvSpPr>
          <p:nvPr>
            <p:ph sz="quarter" idx="1"/>
          </p:nvPr>
        </p:nvSpPr>
        <p:spPr/>
        <p:txBody>
          <a:bodyPr/>
          <a:lstStyle/>
          <a:p>
            <a:r>
              <a:rPr lang="en-US" dirty="0" smtClean="0"/>
              <a:t>sets the direction of the study</a:t>
            </a:r>
          </a:p>
          <a:p>
            <a:r>
              <a:rPr lang="en-US" dirty="0" smtClean="0"/>
              <a:t>Reveals the methodology or procedure of the study</a:t>
            </a:r>
          </a:p>
          <a:p>
            <a:r>
              <a:rPr lang="en-US" dirty="0" smtClean="0"/>
              <a:t>Helps the researcher to control subjectivity or biases of the researcher</a:t>
            </a:r>
          </a:p>
          <a:p>
            <a:r>
              <a:rPr lang="en-US" dirty="0" smtClean="0"/>
              <a:t>Suggests and specifies the variables to be taken up into the investigation</a:t>
            </a:r>
          </a:p>
          <a:p>
            <a:r>
              <a:rPr lang="en-US" dirty="0" smtClean="0"/>
              <a:t>Makes the research work practicable</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Precautions to be made when identifying a Research Problem </a:t>
            </a:r>
            <a:endParaRPr lang="en-US" dirty="0"/>
          </a:p>
        </p:txBody>
      </p:sp>
      <p:sp>
        <p:nvSpPr>
          <p:cNvPr id="3" name="Content Placeholder 2"/>
          <p:cNvSpPr>
            <a:spLocks noGrp="1"/>
          </p:cNvSpPr>
          <p:nvPr>
            <p:ph sz="quarter" idx="1"/>
          </p:nvPr>
        </p:nvSpPr>
        <p:spPr/>
        <p:txBody>
          <a:bodyPr/>
          <a:lstStyle/>
          <a:p>
            <a:r>
              <a:rPr lang="en-US" dirty="0" smtClean="0"/>
              <a:t>The words used for defining a problem should have a single meaning</a:t>
            </a:r>
          </a:p>
          <a:p>
            <a:r>
              <a:rPr lang="en-US" dirty="0" smtClean="0"/>
              <a:t>It must be brief but comprehensive</a:t>
            </a:r>
          </a:p>
          <a:p>
            <a:r>
              <a:rPr lang="en-US" dirty="0" smtClean="0"/>
              <a:t>The assumptions are to be recognized for the study.</a:t>
            </a:r>
          </a:p>
          <a:p>
            <a:r>
              <a:rPr lang="en-US" dirty="0" smtClean="0"/>
              <a:t>The problem should have practical importance in the field of tourism. </a:t>
            </a:r>
          </a:p>
          <a:p>
            <a:r>
              <a:rPr lang="en-US" dirty="0" smtClean="0"/>
              <a:t>The definition or the statement of the problem should have certain rationale</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Ways to Define the Problem</a:t>
            </a:r>
            <a:endParaRPr lang="en-US" dirty="0"/>
          </a:p>
        </p:txBody>
      </p:sp>
      <p:sp>
        <p:nvSpPr>
          <p:cNvPr id="3" name="Content Placeholder 2"/>
          <p:cNvSpPr>
            <a:spLocks noGrp="1"/>
          </p:cNvSpPr>
          <p:nvPr>
            <p:ph sz="quarter" idx="1"/>
          </p:nvPr>
        </p:nvSpPr>
        <p:spPr/>
        <p:txBody>
          <a:bodyPr>
            <a:normAutofit/>
          </a:bodyPr>
          <a:lstStyle/>
          <a:p>
            <a:r>
              <a:rPr lang="en-US" dirty="0" smtClean="0"/>
              <a:t>1. Analyze </a:t>
            </a:r>
            <a:r>
              <a:rPr lang="en-US" dirty="0" smtClean="0"/>
              <a:t>the major problems or problems in terms of subordinate problems. </a:t>
            </a:r>
          </a:p>
          <a:p>
            <a:r>
              <a:rPr lang="en-US" dirty="0" smtClean="0"/>
              <a:t>2.	Statement delimits the scope of the study. </a:t>
            </a:r>
          </a:p>
          <a:p>
            <a:r>
              <a:rPr lang="en-US" dirty="0" smtClean="0"/>
              <a:t>3.	Orientation of the problem in a unique direction:</a:t>
            </a:r>
          </a:p>
          <a:p>
            <a:pPr lvl="2"/>
            <a:r>
              <a:rPr lang="en-US" dirty="0" smtClean="0"/>
              <a:t>(</a:t>
            </a:r>
            <a:r>
              <a:rPr lang="en-US" i="1" dirty="0" smtClean="0"/>
              <a:t>a</a:t>
            </a:r>
            <a:r>
              <a:rPr lang="en-US" dirty="0" smtClean="0"/>
              <a:t>)	A historical account, remote or recent. </a:t>
            </a:r>
          </a:p>
          <a:p>
            <a:pPr lvl="2"/>
            <a:r>
              <a:rPr lang="en-US" dirty="0" smtClean="0"/>
              <a:t>(</a:t>
            </a:r>
            <a:r>
              <a:rPr lang="en-US" i="1" dirty="0" smtClean="0"/>
              <a:t>b</a:t>
            </a:r>
            <a:r>
              <a:rPr lang="en-US" dirty="0" smtClean="0"/>
              <a:t>)	A survey of previous study or related studies. </a:t>
            </a:r>
          </a:p>
          <a:p>
            <a:pPr lvl="2"/>
            <a:r>
              <a:rPr lang="en-US" dirty="0" smtClean="0"/>
              <a:t>(</a:t>
            </a:r>
            <a:r>
              <a:rPr lang="en-US" i="1" dirty="0" smtClean="0"/>
              <a:t>c</a:t>
            </a:r>
            <a:r>
              <a:rPr lang="en-US" dirty="0" smtClean="0"/>
              <a:t>)	An analysis of previous studies or related subjects. </a:t>
            </a:r>
          </a:p>
          <a:p>
            <a:pPr lvl="2"/>
            <a:r>
              <a:rPr lang="en-US" dirty="0" smtClean="0"/>
              <a:t>(</a:t>
            </a:r>
            <a:r>
              <a:rPr lang="en-US" i="1" dirty="0" smtClean="0"/>
              <a:t>d</a:t>
            </a:r>
            <a:r>
              <a:rPr lang="en-US" dirty="0" smtClean="0"/>
              <a:t>)	Preliminary survey.</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r>
              <a:rPr lang="en-US" dirty="0" smtClean="0"/>
              <a:t>4. Description of the general nature of the problem. </a:t>
            </a:r>
          </a:p>
          <a:p>
            <a:pPr lvl="2"/>
            <a:r>
              <a:rPr lang="en-US" dirty="0" smtClean="0"/>
              <a:t>(</a:t>
            </a:r>
            <a:r>
              <a:rPr lang="en-US" i="1" dirty="0" smtClean="0"/>
              <a:t>a</a:t>
            </a:r>
            <a:r>
              <a:rPr lang="en-US" dirty="0" smtClean="0"/>
              <a:t>) Type.</a:t>
            </a:r>
          </a:p>
          <a:p>
            <a:pPr lvl="2"/>
            <a:r>
              <a:rPr lang="en-US" dirty="0" smtClean="0"/>
              <a:t>(</a:t>
            </a:r>
            <a:r>
              <a:rPr lang="en-US" i="1" dirty="0" smtClean="0"/>
              <a:t>b</a:t>
            </a:r>
            <a:r>
              <a:rPr lang="en-US" dirty="0" smtClean="0"/>
              <a:t>) Source.</a:t>
            </a:r>
          </a:p>
          <a:p>
            <a:pPr lvl="2"/>
            <a:r>
              <a:rPr lang="en-US" dirty="0" smtClean="0"/>
              <a:t>(</a:t>
            </a:r>
            <a:r>
              <a:rPr lang="en-US" i="1" dirty="0" smtClean="0"/>
              <a:t>c</a:t>
            </a:r>
            <a:r>
              <a:rPr lang="en-US" dirty="0" smtClean="0"/>
              <a:t>) procedure</a:t>
            </a:r>
          </a:p>
          <a:p>
            <a:r>
              <a:rPr lang="en-US" sz="3200" dirty="0" smtClean="0"/>
              <a:t>Statement of limitations of the technique employed. </a:t>
            </a:r>
          </a:p>
          <a:p>
            <a:r>
              <a:rPr lang="en-US" sz="3200" dirty="0" smtClean="0"/>
              <a:t>6.	Recognitions of assumptions and Implications. </a:t>
            </a:r>
          </a:p>
          <a:p>
            <a:r>
              <a:rPr lang="en-US" sz="3200" dirty="0" smtClean="0"/>
              <a:t>7.	Importance-value or significance of the study of education. </a:t>
            </a:r>
          </a:p>
          <a:p>
            <a:r>
              <a:rPr lang="en-US" sz="3200" dirty="0" smtClean="0"/>
              <a:t>8.	Definition of terms.</a:t>
            </a:r>
          </a:p>
          <a:p>
            <a:pPr lvl="2">
              <a:buNone/>
            </a:pPr>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components of statement of the problem </a:t>
            </a:r>
            <a:endParaRPr lang="en-US" dirty="0"/>
          </a:p>
        </p:txBody>
      </p:sp>
      <p:sp>
        <p:nvSpPr>
          <p:cNvPr id="3" name="Content Placeholder 2"/>
          <p:cNvSpPr>
            <a:spLocks noGrp="1"/>
          </p:cNvSpPr>
          <p:nvPr>
            <p:ph sz="quarter" idx="1"/>
          </p:nvPr>
        </p:nvSpPr>
        <p:spPr/>
        <p:txBody>
          <a:bodyPr/>
          <a:lstStyle/>
          <a:p>
            <a:r>
              <a:rPr lang="en-US" dirty="0" smtClean="0"/>
              <a:t>Problem statements often have three elements: </a:t>
            </a:r>
          </a:p>
          <a:p>
            <a:r>
              <a:rPr lang="en-US" dirty="0" smtClean="0"/>
              <a:t>1. The problem itself, stated clearly and with enough contextual detail to establish why it is important </a:t>
            </a:r>
          </a:p>
          <a:p>
            <a:r>
              <a:rPr lang="en-US" dirty="0" smtClean="0"/>
              <a:t>2. The method of solving the problem, often stated as a claim or a working thesis </a:t>
            </a:r>
          </a:p>
          <a:p>
            <a:r>
              <a:rPr lang="en-US" dirty="0" smtClean="0"/>
              <a:t>3. The purpose, statement of objective and scope of the project being proposed. </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write the statement of the problem </a:t>
            </a:r>
            <a:endParaRPr lang="en-US" dirty="0"/>
          </a:p>
        </p:txBody>
      </p:sp>
      <p:sp>
        <p:nvSpPr>
          <p:cNvPr id="3" name="Content Placeholder 2"/>
          <p:cNvSpPr>
            <a:spLocks noGrp="1"/>
          </p:cNvSpPr>
          <p:nvPr>
            <p:ph sz="quarter" idx="1"/>
          </p:nvPr>
        </p:nvSpPr>
        <p:spPr/>
        <p:txBody>
          <a:bodyPr/>
          <a:lstStyle/>
          <a:p>
            <a:r>
              <a:rPr lang="en-US" dirty="0" smtClean="0"/>
              <a:t>The problem statement implies some question that your research will be answering. </a:t>
            </a:r>
          </a:p>
          <a:p>
            <a:r>
              <a:rPr lang="en-US" dirty="0" smtClean="0"/>
              <a:t>Sometimes it is necessary to draft or pre-write for a while to discover what that point will be (and often writers are unsure of their point until they have written the draft proposal and discover the point near the end of the proposal). </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r>
              <a:rPr lang="en-US" dirty="0" smtClean="0"/>
              <a:t>When you set up to write a statement problem you should know that you are looking for something wrong… or something that needs close attention.</a:t>
            </a:r>
          </a:p>
          <a:p>
            <a:r>
              <a:rPr lang="en-US" dirty="0" smtClean="0"/>
              <a:t>Your problem statement is the statement that makes a point about the issues and information you are discussing, and is what the rest of the proposal hinges upon.</a:t>
            </a:r>
          </a:p>
          <a:p>
            <a:r>
              <a:rPr lang="en-US" dirty="0" smtClean="0"/>
              <a:t> It is not just your topic, but what you are saying about your topic.</a:t>
            </a:r>
          </a:p>
          <a:p>
            <a:r>
              <a:rPr lang="en-US" dirty="0" smtClean="0"/>
              <a:t> In other words there must be very good communication between your topic and the statement problem. </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Components of the statements of the Problem </a:t>
            </a:r>
            <a:endParaRPr lang="en-US" b="1" dirty="0"/>
          </a:p>
        </p:txBody>
      </p:sp>
      <p:sp>
        <p:nvSpPr>
          <p:cNvPr id="3" name="Content Placeholder 2"/>
          <p:cNvSpPr>
            <a:spLocks noGrp="1"/>
          </p:cNvSpPr>
          <p:nvPr>
            <p:ph sz="quarter" idx="1"/>
          </p:nvPr>
        </p:nvSpPr>
        <p:spPr/>
        <p:txBody>
          <a:bodyPr/>
          <a:lstStyle/>
          <a:p>
            <a:pPr>
              <a:buNone/>
            </a:pPr>
            <a:r>
              <a:rPr lang="en-US" dirty="0" smtClean="0"/>
              <a:t>1. lead-in; </a:t>
            </a:r>
          </a:p>
          <a:p>
            <a:pPr>
              <a:buNone/>
            </a:pPr>
            <a:r>
              <a:rPr lang="en-US" dirty="0" smtClean="0"/>
              <a:t>2. declaration of originality (e.g., mentioning a knowledge void, which would be supported by the literature review); </a:t>
            </a:r>
          </a:p>
          <a:p>
            <a:pPr>
              <a:buNone/>
            </a:pPr>
            <a:r>
              <a:rPr lang="en-US" dirty="0" smtClean="0"/>
              <a:t>3. indication of the central focus of the study; and</a:t>
            </a:r>
          </a:p>
          <a:p>
            <a:pPr>
              <a:buNone/>
            </a:pPr>
            <a:r>
              <a:rPr lang="en-US" dirty="0" smtClean="0"/>
              <a:t> 4. explanation of study significance or the benefits to be derived from an investigation of the problem.</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 ground of the study/Introduction  </a:t>
            </a:r>
            <a:endParaRPr lang="en-US" dirty="0"/>
          </a:p>
        </p:txBody>
      </p:sp>
      <p:sp>
        <p:nvSpPr>
          <p:cNvPr id="3" name="Content Placeholder 2"/>
          <p:cNvSpPr>
            <a:spLocks noGrp="1"/>
          </p:cNvSpPr>
          <p:nvPr>
            <p:ph sz="quarter" idx="1"/>
          </p:nvPr>
        </p:nvSpPr>
        <p:spPr/>
        <p:txBody>
          <a:bodyPr>
            <a:normAutofit/>
          </a:bodyPr>
          <a:lstStyle/>
          <a:p>
            <a:r>
              <a:rPr lang="en-US" dirty="0" smtClean="0"/>
              <a:t>The background study for a  research  includes:</a:t>
            </a:r>
          </a:p>
          <a:p>
            <a:r>
              <a:rPr lang="en-US" dirty="0" smtClean="0"/>
              <a:t> a review of the area being researched, </a:t>
            </a:r>
          </a:p>
          <a:p>
            <a:r>
              <a:rPr lang="en-US" dirty="0" smtClean="0"/>
              <a:t>Provides background information about the study </a:t>
            </a:r>
          </a:p>
          <a:p>
            <a:r>
              <a:rPr lang="en-US" dirty="0" smtClean="0"/>
              <a:t>current information surrounding the issue, </a:t>
            </a:r>
          </a:p>
          <a:p>
            <a:r>
              <a:rPr lang="en-US" dirty="0" smtClean="0"/>
              <a:t>previous studies on the issue, and </a:t>
            </a:r>
          </a:p>
          <a:p>
            <a:r>
              <a:rPr lang="en-US" dirty="0" smtClean="0"/>
              <a:t>relevant history on the issue.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Ideally, the study should effectively set forth the history and background information on your research  problem. </a:t>
            </a:r>
          </a:p>
          <a:p>
            <a:r>
              <a:rPr lang="en-US" dirty="0" smtClean="0"/>
              <a:t>The purpose of a background study is to help you to prove the relevance of your thesis question and to further develop your research problem.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 of research proposal</a:t>
            </a:r>
            <a:endParaRPr lang="en-US" dirty="0"/>
          </a:p>
        </p:txBody>
      </p:sp>
      <p:sp>
        <p:nvSpPr>
          <p:cNvPr id="3" name="Content Placeholder 2"/>
          <p:cNvSpPr>
            <a:spLocks noGrp="1"/>
          </p:cNvSpPr>
          <p:nvPr>
            <p:ph sz="quarter" idx="1"/>
          </p:nvPr>
        </p:nvSpPr>
        <p:spPr/>
        <p:txBody>
          <a:bodyPr>
            <a:normAutofit/>
          </a:bodyPr>
          <a:lstStyle/>
          <a:p>
            <a:r>
              <a:rPr lang="en-US" dirty="0" smtClean="0"/>
              <a:t>Preliminary page </a:t>
            </a:r>
          </a:p>
          <a:p>
            <a:r>
              <a:rPr lang="en-US" dirty="0" smtClean="0"/>
              <a:t>Title page </a:t>
            </a:r>
          </a:p>
          <a:p>
            <a:r>
              <a:rPr lang="en-US" dirty="0" smtClean="0"/>
              <a:t>Acknowledgement</a:t>
            </a:r>
          </a:p>
          <a:p>
            <a:r>
              <a:rPr lang="en-US" dirty="0" smtClean="0"/>
              <a:t>Declaration page </a:t>
            </a:r>
          </a:p>
          <a:p>
            <a:r>
              <a:rPr lang="en-US" dirty="0" smtClean="0"/>
              <a:t>List of tables and figures </a:t>
            </a:r>
          </a:p>
          <a:p>
            <a:r>
              <a:rPr lang="en-US" dirty="0" smtClean="0"/>
              <a:t>Acronym </a:t>
            </a:r>
          </a:p>
          <a:p>
            <a:r>
              <a:rPr lang="en-US" dirty="0" smtClean="0"/>
              <a:t>Abstract </a:t>
            </a:r>
          </a:p>
          <a:p>
            <a:r>
              <a:rPr lang="en-US" dirty="0" smtClean="0"/>
              <a:t>Table of content  </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provides a brief rationale for why the proposed study is worth pursuing.</a:t>
            </a:r>
          </a:p>
          <a:p>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Objectives </a:t>
            </a:r>
            <a:endParaRPr lang="en-US" dirty="0"/>
          </a:p>
        </p:txBody>
      </p:sp>
      <p:sp>
        <p:nvSpPr>
          <p:cNvPr id="3" name="Content Placeholder 2"/>
          <p:cNvSpPr>
            <a:spLocks noGrp="1"/>
          </p:cNvSpPr>
          <p:nvPr>
            <p:ph sz="quarter" idx="1"/>
          </p:nvPr>
        </p:nvSpPr>
        <p:spPr/>
        <p:txBody>
          <a:bodyPr/>
          <a:lstStyle/>
          <a:p>
            <a:endParaRPr lang="en-US" dirty="0"/>
          </a:p>
        </p:txBody>
      </p:sp>
      <p:pic>
        <p:nvPicPr>
          <p:cNvPr id="5122" name="Picture 2" descr="MEANING ‘A research objective is a clear, concise,declarative statement, which providesdirection to investigate the varia..."/>
          <p:cNvPicPr>
            <a:picLocks noChangeAspect="1" noChangeArrowheads="1"/>
          </p:cNvPicPr>
          <p:nvPr/>
        </p:nvPicPr>
        <p:blipFill>
          <a:blip r:embed="rId2"/>
          <a:srcRect/>
          <a:stretch>
            <a:fillRect/>
          </a:stretch>
        </p:blipFill>
        <p:spPr bwMode="auto">
          <a:xfrm>
            <a:off x="762000" y="914400"/>
            <a:ext cx="7924800" cy="4562476"/>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4098" name="Picture 2" descr="COUNT… Research objective are the results sought bythe researcher at the end of the researchprocess, i.e. what the resear..."/>
          <p:cNvPicPr>
            <a:picLocks noChangeAspect="1" noChangeArrowheads="1"/>
          </p:cNvPicPr>
          <p:nvPr/>
        </p:nvPicPr>
        <p:blipFill>
          <a:blip r:embed="rId2"/>
          <a:srcRect/>
          <a:stretch>
            <a:fillRect/>
          </a:stretch>
        </p:blipFill>
        <p:spPr bwMode="auto">
          <a:xfrm>
            <a:off x="304800" y="1524000"/>
            <a:ext cx="8153400" cy="47244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80898" name="Picture 2" descr="CHARACTERISTICS OF RESEARCH OBJECTIVES Research objectives is a concrete statementdescribing what the research is trying ..."/>
          <p:cNvPicPr>
            <a:picLocks noChangeAspect="1" noChangeArrowheads="1"/>
          </p:cNvPicPr>
          <p:nvPr/>
        </p:nvPicPr>
        <p:blipFill>
          <a:blip r:embed="rId2"/>
          <a:srcRect/>
          <a:stretch>
            <a:fillRect/>
          </a:stretch>
        </p:blipFill>
        <p:spPr bwMode="auto">
          <a:xfrm>
            <a:off x="533400" y="1219200"/>
            <a:ext cx="8305800" cy="518160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82946" name="Picture 2" descr="NEED OF RESEARCH OBJECTIVESThe formulation of research objectives will helpresearcher to With clearly defined objectives,..."/>
          <p:cNvPicPr>
            <a:picLocks noChangeAspect="1" noChangeArrowheads="1"/>
          </p:cNvPicPr>
          <p:nvPr/>
        </p:nvPicPr>
        <p:blipFill>
          <a:blip r:embed="rId2"/>
          <a:srcRect/>
          <a:stretch>
            <a:fillRect/>
          </a:stretch>
        </p:blipFill>
        <p:spPr bwMode="auto">
          <a:xfrm>
            <a:off x="1295400" y="1600200"/>
            <a:ext cx="6076950" cy="4562476"/>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81922" name="Picture 2" descr="COUNT… The formulation of objectives organize thestudy in clearly defined parts or phases. Properly formulated, specific..."/>
          <p:cNvPicPr>
            <a:picLocks noChangeAspect="1" noChangeArrowheads="1"/>
          </p:cNvPicPr>
          <p:nvPr/>
        </p:nvPicPr>
        <p:blipFill>
          <a:blip r:embed="rId2"/>
          <a:srcRect/>
          <a:stretch>
            <a:fillRect/>
          </a:stretch>
        </p:blipFill>
        <p:spPr bwMode="auto">
          <a:xfrm>
            <a:off x="762000" y="1219200"/>
            <a:ext cx="8001000" cy="46482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83970" name="Picture 2" descr="TYPES OF RESEARCH OBJECTIVES1. General objective General objectives are broad goals to beachieved. The general objective..."/>
          <p:cNvPicPr>
            <a:picLocks noChangeAspect="1" noChangeArrowheads="1"/>
          </p:cNvPicPr>
          <p:nvPr/>
        </p:nvPicPr>
        <p:blipFill>
          <a:blip r:embed="rId2"/>
          <a:srcRect/>
          <a:stretch>
            <a:fillRect/>
          </a:stretch>
        </p:blipFill>
        <p:spPr bwMode="auto">
          <a:xfrm>
            <a:off x="1066800" y="1371600"/>
            <a:ext cx="6076950" cy="4562476"/>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84994" name="Picture 2" descr="COUNT…2. Specific objective Specific objectives are short term &amp; narrow infocus. General objectives can broken into smal..."/>
          <p:cNvPicPr>
            <a:picLocks noChangeAspect="1" noChangeArrowheads="1"/>
          </p:cNvPicPr>
          <p:nvPr/>
        </p:nvPicPr>
        <p:blipFill>
          <a:blip r:embed="rId2"/>
          <a:srcRect/>
          <a:stretch>
            <a:fillRect/>
          </a:stretch>
        </p:blipFill>
        <p:spPr bwMode="auto">
          <a:xfrm>
            <a:off x="838200" y="1676400"/>
            <a:ext cx="6076950" cy="4562476"/>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general and specific objectives </a:t>
            </a:r>
            <a:endParaRPr lang="en-US" dirty="0"/>
          </a:p>
        </p:txBody>
      </p:sp>
      <p:sp>
        <p:nvSpPr>
          <p:cNvPr id="3" name="Content Placeholder 2"/>
          <p:cNvSpPr>
            <a:spLocks noGrp="1"/>
          </p:cNvSpPr>
          <p:nvPr>
            <p:ph sz="quarter" idx="1"/>
          </p:nvPr>
        </p:nvSpPr>
        <p:spPr/>
        <p:txBody>
          <a:bodyPr/>
          <a:lstStyle/>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87042" name="Picture 2" descr="METHODS OF STATING OBJECTIVESWhile stating objectives of the study, the followingguidelines must be taken care of: The ob..."/>
          <p:cNvPicPr>
            <a:picLocks noChangeAspect="1" noChangeArrowheads="1"/>
          </p:cNvPicPr>
          <p:nvPr/>
        </p:nvPicPr>
        <p:blipFill>
          <a:blip r:embed="rId2"/>
          <a:srcRect/>
          <a:stretch>
            <a:fillRect/>
          </a:stretch>
        </p:blipFill>
        <p:spPr bwMode="auto">
          <a:xfrm>
            <a:off x="914400" y="1143000"/>
            <a:ext cx="6076950" cy="45624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Selecting a research topic </a:t>
            </a:r>
            <a:endParaRPr lang="en-US" dirty="0"/>
          </a:p>
        </p:txBody>
      </p:sp>
      <p:sp>
        <p:nvSpPr>
          <p:cNvPr id="3" name="Content Placeholder 2"/>
          <p:cNvSpPr>
            <a:spLocks noGrp="1"/>
          </p:cNvSpPr>
          <p:nvPr>
            <p:ph sz="quarter" idx="1"/>
          </p:nvPr>
        </p:nvSpPr>
        <p:spPr/>
        <p:txBody>
          <a:bodyPr>
            <a:normAutofit/>
          </a:bodyPr>
          <a:lstStyle/>
          <a:p>
            <a:r>
              <a:rPr lang="en-US" dirty="0" smtClean="0"/>
              <a:t>What is research topic ?</a:t>
            </a:r>
          </a:p>
          <a:p>
            <a:pPr>
              <a:buBlip>
                <a:blip r:embed="rId2"/>
              </a:buBlip>
            </a:pPr>
            <a:r>
              <a:rPr lang="en-US" dirty="0" smtClean="0">
                <a:solidFill>
                  <a:srgbClr val="FF0000"/>
                </a:solidFill>
              </a:rPr>
              <a:t>Research Topic: </a:t>
            </a:r>
            <a:r>
              <a:rPr lang="en-US" dirty="0" smtClean="0"/>
              <a:t>The broad general area expected to investigate. </a:t>
            </a:r>
          </a:p>
          <a:p>
            <a:pPr>
              <a:buBlip>
                <a:blip r:embed="rId2"/>
              </a:buBlip>
            </a:pPr>
            <a:r>
              <a:rPr lang="en-US" dirty="0" smtClean="0"/>
              <a:t> It is a broad idea or concept from which many problems may be delineated.  </a:t>
            </a:r>
          </a:p>
          <a:p>
            <a:pPr>
              <a:buBlip>
                <a:blip r:embed="rId2"/>
              </a:buBlip>
            </a:pPr>
            <a:r>
              <a:rPr lang="en-US" dirty="0" smtClean="0">
                <a:solidFill>
                  <a:srgbClr val="FF0000"/>
                </a:solidFill>
              </a:rPr>
              <a:t>Research Problem</a:t>
            </a:r>
            <a:r>
              <a:rPr lang="en-US" dirty="0" smtClean="0"/>
              <a:t>: A situation or circumstance that requires a solution to be described, explained, or predicted. It is an unsatisfactory situation that wants you to confront.</a:t>
            </a:r>
          </a:p>
          <a:p>
            <a:endParaRPr lang="en-US" dirty="0" smtClean="0"/>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86018" name="Picture 2" descr="COUNT… Examples of action verbs are: to assess, toidentify, to find out, to determine, to compare,to find, to verify, to ..."/>
          <p:cNvPicPr>
            <a:picLocks noChangeAspect="1" noChangeArrowheads="1"/>
          </p:cNvPicPr>
          <p:nvPr/>
        </p:nvPicPr>
        <p:blipFill>
          <a:blip r:embed="rId2"/>
          <a:srcRect/>
          <a:stretch>
            <a:fillRect/>
          </a:stretch>
        </p:blipFill>
        <p:spPr bwMode="auto">
          <a:xfrm>
            <a:off x="533400" y="1219200"/>
            <a:ext cx="8077200" cy="4562476"/>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Action verbs to write specific objectives of the study </a:t>
            </a:r>
            <a:endParaRPr lang="en-US" dirty="0"/>
          </a:p>
        </p:txBody>
      </p:sp>
      <p:sp>
        <p:nvSpPr>
          <p:cNvPr id="3" name="Content Placeholder 2"/>
          <p:cNvSpPr>
            <a:spLocks noGrp="1"/>
          </p:cNvSpPr>
          <p:nvPr>
            <p:ph sz="quarter" idx="1"/>
          </p:nvPr>
        </p:nvSpPr>
        <p:spPr/>
        <p:txBody>
          <a:bodyPr/>
          <a:lstStyle/>
          <a:p>
            <a:endParaRPr lang="en-US"/>
          </a:p>
        </p:txBody>
      </p:sp>
      <p:pic>
        <p:nvPicPr>
          <p:cNvPr id="89090" name="Picture 2"/>
          <p:cNvPicPr>
            <a:picLocks noChangeAspect="1" noChangeArrowheads="1"/>
          </p:cNvPicPr>
          <p:nvPr/>
        </p:nvPicPr>
        <p:blipFill>
          <a:blip r:embed="rId2"/>
          <a:srcRect/>
          <a:stretch>
            <a:fillRect/>
          </a:stretch>
        </p:blipFill>
        <p:spPr bwMode="auto">
          <a:xfrm>
            <a:off x="1338263" y="1447800"/>
            <a:ext cx="6467475"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90114" name="Picture 2"/>
          <p:cNvPicPr>
            <a:picLocks noChangeAspect="1" noChangeArrowheads="1"/>
          </p:cNvPicPr>
          <p:nvPr/>
        </p:nvPicPr>
        <p:blipFill>
          <a:blip r:embed="rId2"/>
          <a:srcRect/>
          <a:stretch>
            <a:fillRect/>
          </a:stretch>
        </p:blipFill>
        <p:spPr bwMode="auto">
          <a:xfrm>
            <a:off x="457200" y="1371600"/>
            <a:ext cx="8305800" cy="4395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91138" name="Picture 2"/>
          <p:cNvPicPr>
            <a:picLocks noChangeAspect="1" noChangeArrowheads="1"/>
          </p:cNvPicPr>
          <p:nvPr/>
        </p:nvPicPr>
        <p:blipFill>
          <a:blip r:embed="rId2"/>
          <a:srcRect/>
          <a:stretch>
            <a:fillRect/>
          </a:stretch>
        </p:blipFill>
        <p:spPr bwMode="auto">
          <a:xfrm>
            <a:off x="152400" y="685800"/>
            <a:ext cx="8686800"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a:p>
        </p:txBody>
      </p:sp>
      <p:pic>
        <p:nvPicPr>
          <p:cNvPr id="92162" name="Picture 2"/>
          <p:cNvPicPr>
            <a:picLocks noChangeAspect="1" noChangeArrowheads="1"/>
          </p:cNvPicPr>
          <p:nvPr/>
        </p:nvPicPr>
        <p:blipFill>
          <a:blip r:embed="rId2"/>
          <a:srcRect/>
          <a:stretch>
            <a:fillRect/>
          </a:stretch>
        </p:blipFill>
        <p:spPr bwMode="auto">
          <a:xfrm>
            <a:off x="152400" y="152401"/>
            <a:ext cx="8763000" cy="571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93186" name="Picture 2"/>
          <p:cNvPicPr>
            <a:picLocks noChangeAspect="1" noChangeArrowheads="1"/>
          </p:cNvPicPr>
          <p:nvPr/>
        </p:nvPicPr>
        <p:blipFill>
          <a:blip r:embed="rId2"/>
          <a:srcRect/>
          <a:stretch>
            <a:fillRect/>
          </a:stretch>
        </p:blipFill>
        <p:spPr bwMode="auto">
          <a:xfrm>
            <a:off x="152400" y="1362074"/>
            <a:ext cx="8686800" cy="4962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Questions and Hypothesis</a:t>
            </a:r>
            <a:endParaRPr lang="en-US" dirty="0"/>
          </a:p>
        </p:txBody>
      </p:sp>
      <p:sp>
        <p:nvSpPr>
          <p:cNvPr id="3" name="Content Placeholder 2"/>
          <p:cNvSpPr>
            <a:spLocks noGrp="1"/>
          </p:cNvSpPr>
          <p:nvPr>
            <p:ph sz="quarter" idx="1"/>
          </p:nvPr>
        </p:nvSpPr>
        <p:spPr/>
        <p:txBody>
          <a:bodyPr/>
          <a:lstStyle/>
          <a:p>
            <a:r>
              <a:rPr lang="en-US" i="1" dirty="0" smtClean="0"/>
              <a:t>A research question is the fundamental core of a research project, study, or review of literature. </a:t>
            </a:r>
          </a:p>
          <a:p>
            <a:r>
              <a:rPr lang="en-US" i="1" dirty="0" smtClean="0"/>
              <a:t>It focuses the study, determines the methodology, and guides all stages of inquiry, analysis, and reporting.</a:t>
            </a:r>
          </a:p>
          <a:p>
            <a:r>
              <a:rPr lang="en-US" dirty="0" smtClean="0"/>
              <a:t>It is a  research problem/ question that the research will going to answer /the research problem to be solved. </a:t>
            </a:r>
          </a:p>
          <a:p>
            <a:r>
              <a:rPr lang="en-US" dirty="0" smtClean="0"/>
              <a:t>A research question is the question that the research project sets out to answer.</a:t>
            </a:r>
          </a:p>
          <a:p>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the Research Question </a:t>
            </a:r>
            <a:endParaRPr lang="en-US" dirty="0"/>
          </a:p>
        </p:txBody>
      </p:sp>
      <p:sp>
        <p:nvSpPr>
          <p:cNvPr id="3" name="Content Placeholder 2"/>
          <p:cNvSpPr>
            <a:spLocks noGrp="1"/>
          </p:cNvSpPr>
          <p:nvPr>
            <p:ph sz="quarter" idx="1"/>
          </p:nvPr>
        </p:nvSpPr>
        <p:spPr/>
        <p:txBody>
          <a:bodyPr/>
          <a:lstStyle/>
          <a:p>
            <a:r>
              <a:rPr lang="en-US" dirty="0" smtClean="0"/>
              <a:t>It determines where and what kind of research the writer will be looking for.</a:t>
            </a:r>
          </a:p>
          <a:p>
            <a:r>
              <a:rPr lang="en-US" dirty="0" smtClean="0"/>
              <a:t>It identifies the specific objectives the study or paper will address.</a:t>
            </a:r>
          </a:p>
          <a:p>
            <a:endParaRPr lang="en-US" dirty="0" smtClean="0"/>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Hypothesis </a:t>
            </a:r>
            <a:endParaRPr lang="en-US" dirty="0"/>
          </a:p>
        </p:txBody>
      </p:sp>
      <p:sp>
        <p:nvSpPr>
          <p:cNvPr id="3" name="Content Placeholder 2"/>
          <p:cNvSpPr>
            <a:spLocks noGrp="1"/>
          </p:cNvSpPr>
          <p:nvPr>
            <p:ph sz="quarter" idx="1"/>
          </p:nvPr>
        </p:nvSpPr>
        <p:spPr/>
        <p:txBody>
          <a:bodyPr/>
          <a:lstStyle/>
          <a:p>
            <a:r>
              <a:rPr lang="en-US" dirty="0" smtClean="0"/>
              <a:t>A hypothesis is not a question, but rather it is a statement about the relationship between two or more variables</a:t>
            </a:r>
          </a:p>
          <a:p>
            <a:r>
              <a:rPr lang="en-US" dirty="0" smtClean="0"/>
              <a:t>The hypothesis translates the research question into a prediction of expected outcomes.</a:t>
            </a:r>
          </a:p>
          <a:p>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Content Placeholder 5"/>
          <p:cNvSpPr>
            <a:spLocks noGrp="1"/>
          </p:cNvSpPr>
          <p:nvPr>
            <p:ph sz="quarter" idx="2"/>
          </p:nvPr>
        </p:nvSpPr>
        <p:spPr/>
        <p:txBody>
          <a:bodyPr>
            <a:normAutofit/>
          </a:bodyPr>
          <a:lstStyle/>
          <a:p>
            <a:pPr algn="just"/>
            <a:r>
              <a:rPr lang="en-US" dirty="0" smtClean="0"/>
              <a:t>A research question is a highly focused question that addresses one concept or component of the hypothesis </a:t>
            </a:r>
            <a:endParaRPr lang="en-US" dirty="0"/>
          </a:p>
        </p:txBody>
      </p:sp>
      <p:sp>
        <p:nvSpPr>
          <p:cNvPr id="8" name="Content Placeholder 7"/>
          <p:cNvSpPr>
            <a:spLocks noGrp="1"/>
          </p:cNvSpPr>
          <p:nvPr>
            <p:ph sz="quarter" idx="4"/>
          </p:nvPr>
        </p:nvSpPr>
        <p:spPr/>
        <p:txBody>
          <a:bodyPr/>
          <a:lstStyle/>
          <a:p>
            <a:r>
              <a:rPr lang="en-US" dirty="0" smtClean="0"/>
              <a:t>The hypothesis whereas the hypothesis itself is used to state the </a:t>
            </a:r>
            <a:r>
              <a:rPr lang="en-US" u="sng" dirty="0" smtClean="0"/>
              <a:t>relationship between two or more variables </a:t>
            </a:r>
          </a:p>
          <a:p>
            <a:endParaRPr lang="en-US" u="sng" dirty="0"/>
          </a:p>
        </p:txBody>
      </p:sp>
      <p:sp>
        <p:nvSpPr>
          <p:cNvPr id="5" name="Text Placeholder 4"/>
          <p:cNvSpPr>
            <a:spLocks noGrp="1"/>
          </p:cNvSpPr>
          <p:nvPr>
            <p:ph type="body" sz="quarter" idx="1"/>
          </p:nvPr>
        </p:nvSpPr>
        <p:spPr/>
        <p:txBody>
          <a:bodyPr/>
          <a:lstStyle/>
          <a:p>
            <a:r>
              <a:rPr lang="en-US" dirty="0" smtClean="0"/>
              <a:t>Research question </a:t>
            </a:r>
            <a:endParaRPr lang="en-US" dirty="0"/>
          </a:p>
        </p:txBody>
      </p:sp>
      <p:sp>
        <p:nvSpPr>
          <p:cNvPr id="7" name="Text Placeholder 6"/>
          <p:cNvSpPr>
            <a:spLocks noGrp="1"/>
          </p:cNvSpPr>
          <p:nvPr>
            <p:ph type="body" sz="quarter" idx="3"/>
          </p:nvPr>
        </p:nvSpPr>
        <p:spPr/>
        <p:txBody>
          <a:bodyPr/>
          <a:lstStyle/>
          <a:p>
            <a:r>
              <a:rPr lang="en-US" dirty="0" smtClean="0"/>
              <a:t>Hypothesis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topic </a:t>
            </a:r>
            <a:endParaRPr lang="en-US" dirty="0"/>
          </a:p>
        </p:txBody>
      </p:sp>
      <p:sp>
        <p:nvSpPr>
          <p:cNvPr id="3" name="Content Placeholder 2"/>
          <p:cNvSpPr>
            <a:spLocks noGrp="1"/>
          </p:cNvSpPr>
          <p:nvPr>
            <p:ph sz="quarter" idx="1"/>
          </p:nvPr>
        </p:nvSpPr>
        <p:spPr/>
        <p:txBody>
          <a:bodyPr/>
          <a:lstStyle/>
          <a:p>
            <a:r>
              <a:rPr lang="en-US" dirty="0" smtClean="0"/>
              <a:t>a matter dealt with in a text, discourse, or conversation; a subject.</a:t>
            </a:r>
          </a:p>
          <a:p>
            <a:r>
              <a:rPr lang="en-US" dirty="0" smtClean="0"/>
              <a:t>Or research topic is a subject/matter/problem  under investigation  or the problem we want to investigate systematically and scientifically /problem to be solved </a:t>
            </a:r>
          </a:p>
          <a:p>
            <a:r>
              <a:rPr lang="en-US" dirty="0" smtClean="0"/>
              <a:t>It is what you are going to study </a:t>
            </a:r>
          </a:p>
          <a:p>
            <a:endParaRPr lang="en-US" dirty="0" smtClean="0"/>
          </a:p>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dirty="0"/>
          </a:p>
        </p:txBody>
      </p:sp>
      <p:sp>
        <p:nvSpPr>
          <p:cNvPr id="10" name="Content Placeholder 9"/>
          <p:cNvSpPr>
            <a:spLocks noGrp="1"/>
          </p:cNvSpPr>
          <p:nvPr>
            <p:ph sz="quarter" idx="1"/>
          </p:nvPr>
        </p:nvSpPr>
        <p:spPr/>
        <p:txBody>
          <a:bodyPr/>
          <a:lstStyle/>
          <a:p>
            <a:r>
              <a:rPr lang="en-US" sz="2400" dirty="0" smtClean="0"/>
              <a:t>A </a:t>
            </a:r>
            <a:r>
              <a:rPr lang="en-US" sz="2400" b="1" i="1" dirty="0" smtClean="0"/>
              <a:t>hypothesis</a:t>
            </a:r>
            <a:r>
              <a:rPr lang="en-US" sz="2400" dirty="0" smtClean="0"/>
              <a:t> is a tentative prediction about the nature of the relationship between two or more variables.</a:t>
            </a:r>
          </a:p>
          <a:p>
            <a:pPr lvl="1"/>
            <a:r>
              <a:rPr lang="en-US" sz="2400" dirty="0" smtClean="0"/>
              <a:t>A hypothesis represents an </a:t>
            </a:r>
            <a:r>
              <a:rPr lang="en-US" sz="2400" u="sng" dirty="0" smtClean="0"/>
              <a:t>educated guess</a:t>
            </a:r>
            <a:r>
              <a:rPr lang="en-US" sz="2400" dirty="0" smtClean="0"/>
              <a:t> about what will happen in an experiment</a:t>
            </a:r>
          </a:p>
          <a:p>
            <a:pPr lvl="1"/>
            <a:r>
              <a:rPr lang="en-US" sz="2400" dirty="0" smtClean="0"/>
              <a:t>Hypotheses are always held </a:t>
            </a:r>
            <a:r>
              <a:rPr lang="en-US" sz="2400" u="sng" dirty="0" smtClean="0"/>
              <a:t>tentatively</a:t>
            </a:r>
          </a:p>
          <a:p>
            <a:r>
              <a:rPr lang="en-US" sz="2400" dirty="0" smtClean="0"/>
              <a:t>A </a:t>
            </a:r>
            <a:r>
              <a:rPr lang="en-US" sz="2400" b="1" i="1" dirty="0" smtClean="0"/>
              <a:t>research question</a:t>
            </a:r>
            <a:r>
              <a:rPr lang="en-US" sz="2400" dirty="0" smtClean="0"/>
              <a:t> is simply a hypothesis stated in question form.</a:t>
            </a:r>
          </a:p>
          <a:p>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I use a hypothesis or a research question?</a:t>
            </a:r>
            <a:endParaRPr lang="en-US" dirty="0"/>
          </a:p>
        </p:txBody>
      </p:sp>
      <p:sp>
        <p:nvSpPr>
          <p:cNvPr id="3" name="Content Placeholder 2"/>
          <p:cNvSpPr>
            <a:spLocks noGrp="1"/>
          </p:cNvSpPr>
          <p:nvPr>
            <p:ph sz="quarter" idx="2"/>
          </p:nvPr>
        </p:nvSpPr>
        <p:spPr/>
        <p:txBody>
          <a:bodyPr/>
          <a:lstStyle/>
          <a:p>
            <a:pPr>
              <a:lnSpc>
                <a:spcPct val="90000"/>
              </a:lnSpc>
            </a:pPr>
            <a:r>
              <a:rPr lang="en-US" sz="2400" b="1" i="1" dirty="0" smtClean="0"/>
              <a:t>Hypotheses</a:t>
            </a:r>
          </a:p>
          <a:p>
            <a:pPr lvl="1">
              <a:lnSpc>
                <a:spcPct val="90000"/>
              </a:lnSpc>
            </a:pPr>
            <a:r>
              <a:rPr lang="en-US" sz="2000" dirty="0" smtClean="0"/>
              <a:t>Useful if there is an established line of research</a:t>
            </a:r>
          </a:p>
          <a:p>
            <a:pPr lvl="1">
              <a:lnSpc>
                <a:spcPct val="90000"/>
              </a:lnSpc>
            </a:pPr>
            <a:r>
              <a:rPr lang="en-US" sz="2000" dirty="0" smtClean="0"/>
              <a:t>Useful if a likely outcome can be anticipated in advance</a:t>
            </a:r>
          </a:p>
          <a:p>
            <a:pPr lvl="1">
              <a:lnSpc>
                <a:spcPct val="90000"/>
              </a:lnSpc>
            </a:pPr>
            <a:r>
              <a:rPr lang="en-US" sz="2000" dirty="0" smtClean="0"/>
              <a:t>Useful to test a specific theory or model</a:t>
            </a:r>
          </a:p>
          <a:p>
            <a:pPr lvl="1">
              <a:lnSpc>
                <a:spcPct val="90000"/>
              </a:lnSpc>
            </a:pPr>
            <a:r>
              <a:rPr lang="en-US" sz="2000" dirty="0" smtClean="0"/>
              <a:t>Can inhibit flexibility or blind a researcher to unanticipated results</a:t>
            </a:r>
          </a:p>
          <a:p>
            <a:pPr lvl="1">
              <a:lnSpc>
                <a:spcPct val="90000"/>
              </a:lnSpc>
            </a:pPr>
            <a:endParaRPr lang="en-US" sz="2000" dirty="0" smtClean="0"/>
          </a:p>
          <a:p>
            <a:endParaRPr lang="en-US" dirty="0"/>
          </a:p>
        </p:txBody>
      </p:sp>
      <p:sp>
        <p:nvSpPr>
          <p:cNvPr id="6" name="Content Placeholder 5"/>
          <p:cNvSpPr>
            <a:spLocks noGrp="1"/>
          </p:cNvSpPr>
          <p:nvPr>
            <p:ph sz="quarter" idx="4"/>
          </p:nvPr>
        </p:nvSpPr>
        <p:spPr/>
        <p:txBody>
          <a:bodyPr/>
          <a:lstStyle/>
          <a:p>
            <a:pPr>
              <a:lnSpc>
                <a:spcPct val="90000"/>
              </a:lnSpc>
            </a:pPr>
            <a:r>
              <a:rPr lang="en-US" sz="2400" b="1" i="1" dirty="0" smtClean="0"/>
              <a:t>Research Questions</a:t>
            </a:r>
          </a:p>
          <a:p>
            <a:pPr lvl="1">
              <a:lnSpc>
                <a:spcPct val="90000"/>
              </a:lnSpc>
            </a:pPr>
            <a:r>
              <a:rPr lang="en-US" sz="2000" dirty="0" smtClean="0"/>
              <a:t>Useful if there is little previous research on the topic</a:t>
            </a:r>
          </a:p>
          <a:p>
            <a:pPr lvl="1">
              <a:lnSpc>
                <a:spcPct val="90000"/>
              </a:lnSpc>
            </a:pPr>
            <a:r>
              <a:rPr lang="en-US" sz="2000" dirty="0" smtClean="0"/>
              <a:t>Allows a researcher to conduct more open-ended inquiries.</a:t>
            </a:r>
          </a:p>
          <a:p>
            <a:pPr lvl="1">
              <a:lnSpc>
                <a:spcPct val="90000"/>
              </a:lnSpc>
            </a:pPr>
            <a:r>
              <a:rPr lang="en-US" sz="2000" dirty="0" smtClean="0"/>
              <a:t>A wider range of outcomes can be reported</a:t>
            </a:r>
          </a:p>
          <a:p>
            <a:pPr lvl="1">
              <a:lnSpc>
                <a:spcPct val="90000"/>
              </a:lnSpc>
            </a:pPr>
            <a:r>
              <a:rPr lang="en-US" sz="2000" u="sng" dirty="0" smtClean="0"/>
              <a:t>May</a:t>
            </a:r>
            <a:r>
              <a:rPr lang="en-US" sz="2000" dirty="0" smtClean="0"/>
              <a:t> encourage excessive manipulation of findings or “fishing expeditions.”</a:t>
            </a:r>
          </a:p>
          <a:p>
            <a:endParaRPr lang="en-US" dirty="0"/>
          </a:p>
        </p:txBody>
      </p:sp>
      <p:sp>
        <p:nvSpPr>
          <p:cNvPr id="4" name="Text Placeholder 3"/>
          <p:cNvSpPr>
            <a:spLocks noGrp="1"/>
          </p:cNvSpPr>
          <p:nvPr>
            <p:ph type="body" sz="quarter"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Types of Hypothesis </a:t>
            </a:r>
            <a:endParaRPr lang="en-US" dirty="0"/>
          </a:p>
        </p:txBody>
      </p:sp>
      <p:sp>
        <p:nvSpPr>
          <p:cNvPr id="8" name="Content Placeholder 7"/>
          <p:cNvSpPr>
            <a:spLocks noGrp="1"/>
          </p:cNvSpPr>
          <p:nvPr>
            <p:ph sz="quarter" idx="1"/>
          </p:nvPr>
        </p:nvSpPr>
        <p:spPr/>
        <p:txBody>
          <a:bodyPr/>
          <a:lstStyle/>
          <a:p>
            <a:r>
              <a:rPr lang="en-US" sz="3200" dirty="0" smtClean="0"/>
              <a:t>1. Null Hypothesis</a:t>
            </a:r>
          </a:p>
          <a:p>
            <a:r>
              <a:rPr lang="en-US" sz="3200" dirty="0" smtClean="0"/>
              <a:t>2. Alternative Hypothesis </a:t>
            </a:r>
          </a:p>
          <a:p>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Null </a:t>
            </a:r>
            <a:r>
              <a:rPr lang="en-US" dirty="0" err="1" smtClean="0"/>
              <a:t>Hyphothesis</a:t>
            </a:r>
            <a:r>
              <a:rPr lang="en-US" dirty="0" smtClean="0"/>
              <a:t> </a:t>
            </a:r>
            <a:endParaRPr lang="en-US" dirty="0"/>
          </a:p>
        </p:txBody>
      </p:sp>
      <p:sp>
        <p:nvSpPr>
          <p:cNvPr id="3" name="Content Placeholder 2"/>
          <p:cNvSpPr>
            <a:spLocks noGrp="1"/>
          </p:cNvSpPr>
          <p:nvPr>
            <p:ph sz="quarter" idx="1"/>
          </p:nvPr>
        </p:nvSpPr>
        <p:spPr/>
        <p:txBody>
          <a:bodyPr>
            <a:normAutofit fontScale="92500" lnSpcReduction="10000"/>
          </a:bodyPr>
          <a:lstStyle/>
          <a:p>
            <a:pPr>
              <a:lnSpc>
                <a:spcPct val="90000"/>
              </a:lnSpc>
            </a:pPr>
            <a:r>
              <a:rPr lang="en-US" sz="3200" dirty="0" smtClean="0"/>
              <a:t>It is a </a:t>
            </a:r>
            <a:r>
              <a:rPr lang="en-US" sz="3200" b="1" i="1" dirty="0" smtClean="0"/>
              <a:t>statistical hypothesis</a:t>
            </a:r>
            <a:r>
              <a:rPr lang="en-US" sz="3200" dirty="0" smtClean="0"/>
              <a:t>, used to determine whether the results of an experiment are statistically significant.</a:t>
            </a:r>
          </a:p>
          <a:p>
            <a:pPr>
              <a:lnSpc>
                <a:spcPct val="90000"/>
              </a:lnSpc>
            </a:pPr>
            <a:r>
              <a:rPr lang="en-US" sz="3200" dirty="0" smtClean="0"/>
              <a:t>It posits that there is “no relationship” between two variables, or “no difference” between two groups</a:t>
            </a:r>
          </a:p>
          <a:p>
            <a:pPr>
              <a:lnSpc>
                <a:spcPct val="90000"/>
              </a:lnSpc>
            </a:pPr>
            <a:r>
              <a:rPr lang="en-US" sz="3200" b="1" i="1" dirty="0" smtClean="0"/>
              <a:t>The null hypothesis</a:t>
            </a:r>
            <a:r>
              <a:rPr lang="en-US" sz="3200" dirty="0" smtClean="0"/>
              <a:t> is “supported,” if the results are statistically non-significant</a:t>
            </a:r>
          </a:p>
          <a:p>
            <a:pPr>
              <a:lnSpc>
                <a:spcPct val="90000"/>
              </a:lnSpc>
            </a:pPr>
            <a:r>
              <a:rPr lang="en-US" sz="3200" b="1" i="1" dirty="0" smtClean="0"/>
              <a:t>The null hypothesis</a:t>
            </a:r>
            <a:r>
              <a:rPr lang="en-US" sz="3200" dirty="0" smtClean="0"/>
              <a:t> is “rejected,” in favor of the experimental hypothesis, if the results are statistically significant</a:t>
            </a:r>
          </a:p>
          <a:p>
            <a:pPr>
              <a:lnSpc>
                <a:spcPct val="90000"/>
              </a:lnSpc>
            </a:pPr>
            <a:endParaRPr lang="en-US" sz="3200" dirty="0" smtClean="0"/>
          </a:p>
          <a:p>
            <a:pPr>
              <a:lnSpc>
                <a:spcPct val="90000"/>
              </a:lnSpc>
            </a:pP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Hypothesis </a:t>
            </a:r>
            <a:endParaRPr lang="en-US" dirty="0"/>
          </a:p>
        </p:txBody>
      </p:sp>
      <p:sp>
        <p:nvSpPr>
          <p:cNvPr id="3" name="Content Placeholder 2"/>
          <p:cNvSpPr>
            <a:spLocks noGrp="1"/>
          </p:cNvSpPr>
          <p:nvPr>
            <p:ph sz="quarter" idx="1"/>
          </p:nvPr>
        </p:nvSpPr>
        <p:spPr/>
        <p:txBody>
          <a:bodyPr/>
          <a:lstStyle/>
          <a:p>
            <a:pPr>
              <a:lnSpc>
                <a:spcPct val="90000"/>
              </a:lnSpc>
            </a:pPr>
            <a:r>
              <a:rPr lang="en-US" sz="2000" dirty="0" smtClean="0"/>
              <a:t>A prediction that there will be statistically significant findings</a:t>
            </a:r>
          </a:p>
          <a:p>
            <a:pPr lvl="1">
              <a:lnSpc>
                <a:spcPct val="90000"/>
              </a:lnSpc>
            </a:pPr>
            <a:r>
              <a:rPr lang="en-US" sz="2000" dirty="0" smtClean="0"/>
              <a:t>significant differences or correlations between groups or among variables</a:t>
            </a:r>
          </a:p>
          <a:p>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hypothesis </a:t>
            </a:r>
            <a:endParaRPr lang="en-US" dirty="0"/>
          </a:p>
        </p:txBody>
      </p:sp>
      <p:sp>
        <p:nvSpPr>
          <p:cNvPr id="3" name="Content Placeholder 2"/>
          <p:cNvSpPr>
            <a:spLocks noGrp="1"/>
          </p:cNvSpPr>
          <p:nvPr>
            <p:ph sz="quarter" idx="1"/>
          </p:nvPr>
        </p:nvSpPr>
        <p:spPr/>
        <p:txBody>
          <a:bodyPr/>
          <a:lstStyle/>
          <a:p>
            <a:endParaRPr lang="en-US"/>
          </a:p>
        </p:txBody>
      </p:sp>
      <p:pic>
        <p:nvPicPr>
          <p:cNvPr id="104450" name="Picture 2" descr="Characteristics of HypothesesA good hypothesis has  several basic  characteristics:     – Testable     – logical     – dir..."/>
          <p:cNvPicPr>
            <a:picLocks noChangeAspect="1" noChangeArrowheads="1"/>
          </p:cNvPicPr>
          <p:nvPr/>
        </p:nvPicPr>
        <p:blipFill>
          <a:blip r:embed="rId2"/>
          <a:srcRect/>
          <a:stretch>
            <a:fillRect/>
          </a:stretch>
        </p:blipFill>
        <p:spPr bwMode="auto">
          <a:xfrm>
            <a:off x="304800" y="1066800"/>
            <a:ext cx="8534400" cy="5200651"/>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a:t>
            </a:r>
            <a:endParaRPr lang="en-US" dirty="0"/>
          </a:p>
        </p:txBody>
      </p:sp>
      <p:sp>
        <p:nvSpPr>
          <p:cNvPr id="3" name="Content Placeholder 2"/>
          <p:cNvSpPr>
            <a:spLocks noGrp="1"/>
          </p:cNvSpPr>
          <p:nvPr>
            <p:ph sz="quarter" idx="1"/>
          </p:nvPr>
        </p:nvSpPr>
        <p:spPr/>
        <p:txBody>
          <a:bodyPr/>
          <a:lstStyle/>
          <a:p>
            <a:endParaRPr lang="en-US"/>
          </a:p>
        </p:txBody>
      </p:sp>
      <p:pic>
        <p:nvPicPr>
          <p:cNvPr id="107522" name="Picture 2" descr="Characteristics of Hypotheses  – factually or theoretically    based   - states a relationship   between variables  – sets..."/>
          <p:cNvPicPr>
            <a:picLocks noChangeAspect="1" noChangeArrowheads="1"/>
          </p:cNvPicPr>
          <p:nvPr/>
        </p:nvPicPr>
        <p:blipFill>
          <a:blip r:embed="rId2"/>
          <a:srcRect/>
          <a:stretch>
            <a:fillRect/>
          </a:stretch>
        </p:blipFill>
        <p:spPr bwMode="auto">
          <a:xfrm>
            <a:off x="304800" y="1524000"/>
            <a:ext cx="8458200" cy="4572000"/>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990600" y="2362200"/>
            <a:ext cx="8153400" cy="4495800"/>
          </a:xfrm>
        </p:spPr>
        <p:txBody>
          <a:bodyPr>
            <a:normAutofit fontScale="77500" lnSpcReduction="20000"/>
          </a:bodyPr>
          <a:lstStyle/>
          <a:p>
            <a:r>
              <a:rPr lang="en-US" dirty="0" err="1" smtClean="0"/>
              <a:t>analyse</a:t>
            </a:r>
            <a:r>
              <a:rPr lang="en-US" dirty="0" smtClean="0"/>
              <a:t/>
            </a:r>
            <a:br>
              <a:rPr lang="en-US" dirty="0" smtClean="0"/>
            </a:br>
            <a:r>
              <a:rPr lang="en-US" dirty="0" smtClean="0"/>
              <a:t>argue</a:t>
            </a:r>
            <a:br>
              <a:rPr lang="en-US" dirty="0" smtClean="0"/>
            </a:br>
            <a:r>
              <a:rPr lang="en-US" dirty="0" smtClean="0"/>
              <a:t>break-down</a:t>
            </a:r>
            <a:br>
              <a:rPr lang="en-US" dirty="0" smtClean="0"/>
            </a:br>
            <a:r>
              <a:rPr lang="en-US" dirty="0" smtClean="0"/>
              <a:t>classify</a:t>
            </a:r>
            <a:br>
              <a:rPr lang="en-US" dirty="0" smtClean="0"/>
            </a:br>
            <a:r>
              <a:rPr lang="en-US" dirty="0" smtClean="0"/>
              <a:t>combine</a:t>
            </a:r>
            <a:br>
              <a:rPr lang="en-US" dirty="0" smtClean="0"/>
            </a:br>
            <a:r>
              <a:rPr lang="en-US" dirty="0" smtClean="0"/>
              <a:t>compare</a:t>
            </a:r>
            <a:br>
              <a:rPr lang="en-US" dirty="0" smtClean="0"/>
            </a:br>
            <a:r>
              <a:rPr lang="en-US" dirty="0" smtClean="0"/>
              <a:t>contract</a:t>
            </a:r>
            <a:br>
              <a:rPr lang="en-US" dirty="0" smtClean="0"/>
            </a:br>
            <a:r>
              <a:rPr lang="en-US" dirty="0" smtClean="0"/>
              <a:t>define</a:t>
            </a:r>
            <a:br>
              <a:rPr lang="en-US" dirty="0" smtClean="0"/>
            </a:br>
            <a:r>
              <a:rPr lang="en-US" dirty="0" smtClean="0"/>
              <a:t>demonstrate</a:t>
            </a:r>
            <a:br>
              <a:rPr lang="en-US" dirty="0" smtClean="0"/>
            </a:br>
            <a:r>
              <a:rPr lang="en-US" dirty="0" smtClean="0"/>
              <a:t>describe</a:t>
            </a:r>
            <a:br>
              <a:rPr lang="en-US" dirty="0" smtClean="0"/>
            </a:br>
            <a:r>
              <a:rPr lang="en-US" dirty="0" smtClean="0"/>
              <a:t>discuss</a:t>
            </a:r>
            <a:br>
              <a:rPr lang="en-US" dirty="0" smtClean="0"/>
            </a:br>
            <a:r>
              <a:rPr lang="en-US" dirty="0" smtClean="0"/>
              <a:t>evaluate</a:t>
            </a:r>
            <a:br>
              <a:rPr lang="en-US" dirty="0" smtClean="0"/>
            </a:br>
            <a:r>
              <a:rPr lang="en-US" dirty="0" smtClean="0"/>
              <a:t>explain</a:t>
            </a:r>
            <a:br>
              <a:rPr lang="en-US" dirty="0" smtClean="0"/>
            </a:br>
            <a:r>
              <a:rPr lang="en-US" dirty="0" smtClean="0"/>
              <a:t>formulate</a:t>
            </a:r>
            <a:br>
              <a:rPr lang="en-US" dirty="0" smtClean="0"/>
            </a:br>
            <a:r>
              <a:rPr lang="en-US" dirty="0" smtClean="0"/>
              <a:t>manipulate</a:t>
            </a:r>
            <a:br>
              <a:rPr lang="en-US" dirty="0" smtClean="0"/>
            </a:br>
            <a:endParaRPr lang="en-US" b="1"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Autofit/>
          </a:bodyPr>
          <a:lstStyle/>
          <a:p>
            <a:r>
              <a:rPr lang="en-US" sz="2400" dirty="0" smtClean="0"/>
              <a:t>identify</a:t>
            </a:r>
            <a:br>
              <a:rPr lang="en-US" sz="2400" dirty="0" smtClean="0"/>
            </a:br>
            <a:r>
              <a:rPr lang="en-US" sz="2400" dirty="0" smtClean="0"/>
              <a:t>justify</a:t>
            </a:r>
            <a:br>
              <a:rPr lang="en-US" sz="2400" dirty="0" smtClean="0"/>
            </a:br>
            <a:r>
              <a:rPr lang="en-US" sz="2400" dirty="0" smtClean="0"/>
              <a:t>list</a:t>
            </a:r>
            <a:br>
              <a:rPr lang="en-US" sz="2400" dirty="0" smtClean="0"/>
            </a:br>
            <a:r>
              <a:rPr lang="en-US" sz="2400" dirty="0" smtClean="0"/>
              <a:t>name</a:t>
            </a:r>
            <a:br>
              <a:rPr lang="en-US" sz="2400" dirty="0" smtClean="0"/>
            </a:br>
            <a:r>
              <a:rPr lang="en-US" sz="2400" dirty="0" err="1" smtClean="0"/>
              <a:t>organise</a:t>
            </a:r>
            <a:r>
              <a:rPr lang="en-US" sz="2400" dirty="0" smtClean="0"/>
              <a:t/>
            </a:r>
            <a:br>
              <a:rPr lang="en-US" sz="2400" dirty="0" smtClean="0"/>
            </a:br>
            <a:r>
              <a:rPr lang="en-US" sz="2400" dirty="0" smtClean="0"/>
              <a:t>predict</a:t>
            </a:r>
            <a:br>
              <a:rPr lang="en-US" sz="2400" dirty="0" smtClean="0"/>
            </a:br>
            <a:r>
              <a:rPr lang="en-US" sz="2400" dirty="0" smtClean="0"/>
              <a:t>recall</a:t>
            </a:r>
            <a:br>
              <a:rPr lang="en-US" sz="2400" dirty="0" smtClean="0"/>
            </a:br>
            <a:r>
              <a:rPr lang="en-US" sz="2400" dirty="0" err="1" smtClean="0"/>
              <a:t>recognise</a:t>
            </a:r>
            <a:r>
              <a:rPr lang="en-US" sz="2400" dirty="0" smtClean="0"/>
              <a:t/>
            </a:r>
            <a:br>
              <a:rPr lang="en-US" sz="2400" dirty="0" smtClean="0"/>
            </a:br>
            <a:r>
              <a:rPr lang="en-US" sz="2400" dirty="0" smtClean="0"/>
              <a:t>record</a:t>
            </a:r>
            <a:br>
              <a:rPr lang="en-US" sz="2400" dirty="0" smtClean="0"/>
            </a:br>
            <a:r>
              <a:rPr lang="en-US" sz="2400" dirty="0" smtClean="0"/>
              <a:t>relate</a:t>
            </a:r>
            <a:br>
              <a:rPr lang="en-US" sz="2400" dirty="0" smtClean="0"/>
            </a:br>
            <a:r>
              <a:rPr lang="en-US" sz="2400" dirty="0" smtClean="0"/>
              <a:t>reproduce</a:t>
            </a:r>
            <a:br>
              <a:rPr lang="en-US" sz="2400" dirty="0" smtClean="0"/>
            </a:br>
            <a:r>
              <a:rPr lang="en-US" sz="2400" dirty="0" smtClean="0"/>
              <a:t>underline</a:t>
            </a:r>
            <a:br>
              <a:rPr lang="en-US" sz="2400" dirty="0" smtClean="0"/>
            </a:br>
            <a:endParaRPr lang="en-US" sz="2400" dirty="0" smtClean="0"/>
          </a:p>
          <a:p>
            <a:r>
              <a:rPr lang="en-US" sz="2400" dirty="0" smtClean="0"/>
              <a:t>load</a:t>
            </a:r>
            <a:br>
              <a:rPr lang="en-US" sz="2400" dirty="0" smtClean="0"/>
            </a:br>
            <a:endParaRPr lang="en-US" sz="2400"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select research topic </a:t>
            </a:r>
            <a:endParaRPr lang="en-US" dirty="0"/>
          </a:p>
        </p:txBody>
      </p:sp>
      <p:sp>
        <p:nvSpPr>
          <p:cNvPr id="3" name="Content Placeholder 2"/>
          <p:cNvSpPr>
            <a:spLocks noGrp="1"/>
          </p:cNvSpPr>
          <p:nvPr>
            <p:ph sz="quarter" idx="1"/>
          </p:nvPr>
        </p:nvSpPr>
        <p:spPr/>
        <p:txBody>
          <a:bodyPr/>
          <a:lstStyle/>
          <a:p>
            <a:r>
              <a:rPr lang="en-US" dirty="0" smtClean="0"/>
              <a:t>The identification of a research topic for a new researcher can be broken down into a five-step process:</a:t>
            </a:r>
          </a:p>
          <a:p>
            <a:r>
              <a:rPr lang="en-US" dirty="0" smtClean="0"/>
              <a:t>Step1:  identify an area of interest,</a:t>
            </a:r>
          </a:p>
          <a:p>
            <a:r>
              <a:rPr lang="en-US" dirty="0" smtClean="0"/>
              <a:t>Step 2:  browse through the literature,</a:t>
            </a:r>
          </a:p>
          <a:p>
            <a:r>
              <a:rPr lang="en-US" dirty="0" smtClean="0"/>
              <a:t>Step3:  pick a topic,</a:t>
            </a:r>
          </a:p>
          <a:p>
            <a:r>
              <a:rPr lang="en-US" dirty="0" smtClean="0"/>
              <a:t>Step 4:  conduct a literature search, </a:t>
            </a:r>
          </a:p>
          <a:p>
            <a:r>
              <a:rPr lang="en-US" dirty="0" smtClean="0"/>
              <a:t>Step5:  identify a research question</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25000" lnSpcReduction="20000"/>
          </a:bodyPr>
          <a:lstStyle/>
          <a:p>
            <a:r>
              <a:rPr lang="en-US" dirty="0" smtClean="0"/>
              <a:t>measure</a:t>
            </a:r>
            <a:br>
              <a:rPr lang="en-US" dirty="0" smtClean="0"/>
            </a:br>
            <a:r>
              <a:rPr lang="en-US" dirty="0" smtClean="0"/>
              <a:t>open</a:t>
            </a:r>
            <a:br>
              <a:rPr lang="en-US" dirty="0" smtClean="0"/>
            </a:br>
            <a:r>
              <a:rPr lang="en-US" dirty="0" smtClean="0"/>
              <a:t>operate</a:t>
            </a:r>
            <a:br>
              <a:rPr lang="en-US" dirty="0" smtClean="0"/>
            </a:br>
            <a:r>
              <a:rPr lang="en-US" dirty="0" smtClean="0"/>
              <a:t>remove</a:t>
            </a:r>
            <a:br>
              <a:rPr lang="en-US" dirty="0" smtClean="0"/>
            </a:br>
            <a:r>
              <a:rPr lang="en-US" dirty="0" smtClean="0"/>
              <a:t>repair</a:t>
            </a:r>
            <a:br>
              <a:rPr lang="en-US" dirty="0" smtClean="0"/>
            </a:br>
            <a:r>
              <a:rPr lang="en-US" dirty="0" smtClean="0"/>
              <a:t>tune</a:t>
            </a:r>
            <a:br>
              <a:rPr lang="en-US" dirty="0" smtClean="0"/>
            </a:br>
            <a:r>
              <a:rPr lang="en-US" dirty="0" smtClean="0"/>
              <a:t>turn off</a:t>
            </a:r>
            <a:br>
              <a:rPr lang="en-US" dirty="0" smtClean="0"/>
            </a:br>
            <a:r>
              <a:rPr lang="en-US" dirty="0" smtClean="0"/>
              <a:t>turn </a:t>
            </a:r>
            <a:r>
              <a:rPr lang="en-US" dirty="0" err="1" smtClean="0"/>
              <a:t>offaccept</a:t>
            </a:r>
            <a:r>
              <a:rPr lang="en-US" dirty="0" smtClean="0"/>
              <a:t/>
            </a:r>
            <a:br>
              <a:rPr lang="en-US" dirty="0" smtClean="0"/>
            </a:br>
            <a:r>
              <a:rPr lang="en-US" dirty="0" smtClean="0"/>
              <a:t>associate</a:t>
            </a:r>
            <a:br>
              <a:rPr lang="en-US" dirty="0" smtClean="0"/>
            </a:br>
            <a:r>
              <a:rPr lang="en-US" dirty="0" smtClean="0"/>
              <a:t>be aware</a:t>
            </a:r>
            <a:br>
              <a:rPr lang="en-US" dirty="0" smtClean="0"/>
            </a:br>
            <a:r>
              <a:rPr lang="en-US" dirty="0" smtClean="0"/>
              <a:t>change</a:t>
            </a:r>
            <a:br>
              <a:rPr lang="en-US" dirty="0" smtClean="0"/>
            </a:br>
            <a:r>
              <a:rPr lang="en-US" dirty="0" smtClean="0"/>
              <a:t>decide</a:t>
            </a:r>
            <a:br>
              <a:rPr lang="en-US" dirty="0" smtClean="0"/>
            </a:br>
            <a:r>
              <a:rPr lang="en-US" dirty="0" smtClean="0"/>
              <a:t>derive</a:t>
            </a:r>
            <a:br>
              <a:rPr lang="en-US" dirty="0" smtClean="0"/>
            </a:br>
            <a:r>
              <a:rPr lang="en-US" dirty="0" smtClean="0"/>
              <a:t>determine</a:t>
            </a:r>
            <a:br>
              <a:rPr lang="en-US" dirty="0" smtClean="0"/>
            </a:br>
            <a:r>
              <a:rPr lang="en-US" dirty="0" smtClean="0"/>
              <a:t>develop</a:t>
            </a:r>
            <a:br>
              <a:rPr lang="en-US" dirty="0" smtClean="0"/>
            </a:br>
            <a:r>
              <a:rPr lang="en-US" dirty="0" smtClean="0"/>
              <a:t>influence</a:t>
            </a:r>
            <a:br>
              <a:rPr lang="en-US" dirty="0" smtClean="0"/>
            </a:br>
            <a:r>
              <a:rPr lang="en-US" dirty="0" smtClean="0"/>
              <a:t>listen</a:t>
            </a:r>
            <a:br>
              <a:rPr lang="en-US" dirty="0" smtClean="0"/>
            </a:br>
            <a:r>
              <a:rPr lang="en-US" dirty="0" smtClean="0"/>
              <a:t>perceive</a:t>
            </a:r>
            <a:br>
              <a:rPr lang="en-US" dirty="0" smtClean="0"/>
            </a:br>
            <a:r>
              <a:rPr lang="en-US" dirty="0" smtClean="0"/>
              <a:t>receive</a:t>
            </a:r>
            <a:br>
              <a:rPr lang="en-US" dirty="0" smtClean="0"/>
            </a:br>
            <a:r>
              <a:rPr lang="en-US" dirty="0" smtClean="0"/>
              <a:t>reject</a:t>
            </a:r>
            <a:br>
              <a:rPr lang="en-US" dirty="0" smtClean="0"/>
            </a:br>
            <a:r>
              <a:rPr lang="en-US" dirty="0" smtClean="0"/>
              <a:t>state</a:t>
            </a:r>
            <a:br>
              <a:rPr lang="en-US" dirty="0" smtClean="0"/>
            </a:br>
            <a:r>
              <a:rPr lang="en-US" dirty="0" smtClean="0"/>
              <a:t>Thank to R. </a:t>
            </a:r>
            <a:r>
              <a:rPr lang="en-US" dirty="0" err="1" smtClean="0"/>
              <a:t>Michell</a:t>
            </a:r>
            <a:r>
              <a:rPr lang="en-US" dirty="0" smtClean="0"/>
              <a:t> for providing this example from:</a:t>
            </a:r>
            <a:br>
              <a:rPr lang="en-US" dirty="0" smtClean="0"/>
            </a:br>
            <a:r>
              <a:rPr lang="en-US" dirty="0" err="1" smtClean="0"/>
              <a:t>Technisearch</a:t>
            </a:r>
            <a:r>
              <a:rPr lang="en-US" dirty="0" smtClean="0"/>
              <a:t> Ltd. (1997). Train the computer trainer. Melbourne: </a:t>
            </a:r>
            <a:r>
              <a:rPr lang="en-US" dirty="0" err="1" smtClean="0"/>
              <a:t>RMIT.</a:t>
            </a:r>
            <a:r>
              <a:rPr lang="en-US" b="1" dirty="0" err="1" smtClean="0"/>
              <a:t>List</a:t>
            </a:r>
            <a:r>
              <a:rPr lang="en-US" b="1" dirty="0" smtClean="0"/>
              <a:t> of action terms for use in preparing performance objectives</a:t>
            </a:r>
          </a:p>
          <a:p>
            <a:r>
              <a:rPr lang="en-US" dirty="0" smtClean="0"/>
              <a:t>Adapted from Bloom's Taxonomy of Educational Objectives (1956)</a:t>
            </a:r>
          </a:p>
          <a:p>
            <a:r>
              <a:rPr lang="en-US" b="1" dirty="0" smtClean="0"/>
              <a:t>Knowledge</a:t>
            </a:r>
            <a:endParaRPr lang="en-US" dirty="0" smtClean="0"/>
          </a:p>
          <a:p>
            <a:r>
              <a:rPr lang="en-US" b="1" dirty="0" smtClean="0"/>
              <a:t>Comprehension</a:t>
            </a:r>
            <a:endParaRPr lang="en-US" dirty="0" smtClean="0"/>
          </a:p>
          <a:p>
            <a:r>
              <a:rPr lang="en-US" b="1" dirty="0" smtClean="0"/>
              <a:t>Application</a:t>
            </a:r>
            <a:endParaRPr lang="en-US" dirty="0" smtClean="0"/>
          </a:p>
          <a:p>
            <a:r>
              <a:rPr lang="en-US" dirty="0" smtClean="0"/>
              <a:t>define</a:t>
            </a:r>
            <a:br>
              <a:rPr lang="en-US" dirty="0" smtClean="0"/>
            </a:br>
            <a:r>
              <a:rPr lang="en-US" dirty="0" smtClean="0"/>
              <a:t>fill in the blank</a:t>
            </a:r>
            <a:br>
              <a:rPr lang="en-US" dirty="0" smtClean="0"/>
            </a:br>
            <a:r>
              <a:rPr lang="en-US" dirty="0" smtClean="0"/>
              <a:t>identify</a:t>
            </a:r>
            <a:br>
              <a:rPr lang="en-US" dirty="0" smtClean="0"/>
            </a:br>
            <a:r>
              <a:rPr lang="en-US" dirty="0" smtClean="0"/>
              <a:t>indicate</a:t>
            </a:r>
            <a:br>
              <a:rPr lang="en-US" dirty="0" smtClean="0"/>
            </a:br>
            <a:r>
              <a:rPr lang="en-US" dirty="0" smtClean="0"/>
              <a:t>know</a:t>
            </a:r>
            <a:br>
              <a:rPr lang="en-US" dirty="0" smtClean="0"/>
            </a:br>
            <a:r>
              <a:rPr lang="en-US" dirty="0" smtClean="0"/>
              <a:t>label</a:t>
            </a:r>
            <a:br>
              <a:rPr lang="en-US" dirty="0" smtClean="0"/>
            </a:br>
            <a:r>
              <a:rPr lang="en-US" dirty="0" smtClean="0"/>
              <a:t>list</a:t>
            </a:r>
            <a:br>
              <a:rPr lang="en-US" dirty="0" smtClean="0"/>
            </a:br>
            <a:r>
              <a:rPr lang="en-US" dirty="0" smtClean="0"/>
              <a:t>locate</a:t>
            </a:r>
            <a:br>
              <a:rPr lang="en-US" dirty="0" smtClean="0"/>
            </a:br>
            <a:r>
              <a:rPr lang="en-US" dirty="0" smtClean="0"/>
              <a:t>match</a:t>
            </a:r>
            <a:br>
              <a:rPr lang="en-US" dirty="0" smtClean="0"/>
            </a:br>
            <a:r>
              <a:rPr lang="en-US" dirty="0" smtClean="0"/>
              <a:t>memorize</a:t>
            </a:r>
            <a:br>
              <a:rPr lang="en-US" dirty="0" smtClean="0"/>
            </a:br>
            <a:r>
              <a:rPr lang="en-US" dirty="0" smtClean="0"/>
              <a:t>name</a:t>
            </a:r>
            <a:br>
              <a:rPr lang="en-US" dirty="0" smtClean="0"/>
            </a:br>
            <a:r>
              <a:rPr lang="en-US" dirty="0" smtClean="0"/>
              <a:t>recall</a:t>
            </a:r>
            <a:br>
              <a:rPr lang="en-US" dirty="0" smtClean="0"/>
            </a:br>
            <a:r>
              <a:rPr lang="en-US" dirty="0" smtClean="0"/>
              <a:t>record</a:t>
            </a:r>
            <a:br>
              <a:rPr lang="en-US" dirty="0" smtClean="0"/>
            </a:br>
            <a:r>
              <a:rPr lang="en-US" dirty="0" smtClean="0"/>
              <a:t>relate</a:t>
            </a:r>
            <a:br>
              <a:rPr lang="en-US" dirty="0" smtClean="0"/>
            </a:br>
            <a:r>
              <a:rPr lang="en-US" dirty="0" smtClean="0"/>
              <a:t>repeat</a:t>
            </a:r>
            <a:br>
              <a:rPr lang="en-US" dirty="0" smtClean="0"/>
            </a:br>
            <a:r>
              <a:rPr lang="en-US" dirty="0" smtClean="0"/>
              <a:t>select</a:t>
            </a:r>
            <a:br>
              <a:rPr lang="en-US" dirty="0" smtClean="0"/>
            </a:br>
            <a:r>
              <a:rPr lang="en-US" dirty="0" smtClean="0"/>
              <a:t>spell</a:t>
            </a:r>
            <a:br>
              <a:rPr lang="en-US" dirty="0" smtClean="0"/>
            </a:br>
            <a:r>
              <a:rPr lang="en-US" dirty="0" smtClean="0"/>
              <a:t>state</a:t>
            </a:r>
            <a:br>
              <a:rPr lang="en-US" dirty="0" smtClean="0"/>
            </a:br>
            <a:r>
              <a:rPr lang="en-US" dirty="0" smtClean="0"/>
              <a:t>tell</a:t>
            </a:r>
            <a:br>
              <a:rPr lang="en-US" dirty="0" smtClean="0"/>
            </a:br>
            <a:r>
              <a:rPr lang="en-US" dirty="0" smtClean="0"/>
              <a:t>underline</a:t>
            </a:r>
            <a:br>
              <a:rPr lang="en-US" dirty="0" smtClean="0"/>
            </a:br>
            <a:endParaRPr lang="en-US" dirty="0" smtClean="0"/>
          </a:p>
          <a:p>
            <a:r>
              <a:rPr lang="en-US" dirty="0" smtClean="0"/>
              <a:t>classify</a:t>
            </a:r>
            <a:br>
              <a:rPr lang="en-US" dirty="0" smtClean="0"/>
            </a:br>
            <a:r>
              <a:rPr lang="en-US" dirty="0" smtClean="0"/>
              <a:t>convert</a:t>
            </a:r>
            <a:br>
              <a:rPr lang="en-US" dirty="0" smtClean="0"/>
            </a:br>
            <a:r>
              <a:rPr lang="en-US" dirty="0" smtClean="0"/>
              <a:t>describe</a:t>
            </a:r>
            <a:br>
              <a:rPr lang="en-US" dirty="0" smtClean="0"/>
            </a:br>
            <a:r>
              <a:rPr lang="en-US" dirty="0" smtClean="0"/>
              <a:t>discuss</a:t>
            </a:r>
            <a:br>
              <a:rPr lang="en-US" dirty="0" smtClean="0"/>
            </a:br>
            <a:r>
              <a:rPr lang="en-US" dirty="0" smtClean="0"/>
              <a:t>explain</a:t>
            </a:r>
            <a:br>
              <a:rPr lang="en-US" dirty="0" smtClean="0"/>
            </a:br>
            <a:r>
              <a:rPr lang="en-US" dirty="0" smtClean="0"/>
              <a:t>express</a:t>
            </a:r>
            <a:br>
              <a:rPr lang="en-US" dirty="0" smtClean="0"/>
            </a:br>
            <a:r>
              <a:rPr lang="en-US" dirty="0" smtClean="0"/>
              <a:t>identify</a:t>
            </a:r>
            <a:br>
              <a:rPr lang="en-US" dirty="0" smtClean="0"/>
            </a:br>
            <a:r>
              <a:rPr lang="en-US" dirty="0" smtClean="0"/>
              <a:t>interpret</a:t>
            </a:r>
            <a:br>
              <a:rPr lang="en-US" dirty="0" smtClean="0"/>
            </a:br>
            <a:r>
              <a:rPr lang="en-US" dirty="0" smtClean="0"/>
              <a:t>locate</a:t>
            </a:r>
            <a:br>
              <a:rPr lang="en-US" dirty="0" smtClean="0"/>
            </a:br>
            <a:r>
              <a:rPr lang="en-US" dirty="0" smtClean="0"/>
              <a:t>paraphrase</a:t>
            </a:r>
            <a:br>
              <a:rPr lang="en-US" dirty="0" smtClean="0"/>
            </a:br>
            <a:r>
              <a:rPr lang="en-US" dirty="0" smtClean="0"/>
              <a:t>put in order</a:t>
            </a:r>
            <a:br>
              <a:rPr lang="en-US" dirty="0" smtClean="0"/>
            </a:br>
            <a:r>
              <a:rPr lang="en-US" dirty="0" smtClean="0"/>
              <a:t>recognize</a:t>
            </a:r>
            <a:br>
              <a:rPr lang="en-US" dirty="0" smtClean="0"/>
            </a:br>
            <a:r>
              <a:rPr lang="en-US" dirty="0" smtClean="0"/>
              <a:t>report</a:t>
            </a:r>
            <a:br>
              <a:rPr lang="en-US" dirty="0" smtClean="0"/>
            </a:br>
            <a:r>
              <a:rPr lang="en-US" dirty="0" smtClean="0"/>
              <a:t>restate</a:t>
            </a:r>
            <a:br>
              <a:rPr lang="en-US" dirty="0" smtClean="0"/>
            </a:br>
            <a:r>
              <a:rPr lang="en-US" dirty="0" smtClean="0"/>
              <a:t>review</a:t>
            </a:r>
            <a:br>
              <a:rPr lang="en-US" dirty="0" smtClean="0"/>
            </a:br>
            <a:r>
              <a:rPr lang="en-US" dirty="0" smtClean="0"/>
              <a:t>rewrite</a:t>
            </a:r>
            <a:br>
              <a:rPr lang="en-US" dirty="0" smtClean="0"/>
            </a:br>
            <a:r>
              <a:rPr lang="en-US" dirty="0" smtClean="0"/>
              <a:t>suggest</a:t>
            </a:r>
            <a:br>
              <a:rPr lang="en-US" dirty="0" smtClean="0"/>
            </a:br>
            <a:r>
              <a:rPr lang="en-US" dirty="0" smtClean="0"/>
              <a:t>summarize</a:t>
            </a:r>
            <a:br>
              <a:rPr lang="en-US" dirty="0" smtClean="0"/>
            </a:br>
            <a:r>
              <a:rPr lang="en-US" dirty="0" smtClean="0"/>
              <a:t>tell</a:t>
            </a:r>
            <a:br>
              <a:rPr lang="en-US" dirty="0" smtClean="0"/>
            </a:br>
            <a:r>
              <a:rPr lang="en-US" dirty="0" smtClean="0"/>
              <a:t>to tell in your own words</a:t>
            </a:r>
            <a:br>
              <a:rPr lang="en-US" dirty="0" smtClean="0"/>
            </a:br>
            <a:r>
              <a:rPr lang="en-US" dirty="0" smtClean="0"/>
              <a:t>trace</a:t>
            </a:r>
            <a:br>
              <a:rPr lang="en-US" dirty="0" smtClean="0"/>
            </a:br>
            <a:r>
              <a:rPr lang="en-US" dirty="0" smtClean="0"/>
              <a:t>translate</a:t>
            </a:r>
            <a:br>
              <a:rPr lang="en-US" dirty="0" smtClean="0"/>
            </a:br>
            <a:r>
              <a:rPr lang="en-US" dirty="0" smtClean="0"/>
              <a:t/>
            </a:r>
            <a:br>
              <a:rPr lang="en-US" dirty="0" smtClean="0"/>
            </a:br>
            <a:endParaRPr lang="en-US" dirty="0" smtClean="0"/>
          </a:p>
          <a:p>
            <a:r>
              <a:rPr lang="en-US" dirty="0" smtClean="0"/>
              <a:t>apply</a:t>
            </a:r>
            <a:br>
              <a:rPr lang="en-US" dirty="0" smtClean="0"/>
            </a:br>
            <a:r>
              <a:rPr lang="en-US" dirty="0" smtClean="0"/>
              <a:t>compute</a:t>
            </a:r>
            <a:br>
              <a:rPr lang="en-US" dirty="0" smtClean="0"/>
            </a:br>
            <a:r>
              <a:rPr lang="en-US" dirty="0" smtClean="0"/>
              <a:t>conclude</a:t>
            </a:r>
            <a:br>
              <a:rPr lang="en-US" dirty="0" smtClean="0"/>
            </a:br>
            <a:r>
              <a:rPr lang="en-US" dirty="0" smtClean="0"/>
              <a:t>construct</a:t>
            </a:r>
            <a:br>
              <a:rPr lang="en-US" dirty="0" smtClean="0"/>
            </a:br>
            <a:r>
              <a:rPr lang="en-US" dirty="0" smtClean="0"/>
              <a:t>demonstrate</a:t>
            </a:r>
            <a:br>
              <a:rPr lang="en-US" dirty="0" smtClean="0"/>
            </a:br>
            <a:r>
              <a:rPr lang="en-US" dirty="0" smtClean="0"/>
              <a:t>determine</a:t>
            </a:r>
            <a:br>
              <a:rPr lang="en-US" dirty="0" smtClean="0"/>
            </a:br>
            <a:r>
              <a:rPr lang="en-US" dirty="0" err="1" smtClean="0"/>
              <a:t>dramatise</a:t>
            </a:r>
            <a:r>
              <a:rPr lang="en-US" dirty="0" smtClean="0"/>
              <a:t/>
            </a:r>
            <a:br>
              <a:rPr lang="en-US" dirty="0" smtClean="0"/>
            </a:br>
            <a:r>
              <a:rPr lang="en-US" dirty="0" smtClean="0"/>
              <a:t>dramatize</a:t>
            </a:r>
            <a:br>
              <a:rPr lang="en-US" dirty="0" smtClean="0"/>
            </a:br>
            <a:r>
              <a:rPr lang="en-US" dirty="0" smtClean="0"/>
              <a:t>draw</a:t>
            </a:r>
            <a:br>
              <a:rPr lang="en-US" dirty="0" smtClean="0"/>
            </a:br>
            <a:r>
              <a:rPr lang="en-US" dirty="0" smtClean="0"/>
              <a:t>employ</a:t>
            </a:r>
            <a:br>
              <a:rPr lang="en-US" dirty="0" smtClean="0"/>
            </a:br>
            <a:r>
              <a:rPr lang="en-US" dirty="0" smtClean="0"/>
              <a:t>find out</a:t>
            </a:r>
            <a:br>
              <a:rPr lang="en-US" dirty="0" smtClean="0"/>
            </a:br>
            <a:r>
              <a:rPr lang="en-US" dirty="0" smtClean="0"/>
              <a:t>give and example</a:t>
            </a:r>
            <a:br>
              <a:rPr lang="en-US" dirty="0" smtClean="0"/>
            </a:br>
            <a:r>
              <a:rPr lang="en-US" dirty="0" smtClean="0"/>
              <a:t>illustrate</a:t>
            </a:r>
            <a:br>
              <a:rPr lang="en-US" dirty="0" smtClean="0"/>
            </a:br>
            <a:r>
              <a:rPr lang="en-US" dirty="0" smtClean="0"/>
              <a:t>illustrate</a:t>
            </a:r>
            <a:br>
              <a:rPr lang="en-US" dirty="0" smtClean="0"/>
            </a:br>
            <a:r>
              <a:rPr lang="en-US" dirty="0" smtClean="0"/>
              <a:t>interpret</a:t>
            </a:r>
            <a:br>
              <a:rPr lang="en-US" dirty="0" smtClean="0"/>
            </a:br>
            <a:r>
              <a:rPr lang="en-US" dirty="0" smtClean="0"/>
              <a:t>interpret</a:t>
            </a:r>
            <a:br>
              <a:rPr lang="en-US" dirty="0" smtClean="0"/>
            </a:br>
            <a:r>
              <a:rPr lang="en-US" dirty="0" smtClean="0"/>
              <a:t>investigate</a:t>
            </a:r>
            <a:br>
              <a:rPr lang="en-US" dirty="0" smtClean="0"/>
            </a:br>
            <a:r>
              <a:rPr lang="en-US" dirty="0" smtClean="0"/>
              <a:t>make</a:t>
            </a:r>
            <a:br>
              <a:rPr lang="en-US" dirty="0" smtClean="0"/>
            </a:br>
            <a:r>
              <a:rPr lang="en-US" dirty="0" smtClean="0"/>
              <a:t>operate</a:t>
            </a:r>
            <a:br>
              <a:rPr lang="en-US" dirty="0" smtClean="0"/>
            </a:br>
            <a:r>
              <a:rPr lang="en-US" dirty="0" smtClean="0"/>
              <a:t>operate</a:t>
            </a:r>
            <a:br>
              <a:rPr lang="en-US" dirty="0" smtClean="0"/>
            </a:br>
            <a:r>
              <a:rPr lang="en-US" dirty="0" smtClean="0"/>
              <a:t>operate</a:t>
            </a:r>
            <a:br>
              <a:rPr lang="en-US" dirty="0" smtClean="0"/>
            </a:br>
            <a:r>
              <a:rPr lang="en-US" dirty="0" smtClean="0"/>
              <a:t>organize</a:t>
            </a:r>
            <a:br>
              <a:rPr lang="en-US" dirty="0" smtClean="0"/>
            </a:br>
            <a:r>
              <a:rPr lang="en-US" dirty="0" smtClean="0"/>
              <a:t>practice</a:t>
            </a:r>
            <a:br>
              <a:rPr lang="en-US" dirty="0" smtClean="0"/>
            </a:br>
            <a:r>
              <a:rPr lang="en-US" dirty="0" smtClean="0"/>
              <a:t>predict</a:t>
            </a:r>
            <a:br>
              <a:rPr lang="en-US" dirty="0" smtClean="0"/>
            </a:br>
            <a:r>
              <a:rPr lang="en-US" dirty="0" smtClean="0"/>
              <a:t>schedule</a:t>
            </a:r>
            <a:br>
              <a:rPr lang="en-US" dirty="0" smtClean="0"/>
            </a:br>
            <a:r>
              <a:rPr lang="en-US" dirty="0" smtClean="0"/>
              <a:t>schedule</a:t>
            </a:r>
            <a:br>
              <a:rPr lang="en-US" dirty="0" smtClean="0"/>
            </a:br>
            <a:r>
              <a:rPr lang="en-US" dirty="0" smtClean="0"/>
              <a:t>shop</a:t>
            </a:r>
            <a:br>
              <a:rPr lang="en-US" dirty="0" smtClean="0"/>
            </a:br>
            <a:r>
              <a:rPr lang="en-US" dirty="0" smtClean="0"/>
              <a:t>show</a:t>
            </a:r>
            <a:br>
              <a:rPr lang="en-US" dirty="0" smtClean="0"/>
            </a:br>
            <a:r>
              <a:rPr lang="en-US" dirty="0" smtClean="0"/>
              <a:t>sketch</a:t>
            </a:r>
            <a:br>
              <a:rPr lang="en-US" dirty="0" smtClean="0"/>
            </a:br>
            <a:r>
              <a:rPr lang="en-US" dirty="0" smtClean="0"/>
              <a:t>solve</a:t>
            </a:r>
            <a:br>
              <a:rPr lang="en-US" dirty="0" smtClean="0"/>
            </a:br>
            <a:r>
              <a:rPr lang="en-US" dirty="0" smtClean="0"/>
              <a:t>state a rule or principle</a:t>
            </a:r>
            <a:br>
              <a:rPr lang="en-US" dirty="0" smtClean="0"/>
            </a:br>
            <a:r>
              <a:rPr lang="en-US" dirty="0" smtClean="0"/>
              <a:t>use</a:t>
            </a:r>
          </a:p>
          <a:p>
            <a:r>
              <a:rPr lang="en-US" b="1" dirty="0" smtClean="0"/>
              <a:t>Analysis</a:t>
            </a:r>
            <a:endParaRPr lang="en-US" dirty="0" smtClean="0"/>
          </a:p>
          <a:p>
            <a:r>
              <a:rPr lang="en-US" b="1" dirty="0" smtClean="0"/>
              <a:t>Synthesis</a:t>
            </a:r>
            <a:endParaRPr lang="en-US" dirty="0" smtClean="0"/>
          </a:p>
          <a:p>
            <a:r>
              <a:rPr lang="en-US" b="1" dirty="0" smtClean="0"/>
              <a:t>Evaluation</a:t>
            </a:r>
            <a:endParaRPr lang="en-US" dirty="0" smtClean="0"/>
          </a:p>
          <a:p>
            <a:r>
              <a:rPr lang="en-US" dirty="0" smtClean="0"/>
              <a:t>analyze </a:t>
            </a:r>
            <a:br>
              <a:rPr lang="en-US" dirty="0" smtClean="0"/>
            </a:br>
            <a:r>
              <a:rPr lang="en-US" dirty="0" smtClean="0"/>
              <a:t>appraise</a:t>
            </a:r>
            <a:br>
              <a:rPr lang="en-US" dirty="0" smtClean="0"/>
            </a:br>
            <a:r>
              <a:rPr lang="en-US" dirty="0" smtClean="0"/>
              <a:t>calculate</a:t>
            </a:r>
            <a:br>
              <a:rPr lang="en-US" dirty="0" smtClean="0"/>
            </a:br>
            <a:r>
              <a:rPr lang="en-US" dirty="0" smtClean="0"/>
              <a:t>categorize</a:t>
            </a:r>
            <a:br>
              <a:rPr lang="en-US" dirty="0" smtClean="0"/>
            </a:br>
            <a:r>
              <a:rPr lang="en-US" dirty="0" smtClean="0"/>
              <a:t>classify</a:t>
            </a:r>
            <a:br>
              <a:rPr lang="en-US" dirty="0" smtClean="0"/>
            </a:br>
            <a:r>
              <a:rPr lang="en-US" dirty="0" smtClean="0"/>
              <a:t>compare</a:t>
            </a:r>
            <a:br>
              <a:rPr lang="en-US" dirty="0" smtClean="0"/>
            </a:br>
            <a:r>
              <a:rPr lang="en-US" dirty="0" smtClean="0"/>
              <a:t>contrast</a:t>
            </a:r>
            <a:br>
              <a:rPr lang="en-US" dirty="0" smtClean="0"/>
            </a:br>
            <a:r>
              <a:rPr lang="en-US" dirty="0" err="1" smtClean="0"/>
              <a:t>criticise</a:t>
            </a:r>
            <a:r>
              <a:rPr lang="en-US" dirty="0" smtClean="0"/>
              <a:t/>
            </a:r>
            <a:br>
              <a:rPr lang="en-US" dirty="0" smtClean="0"/>
            </a:br>
            <a:r>
              <a:rPr lang="en-US" dirty="0" smtClean="0"/>
              <a:t>debate</a:t>
            </a:r>
            <a:br>
              <a:rPr lang="en-US" dirty="0" smtClean="0"/>
            </a:br>
            <a:r>
              <a:rPr lang="en-US" dirty="0" smtClean="0"/>
              <a:t>deduce</a:t>
            </a:r>
            <a:br>
              <a:rPr lang="en-US" dirty="0" smtClean="0"/>
            </a:br>
            <a:r>
              <a:rPr lang="en-US" dirty="0" smtClean="0"/>
              <a:t>determine</a:t>
            </a:r>
            <a:br>
              <a:rPr lang="en-US" dirty="0" smtClean="0"/>
            </a:br>
            <a:r>
              <a:rPr lang="en-US" dirty="0" smtClean="0"/>
              <a:t>determine the factors</a:t>
            </a:r>
            <a:br>
              <a:rPr lang="en-US" dirty="0" smtClean="0"/>
            </a:br>
            <a:r>
              <a:rPr lang="en-US" dirty="0" smtClean="0"/>
              <a:t>diagnose</a:t>
            </a:r>
            <a:br>
              <a:rPr lang="en-US" dirty="0" smtClean="0"/>
            </a:br>
            <a:r>
              <a:rPr lang="en-US" dirty="0" smtClean="0"/>
              <a:t>diagram</a:t>
            </a:r>
            <a:br>
              <a:rPr lang="en-US" dirty="0" smtClean="0"/>
            </a:br>
            <a:r>
              <a:rPr lang="en-US" dirty="0" smtClean="0"/>
              <a:t>differentiate</a:t>
            </a:r>
            <a:br>
              <a:rPr lang="en-US" dirty="0" smtClean="0"/>
            </a:br>
            <a:r>
              <a:rPr lang="en-US" dirty="0" smtClean="0"/>
              <a:t>dissect</a:t>
            </a:r>
            <a:br>
              <a:rPr lang="en-US" dirty="0" smtClean="0"/>
            </a:br>
            <a:r>
              <a:rPr lang="en-US" dirty="0" smtClean="0"/>
              <a:t>distinguish</a:t>
            </a:r>
            <a:br>
              <a:rPr lang="en-US" dirty="0" smtClean="0"/>
            </a:br>
            <a:r>
              <a:rPr lang="en-US" dirty="0" smtClean="0"/>
              <a:t>examine</a:t>
            </a:r>
            <a:br>
              <a:rPr lang="en-US" dirty="0" smtClean="0"/>
            </a:br>
            <a:r>
              <a:rPr lang="en-US" dirty="0" smtClean="0"/>
              <a:t>experiment</a:t>
            </a:r>
            <a:br>
              <a:rPr lang="en-US" dirty="0" smtClean="0"/>
            </a:br>
            <a:r>
              <a:rPr lang="en-US" dirty="0" smtClean="0"/>
              <a:t>infer</a:t>
            </a:r>
            <a:br>
              <a:rPr lang="en-US" dirty="0" smtClean="0"/>
            </a:br>
            <a:r>
              <a:rPr lang="en-US" dirty="0" smtClean="0"/>
              <a:t>inspect</a:t>
            </a:r>
            <a:br>
              <a:rPr lang="en-US" dirty="0" smtClean="0"/>
            </a:br>
            <a:r>
              <a:rPr lang="en-US" dirty="0" smtClean="0"/>
              <a:t>inventory</a:t>
            </a:r>
            <a:br>
              <a:rPr lang="en-US" dirty="0" smtClean="0"/>
            </a:br>
            <a:r>
              <a:rPr lang="en-US" dirty="0" smtClean="0"/>
              <a:t>question</a:t>
            </a:r>
            <a:br>
              <a:rPr lang="en-US" dirty="0" smtClean="0"/>
            </a:br>
            <a:r>
              <a:rPr lang="en-US" dirty="0" smtClean="0"/>
              <a:t>relate</a:t>
            </a:r>
            <a:br>
              <a:rPr lang="en-US" dirty="0" smtClean="0"/>
            </a:br>
            <a:r>
              <a:rPr lang="en-US" dirty="0" smtClean="0"/>
              <a:t>solve</a:t>
            </a:r>
            <a:br>
              <a:rPr lang="en-US" dirty="0" smtClean="0"/>
            </a:br>
            <a:r>
              <a:rPr lang="en-US" dirty="0" smtClean="0"/>
              <a:t>specify</a:t>
            </a:r>
            <a:br>
              <a:rPr lang="en-US" dirty="0" smtClean="0"/>
            </a:br>
            <a:r>
              <a:rPr lang="en-US" dirty="0" smtClean="0"/>
              <a:t>test</a:t>
            </a:r>
            <a:br>
              <a:rPr lang="en-US" dirty="0" smtClean="0"/>
            </a:br>
            <a:endParaRPr lang="en-US" dirty="0" smtClean="0"/>
          </a:p>
          <a:p>
            <a:endParaRPr lang="en-US" b="1" dirty="0" smtClean="0"/>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929</TotalTime>
  <Words>2654</Words>
  <Application>Microsoft Office PowerPoint</Application>
  <PresentationFormat>On-screen Show (4:3)</PresentationFormat>
  <Paragraphs>369</Paragraphs>
  <Slides>90</Slides>
  <Notes>2</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Median</vt:lpstr>
      <vt:lpstr>Chapter two </vt:lpstr>
      <vt:lpstr>Slide 2</vt:lpstr>
      <vt:lpstr>Slide 3</vt:lpstr>
      <vt:lpstr>Slide 4</vt:lpstr>
      <vt:lpstr>Slide 5</vt:lpstr>
      <vt:lpstr>Contents of research proposal</vt:lpstr>
      <vt:lpstr>Selecting a research topic </vt:lpstr>
      <vt:lpstr>Research topic </vt:lpstr>
      <vt:lpstr>How to select research topic </vt:lpstr>
      <vt:lpstr>Step 1: </vt:lpstr>
      <vt:lpstr>Slide 11</vt:lpstr>
      <vt:lpstr>Step 3</vt:lpstr>
      <vt:lpstr>Step 3</vt:lpstr>
      <vt:lpstr>Step 4</vt:lpstr>
      <vt:lpstr>Step 5</vt:lpstr>
      <vt:lpstr>Qualities of good research title /topic </vt:lpstr>
      <vt:lpstr>Qualities of good research topic </vt:lpstr>
      <vt:lpstr>Clarity  </vt:lpstr>
      <vt:lpstr>Well-defined and well-phrased  </vt:lpstr>
      <vt:lpstr>Clear and simple language should be used </vt:lpstr>
      <vt:lpstr>The rule of titling should be applied </vt:lpstr>
      <vt:lpstr>Current Importance </vt:lpstr>
      <vt:lpstr>Informative </vt:lpstr>
      <vt:lpstr>Accuracy </vt:lpstr>
      <vt:lpstr>Concise </vt:lpstr>
      <vt:lpstr>Researchable </vt:lpstr>
      <vt:lpstr>Manageable </vt:lpstr>
      <vt:lpstr>Ethical </vt:lpstr>
      <vt:lpstr>Factors to consider when you select your research title </vt:lpstr>
      <vt:lpstr>Research problem </vt:lpstr>
      <vt:lpstr>Slide 31</vt:lpstr>
      <vt:lpstr>Slide 32</vt:lpstr>
      <vt:lpstr>Slide 33</vt:lpstr>
      <vt:lpstr>Sources of a research problem </vt:lpstr>
      <vt:lpstr>Criteria for the Selection  a Research Problem </vt:lpstr>
      <vt:lpstr>Developing a research problem </vt:lpstr>
      <vt:lpstr>Step1: selecting a research topic </vt:lpstr>
      <vt:lpstr>Slide 38</vt:lpstr>
      <vt:lpstr>Slide 39</vt:lpstr>
      <vt:lpstr>Slide 40</vt:lpstr>
      <vt:lpstr>Step4 : reviewing a literature </vt:lpstr>
      <vt:lpstr>Slide 42</vt:lpstr>
      <vt:lpstr>Slide 43</vt:lpstr>
      <vt:lpstr>Slide 44</vt:lpstr>
      <vt:lpstr>Slide 45</vt:lpstr>
      <vt:lpstr>Evaluation of a research problem </vt:lpstr>
      <vt:lpstr>Contd …</vt:lpstr>
      <vt:lpstr>Criteria for the Selection of a Research Problem </vt:lpstr>
      <vt:lpstr>Defining/stating  a Research Problem </vt:lpstr>
      <vt:lpstr>The need for defining or stating a research problem </vt:lpstr>
      <vt:lpstr>Precautions to be made when identifying a Research Problem </vt:lpstr>
      <vt:lpstr>Ways to Define the Problem</vt:lpstr>
      <vt:lpstr>Slide 53</vt:lpstr>
      <vt:lpstr>Key components of statement of the problem </vt:lpstr>
      <vt:lpstr>How to write the statement of the problem </vt:lpstr>
      <vt:lpstr>Slide 56</vt:lpstr>
      <vt:lpstr>Components of the statements of the Problem </vt:lpstr>
      <vt:lpstr>Back ground of the study/Introduction  </vt:lpstr>
      <vt:lpstr>Slide 59</vt:lpstr>
      <vt:lpstr>Slide 60</vt:lpstr>
      <vt:lpstr>Research Objectives </vt:lpstr>
      <vt:lpstr>Slide 62</vt:lpstr>
      <vt:lpstr>Slide 63</vt:lpstr>
      <vt:lpstr>Slide 64</vt:lpstr>
      <vt:lpstr>Slide 65</vt:lpstr>
      <vt:lpstr>Slide 66</vt:lpstr>
      <vt:lpstr>Slide 67</vt:lpstr>
      <vt:lpstr>Examples of general and specific objectives </vt:lpstr>
      <vt:lpstr>Slide 69</vt:lpstr>
      <vt:lpstr>Slide 70</vt:lpstr>
      <vt:lpstr>Action verbs to write specific objectives of the study </vt:lpstr>
      <vt:lpstr>Slide 72</vt:lpstr>
      <vt:lpstr>Slide 73</vt:lpstr>
      <vt:lpstr>Slide 74</vt:lpstr>
      <vt:lpstr>Slide 75</vt:lpstr>
      <vt:lpstr>Research Questions and Hypothesis</vt:lpstr>
      <vt:lpstr>Purpose of the Research Question </vt:lpstr>
      <vt:lpstr>Research Hypothesis </vt:lpstr>
      <vt:lpstr>Slide 79</vt:lpstr>
      <vt:lpstr>Slide 80</vt:lpstr>
      <vt:lpstr>Should I use a hypothesis or a research question?</vt:lpstr>
      <vt:lpstr>Types of Hypothesis </vt:lpstr>
      <vt:lpstr>Null Hyphothesis </vt:lpstr>
      <vt:lpstr>Alternative Hypothesis </vt:lpstr>
      <vt:lpstr>Characteristics of hypothesis </vt:lpstr>
      <vt:lpstr>Characteristics </vt:lpstr>
      <vt:lpstr>Slide 87</vt:lpstr>
      <vt:lpstr>Slide 88</vt:lpstr>
      <vt:lpstr>Slide 89</vt:lpstr>
      <vt:lpstr>Slide 90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Derera</dc:creator>
  <cp:lastModifiedBy>TOSHIBA-P</cp:lastModifiedBy>
  <cp:revision>30</cp:revision>
  <dcterms:created xsi:type="dcterms:W3CDTF">2006-08-16T00:00:00Z</dcterms:created>
  <dcterms:modified xsi:type="dcterms:W3CDTF">2016-11-23T11:47:08Z</dcterms:modified>
</cp:coreProperties>
</file>