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6" r:id="rId3"/>
    <p:sldId id="257" r:id="rId4"/>
    <p:sldId id="258" r:id="rId5"/>
    <p:sldId id="259" r:id="rId6"/>
    <p:sldId id="294" r:id="rId7"/>
    <p:sldId id="293" r:id="rId8"/>
    <p:sldId id="261" r:id="rId9"/>
    <p:sldId id="262" r:id="rId10"/>
    <p:sldId id="300" r:id="rId11"/>
    <p:sldId id="301" r:id="rId12"/>
    <p:sldId id="263" r:id="rId13"/>
    <p:sldId id="264" r:id="rId14"/>
    <p:sldId id="265" r:id="rId15"/>
    <p:sldId id="266" r:id="rId16"/>
    <p:sldId id="267" r:id="rId17"/>
    <p:sldId id="268" r:id="rId18"/>
    <p:sldId id="269" r:id="rId19"/>
    <p:sldId id="270" r:id="rId20"/>
    <p:sldId id="271" r:id="rId21"/>
    <p:sldId id="272" r:id="rId22"/>
    <p:sldId id="298" r:id="rId23"/>
    <p:sldId id="274" r:id="rId24"/>
    <p:sldId id="297"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google.com.et/search?newwindow=1&amp;safe=active&amp;sa=X&amp;biw=1366&amp;bih=643&amp;q=the+old+guitarist+media&amp;stick=H4sIAAAAAAAAAOPgE-LUz9U3sDA1KyzUkslOttIvyywuTcyJTywq0Qfi8vyibKvc1JTMRAC6Gcl0KwAAAA&amp;ved=0CKECEOgTKAAwEmoVChMIj4vkvMr4yAIVRdEUCh3Kawhl" TargetMode="External"/><Relationship Id="rId3" Type="http://schemas.openxmlformats.org/officeDocument/2006/relationships/hyperlink" Target="https://www.google.com.et/search?newwindow=1&amp;safe=active&amp;sa=X&amp;biw=1366&amp;bih=643&amp;q=the+old+guitarist+artist&amp;stick=H4sIAAAAAAAAAOPgE-LUz9U3sDA1KyzUks1OttIvyywuTcyJTywq0Qfi8vyibCsgnVlcAgCOhiUfLAAAAA&amp;ved=0CJQCEOgTKAAwDmoVChMIj4vkvMr4yAIVRdEUCh3Kawhl" TargetMode="External"/><Relationship Id="rId7" Type="http://schemas.openxmlformats.org/officeDocument/2006/relationships/hyperlink" Target="https://www.google.com.et/search?newwindow=1&amp;safe=active&amp;sa=X&amp;biw=1366&amp;bih=643&amp;q=the+old+guitarist+created&amp;stick=H4sIAAAAAAAAAOPgE-LUz9U3sDA1KyzUkstOttIvyywuTcyJTywq0Qfi8vyibKvkotTEktQUAH9K19gtAAAA&amp;ved=0CJ4CEOgTKAAwEWoVChMIj4vkvMr4yAIVRdEUCh3Kawhl"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www.google.com.et/search?newwindow=1&amp;safe=active&amp;sa=X&amp;biw=1366&amp;bih=643&amp;q=the+old+guitarist+dimensions&amp;stick=H4sIAAAAAAAAAOPgE-LUz9U3sDA1KyzUUsxOttIvyywuTcyJTywq0Qfi8vyibKuUzNzUvOLM_LxiAAqNZvkwAAAA&amp;ved=0CJsCEOgTKAAwEGoVChMIj4vkvMr4yAIVRdEUCh3Kawhl" TargetMode="External"/><Relationship Id="rId5" Type="http://schemas.openxmlformats.org/officeDocument/2006/relationships/hyperlink" Target="https://www.google.com.et/search?newwindow=1&amp;safe=active&amp;sa=X&amp;biw=1366&amp;bih=643&amp;q=the+old+guitarist+period&amp;stick=H4sIAAAAAAAAAOPgE-LUz9U3sDA1KyzUks1OttIvyywuTcyJTywq0Qfi8vyibKuC1KLM_BQAxw7E2ywAAAA&amp;ved=0CJgCEOgTKAAwD2oVChMIj4vkvMr4yAIVRdEUCh3Kawhl" TargetMode="External"/><Relationship Id="rId4" Type="http://schemas.openxmlformats.org/officeDocument/2006/relationships/hyperlink" Target="https://www.google.com.et/search?newwindow=1&amp;safe=active&amp;sa=X&amp;biw=1366&amp;bih=643&amp;q=picasso&amp;stick=H4sIAAAAAAAAAOPgE-LUz9U3sDA1KyxU4gAxzQzizbVks5Ot9Msyi0sTc-ITi0r0gbg8vyjbCkhnFpcAAFMSoEQ2AAAA&amp;ved=0CJUCEJsTKAEwDmoVChMIj4vkvMr4yAIVRdEUCh3Kawh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Applied &amp; Descriptive Ethics\values-icon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SER\Desktop\20131218192614!Old_guitarist_chicago.jpg"/>
          <p:cNvPicPr>
            <a:picLocks noChangeAspect="1" noChangeArrowheads="1"/>
          </p:cNvPicPr>
          <p:nvPr/>
        </p:nvPicPr>
        <p:blipFill>
          <a:blip r:embed="rId2"/>
          <a:srcRect/>
          <a:stretch>
            <a:fillRect/>
          </a:stretch>
        </p:blipFill>
        <p:spPr bwMode="auto">
          <a:xfrm>
            <a:off x="0" y="0"/>
            <a:ext cx="4661297" cy="6934200"/>
          </a:xfrm>
          <a:prstGeom prst="rect">
            <a:avLst/>
          </a:prstGeom>
          <a:noFill/>
        </p:spPr>
      </p:pic>
      <p:sp>
        <p:nvSpPr>
          <p:cNvPr id="8" name="Rectangle 7"/>
          <p:cNvSpPr/>
          <p:nvPr/>
        </p:nvSpPr>
        <p:spPr>
          <a:xfrm>
            <a:off x="4572000" y="0"/>
            <a:ext cx="4572000" cy="6740307"/>
          </a:xfrm>
          <a:prstGeom prst="rect">
            <a:avLst/>
          </a:prstGeom>
        </p:spPr>
        <p:txBody>
          <a:bodyPr>
            <a:spAutoFit/>
          </a:bodyPr>
          <a:lstStyle/>
          <a:p>
            <a:pPr algn="just"/>
            <a:r>
              <a:rPr lang="en-US" sz="2400" dirty="0" smtClean="0">
                <a:latin typeface="Times New Roman" pitchFamily="18" charset="0"/>
                <a:cs typeface="Times New Roman" pitchFamily="18" charset="0"/>
              </a:rPr>
              <a:t>The Old Guitarist is an oil painting by </a:t>
            </a:r>
            <a:r>
              <a:rPr lang="en-US" sz="24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Pablo Picasso </a:t>
            </a:r>
            <a:r>
              <a:rPr lang="en-US" sz="2400" dirty="0" smtClean="0">
                <a:latin typeface="Times New Roman" pitchFamily="18" charset="0"/>
                <a:cs typeface="Times New Roman" pitchFamily="18" charset="0"/>
              </a:rPr>
              <a:t>created late 1903–early 1904. </a:t>
            </a:r>
          </a:p>
          <a:p>
            <a:pPr algn="just"/>
            <a:r>
              <a:rPr lang="en-US" sz="2400" dirty="0" smtClean="0">
                <a:latin typeface="Times New Roman" pitchFamily="18" charset="0"/>
                <a:cs typeface="Times New Roman" pitchFamily="18" charset="0"/>
              </a:rPr>
              <a:t>It depicts an old, blind, haggard man with threadbare clothing weakly hunched over his guitar, playing in the streets of Barcelona, Spain. </a:t>
            </a:r>
          </a:p>
          <a:p>
            <a:pPr algn="just"/>
            <a:endParaRPr lang="en-US"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hlinkClick r:id="rId3"/>
              </a:rPr>
              <a:t>Artist</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hlinkClick r:id="rId4"/>
              </a:rPr>
              <a:t>Pablo Picasso</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hlinkClick r:id="rId5"/>
              </a:rPr>
              <a:t>Period</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Picasso's Blue Period</a:t>
            </a:r>
          </a:p>
          <a:p>
            <a:endParaRPr lang="en-US"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hlinkClick r:id="rId6"/>
              </a:rPr>
              <a:t>Dimensions</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1.23 m x 83 cm</a:t>
            </a:r>
          </a:p>
          <a:p>
            <a:endParaRPr lang="en-US"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hlinkClick r:id="rId7"/>
              </a:rPr>
              <a:t>Created</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1903–1904</a:t>
            </a:r>
          </a:p>
          <a:p>
            <a:endParaRPr lang="en-US"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hlinkClick r:id="rId8"/>
              </a:rPr>
              <a:t>Media</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Oil paint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k"/>
          <p:cNvPicPr>
            <a:picLocks noChangeAspect="1" noChangeArrowheads="1"/>
          </p:cNvPicPr>
          <p:nvPr/>
        </p:nvPicPr>
        <p:blipFill>
          <a:blip r:embed="rId2"/>
          <a:srcRect/>
          <a:stretch>
            <a:fillRect/>
          </a:stretch>
        </p:blipFill>
        <p:spPr bwMode="auto">
          <a:xfrm>
            <a:off x="0" y="0"/>
            <a:ext cx="9144000" cy="4876800"/>
          </a:xfrm>
          <a:prstGeom prst="rect">
            <a:avLst/>
          </a:prstGeom>
          <a:noFill/>
        </p:spPr>
      </p:pic>
      <p:sp>
        <p:nvSpPr>
          <p:cNvPr id="5" name="Rectangle 4"/>
          <p:cNvSpPr/>
          <p:nvPr/>
        </p:nvSpPr>
        <p:spPr>
          <a:xfrm>
            <a:off x="0" y="4795897"/>
            <a:ext cx="9144000" cy="2062103"/>
          </a:xfrm>
          <a:prstGeom prst="rect">
            <a:avLst/>
          </a:prstGeom>
        </p:spPr>
        <p:txBody>
          <a:bodyPr wrap="square">
            <a:spAutoFit/>
          </a:bodyPr>
          <a:lstStyle/>
          <a:p>
            <a:r>
              <a:rPr lang="en-US" sz="3200" b="1" dirty="0" smtClean="0">
                <a:latin typeface="Times New Roman" pitchFamily="18" charset="0"/>
                <a:cs typeface="Times New Roman" pitchFamily="18" charset="0"/>
              </a:rPr>
              <a:t>The Most Expensive Painting</a:t>
            </a:r>
          </a:p>
          <a:p>
            <a:r>
              <a:rPr lang="en-US" sz="3200" b="1" dirty="0" smtClean="0">
                <a:latin typeface="Times New Roman" pitchFamily="18" charset="0"/>
                <a:cs typeface="Times New Roman" pitchFamily="18" charset="0"/>
              </a:rPr>
              <a:t>Item:</a:t>
            </a:r>
            <a:r>
              <a:rPr lang="en-US" sz="3200" dirty="0" smtClean="0">
                <a:latin typeface="Times New Roman" pitchFamily="18" charset="0"/>
                <a:cs typeface="Times New Roman" pitchFamily="18" charset="0"/>
              </a:rPr>
              <a:t> Pablo Picasso's </a:t>
            </a:r>
            <a:r>
              <a:rPr lang="en-US" sz="3200" i="1" dirty="0" smtClean="0">
                <a:latin typeface="Times New Roman" pitchFamily="18" charset="0"/>
                <a:cs typeface="Times New Roman" pitchFamily="18" charset="0"/>
              </a:rPr>
              <a:t>Nude, Green Leaves and Bust</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Winning Bid:</a:t>
            </a:r>
            <a:r>
              <a:rPr lang="en-US" sz="3200" dirty="0" smtClean="0">
                <a:latin typeface="Times New Roman" pitchFamily="18" charset="0"/>
                <a:cs typeface="Times New Roman" pitchFamily="18" charset="0"/>
              </a:rPr>
              <a:t> </a:t>
            </a:r>
            <a:r>
              <a:rPr lang="en-US" sz="32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$106.5 million</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Sold:</a:t>
            </a:r>
            <a:r>
              <a:rPr lang="en-US" sz="3200" dirty="0" smtClean="0">
                <a:latin typeface="Times New Roman" pitchFamily="18" charset="0"/>
                <a:cs typeface="Times New Roman" pitchFamily="18" charset="0"/>
              </a:rPr>
              <a:t> 2010</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r>
              <a:rPr lang="en-GB" dirty="0" smtClean="0">
                <a:latin typeface="Times New Roman" pitchFamily="18" charset="0"/>
                <a:cs typeface="Times New Roman" pitchFamily="18" charset="0"/>
              </a:rPr>
              <a:t>The aesthetic value that a work of art possesses (and most would extend this to the natural environment) has to do with the sort of experience it provides when engaged with appropriately. </a:t>
            </a:r>
          </a:p>
          <a:p>
            <a:pPr algn="just"/>
            <a:r>
              <a:rPr lang="en-GB" dirty="0" smtClean="0">
                <a:latin typeface="Times New Roman" pitchFamily="18" charset="0"/>
                <a:cs typeface="Times New Roman" pitchFamily="18" charset="0"/>
              </a:rPr>
              <a:t>If it </a:t>
            </a:r>
            <a:r>
              <a:rPr lang="en-GB"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provides pleasure </a:t>
            </a:r>
            <a:r>
              <a:rPr lang="en-GB" dirty="0" smtClean="0">
                <a:latin typeface="Times New Roman" pitchFamily="18" charset="0"/>
                <a:cs typeface="Times New Roman" pitchFamily="18" charset="0"/>
              </a:rPr>
              <a:t>in virtue of our </a:t>
            </a:r>
            <a:r>
              <a:rPr lang="en-GB" dirty="0" smtClean="0">
                <a:effectLst>
                  <a:outerShdw blurRad="38100" dist="38100" dir="2700000" algn="tl">
                    <a:srgbClr val="000000">
                      <a:alpha val="43137"/>
                    </a:srgbClr>
                  </a:outerShdw>
                </a:effectLst>
                <a:latin typeface="Comic Sans MS" pitchFamily="66" charset="0"/>
                <a:cs typeface="Times New Roman" pitchFamily="18" charset="0"/>
              </a:rPr>
              <a:t>experience</a:t>
            </a:r>
            <a:r>
              <a:rPr lang="en-GB" dirty="0" smtClean="0">
                <a:latin typeface="Times New Roman" pitchFamily="18" charset="0"/>
                <a:cs typeface="Times New Roman" pitchFamily="18" charset="0"/>
              </a:rPr>
              <a:t> of its </a:t>
            </a:r>
            <a:r>
              <a:rPr lang="en-GB"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beauty</a:t>
            </a:r>
            <a:r>
              <a:rPr lang="en-GB" dirty="0" smtClean="0">
                <a:latin typeface="Times New Roman" pitchFamily="18" charset="0"/>
                <a:cs typeface="Times New Roman" pitchFamily="18" charset="0"/>
              </a:rPr>
              <a:t>, </a:t>
            </a:r>
            <a:r>
              <a:rPr lang="en-GB"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elegance</a:t>
            </a:r>
            <a:r>
              <a:rPr lang="en-GB" dirty="0" smtClean="0">
                <a:latin typeface="Times New Roman" pitchFamily="18" charset="0"/>
                <a:cs typeface="Times New Roman" pitchFamily="18" charset="0"/>
              </a:rPr>
              <a:t>, </a:t>
            </a:r>
            <a:r>
              <a:rPr lang="en-GB"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gracefulness</a:t>
            </a:r>
            <a:r>
              <a:rPr lang="en-GB" dirty="0" smtClean="0">
                <a:latin typeface="Times New Roman" pitchFamily="18" charset="0"/>
                <a:cs typeface="Times New Roman" pitchFamily="18" charset="0"/>
              </a:rPr>
              <a:t>, </a:t>
            </a:r>
            <a:r>
              <a:rPr lang="en-GB"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harmony</a:t>
            </a:r>
            <a:r>
              <a:rPr lang="en-GB" dirty="0" smtClean="0">
                <a:latin typeface="Times New Roman" pitchFamily="18" charset="0"/>
                <a:cs typeface="Times New Roman" pitchFamily="18" charset="0"/>
              </a:rPr>
              <a:t>, </a:t>
            </a:r>
            <a:r>
              <a:rPr lang="en-GB"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proportion</a:t>
            </a:r>
            <a:r>
              <a:rPr lang="en-GB" dirty="0" smtClean="0">
                <a:latin typeface="Times New Roman" pitchFamily="18" charset="0"/>
                <a:cs typeface="Times New Roman" pitchFamily="18" charset="0"/>
              </a:rPr>
              <a:t>, </a:t>
            </a:r>
            <a:r>
              <a:rPr lang="en-GB"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unity</a:t>
            </a:r>
            <a:r>
              <a:rPr lang="en-GB" dirty="0" smtClean="0">
                <a:latin typeface="Times New Roman" pitchFamily="18" charset="0"/>
                <a:cs typeface="Times New Roman" pitchFamily="18" charset="0"/>
              </a:rPr>
              <a:t>, etc., </a:t>
            </a:r>
            <a:r>
              <a:rPr lang="en-GB" dirty="0" smtClean="0">
                <a:effectLst>
                  <a:outerShdw blurRad="38100" dist="38100" dir="2700000" algn="tl">
                    <a:srgbClr val="000000">
                      <a:alpha val="43137"/>
                    </a:srgbClr>
                  </a:outerShdw>
                </a:effectLst>
                <a:latin typeface="Comic Sans MS" pitchFamily="66" charset="0"/>
                <a:cs typeface="Times New Roman" pitchFamily="18" charset="0"/>
              </a:rPr>
              <a:t>we say </a:t>
            </a:r>
            <a:r>
              <a:rPr lang="en-GB" dirty="0" smtClean="0">
                <a:latin typeface="Times New Roman" pitchFamily="18" charset="0"/>
                <a:cs typeface="Times New Roman" pitchFamily="18" charset="0"/>
              </a:rPr>
              <a:t>that it has </a:t>
            </a:r>
            <a:r>
              <a:rPr lang="en-GB" dirty="0" smtClean="0">
                <a:effectLst>
                  <a:outerShdw blurRad="38100" dist="38100" dir="2700000" algn="tl">
                    <a:srgbClr val="000000">
                      <a:alpha val="43137"/>
                    </a:srgbClr>
                  </a:outerShdw>
                </a:effectLst>
                <a:latin typeface="Comic Sans MS" pitchFamily="66" charset="0"/>
                <a:cs typeface="Times New Roman" pitchFamily="18" charset="0"/>
              </a:rPr>
              <a:t>positive aesthetic value. </a:t>
            </a:r>
          </a:p>
          <a:p>
            <a:pPr algn="just"/>
            <a:r>
              <a:rPr lang="en-GB" dirty="0" smtClean="0">
                <a:latin typeface="Times New Roman" pitchFamily="18" charset="0"/>
                <a:cs typeface="Times New Roman" pitchFamily="18" charset="0"/>
              </a:rPr>
              <a:t>If it </a:t>
            </a:r>
            <a:r>
              <a:rPr lang="en-GB" dirty="0" smtClean="0">
                <a:solidFill>
                  <a:schemeClr val="bg2">
                    <a:lumMod val="25000"/>
                  </a:schemeClr>
                </a:solidFill>
                <a:effectLst>
                  <a:outerShdw blurRad="38100" dist="38100" dir="2700000" algn="tl">
                    <a:srgbClr val="000000">
                      <a:alpha val="43137"/>
                    </a:srgbClr>
                  </a:outerShdw>
                </a:effectLst>
                <a:latin typeface="Comic Sans MS" pitchFamily="66" charset="0"/>
                <a:cs typeface="Times New Roman" pitchFamily="18" charset="0"/>
              </a:rPr>
              <a:t>provides displeasure </a:t>
            </a:r>
            <a:r>
              <a:rPr lang="en-GB" dirty="0" smtClean="0">
                <a:latin typeface="Times New Roman" pitchFamily="18" charset="0"/>
                <a:cs typeface="Times New Roman" pitchFamily="18" charset="0"/>
              </a:rPr>
              <a:t>in virtue of </a:t>
            </a:r>
            <a:r>
              <a:rPr lang="en-GB" dirty="0" smtClean="0">
                <a:solidFill>
                  <a:srgbClr val="C00000"/>
                </a:solidFill>
                <a:effectLst>
                  <a:outerShdw blurRad="38100" dist="38100" dir="2700000" algn="tl">
                    <a:srgbClr val="000000">
                      <a:alpha val="43137"/>
                    </a:srgbClr>
                  </a:outerShdw>
                </a:effectLst>
                <a:latin typeface="Comic Sans MS" pitchFamily="66" charset="0"/>
                <a:cs typeface="Times New Roman" pitchFamily="18" charset="0"/>
              </a:rPr>
              <a:t>ugliness</a:t>
            </a:r>
            <a:r>
              <a:rPr lang="en-GB" dirty="0" smtClean="0">
                <a:latin typeface="Times New Roman" pitchFamily="18" charset="0"/>
                <a:cs typeface="Times New Roman" pitchFamily="18" charset="0"/>
              </a:rPr>
              <a:t>, </a:t>
            </a:r>
            <a:r>
              <a:rPr lang="en-GB" dirty="0" smtClean="0">
                <a:solidFill>
                  <a:schemeClr val="tx2">
                    <a:lumMod val="50000"/>
                  </a:schemeClr>
                </a:solidFill>
                <a:effectLst>
                  <a:outerShdw blurRad="38100" dist="38100" dir="2700000" algn="tl">
                    <a:srgbClr val="000000">
                      <a:alpha val="43137"/>
                    </a:srgbClr>
                  </a:outerShdw>
                </a:effectLst>
                <a:latin typeface="Comic Sans MS" pitchFamily="66" charset="0"/>
                <a:cs typeface="Times New Roman" pitchFamily="18" charset="0"/>
              </a:rPr>
              <a:t>deformity</a:t>
            </a:r>
            <a:r>
              <a:rPr lang="en-GB" dirty="0" smtClean="0">
                <a:latin typeface="Times New Roman" pitchFamily="18" charset="0"/>
                <a:cs typeface="Times New Roman" pitchFamily="18" charset="0"/>
              </a:rPr>
              <a:t> or </a:t>
            </a:r>
            <a:r>
              <a:rPr lang="en-GB" dirty="0" smtClean="0">
                <a:solidFill>
                  <a:schemeClr val="accent2">
                    <a:lumMod val="50000"/>
                  </a:schemeClr>
                </a:solidFill>
                <a:effectLst>
                  <a:outerShdw blurRad="38100" dist="38100" dir="2700000" algn="tl">
                    <a:srgbClr val="000000">
                      <a:alpha val="43137"/>
                    </a:srgbClr>
                  </a:outerShdw>
                </a:effectLst>
                <a:latin typeface="Comic Sans MS" pitchFamily="66" charset="0"/>
                <a:cs typeface="Times New Roman" pitchFamily="18" charset="0"/>
              </a:rPr>
              <a:t>disgustingness</a:t>
            </a:r>
            <a:r>
              <a:rPr lang="en-GB" dirty="0" smtClean="0">
                <a:latin typeface="Times New Roman" pitchFamily="18" charset="0"/>
                <a:cs typeface="Times New Roman" pitchFamily="18" charset="0"/>
              </a:rPr>
              <a:t> we may </a:t>
            </a:r>
            <a:r>
              <a:rPr lang="en-GB" dirty="0" smtClean="0">
                <a:effectLst>
                  <a:outerShdw blurRad="38100" dist="38100" dir="2700000" algn="tl">
                    <a:srgbClr val="000000">
                      <a:alpha val="43137"/>
                    </a:srgbClr>
                  </a:outerShdw>
                </a:effectLst>
                <a:latin typeface="Comic Sans MS" pitchFamily="66" charset="0"/>
                <a:cs typeface="Times New Roman" pitchFamily="18" charset="0"/>
              </a:rPr>
              <a:t>say</a:t>
            </a:r>
            <a:r>
              <a:rPr lang="en-GB" dirty="0" smtClean="0">
                <a:latin typeface="Times New Roman" pitchFamily="18" charset="0"/>
                <a:cs typeface="Times New Roman" pitchFamily="18" charset="0"/>
              </a:rPr>
              <a:t> that it has </a:t>
            </a:r>
            <a:r>
              <a:rPr lang="en-GB" dirty="0" smtClean="0">
                <a:effectLst>
                  <a:outerShdw blurRad="38100" dist="38100" dir="2700000" algn="tl">
                    <a:srgbClr val="000000">
                      <a:alpha val="43137"/>
                    </a:srgbClr>
                  </a:outerShdw>
                </a:effectLst>
                <a:latin typeface="Comic Sans MS" pitchFamily="66" charset="0"/>
                <a:cs typeface="Times New Roman" pitchFamily="18" charset="0"/>
              </a:rPr>
              <a:t>negative aesthetic value</a:t>
            </a:r>
            <a:r>
              <a:rPr lang="en-GB" dirty="0" smtClean="0">
                <a:latin typeface="Times New Roman" pitchFamily="18" charset="0"/>
                <a:cs typeface="Times New Roman" pitchFamily="18" charset="0"/>
              </a:rPr>
              <a:t>. </a:t>
            </a:r>
          </a:p>
          <a:p>
            <a:pPr algn="just"/>
            <a:r>
              <a:rPr lang="en-GB" dirty="0" smtClean="0">
                <a:latin typeface="Times New Roman" pitchFamily="18" charset="0"/>
                <a:cs typeface="Times New Roman" pitchFamily="18" charset="0"/>
              </a:rPr>
              <a:t>One important thing to note is that the pleasure or displeasure underwriting aesthetic value is best thought of as directed </a:t>
            </a:r>
            <a:r>
              <a:rPr lang="en-GB" i="1" dirty="0" smtClean="0">
                <a:latin typeface="Times New Roman" pitchFamily="18" charset="0"/>
                <a:cs typeface="Times New Roman" pitchFamily="18" charset="0"/>
              </a:rPr>
              <a:t>at</a:t>
            </a:r>
            <a:r>
              <a:rPr lang="en-GB" dirty="0" smtClean="0">
                <a:latin typeface="Times New Roman" pitchFamily="18" charset="0"/>
                <a:cs typeface="Times New Roman" pitchFamily="18" charset="0"/>
              </a:rPr>
              <a:t> the object in question rather than being merely caused by it.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a:t>
            </a:r>
            <a:endParaRPr lang="en-US" dirty="0"/>
          </a:p>
        </p:txBody>
      </p:sp>
      <p:pic>
        <p:nvPicPr>
          <p:cNvPr id="2050" name="Picture 2" descr="C:\Users\USER\Desktop\organization-corporate-chart-company-people-1658455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2658070"/>
            <a:ext cx="9144000"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Organizational Value</a:t>
            </a:r>
            <a:endParaRPr lang="en-US" sz="5400" b="1" cap="all" spc="0"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just">
              <a:lnSpc>
                <a:spcPct val="150000"/>
              </a:lnSpc>
              <a:spcBef>
                <a:spcPts val="0"/>
              </a:spcBef>
              <a:buNone/>
            </a:pPr>
            <a:r>
              <a:rPr lang="en-US" dirty="0" smtClean="0">
                <a:latin typeface="Times New Roman" pitchFamily="18" charset="0"/>
                <a:cs typeface="Times New Roman" pitchFamily="18" charset="0"/>
              </a:rPr>
              <a:t>An </a:t>
            </a:r>
            <a:r>
              <a:rPr lang="en-US" dirty="0" smtClean="0">
                <a:latin typeface="Times New Roman" pitchFamily="18" charset="0"/>
                <a:cs typeface="Times New Roman" pitchFamily="18" charset="0"/>
              </a:rPr>
              <a:t>organization’s values might be thought of as a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moral compass </a:t>
            </a:r>
            <a:r>
              <a:rPr lang="en-US" dirty="0" smtClean="0">
                <a:latin typeface="Times New Roman" pitchFamily="18" charset="0"/>
                <a:cs typeface="Times New Roman" pitchFamily="18" charset="0"/>
              </a:rPr>
              <a:t>for its business practices. </a:t>
            </a:r>
          </a:p>
          <a:p>
            <a:pPr marL="0" indent="0" algn="just">
              <a:spcBef>
                <a:spcPts val="0"/>
              </a:spcBef>
              <a:buNone/>
            </a:pPr>
            <a:endParaRPr lang="en-US" sz="1000" dirty="0" smtClean="0">
              <a:latin typeface="Times New Roman" pitchFamily="18" charset="0"/>
              <a:cs typeface="Times New Roman" pitchFamily="18" charset="0"/>
            </a:endParaRPr>
          </a:p>
          <a:p>
            <a:pPr marL="0" indent="0" algn="just">
              <a:spcBef>
                <a:spcPts val="0"/>
              </a:spcBef>
              <a:buNone/>
            </a:pPr>
            <a:endParaRPr lang="en-US" sz="800" dirty="0" smtClean="0">
              <a:latin typeface="Times New Roman" pitchFamily="18" charset="0"/>
              <a:cs typeface="Times New Roman" pitchFamily="18" charset="0"/>
            </a:endParaRPr>
          </a:p>
          <a:p>
            <a:pPr marL="0" indent="0" algn="just">
              <a:lnSpc>
                <a:spcPct val="150000"/>
              </a:lnSpc>
              <a:spcBef>
                <a:spcPts val="0"/>
              </a:spcBef>
              <a:buNone/>
            </a:pPr>
            <a:r>
              <a:rPr lang="en-US" dirty="0" smtClean="0">
                <a:latin typeface="Times New Roman" pitchFamily="18" charset="0"/>
                <a:cs typeface="Times New Roman" pitchFamily="18" charset="0"/>
              </a:rPr>
              <a:t>While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c</a:t>
            </a:r>
            <a:r>
              <a:rPr lang="en-US" dirty="0" smtClean="0">
                <a:effectLst>
                  <a:outerShdw blurRad="38100" dist="38100" dir="2700000" algn="tl">
                    <a:srgbClr val="000000">
                      <a:alpha val="43137"/>
                    </a:srgbClr>
                  </a:outerShdw>
                </a:effectLst>
                <a:latin typeface="Comic Sans MS" pitchFamily="66" charset="0"/>
                <a:cs typeface="Times New Roman" pitchFamily="18" charset="0"/>
              </a:rPr>
              <a:t>ircumstances</a:t>
            </a:r>
            <a:r>
              <a:rPr lang="en-US" dirty="0" smtClean="0">
                <a:latin typeface="Times New Roman" pitchFamily="18" charset="0"/>
                <a:cs typeface="Times New Roman" pitchFamily="18" charset="0"/>
              </a:rPr>
              <a:t> may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c</a:t>
            </a:r>
            <a:r>
              <a:rPr lang="en-US" dirty="0" smtClean="0">
                <a:effectLst>
                  <a:outerShdw blurRad="38100" dist="38100" dir="2700000" algn="tl">
                    <a:srgbClr val="000000">
                      <a:alpha val="43137"/>
                    </a:srgbClr>
                  </a:outerShdw>
                </a:effectLst>
                <a:latin typeface="Comic Sans MS" pitchFamily="66" charset="0"/>
                <a:cs typeface="Times New Roman" pitchFamily="18" charset="0"/>
              </a:rPr>
              <a:t>hange</a:t>
            </a:r>
            <a:r>
              <a:rPr lang="en-US" dirty="0" smtClean="0">
                <a:latin typeface="Times New Roman" pitchFamily="18" charset="0"/>
                <a:cs typeface="Times New Roman" pitchFamily="18" charset="0"/>
              </a:rPr>
              <a:t>, ideally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v</a:t>
            </a:r>
            <a:r>
              <a:rPr lang="en-US" dirty="0" smtClean="0">
                <a:effectLst>
                  <a:outerShdw blurRad="38100" dist="38100" dir="2700000" algn="tl">
                    <a:srgbClr val="000000">
                      <a:alpha val="43137"/>
                    </a:srgbClr>
                  </a:outerShdw>
                </a:effectLst>
                <a:latin typeface="Comic Sans MS" pitchFamily="66" charset="0"/>
                <a:cs typeface="Times New Roman" pitchFamily="18" charset="0"/>
              </a:rPr>
              <a:t>alues</a:t>
            </a:r>
            <a:r>
              <a:rPr lang="en-US" dirty="0" smtClean="0">
                <a:latin typeface="Times New Roman" pitchFamily="18" charset="0"/>
                <a:cs typeface="Times New Roman" pitchFamily="18" charset="0"/>
              </a:rPr>
              <a:t> do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n</a:t>
            </a:r>
            <a:r>
              <a:rPr lang="en-US" dirty="0" smtClean="0">
                <a:effectLst>
                  <a:outerShdw blurRad="38100" dist="38100" dir="2700000" algn="tl">
                    <a:srgbClr val="000000">
                      <a:alpha val="43137"/>
                    </a:srgbClr>
                  </a:outerShdw>
                </a:effectLst>
                <a:latin typeface="Comic Sans MS" pitchFamily="66" charset="0"/>
                <a:cs typeface="Times New Roman" pitchFamily="18" charset="0"/>
              </a:rPr>
              <a:t>ot</a:t>
            </a:r>
            <a:r>
              <a:rPr lang="en-US" dirty="0" smtClean="0">
                <a:latin typeface="Times New Roman" pitchFamily="18" charset="0"/>
                <a:cs typeface="Times New Roman" pitchFamily="18" charset="0"/>
              </a:rPr>
              <a:t>. </a:t>
            </a:r>
          </a:p>
          <a:p>
            <a:pPr marL="0" indent="0" algn="just">
              <a:spcBef>
                <a:spcPts val="0"/>
              </a:spcBef>
              <a:buNone/>
            </a:pPr>
            <a:endParaRPr lang="en-US" sz="1000" dirty="0" smtClean="0">
              <a:latin typeface="Times New Roman" pitchFamily="18" charset="0"/>
              <a:cs typeface="Times New Roman" pitchFamily="18" charset="0"/>
            </a:endParaRPr>
          </a:p>
          <a:p>
            <a:pPr marL="0" indent="0" algn="just">
              <a:spcBef>
                <a:spcPts val="0"/>
              </a:spcBef>
              <a:buNone/>
            </a:pPr>
            <a:endParaRPr lang="en-US" sz="800" dirty="0" smtClean="0">
              <a:latin typeface="Times New Roman" pitchFamily="18" charset="0"/>
              <a:cs typeface="Times New Roman" pitchFamily="18" charset="0"/>
            </a:endParaRPr>
          </a:p>
          <a:p>
            <a:pPr marL="0" indent="0" algn="just">
              <a:lnSpc>
                <a:spcPct val="150000"/>
              </a:lnSpc>
              <a:spcBef>
                <a:spcPts val="0"/>
              </a:spcBef>
              <a:buNone/>
            </a:pP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Vision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latin typeface="Times New Roman" pitchFamily="18" charset="0"/>
                <a:cs typeface="Times New Roman" pitchFamily="18" charset="0"/>
              </a:rPr>
              <a:t>and</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mission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latin typeface="Times New Roman" pitchFamily="18" charset="0"/>
                <a:cs typeface="Times New Roman" pitchFamily="18" charset="0"/>
              </a:rPr>
              <a:t>statements provi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de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direction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focus</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latin typeface="Times New Roman" pitchFamily="18" charset="0"/>
                <a:cs typeface="Times New Roman" pitchFamily="18" charset="0"/>
              </a:rPr>
              <a:t>and</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energy</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latin typeface="Times New Roman" pitchFamily="18" charset="0"/>
                <a:cs typeface="Times New Roman" pitchFamily="18" charset="0"/>
              </a:rPr>
              <a:t>to accomplish shared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goals</a:t>
            </a:r>
            <a:r>
              <a:rPr lang="en-US" dirty="0" smtClean="0">
                <a:latin typeface="Times New Roman" pitchFamily="18" charset="0"/>
                <a:cs typeface="Times New Roman" pitchFamily="18" charset="0"/>
              </a:rPr>
              <a:t>. </a:t>
            </a:r>
          </a:p>
          <a:p>
            <a:pPr marL="0" indent="0" algn="just">
              <a:spcBef>
                <a:spcPts val="0"/>
              </a:spcBef>
              <a:buNone/>
            </a:pPr>
            <a:endParaRPr lang="en-US" sz="1000" dirty="0" smtClean="0">
              <a:latin typeface="Times New Roman" pitchFamily="18" charset="0"/>
              <a:cs typeface="Times New Roman" pitchFamily="18" charset="0"/>
            </a:endParaRPr>
          </a:p>
          <a:p>
            <a:pPr marL="0" indent="0" algn="just">
              <a:spcBef>
                <a:spcPts val="0"/>
              </a:spcBef>
              <a:buNone/>
            </a:pPr>
            <a:endParaRPr lang="en-US" sz="800" dirty="0" smtClean="0">
              <a:latin typeface="Times New Roman" pitchFamily="18" charset="0"/>
              <a:cs typeface="Times New Roman" pitchFamily="18" charset="0"/>
            </a:endParaRPr>
          </a:p>
          <a:p>
            <a:pPr marL="0" indent="0" algn="just">
              <a:spcBef>
                <a:spcPts val="0"/>
              </a:spcBef>
              <a:buNone/>
            </a:pPr>
            <a:r>
              <a:rPr lang="en-US" dirty="0" smtClean="0">
                <a:latin typeface="Times New Roman" pitchFamily="18" charset="0"/>
                <a:cs typeface="Times New Roman" pitchFamily="18" charset="0"/>
              </a:rPr>
              <a:t>Writing down a set of commonly-held values can help an organization define its culture and beliefs.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b="1" dirty="0" smtClean="0">
                <a:latin typeface="Times New Roman" pitchFamily="18" charset="0"/>
                <a:cs typeface="Times New Roman" pitchFamily="18" charset="0"/>
              </a:rPr>
              <a:t>	</a:t>
            </a:r>
            <a:r>
              <a:rPr lang="en-US" b="1" dirty="0" smtClean="0">
                <a:solidFill>
                  <a:srgbClr val="7030A0"/>
                </a:solidFill>
                <a:latin typeface="Times New Roman" pitchFamily="18" charset="0"/>
                <a:cs typeface="Times New Roman" pitchFamily="18" charset="0"/>
              </a:rPr>
              <a:t>WHAT VALUES CAN LOOK LIKE</a:t>
            </a:r>
          </a:p>
          <a:p>
            <a:pPr algn="ctr">
              <a:buNone/>
            </a:pPr>
            <a:endParaRPr lang="en-US" sz="800" b="1" dirty="0" smtClean="0">
              <a:solidFill>
                <a:srgbClr val="7030A0"/>
              </a:solidFill>
              <a:latin typeface="Times New Roman" pitchFamily="18" charset="0"/>
              <a:cs typeface="Times New Roman" pitchFamily="18" charset="0"/>
            </a:endParaRPr>
          </a:p>
          <a:p>
            <a:pPr marL="0" indent="0" algn="just">
              <a:spcBef>
                <a:spcPts val="0"/>
              </a:spcBef>
              <a:buNone/>
            </a:pPr>
            <a:r>
              <a:rPr lang="en-US" dirty="0" smtClean="0">
                <a:latin typeface="Times New Roman" pitchFamily="18" charset="0"/>
                <a:cs typeface="Times New Roman" pitchFamily="18" charset="0"/>
              </a:rPr>
              <a:t>	This varies from one organisation to another. However there should be a few core values only, They support your vision, shape your culture, and reflect what you value.</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15362" name="Picture 2" descr="C:\Users\USER\Desktop\culture_change.jpg"/>
          <p:cNvPicPr>
            <a:picLocks noChangeAspect="1" noChangeArrowheads="1"/>
          </p:cNvPicPr>
          <p:nvPr/>
        </p:nvPicPr>
        <p:blipFill>
          <a:blip r:embed="rId2"/>
          <a:srcRect/>
          <a:stretch>
            <a:fillRect/>
          </a:stretch>
        </p:blipFill>
        <p:spPr bwMode="auto">
          <a:xfrm>
            <a:off x="0" y="2667000"/>
            <a:ext cx="9144000" cy="4191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sz="800" b="1" dirty="0" smtClean="0"/>
          </a:p>
          <a:p>
            <a:pPr>
              <a:buNone/>
            </a:pPr>
            <a:r>
              <a:rPr lang="en-US" sz="3600" b="1" dirty="0" smtClean="0">
                <a:solidFill>
                  <a:srgbClr val="FF0000"/>
                </a:solidFill>
                <a:latin typeface="Times New Roman" pitchFamily="18" charset="0"/>
                <a:cs typeface="Times New Roman" pitchFamily="18" charset="0"/>
              </a:rPr>
              <a:t>	1.Teamwork</a:t>
            </a:r>
          </a:p>
          <a:p>
            <a:pPr>
              <a:buNone/>
            </a:pPr>
            <a:endParaRPr lang="en-US" sz="800" b="1" dirty="0" smtClean="0">
              <a:latin typeface="Times New Roman" pitchFamily="18" charset="0"/>
              <a:cs typeface="Times New Roman" pitchFamily="18" charset="0"/>
            </a:endParaRPr>
          </a:p>
          <a:p>
            <a:pPr algn="just">
              <a:spcBef>
                <a:spcPts val="0"/>
              </a:spcBef>
              <a:buNone/>
            </a:pPr>
            <a:r>
              <a:rPr lang="en-US" dirty="0" smtClean="0">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Listening to and respecting each other whilst working together to achieve mutually beneficial results.</a:t>
            </a:r>
          </a:p>
          <a:p>
            <a:pPr algn="just">
              <a:spcBef>
                <a:spcPts val="0"/>
              </a:spcBef>
              <a:buNone/>
            </a:pPr>
            <a:endParaRPr lang="en-US" sz="800" dirty="0" smtClean="0">
              <a:solidFill>
                <a:srgbClr val="002060"/>
              </a:solidFill>
              <a:latin typeface="Times New Roman" pitchFamily="18" charset="0"/>
              <a:cs typeface="Times New Roman" pitchFamily="18" charset="0"/>
            </a:endParaRPr>
          </a:p>
          <a:p>
            <a:pPr algn="just">
              <a:spcBef>
                <a:spcPts val="0"/>
              </a:spcBef>
              <a:buNone/>
            </a:pPr>
            <a:r>
              <a:rPr lang="en-US" dirty="0" smtClean="0">
                <a:solidFill>
                  <a:srgbClr val="002060"/>
                </a:solidFill>
                <a:latin typeface="Times New Roman" pitchFamily="18" charset="0"/>
                <a:cs typeface="Times New Roman" pitchFamily="18" charset="0"/>
              </a:rPr>
              <a:t>	Providing support to one another, working co-operatively, respecting one another’s views, and making our work environment fun and enjoyable.</a:t>
            </a:r>
            <a:endParaRPr lang="en-US" dirty="0">
              <a:solidFill>
                <a:srgbClr val="002060"/>
              </a:solidFill>
              <a:latin typeface="Times New Roman" pitchFamily="18" charset="0"/>
              <a:cs typeface="Times New Roman" pitchFamily="18" charset="0"/>
            </a:endParaRPr>
          </a:p>
        </p:txBody>
      </p:sp>
      <p:pic>
        <p:nvPicPr>
          <p:cNvPr id="1026" name="Picture 2" descr="C:\Users\USER\Desktop\teamwork-1024x682.jpg"/>
          <p:cNvPicPr>
            <a:picLocks noChangeAspect="1" noChangeArrowheads="1"/>
          </p:cNvPicPr>
          <p:nvPr/>
        </p:nvPicPr>
        <p:blipFill>
          <a:blip r:embed="rId2"/>
          <a:srcRect/>
          <a:stretch>
            <a:fillRect/>
          </a:stretch>
        </p:blipFill>
        <p:spPr bwMode="auto">
          <a:xfrm>
            <a:off x="0" y="4800600"/>
            <a:ext cx="9144000" cy="2057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2.Honesty</a:t>
            </a:r>
          </a:p>
          <a:p>
            <a:pPr>
              <a:buNone/>
            </a:pPr>
            <a:endParaRPr lang="en-US" sz="1100" b="1" dirty="0" smtClean="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b="1" i="1" dirty="0" smtClean="0">
                <a:solidFill>
                  <a:srgbClr val="00B050"/>
                </a:solidFill>
                <a:latin typeface="Times New Roman" pitchFamily="18" charset="0"/>
                <a:cs typeface="Times New Roman" pitchFamily="18" charset="0"/>
              </a:rPr>
              <a:t>Being open and honest in all our dealings and maintaining the highest integrity at all times.</a:t>
            </a:r>
          </a:p>
          <a:p>
            <a:pPr>
              <a:buNone/>
            </a:pPr>
            <a:endParaRPr lang="en-US" sz="1100" dirty="0" smtClean="0">
              <a:latin typeface="Times New Roman" pitchFamily="18" charset="0"/>
              <a:cs typeface="Times New Roman" pitchFamily="18" charset="0"/>
            </a:endParaRPr>
          </a:p>
          <a:p>
            <a:pPr algn="just"/>
            <a:r>
              <a:rPr lang="en-US" dirty="0" smtClean="0">
                <a:solidFill>
                  <a:srgbClr val="002060"/>
                </a:solidFill>
                <a:latin typeface="Times New Roman" pitchFamily="18" charset="0"/>
                <a:cs typeface="Times New Roman" pitchFamily="18" charset="0"/>
              </a:rPr>
              <a:t>All concerns are aired 			   constructively with 					  solutions offered.</a:t>
            </a:r>
          </a:p>
          <a:p>
            <a:endParaRPr lang="en-US" sz="800" dirty="0" smtClean="0">
              <a:solidFill>
                <a:srgbClr val="002060"/>
              </a:solidFill>
              <a:latin typeface="Times New Roman" pitchFamily="18" charset="0"/>
              <a:cs typeface="Times New Roman" pitchFamily="18" charset="0"/>
            </a:endParaRPr>
          </a:p>
          <a:p>
            <a:pPr algn="just"/>
            <a:r>
              <a:rPr lang="en-US" dirty="0" smtClean="0">
                <a:solidFill>
                  <a:srgbClr val="002060"/>
                </a:solidFill>
                <a:latin typeface="Times New Roman" pitchFamily="18" charset="0"/>
                <a:cs typeface="Times New Roman" pitchFamily="18" charset="0"/>
              </a:rPr>
              <a:t>Each person is as skilled in some 			 way as another and is entitled 				     to express their views without 	                     interruption.</a:t>
            </a:r>
            <a:endParaRPr lang="en-US" dirty="0">
              <a:solidFill>
                <a:srgbClr val="002060"/>
              </a:solidFill>
              <a:latin typeface="Times New Roman" pitchFamily="18" charset="0"/>
              <a:cs typeface="Times New Roman" pitchFamily="18" charset="0"/>
            </a:endParaRPr>
          </a:p>
        </p:txBody>
      </p:sp>
      <p:pic>
        <p:nvPicPr>
          <p:cNvPr id="2050" name="Picture 2" descr="C:\Users\USER\Desktop\4ibobMKyT.png"/>
          <p:cNvPicPr>
            <a:picLocks noChangeAspect="1" noChangeArrowheads="1"/>
          </p:cNvPicPr>
          <p:nvPr/>
        </p:nvPicPr>
        <p:blipFill>
          <a:blip r:embed="rId2"/>
          <a:srcRect/>
          <a:stretch>
            <a:fillRect/>
          </a:stretch>
        </p:blipFill>
        <p:spPr bwMode="auto">
          <a:xfrm flipH="1">
            <a:off x="5867400" y="1981200"/>
            <a:ext cx="3276600" cy="4876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3.Excellence</a:t>
            </a:r>
          </a:p>
          <a:p>
            <a:pPr>
              <a:buNone/>
            </a:pPr>
            <a:endParaRPr lang="en-US" sz="1100" b="1" dirty="0" smtClean="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b="1" i="1" dirty="0" smtClean="0">
                <a:solidFill>
                  <a:srgbClr val="00B050"/>
                </a:solidFill>
                <a:latin typeface="Times New Roman" pitchFamily="18" charset="0"/>
                <a:cs typeface="Times New Roman" pitchFamily="18" charset="0"/>
              </a:rPr>
              <a:t>Always doing what we say we will and striving for excellence and quality in everything we do.</a:t>
            </a:r>
          </a:p>
          <a:p>
            <a:pPr>
              <a:buNone/>
            </a:pPr>
            <a:endParaRPr lang="en-US" sz="1100" dirty="0" smtClean="0">
              <a:latin typeface="Times New Roman" pitchFamily="18" charset="0"/>
              <a:cs typeface="Times New Roman" pitchFamily="18" charset="0"/>
            </a:endParaRPr>
          </a:p>
          <a:p>
            <a:pPr algn="just"/>
            <a:r>
              <a:rPr lang="en-US" dirty="0" smtClean="0">
                <a:solidFill>
                  <a:srgbClr val="002060"/>
                </a:solidFill>
                <a:latin typeface="Times New Roman" pitchFamily="18" charset="0"/>
                <a:cs typeface="Times New Roman" pitchFamily="18" charset="0"/>
              </a:rPr>
              <a:t>Quality will always delight the client whilst staying within budget limitations.</a:t>
            </a:r>
          </a:p>
          <a:p>
            <a:pPr algn="just"/>
            <a:r>
              <a:rPr lang="en-US" dirty="0" smtClean="0">
                <a:solidFill>
                  <a:srgbClr val="002060"/>
                </a:solidFill>
                <a:latin typeface="Times New Roman" pitchFamily="18" charset="0"/>
                <a:cs typeface="Times New Roman" pitchFamily="18" charset="0"/>
              </a:rPr>
              <a:t>If we give our word we keep it unless agreed otherwise by all parties.</a:t>
            </a:r>
            <a:endParaRPr lang="en-US" dirty="0">
              <a:solidFill>
                <a:srgbClr val="002060"/>
              </a:solidFill>
              <a:latin typeface="Times New Roman" pitchFamily="18" charset="0"/>
              <a:cs typeface="Times New Roman" pitchFamily="18" charset="0"/>
            </a:endParaRPr>
          </a:p>
        </p:txBody>
      </p:sp>
      <p:pic>
        <p:nvPicPr>
          <p:cNvPr id="3075" name="Picture 3" descr="C:\Users\USER\Desktop\Businessmen-celebrating.png"/>
          <p:cNvPicPr>
            <a:picLocks noChangeAspect="1" noChangeArrowheads="1"/>
          </p:cNvPicPr>
          <p:nvPr/>
        </p:nvPicPr>
        <p:blipFill>
          <a:blip r:embed="rId2"/>
          <a:srcRect/>
          <a:stretch>
            <a:fillRect/>
          </a:stretch>
        </p:blipFill>
        <p:spPr bwMode="auto">
          <a:xfrm>
            <a:off x="0" y="4191000"/>
            <a:ext cx="9144000" cy="259712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4.Commitment</a:t>
            </a:r>
          </a:p>
          <a:p>
            <a:pPr>
              <a:buNone/>
            </a:pPr>
            <a:endParaRPr lang="en-US" sz="800" b="1" dirty="0" smtClean="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b="1" i="1" dirty="0" smtClean="0">
                <a:solidFill>
                  <a:srgbClr val="00B050"/>
                </a:solidFill>
                <a:latin typeface="Times New Roman" pitchFamily="18" charset="0"/>
                <a:cs typeface="Times New Roman" pitchFamily="18" charset="0"/>
              </a:rPr>
              <a:t>Working with urgency and commitment to be successful from individual and company perspectives.</a:t>
            </a:r>
          </a:p>
          <a:p>
            <a:pPr>
              <a:buNone/>
            </a:pPr>
            <a:endParaRPr lang="en-US" sz="1100" b="1" i="1" dirty="0" smtClean="0">
              <a:solidFill>
                <a:srgbClr val="00B050"/>
              </a:solidFill>
              <a:latin typeface="Times New Roman" pitchFamily="18" charset="0"/>
              <a:cs typeface="Times New Roman" pitchFamily="18" charset="0"/>
            </a:endParaRPr>
          </a:p>
          <a:p>
            <a:pPr algn="just"/>
            <a:r>
              <a:rPr lang="en-US" dirty="0" smtClean="0">
                <a:solidFill>
                  <a:srgbClr val="002060"/>
                </a:solidFill>
                <a:latin typeface="Times New Roman" pitchFamily="18" charset="0"/>
                <a:cs typeface="Times New Roman" pitchFamily="18" charset="0"/>
              </a:rPr>
              <a:t>Timeframes are always met unless urgent circumstances mean we have to renegotiate new timeframes with all parties.</a:t>
            </a:r>
          </a:p>
          <a:p>
            <a:pPr algn="just"/>
            <a:r>
              <a:rPr lang="en-US" dirty="0" smtClean="0">
                <a:solidFill>
                  <a:srgbClr val="002060"/>
                </a:solidFill>
                <a:latin typeface="Times New Roman" pitchFamily="18" charset="0"/>
                <a:cs typeface="Times New Roman" pitchFamily="18" charset="0"/>
              </a:rPr>
              <a:t>Clients’ needs agreed within budgets are met regardless of personal wants.</a:t>
            </a:r>
            <a:endParaRPr lang="en-US" dirty="0">
              <a:solidFill>
                <a:srgbClr val="002060"/>
              </a:solidFill>
              <a:latin typeface="Times New Roman" pitchFamily="18" charset="0"/>
              <a:cs typeface="Times New Roman" pitchFamily="18" charset="0"/>
            </a:endParaRPr>
          </a:p>
        </p:txBody>
      </p:sp>
      <p:pic>
        <p:nvPicPr>
          <p:cNvPr id="4099" name="Picture 3" descr="C:\Users\USER\Desktop\commitment-clipart-vector-handshake-prev2-by-dragonart.jpg"/>
          <p:cNvPicPr>
            <a:picLocks noChangeAspect="1" noChangeArrowheads="1"/>
          </p:cNvPicPr>
          <p:nvPr/>
        </p:nvPicPr>
        <p:blipFill>
          <a:blip r:embed="rId2"/>
          <a:srcRect/>
          <a:stretch>
            <a:fillRect/>
          </a:stretch>
        </p:blipFill>
        <p:spPr bwMode="auto">
          <a:xfrm>
            <a:off x="1066800" y="5105400"/>
            <a:ext cx="7239000" cy="1752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ostrom.com/filebin/images/CSR_Graphic.jpg"/>
          <p:cNvPicPr>
            <a:picLocks noChangeAspect="1" noChangeArrowheads="1"/>
          </p:cNvPicPr>
          <p:nvPr/>
        </p:nvPicPr>
        <p:blipFill>
          <a:blip r:embed="rId2"/>
          <a:srcRect/>
          <a:stretch>
            <a:fillRect/>
          </a:stretch>
        </p:blipFill>
        <p:spPr bwMode="auto">
          <a:xfrm>
            <a:off x="0" y="0"/>
            <a:ext cx="9144000" cy="6934200"/>
          </a:xfrm>
          <a:prstGeom prst="rect">
            <a:avLst/>
          </a:prstGeom>
          <a:noFill/>
        </p:spPr>
      </p:pic>
      <p:sp>
        <p:nvSpPr>
          <p:cNvPr id="3" name="Rectangle 2"/>
          <p:cNvSpPr/>
          <p:nvPr/>
        </p:nvSpPr>
        <p:spPr>
          <a:xfrm>
            <a:off x="0" y="2362200"/>
            <a:ext cx="9143999" cy="1200329"/>
          </a:xfrm>
          <a:prstGeom prst="rect">
            <a:avLst/>
          </a:prstGeom>
        </p:spPr>
        <p:txBody>
          <a:bodyPr wrap="square">
            <a:spAutoFit/>
          </a:bodyPr>
          <a:lstStyle/>
          <a:p>
            <a:pPr algn="ctr"/>
            <a:r>
              <a:rPr lang="en-US" sz="72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Societal Values</a:t>
            </a:r>
            <a:endParaRPr lang="en-US" sz="7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5.Ownership</a:t>
            </a:r>
          </a:p>
          <a:p>
            <a:pPr>
              <a:buNone/>
            </a:pPr>
            <a:endParaRPr lang="en-US" sz="800" b="1" dirty="0" smtClean="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b="1" i="1" dirty="0" smtClean="0">
                <a:solidFill>
                  <a:srgbClr val="00B050"/>
                </a:solidFill>
                <a:latin typeface="Times New Roman" pitchFamily="18" charset="0"/>
                <a:cs typeface="Times New Roman" pitchFamily="18" charset="0"/>
              </a:rPr>
              <a:t>Taking ownership of our customers’ needs and being accountable for delivering friendly and professional service.</a:t>
            </a:r>
          </a:p>
          <a:p>
            <a:pPr>
              <a:buNone/>
            </a:pPr>
            <a:endParaRPr lang="en-US" sz="1100" b="1" i="1" dirty="0" smtClean="0">
              <a:solidFill>
                <a:srgbClr val="00B050"/>
              </a:solidFill>
              <a:latin typeface="Times New Roman" pitchFamily="18" charset="0"/>
              <a:cs typeface="Times New Roman" pitchFamily="18" charset="0"/>
            </a:endParaRPr>
          </a:p>
          <a:p>
            <a:pPr algn="just"/>
            <a:r>
              <a:rPr lang="en-US" dirty="0" smtClean="0">
                <a:solidFill>
                  <a:srgbClr val="002060"/>
                </a:solidFill>
                <a:latin typeface="Times New Roman" pitchFamily="18" charset="0"/>
                <a:cs typeface="Times New Roman" pitchFamily="18" charset="0"/>
              </a:rPr>
              <a:t>We are each fully accountable for our work in gaining any possible repeat business with customers.</a:t>
            </a:r>
          </a:p>
          <a:p>
            <a:pPr algn="just"/>
            <a:r>
              <a:rPr lang="en-US" dirty="0" smtClean="0">
                <a:solidFill>
                  <a:srgbClr val="002060"/>
                </a:solidFill>
                <a:latin typeface="Times New Roman" pitchFamily="18" charset="0"/>
                <a:cs typeface="Times New Roman" pitchFamily="18" charset="0"/>
              </a:rPr>
              <a:t>We understand our customers’ business, prepare for all meetings with them.</a:t>
            </a:r>
            <a:endParaRPr lang="en-US" dirty="0">
              <a:solidFill>
                <a:srgbClr val="002060"/>
              </a:solidFill>
              <a:latin typeface="Times New Roman" pitchFamily="18" charset="0"/>
              <a:cs typeface="Times New Roman" pitchFamily="18" charset="0"/>
            </a:endParaRPr>
          </a:p>
        </p:txBody>
      </p:sp>
      <p:pic>
        <p:nvPicPr>
          <p:cNvPr id="5122" name="Picture 2" descr="C:\Users\USER\Desktop\icon_Automate.jpg"/>
          <p:cNvPicPr>
            <a:picLocks noChangeAspect="1" noChangeArrowheads="1"/>
          </p:cNvPicPr>
          <p:nvPr/>
        </p:nvPicPr>
        <p:blipFill>
          <a:blip r:embed="rId2"/>
          <a:srcRect/>
          <a:stretch>
            <a:fillRect/>
          </a:stretch>
        </p:blipFill>
        <p:spPr bwMode="auto">
          <a:xfrm>
            <a:off x="0" y="4648200"/>
            <a:ext cx="9144000" cy="2209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6.Recognition</a:t>
            </a:r>
          </a:p>
          <a:p>
            <a:pPr>
              <a:buNone/>
            </a:pPr>
            <a:endParaRPr lang="en-US" sz="1100" b="1" dirty="0" smtClean="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b="1" i="1" dirty="0" smtClean="0">
                <a:solidFill>
                  <a:srgbClr val="00B050"/>
                </a:solidFill>
                <a:latin typeface="Times New Roman" pitchFamily="18" charset="0"/>
                <a:cs typeface="Times New Roman" pitchFamily="18" charset="0"/>
              </a:rPr>
              <a:t>Recognising and rewarding each others contributions and efforts.</a:t>
            </a:r>
          </a:p>
          <a:p>
            <a:pPr>
              <a:buNone/>
            </a:pPr>
            <a:endParaRPr lang="en-US" sz="1100" dirty="0" smtClean="0">
              <a:solidFill>
                <a:schemeClr val="accent3">
                  <a:lumMod val="75000"/>
                </a:schemeClr>
              </a:solidFill>
              <a:latin typeface="Times New Roman" pitchFamily="18" charset="0"/>
              <a:cs typeface="Times New Roman" pitchFamily="18" charset="0"/>
            </a:endParaRPr>
          </a:p>
          <a:p>
            <a:pPr algn="just"/>
            <a:r>
              <a:rPr lang="en-US" dirty="0" smtClean="0">
                <a:solidFill>
                  <a:srgbClr val="002060"/>
                </a:solidFill>
                <a:latin typeface="Times New Roman" pitchFamily="18" charset="0"/>
                <a:cs typeface="Times New Roman" pitchFamily="18" charset="0"/>
              </a:rPr>
              <a:t>All individual successes are celebrated within the team.</a:t>
            </a:r>
          </a:p>
          <a:p>
            <a:pPr algn="just"/>
            <a:r>
              <a:rPr lang="en-US" dirty="0" smtClean="0">
                <a:solidFill>
                  <a:srgbClr val="002060"/>
                </a:solidFill>
                <a:latin typeface="Times New Roman" pitchFamily="18" charset="0"/>
                <a:cs typeface="Times New Roman" pitchFamily="18" charset="0"/>
              </a:rPr>
              <a:t>Assistance is thanked every time.</a:t>
            </a:r>
            <a:endParaRPr lang="en-US" dirty="0">
              <a:solidFill>
                <a:srgbClr val="002060"/>
              </a:solidFill>
              <a:latin typeface="Times New Roman" pitchFamily="18" charset="0"/>
              <a:cs typeface="Times New Roman" pitchFamily="18" charset="0"/>
            </a:endParaRPr>
          </a:p>
        </p:txBody>
      </p:sp>
      <p:pic>
        <p:nvPicPr>
          <p:cNvPr id="5" name="Picture 2" descr="C:\Users\USER\Desktop\Recognition.gif"/>
          <p:cNvPicPr>
            <a:picLocks noChangeAspect="1" noChangeArrowheads="1"/>
          </p:cNvPicPr>
          <p:nvPr/>
        </p:nvPicPr>
        <p:blipFill>
          <a:blip r:embed="rId2"/>
          <a:srcRect/>
          <a:stretch>
            <a:fillRect/>
          </a:stretch>
        </p:blipFill>
        <p:spPr bwMode="auto">
          <a:xfrm>
            <a:off x="304800" y="3886200"/>
            <a:ext cx="8534400" cy="2743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USER\Desktop\Customer-Support_Banner.jpg"/>
          <p:cNvPicPr>
            <a:picLocks noChangeAspect="1" noChangeArrowheads="1"/>
          </p:cNvPicPr>
          <p:nvPr/>
        </p:nvPicPr>
        <p:blipFill>
          <a:blip r:embed="rId2">
            <a:lum bright="13000"/>
          </a:blip>
          <a:srcRect/>
          <a:stretch>
            <a:fillRect/>
          </a:stretch>
        </p:blipFill>
        <p:spPr bwMode="auto">
          <a:xfrm>
            <a:off x="0" y="0"/>
            <a:ext cx="9144000" cy="6858000"/>
          </a:xfrm>
          <a:prstGeom prst="rect">
            <a:avLst/>
          </a:prstGeom>
          <a:noFill/>
        </p:spPr>
      </p:pic>
      <p:sp>
        <p:nvSpPr>
          <p:cNvPr id="8" name="Rectangle 7"/>
          <p:cNvSpPr/>
          <p:nvPr/>
        </p:nvSpPr>
        <p:spPr>
          <a:xfrm>
            <a:off x="0" y="0"/>
            <a:ext cx="5181600" cy="5755422"/>
          </a:xfrm>
          <a:prstGeom prst="rect">
            <a:avLst/>
          </a:prstGeom>
        </p:spPr>
        <p:txBody>
          <a:bodyPr wrap="square">
            <a:spAutoFit/>
          </a:bodyPr>
          <a:lstStyle/>
          <a:p>
            <a:pPr>
              <a:buNone/>
            </a:pPr>
            <a:r>
              <a:rPr lang="en-US" sz="2400" b="1" dirty="0" smtClean="0">
                <a:solidFill>
                  <a:srgbClr val="FF0000"/>
                </a:solidFill>
                <a:latin typeface="Times New Roman" pitchFamily="18" charset="0"/>
                <a:cs typeface="Times New Roman" pitchFamily="18" charset="0"/>
              </a:rPr>
              <a:t>7.Customer Service</a:t>
            </a:r>
          </a:p>
          <a:p>
            <a:pPr>
              <a:buNone/>
            </a:pPr>
            <a:endParaRPr lang="en-US" sz="800" b="1" dirty="0" smtClean="0">
              <a:solidFill>
                <a:srgbClr val="FF0000"/>
              </a:solidFill>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r>
              <a:rPr lang="en-US" sz="2400" b="1" i="1" dirty="0" smtClean="0">
                <a:solidFill>
                  <a:srgbClr val="00B050"/>
                </a:solidFill>
                <a:latin typeface="Times New Roman" pitchFamily="18" charset="0"/>
                <a:cs typeface="Times New Roman" pitchFamily="18" charset="0"/>
              </a:rPr>
              <a:t>We enjoy their custom and so they deserve our service -timely, responsive, proactive, meeting their needs and aiming to delight.</a:t>
            </a:r>
          </a:p>
          <a:p>
            <a:pPr>
              <a:buNone/>
            </a:pPr>
            <a:endParaRPr lang="en-US" sz="800" b="1" i="1" dirty="0" smtClean="0">
              <a:solidFill>
                <a:schemeClr val="accent3">
                  <a:lumMod val="75000"/>
                </a:schemeClr>
              </a:solidFill>
              <a:latin typeface="Times New Roman" pitchFamily="18" charset="0"/>
              <a:cs typeface="Times New Roman" pitchFamily="18" charset="0"/>
            </a:endParaRPr>
          </a:p>
          <a:p>
            <a:pPr algn="just"/>
            <a:r>
              <a:rPr lang="en-US" sz="2400" dirty="0" smtClean="0">
                <a:solidFill>
                  <a:srgbClr val="002060"/>
                </a:solidFill>
                <a:latin typeface="Times New Roman" pitchFamily="18" charset="0"/>
                <a:cs typeface="Times New Roman" pitchFamily="18" charset="0"/>
              </a:rPr>
              <a:t>At every meeting with our customers we ask them what we could have done better, then implement their suggestions before we meet them again.</a:t>
            </a:r>
          </a:p>
          <a:p>
            <a:pPr algn="just"/>
            <a:endParaRPr lang="en-US" sz="800" dirty="0" smtClean="0">
              <a:solidFill>
                <a:srgbClr val="002060"/>
              </a:solidFill>
              <a:latin typeface="Times New Roman" pitchFamily="18" charset="0"/>
              <a:cs typeface="Times New Roman" pitchFamily="18" charset="0"/>
            </a:endParaRPr>
          </a:p>
          <a:p>
            <a:pPr algn="just"/>
            <a:r>
              <a:rPr lang="en-US" sz="2400" dirty="0" smtClean="0">
                <a:solidFill>
                  <a:srgbClr val="002060"/>
                </a:solidFill>
                <a:latin typeface="Times New Roman" pitchFamily="18" charset="0"/>
                <a:cs typeface="Times New Roman" pitchFamily="18" charset="0"/>
              </a:rPr>
              <a:t>Before any accounts are rendered, we check with our customers that they are sufficiently satisfied to pay the agreed account.</a:t>
            </a:r>
          </a:p>
          <a:p>
            <a:pPr algn="just"/>
            <a:endParaRPr lang="en-US" sz="800" dirty="0" smtClean="0">
              <a:solidFill>
                <a:srgbClr val="002060"/>
              </a:solidFill>
              <a:latin typeface="Times New Roman" pitchFamily="18" charset="0"/>
              <a:cs typeface="Times New Roman" pitchFamily="18" charset="0"/>
            </a:endParaRPr>
          </a:p>
          <a:p>
            <a:r>
              <a:rPr lang="en-US" sz="2400" dirty="0" smtClean="0">
                <a:solidFill>
                  <a:srgbClr val="002060"/>
                </a:solidFill>
                <a:latin typeface="Times New Roman" pitchFamily="18" charset="0"/>
                <a:cs typeface="Times New Roman" pitchFamily="18" charset="0"/>
              </a:rPr>
              <a:t>All agreements are met.</a:t>
            </a:r>
            <a:endParaRPr lang="en-US" sz="24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8.Professionalism</a:t>
            </a:r>
          </a:p>
          <a:p>
            <a:pPr>
              <a:buNone/>
            </a:pPr>
            <a:endParaRPr lang="en-US" sz="1100" b="1" dirty="0" smtClean="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b="1" i="1" dirty="0" smtClean="0">
                <a:solidFill>
                  <a:srgbClr val="00B050"/>
                </a:solidFill>
                <a:latin typeface="Times New Roman" pitchFamily="18" charset="0"/>
                <a:cs typeface="Times New Roman" pitchFamily="18" charset="0"/>
              </a:rPr>
              <a:t>At all times we act with integrity, providing quality service, being reliable and responsible.</a:t>
            </a:r>
          </a:p>
          <a:p>
            <a:pPr>
              <a:buNone/>
            </a:pPr>
            <a:endParaRPr lang="en-US" sz="1100" b="1" i="1" dirty="0" smtClean="0">
              <a:solidFill>
                <a:schemeClr val="accent3">
                  <a:lumMod val="75000"/>
                </a:schemeClr>
              </a:solidFill>
              <a:latin typeface="Times New Roman" pitchFamily="18" charset="0"/>
              <a:cs typeface="Times New Roman" pitchFamily="18" charset="0"/>
            </a:endParaRPr>
          </a:p>
          <a:p>
            <a:pPr algn="just"/>
            <a:r>
              <a:rPr lang="en-US" dirty="0" smtClean="0">
                <a:solidFill>
                  <a:srgbClr val="002060"/>
                </a:solidFill>
                <a:latin typeface="Times New Roman" pitchFamily="18" charset="0"/>
                <a:cs typeface="Times New Roman" pitchFamily="18" charset="0"/>
              </a:rPr>
              <a:t>We do not upset one another intentionally, always endeavoring to present negative feedback constructively.</a:t>
            </a:r>
          </a:p>
          <a:p>
            <a:pPr algn="just"/>
            <a:r>
              <a:rPr lang="en-US" dirty="0" smtClean="0">
                <a:solidFill>
                  <a:srgbClr val="002060"/>
                </a:solidFill>
                <a:latin typeface="Times New Roman" pitchFamily="18" charset="0"/>
                <a:cs typeface="Times New Roman" pitchFamily="18" charset="0"/>
              </a:rPr>
              <a:t>We take pride and ownership in all that we do and say.</a:t>
            </a:r>
          </a:p>
          <a:p>
            <a:pPr algn="just"/>
            <a:r>
              <a:rPr lang="en-US" dirty="0" smtClean="0">
                <a:solidFill>
                  <a:srgbClr val="002060"/>
                </a:solidFill>
                <a:latin typeface="Times New Roman" pitchFamily="18" charset="0"/>
                <a:cs typeface="Times New Roman" pitchFamily="18" charset="0"/>
              </a:rPr>
              <a:t>We never talk about people behind their backs.</a:t>
            </a:r>
            <a:endParaRPr lang="en-US" dirty="0">
              <a:solidFill>
                <a:srgbClr val="002060"/>
              </a:solidFill>
              <a:latin typeface="Times New Roman" pitchFamily="18" charset="0"/>
              <a:cs typeface="Times New Roman" pitchFamily="18" charset="0"/>
            </a:endParaRPr>
          </a:p>
        </p:txBody>
      </p:sp>
      <p:pic>
        <p:nvPicPr>
          <p:cNvPr id="5" name="Picture 2" descr="C:\Users\USER\Desktop\Professionalism.gif"/>
          <p:cNvPicPr>
            <a:picLocks noChangeAspect="1" noChangeArrowheads="1"/>
          </p:cNvPicPr>
          <p:nvPr/>
        </p:nvPicPr>
        <p:blipFill>
          <a:blip r:embed="rId2"/>
          <a:srcRect/>
          <a:stretch>
            <a:fillRect/>
          </a:stretch>
        </p:blipFill>
        <p:spPr bwMode="auto">
          <a:xfrm>
            <a:off x="1905000" y="5486400"/>
            <a:ext cx="5257800" cy="1371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pdp.jpg"/>
          <p:cNvPicPr>
            <a:picLocks noChangeAspect="1" noChangeArrowheads="1"/>
          </p:cNvPicPr>
          <p:nvPr/>
        </p:nvPicPr>
        <p:blipFill>
          <a:blip r:embed="rId2">
            <a:lum bright="23000"/>
          </a:blip>
          <a:srcRect/>
          <a:stretch>
            <a:fillRect/>
          </a:stretch>
        </p:blipFill>
        <p:spPr bwMode="auto">
          <a:xfrm>
            <a:off x="0" y="1"/>
            <a:ext cx="9144000" cy="6934200"/>
          </a:xfrm>
          <a:prstGeom prst="rect">
            <a:avLst/>
          </a:prstGeom>
          <a:noFill/>
        </p:spPr>
      </p:pic>
      <p:sp>
        <p:nvSpPr>
          <p:cNvPr id="5" name="Rectangle 4"/>
          <p:cNvSpPr/>
          <p:nvPr/>
        </p:nvSpPr>
        <p:spPr>
          <a:xfrm>
            <a:off x="0" y="0"/>
            <a:ext cx="9144000" cy="6186309"/>
          </a:xfrm>
          <a:prstGeom prst="rect">
            <a:avLst/>
          </a:prstGeom>
        </p:spPr>
        <p:txBody>
          <a:bodyPr wrap="square">
            <a:spAutoFit/>
          </a:bodyPr>
          <a:lstStyle/>
          <a:p>
            <a:pPr>
              <a:buNone/>
            </a:pPr>
            <a:r>
              <a:rPr lang="en-US" sz="3200" b="1" dirty="0" smtClean="0">
                <a:solidFill>
                  <a:srgbClr val="FF0000"/>
                </a:solidFill>
                <a:latin typeface="Times New Roman" pitchFamily="18" charset="0"/>
                <a:cs typeface="Times New Roman" pitchFamily="18" charset="0"/>
              </a:rPr>
              <a:t>9.Personal development</a:t>
            </a:r>
          </a:p>
          <a:p>
            <a:pPr>
              <a:buNone/>
            </a:pPr>
            <a:endParaRPr lang="en-US" sz="800" b="1" dirty="0" smtClean="0">
              <a:solidFill>
                <a:srgbClr val="FF0000"/>
              </a:solidFill>
              <a:latin typeface="Times New Roman" pitchFamily="18" charset="0"/>
              <a:cs typeface="Times New Roman" pitchFamily="18" charset="0"/>
            </a:endParaRPr>
          </a:p>
          <a:p>
            <a:pPr algn="just">
              <a:buNone/>
            </a:pPr>
            <a:r>
              <a:rPr lang="en-US" sz="3200" b="1" i="1" dirty="0" smtClean="0">
                <a:solidFill>
                  <a:srgbClr val="00B050"/>
                </a:solidFill>
                <a:latin typeface="Times New Roman" pitchFamily="18" charset="0"/>
                <a:cs typeface="Times New Roman" pitchFamily="18" charset="0"/>
              </a:rPr>
              <a:t>We value learning, feedback, coaching and mentoring.</a:t>
            </a:r>
          </a:p>
          <a:p>
            <a:pPr>
              <a:buNone/>
            </a:pPr>
            <a:endParaRPr lang="en-US" sz="800" b="1" i="1" dirty="0" smtClean="0">
              <a:solidFill>
                <a:schemeClr val="accent3">
                  <a:lumMod val="75000"/>
                </a:schemeClr>
              </a:solidFill>
              <a:latin typeface="Times New Roman" pitchFamily="18" charset="0"/>
              <a:cs typeface="Times New Roman" pitchFamily="18" charset="0"/>
            </a:endParaRPr>
          </a:p>
          <a:p>
            <a:pPr algn="just"/>
            <a:r>
              <a:rPr lang="en-US" sz="2800" dirty="0" smtClean="0">
                <a:solidFill>
                  <a:srgbClr val="002060"/>
                </a:solidFill>
                <a:latin typeface="Times New Roman" pitchFamily="18" charset="0"/>
                <a:cs typeface="Times New Roman" pitchFamily="18" charset="0"/>
              </a:rPr>
              <a:t>Coaching and mentoring are commonplace here; we all coach and mentor one another.</a:t>
            </a:r>
          </a:p>
          <a:p>
            <a:pPr algn="just"/>
            <a:endParaRPr lang="en-US" sz="800" dirty="0" smtClean="0">
              <a:solidFill>
                <a:srgbClr val="002060"/>
              </a:solidFill>
              <a:latin typeface="Times New Roman" pitchFamily="18" charset="0"/>
              <a:cs typeface="Times New Roman" pitchFamily="18" charset="0"/>
            </a:endParaRPr>
          </a:p>
          <a:p>
            <a:pPr algn="just"/>
            <a:r>
              <a:rPr lang="en-US" sz="2800" dirty="0" smtClean="0">
                <a:solidFill>
                  <a:srgbClr val="002060"/>
                </a:solidFill>
                <a:latin typeface="Times New Roman" pitchFamily="18" charset="0"/>
                <a:cs typeface="Times New Roman" pitchFamily="18" charset="0"/>
              </a:rPr>
              <a:t>All opportunities for our own learning </a:t>
            </a:r>
            <a:r>
              <a:rPr lang="en-US" sz="2800" dirty="0" smtClean="0">
                <a:latin typeface="Times New Roman" pitchFamily="18" charset="0"/>
                <a:cs typeface="Times New Roman" pitchFamily="18" charset="0"/>
              </a:rPr>
              <a:t>a</a:t>
            </a:r>
            <a:r>
              <a:rPr lang="en-US" sz="2800" dirty="0" smtClean="0">
                <a:solidFill>
                  <a:schemeClr val="bg1"/>
                </a:solidFill>
                <a:latin typeface="Times New Roman" pitchFamily="18" charset="0"/>
                <a:cs typeface="Times New Roman" pitchFamily="18" charset="0"/>
              </a:rPr>
              <a:t>re pursued</a:t>
            </a:r>
            <a:r>
              <a:rPr lang="en-US" sz="2800" dirty="0" smtClean="0">
                <a:solidFill>
                  <a:srgbClr val="002060"/>
                </a:solidFill>
                <a:latin typeface="Times New Roman" pitchFamily="18" charset="0"/>
                <a:cs typeface="Times New Roman" pitchFamily="18" charset="0"/>
              </a:rPr>
              <a:t>.</a:t>
            </a:r>
          </a:p>
          <a:p>
            <a:pPr algn="just"/>
            <a:endParaRPr lang="en-US" sz="800" dirty="0" smtClean="0">
              <a:solidFill>
                <a:srgbClr val="002060"/>
              </a:solidFill>
              <a:latin typeface="Times New Roman" pitchFamily="18" charset="0"/>
              <a:cs typeface="Times New Roman" pitchFamily="18" charset="0"/>
            </a:endParaRPr>
          </a:p>
          <a:p>
            <a:pPr algn="just"/>
            <a:r>
              <a:rPr lang="en-US" sz="2800" dirty="0" smtClean="0">
                <a:solidFill>
                  <a:srgbClr val="002060"/>
                </a:solidFill>
                <a:latin typeface="Times New Roman" pitchFamily="18" charset="0"/>
                <a:cs typeface="Times New Roman" pitchFamily="18" charset="0"/>
              </a:rPr>
              <a:t>Whenever we undertake a project </a:t>
            </a:r>
            <a:r>
              <a:rPr lang="en-US" sz="2800" dirty="0" smtClean="0">
                <a:latin typeface="Times New Roman" pitchFamily="18" charset="0"/>
                <a:cs typeface="Times New Roman" pitchFamily="18" charset="0"/>
              </a:rPr>
              <a:t>i</a:t>
            </a:r>
            <a:r>
              <a:rPr lang="en-US" sz="2800" dirty="0" smtClean="0">
                <a:solidFill>
                  <a:schemeClr val="bg1"/>
                </a:solidFill>
                <a:latin typeface="Times New Roman" pitchFamily="18" charset="0"/>
                <a:cs typeface="Times New Roman" pitchFamily="18" charset="0"/>
              </a:rPr>
              <a:t>t</a:t>
            </a:r>
            <a:r>
              <a:rPr lang="en-US" sz="2800" dirty="0" smtClean="0">
                <a:solidFill>
                  <a:srgbClr val="002060"/>
                </a:solidFill>
                <a:latin typeface="Times New Roman" pitchFamily="18" charset="0"/>
                <a:cs typeface="Times New Roman" pitchFamily="18" charset="0"/>
              </a:rPr>
              <a:t> is our responsibility to express our training needs and gather the required skills.</a:t>
            </a:r>
          </a:p>
          <a:p>
            <a:pPr algn="just"/>
            <a:endParaRPr lang="en-US" sz="800" dirty="0" smtClean="0">
              <a:solidFill>
                <a:srgbClr val="002060"/>
              </a:solidFill>
              <a:latin typeface="Times New Roman" pitchFamily="18" charset="0"/>
              <a:cs typeface="Times New Roman" pitchFamily="18" charset="0"/>
            </a:endParaRPr>
          </a:p>
          <a:p>
            <a:pPr algn="just"/>
            <a:r>
              <a:rPr lang="en-US" sz="2800" dirty="0" smtClean="0">
                <a:solidFill>
                  <a:srgbClr val="002060"/>
                </a:solidFill>
                <a:latin typeface="Times New Roman" pitchFamily="18" charset="0"/>
                <a:cs typeface="Times New Roman" pitchFamily="18" charset="0"/>
              </a:rPr>
              <a:t>We each take responsibility to </a:t>
            </a:r>
            <a:r>
              <a:rPr lang="en-US" sz="2800" dirty="0" smtClean="0">
                <a:solidFill>
                  <a:schemeClr val="bg1"/>
                </a:solidFill>
                <a:latin typeface="Times New Roman" pitchFamily="18" charset="0"/>
                <a:cs typeface="Times New Roman" pitchFamily="18" charset="0"/>
              </a:rPr>
              <a:t>gain</a:t>
            </a:r>
            <a:r>
              <a:rPr lang="en-US" sz="2800" dirty="0" smtClean="0">
                <a:solidFill>
                  <a:srgbClr val="002060"/>
                </a:solidFill>
                <a:latin typeface="Times New Roman" pitchFamily="18" charset="0"/>
                <a:cs typeface="Times New Roman" pitchFamily="18" charset="0"/>
              </a:rPr>
              <a:t> the required development to meet our custo</a:t>
            </a:r>
            <a:r>
              <a:rPr lang="en-US" sz="2800" dirty="0" smtClean="0">
                <a:solidFill>
                  <a:schemeClr val="bg1"/>
                </a:solidFill>
                <a:latin typeface="Times New Roman" pitchFamily="18" charset="0"/>
                <a:cs typeface="Times New Roman" pitchFamily="18" charset="0"/>
              </a:rPr>
              <a:t>mer</a:t>
            </a:r>
            <a:r>
              <a:rPr lang="en-US" sz="2800" dirty="0" smtClean="0">
                <a:latin typeface="Times New Roman" pitchFamily="18" charset="0"/>
                <a:cs typeface="Times New Roman" pitchFamily="18" charset="0"/>
              </a:rPr>
              <a:t>s</a:t>
            </a:r>
            <a:r>
              <a:rPr lang="en-US" sz="2800" dirty="0" smtClean="0">
                <a:solidFill>
                  <a:srgbClr val="002060"/>
                </a:solidFill>
                <a:latin typeface="Times New Roman" pitchFamily="18" charset="0"/>
                <a:cs typeface="Times New Roman" pitchFamily="18" charset="0"/>
              </a:rPr>
              <a:t>’ needs.</a:t>
            </a:r>
          </a:p>
          <a:p>
            <a:pPr algn="just"/>
            <a:endParaRPr lang="en-US" sz="800" dirty="0" smtClean="0">
              <a:solidFill>
                <a:srgbClr val="002060"/>
              </a:solidFill>
              <a:latin typeface="Times New Roman" pitchFamily="18" charset="0"/>
              <a:cs typeface="Times New Roman" pitchFamily="18" charset="0"/>
            </a:endParaRPr>
          </a:p>
          <a:p>
            <a:pPr algn="just"/>
            <a:r>
              <a:rPr lang="en-US" sz="2800" dirty="0" smtClean="0">
                <a:solidFill>
                  <a:srgbClr val="002060"/>
                </a:solidFill>
                <a:latin typeface="Times New Roman" pitchFamily="18" charset="0"/>
                <a:cs typeface="Times New Roman" pitchFamily="18" charset="0"/>
              </a:rPr>
              <a:t>We each take responsibility to gain the required development to be learning consultants.</a:t>
            </a:r>
            <a:endParaRPr lang="en-US"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unnyPart-com-athelet"/>
          <p:cNvPicPr>
            <a:picLocks noGrp="1" noChangeAspect="1" noChangeArrowheads="1"/>
          </p:cNvPicPr>
          <p:nvPr>
            <p:ph idx="1"/>
          </p:nvPr>
        </p:nvPicPr>
        <p:blipFill>
          <a:blip r:embed="rId2"/>
          <a:srcRect/>
          <a:stretch>
            <a:fillRect/>
          </a:stretch>
        </p:blipFill>
        <p:spPr bwMode="auto">
          <a:xfrm>
            <a:off x="0" y="0"/>
            <a:ext cx="9144000" cy="6934200"/>
          </a:xfrm>
          <a:prstGeom prst="rect">
            <a:avLst/>
          </a:prstGeom>
          <a:noFill/>
          <a:ln w="9525">
            <a:noFill/>
            <a:miter lim="800000"/>
            <a:headEnd/>
            <a:tailEnd/>
          </a:ln>
        </p:spPr>
      </p:pic>
      <p:sp>
        <p:nvSpPr>
          <p:cNvPr id="5" name="Rectangle 4"/>
          <p:cNvSpPr/>
          <p:nvPr/>
        </p:nvSpPr>
        <p:spPr>
          <a:xfrm rot="20450624">
            <a:off x="1306113" y="1653496"/>
            <a:ext cx="6162841" cy="156966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9600" b="1" cap="none" spc="150" dirty="0" smtClean="0">
                <a:ln w="11430"/>
                <a:solidFill>
                  <a:srgbClr val="FFFF00"/>
                </a:solidFill>
                <a:effectLst>
                  <a:outerShdw blurRad="25400" algn="tl" rotWithShape="0">
                    <a:srgbClr val="000000">
                      <a:alpha val="43000"/>
                    </a:srgbClr>
                  </a:outerShdw>
                </a:effectLst>
                <a:latin typeface="Times New Roman" pitchFamily="18" charset="0"/>
                <a:cs typeface="Times New Roman" pitchFamily="18" charset="0"/>
              </a:rPr>
              <a:t>Thank You</a:t>
            </a:r>
            <a:endParaRPr lang="en-US" sz="9600" b="1" cap="none" spc="150" dirty="0">
              <a:ln w="11430"/>
              <a:solidFill>
                <a:srgbClr val="FFFF00"/>
              </a:solidFill>
              <a:effectLst>
                <a:outerShdw blurRad="25400" algn="tl" rotWithShape="0">
                  <a:srgbClr val="000000">
                    <a:alpha val="43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endParaRPr lang="en-US" sz="800" dirty="0" smtClean="0"/>
          </a:p>
          <a:p>
            <a:pPr algn="just">
              <a:buNone/>
            </a:pPr>
            <a:r>
              <a:rPr lang="en-US" dirty="0" smtClean="0">
                <a:latin typeface="Times New Roman" pitchFamily="18" charset="0"/>
                <a:cs typeface="Times New Roman" pitchFamily="18" charset="0"/>
              </a:rPr>
              <a:t>	Societal values are the </a:t>
            </a:r>
            <a:r>
              <a:rPr lang="en-US" sz="3600" b="1" dirty="0" smtClean="0">
                <a:solidFill>
                  <a:srgbClr val="FF0000"/>
                </a:solidFill>
                <a:latin typeface="Times New Roman" pitchFamily="18" charset="0"/>
                <a:cs typeface="Times New Roman" pitchFamily="18" charset="0"/>
              </a:rPr>
              <a:t>a</a:t>
            </a:r>
            <a:r>
              <a:rPr lang="en-US" dirty="0" smtClean="0">
                <a:latin typeface="Times New Roman" pitchFamily="18" charset="0"/>
                <a:cs typeface="Times New Roman" pitchFamily="18" charset="0"/>
              </a:rPr>
              <a:t>ssumptions, </a:t>
            </a:r>
            <a:r>
              <a:rPr lang="en-US" sz="3600" b="1" dirty="0" smtClean="0">
                <a:solidFill>
                  <a:srgbClr val="00B050"/>
                </a:solidFill>
                <a:latin typeface="Times New Roman" pitchFamily="18" charset="0"/>
                <a:cs typeface="Times New Roman" pitchFamily="18" charset="0"/>
              </a:rPr>
              <a:t>b</a:t>
            </a:r>
            <a:r>
              <a:rPr lang="en-US" dirty="0" smtClean="0">
                <a:latin typeface="Times New Roman" pitchFamily="18" charset="0"/>
                <a:cs typeface="Times New Roman" pitchFamily="18" charset="0"/>
              </a:rPr>
              <a:t>eliefs or </a:t>
            </a:r>
            <a:r>
              <a:rPr lang="en-US" sz="3600" b="1" dirty="0" smtClean="0">
                <a:solidFill>
                  <a:srgbClr val="002060"/>
                </a:solidFill>
                <a:latin typeface="Times New Roman" pitchFamily="18" charset="0"/>
                <a:cs typeface="Times New Roman" pitchFamily="18" charset="0"/>
              </a:rPr>
              <a:t>p</a:t>
            </a:r>
            <a:r>
              <a:rPr lang="en-US" dirty="0" smtClean="0">
                <a:latin typeface="Times New Roman" pitchFamily="18" charset="0"/>
                <a:cs typeface="Times New Roman" pitchFamily="18" charset="0"/>
              </a:rPr>
              <a:t>rinciples that </a:t>
            </a:r>
            <a:r>
              <a:rPr lang="en-US" sz="3600" b="1" dirty="0" smtClean="0">
                <a:latin typeface="Times New Roman" pitchFamily="18" charset="0"/>
                <a:cs typeface="Times New Roman" pitchFamily="18" charset="0"/>
              </a:rPr>
              <a:t>g</a:t>
            </a:r>
            <a:r>
              <a:rPr lang="en-US" dirty="0" smtClean="0">
                <a:latin typeface="Times New Roman" pitchFamily="18" charset="0"/>
                <a:cs typeface="Times New Roman" pitchFamily="18" charset="0"/>
              </a:rPr>
              <a:t>uide people’s </a:t>
            </a:r>
            <a:r>
              <a:rPr lang="en-US" sz="3600" b="1" dirty="0" smtClean="0">
                <a:solidFill>
                  <a:srgbClr val="FF0000"/>
                </a:solidFill>
                <a:latin typeface="Times New Roman" pitchFamily="18" charset="0"/>
                <a:cs typeface="Times New Roman" pitchFamily="18" charset="0"/>
              </a:rPr>
              <a:t>d</a:t>
            </a:r>
            <a:r>
              <a:rPr lang="en-US" dirty="0" smtClean="0">
                <a:latin typeface="Times New Roman" pitchFamily="18" charset="0"/>
                <a:cs typeface="Times New Roman" pitchFamily="18" charset="0"/>
              </a:rPr>
              <a:t>ecision-making and </a:t>
            </a:r>
            <a:r>
              <a:rPr lang="en-US" sz="3600" b="1" dirty="0" smtClean="0">
                <a:solidFill>
                  <a:srgbClr val="00B050"/>
                </a:solidFill>
                <a:latin typeface="Times New Roman" pitchFamily="18" charset="0"/>
                <a:cs typeface="Times New Roman" pitchFamily="18" charset="0"/>
              </a:rPr>
              <a:t>a</a:t>
            </a:r>
            <a:r>
              <a:rPr lang="en-US" dirty="0" smtClean="0">
                <a:latin typeface="Times New Roman" pitchFamily="18" charset="0"/>
                <a:cs typeface="Times New Roman" pitchFamily="18" charset="0"/>
              </a:rPr>
              <a:t>ctions in society.</a:t>
            </a:r>
          </a:p>
          <a:p>
            <a:pPr algn="just">
              <a:buNone/>
            </a:pPr>
            <a:endParaRPr lang="en-US" sz="8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 set of </a:t>
            </a:r>
            <a:r>
              <a:rPr lang="en-US" sz="3600" b="1" dirty="0" smtClean="0">
                <a:solidFill>
                  <a:srgbClr val="FF0000"/>
                </a:solidFill>
                <a:latin typeface="Times New Roman" pitchFamily="18" charset="0"/>
                <a:cs typeface="Times New Roman" pitchFamily="18" charset="0"/>
              </a:rPr>
              <a:t>c</a:t>
            </a:r>
            <a:r>
              <a:rPr lang="en-US" dirty="0" smtClean="0">
                <a:latin typeface="Times New Roman" pitchFamily="18" charset="0"/>
                <a:cs typeface="Times New Roman" pitchFamily="18" charset="0"/>
              </a:rPr>
              <a:t>onsistent </a:t>
            </a:r>
            <a:r>
              <a:rPr lang="en-US" sz="3600" b="1" dirty="0" smtClean="0">
                <a:solidFill>
                  <a:srgbClr val="00B050"/>
                </a:solidFill>
                <a:latin typeface="Times New Roman" pitchFamily="18" charset="0"/>
                <a:cs typeface="Times New Roman" pitchFamily="18" charset="0"/>
              </a:rPr>
              <a:t>v</a:t>
            </a:r>
            <a:r>
              <a:rPr lang="en-US" dirty="0" smtClean="0">
                <a:latin typeface="Times New Roman" pitchFamily="18" charset="0"/>
                <a:cs typeface="Times New Roman" pitchFamily="18" charset="0"/>
              </a:rPr>
              <a:t>alues form a ‘</a:t>
            </a:r>
            <a:r>
              <a:rPr lang="en-US" b="1" dirty="0" smtClean="0">
                <a:latin typeface="Times New Roman" pitchFamily="18" charset="0"/>
                <a:cs typeface="Times New Roman" pitchFamily="18" charset="0"/>
              </a:rPr>
              <a:t>value system</a:t>
            </a:r>
            <a:r>
              <a:rPr lang="en-US" dirty="0" smtClean="0">
                <a:latin typeface="Times New Roman" pitchFamily="18" charset="0"/>
                <a:cs typeface="Times New Roman" pitchFamily="18" charset="0"/>
              </a:rPr>
              <a:t>’, or ethical framework. </a:t>
            </a:r>
          </a:p>
          <a:p>
            <a:pPr algn="just">
              <a:buNone/>
            </a:pPr>
            <a:endParaRPr lang="en-US" sz="8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Although there is no single value system to which all people subscribe, studies have found that there is considerable agreement about the sets of values recognized and holded by large numbers of People. Some of these values are explored in this sheet.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600" b="1" dirty="0" smtClean="0">
                <a:latin typeface="Times New Roman" pitchFamily="18" charset="0"/>
                <a:cs typeface="Times New Roman" pitchFamily="18" charset="0"/>
              </a:rPr>
              <a:t>	</a:t>
            </a:r>
            <a:r>
              <a:rPr lang="en-US" sz="3600" b="1" dirty="0" smtClean="0">
                <a:solidFill>
                  <a:srgbClr val="002060"/>
                </a:solidFill>
                <a:latin typeface="Times New Roman" pitchFamily="18" charset="0"/>
                <a:cs typeface="Times New Roman" pitchFamily="18" charset="0"/>
              </a:rPr>
              <a:t>Two ways of looking at values</a:t>
            </a:r>
          </a:p>
          <a:p>
            <a:pPr>
              <a:buNone/>
            </a:pPr>
            <a:endParaRPr lang="en-US" sz="800"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Values can be regarded in two different ways: </a:t>
            </a:r>
          </a:p>
          <a:p>
            <a:pPr algn="just">
              <a:buNone/>
            </a:pPr>
            <a:r>
              <a:rPr lang="en-US" dirty="0" smtClean="0">
                <a:latin typeface="Times New Roman" pitchFamily="18" charset="0"/>
                <a:cs typeface="Times New Roman" pitchFamily="18" charset="0"/>
              </a:rPr>
              <a:t>	as </a:t>
            </a:r>
            <a:r>
              <a:rPr lang="en-US" b="1" i="1" dirty="0" smtClean="0">
                <a:solidFill>
                  <a:srgbClr val="FF0000"/>
                </a:solidFill>
                <a:latin typeface="Times New Roman" pitchFamily="18" charset="0"/>
                <a:cs typeface="Times New Roman" pitchFamily="18" charset="0"/>
              </a:rPr>
              <a:t>descriptions</a:t>
            </a:r>
            <a:r>
              <a:rPr lang="en-US" dirty="0" smtClean="0">
                <a:latin typeface="Times New Roman" pitchFamily="18" charset="0"/>
                <a:cs typeface="Times New Roman" pitchFamily="18" charset="0"/>
              </a:rPr>
              <a:t> 	or </a:t>
            </a:r>
          </a:p>
          <a:p>
            <a:pPr algn="just">
              <a:buNone/>
            </a:pPr>
            <a:r>
              <a:rPr lang="en-US" dirty="0" smtClean="0">
                <a:latin typeface="Times New Roman" pitchFamily="18" charset="0"/>
                <a:cs typeface="Times New Roman" pitchFamily="18" charset="0"/>
              </a:rPr>
              <a:t>	as </a:t>
            </a:r>
            <a:r>
              <a:rPr lang="en-US" b="1" i="1" dirty="0" smtClean="0">
                <a:solidFill>
                  <a:srgbClr val="FF0000"/>
                </a:solidFill>
                <a:latin typeface="Times New Roman" pitchFamily="18" charset="0"/>
                <a:cs typeface="Times New Roman" pitchFamily="18" charset="0"/>
              </a:rPr>
              <a:t>prescriptions</a:t>
            </a:r>
            <a:r>
              <a:rPr lang="en-US" dirty="0" smtClean="0">
                <a:latin typeface="Times New Roman" pitchFamily="18" charset="0"/>
                <a:cs typeface="Times New Roman" pitchFamily="18" charset="0"/>
              </a:rPr>
              <a:t>. </a:t>
            </a:r>
          </a:p>
          <a:p>
            <a:pPr algn="just">
              <a:buNone/>
            </a:pPr>
            <a:endParaRPr lang="en-US" sz="8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Regarding values as </a:t>
            </a:r>
            <a:r>
              <a:rPr lang="en-US" i="1" dirty="0" smtClean="0">
                <a:latin typeface="Times New Roman" pitchFamily="18" charset="0"/>
                <a:cs typeface="Times New Roman" pitchFamily="18" charset="0"/>
              </a:rPr>
              <a:t>descriptions </a:t>
            </a:r>
            <a:r>
              <a:rPr lang="en-US" dirty="0" smtClean="0">
                <a:latin typeface="Times New Roman" pitchFamily="18" charset="0"/>
                <a:cs typeface="Times New Roman" pitchFamily="18" charset="0"/>
              </a:rPr>
              <a:t>means that they are taken to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reflect an existing reality</a:t>
            </a:r>
            <a:r>
              <a:rPr lang="en-US" dirty="0" smtClean="0">
                <a:latin typeface="Times New Roman" pitchFamily="18" charset="0"/>
                <a:cs typeface="Times New Roman" pitchFamily="18" charset="0"/>
              </a:rPr>
              <a:t>, the way things are today. By making comprehensive observations of actual choices made by people as they go about their lives and by interpreting these choices as reflections of underlying values, we can begin to understand which values best describe a particular society or culture.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By contrast, </a:t>
            </a:r>
          </a:p>
          <a:p>
            <a:pPr algn="just">
              <a:buNone/>
            </a:pPr>
            <a:r>
              <a:rPr lang="en-US" dirty="0" smtClean="0">
                <a:latin typeface="Times New Roman" pitchFamily="18" charset="0"/>
                <a:cs typeface="Times New Roman" pitchFamily="18" charset="0"/>
              </a:rPr>
              <a:t>	regarding values as </a:t>
            </a:r>
            <a:r>
              <a:rPr lang="en-US" i="1" dirty="0" smtClean="0">
                <a:latin typeface="Times New Roman" pitchFamily="18" charset="0"/>
                <a:cs typeface="Times New Roman" pitchFamily="18" charset="0"/>
              </a:rPr>
              <a:t>prescriptions </a:t>
            </a:r>
            <a:r>
              <a:rPr lang="en-US" dirty="0" smtClean="0">
                <a:latin typeface="Times New Roman" pitchFamily="18" charset="0"/>
                <a:cs typeface="Times New Roman" pitchFamily="18" charset="0"/>
              </a:rPr>
              <a:t>means considering them to be (normative) statements about how things ought to be: </a:t>
            </a:r>
          </a:p>
          <a:p>
            <a:pPr algn="just">
              <a:lnSpc>
                <a:spcPct val="150000"/>
              </a:lnSpc>
              <a:buNone/>
            </a:pP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statements about which things are good or bad</a:t>
            </a:r>
            <a:r>
              <a:rPr lang="en-US" dirty="0" smtClean="0">
                <a:latin typeface="Times New Roman" pitchFamily="18" charset="0"/>
                <a:cs typeface="Times New Roman" pitchFamily="18" charset="0"/>
              </a:rPr>
              <a:t>, </a:t>
            </a:r>
            <a:r>
              <a:rPr lang="en-US" dirty="0" smtClean="0">
                <a:solidFill>
                  <a:srgbClr val="00B050"/>
                </a:solidFill>
                <a:latin typeface="Times New Roman" pitchFamily="18" charset="0"/>
                <a:cs typeface="Times New Roman" pitchFamily="18" charset="0"/>
              </a:rPr>
              <a:t>which actions are right or wrong and </a:t>
            </a:r>
          </a:p>
          <a:p>
            <a:pPr algn="just">
              <a:lnSpc>
                <a:spcPct val="150000"/>
              </a:lnSpc>
              <a:buNone/>
            </a:pPr>
            <a:r>
              <a:rPr lang="en-US" dirty="0" smtClean="0">
                <a:latin typeface="Times New Roman" pitchFamily="18" charset="0"/>
                <a:cs typeface="Times New Roman" pitchFamily="18" charset="0"/>
              </a:rPr>
              <a:t>	</a:t>
            </a:r>
            <a:r>
              <a:rPr lang="en-US" dirty="0" smtClean="0">
                <a:solidFill>
                  <a:srgbClr val="0070C0"/>
                </a:solidFill>
                <a:latin typeface="Times New Roman" pitchFamily="18" charset="0"/>
                <a:cs typeface="Times New Roman" pitchFamily="18" charset="0"/>
              </a:rPr>
              <a:t>what we should value in a good society.</a:t>
            </a:r>
          </a:p>
          <a:p>
            <a:pPr>
              <a:lnSpc>
                <a:spcPct val="150000"/>
              </a:lnSpc>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numCol="2">
            <a:normAutofit fontScale="77500" lnSpcReduction="20000"/>
          </a:bodyPr>
          <a:lstStyle/>
          <a:p>
            <a:pPr algn="ctr">
              <a:buNone/>
            </a:pPr>
            <a:r>
              <a:rPr lang="en-US" sz="4100" b="1" dirty="0" smtClean="0">
                <a:solidFill>
                  <a:srgbClr val="FF0000"/>
                </a:solidFill>
              </a:rPr>
              <a:t> </a:t>
            </a:r>
            <a:r>
              <a:rPr lang="en-US" sz="4100" b="1" dirty="0" smtClean="0">
                <a:solidFill>
                  <a:srgbClr val="FF0000"/>
                </a:solidFill>
                <a:latin typeface="Times New Roman" pitchFamily="18" charset="0"/>
                <a:cs typeface="Times New Roman" pitchFamily="18" charset="0"/>
              </a:rPr>
              <a:t>List of Values of Society</a:t>
            </a:r>
          </a:p>
          <a:p>
            <a:r>
              <a:rPr lang="en-US" b="1" dirty="0" smtClean="0"/>
              <a:t>Accomplishment</a:t>
            </a:r>
            <a:endParaRPr lang="en-US" dirty="0" smtClean="0"/>
          </a:p>
          <a:p>
            <a:r>
              <a:rPr lang="en-US" b="1" dirty="0" smtClean="0"/>
              <a:t>Accountability</a:t>
            </a:r>
            <a:endParaRPr lang="en-US" dirty="0" smtClean="0"/>
          </a:p>
          <a:p>
            <a:r>
              <a:rPr lang="en-US" b="1" dirty="0" smtClean="0"/>
              <a:t>Accuracy</a:t>
            </a:r>
            <a:endParaRPr lang="en-US" dirty="0" smtClean="0"/>
          </a:p>
          <a:p>
            <a:r>
              <a:rPr lang="en-US" b="1" dirty="0" smtClean="0"/>
              <a:t>Act on things</a:t>
            </a:r>
            <a:endParaRPr lang="en-US" dirty="0" smtClean="0"/>
          </a:p>
          <a:p>
            <a:r>
              <a:rPr lang="en-US" b="1" dirty="0" smtClean="0"/>
              <a:t>Adventure</a:t>
            </a:r>
            <a:endParaRPr lang="en-US" dirty="0" smtClean="0"/>
          </a:p>
          <a:p>
            <a:r>
              <a:rPr lang="en-US" b="1" dirty="0" smtClean="0"/>
              <a:t>All for One; One for All</a:t>
            </a:r>
          </a:p>
          <a:p>
            <a:r>
              <a:rPr lang="en-US" b="1" dirty="0" smtClean="0"/>
              <a:t>Charity</a:t>
            </a:r>
            <a:endParaRPr lang="en-US" dirty="0" smtClean="0"/>
          </a:p>
          <a:p>
            <a:r>
              <a:rPr lang="en-US" b="1" dirty="0" smtClean="0"/>
              <a:t>Children, Nurturing of</a:t>
            </a:r>
            <a:endParaRPr lang="en-US" dirty="0" smtClean="0"/>
          </a:p>
          <a:p>
            <a:pPr>
              <a:buNone/>
            </a:pPr>
            <a:r>
              <a:rPr lang="en-US" b="1" dirty="0" smtClean="0"/>
              <a:t>	Civic Duty</a:t>
            </a:r>
            <a:endParaRPr lang="en-US" dirty="0" smtClean="0"/>
          </a:p>
          <a:p>
            <a:r>
              <a:rPr lang="en-US" b="1" dirty="0" smtClean="0"/>
              <a:t>Civic Pride</a:t>
            </a:r>
            <a:endParaRPr lang="en-US" dirty="0" smtClean="0"/>
          </a:p>
          <a:p>
            <a:r>
              <a:rPr lang="en-US" b="1" dirty="0" smtClean="0"/>
              <a:t>Civil Rights</a:t>
            </a:r>
            <a:endParaRPr lang="en-US" dirty="0" smtClean="0"/>
          </a:p>
          <a:p>
            <a:r>
              <a:rPr lang="en-US" b="1" dirty="0" smtClean="0"/>
              <a:t>Cleanliness, Orderliness</a:t>
            </a:r>
            <a:endParaRPr lang="en-US" dirty="0" smtClean="0"/>
          </a:p>
          <a:p>
            <a:r>
              <a:rPr lang="en-US" b="1" dirty="0" smtClean="0"/>
              <a:t>Collaboration</a:t>
            </a:r>
            <a:endParaRPr lang="en-US" dirty="0" smtClean="0"/>
          </a:p>
          <a:p>
            <a:r>
              <a:rPr lang="en-US" b="1" dirty="0" smtClean="0"/>
              <a:t>Collective, Needs of the</a:t>
            </a:r>
            <a:endParaRPr lang="en-US" dirty="0" smtClean="0"/>
          </a:p>
          <a:p>
            <a:pPr>
              <a:buNone/>
            </a:pPr>
            <a:r>
              <a:rPr lang="en-US" b="1" dirty="0" smtClean="0"/>
              <a:t>	Commitment</a:t>
            </a:r>
            <a:endParaRPr lang="en-US" dirty="0" smtClean="0"/>
          </a:p>
          <a:p>
            <a:endParaRPr lang="en-US" b="1" dirty="0" smtClean="0"/>
          </a:p>
          <a:p>
            <a:endParaRPr lang="en-US" b="1" dirty="0" smtClean="0"/>
          </a:p>
          <a:p>
            <a:r>
              <a:rPr lang="en-US" b="1" dirty="0" smtClean="0"/>
              <a:t>Success, Achievement</a:t>
            </a:r>
            <a:br>
              <a:rPr lang="en-US" b="1" dirty="0" smtClean="0"/>
            </a:br>
            <a:r>
              <a:rPr lang="en-US" b="1" dirty="0" smtClean="0"/>
              <a:t>Teamwork</a:t>
            </a:r>
            <a:endParaRPr lang="en-US" dirty="0" smtClean="0"/>
          </a:p>
          <a:p>
            <a:r>
              <a:rPr lang="en-US" b="1" dirty="0" smtClean="0"/>
              <a:t>Thinking, Thought</a:t>
            </a:r>
            <a:endParaRPr lang="en-US" dirty="0" smtClean="0"/>
          </a:p>
          <a:p>
            <a:r>
              <a:rPr lang="en-US" b="1" dirty="0" smtClean="0"/>
              <a:t>Timeliness</a:t>
            </a:r>
            <a:endParaRPr lang="en-US" dirty="0" smtClean="0"/>
          </a:p>
          <a:p>
            <a:r>
              <a:rPr lang="en-US" b="1" dirty="0" smtClean="0"/>
              <a:t>Tolerance</a:t>
            </a:r>
            <a:endParaRPr lang="en-US" dirty="0" smtClean="0"/>
          </a:p>
          <a:p>
            <a:r>
              <a:rPr lang="en-US" b="1" dirty="0" smtClean="0"/>
              <a:t>Tradition</a:t>
            </a:r>
            <a:endParaRPr lang="en-US" dirty="0" smtClean="0"/>
          </a:p>
          <a:p>
            <a:r>
              <a:rPr lang="en-US" b="1" dirty="0" smtClean="0"/>
              <a:t>Tranquility</a:t>
            </a:r>
            <a:endParaRPr lang="en-US" dirty="0" smtClean="0"/>
          </a:p>
          <a:p>
            <a:r>
              <a:rPr lang="en-US" b="1" dirty="0" smtClean="0"/>
              <a:t>Truth, Seeking the underlying-</a:t>
            </a:r>
            <a:endParaRPr lang="en-US" dirty="0" smtClean="0"/>
          </a:p>
          <a:p>
            <a:pPr>
              <a:buNone/>
            </a:pPr>
            <a:r>
              <a:rPr lang="en-US" b="1" dirty="0" smtClean="0"/>
              <a:t>	Trust</a:t>
            </a:r>
            <a:endParaRPr lang="en-US" dirty="0" smtClean="0"/>
          </a:p>
          <a:p>
            <a:r>
              <a:rPr lang="en-US" b="1" dirty="0" smtClean="0"/>
              <a:t>Valuing Values</a:t>
            </a:r>
            <a:endParaRPr lang="en-US" dirty="0" smtClean="0"/>
          </a:p>
          <a:p>
            <a:r>
              <a:rPr lang="en-US" b="1" dirty="0" smtClean="0"/>
              <a:t>Variety</a:t>
            </a:r>
            <a:endParaRPr lang="en-US" dirty="0" smtClean="0"/>
          </a:p>
          <a:p>
            <a:r>
              <a:rPr lang="en-US" b="1" dirty="0" smtClean="0"/>
              <a:t>Wealth</a:t>
            </a:r>
            <a:endParaRPr lang="en-US" dirty="0" smtClean="0"/>
          </a:p>
          <a:p>
            <a:r>
              <a:rPr lang="en-US" b="1" dirty="0" smtClean="0"/>
              <a:t>Wisdom</a:t>
            </a:r>
            <a:endParaRPr lang="en-US" dirty="0" smtClean="0"/>
          </a:p>
          <a:p>
            <a:r>
              <a:rPr lang="en-US" b="1" dirty="0" smtClean="0"/>
              <a:t>Women's Rights</a:t>
            </a:r>
            <a:endParaRPr lang="en-US" dirty="0" smtClean="0"/>
          </a:p>
          <a:p>
            <a:r>
              <a:rPr lang="en-US" b="1" dirty="0" smtClean="0"/>
              <a:t>World Unity</a:t>
            </a:r>
            <a:endParaRPr lang="en-US" dirty="0" smtClean="0"/>
          </a:p>
          <a:p>
            <a:endParaRPr lang="en-US" dirty="0" smtClean="0"/>
          </a:p>
          <a:p>
            <a:pP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981200"/>
            <a:ext cx="9144000" cy="4953000"/>
            <a:chOff x="0" y="1981200"/>
            <a:chExt cx="9144000" cy="4953000"/>
          </a:xfrm>
        </p:grpSpPr>
        <p:pic>
          <p:nvPicPr>
            <p:cNvPr id="2050" name="Picture 2" descr="C:\Users\USER\Desktop\Applied &amp; Descriptive Ethics\Our_Values_2.jpg"/>
            <p:cNvPicPr>
              <a:picLocks noChangeAspect="1" noChangeArrowheads="1"/>
            </p:cNvPicPr>
            <p:nvPr/>
          </p:nvPicPr>
          <p:blipFill>
            <a:blip r:embed="rId2"/>
            <a:srcRect/>
            <a:stretch>
              <a:fillRect/>
            </a:stretch>
          </p:blipFill>
          <p:spPr bwMode="auto">
            <a:xfrm>
              <a:off x="0" y="3124200"/>
              <a:ext cx="9144000" cy="3810000"/>
            </a:xfrm>
            <a:prstGeom prst="rect">
              <a:avLst/>
            </a:prstGeom>
            <a:noFill/>
          </p:spPr>
        </p:pic>
        <p:sp>
          <p:nvSpPr>
            <p:cNvPr id="5" name="Rectangle 4"/>
            <p:cNvSpPr/>
            <p:nvPr/>
          </p:nvSpPr>
          <p:spPr>
            <a:xfrm>
              <a:off x="3152359" y="1981200"/>
              <a:ext cx="5991641" cy="830997"/>
            </a:xfrm>
            <a:prstGeom prst="rect">
              <a:avLst/>
            </a:prstGeom>
          </p:spPr>
          <p:txBody>
            <a:bodyPr wrap="none">
              <a:spAutoFit/>
            </a:bodyPr>
            <a:lstStyle/>
            <a:p>
              <a:pPr algn="ct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Aesthetic Value</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what-is-art-art-and-craft-useless.png"/>
          <p:cNvPicPr>
            <a:picLocks noChangeAspect="1" noChangeArrowheads="1"/>
          </p:cNvPicPr>
          <p:nvPr/>
        </p:nvPicPr>
        <p:blipFill>
          <a:blip r:embed="rId2"/>
          <a:srcRect/>
          <a:stretch>
            <a:fillRect/>
          </a:stretch>
        </p:blipFill>
        <p:spPr bwMode="auto">
          <a:xfrm>
            <a:off x="0" y="4343401"/>
            <a:ext cx="9144000" cy="2514600"/>
          </a:xfrm>
          <a:prstGeom prst="rect">
            <a:avLst/>
          </a:prstGeom>
          <a:noFill/>
        </p:spPr>
      </p:pic>
      <p:sp>
        <p:nvSpPr>
          <p:cNvPr id="3" name="Content Placeholder 2"/>
          <p:cNvSpPr>
            <a:spLocks noGrp="1"/>
          </p:cNvSpPr>
          <p:nvPr>
            <p:ph idx="1"/>
          </p:nvPr>
        </p:nvSpPr>
        <p:spPr>
          <a:xfrm>
            <a:off x="0" y="0"/>
            <a:ext cx="9144000" cy="6858000"/>
          </a:xfrm>
        </p:spPr>
        <p:txBody>
          <a:bodyPr/>
          <a:lstStyle/>
          <a:p>
            <a:pPr>
              <a:buNone/>
            </a:pPr>
            <a:r>
              <a:rPr lang="en-GB" b="1" dirty="0" smtClean="0">
                <a:latin typeface="Times New Roman" pitchFamily="18" charset="0"/>
                <a:cs typeface="Times New Roman" pitchFamily="18" charset="0"/>
              </a:rPr>
              <a:t>	</a:t>
            </a:r>
            <a:r>
              <a:rPr lang="en-GB" sz="3600" b="1" dirty="0" smtClean="0">
                <a:latin typeface="Times New Roman" pitchFamily="18" charset="0"/>
                <a:cs typeface="Times New Roman" pitchFamily="18" charset="0"/>
              </a:rPr>
              <a:t>Definition</a:t>
            </a:r>
            <a:endParaRPr lang="en-US" sz="3600" dirty="0" smtClean="0">
              <a:latin typeface="Times New Roman" pitchFamily="18" charset="0"/>
              <a:cs typeface="Times New Roman" pitchFamily="18" charset="0"/>
            </a:endParaRPr>
          </a:p>
          <a:p>
            <a:pPr algn="just">
              <a:lnSpc>
                <a:spcPct val="150000"/>
              </a:lnSpc>
              <a:buNone/>
            </a:pPr>
            <a:r>
              <a:rPr lang="en-GB" dirty="0" smtClean="0">
                <a:latin typeface="Times New Roman" pitchFamily="18" charset="0"/>
                <a:cs typeface="Times New Roman" pitchFamily="18" charset="0"/>
              </a:rPr>
              <a:t>	</a:t>
            </a:r>
            <a:r>
              <a:rPr lang="en-GB" dirty="0" smtClean="0">
                <a:effectLst>
                  <a:outerShdw blurRad="38100" dist="38100" dir="2700000" algn="tl">
                    <a:srgbClr val="000000">
                      <a:alpha val="43137"/>
                    </a:srgbClr>
                  </a:outerShdw>
                </a:effectLst>
                <a:latin typeface="Comic Sans MS" pitchFamily="66" charset="0"/>
                <a:cs typeface="Times New Roman" pitchFamily="18" charset="0"/>
              </a:rPr>
              <a:t>Aesthetic value </a:t>
            </a:r>
            <a:r>
              <a:rPr lang="en-GB" dirty="0" smtClean="0">
                <a:latin typeface="Times New Roman" pitchFamily="18" charset="0"/>
                <a:cs typeface="Times New Roman" pitchFamily="18" charset="0"/>
              </a:rPr>
              <a:t>is the </a:t>
            </a:r>
            <a:r>
              <a:rPr lang="en-GB"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value</a:t>
            </a:r>
            <a:r>
              <a:rPr lang="en-GB" dirty="0" smtClean="0">
                <a:latin typeface="Times New Roman" pitchFamily="18" charset="0"/>
                <a:cs typeface="Times New Roman" pitchFamily="18" charset="0"/>
              </a:rPr>
              <a:t> that an </a:t>
            </a:r>
            <a:r>
              <a:rPr lang="en-GB"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object</a:t>
            </a:r>
            <a:r>
              <a:rPr lang="en-GB" dirty="0" smtClean="0">
                <a:latin typeface="Times New Roman" pitchFamily="18" charset="0"/>
                <a:cs typeface="Times New Roman" pitchFamily="18" charset="0"/>
              </a:rPr>
              <a:t>, </a:t>
            </a:r>
            <a:r>
              <a:rPr lang="en-GB"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event</a:t>
            </a:r>
            <a:r>
              <a:rPr lang="en-GB" dirty="0" smtClean="0">
                <a:latin typeface="Times New Roman" pitchFamily="18" charset="0"/>
                <a:cs typeface="Times New Roman" pitchFamily="18" charset="0"/>
              </a:rPr>
              <a:t> or </a:t>
            </a:r>
            <a:r>
              <a:rPr lang="en-GB"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state of affairs </a:t>
            </a:r>
            <a:r>
              <a:rPr lang="en-GB" sz="2800" i="1" dirty="0" smtClean="0">
                <a:latin typeface="Times New Roman" pitchFamily="18" charset="0"/>
                <a:cs typeface="Times New Roman" pitchFamily="18" charset="0"/>
              </a:rPr>
              <a:t>(most paradigmatically an art work or the natural environment)</a:t>
            </a:r>
            <a:r>
              <a:rPr lang="en-GB" i="1"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possesses in virtue of its capacity to elicit pleasure </a:t>
            </a:r>
            <a:r>
              <a:rPr lang="en-GB" i="1" dirty="0" smtClean="0">
                <a:latin typeface="Times New Roman" pitchFamily="18" charset="0"/>
                <a:cs typeface="Times New Roman" pitchFamily="18" charset="0"/>
              </a:rPr>
              <a:t>(positive value) </a:t>
            </a:r>
            <a:r>
              <a:rPr lang="en-GB" dirty="0" smtClean="0">
                <a:latin typeface="Times New Roman" pitchFamily="18" charset="0"/>
                <a:cs typeface="Times New Roman" pitchFamily="18" charset="0"/>
              </a:rPr>
              <a:t>or displeasure </a:t>
            </a:r>
            <a:r>
              <a:rPr lang="en-GB" i="1" dirty="0" smtClean="0">
                <a:latin typeface="Times New Roman" pitchFamily="18" charset="0"/>
                <a:cs typeface="Times New Roman" pitchFamily="18" charset="0"/>
              </a:rPr>
              <a:t>(negative value) </a:t>
            </a:r>
            <a:r>
              <a:rPr lang="en-GB" dirty="0" smtClean="0">
                <a:latin typeface="Times New Roman" pitchFamily="18" charset="0"/>
                <a:cs typeface="Times New Roman" pitchFamily="18" charset="0"/>
              </a:rPr>
              <a:t>when appreciated or experienced .</a:t>
            </a: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GB" dirty="0" smtClean="0">
                <a:latin typeface="Times New Roman" pitchFamily="18" charset="0"/>
                <a:cs typeface="Times New Roman" pitchFamily="18" charset="0"/>
              </a:rPr>
              <a:t>Everything that is valuable is valuable in a variety of ways. </a:t>
            </a:r>
          </a:p>
          <a:p>
            <a:pPr algn="just"/>
            <a:r>
              <a:rPr lang="en-GB"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a:t>
            </a:r>
            <a:r>
              <a:rPr lang="en-GB" dirty="0" smtClean="0">
                <a:effectLst>
                  <a:outerShdw blurRad="38100" dist="38100" dir="2700000" algn="tl">
                    <a:srgbClr val="000000">
                      <a:alpha val="43137"/>
                    </a:srgbClr>
                  </a:outerShdw>
                </a:effectLst>
                <a:latin typeface="Times New Roman" pitchFamily="18" charset="0"/>
                <a:cs typeface="Times New Roman" pitchFamily="18" charset="0"/>
              </a:rPr>
              <a:t>rt objects </a:t>
            </a:r>
            <a:r>
              <a:rPr lang="en-GB" dirty="0" smtClean="0">
                <a:latin typeface="Times New Roman" pitchFamily="18" charset="0"/>
                <a:cs typeface="Times New Roman" pitchFamily="18" charset="0"/>
              </a:rPr>
              <a:t>often have </a:t>
            </a:r>
            <a:r>
              <a:rPr lang="en-GB"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sentimental value</a:t>
            </a:r>
            <a:r>
              <a:rPr lang="en-GB"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GB"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historical value</a:t>
            </a:r>
            <a:r>
              <a:rPr lang="en-GB" dirty="0" smtClean="0">
                <a:effectLst>
                  <a:outerShdw blurRad="38100" dist="38100" dir="2700000" algn="tl">
                    <a:srgbClr val="000000">
                      <a:alpha val="43137"/>
                    </a:srgbClr>
                  </a:outerShdw>
                </a:effectLst>
                <a:latin typeface="Times New Roman" pitchFamily="18" charset="0"/>
                <a:cs typeface="Times New Roman" pitchFamily="18" charset="0"/>
              </a:rPr>
              <a:t> or </a:t>
            </a:r>
            <a:r>
              <a:rPr lang="en-GB"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financial value</a:t>
            </a:r>
            <a:r>
              <a:rPr lang="en-GB"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just"/>
            <a:r>
              <a:rPr lang="en-GB" dirty="0" smtClean="0">
                <a:latin typeface="Times New Roman" pitchFamily="18" charset="0"/>
                <a:cs typeface="Times New Roman" pitchFamily="18" charset="0"/>
              </a:rPr>
              <a:t>Wilderness can have economic value as well as recreational value. But great art works are thought to possess a distinctive sort of non-instrumental and non-utilitarian value that is of central concern when they are evaluated as art works. </a:t>
            </a:r>
          </a:p>
          <a:p>
            <a:pPr algn="just"/>
            <a:r>
              <a:rPr lang="en-GB" dirty="0" smtClean="0">
                <a:latin typeface="Times New Roman" pitchFamily="18" charset="0"/>
                <a:cs typeface="Times New Roman" pitchFamily="18" charset="0"/>
              </a:rPr>
              <a:t>It might be thought that this value is beauty, but many artworks are not beautiful. </a:t>
            </a:r>
          </a:p>
          <a:p>
            <a:pPr algn="just"/>
            <a:r>
              <a:rPr lang="en-GB" dirty="0" smtClean="0">
                <a:latin typeface="Times New Roman" pitchFamily="18" charset="0"/>
                <a:cs typeface="Times New Roman" pitchFamily="18" charset="0"/>
              </a:rPr>
              <a:t>So it is more plausible that beauty is a particular species of the value in question.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416</Words>
  <Application>Microsoft Office PowerPoint</Application>
  <PresentationFormat>On-screen Show (4:3)</PresentationFormat>
  <Paragraphs>161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Manjunath</dc:creator>
  <cp:lastModifiedBy>USER</cp:lastModifiedBy>
  <cp:revision>120</cp:revision>
  <dcterms:created xsi:type="dcterms:W3CDTF">2006-08-16T00:00:00Z</dcterms:created>
  <dcterms:modified xsi:type="dcterms:W3CDTF">2018-04-04T03:36:21Z</dcterms:modified>
</cp:coreProperties>
</file>