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88" r:id="rId2"/>
    <p:sldId id="287" r:id="rId3"/>
    <p:sldId id="304" r:id="rId4"/>
    <p:sldId id="312" r:id="rId5"/>
    <p:sldId id="283" r:id="rId6"/>
    <p:sldId id="275" r:id="rId7"/>
    <p:sldId id="295" r:id="rId8"/>
    <p:sldId id="314" r:id="rId9"/>
    <p:sldId id="305" r:id="rId10"/>
    <p:sldId id="276" r:id="rId11"/>
    <p:sldId id="296" r:id="rId12"/>
    <p:sldId id="309" r:id="rId13"/>
    <p:sldId id="277" r:id="rId14"/>
    <p:sldId id="310" r:id="rId15"/>
    <p:sldId id="313" r:id="rId16"/>
    <p:sldId id="317" r:id="rId17"/>
    <p:sldId id="298" r:id="rId18"/>
    <p:sldId id="278" r:id="rId19"/>
    <p:sldId id="279" r:id="rId20"/>
    <p:sldId id="300" r:id="rId21"/>
    <p:sldId id="306" r:id="rId22"/>
    <p:sldId id="301" r:id="rId23"/>
    <p:sldId id="302" r:id="rId24"/>
    <p:sldId id="318" r:id="rId25"/>
    <p:sldId id="286" r:id="rId26"/>
    <p:sldId id="289" r:id="rId27"/>
    <p:sldId id="315" r:id="rId28"/>
    <p:sldId id="307" r:id="rId29"/>
    <p:sldId id="292" r:id="rId30"/>
    <p:sldId id="294" r:id="rId31"/>
    <p:sldId id="29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1" autoAdjust="0"/>
    <p:restoredTop sz="94576"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0088B5D-DD62-4135-B26A-9771394F33E2}" type="datetimeFigureOut">
              <a:rPr lang="en-US" smtClean="0"/>
              <a:pPr/>
              <a:t>3/4/2012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C2E5ED5-EBEB-4B73-81E2-85FF756C7D21}"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088B5D-DD62-4135-B26A-9771394F33E2}" type="datetimeFigureOut">
              <a:rPr lang="en-US" smtClean="0"/>
              <a:pPr/>
              <a:t>3/4/2012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E5ED5-EBEB-4B73-81E2-85FF756C7D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088B5D-DD62-4135-B26A-9771394F33E2}" type="datetimeFigureOut">
              <a:rPr lang="en-US" smtClean="0"/>
              <a:pPr/>
              <a:t>3/4/2012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E5ED5-EBEB-4B73-81E2-85FF756C7D2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0088B5D-DD62-4135-B26A-9771394F33E2}" type="datetimeFigureOut">
              <a:rPr lang="en-US" smtClean="0"/>
              <a:pPr/>
              <a:t>3/4/2012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E5ED5-EBEB-4B73-81E2-85FF756C7D21}"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0088B5D-DD62-4135-B26A-9771394F33E2}" type="datetimeFigureOut">
              <a:rPr lang="en-US" smtClean="0"/>
              <a:pPr/>
              <a:t>3/4/2012</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C2E5ED5-EBEB-4B73-81E2-85FF756C7D2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0088B5D-DD62-4135-B26A-9771394F33E2}" type="datetimeFigureOut">
              <a:rPr lang="en-US" smtClean="0"/>
              <a:pPr/>
              <a:t>3/4/2012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2E5ED5-EBEB-4B73-81E2-85FF756C7D21}"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0088B5D-DD62-4135-B26A-9771394F33E2}" type="datetimeFigureOut">
              <a:rPr lang="en-US" smtClean="0"/>
              <a:pPr/>
              <a:t>3/4/2012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2E5ED5-EBEB-4B73-81E2-85FF756C7D21}"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0088B5D-DD62-4135-B26A-9771394F33E2}" type="datetimeFigureOut">
              <a:rPr lang="en-US" smtClean="0"/>
              <a:pPr/>
              <a:t>3/4/2012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2E5ED5-EBEB-4B73-81E2-85FF756C7D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088B5D-DD62-4135-B26A-9771394F33E2}" type="datetimeFigureOut">
              <a:rPr lang="en-US" smtClean="0"/>
              <a:pPr/>
              <a:t>3/4/2012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2E5ED5-EBEB-4B73-81E2-85FF756C7D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0088B5D-DD62-4135-B26A-9771394F33E2}" type="datetimeFigureOut">
              <a:rPr lang="en-US" smtClean="0"/>
              <a:pPr/>
              <a:t>3/4/2012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2E5ED5-EBEB-4B73-81E2-85FF756C7D21}"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0088B5D-DD62-4135-B26A-9771394F33E2}" type="datetimeFigureOut">
              <a:rPr lang="en-US" smtClean="0"/>
              <a:pPr/>
              <a:t>3/4/2012</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6C2E5ED5-EBEB-4B73-81E2-85FF756C7D21}"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0088B5D-DD62-4135-B26A-9771394F33E2}" type="datetimeFigureOut">
              <a:rPr lang="en-US" smtClean="0"/>
              <a:pPr/>
              <a:t>3/4/2012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C2E5ED5-EBEB-4B73-81E2-85FF756C7D2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3.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2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oleObject22.bin"/></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oleObject" Target="../embeddings/oleObject23.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oleObject" Target="../embeddings/oleObject24.bin"/></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oleObject" Target="../embeddings/oleObject25.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5000" y="4800600"/>
            <a:ext cx="6400800" cy="1600200"/>
          </a:xfrm>
        </p:spPr>
        <p:txBody>
          <a:bodyPr/>
          <a:lstStyle/>
          <a:p>
            <a:r>
              <a:rPr lang="en-US" i="1" dirty="0" smtClean="0"/>
              <a:t>                            </a:t>
            </a:r>
          </a:p>
          <a:p>
            <a:r>
              <a:rPr lang="en-US" i="1" dirty="0" smtClean="0"/>
              <a:t>                                                             </a:t>
            </a:r>
            <a:r>
              <a:rPr lang="en-US" sz="1600" b="1" i="1" dirty="0" smtClean="0"/>
              <a:t>By:  Eng </a:t>
            </a:r>
            <a:r>
              <a:rPr lang="en-US" sz="1600" b="1" i="1" dirty="0" err="1" smtClean="0"/>
              <a:t>Mesfin</a:t>
            </a:r>
            <a:r>
              <a:rPr lang="en-US" sz="1600" b="1" i="1" dirty="0" smtClean="0"/>
              <a:t> B.</a:t>
            </a:r>
            <a:endParaRPr lang="en-US" sz="1600" b="1" i="1" dirty="0"/>
          </a:p>
        </p:txBody>
      </p:sp>
      <p:sp>
        <p:nvSpPr>
          <p:cNvPr id="2" name="Title 1"/>
          <p:cNvSpPr>
            <a:spLocks noGrp="1"/>
          </p:cNvSpPr>
          <p:nvPr>
            <p:ph type="ctrTitle"/>
          </p:nvPr>
        </p:nvSpPr>
        <p:spPr>
          <a:xfrm>
            <a:off x="533400" y="1447800"/>
            <a:ext cx="8229600" cy="1909155"/>
          </a:xfrm>
        </p:spPr>
        <p:txBody>
          <a:bodyPr>
            <a:normAutofit fontScale="90000"/>
          </a:bodyPr>
          <a:lstStyle/>
          <a:p>
            <a:r>
              <a:rPr lang="en-US" b="1" dirty="0" smtClean="0"/>
              <a:t/>
            </a:r>
            <a:br>
              <a:rPr lang="en-US" b="1" dirty="0" smtClean="0"/>
            </a:br>
            <a:r>
              <a:rPr lang="en-US" b="1" dirty="0" smtClean="0"/>
              <a:t>Fluid Machines for Chemical Engineering</a:t>
            </a:r>
            <a:r>
              <a:rPr lang="en-MY" b="1" dirty="0" smtClean="0"/>
              <a:t/>
            </a:r>
            <a:br>
              <a:rPr lang="en-MY" b="1" dirty="0" smtClean="0"/>
            </a:br>
            <a:endParaRPr lang="en-US" dirty="0"/>
          </a:p>
        </p:txBody>
      </p:sp>
      <p:graphicFrame>
        <p:nvGraphicFramePr>
          <p:cNvPr id="35842" name="Object 1"/>
          <p:cNvGraphicFramePr>
            <a:graphicFrameLocks noChangeAspect="1"/>
          </p:cNvGraphicFramePr>
          <p:nvPr/>
        </p:nvGraphicFramePr>
        <p:xfrm>
          <a:off x="7924800" y="228600"/>
          <a:ext cx="857250" cy="985838"/>
        </p:xfrm>
        <a:graphic>
          <a:graphicData uri="http://schemas.openxmlformats.org/presentationml/2006/ole">
            <p:oleObj spid="_x0000_s35842" name="Picture" r:id="rId3" imgW="2247900" imgH="2286000" progId="Word.Picture.8">
              <p:embed/>
            </p:oleObj>
          </a:graphicData>
        </a:graphic>
      </p:graphicFrame>
      <p:sp>
        <p:nvSpPr>
          <p:cNvPr id="5" name="Subtitle 2"/>
          <p:cNvSpPr txBox="1">
            <a:spLocks/>
          </p:cNvSpPr>
          <p:nvPr/>
        </p:nvSpPr>
        <p:spPr>
          <a:xfrm>
            <a:off x="1524000" y="3200400"/>
            <a:ext cx="6400800" cy="1676400"/>
          </a:xfrm>
          <a:prstGeom prst="rect">
            <a:avLst/>
          </a:prstGeom>
        </p:spPr>
        <p:txBody>
          <a:bodyPr>
            <a:normAutofit fontScale="62500" lnSpcReduction="20000"/>
          </a:bodyPr>
          <a:lstStyle/>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sz="2600" b="0" i="1" u="none" strike="noStrike" kern="1200" cap="none" spc="0" normalizeH="0" baseline="0" noProof="0" dirty="0" smtClean="0">
                <a:ln>
                  <a:noFill/>
                </a:ln>
                <a:solidFill>
                  <a:schemeClr val="tx2"/>
                </a:solidFill>
                <a:effectLst/>
                <a:uLnTx/>
                <a:uFillTx/>
                <a:latin typeface="+mn-lt"/>
                <a:ea typeface="+mn-ea"/>
                <a:cs typeface="+mn-cs"/>
              </a:rPr>
              <a:t>                            </a:t>
            </a:r>
          </a:p>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sz="4800" b="0" i="1" u="none" strike="noStrike" kern="1200" cap="none" spc="0" normalizeH="0" baseline="0" noProof="0" dirty="0" smtClean="0">
                <a:ln>
                  <a:noFill/>
                </a:ln>
                <a:solidFill>
                  <a:schemeClr val="tx2"/>
                </a:solidFill>
                <a:effectLst/>
                <a:uLnTx/>
                <a:uFillTx/>
                <a:latin typeface="+mn-lt"/>
                <a:ea typeface="+mn-ea"/>
                <a:cs typeface="+mn-cs"/>
              </a:rPr>
              <a:t>                                                             </a:t>
            </a:r>
            <a:r>
              <a:rPr kumimoji="0" lang="en-US" sz="4800" b="1" i="1" u="none" strike="noStrike" kern="1200" cap="none" spc="0" normalizeH="0" baseline="0" noProof="0" dirty="0" smtClean="0">
                <a:ln>
                  <a:noFill/>
                </a:ln>
                <a:solidFill>
                  <a:srgbClr val="00B050"/>
                </a:solidFill>
                <a:effectLst/>
                <a:uLnTx/>
                <a:uFillTx/>
                <a:latin typeface="+mn-lt"/>
                <a:ea typeface="+mn-ea"/>
                <a:cs typeface="+mn-cs"/>
              </a:rPr>
              <a:t>Chapter-1</a:t>
            </a:r>
          </a:p>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lang="en-US" sz="4800" b="1" i="1" dirty="0" smtClean="0">
                <a:solidFill>
                  <a:srgbClr val="00B050"/>
                </a:solidFill>
              </a:rPr>
              <a:t>Introduction</a:t>
            </a:r>
            <a:endParaRPr kumimoji="0" lang="en-US" sz="4800" b="1" i="1" u="none" strike="noStrike" kern="1200" cap="none" spc="0" normalizeH="0" baseline="0" noProof="0" dirty="0">
              <a:ln>
                <a:noFill/>
              </a:ln>
              <a:solidFill>
                <a:srgbClr val="00B05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t>The Chemical Engineer is involved in:-</a:t>
            </a:r>
          </a:p>
          <a:p>
            <a:pPr>
              <a:buNone/>
            </a:pPr>
            <a:endParaRPr lang="en-US" dirty="0" smtClean="0"/>
          </a:p>
          <a:p>
            <a:pPr algn="ctr">
              <a:buNone/>
            </a:pPr>
            <a:endParaRPr lang="en-US" dirty="0" smtClean="0"/>
          </a:p>
        </p:txBody>
      </p:sp>
      <p:graphicFrame>
        <p:nvGraphicFramePr>
          <p:cNvPr id="16385" name="Object 1"/>
          <p:cNvGraphicFramePr>
            <a:graphicFrameLocks noChangeAspect="1"/>
          </p:cNvGraphicFramePr>
          <p:nvPr/>
        </p:nvGraphicFramePr>
        <p:xfrm>
          <a:off x="7786688" y="371475"/>
          <a:ext cx="857250" cy="985838"/>
        </p:xfrm>
        <a:graphic>
          <a:graphicData uri="http://schemas.openxmlformats.org/presentationml/2006/ole">
            <p:oleObj spid="_x0000_s16385" name="Picture" r:id="rId3" imgW="2247900" imgH="2286000" progId="Word.Picture.8">
              <p:embed/>
            </p:oleObj>
          </a:graphicData>
        </a:graphic>
      </p:graphicFrame>
      <p:pic>
        <p:nvPicPr>
          <p:cNvPr id="5" name="Picture 2"/>
          <p:cNvPicPr>
            <a:picLocks noChangeAspect="1" noChangeArrowheads="1"/>
          </p:cNvPicPr>
          <p:nvPr/>
        </p:nvPicPr>
        <p:blipFill>
          <a:blip r:embed="rId4"/>
          <a:srcRect t="7419" r="76531" b="39165"/>
          <a:stretch>
            <a:fillRect/>
          </a:stretch>
        </p:blipFill>
        <p:spPr bwMode="auto">
          <a:xfrm>
            <a:off x="4267200" y="2514600"/>
            <a:ext cx="1752600" cy="2743200"/>
          </a:xfrm>
          <a:prstGeom prst="rect">
            <a:avLst/>
          </a:prstGeom>
          <a:noFill/>
          <a:ln w="9525">
            <a:noFill/>
            <a:miter lim="800000"/>
            <a:headEnd/>
            <a:tailEnd/>
          </a:ln>
          <a:effectLst/>
        </p:spPr>
      </p:pic>
      <p:sp>
        <p:nvSpPr>
          <p:cNvPr id="6" name="Rounded Rectangular Callout 5"/>
          <p:cNvSpPr/>
          <p:nvPr/>
        </p:nvSpPr>
        <p:spPr>
          <a:xfrm>
            <a:off x="2895600" y="2743200"/>
            <a:ext cx="1371600" cy="685800"/>
          </a:xfrm>
          <a:prstGeom prst="wedgeRoundRect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Selecting</a:t>
            </a:r>
            <a:endParaRPr lang="en-GB" dirty="0"/>
          </a:p>
        </p:txBody>
      </p:sp>
      <p:sp>
        <p:nvSpPr>
          <p:cNvPr id="8" name="Rounded Rectangular Callout 7"/>
          <p:cNvSpPr/>
          <p:nvPr/>
        </p:nvSpPr>
        <p:spPr>
          <a:xfrm>
            <a:off x="4572000" y="1828800"/>
            <a:ext cx="1371600" cy="685800"/>
          </a:xfrm>
          <a:prstGeom prst="wedgeRoundRect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Operating</a:t>
            </a:r>
            <a:endParaRPr lang="en-GB" sz="2000" dirty="0"/>
          </a:p>
        </p:txBody>
      </p:sp>
      <p:sp>
        <p:nvSpPr>
          <p:cNvPr id="9" name="Rounded Rectangular Callout 8"/>
          <p:cNvSpPr/>
          <p:nvPr/>
        </p:nvSpPr>
        <p:spPr>
          <a:xfrm>
            <a:off x="2895600" y="4419600"/>
            <a:ext cx="1447800" cy="914400"/>
          </a:xfrm>
          <a:prstGeom prst="wedgeRoundRect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Testing</a:t>
            </a:r>
          </a:p>
          <a:p>
            <a:pPr algn="ctr"/>
            <a:r>
              <a:rPr lang="en-GB" sz="2000" dirty="0" smtClean="0"/>
              <a:t> V Maintaining</a:t>
            </a:r>
            <a:endParaRPr lang="en-GB" sz="2000" dirty="0"/>
          </a:p>
        </p:txBody>
      </p:sp>
      <p:sp>
        <p:nvSpPr>
          <p:cNvPr id="10" name="Oval Callout 9"/>
          <p:cNvSpPr/>
          <p:nvPr/>
        </p:nvSpPr>
        <p:spPr>
          <a:xfrm rot="1682242">
            <a:off x="5638800" y="3523389"/>
            <a:ext cx="1447800" cy="914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Installing</a:t>
            </a:r>
            <a:endParaRPr lang="en-GB"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t>To do this effectively the engineer has to know:- </a:t>
            </a:r>
          </a:p>
          <a:p>
            <a:pPr>
              <a:buNone/>
            </a:pPr>
            <a:endParaRPr lang="en-US" dirty="0" smtClean="0"/>
          </a:p>
          <a:p>
            <a:pPr>
              <a:buFont typeface="Wingdings" pitchFamily="2" charset="2"/>
              <a:buChar char="Ø"/>
            </a:pPr>
            <a:r>
              <a:rPr lang="en-US" dirty="0" smtClean="0"/>
              <a:t>       the system where the fluid machine is to be used </a:t>
            </a:r>
          </a:p>
          <a:p>
            <a:pPr>
              <a:buFont typeface="Wingdings" pitchFamily="2" charset="2"/>
              <a:buChar char="Ø"/>
            </a:pPr>
            <a:r>
              <a:rPr lang="en-US" dirty="0" smtClean="0"/>
              <a:t>       the operating principles</a:t>
            </a:r>
          </a:p>
          <a:p>
            <a:pPr>
              <a:buFont typeface="Wingdings" pitchFamily="2" charset="2"/>
              <a:buChar char="Ø"/>
            </a:pPr>
            <a:r>
              <a:rPr lang="en-US" dirty="0" smtClean="0"/>
              <a:t>        capability </a:t>
            </a:r>
          </a:p>
          <a:p>
            <a:pPr>
              <a:buFont typeface="Wingdings" pitchFamily="2" charset="2"/>
              <a:buChar char="Ø"/>
            </a:pPr>
            <a:r>
              <a:rPr lang="en-US" dirty="0" smtClean="0"/>
              <a:t>        limitations of the different types of fluid machines.</a:t>
            </a:r>
          </a:p>
          <a:p>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924800" cy="1143000"/>
          </a:xfrm>
        </p:spPr>
        <p:txBody>
          <a:bodyPr>
            <a:normAutofit/>
          </a:bodyPr>
          <a:lstStyle/>
          <a:p>
            <a:r>
              <a:rPr lang="en-US" sz="3200" dirty="0" smtClean="0">
                <a:solidFill>
                  <a:schemeClr val="tx1"/>
                </a:solidFill>
              </a:rPr>
              <a:t>BASIC CONCEPTS AND TERMINOLOGIES</a:t>
            </a:r>
            <a:endParaRPr lang="en-GB" sz="3200" dirty="0">
              <a:solidFill>
                <a:schemeClr val="tx1"/>
              </a:solidFill>
            </a:endParaRPr>
          </a:p>
        </p:txBody>
      </p:sp>
      <p:sp>
        <p:nvSpPr>
          <p:cNvPr id="4" name="Rounded Rectangle 3"/>
          <p:cNvSpPr/>
          <p:nvPr/>
        </p:nvSpPr>
        <p:spPr>
          <a:xfrm>
            <a:off x="838200" y="1752600"/>
            <a:ext cx="3200400" cy="914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Mechanical Energy</a:t>
            </a:r>
          </a:p>
          <a:p>
            <a:pPr algn="ctr"/>
            <a:endParaRPr lang="en-GB" sz="2000" dirty="0"/>
          </a:p>
        </p:txBody>
      </p:sp>
      <p:sp>
        <p:nvSpPr>
          <p:cNvPr id="5" name="Rounded Rectangle 4"/>
          <p:cNvSpPr/>
          <p:nvPr/>
        </p:nvSpPr>
        <p:spPr>
          <a:xfrm>
            <a:off x="2971800" y="3276600"/>
            <a:ext cx="3200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Total Head</a:t>
            </a:r>
          </a:p>
          <a:p>
            <a:pPr algn="ctr"/>
            <a:r>
              <a:rPr lang="en-US" sz="2000" b="1" dirty="0" smtClean="0"/>
              <a:t> </a:t>
            </a:r>
            <a:endParaRPr lang="en-GB" sz="2000" dirty="0"/>
          </a:p>
        </p:txBody>
      </p:sp>
      <p:sp>
        <p:nvSpPr>
          <p:cNvPr id="6" name="Rounded Rectangle 5"/>
          <p:cNvSpPr/>
          <p:nvPr/>
        </p:nvSpPr>
        <p:spPr>
          <a:xfrm>
            <a:off x="5638800" y="1905000"/>
            <a:ext cx="3200400" cy="914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Specific Work</a:t>
            </a:r>
          </a:p>
          <a:p>
            <a:pPr algn="ctr"/>
            <a:r>
              <a:rPr lang="en-US" sz="2000" b="1" dirty="0" smtClean="0"/>
              <a:t> </a:t>
            </a:r>
            <a:endParaRPr lang="en-GB" sz="2000" dirty="0"/>
          </a:p>
        </p:txBody>
      </p:sp>
      <p:sp>
        <p:nvSpPr>
          <p:cNvPr id="7" name="Rounded Rectangle 6"/>
          <p:cNvSpPr/>
          <p:nvPr/>
        </p:nvSpPr>
        <p:spPr>
          <a:xfrm>
            <a:off x="1371600" y="5105400"/>
            <a:ext cx="3200400" cy="914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Total Pressure</a:t>
            </a:r>
          </a:p>
          <a:p>
            <a:pPr algn="ctr"/>
            <a:r>
              <a:rPr lang="en-US" sz="2000" b="1" dirty="0" smtClean="0"/>
              <a:t> </a:t>
            </a:r>
            <a:endParaRPr lang="en-GB" sz="2000" dirty="0"/>
          </a:p>
        </p:txBody>
      </p:sp>
      <p:sp>
        <p:nvSpPr>
          <p:cNvPr id="8" name="Rounded Rectangle 7"/>
          <p:cNvSpPr/>
          <p:nvPr/>
        </p:nvSpPr>
        <p:spPr>
          <a:xfrm>
            <a:off x="5562600" y="5105400"/>
            <a:ext cx="3200400"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Useful Power</a:t>
            </a:r>
          </a:p>
          <a:p>
            <a:pPr algn="ctr"/>
            <a:r>
              <a:rPr lang="en-US" sz="2000" b="1" dirty="0" smtClean="0"/>
              <a:t> </a:t>
            </a:r>
            <a:endParaRPr lang="en-GB"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77500" lnSpcReduction="20000"/>
          </a:bodyPr>
          <a:lstStyle/>
          <a:p>
            <a:pPr algn="just"/>
            <a:r>
              <a:rPr lang="en-US" b="1" dirty="0" smtClean="0"/>
              <a:t>Mechanical Energy </a:t>
            </a:r>
            <a:r>
              <a:rPr lang="en-US" dirty="0" smtClean="0"/>
              <a:t>of a flowing fluid is part of the total energy of the fluid that can be directly and completely converted to work.</a:t>
            </a:r>
          </a:p>
          <a:p>
            <a:pPr>
              <a:buNone/>
            </a:pPr>
            <a:endParaRPr lang="en-US" dirty="0" smtClean="0"/>
          </a:p>
          <a:p>
            <a:pPr algn="just"/>
            <a:r>
              <a:rPr lang="en-US" b="1" dirty="0" smtClean="0"/>
              <a:t>The specific work of a fluid machine</a:t>
            </a:r>
            <a:r>
              <a:rPr lang="en-US" dirty="0" smtClean="0"/>
              <a:t> is the useful energy (work) that the machine transfers or can transfer to the flow medium per unit mass of the fluid. The SI unit of specific energy is J/kg or m</a:t>
            </a:r>
            <a:r>
              <a:rPr lang="en-US" baseline="30000" dirty="0" smtClean="0"/>
              <a:t>2</a:t>
            </a:r>
            <a:r>
              <a:rPr lang="en-US" dirty="0" smtClean="0"/>
              <a:t>/s</a:t>
            </a:r>
            <a:r>
              <a:rPr lang="en-US" baseline="30000" dirty="0" smtClean="0"/>
              <a:t>2</a:t>
            </a:r>
            <a:r>
              <a:rPr lang="en-US" dirty="0" smtClean="0"/>
              <a:t>.</a:t>
            </a:r>
          </a:p>
          <a:p>
            <a:endParaRPr lang="en-US" dirty="0" smtClean="0"/>
          </a:p>
          <a:p>
            <a:pPr algn="just"/>
            <a:r>
              <a:rPr lang="en-US" b="1" dirty="0" smtClean="0"/>
              <a:t>The total head </a:t>
            </a:r>
            <a:r>
              <a:rPr lang="en-US" dirty="0" smtClean="0"/>
              <a:t>transferred to a flow medium</a:t>
            </a:r>
            <a:r>
              <a:rPr lang="en-US" b="1" dirty="0" smtClean="0"/>
              <a:t> </a:t>
            </a:r>
            <a:r>
              <a:rPr lang="en-US" dirty="0" smtClean="0"/>
              <a:t>is the specific energy transferred to the fluid divided by the gravitational acceleration and is the measure of the amount of useful energy (mechanical energy or work) of the flow medium.</a:t>
            </a:r>
          </a:p>
          <a:p>
            <a:endParaRPr lang="en-US" dirty="0" smtClean="0"/>
          </a:p>
          <a:p>
            <a:pPr>
              <a:buNone/>
            </a:pPr>
            <a:r>
              <a:rPr lang="en-US" dirty="0" smtClean="0"/>
              <a:t>                 H= Y/g                          Where:-     H=Head, </a:t>
            </a:r>
          </a:p>
          <a:p>
            <a:pPr>
              <a:buNone/>
            </a:pPr>
            <a:r>
              <a:rPr lang="en-US" dirty="0" smtClean="0"/>
              <a:t>                                                                        Y= Specific Work </a:t>
            </a:r>
          </a:p>
          <a:p>
            <a:pPr>
              <a:buNone/>
            </a:pPr>
            <a:r>
              <a:rPr lang="en-US" dirty="0" smtClean="0"/>
              <a:t>                                                                        g=gravitational acceleration. </a:t>
            </a:r>
          </a:p>
          <a:p>
            <a:endParaRPr lang="en-US" dirty="0"/>
          </a:p>
        </p:txBody>
      </p:sp>
      <p:graphicFrame>
        <p:nvGraphicFramePr>
          <p:cNvPr id="38914" name="Object 1"/>
          <p:cNvGraphicFramePr>
            <a:graphicFrameLocks noChangeAspect="1"/>
          </p:cNvGraphicFramePr>
          <p:nvPr/>
        </p:nvGraphicFramePr>
        <p:xfrm>
          <a:off x="8286750" y="0"/>
          <a:ext cx="857250" cy="985838"/>
        </p:xfrm>
        <a:graphic>
          <a:graphicData uri="http://schemas.openxmlformats.org/presentationml/2006/ole">
            <p:oleObj spid="_x0000_s38914" name="Picture" r:id="rId3" imgW="2247900" imgH="2286000" progId="Word.Picture.8">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
          </p:nvPr>
        </p:nvSpPr>
        <p:spPr>
          <a:xfrm>
            <a:off x="914400" y="1447800"/>
            <a:ext cx="8001000" cy="4572000"/>
          </a:xfrm>
        </p:spPr>
        <p:txBody>
          <a:bodyPr>
            <a:normAutofit fontScale="92500"/>
          </a:bodyPr>
          <a:lstStyle/>
          <a:p>
            <a:pPr>
              <a:buFont typeface="Wingdings" pitchFamily="2" charset="2"/>
              <a:buChar char="§"/>
            </a:pPr>
            <a:r>
              <a:rPr lang="en-US" b="1" dirty="0" smtClean="0"/>
              <a:t>   Useful Power :- </a:t>
            </a:r>
            <a:r>
              <a:rPr lang="en-US" dirty="0" smtClean="0"/>
              <a:t>the rate at which useful energy is transferred to the flow medium. </a:t>
            </a:r>
          </a:p>
          <a:p>
            <a:pPr>
              <a:buNone/>
            </a:pPr>
            <a:endParaRPr lang="en-US" dirty="0" smtClean="0"/>
          </a:p>
          <a:p>
            <a:pPr>
              <a:buFont typeface="Wingdings" pitchFamily="2" charset="2"/>
              <a:buChar char="v"/>
            </a:pPr>
            <a:r>
              <a:rPr lang="en-US" dirty="0" smtClean="0"/>
              <a:t>The useful power is calculated using Equations:</a:t>
            </a:r>
            <a:endParaRPr lang="en-GB" dirty="0" smtClean="0"/>
          </a:p>
          <a:p>
            <a:pPr>
              <a:buNone/>
            </a:pPr>
            <a:endParaRPr lang="en-GB" dirty="0" smtClean="0"/>
          </a:p>
          <a:p>
            <a:pPr>
              <a:buNone/>
            </a:pPr>
            <a:r>
              <a:rPr lang="en-US" dirty="0" smtClean="0"/>
              <a:t>  						</a:t>
            </a:r>
            <a:endParaRPr lang="en-GB" dirty="0" smtClean="0"/>
          </a:p>
          <a:p>
            <a:pPr>
              <a:buFont typeface="Wingdings" pitchFamily="2" charset="2"/>
              <a:buChar char="v"/>
            </a:pPr>
            <a:r>
              <a:rPr lang="en-US" dirty="0" smtClean="0"/>
              <a:t>Since mass flow rate is the product of density and volume flow rate.</a:t>
            </a:r>
            <a:endParaRPr lang="en-GB" dirty="0" smtClean="0"/>
          </a:p>
          <a:p>
            <a:pPr>
              <a:buNone/>
            </a:pPr>
            <a:r>
              <a:rPr lang="en-US" dirty="0" smtClean="0"/>
              <a:t>						</a:t>
            </a:r>
            <a:endParaRPr lang="en-GB" dirty="0" smtClean="0"/>
          </a:p>
          <a:p>
            <a:pPr>
              <a:buNone/>
            </a:pPr>
            <a:endParaRPr lang="en-GB" dirty="0" smtClean="0"/>
          </a:p>
          <a:p>
            <a:pPr>
              <a:buNone/>
            </a:pPr>
            <a:r>
              <a:rPr lang="en-US" dirty="0" smtClean="0"/>
              <a:t>						</a:t>
            </a:r>
            <a:endParaRPr lang="en-GB" dirty="0" smtClean="0"/>
          </a:p>
          <a:p>
            <a:pPr>
              <a:buNone/>
            </a:pPr>
            <a:endParaRPr lang="en-GB" dirty="0" smtClean="0"/>
          </a:p>
          <a:p>
            <a:endParaRPr lang="en-GB" dirty="0"/>
          </a:p>
        </p:txBody>
      </p:sp>
      <p:graphicFrame>
        <p:nvGraphicFramePr>
          <p:cNvPr id="86018" name="Object 2"/>
          <p:cNvGraphicFramePr>
            <a:graphicFrameLocks noChangeAspect="1"/>
          </p:cNvGraphicFramePr>
          <p:nvPr/>
        </p:nvGraphicFramePr>
        <p:xfrm>
          <a:off x="3886200" y="3200400"/>
          <a:ext cx="1000125" cy="333375"/>
        </p:xfrm>
        <a:graphic>
          <a:graphicData uri="http://schemas.openxmlformats.org/presentationml/2006/ole">
            <p:oleObj spid="_x0000_s86018" name="Equation" r:id="rId3" imgW="545626" imgH="177646" progId="Equation.3">
              <p:embed/>
            </p:oleObj>
          </a:graphicData>
        </a:graphic>
      </p:graphicFrame>
      <p:graphicFrame>
        <p:nvGraphicFramePr>
          <p:cNvPr id="86019" name="Object 3"/>
          <p:cNvGraphicFramePr>
            <a:graphicFrameLocks noChangeAspect="1"/>
          </p:cNvGraphicFramePr>
          <p:nvPr/>
        </p:nvGraphicFramePr>
        <p:xfrm>
          <a:off x="3886200" y="4419600"/>
          <a:ext cx="1366838" cy="428625"/>
        </p:xfrm>
        <a:graphic>
          <a:graphicData uri="http://schemas.openxmlformats.org/presentationml/2006/ole">
            <p:oleObj spid="_x0000_s86019" name="Equation" r:id="rId4" imgW="634725" imgH="203112" progId="Equation.3">
              <p:embed/>
            </p:oleObj>
          </a:graphicData>
        </a:graphic>
      </p:graphicFrame>
      <p:graphicFrame>
        <p:nvGraphicFramePr>
          <p:cNvPr id="86020" name="Object 4"/>
          <p:cNvGraphicFramePr>
            <a:graphicFrameLocks noChangeAspect="1"/>
          </p:cNvGraphicFramePr>
          <p:nvPr/>
        </p:nvGraphicFramePr>
        <p:xfrm>
          <a:off x="4191000" y="5257800"/>
          <a:ext cx="1244600" cy="428625"/>
        </p:xfrm>
        <a:graphic>
          <a:graphicData uri="http://schemas.openxmlformats.org/presentationml/2006/ole">
            <p:oleObj spid="_x0000_s86020" name="Equation" r:id="rId5" imgW="583947" imgH="203112" progId="Equation.3">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66561" name="Object 1"/>
          <p:cNvGraphicFramePr>
            <a:graphicFrameLocks noChangeAspect="1"/>
          </p:cNvGraphicFramePr>
          <p:nvPr/>
        </p:nvGraphicFramePr>
        <p:xfrm>
          <a:off x="4038600" y="2667000"/>
          <a:ext cx="1244600" cy="533400"/>
        </p:xfrm>
        <a:graphic>
          <a:graphicData uri="http://schemas.openxmlformats.org/presentationml/2006/ole">
            <p:oleObj spid="_x0000_s88066" name="Equation" r:id="rId3" imgW="533169" imgH="228501" progId="Equation.3">
              <p:embed/>
            </p:oleObj>
          </a:graphicData>
        </a:graphic>
      </p:graphicFrame>
      <p:sp>
        <p:nvSpPr>
          <p:cNvPr id="7" name="Rectangle 6"/>
          <p:cNvSpPr/>
          <p:nvPr/>
        </p:nvSpPr>
        <p:spPr>
          <a:xfrm>
            <a:off x="228600" y="1524000"/>
            <a:ext cx="8686800" cy="523220"/>
          </a:xfrm>
          <a:prstGeom prst="rect">
            <a:avLst/>
          </a:prstGeom>
        </p:spPr>
        <p:txBody>
          <a:bodyPr wrap="square">
            <a:spAutoFit/>
          </a:bodyPr>
          <a:lstStyle/>
          <a:p>
            <a:pPr>
              <a:buFont typeface="Wingdings" pitchFamily="2" charset="2"/>
              <a:buChar char="§"/>
            </a:pPr>
            <a:r>
              <a:rPr lang="en-US" sz="2800" b="1" dirty="0" smtClean="0"/>
              <a:t>  The Total Pressure:   </a:t>
            </a:r>
            <a:r>
              <a:rPr lang="en-US" sz="2800" dirty="0" smtClean="0"/>
              <a:t>Used for fans and positive displacement</a:t>
            </a:r>
            <a:r>
              <a:rPr lang="en-US" b="1" dirty="0" smtClean="0"/>
              <a:t>.</a:t>
            </a:r>
            <a:r>
              <a:rPr lang="en-US" dirty="0" smtClean="0"/>
              <a:t> </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8200" y="1752600"/>
            <a:ext cx="3200400" cy="914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Mechanical Energy</a:t>
            </a:r>
          </a:p>
          <a:p>
            <a:pPr algn="ctr"/>
            <a:r>
              <a:rPr lang="en-US" sz="2000" b="1" dirty="0" smtClean="0"/>
              <a:t>E</a:t>
            </a:r>
            <a:endParaRPr lang="en-GB" sz="2000" dirty="0"/>
          </a:p>
        </p:txBody>
      </p:sp>
      <p:sp>
        <p:nvSpPr>
          <p:cNvPr id="5" name="Rounded Rectangle 4"/>
          <p:cNvSpPr/>
          <p:nvPr/>
        </p:nvSpPr>
        <p:spPr>
          <a:xfrm>
            <a:off x="2971800" y="3276600"/>
            <a:ext cx="3200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Total Head</a:t>
            </a:r>
          </a:p>
          <a:p>
            <a:pPr algn="ctr"/>
            <a:r>
              <a:rPr lang="en-US" sz="2000" b="1" dirty="0" smtClean="0"/>
              <a:t>H=Y/g </a:t>
            </a:r>
            <a:endParaRPr lang="en-GB" sz="2000" dirty="0"/>
          </a:p>
        </p:txBody>
      </p:sp>
      <p:sp>
        <p:nvSpPr>
          <p:cNvPr id="6" name="Rounded Rectangle 5"/>
          <p:cNvSpPr/>
          <p:nvPr/>
        </p:nvSpPr>
        <p:spPr>
          <a:xfrm>
            <a:off x="5638800" y="1905000"/>
            <a:ext cx="3200400" cy="914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Specific Work</a:t>
            </a:r>
          </a:p>
          <a:p>
            <a:pPr algn="ctr"/>
            <a:r>
              <a:rPr lang="en-US" sz="2000" b="1" dirty="0" smtClean="0"/>
              <a:t>Y=E/m </a:t>
            </a:r>
            <a:endParaRPr lang="en-GB" sz="2000" dirty="0"/>
          </a:p>
        </p:txBody>
      </p:sp>
      <p:sp>
        <p:nvSpPr>
          <p:cNvPr id="7" name="Rounded Rectangle 6"/>
          <p:cNvSpPr/>
          <p:nvPr/>
        </p:nvSpPr>
        <p:spPr>
          <a:xfrm>
            <a:off x="1371600" y="5105400"/>
            <a:ext cx="3200400" cy="914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Total Pressure</a:t>
            </a:r>
          </a:p>
          <a:p>
            <a:pPr algn="ctr"/>
            <a:r>
              <a:rPr lang="en-US" sz="2000" b="1" dirty="0" smtClean="0"/>
              <a:t>P=p*Y </a:t>
            </a:r>
            <a:endParaRPr lang="en-GB" sz="2000" dirty="0"/>
          </a:p>
        </p:txBody>
      </p:sp>
      <p:sp>
        <p:nvSpPr>
          <p:cNvPr id="8" name="Rounded Rectangle 7"/>
          <p:cNvSpPr/>
          <p:nvPr/>
        </p:nvSpPr>
        <p:spPr>
          <a:xfrm>
            <a:off x="5562600" y="5105400"/>
            <a:ext cx="3200400"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Useful Power</a:t>
            </a:r>
          </a:p>
          <a:p>
            <a:pPr algn="ctr"/>
            <a:r>
              <a:rPr lang="en-US" sz="2000" b="1" dirty="0" smtClean="0"/>
              <a:t>N=m*Y </a:t>
            </a:r>
            <a:endParaRPr lang="en-GB" sz="2000" dirty="0"/>
          </a:p>
        </p:txBody>
      </p:sp>
      <p:graphicFrame>
        <p:nvGraphicFramePr>
          <p:cNvPr id="105475" name="Object 3"/>
          <p:cNvGraphicFramePr>
            <a:graphicFrameLocks noChangeAspect="1"/>
          </p:cNvGraphicFramePr>
          <p:nvPr/>
        </p:nvGraphicFramePr>
        <p:xfrm>
          <a:off x="6629400" y="5562600"/>
          <a:ext cx="1000125" cy="333375"/>
        </p:xfrm>
        <a:graphic>
          <a:graphicData uri="http://schemas.openxmlformats.org/presentationml/2006/ole">
            <p:oleObj spid="_x0000_s105475" name="Equation" r:id="rId3" imgW="545626" imgH="177646" progId="Equation.3">
              <p:embed/>
            </p:oleObj>
          </a:graphicData>
        </a:graphic>
      </p:graphicFrame>
      <p:graphicFrame>
        <p:nvGraphicFramePr>
          <p:cNvPr id="105476" name="Object 4"/>
          <p:cNvGraphicFramePr>
            <a:graphicFrameLocks noChangeAspect="1"/>
          </p:cNvGraphicFramePr>
          <p:nvPr/>
        </p:nvGraphicFramePr>
        <p:xfrm>
          <a:off x="2438400" y="5562600"/>
          <a:ext cx="1244600" cy="381000"/>
        </p:xfrm>
        <a:graphic>
          <a:graphicData uri="http://schemas.openxmlformats.org/presentationml/2006/ole">
            <p:oleObj spid="_x0000_s105476" name="Equation" r:id="rId4" imgW="533169" imgH="228501" progId="Equation.3">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914400"/>
            <a:ext cx="8001000" cy="5105400"/>
          </a:xfrm>
        </p:spPr>
        <p:txBody>
          <a:bodyPr>
            <a:normAutofit/>
          </a:bodyPr>
          <a:lstStyle/>
          <a:p>
            <a:pPr>
              <a:buNone/>
            </a:pPr>
            <a:endParaRPr lang="en-US" b="1" dirty="0" smtClean="0"/>
          </a:p>
          <a:p>
            <a:pPr>
              <a:buNone/>
            </a:pPr>
            <a:r>
              <a:rPr lang="en-US" b="1" u="sng" dirty="0" smtClean="0"/>
              <a:t>Remark</a:t>
            </a:r>
            <a:endParaRPr lang="en-GB" b="1" u="sng" dirty="0" smtClean="0"/>
          </a:p>
          <a:p>
            <a:pPr>
              <a:buNone/>
            </a:pPr>
            <a:r>
              <a:rPr lang="en-GB" b="1" dirty="0" smtClean="0"/>
              <a:t>                     </a:t>
            </a:r>
            <a:r>
              <a:rPr lang="en-US" dirty="0" smtClean="0"/>
              <a:t>All of them are the measure of the energy.</a:t>
            </a:r>
          </a:p>
          <a:p>
            <a:endParaRPr lang="en-GB" dirty="0" smtClean="0"/>
          </a:p>
        </p:txBody>
      </p:sp>
      <p:sp>
        <p:nvSpPr>
          <p:cNvPr id="4" name="Rounded Rectangle 3"/>
          <p:cNvSpPr/>
          <p:nvPr/>
        </p:nvSpPr>
        <p:spPr>
          <a:xfrm>
            <a:off x="609600" y="2743200"/>
            <a:ext cx="3200400" cy="914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Specific Work </a:t>
            </a:r>
            <a:endParaRPr lang="en-GB" sz="2000" dirty="0"/>
          </a:p>
        </p:txBody>
      </p:sp>
      <p:sp>
        <p:nvSpPr>
          <p:cNvPr id="5" name="Rounded Rectangle 4"/>
          <p:cNvSpPr/>
          <p:nvPr/>
        </p:nvSpPr>
        <p:spPr>
          <a:xfrm>
            <a:off x="5791200" y="2590800"/>
            <a:ext cx="3200400"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Total Head </a:t>
            </a:r>
            <a:endParaRPr lang="en-GB" sz="2000" dirty="0"/>
          </a:p>
        </p:txBody>
      </p:sp>
      <p:sp>
        <p:nvSpPr>
          <p:cNvPr id="6" name="Rounded Rectangle 5"/>
          <p:cNvSpPr/>
          <p:nvPr/>
        </p:nvSpPr>
        <p:spPr>
          <a:xfrm>
            <a:off x="3352800" y="4648200"/>
            <a:ext cx="3200400" cy="914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Total Pressure </a:t>
            </a:r>
            <a:endParaRPr lang="en-GB" sz="2000" dirty="0"/>
          </a:p>
        </p:txBody>
      </p:sp>
      <p:sp>
        <p:nvSpPr>
          <p:cNvPr id="7" name="Oval 6"/>
          <p:cNvSpPr/>
          <p:nvPr/>
        </p:nvSpPr>
        <p:spPr>
          <a:xfrm>
            <a:off x="4038600" y="3581400"/>
            <a:ext cx="1905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Equivalent Term</a:t>
            </a:r>
            <a:endParaRPr lang="en-GB" sz="2000" dirty="0"/>
          </a:p>
        </p:txBody>
      </p:sp>
      <p:sp>
        <p:nvSpPr>
          <p:cNvPr id="8" name="Right Arrow 7"/>
          <p:cNvSpPr/>
          <p:nvPr/>
        </p:nvSpPr>
        <p:spPr>
          <a:xfrm>
            <a:off x="1143000" y="1981200"/>
            <a:ext cx="978408" cy="2286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Up-Down Arrow 9"/>
          <p:cNvSpPr/>
          <p:nvPr/>
        </p:nvSpPr>
        <p:spPr>
          <a:xfrm rot="19364357">
            <a:off x="2590800" y="3810000"/>
            <a:ext cx="457200" cy="12161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Up-Down Arrow 10"/>
          <p:cNvSpPr/>
          <p:nvPr/>
        </p:nvSpPr>
        <p:spPr>
          <a:xfrm rot="5400000">
            <a:off x="4495800" y="2478024"/>
            <a:ext cx="381000" cy="12161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Up-Down Arrow 11"/>
          <p:cNvSpPr/>
          <p:nvPr/>
        </p:nvSpPr>
        <p:spPr>
          <a:xfrm rot="1965556">
            <a:off x="6928138" y="3806680"/>
            <a:ext cx="381000" cy="12161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2"/>
                </a:solidFill>
              </a:rPr>
              <a:t>Pulsation and Priming</a:t>
            </a:r>
            <a:endParaRPr lang="en-US" sz="3600" dirty="0">
              <a:solidFill>
                <a:schemeClr val="tx2"/>
              </a:solidFill>
            </a:endParaRPr>
          </a:p>
        </p:txBody>
      </p:sp>
      <p:sp>
        <p:nvSpPr>
          <p:cNvPr id="3" name="Content Placeholder 2"/>
          <p:cNvSpPr>
            <a:spLocks noGrp="1"/>
          </p:cNvSpPr>
          <p:nvPr>
            <p:ph sz="quarter" idx="1"/>
          </p:nvPr>
        </p:nvSpPr>
        <p:spPr/>
        <p:txBody>
          <a:bodyPr>
            <a:normAutofit lnSpcReduction="10000"/>
          </a:bodyPr>
          <a:lstStyle/>
          <a:p>
            <a:pPr algn="just"/>
            <a:r>
              <a:rPr lang="en-US" b="1" dirty="0" smtClean="0"/>
              <a:t>Pulsation:-</a:t>
            </a:r>
            <a:r>
              <a:rPr lang="en-US" dirty="0" smtClean="0"/>
              <a:t>The capacity of some fluid machines is not uniform, it varies with time. Pulsation is this </a:t>
            </a:r>
            <a:r>
              <a:rPr lang="en-US" dirty="0" smtClean="0">
                <a:solidFill>
                  <a:srgbClr val="FF0000"/>
                </a:solidFill>
              </a:rPr>
              <a:t>non uniformity of the capacity </a:t>
            </a:r>
            <a:r>
              <a:rPr lang="en-US" dirty="0" smtClean="0"/>
              <a:t>fluid machines. </a:t>
            </a:r>
          </a:p>
          <a:p>
            <a:pPr algn="just"/>
            <a:r>
              <a:rPr lang="en-US" b="1" dirty="0" smtClean="0"/>
              <a:t>Priming:-</a:t>
            </a:r>
            <a:r>
              <a:rPr lang="en-US" dirty="0" smtClean="0"/>
              <a:t>Some pumps require that the air in the suction line should be replaced by liquid before they start pumping. The process of </a:t>
            </a:r>
            <a:r>
              <a:rPr lang="en-US" dirty="0" smtClean="0">
                <a:solidFill>
                  <a:srgbClr val="FF0000"/>
                </a:solidFill>
              </a:rPr>
              <a:t>replacing the air in the suction pipe </a:t>
            </a:r>
            <a:r>
              <a:rPr lang="en-US" dirty="0" smtClean="0"/>
              <a:t>with liquid is known as priming.</a:t>
            </a:r>
          </a:p>
          <a:p>
            <a:pPr algn="just"/>
            <a:r>
              <a:rPr lang="en-US" b="1" dirty="0" smtClean="0"/>
              <a:t>Loss of Head </a:t>
            </a:r>
            <a:r>
              <a:rPr lang="en-US" dirty="0" smtClean="0"/>
              <a:t>is loss of the useful head of the flow medium due to fluid friction or the turbulence that occurs when the fluid passes an obstruction, sudden contraction or sudden expansion, etc.</a:t>
            </a:r>
            <a:endParaRPr lang="en-US" b="1" dirty="0" smtClean="0"/>
          </a:p>
          <a:p>
            <a:endParaRPr lang="en-US" dirty="0" smtClean="0"/>
          </a:p>
          <a:p>
            <a:endParaRPr lang="en-US" dirty="0" smtClean="0"/>
          </a:p>
          <a:p>
            <a:endParaRPr lang="en-US" dirty="0"/>
          </a:p>
        </p:txBody>
      </p:sp>
      <p:graphicFrame>
        <p:nvGraphicFramePr>
          <p:cNvPr id="39938" name="Object 1"/>
          <p:cNvGraphicFramePr>
            <a:graphicFrameLocks noChangeAspect="1"/>
          </p:cNvGraphicFramePr>
          <p:nvPr/>
        </p:nvGraphicFramePr>
        <p:xfrm>
          <a:off x="7924800" y="381000"/>
          <a:ext cx="857250" cy="985838"/>
        </p:xfrm>
        <a:graphic>
          <a:graphicData uri="http://schemas.openxmlformats.org/presentationml/2006/ole">
            <p:oleObj spid="_x0000_s39938" name="Picture" r:id="rId3" imgW="2247900" imgH="2286000" progId="Word.Picture.8">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2"/>
                </a:solidFill>
              </a:rPr>
              <a:t>Pressure</a:t>
            </a:r>
            <a:endParaRPr lang="en-US" sz="4000" dirty="0">
              <a:solidFill>
                <a:schemeClr val="tx2"/>
              </a:solidFill>
            </a:endParaRPr>
          </a:p>
        </p:txBody>
      </p:sp>
      <p:sp>
        <p:nvSpPr>
          <p:cNvPr id="3" name="Content Placeholder 2"/>
          <p:cNvSpPr>
            <a:spLocks noGrp="1"/>
          </p:cNvSpPr>
          <p:nvPr>
            <p:ph sz="quarter" idx="1"/>
          </p:nvPr>
        </p:nvSpPr>
        <p:spPr>
          <a:xfrm>
            <a:off x="381000" y="1447800"/>
            <a:ext cx="8305800" cy="4495800"/>
          </a:xfrm>
        </p:spPr>
        <p:txBody>
          <a:bodyPr>
            <a:normAutofit/>
          </a:bodyPr>
          <a:lstStyle/>
          <a:p>
            <a:r>
              <a:rPr lang="en-US" b="1" dirty="0" smtClean="0"/>
              <a:t>Absolute pressure (static) </a:t>
            </a:r>
            <a:r>
              <a:rPr lang="en-US" dirty="0" smtClean="0"/>
              <a:t>of a fluid on a surface is the normal force exerted by the fluid per unit area of the surface. </a:t>
            </a:r>
          </a:p>
          <a:p>
            <a:r>
              <a:rPr lang="en-US" b="1" dirty="0" smtClean="0"/>
              <a:t>Gauge Pressure </a:t>
            </a:r>
            <a:r>
              <a:rPr lang="en-US" dirty="0" smtClean="0"/>
              <a:t>is the pressure above the atmospheric pressure. </a:t>
            </a:r>
          </a:p>
          <a:p>
            <a:pPr>
              <a:buNone/>
            </a:pPr>
            <a:r>
              <a:rPr lang="en-US" sz="2200" dirty="0" smtClean="0"/>
              <a:t>       </a:t>
            </a:r>
            <a:r>
              <a:rPr lang="en-US" sz="2200" dirty="0" smtClean="0">
                <a:solidFill>
                  <a:srgbClr val="00B050"/>
                </a:solidFill>
              </a:rPr>
              <a:t>   Absolute Pressure = Gauge Pressure + Atmospheric Pressure</a:t>
            </a:r>
            <a:r>
              <a:rPr lang="en-US" b="1" dirty="0" smtClean="0">
                <a:solidFill>
                  <a:srgbClr val="00B050"/>
                </a:solidFill>
              </a:rPr>
              <a:t> </a:t>
            </a:r>
            <a:endParaRPr lang="en-US" dirty="0" smtClean="0">
              <a:solidFill>
                <a:srgbClr val="00B050"/>
              </a:solidFill>
            </a:endParaRPr>
          </a:p>
          <a:p>
            <a:r>
              <a:rPr lang="en-US" b="1" dirty="0" smtClean="0"/>
              <a:t>Vacuum Pressure</a:t>
            </a:r>
            <a:r>
              <a:rPr lang="en-US" dirty="0" smtClean="0"/>
              <a:t> is the pressure below the atmospheric pressure.</a:t>
            </a:r>
          </a:p>
          <a:p>
            <a:pPr>
              <a:buNone/>
            </a:pPr>
            <a:r>
              <a:rPr lang="en-US" sz="2200" dirty="0" smtClean="0"/>
              <a:t>         </a:t>
            </a:r>
            <a:r>
              <a:rPr lang="en-US" sz="2200" dirty="0" smtClean="0">
                <a:solidFill>
                  <a:srgbClr val="0070C0"/>
                </a:solidFill>
              </a:rPr>
              <a:t>Absolute Pressure = Atmospheric Pressure - Vacuum Pressure  </a:t>
            </a:r>
          </a:p>
          <a:p>
            <a:endParaRPr lang="en-US" dirty="0"/>
          </a:p>
        </p:txBody>
      </p:sp>
      <p:graphicFrame>
        <p:nvGraphicFramePr>
          <p:cNvPr id="40962" name="Object 1"/>
          <p:cNvGraphicFramePr>
            <a:graphicFrameLocks noChangeAspect="1"/>
          </p:cNvGraphicFramePr>
          <p:nvPr/>
        </p:nvGraphicFramePr>
        <p:xfrm>
          <a:off x="7924800" y="152400"/>
          <a:ext cx="857250" cy="985838"/>
        </p:xfrm>
        <a:graphic>
          <a:graphicData uri="http://schemas.openxmlformats.org/presentationml/2006/ole">
            <p:oleObj spid="_x0000_s40962" name="Picture" r:id="rId3" imgW="2247900" imgH="2286000" progId="Word.Picture.8">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341437"/>
            <a:ext cx="8382000" cy="4297363"/>
          </a:xfrm>
        </p:spPr>
        <p:txBody>
          <a:bodyPr>
            <a:normAutofit fontScale="25000" lnSpcReduction="20000"/>
          </a:bodyPr>
          <a:lstStyle/>
          <a:p>
            <a:pPr>
              <a:buNone/>
            </a:pPr>
            <a:r>
              <a:rPr lang="en-US" sz="14400" u="sng" dirty="0" smtClean="0">
                <a:solidFill>
                  <a:schemeClr val="accent2"/>
                </a:solidFill>
              </a:rPr>
              <a:t>Contents</a:t>
            </a:r>
            <a:r>
              <a:rPr lang="en-US" sz="14400" dirty="0" smtClean="0">
                <a:solidFill>
                  <a:schemeClr val="accent2"/>
                </a:solidFill>
              </a:rPr>
              <a:t>:</a:t>
            </a:r>
          </a:p>
          <a:p>
            <a:pPr>
              <a:buNone/>
            </a:pPr>
            <a:endParaRPr lang="en-US" sz="14400" dirty="0" smtClean="0">
              <a:solidFill>
                <a:schemeClr val="accent2"/>
              </a:solidFill>
            </a:endParaRPr>
          </a:p>
          <a:p>
            <a:pPr>
              <a:buNone/>
            </a:pPr>
            <a:r>
              <a:rPr lang="en-US" sz="14400" dirty="0" smtClean="0"/>
              <a:t>1. Introduction</a:t>
            </a:r>
          </a:p>
          <a:p>
            <a:pPr>
              <a:buNone/>
            </a:pPr>
            <a:r>
              <a:rPr lang="en-US" sz="14400" dirty="0" smtClean="0"/>
              <a:t>2. Fluid Machines in Chemical Process Industries</a:t>
            </a:r>
          </a:p>
          <a:p>
            <a:pPr>
              <a:buNone/>
            </a:pPr>
            <a:r>
              <a:rPr lang="en-US" sz="14400" dirty="0" smtClean="0"/>
              <a:t>3. Basic Concepts and Terminologies 		 </a:t>
            </a:r>
          </a:p>
          <a:p>
            <a:pPr>
              <a:buNone/>
            </a:pPr>
            <a:r>
              <a:rPr lang="en-US" sz="14400" dirty="0" smtClean="0"/>
              <a:t>4. Application of Fluid Machines</a:t>
            </a:r>
          </a:p>
          <a:p>
            <a:pPr>
              <a:buNone/>
            </a:pPr>
            <a:r>
              <a:rPr lang="en-US" sz="11200" dirty="0" smtClean="0"/>
              <a:t>	</a:t>
            </a:r>
          </a:p>
          <a:p>
            <a:pPr lvl="1">
              <a:buNone/>
            </a:pPr>
            <a:endParaRPr lang="en-US" sz="7400" b="1" dirty="0" smtClean="0"/>
          </a:p>
          <a:p>
            <a:pPr lvl="1">
              <a:buNone/>
            </a:pPr>
            <a:endParaRPr lang="en-US" sz="7400" b="1" dirty="0" smtClean="0"/>
          </a:p>
          <a:p>
            <a:pPr lvl="1">
              <a:buNone/>
            </a:pPr>
            <a:endParaRPr lang="en-US" sz="7400" b="1" dirty="0" smtClean="0"/>
          </a:p>
          <a:p>
            <a:pPr lvl="1">
              <a:buNone/>
            </a:pPr>
            <a:r>
              <a:rPr lang="en-US" sz="7400" dirty="0" smtClean="0"/>
              <a:t>			</a:t>
            </a:r>
            <a:r>
              <a:rPr lang="en-US" dirty="0" smtClean="0"/>
              <a:t>		</a:t>
            </a:r>
            <a:endParaRPr lang="en-US" sz="4400" dirty="0" smtClean="0"/>
          </a:p>
          <a:p>
            <a:pPr>
              <a:buNone/>
            </a:pPr>
            <a:r>
              <a:rPr lang="en-US" dirty="0" smtClean="0"/>
              <a:t>	</a:t>
            </a:r>
            <a:endParaRPr lang="en-US" sz="4000" dirty="0" smtClean="0"/>
          </a:p>
        </p:txBody>
      </p:sp>
      <p:graphicFrame>
        <p:nvGraphicFramePr>
          <p:cNvPr id="34818" name="Object 1"/>
          <p:cNvGraphicFramePr>
            <a:graphicFrameLocks noChangeAspect="1"/>
          </p:cNvGraphicFramePr>
          <p:nvPr/>
        </p:nvGraphicFramePr>
        <p:xfrm>
          <a:off x="7786688" y="371475"/>
          <a:ext cx="857250" cy="985838"/>
        </p:xfrm>
        <a:graphic>
          <a:graphicData uri="http://schemas.openxmlformats.org/presentationml/2006/ole">
            <p:oleObj spid="_x0000_s34818" name="Picture" r:id="rId3" imgW="2247900" imgH="2286000" progId="Word.Picture.8">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pSp>
        <p:nvGrpSpPr>
          <p:cNvPr id="71681" name="Group 1"/>
          <p:cNvGrpSpPr>
            <a:grpSpLocks noChangeAspect="1"/>
          </p:cNvGrpSpPr>
          <p:nvPr/>
        </p:nvGrpSpPr>
        <p:grpSpPr bwMode="auto">
          <a:xfrm>
            <a:off x="1066800" y="1905000"/>
            <a:ext cx="7315200" cy="2590800"/>
            <a:chOff x="2353" y="10686"/>
            <a:chExt cx="7200" cy="1696"/>
          </a:xfrm>
        </p:grpSpPr>
        <p:sp>
          <p:nvSpPr>
            <p:cNvPr id="71695" name="AutoShape 15"/>
            <p:cNvSpPr>
              <a:spLocks noChangeAspect="1" noChangeArrowheads="1" noTextEdit="1"/>
            </p:cNvSpPr>
            <p:nvPr/>
          </p:nvSpPr>
          <p:spPr bwMode="auto">
            <a:xfrm>
              <a:off x="2353" y="10686"/>
              <a:ext cx="7200" cy="1696"/>
            </a:xfrm>
            <a:prstGeom prst="rect">
              <a:avLst/>
            </a:prstGeom>
            <a:noFill/>
          </p:spPr>
          <p:txBody>
            <a:bodyPr vert="horz" wrap="square" lIns="91440" tIns="45720" rIns="91440" bIns="45720" numCol="1" anchor="t" anchorCtr="0" compatLnSpc="1">
              <a:prstTxWarp prst="textNoShape">
                <a:avLst/>
              </a:prstTxWarp>
            </a:bodyPr>
            <a:lstStyle/>
            <a:p>
              <a:endParaRPr lang="en-GB"/>
            </a:p>
          </p:txBody>
        </p:sp>
        <p:grpSp>
          <p:nvGrpSpPr>
            <p:cNvPr id="71685" name="Group 5"/>
            <p:cNvGrpSpPr>
              <a:grpSpLocks/>
            </p:cNvGrpSpPr>
            <p:nvPr/>
          </p:nvGrpSpPr>
          <p:grpSpPr bwMode="auto">
            <a:xfrm>
              <a:off x="4003" y="10686"/>
              <a:ext cx="3450" cy="1080"/>
              <a:chOff x="2874" y="8280"/>
              <a:chExt cx="3963" cy="900"/>
            </a:xfrm>
          </p:grpSpPr>
          <p:sp>
            <p:nvSpPr>
              <p:cNvPr id="71694" name="Text Box 14"/>
              <p:cNvSpPr txBox="1">
                <a:spLocks noChangeArrowheads="1"/>
              </p:cNvSpPr>
              <p:nvPr/>
            </p:nvSpPr>
            <p:spPr bwMode="auto">
              <a:xfrm>
                <a:off x="4137" y="8640"/>
                <a:ext cx="1080" cy="5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b="1" dirty="0" smtClean="0">
                  <a:solidFill>
                    <a:srgbClr val="FF0000"/>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Process</a:t>
                </a:r>
                <a:endParaRPr kumimoji="0" lang="en-US" sz="1800" b="1" i="0" u="none" strike="noStrike" cap="none" normalizeH="0" baseline="0" dirty="0" smtClean="0">
                  <a:ln>
                    <a:noFill/>
                  </a:ln>
                  <a:solidFill>
                    <a:srgbClr val="FF0000"/>
                  </a:solidFill>
                  <a:effectLst/>
                  <a:latin typeface="Arial" pitchFamily="34" charset="0"/>
                  <a:cs typeface="Arial" pitchFamily="34" charset="0"/>
                </a:endParaRPr>
              </a:p>
            </p:txBody>
          </p:sp>
          <p:sp>
            <p:nvSpPr>
              <p:cNvPr id="71693" name="Rectangle 13"/>
              <p:cNvSpPr>
                <a:spLocks noChangeArrowheads="1"/>
              </p:cNvSpPr>
              <p:nvPr/>
            </p:nvSpPr>
            <p:spPr bwMode="auto">
              <a:xfrm>
                <a:off x="3417" y="8736"/>
                <a:ext cx="720" cy="3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1692" name="Rectangle 12"/>
              <p:cNvSpPr>
                <a:spLocks noChangeArrowheads="1"/>
              </p:cNvSpPr>
              <p:nvPr/>
            </p:nvSpPr>
            <p:spPr bwMode="auto">
              <a:xfrm>
                <a:off x="5217" y="8820"/>
                <a:ext cx="1080" cy="1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1691" name="Line 11"/>
              <p:cNvSpPr>
                <a:spLocks noChangeShapeType="1"/>
              </p:cNvSpPr>
              <p:nvPr/>
            </p:nvSpPr>
            <p:spPr bwMode="auto">
              <a:xfrm>
                <a:off x="2874" y="8895"/>
                <a:ext cx="540" cy="0"/>
              </a:xfrm>
              <a:prstGeom prst="line">
                <a:avLst/>
              </a:prstGeom>
              <a:noFill/>
              <a:ln w="952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en-GB"/>
              </a:p>
            </p:txBody>
          </p:sp>
          <p:sp>
            <p:nvSpPr>
              <p:cNvPr id="71690" name="Line 10"/>
              <p:cNvSpPr>
                <a:spLocks noChangeShapeType="1"/>
              </p:cNvSpPr>
              <p:nvPr/>
            </p:nvSpPr>
            <p:spPr bwMode="auto">
              <a:xfrm>
                <a:off x="6297" y="8895"/>
                <a:ext cx="540" cy="0"/>
              </a:xfrm>
              <a:prstGeom prst="line">
                <a:avLst/>
              </a:prstGeom>
              <a:noFill/>
              <a:ln w="952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en-GB"/>
              </a:p>
            </p:txBody>
          </p:sp>
          <p:sp>
            <p:nvSpPr>
              <p:cNvPr id="71689" name="Line 9"/>
              <p:cNvSpPr>
                <a:spLocks noChangeShapeType="1"/>
              </p:cNvSpPr>
              <p:nvPr/>
            </p:nvSpPr>
            <p:spPr bwMode="auto">
              <a:xfrm flipH="1">
                <a:off x="3777" y="8460"/>
                <a:ext cx="360" cy="360"/>
              </a:xfrm>
              <a:prstGeom prst="line">
                <a:avLst/>
              </a:prstGeom>
              <a:noFill/>
              <a:ln w="952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en-GB"/>
              </a:p>
            </p:txBody>
          </p:sp>
          <p:sp>
            <p:nvSpPr>
              <p:cNvPr id="71688" name="Text Box 8"/>
              <p:cNvSpPr txBox="1">
                <a:spLocks noChangeArrowheads="1"/>
              </p:cNvSpPr>
              <p:nvPr/>
            </p:nvSpPr>
            <p:spPr bwMode="auto">
              <a:xfrm>
                <a:off x="3957" y="8280"/>
                <a:ext cx="72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a:t>
                </a:r>
                <a:r>
                  <a:rPr kumimoji="0" lang="en-US" sz="1200" b="0" i="0" u="none" strike="noStrike" cap="none" normalizeH="0" baseline="-30000" smtClean="0">
                    <a:ln>
                      <a:noFill/>
                    </a:ln>
                    <a:solidFill>
                      <a:schemeClr val="tx1"/>
                    </a:solidFill>
                    <a:effectLst/>
                    <a:latin typeface="Arial" pitchFamily="34" charset="0"/>
                    <a:ea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1687" name="Text Box 7"/>
              <p:cNvSpPr txBox="1">
                <a:spLocks noChangeArrowheads="1"/>
              </p:cNvSpPr>
              <p:nvPr/>
            </p:nvSpPr>
            <p:spPr bwMode="auto">
              <a:xfrm>
                <a:off x="5937" y="8280"/>
                <a:ext cx="7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a:t>
                </a:r>
                <a:r>
                  <a:rPr kumimoji="0" lang="en-US" sz="1200" b="0" i="0" u="none" strike="noStrike" cap="none" normalizeH="0" baseline="-30000" smtClean="0">
                    <a:ln>
                      <a:noFill/>
                    </a:ln>
                    <a:solidFill>
                      <a:schemeClr val="tx1"/>
                    </a:solidFill>
                    <a:effectLst/>
                    <a:latin typeface="Arial" pitchFamily="34" charset="0"/>
                    <a:ea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1686" name="Line 6"/>
              <p:cNvSpPr>
                <a:spLocks noChangeShapeType="1"/>
              </p:cNvSpPr>
              <p:nvPr/>
            </p:nvSpPr>
            <p:spPr bwMode="auto">
              <a:xfrm flipH="1">
                <a:off x="5577" y="8460"/>
                <a:ext cx="360" cy="360"/>
              </a:xfrm>
              <a:prstGeom prst="line">
                <a:avLst/>
              </a:prstGeom>
              <a:noFill/>
              <a:ln w="952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en-GB"/>
              </a:p>
            </p:txBody>
          </p:sp>
        </p:grpSp>
        <p:sp>
          <p:nvSpPr>
            <p:cNvPr id="71684" name="Text Box 4"/>
            <p:cNvSpPr txBox="1">
              <a:spLocks noChangeArrowheads="1"/>
            </p:cNvSpPr>
            <p:nvPr/>
          </p:nvSpPr>
          <p:spPr bwMode="auto">
            <a:xfrm>
              <a:off x="3403" y="11149"/>
              <a:ext cx="1200" cy="4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Input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71683" name="Text Box 3"/>
            <p:cNvSpPr txBox="1">
              <a:spLocks noChangeArrowheads="1"/>
            </p:cNvSpPr>
            <p:nvPr/>
          </p:nvSpPr>
          <p:spPr bwMode="auto">
            <a:xfrm>
              <a:off x="7453" y="11149"/>
              <a:ext cx="1200" cy="3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Output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71682" name="Text Box 2"/>
            <p:cNvSpPr txBox="1">
              <a:spLocks noChangeArrowheads="1"/>
            </p:cNvSpPr>
            <p:nvPr/>
          </p:nvSpPr>
          <p:spPr bwMode="auto">
            <a:xfrm>
              <a:off x="3553" y="11919"/>
              <a:ext cx="4950" cy="463"/>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Figure 1.1 The continuity equation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1143000"/>
            <a:ext cx="7772400" cy="4572000"/>
          </a:xfrm>
        </p:spPr>
        <p:txBody>
          <a:bodyPr>
            <a:normAutofit fontScale="85000" lnSpcReduction="10000"/>
          </a:bodyPr>
          <a:lstStyle/>
          <a:p>
            <a:r>
              <a:rPr lang="en-US" dirty="0" smtClean="0"/>
              <a:t>For a </a:t>
            </a:r>
            <a:r>
              <a:rPr lang="en-US" b="1" dirty="0" smtClean="0"/>
              <a:t>steady state process (no accumulation)</a:t>
            </a:r>
            <a:endParaRPr lang="en-GB" dirty="0" smtClean="0"/>
          </a:p>
          <a:p>
            <a:pPr>
              <a:buNone/>
            </a:pPr>
            <a:r>
              <a:rPr lang="en-US" dirty="0" smtClean="0"/>
              <a:t>		</a:t>
            </a:r>
            <a:r>
              <a:rPr lang="en-US" dirty="0" smtClean="0">
                <a:solidFill>
                  <a:srgbClr val="00B050"/>
                </a:solidFill>
              </a:rPr>
              <a:t>Rate of mass input = Rate of mass output</a:t>
            </a:r>
            <a:endParaRPr lang="en-GB" dirty="0" smtClean="0">
              <a:solidFill>
                <a:srgbClr val="00B050"/>
              </a:solidFill>
            </a:endParaRPr>
          </a:p>
          <a:p>
            <a:pPr>
              <a:buNone/>
            </a:pPr>
            <a:r>
              <a:rPr lang="en-US" dirty="0" smtClean="0"/>
              <a:t>				 					</a:t>
            </a:r>
            <a:endParaRPr lang="en-GB" dirty="0" smtClean="0"/>
          </a:p>
          <a:p>
            <a:pPr>
              <a:buNone/>
            </a:pPr>
            <a:r>
              <a:rPr lang="en-US" dirty="0" smtClean="0"/>
              <a:t>			 			</a:t>
            </a:r>
          </a:p>
          <a:p>
            <a:pPr>
              <a:buNone/>
            </a:pPr>
            <a:endParaRPr lang="en-US" dirty="0" smtClean="0"/>
          </a:p>
          <a:p>
            <a:pPr>
              <a:buNone/>
            </a:pPr>
            <a:r>
              <a:rPr lang="en-US" dirty="0" smtClean="0"/>
              <a:t>		</a:t>
            </a:r>
            <a:endParaRPr lang="en-GB" dirty="0" smtClean="0"/>
          </a:p>
          <a:p>
            <a:pPr>
              <a:buNone/>
            </a:pPr>
            <a:r>
              <a:rPr lang="en-US" dirty="0" smtClean="0"/>
              <a:t>		For incompressible fluid</a:t>
            </a:r>
            <a:endParaRPr lang="en-GB" dirty="0" smtClean="0"/>
          </a:p>
          <a:p>
            <a:pPr>
              <a:buNone/>
            </a:pPr>
            <a:r>
              <a:rPr lang="en-US" dirty="0" smtClean="0"/>
              <a:t>				 						</a:t>
            </a:r>
            <a:endParaRPr lang="en-GB" dirty="0" smtClean="0"/>
          </a:p>
          <a:p>
            <a:pPr>
              <a:buNone/>
            </a:pPr>
            <a:r>
              <a:rPr lang="en-US" dirty="0" smtClean="0"/>
              <a:t>      	Where :-</a:t>
            </a:r>
            <a:endParaRPr lang="en-GB" dirty="0" smtClean="0"/>
          </a:p>
          <a:p>
            <a:pPr>
              <a:buNone/>
            </a:pPr>
            <a:r>
              <a:rPr lang="en-US" dirty="0" smtClean="0"/>
              <a:t>     	 =mass flow rate [kg/s]		Q=Volume flow rate [m</a:t>
            </a:r>
            <a:r>
              <a:rPr lang="en-US" baseline="30000" dirty="0" smtClean="0"/>
              <a:t>3</a:t>
            </a:r>
            <a:r>
              <a:rPr lang="en-US" dirty="0" smtClean="0"/>
              <a:t>/s]</a:t>
            </a:r>
            <a:endParaRPr lang="en-GB" dirty="0" smtClean="0"/>
          </a:p>
          <a:p>
            <a:pPr>
              <a:buNone/>
            </a:pPr>
            <a:r>
              <a:rPr lang="en-US" dirty="0" smtClean="0"/>
              <a:t>     	c= velocity of the flow medium	A= Flow Area </a:t>
            </a:r>
            <a:endParaRPr lang="en-GB" dirty="0"/>
          </a:p>
        </p:txBody>
      </p:sp>
      <p:sp>
        <p:nvSpPr>
          <p:cNvPr id="808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80897" name="Object 1"/>
          <p:cNvGraphicFramePr>
            <a:graphicFrameLocks noChangeAspect="1"/>
          </p:cNvGraphicFramePr>
          <p:nvPr/>
        </p:nvGraphicFramePr>
        <p:xfrm>
          <a:off x="2924176" y="2057400"/>
          <a:ext cx="2286000" cy="457200"/>
        </p:xfrm>
        <a:graphic>
          <a:graphicData uri="http://schemas.openxmlformats.org/presentationml/2006/ole">
            <p:oleObj spid="_x0000_s80897" name="Equation" r:id="rId3" imgW="1091726" imgH="215806" progId="Equation.3">
              <p:embed/>
            </p:oleObj>
          </a:graphicData>
        </a:graphic>
      </p:graphicFrame>
      <p:sp>
        <p:nvSpPr>
          <p:cNvPr id="809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80899" name="Object 3"/>
          <p:cNvGraphicFramePr>
            <a:graphicFrameLocks noChangeAspect="1"/>
          </p:cNvGraphicFramePr>
          <p:nvPr/>
        </p:nvGraphicFramePr>
        <p:xfrm>
          <a:off x="2471530" y="2743200"/>
          <a:ext cx="2703444" cy="457200"/>
        </p:xfrm>
        <a:graphic>
          <a:graphicData uri="http://schemas.openxmlformats.org/presentationml/2006/ole">
            <p:oleObj spid="_x0000_s80899" name="Equation" r:id="rId4" imgW="1294838" imgH="215806" progId="Equation.3">
              <p:embed/>
            </p:oleObj>
          </a:graphicData>
        </a:graphic>
      </p:graphicFrame>
      <p:sp>
        <p:nvSpPr>
          <p:cNvPr id="809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80901" name="Object 5"/>
          <p:cNvGraphicFramePr>
            <a:graphicFrameLocks noChangeAspect="1"/>
          </p:cNvGraphicFramePr>
          <p:nvPr/>
        </p:nvGraphicFramePr>
        <p:xfrm>
          <a:off x="4114800" y="3810000"/>
          <a:ext cx="1504536" cy="438029"/>
        </p:xfrm>
        <a:graphic>
          <a:graphicData uri="http://schemas.openxmlformats.org/presentationml/2006/ole">
            <p:oleObj spid="_x0000_s80901" name="Equation" r:id="rId5" imgW="748975" imgH="215806" progId="Equation.3">
              <p:embed/>
            </p:oleObj>
          </a:graphicData>
        </a:graphic>
      </p:graphicFrame>
      <p:sp>
        <p:nvSpPr>
          <p:cNvPr id="809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80903" name="Object 7"/>
          <p:cNvGraphicFramePr>
            <a:graphicFrameLocks noChangeAspect="1"/>
          </p:cNvGraphicFramePr>
          <p:nvPr/>
        </p:nvGraphicFramePr>
        <p:xfrm>
          <a:off x="1600200" y="4953000"/>
          <a:ext cx="161925" cy="180975"/>
        </p:xfrm>
        <a:graphic>
          <a:graphicData uri="http://schemas.openxmlformats.org/presentationml/2006/ole">
            <p:oleObj spid="_x0000_s80903" name="Equation" r:id="rId6" imgW="164814" imgH="177492" progId="Equation.3">
              <p:embed/>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667000"/>
            <a:ext cx="7239000" cy="868362"/>
          </a:xfrm>
        </p:spPr>
        <p:txBody>
          <a:bodyPr>
            <a:normAutofit/>
          </a:bodyPr>
          <a:lstStyle/>
          <a:p>
            <a:r>
              <a:rPr lang="en-US" sz="3200" dirty="0" smtClean="0">
                <a:solidFill>
                  <a:schemeClr val="tx2"/>
                </a:solidFill>
              </a:rPr>
              <a:t>APPLICATION OF FLUID MACHINES</a:t>
            </a:r>
            <a:endParaRPr lang="en-US" sz="3200" dirty="0"/>
          </a:p>
        </p:txBody>
      </p:sp>
      <p:graphicFrame>
        <p:nvGraphicFramePr>
          <p:cNvPr id="32771" name="Object 1"/>
          <p:cNvGraphicFramePr>
            <a:graphicFrameLocks noChangeAspect="1"/>
          </p:cNvGraphicFramePr>
          <p:nvPr/>
        </p:nvGraphicFramePr>
        <p:xfrm>
          <a:off x="7786688" y="371475"/>
          <a:ext cx="857250" cy="985838"/>
        </p:xfrm>
        <a:graphic>
          <a:graphicData uri="http://schemas.openxmlformats.org/presentationml/2006/ole">
            <p:oleObj spid="_x0000_s72706" name="Picture" r:id="rId3" imgW="2247900" imgH="2286000" progId="Word.Picture.8">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buNone/>
            </a:pPr>
            <a:r>
              <a:rPr lang="en-US" sz="3600" b="1" dirty="0" smtClean="0"/>
              <a:t>Fans</a:t>
            </a:r>
            <a:endParaRPr lang="en-US" sz="3600" dirty="0" smtClean="0"/>
          </a:p>
          <a:p>
            <a:pPr algn="just"/>
            <a:r>
              <a:rPr lang="en-US" sz="2000" dirty="0" smtClean="0">
                <a:latin typeface="Times New Roman" pitchFamily="18" charset="0"/>
                <a:cs typeface="Times New Roman" pitchFamily="18" charset="0"/>
              </a:rPr>
              <a:t>There are various industrial processes that involve movement of air and other gasses </a:t>
            </a:r>
            <a:r>
              <a:rPr lang="en-US" sz="2000" b="1" dirty="0" smtClean="0">
                <a:solidFill>
                  <a:srgbClr val="00B050"/>
                </a:solidFill>
                <a:latin typeface="Times New Roman" pitchFamily="18" charset="0"/>
                <a:cs typeface="Times New Roman" pitchFamily="18" charset="0"/>
              </a:rPr>
              <a:t>without significant increase</a:t>
            </a:r>
            <a:r>
              <a:rPr lang="en-US" sz="2000" dirty="0" smtClean="0">
                <a:latin typeface="Times New Roman" pitchFamily="18" charset="0"/>
                <a:cs typeface="Times New Roman" pitchFamily="18" charset="0"/>
              </a:rPr>
              <a:t> in the static pressure. </a:t>
            </a:r>
          </a:p>
          <a:p>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To achieve such movement of gasses energy should be added to the gas in the form of mechanical energy to cover for the net increases in energy due to difference in potential energy, kinetic energy, pressure energy and energy loss in the form of fluid friction.</a:t>
            </a:r>
          </a:p>
          <a:p>
            <a:pPr algn="just"/>
            <a:r>
              <a:rPr lang="en-US" sz="2000" dirty="0" smtClean="0">
                <a:latin typeface="Times New Roman" pitchFamily="18" charset="0"/>
                <a:cs typeface="Times New Roman" pitchFamily="18" charset="0"/>
              </a:rPr>
              <a:t>The calculation of total pressure (specific energy requirement) and power requirement of systems for moving gasses with fans is </a:t>
            </a:r>
            <a:r>
              <a:rPr lang="en-US" sz="2000" b="1" dirty="0" smtClean="0">
                <a:solidFill>
                  <a:srgbClr val="00B050"/>
                </a:solidFill>
                <a:latin typeface="Times New Roman" pitchFamily="18" charset="0"/>
                <a:cs typeface="Times New Roman" pitchFamily="18" charset="0"/>
              </a:rPr>
              <a:t>similar to pumps</a:t>
            </a:r>
            <a:r>
              <a:rPr lang="en-US" sz="2000" b="1" dirty="0" smtClean="0">
                <a:latin typeface="Times New Roman" pitchFamily="18" charset="0"/>
                <a:cs typeface="Times New Roman" pitchFamily="18" charset="0"/>
              </a:rPr>
              <a:t>.</a:t>
            </a:r>
            <a:endParaRPr lang="en-GB" sz="2000" b="1" dirty="0" smtClean="0">
              <a:latin typeface="Times New Roman" pitchFamily="18" charset="0"/>
              <a:cs typeface="Times New Roman" pitchFamily="18" charset="0"/>
            </a:endParaRPr>
          </a:p>
          <a:p>
            <a:pPr algn="just">
              <a:buNone/>
            </a:pPr>
            <a:endParaRPr lang="en-US" sz="2000" b="1" dirty="0"/>
          </a:p>
        </p:txBody>
      </p:sp>
      <p:graphicFrame>
        <p:nvGraphicFramePr>
          <p:cNvPr id="36866" name="Object 1"/>
          <p:cNvGraphicFramePr>
            <a:graphicFrameLocks noChangeAspect="1"/>
          </p:cNvGraphicFramePr>
          <p:nvPr/>
        </p:nvGraphicFramePr>
        <p:xfrm>
          <a:off x="7786688" y="371475"/>
          <a:ext cx="857250" cy="985838"/>
        </p:xfrm>
        <a:graphic>
          <a:graphicData uri="http://schemas.openxmlformats.org/presentationml/2006/ole">
            <p:oleObj spid="_x0000_s73730" name="Picture" r:id="rId3" imgW="2247900" imgH="2286000" progId="Word.Picture.8">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2362200" y="990600"/>
            <a:ext cx="6781800" cy="3200400"/>
          </a:xfrm>
          <a:prstGeom prst="rect">
            <a:avLst/>
          </a:prstGeom>
          <a:noFill/>
          <a:ln w="9525">
            <a:noFill/>
            <a:miter lim="800000"/>
            <a:headEnd/>
            <a:tailEnd/>
          </a:ln>
          <a:effectLst/>
        </p:spPr>
      </p:pic>
      <p:pic>
        <p:nvPicPr>
          <p:cNvPr id="5" name="Picture 4" descr="C:\Users\mekdim\Desktop\Fluid machines\fluid machine\fluid machines\fluid machines\centrifugal.gif"/>
          <p:cNvPicPr/>
          <p:nvPr/>
        </p:nvPicPr>
        <p:blipFill>
          <a:blip r:embed="rId3"/>
          <a:srcRect/>
          <a:stretch>
            <a:fillRect/>
          </a:stretch>
        </p:blipFill>
        <p:spPr bwMode="auto">
          <a:xfrm rot="5400000">
            <a:off x="1196022" y="4137978"/>
            <a:ext cx="1415415" cy="1216660"/>
          </a:xfrm>
          <a:prstGeom prst="rect">
            <a:avLst/>
          </a:prstGeom>
          <a:noFill/>
          <a:ln w="9525">
            <a:noFill/>
            <a:miter lim="800000"/>
            <a:headEnd/>
            <a:tailEnd/>
          </a:ln>
        </p:spPr>
      </p:pic>
      <p:sp>
        <p:nvSpPr>
          <p:cNvPr id="6" name="Curved Up Arrow 5"/>
          <p:cNvSpPr/>
          <p:nvPr/>
        </p:nvSpPr>
        <p:spPr>
          <a:xfrm rot="19262308">
            <a:off x="2687626" y="4195560"/>
            <a:ext cx="2438400" cy="685800"/>
          </a:xfrm>
          <a:prstGeom prst="curvedUpArrow">
            <a:avLst>
              <a:gd name="adj1" fmla="val 3175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itle 1"/>
          <p:cNvSpPr>
            <a:spLocks noGrp="1"/>
          </p:cNvSpPr>
          <p:nvPr>
            <p:ph type="title"/>
          </p:nvPr>
        </p:nvSpPr>
        <p:spPr>
          <a:xfrm>
            <a:off x="914400" y="274638"/>
            <a:ext cx="7772400" cy="1143000"/>
          </a:xfrm>
        </p:spPr>
        <p:txBody>
          <a:bodyPr>
            <a:normAutofit/>
          </a:bodyPr>
          <a:lstStyle/>
          <a:p>
            <a:r>
              <a:rPr lang="en-US" sz="4000" dirty="0" smtClean="0">
                <a:solidFill>
                  <a:schemeClr val="tx2"/>
                </a:solidFill>
              </a:rPr>
              <a:t>Pumps</a:t>
            </a:r>
            <a:endParaRPr lang="en-US" sz="4000" dirty="0">
              <a:solidFill>
                <a:schemeClr val="tx2"/>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sz="2000" dirty="0" smtClean="0"/>
              <a:t>The amount of energy required by a flow medium</a:t>
            </a:r>
          </a:p>
          <a:p>
            <a:endParaRPr lang="en-US" sz="2000" dirty="0" smtClean="0"/>
          </a:p>
          <a:p>
            <a:pPr>
              <a:buNone/>
            </a:pPr>
            <a:r>
              <a:rPr lang="en-US" sz="2000" dirty="0" smtClean="0"/>
              <a:t>                                                </a:t>
            </a:r>
          </a:p>
          <a:p>
            <a:pPr>
              <a:buNone/>
            </a:pPr>
            <a:r>
              <a:rPr lang="en-US" sz="2000" dirty="0" smtClean="0"/>
              <a:t> where:-</a:t>
            </a:r>
          </a:p>
          <a:p>
            <a:pPr>
              <a:buNone/>
            </a:pPr>
            <a:endParaRPr lang="en-US" dirty="0"/>
          </a:p>
        </p:txBody>
      </p:sp>
      <p:pic>
        <p:nvPicPr>
          <p:cNvPr id="4" name="Picture 3"/>
          <p:cNvPicPr/>
          <p:nvPr/>
        </p:nvPicPr>
        <p:blipFill>
          <a:blip r:embed="rId3"/>
          <a:srcRect/>
          <a:stretch>
            <a:fillRect/>
          </a:stretch>
        </p:blipFill>
        <p:spPr bwMode="auto">
          <a:xfrm>
            <a:off x="3276600" y="2133600"/>
            <a:ext cx="3276600" cy="762000"/>
          </a:xfrm>
          <a:prstGeom prst="rect">
            <a:avLst/>
          </a:prstGeom>
          <a:solidFill>
            <a:srgbClr val="FFC000"/>
          </a:solidFill>
          <a:ln w="9525">
            <a:noFill/>
            <a:miter lim="800000"/>
            <a:headEnd/>
            <a:tailEnd/>
          </a:ln>
        </p:spPr>
      </p:pic>
      <p:sp>
        <p:nvSpPr>
          <p:cNvPr id="5" name="TextBox 4"/>
          <p:cNvSpPr txBox="1"/>
          <p:nvPr/>
        </p:nvSpPr>
        <p:spPr>
          <a:xfrm>
            <a:off x="1828800" y="3505200"/>
            <a:ext cx="6477000" cy="2031325"/>
          </a:xfrm>
          <a:prstGeom prst="rect">
            <a:avLst/>
          </a:prstGeom>
          <a:solidFill>
            <a:srgbClr val="FFC000"/>
          </a:solidFill>
        </p:spPr>
        <p:txBody>
          <a:bodyPr wrap="square" rtlCol="0">
            <a:spAutoFit/>
          </a:bodyPr>
          <a:lstStyle/>
          <a:p>
            <a:r>
              <a:rPr lang="en-US" dirty="0" smtClean="0"/>
              <a:t>  </a:t>
            </a:r>
            <a:r>
              <a:rPr lang="en-US" i="1" dirty="0" smtClean="0"/>
              <a:t>Y=</a:t>
            </a:r>
            <a:r>
              <a:rPr lang="en-US" dirty="0" smtClean="0"/>
              <a:t> The specific energy</a:t>
            </a:r>
          </a:p>
          <a:p>
            <a:r>
              <a:rPr lang="en-US" i="1" dirty="0" smtClean="0"/>
              <a:t>P</a:t>
            </a:r>
            <a:r>
              <a:rPr lang="en-US" i="1" baseline="-25000" dirty="0" smtClean="0"/>
              <a:t>2 </a:t>
            </a:r>
            <a:r>
              <a:rPr lang="en-US" i="1" dirty="0" smtClean="0"/>
              <a:t>- P</a:t>
            </a:r>
            <a:r>
              <a:rPr lang="en-US" i="1" baseline="-25000" dirty="0" smtClean="0"/>
              <a:t>1</a:t>
            </a:r>
            <a:r>
              <a:rPr lang="en-US" i="1" dirty="0" smtClean="0"/>
              <a:t>= </a:t>
            </a:r>
            <a:r>
              <a:rPr lang="en-US" dirty="0" smtClean="0"/>
              <a:t>The static pressure difference between the suction and discharge</a:t>
            </a:r>
          </a:p>
          <a:p>
            <a:r>
              <a:rPr lang="en-US" i="1" dirty="0" smtClean="0"/>
              <a:t>c</a:t>
            </a:r>
            <a:r>
              <a:rPr lang="en-US" i="1" baseline="-25000" dirty="0" smtClean="0"/>
              <a:t>1</a:t>
            </a:r>
            <a:r>
              <a:rPr lang="en-US" i="1" dirty="0" smtClean="0"/>
              <a:t>, c</a:t>
            </a:r>
            <a:r>
              <a:rPr lang="en-US" i="1" baseline="-25000" dirty="0" smtClean="0"/>
              <a:t>2</a:t>
            </a:r>
            <a:r>
              <a:rPr lang="en-US" baseline="-25000" dirty="0" smtClean="0"/>
              <a:t> </a:t>
            </a:r>
            <a:r>
              <a:rPr lang="en-US" dirty="0" smtClean="0"/>
              <a:t>= The average flow velocities at point 1 and 2 respectively. </a:t>
            </a:r>
          </a:p>
          <a:p>
            <a:r>
              <a:rPr lang="en-US" i="1" dirty="0" smtClean="0"/>
              <a:t>e </a:t>
            </a:r>
            <a:r>
              <a:rPr lang="en-US" dirty="0" smtClean="0"/>
              <a:t>= the elevation difference between 1 and 2.</a:t>
            </a:r>
          </a:p>
          <a:p>
            <a:r>
              <a:rPr lang="en-US" i="1" dirty="0" smtClean="0"/>
              <a:t>F </a:t>
            </a:r>
            <a:r>
              <a:rPr lang="en-US" dirty="0" smtClean="0"/>
              <a:t>= Energy loss due to fluid friction </a:t>
            </a:r>
          </a:p>
          <a:p>
            <a:r>
              <a:rPr lang="en-US" i="1" dirty="0" smtClean="0">
                <a:sym typeface="Symbol"/>
              </a:rPr>
              <a:t></a:t>
            </a:r>
            <a:r>
              <a:rPr lang="en-US" i="1" dirty="0" smtClean="0"/>
              <a:t> =</a:t>
            </a:r>
            <a:r>
              <a:rPr lang="en-US" dirty="0" smtClean="0"/>
              <a:t> Density of the flow medium at the flow condition</a:t>
            </a:r>
          </a:p>
          <a:p>
            <a:endParaRPr lang="en-US" dirty="0"/>
          </a:p>
        </p:txBody>
      </p:sp>
      <p:graphicFrame>
        <p:nvGraphicFramePr>
          <p:cNvPr id="41986" name="Object 1"/>
          <p:cNvGraphicFramePr>
            <a:graphicFrameLocks noChangeAspect="1"/>
          </p:cNvGraphicFramePr>
          <p:nvPr/>
        </p:nvGraphicFramePr>
        <p:xfrm>
          <a:off x="8001000" y="228600"/>
          <a:ext cx="857250" cy="985838"/>
        </p:xfrm>
        <a:graphic>
          <a:graphicData uri="http://schemas.openxmlformats.org/presentationml/2006/ole">
            <p:oleObj spid="_x0000_s41986" name="Picture" r:id="rId4" imgW="2247900" imgH="2286000" progId="Word.Picture.8">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Example 1 </a:t>
            </a:r>
            <a:endParaRPr lang="en-US" dirty="0"/>
          </a:p>
        </p:txBody>
      </p:sp>
      <p:sp>
        <p:nvSpPr>
          <p:cNvPr id="3" name="Content Placeholder 2"/>
          <p:cNvSpPr>
            <a:spLocks noGrp="1"/>
          </p:cNvSpPr>
          <p:nvPr>
            <p:ph sz="quarter" idx="1"/>
          </p:nvPr>
        </p:nvSpPr>
        <p:spPr>
          <a:xfrm>
            <a:off x="914400" y="1447800"/>
            <a:ext cx="7772400" cy="2514600"/>
          </a:xfrm>
          <a:solidFill>
            <a:srgbClr val="92D050"/>
          </a:solidFill>
        </p:spPr>
        <p:txBody>
          <a:bodyPr/>
          <a:lstStyle/>
          <a:p>
            <a:pPr algn="just"/>
            <a:r>
              <a:rPr lang="en-US" sz="2400" dirty="0" smtClean="0"/>
              <a:t>Water at 20</a:t>
            </a:r>
            <a:r>
              <a:rPr lang="en-US" sz="2400" baseline="30000" dirty="0" smtClean="0"/>
              <a:t>0</a:t>
            </a:r>
            <a:r>
              <a:rPr lang="en-US" sz="2400" dirty="0" smtClean="0"/>
              <a:t>C should be pumped from Tank 1 to Tank 2 at the rate of 120m</a:t>
            </a:r>
            <a:r>
              <a:rPr lang="en-US" sz="2400" baseline="30000" dirty="0" smtClean="0"/>
              <a:t>3</a:t>
            </a:r>
            <a:r>
              <a:rPr lang="en-US" sz="2400" dirty="0" smtClean="0"/>
              <a:t>/hr. The total length of the straight pipe is 45m. Determine the specific mechanical energy, head and power that should be transferred to the flow medium to move the water.(Take 12.32J/kg for total loss due to friction.)</a:t>
            </a:r>
          </a:p>
          <a:p>
            <a:endParaRPr lang="en-US" dirty="0" smtClean="0"/>
          </a:p>
          <a:p>
            <a:endParaRPr lang="en-US" dirty="0"/>
          </a:p>
        </p:txBody>
      </p:sp>
      <p:pic>
        <p:nvPicPr>
          <p:cNvPr id="4" name="Picture 3"/>
          <p:cNvPicPr/>
          <p:nvPr/>
        </p:nvPicPr>
        <p:blipFill>
          <a:blip r:embed="rId3"/>
          <a:srcRect/>
          <a:stretch>
            <a:fillRect/>
          </a:stretch>
        </p:blipFill>
        <p:spPr bwMode="auto">
          <a:xfrm>
            <a:off x="1676400" y="3962400"/>
            <a:ext cx="5333999" cy="2438400"/>
          </a:xfrm>
          <a:prstGeom prst="rect">
            <a:avLst/>
          </a:prstGeom>
          <a:solidFill>
            <a:srgbClr val="FFC000"/>
          </a:solidFill>
          <a:ln w="9525">
            <a:noFill/>
            <a:miter lim="800000"/>
            <a:headEnd/>
            <a:tailEnd/>
          </a:ln>
        </p:spPr>
      </p:pic>
      <p:graphicFrame>
        <p:nvGraphicFramePr>
          <p:cNvPr id="62465" name="Object 1"/>
          <p:cNvGraphicFramePr>
            <a:graphicFrameLocks noChangeAspect="1"/>
          </p:cNvGraphicFramePr>
          <p:nvPr/>
        </p:nvGraphicFramePr>
        <p:xfrm>
          <a:off x="8001000" y="228600"/>
          <a:ext cx="857250" cy="985838"/>
        </p:xfrm>
        <a:graphic>
          <a:graphicData uri="http://schemas.openxmlformats.org/presentationml/2006/ole">
            <p:oleObj spid="_x0000_s62465" name="Picture" r:id="rId4" imgW="2247900" imgH="2286000" progId="Word.Picture.8">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1447800"/>
            <a:ext cx="7772400" cy="3352800"/>
          </a:xfrm>
          <a:solidFill>
            <a:srgbClr val="92D050"/>
          </a:solidFill>
        </p:spPr>
        <p:txBody>
          <a:bodyPr/>
          <a:lstStyle/>
          <a:p>
            <a:pPr>
              <a:buNone/>
            </a:pPr>
            <a:endParaRPr lang="en-GB" dirty="0" smtClean="0"/>
          </a:p>
          <a:p>
            <a:pPr algn="just"/>
            <a:r>
              <a:rPr lang="en-US" dirty="0" smtClean="0"/>
              <a:t>A fan is used to deliver 200m</a:t>
            </a:r>
            <a:r>
              <a:rPr lang="en-US" baseline="30000" dirty="0" smtClean="0"/>
              <a:t>3</a:t>
            </a:r>
            <a:r>
              <a:rPr lang="en-US" dirty="0" smtClean="0"/>
              <a:t>/hr (measured at the inlet) of methane. The specific energy requirement of the system is calculated to be 5.4 kJ/kg. The inlet temperature and pressure are 12</a:t>
            </a:r>
            <a:r>
              <a:rPr lang="en-US" baseline="30000" dirty="0" smtClean="0"/>
              <a:t>0</a:t>
            </a:r>
            <a:r>
              <a:rPr lang="en-US" dirty="0" smtClean="0"/>
              <a:t>C and 100 </a:t>
            </a:r>
            <a:r>
              <a:rPr lang="en-US" dirty="0" err="1" smtClean="0"/>
              <a:t>kPa</a:t>
            </a:r>
            <a:r>
              <a:rPr lang="en-US" dirty="0" smtClean="0"/>
              <a:t> respectively. Determine the total pressure and the useful power that should be transferred to the flow medium.</a:t>
            </a:r>
            <a:endParaRPr lang="en-GB" dirty="0" smtClean="0"/>
          </a:p>
          <a:p>
            <a:pPr>
              <a:buNone/>
            </a:pPr>
            <a:endParaRPr lang="en-GB" dirty="0"/>
          </a:p>
        </p:txBody>
      </p:sp>
      <p:sp>
        <p:nvSpPr>
          <p:cNvPr id="4" name="Title 1"/>
          <p:cNvSpPr>
            <a:spLocks noGrp="1"/>
          </p:cNvSpPr>
          <p:nvPr>
            <p:ph type="title"/>
          </p:nvPr>
        </p:nvSpPr>
        <p:spPr>
          <a:xfrm>
            <a:off x="914400" y="274638"/>
            <a:ext cx="7772400" cy="1143000"/>
          </a:xfrm>
        </p:spPr>
        <p:txBody>
          <a:bodyPr>
            <a:normAutofit/>
          </a:bodyPr>
          <a:lstStyle/>
          <a:p>
            <a:r>
              <a:rPr lang="en-US" b="1" dirty="0" smtClean="0"/>
              <a:t>Example </a:t>
            </a:r>
            <a:r>
              <a:rPr lang="en-US" b="1" dirty="0" smtClean="0"/>
              <a:t>2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Compressors and blowers</a:t>
            </a:r>
            <a:endParaRPr lang="en-GB" sz="3600" dirty="0"/>
          </a:p>
        </p:txBody>
      </p:sp>
      <p:sp>
        <p:nvSpPr>
          <p:cNvPr id="3" name="Content Placeholder 2"/>
          <p:cNvSpPr>
            <a:spLocks noGrp="1"/>
          </p:cNvSpPr>
          <p:nvPr>
            <p:ph sz="quarter" idx="1"/>
          </p:nvPr>
        </p:nvSpPr>
        <p:spPr/>
        <p:txBody>
          <a:bodyPr/>
          <a:lstStyle/>
          <a:p>
            <a:r>
              <a:rPr lang="en-US" sz="2400" dirty="0" smtClean="0"/>
              <a:t>The energy requirement in compression process depends on the type of compression. </a:t>
            </a:r>
          </a:p>
          <a:p>
            <a:pPr>
              <a:buNone/>
            </a:pPr>
            <a:endParaRPr lang="en-GB" dirty="0"/>
          </a:p>
        </p:txBody>
      </p:sp>
      <p:sp>
        <p:nvSpPr>
          <p:cNvPr id="5" name="Rounded Rectangle 4"/>
          <p:cNvSpPr/>
          <p:nvPr/>
        </p:nvSpPr>
        <p:spPr>
          <a:xfrm>
            <a:off x="914400" y="3962400"/>
            <a:ext cx="3200400"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Isothermal Compression</a:t>
            </a:r>
          </a:p>
          <a:p>
            <a:pPr algn="ctr"/>
            <a:r>
              <a:rPr lang="en-GB" sz="2000" dirty="0" smtClean="0"/>
              <a:t>T=const</a:t>
            </a:r>
            <a:endParaRPr lang="en-GB" sz="2000" dirty="0"/>
          </a:p>
        </p:txBody>
      </p:sp>
      <p:sp>
        <p:nvSpPr>
          <p:cNvPr id="6" name="Rounded Rectangle 5"/>
          <p:cNvSpPr/>
          <p:nvPr/>
        </p:nvSpPr>
        <p:spPr>
          <a:xfrm>
            <a:off x="5562600" y="3962400"/>
            <a:ext cx="3200400" cy="914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Adiabatic Compression</a:t>
            </a:r>
          </a:p>
          <a:p>
            <a:pPr algn="ctr"/>
            <a:endParaRPr lang="en-GB" sz="2000" dirty="0"/>
          </a:p>
        </p:txBody>
      </p:sp>
      <p:sp>
        <p:nvSpPr>
          <p:cNvPr id="7" name="Rounded Rectangle 6"/>
          <p:cNvSpPr/>
          <p:nvPr/>
        </p:nvSpPr>
        <p:spPr>
          <a:xfrm>
            <a:off x="3505200" y="2438400"/>
            <a:ext cx="3200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Types of Ideal Compression</a:t>
            </a:r>
          </a:p>
          <a:p>
            <a:pPr algn="ctr"/>
            <a:endParaRPr lang="en-GB" sz="2000" dirty="0"/>
          </a:p>
        </p:txBody>
      </p:sp>
      <p:sp>
        <p:nvSpPr>
          <p:cNvPr id="8" name="Right Arrow 7"/>
          <p:cNvSpPr/>
          <p:nvPr/>
        </p:nvSpPr>
        <p:spPr>
          <a:xfrm rot="8879803">
            <a:off x="1827771" y="3146576"/>
            <a:ext cx="16764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rot="2235803">
            <a:off x="6681208" y="3095920"/>
            <a:ext cx="16764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lgn="just"/>
            <a:endParaRPr lang="en-US" sz="2000" dirty="0" smtClean="0"/>
          </a:p>
          <a:p>
            <a:pPr algn="just"/>
            <a:endParaRPr lang="en-US" sz="2000" dirty="0" smtClean="0"/>
          </a:p>
          <a:p>
            <a:pPr algn="just"/>
            <a:r>
              <a:rPr lang="en-US" sz="2000" dirty="0" smtClean="0"/>
              <a:t>The adiabatic compression specific energy for compressing a gas from a suction temperature T</a:t>
            </a:r>
            <a:r>
              <a:rPr lang="en-US" sz="2000" baseline="-25000" dirty="0" smtClean="0"/>
              <a:t>1</a:t>
            </a:r>
            <a:r>
              <a:rPr lang="en-US" sz="2000" dirty="0" smtClean="0"/>
              <a:t> and pressure P</a:t>
            </a:r>
            <a:r>
              <a:rPr lang="en-US" sz="2000" baseline="-25000" dirty="0" smtClean="0"/>
              <a:t>1</a:t>
            </a:r>
            <a:r>
              <a:rPr lang="en-US" sz="2000" dirty="0" smtClean="0"/>
              <a:t> is given by Equation</a:t>
            </a:r>
          </a:p>
          <a:p>
            <a:pPr>
              <a:buNone/>
            </a:pPr>
            <a:r>
              <a:rPr lang="en-US" sz="2000" dirty="0" smtClean="0"/>
              <a:t> </a:t>
            </a:r>
            <a:endParaRPr lang="en-US" sz="2000" dirty="0"/>
          </a:p>
        </p:txBody>
      </p:sp>
      <p:pic>
        <p:nvPicPr>
          <p:cNvPr id="4" name="Picture 3"/>
          <p:cNvPicPr/>
          <p:nvPr/>
        </p:nvPicPr>
        <p:blipFill>
          <a:blip r:embed="rId3"/>
          <a:srcRect/>
          <a:stretch>
            <a:fillRect/>
          </a:stretch>
        </p:blipFill>
        <p:spPr bwMode="auto">
          <a:xfrm>
            <a:off x="304800" y="3962400"/>
            <a:ext cx="3048000" cy="1066800"/>
          </a:xfrm>
          <a:prstGeom prst="rect">
            <a:avLst/>
          </a:prstGeom>
          <a:noFill/>
          <a:ln w="9525">
            <a:noFill/>
            <a:miter lim="800000"/>
            <a:headEnd/>
            <a:tailEnd/>
          </a:ln>
        </p:spPr>
      </p:pic>
      <p:sp>
        <p:nvSpPr>
          <p:cNvPr id="7" name="TextBox 6"/>
          <p:cNvSpPr txBox="1"/>
          <p:nvPr/>
        </p:nvSpPr>
        <p:spPr>
          <a:xfrm>
            <a:off x="3429000" y="3657600"/>
            <a:ext cx="5449453" cy="2585323"/>
          </a:xfrm>
          <a:prstGeom prst="rect">
            <a:avLst/>
          </a:prstGeom>
          <a:solidFill>
            <a:srgbClr val="FFC000"/>
          </a:solidFill>
        </p:spPr>
        <p:txBody>
          <a:bodyPr wrap="square" rtlCol="0">
            <a:spAutoFit/>
          </a:bodyPr>
          <a:lstStyle/>
          <a:p>
            <a:r>
              <a:rPr lang="en-US" dirty="0" err="1" smtClean="0"/>
              <a:t>Yad</a:t>
            </a:r>
            <a:r>
              <a:rPr lang="en-US" dirty="0" smtClean="0"/>
              <a:t>= The adiabatic compression specific energy requirement</a:t>
            </a:r>
          </a:p>
          <a:p>
            <a:r>
              <a:rPr lang="en-US" dirty="0" smtClean="0"/>
              <a:t>R= Universal gas constant = 8314.3 J/kg K</a:t>
            </a:r>
          </a:p>
          <a:p>
            <a:r>
              <a:rPr lang="en-US" dirty="0" smtClean="0"/>
              <a:t>T</a:t>
            </a:r>
            <a:r>
              <a:rPr lang="en-US" baseline="-25000" dirty="0" smtClean="0"/>
              <a:t>1</a:t>
            </a:r>
            <a:r>
              <a:rPr lang="en-US" dirty="0" smtClean="0"/>
              <a:t>= The suction temperature </a:t>
            </a:r>
          </a:p>
          <a:p>
            <a:r>
              <a:rPr lang="en-US" dirty="0" smtClean="0"/>
              <a:t>M= Molecular weight of the gas to be compressed</a:t>
            </a:r>
          </a:p>
          <a:p>
            <a:r>
              <a:rPr lang="en-US" dirty="0" smtClean="0"/>
              <a:t>P</a:t>
            </a:r>
            <a:r>
              <a:rPr lang="en-US" baseline="-25000" dirty="0" smtClean="0"/>
              <a:t>2</a:t>
            </a:r>
            <a:r>
              <a:rPr lang="en-US" dirty="0" smtClean="0"/>
              <a:t>= Final pressure</a:t>
            </a:r>
          </a:p>
          <a:p>
            <a:r>
              <a:rPr lang="en-US" dirty="0" smtClean="0"/>
              <a:t>P</a:t>
            </a:r>
            <a:r>
              <a:rPr lang="en-US" baseline="-25000" dirty="0" smtClean="0"/>
              <a:t>1</a:t>
            </a:r>
            <a:r>
              <a:rPr lang="en-US" dirty="0" smtClean="0"/>
              <a:t>=Initial pressure</a:t>
            </a:r>
          </a:p>
          <a:p>
            <a:r>
              <a:rPr lang="en-US" dirty="0" smtClean="0"/>
              <a:t>P</a:t>
            </a:r>
            <a:r>
              <a:rPr lang="en-US" baseline="-25000" dirty="0" smtClean="0"/>
              <a:t>1</a:t>
            </a:r>
            <a:r>
              <a:rPr lang="en-US" dirty="0" smtClean="0"/>
              <a:t>/P</a:t>
            </a:r>
            <a:r>
              <a:rPr lang="en-US" baseline="-25000" dirty="0" smtClean="0"/>
              <a:t>2</a:t>
            </a:r>
            <a:r>
              <a:rPr lang="en-US" dirty="0" smtClean="0"/>
              <a:t>= compression ratio</a:t>
            </a:r>
          </a:p>
          <a:p>
            <a:r>
              <a:rPr lang="en-US" dirty="0" smtClean="0"/>
              <a:t>k=ratio of specific heats</a:t>
            </a:r>
          </a:p>
          <a:p>
            <a:endParaRPr lang="en-US" dirty="0"/>
          </a:p>
        </p:txBody>
      </p:sp>
      <p:graphicFrame>
        <p:nvGraphicFramePr>
          <p:cNvPr id="60418" name="Object 1"/>
          <p:cNvGraphicFramePr>
            <a:graphicFrameLocks noChangeAspect="1"/>
          </p:cNvGraphicFramePr>
          <p:nvPr/>
        </p:nvGraphicFramePr>
        <p:xfrm>
          <a:off x="8001000" y="228600"/>
          <a:ext cx="857250" cy="985838"/>
        </p:xfrm>
        <a:graphic>
          <a:graphicData uri="http://schemas.openxmlformats.org/presentationml/2006/ole">
            <p:oleObj spid="_x0000_s60418" name="Picture" r:id="rId4" imgW="2247900" imgH="2286000" progId="Word.Picture.8">
              <p:embed/>
            </p:oleObj>
          </a:graphicData>
        </a:graphic>
      </p:graphicFrame>
      <p:sp>
        <p:nvSpPr>
          <p:cNvPr id="9" name="Right Arrow 8"/>
          <p:cNvSpPr/>
          <p:nvPr/>
        </p:nvSpPr>
        <p:spPr>
          <a:xfrm>
            <a:off x="1371600" y="1295400"/>
            <a:ext cx="978408" cy="48463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2590800" y="914400"/>
            <a:ext cx="3200400" cy="914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Adiabatic Compression</a:t>
            </a:r>
          </a:p>
          <a:p>
            <a:pPr algn="ctr"/>
            <a:endParaRPr lang="en-GB"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srcRect/>
          <a:stretch>
            <a:fillRect/>
          </a:stretch>
        </p:blipFill>
        <p:spPr bwMode="auto">
          <a:xfrm>
            <a:off x="547688" y="1047750"/>
            <a:ext cx="8048625" cy="4762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gn="just"/>
            <a:endParaRPr lang="en-US" dirty="0" smtClean="0"/>
          </a:p>
          <a:p>
            <a:pPr algn="just"/>
            <a:endParaRPr lang="en-US" dirty="0" smtClean="0"/>
          </a:p>
          <a:p>
            <a:endParaRPr lang="en-US" dirty="0" smtClean="0"/>
          </a:p>
          <a:p>
            <a:endParaRPr lang="en-US" dirty="0"/>
          </a:p>
        </p:txBody>
      </p:sp>
      <p:pic>
        <p:nvPicPr>
          <p:cNvPr id="4" name="Picture 3"/>
          <p:cNvPicPr/>
          <p:nvPr/>
        </p:nvPicPr>
        <p:blipFill>
          <a:blip r:embed="rId3"/>
          <a:srcRect/>
          <a:stretch>
            <a:fillRect/>
          </a:stretch>
        </p:blipFill>
        <p:spPr bwMode="auto">
          <a:xfrm>
            <a:off x="3429000" y="5181600"/>
            <a:ext cx="2819400" cy="1219200"/>
          </a:xfrm>
          <a:prstGeom prst="rect">
            <a:avLst/>
          </a:prstGeom>
          <a:solidFill>
            <a:srgbClr val="FFC000"/>
          </a:solidFill>
          <a:ln w="9525">
            <a:noFill/>
            <a:miter lim="800000"/>
            <a:headEnd/>
            <a:tailEnd/>
          </a:ln>
        </p:spPr>
      </p:pic>
      <p:graphicFrame>
        <p:nvGraphicFramePr>
          <p:cNvPr id="63490" name="Object 1"/>
          <p:cNvGraphicFramePr>
            <a:graphicFrameLocks noChangeAspect="1"/>
          </p:cNvGraphicFramePr>
          <p:nvPr/>
        </p:nvGraphicFramePr>
        <p:xfrm>
          <a:off x="8001000" y="228600"/>
          <a:ext cx="857250" cy="985838"/>
        </p:xfrm>
        <a:graphic>
          <a:graphicData uri="http://schemas.openxmlformats.org/presentationml/2006/ole">
            <p:oleObj spid="_x0000_s63490" name="Picture" r:id="rId4" imgW="2247900" imgH="2286000" progId="Word.Picture.8">
              <p:embed/>
            </p:oleObj>
          </a:graphicData>
        </a:graphic>
      </p:graphicFrame>
      <p:sp>
        <p:nvSpPr>
          <p:cNvPr id="7" name="Rounded Rectangle 6"/>
          <p:cNvSpPr/>
          <p:nvPr/>
        </p:nvSpPr>
        <p:spPr>
          <a:xfrm>
            <a:off x="609600" y="4267200"/>
            <a:ext cx="2819400" cy="838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Isothermal Compression</a:t>
            </a:r>
          </a:p>
          <a:p>
            <a:pPr algn="ctr"/>
            <a:endParaRPr lang="en-GB" sz="2000" dirty="0"/>
          </a:p>
        </p:txBody>
      </p:sp>
      <p:sp>
        <p:nvSpPr>
          <p:cNvPr id="8" name="Rounded Rectangle 7"/>
          <p:cNvSpPr/>
          <p:nvPr/>
        </p:nvSpPr>
        <p:spPr>
          <a:xfrm>
            <a:off x="6096000" y="4267200"/>
            <a:ext cx="2819400" cy="8382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Adiabatic Compression</a:t>
            </a:r>
          </a:p>
          <a:p>
            <a:pPr algn="ctr"/>
            <a:endParaRPr lang="en-GB" sz="2000" dirty="0"/>
          </a:p>
        </p:txBody>
      </p:sp>
      <p:sp>
        <p:nvSpPr>
          <p:cNvPr id="9" name="Rounded Rectangle 8"/>
          <p:cNvSpPr/>
          <p:nvPr/>
        </p:nvSpPr>
        <p:spPr>
          <a:xfrm>
            <a:off x="3352800" y="3581400"/>
            <a:ext cx="2819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&lt;</a:t>
            </a:r>
          </a:p>
          <a:p>
            <a:pPr algn="ctr"/>
            <a:r>
              <a:rPr lang="en-GB" sz="2000" dirty="0" smtClean="0"/>
              <a:t>Compression Energy</a:t>
            </a:r>
            <a:endParaRPr lang="en-GB" sz="2000" dirty="0"/>
          </a:p>
        </p:txBody>
      </p:sp>
      <p:sp>
        <p:nvSpPr>
          <p:cNvPr id="10" name="Right Arrow 9"/>
          <p:cNvSpPr/>
          <p:nvPr/>
        </p:nvSpPr>
        <p:spPr>
          <a:xfrm>
            <a:off x="838200" y="1600200"/>
            <a:ext cx="978408" cy="48463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2286000" y="1295400"/>
            <a:ext cx="3200400"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Isothermal Compression</a:t>
            </a:r>
          </a:p>
          <a:p>
            <a:pPr algn="ctr"/>
            <a:r>
              <a:rPr lang="en-GB" sz="2000" dirty="0" smtClean="0"/>
              <a:t>T=const</a:t>
            </a:r>
            <a:endParaRPr lang="en-GB"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dirty="0" smtClean="0"/>
              <a:t>3 </a:t>
            </a:r>
            <a:endParaRPr lang="en-US" dirty="0"/>
          </a:p>
        </p:txBody>
      </p:sp>
      <p:sp>
        <p:nvSpPr>
          <p:cNvPr id="3" name="Content Placeholder 2"/>
          <p:cNvSpPr>
            <a:spLocks noGrp="1"/>
          </p:cNvSpPr>
          <p:nvPr>
            <p:ph sz="quarter" idx="1"/>
          </p:nvPr>
        </p:nvSpPr>
        <p:spPr>
          <a:xfrm>
            <a:off x="914400" y="1447800"/>
            <a:ext cx="7772400" cy="2667000"/>
          </a:xfrm>
          <a:solidFill>
            <a:srgbClr val="92D050"/>
          </a:solidFill>
        </p:spPr>
        <p:txBody>
          <a:bodyPr/>
          <a:lstStyle/>
          <a:p>
            <a:r>
              <a:rPr lang="en-US" dirty="0" smtClean="0"/>
              <a:t>It is required to compress 0.02 k mol/s of air from 1 </a:t>
            </a:r>
            <a:r>
              <a:rPr lang="en-US" dirty="0" err="1" smtClean="0"/>
              <a:t>atm</a:t>
            </a:r>
            <a:r>
              <a:rPr lang="en-US" dirty="0" smtClean="0"/>
              <a:t> and 25</a:t>
            </a:r>
            <a:r>
              <a:rPr lang="en-US" baseline="30000" dirty="0" smtClean="0"/>
              <a:t>0</a:t>
            </a:r>
            <a:r>
              <a:rPr lang="en-US" dirty="0" smtClean="0"/>
              <a:t>C to 6 atm. Calculate the specific energy requirement and the compression power:</a:t>
            </a:r>
          </a:p>
          <a:p>
            <a:pPr>
              <a:buNone/>
            </a:pPr>
            <a:r>
              <a:rPr lang="en-US" dirty="0" smtClean="0"/>
              <a:t>            (</a:t>
            </a:r>
            <a:r>
              <a:rPr lang="en-US" dirty="0" err="1" smtClean="0"/>
              <a:t>i</a:t>
            </a:r>
            <a:r>
              <a:rPr lang="en-US" dirty="0" smtClean="0"/>
              <a:t>) for adiabatic compression   </a:t>
            </a:r>
          </a:p>
          <a:p>
            <a:pPr>
              <a:buNone/>
            </a:pPr>
            <a:r>
              <a:rPr lang="en-US" dirty="0" smtClean="0"/>
              <a:t>            (ii) for isothermal compression. </a:t>
            </a:r>
          </a:p>
          <a:p>
            <a:endParaRPr lang="en-US" dirty="0"/>
          </a:p>
        </p:txBody>
      </p:sp>
      <p:graphicFrame>
        <p:nvGraphicFramePr>
          <p:cNvPr id="64514" name="Object 1"/>
          <p:cNvGraphicFramePr>
            <a:graphicFrameLocks noChangeAspect="1"/>
          </p:cNvGraphicFramePr>
          <p:nvPr/>
        </p:nvGraphicFramePr>
        <p:xfrm>
          <a:off x="8001000" y="228600"/>
          <a:ext cx="857250" cy="985838"/>
        </p:xfrm>
        <a:graphic>
          <a:graphicData uri="http://schemas.openxmlformats.org/presentationml/2006/ole">
            <p:oleObj spid="_x0000_s64514" name="Picture" r:id="rId3" imgW="2247900" imgH="2286000" progId="Word.Picture.8">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sz="quarter" idx="1"/>
          </p:nvPr>
        </p:nvPicPr>
        <p:blipFill>
          <a:blip r:embed="rId3"/>
          <a:srcRect/>
          <a:stretch>
            <a:fillRect/>
          </a:stretch>
        </p:blipFill>
        <p:spPr bwMode="auto">
          <a:xfrm>
            <a:off x="838200" y="990600"/>
            <a:ext cx="7467600" cy="5135563"/>
          </a:xfrm>
          <a:prstGeom prst="rect">
            <a:avLst/>
          </a:prstGeom>
          <a:noFill/>
          <a:ln w="9525">
            <a:noFill/>
            <a:miter lim="800000"/>
            <a:headEnd/>
            <a:tailEnd/>
          </a:ln>
          <a:effectLst/>
        </p:spPr>
      </p:pic>
      <p:graphicFrame>
        <p:nvGraphicFramePr>
          <p:cNvPr id="2050" name="Object 1"/>
          <p:cNvGraphicFramePr>
            <a:graphicFrameLocks noChangeAspect="1"/>
          </p:cNvGraphicFramePr>
          <p:nvPr/>
        </p:nvGraphicFramePr>
        <p:xfrm>
          <a:off x="7786688" y="371475"/>
          <a:ext cx="857250" cy="985838"/>
        </p:xfrm>
        <a:graphic>
          <a:graphicData uri="http://schemas.openxmlformats.org/presentationml/2006/ole">
            <p:oleObj spid="_x0000_s87042" name="Picture" r:id="rId4" imgW="2247900" imgH="2286000" progId="Word.Picture.8">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solidFill>
              </a:rPr>
              <a:t>INTRODUCTION</a:t>
            </a:r>
            <a:endParaRPr lang="en-US" sz="3200" b="1" dirty="0">
              <a:solidFill>
                <a:schemeClr val="tx2"/>
              </a:solidFill>
            </a:endParaRPr>
          </a:p>
        </p:txBody>
      </p:sp>
      <p:sp>
        <p:nvSpPr>
          <p:cNvPr id="3" name="Content Placeholder 2"/>
          <p:cNvSpPr>
            <a:spLocks noGrp="1"/>
          </p:cNvSpPr>
          <p:nvPr>
            <p:ph sz="quarter" idx="1"/>
          </p:nvPr>
        </p:nvSpPr>
        <p:spPr/>
        <p:txBody>
          <a:bodyPr>
            <a:normAutofit/>
          </a:bodyPr>
          <a:lstStyle/>
          <a:p>
            <a:pPr>
              <a:buFont typeface="Wingdings 2" pitchFamily="18" charset="2"/>
              <a:buNone/>
            </a:pPr>
            <a:r>
              <a:rPr lang="en-US" b="1" u="sng" dirty="0" smtClean="0"/>
              <a:t>objective:-</a:t>
            </a:r>
            <a:r>
              <a:rPr lang="en-US" dirty="0" smtClean="0"/>
              <a:t> to study </a:t>
            </a:r>
          </a:p>
          <a:p>
            <a:pPr>
              <a:buFont typeface="Wingdings 2" pitchFamily="18" charset="2"/>
              <a:buNone/>
            </a:pPr>
            <a:r>
              <a:rPr lang="en-US" dirty="0" smtClean="0"/>
              <a:t>   </a:t>
            </a:r>
            <a:endParaRPr lang="en-US" b="1" u="sng" dirty="0" smtClean="0"/>
          </a:p>
          <a:p>
            <a:r>
              <a:rPr lang="en-US" sz="2400" dirty="0" smtClean="0"/>
              <a:t>the </a:t>
            </a:r>
            <a:r>
              <a:rPr lang="en-US" sz="2400" b="1" dirty="0" smtClean="0">
                <a:solidFill>
                  <a:srgbClr val="00B050"/>
                </a:solidFill>
              </a:rPr>
              <a:t>purpose</a:t>
            </a:r>
            <a:r>
              <a:rPr lang="en-US" sz="2400" dirty="0" smtClean="0">
                <a:solidFill>
                  <a:srgbClr val="00B050"/>
                </a:solidFill>
              </a:rPr>
              <a:t> </a:t>
            </a:r>
            <a:r>
              <a:rPr lang="en-US" sz="2400" dirty="0" smtClean="0"/>
              <a:t>of fluid machines and their </a:t>
            </a:r>
            <a:r>
              <a:rPr lang="en-US" sz="2400" b="1" dirty="0" smtClean="0">
                <a:solidFill>
                  <a:srgbClr val="00B050"/>
                </a:solidFill>
              </a:rPr>
              <a:t>application</a:t>
            </a:r>
            <a:r>
              <a:rPr lang="en-US" sz="2400" dirty="0" smtClean="0"/>
              <a:t> in process industries  </a:t>
            </a:r>
          </a:p>
          <a:p>
            <a:r>
              <a:rPr lang="en-US" sz="2400" dirty="0" smtClean="0"/>
              <a:t> the </a:t>
            </a:r>
            <a:r>
              <a:rPr lang="en-US" sz="2400" b="1" dirty="0" smtClean="0">
                <a:solidFill>
                  <a:srgbClr val="00B050"/>
                </a:solidFill>
              </a:rPr>
              <a:t>role of </a:t>
            </a:r>
            <a:r>
              <a:rPr lang="en-US" sz="2400" dirty="0" smtClean="0"/>
              <a:t>the chemical engineer with respect to fluid machines.</a:t>
            </a:r>
          </a:p>
          <a:p>
            <a:endParaRPr lang="en-US" sz="2400" dirty="0" smtClean="0"/>
          </a:p>
          <a:p>
            <a:pPr>
              <a:buFont typeface="Wingdings" pitchFamily="2" charset="2"/>
              <a:buChar char="v"/>
            </a:pPr>
            <a:r>
              <a:rPr lang="en-US" sz="2400" i="1" dirty="0" smtClean="0"/>
              <a:t>In addition some basic relevant </a:t>
            </a:r>
            <a:r>
              <a:rPr lang="en-US" sz="2400" b="1" i="1" dirty="0" smtClean="0">
                <a:solidFill>
                  <a:srgbClr val="00B050"/>
                </a:solidFill>
              </a:rPr>
              <a:t>concepts and terminologies </a:t>
            </a:r>
            <a:r>
              <a:rPr lang="en-US" sz="2400" i="1" dirty="0" smtClean="0"/>
              <a:t>are explained.</a:t>
            </a:r>
          </a:p>
          <a:p>
            <a:pPr>
              <a:buNone/>
            </a:pPr>
            <a:endParaRPr lang="en-US" sz="2400" dirty="0"/>
          </a:p>
        </p:txBody>
      </p:sp>
      <p:graphicFrame>
        <p:nvGraphicFramePr>
          <p:cNvPr id="37890" name="Object 1"/>
          <p:cNvGraphicFramePr>
            <a:graphicFrameLocks noChangeAspect="1"/>
          </p:cNvGraphicFramePr>
          <p:nvPr/>
        </p:nvGraphicFramePr>
        <p:xfrm>
          <a:off x="7786688" y="371475"/>
          <a:ext cx="857250" cy="985838"/>
        </p:xfrm>
        <a:graphic>
          <a:graphicData uri="http://schemas.openxmlformats.org/presentationml/2006/ole">
            <p:oleObj spid="_x0000_s37890" name="Picture" r:id="rId3" imgW="2247900" imgH="2286000" progId="Word.Picture.8">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en-US" sz="2400" b="1" dirty="0">
                <a:solidFill>
                  <a:schemeClr val="tx2"/>
                </a:solidFill>
              </a:rPr>
              <a:t>FLUID MACHINES IN </a:t>
            </a:r>
            <a:r>
              <a:rPr lang="en-US" sz="2400" b="1" dirty="0" smtClean="0">
                <a:solidFill>
                  <a:schemeClr val="tx2"/>
                </a:solidFill>
              </a:rPr>
              <a:t>CPI</a:t>
            </a:r>
            <a:endParaRPr lang="en-US" sz="2400" dirty="0">
              <a:solidFill>
                <a:schemeClr val="tx2"/>
              </a:solidFill>
            </a:endParaRPr>
          </a:p>
        </p:txBody>
      </p:sp>
      <p:sp>
        <p:nvSpPr>
          <p:cNvPr id="3" name="Content Placeholder 2"/>
          <p:cNvSpPr>
            <a:spLocks noGrp="1"/>
          </p:cNvSpPr>
          <p:nvPr>
            <p:ph sz="quarter" idx="1"/>
          </p:nvPr>
        </p:nvSpPr>
        <p:spPr>
          <a:xfrm>
            <a:off x="762000" y="1371600"/>
            <a:ext cx="8153400" cy="4572000"/>
          </a:xfrm>
        </p:spPr>
        <p:txBody>
          <a:bodyPr>
            <a:normAutofit fontScale="70000" lnSpcReduction="20000"/>
          </a:bodyPr>
          <a:lstStyle/>
          <a:p>
            <a:pPr algn="just"/>
            <a:r>
              <a:rPr lang="en-US" sz="2900" dirty="0" smtClean="0">
                <a:latin typeface="Times New Roman" pitchFamily="18" charset="0"/>
                <a:cs typeface="Times New Roman" pitchFamily="18" charset="0"/>
              </a:rPr>
              <a:t>In CPI it is usually required to increase the </a:t>
            </a:r>
            <a:r>
              <a:rPr lang="en-US" sz="2900" b="1" dirty="0" smtClean="0">
                <a:solidFill>
                  <a:srgbClr val="00B050"/>
                </a:solidFill>
                <a:latin typeface="Times New Roman" pitchFamily="18" charset="0"/>
                <a:cs typeface="Times New Roman" pitchFamily="18" charset="0"/>
              </a:rPr>
              <a:t>mechanical energy</a:t>
            </a:r>
            <a:r>
              <a:rPr lang="en-US" sz="2900" dirty="0" smtClean="0">
                <a:solidFill>
                  <a:srgbClr val="00B050"/>
                </a:solidFill>
                <a:latin typeface="Times New Roman" pitchFamily="18" charset="0"/>
                <a:cs typeface="Times New Roman" pitchFamily="18" charset="0"/>
              </a:rPr>
              <a:t> </a:t>
            </a:r>
            <a:r>
              <a:rPr lang="en-US" sz="2900" dirty="0" smtClean="0">
                <a:latin typeface="Times New Roman" pitchFamily="18" charset="0"/>
                <a:cs typeface="Times New Roman" pitchFamily="18" charset="0"/>
              </a:rPr>
              <a:t>of fluids.</a:t>
            </a:r>
          </a:p>
          <a:p>
            <a:pPr algn="just">
              <a:buNone/>
            </a:pPr>
            <a:endParaRPr lang="en-US" sz="2400" dirty="0" smtClean="0">
              <a:latin typeface="Times New Roman" pitchFamily="18" charset="0"/>
              <a:cs typeface="Times New Roman" pitchFamily="18" charset="0"/>
            </a:endParaRPr>
          </a:p>
          <a:p>
            <a:pPr algn="just"/>
            <a:r>
              <a:rPr lang="en-US" sz="2900" dirty="0" smtClean="0">
                <a:latin typeface="Times New Roman" pitchFamily="18" charset="0"/>
                <a:cs typeface="Times New Roman" pitchFamily="18" charset="0"/>
              </a:rPr>
              <a:t>Mechanical energy (</a:t>
            </a:r>
            <a:r>
              <a:rPr lang="en-US" sz="2900" i="1" dirty="0" smtClean="0">
                <a:latin typeface="Times New Roman" pitchFamily="18" charset="0"/>
                <a:cs typeface="Times New Roman" pitchFamily="18" charset="0"/>
              </a:rPr>
              <a:t>to account for increase in </a:t>
            </a:r>
            <a:r>
              <a:rPr lang="en-US" sz="2900" i="1" dirty="0" smtClean="0">
                <a:solidFill>
                  <a:srgbClr val="C00000"/>
                </a:solidFill>
                <a:latin typeface="Times New Roman" pitchFamily="18" charset="0"/>
                <a:cs typeface="Times New Roman" pitchFamily="18" charset="0"/>
              </a:rPr>
              <a:t>potential energy, velocity energy, pressure energy</a:t>
            </a:r>
            <a:r>
              <a:rPr lang="en-US" sz="2900" i="1" dirty="0" smtClean="0">
                <a:latin typeface="Times New Roman" pitchFamily="18" charset="0"/>
                <a:cs typeface="Times New Roman" pitchFamily="18" charset="0"/>
              </a:rPr>
              <a:t> and </a:t>
            </a:r>
            <a:r>
              <a:rPr lang="en-US" sz="2900" i="1" dirty="0" smtClean="0">
                <a:solidFill>
                  <a:srgbClr val="C00000"/>
                </a:solidFill>
                <a:latin typeface="Times New Roman" pitchFamily="18" charset="0"/>
                <a:cs typeface="Times New Roman" pitchFamily="18" charset="0"/>
              </a:rPr>
              <a:t>losses due to fluid friction</a:t>
            </a:r>
            <a:r>
              <a:rPr lang="en-US" sz="2900" dirty="0" smtClean="0">
                <a:latin typeface="Times New Roman" pitchFamily="18" charset="0"/>
                <a:cs typeface="Times New Roman" pitchFamily="18" charset="0"/>
              </a:rPr>
              <a:t>). </a:t>
            </a: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buFont typeface="Wingdings" pitchFamily="2" charset="2"/>
              <a:buChar char="§"/>
            </a:pPr>
            <a:r>
              <a:rPr lang="en-US" sz="2400" dirty="0" smtClean="0">
                <a:latin typeface="Times New Roman" pitchFamily="18" charset="0"/>
                <a:cs typeface="Times New Roman" pitchFamily="18" charset="0"/>
              </a:rPr>
              <a:t> Transport liquid                                                             Mechanical energy of gasses</a:t>
            </a:r>
            <a:endParaRPr lang="en-US" sz="2400" dirty="0" smtClean="0">
              <a:solidFill>
                <a:srgbClr val="00B050"/>
              </a:solidFill>
              <a:latin typeface="Times New Roman" pitchFamily="18" charset="0"/>
              <a:cs typeface="Times New Roman" pitchFamily="18" charset="0"/>
            </a:endParaRPr>
          </a:p>
          <a:p>
            <a:pPr algn="just">
              <a:buNone/>
            </a:pPr>
            <a:endParaRPr lang="en-GB" sz="2800" dirty="0" smtClean="0">
              <a:latin typeface="Times New Roman" pitchFamily="18" charset="0"/>
              <a:cs typeface="Times New Roman" pitchFamily="18" charset="0"/>
            </a:endParaRPr>
          </a:p>
          <a:p>
            <a:pPr>
              <a:buNone/>
            </a:pPr>
            <a:r>
              <a:rPr lang="en-US" sz="2800" dirty="0" smtClean="0"/>
              <a:t> </a:t>
            </a:r>
          </a:p>
          <a:p>
            <a:pPr>
              <a:buNone/>
            </a:pPr>
            <a:endParaRPr lang="en-US" dirty="0"/>
          </a:p>
        </p:txBody>
      </p:sp>
      <p:graphicFrame>
        <p:nvGraphicFramePr>
          <p:cNvPr id="17409" name="Object 1"/>
          <p:cNvGraphicFramePr>
            <a:graphicFrameLocks noChangeAspect="1"/>
          </p:cNvGraphicFramePr>
          <p:nvPr/>
        </p:nvGraphicFramePr>
        <p:xfrm>
          <a:off x="8077200" y="5562600"/>
          <a:ext cx="857250" cy="985838"/>
        </p:xfrm>
        <a:graphic>
          <a:graphicData uri="http://schemas.openxmlformats.org/presentationml/2006/ole">
            <p:oleObj spid="_x0000_s17409" name="Picture" r:id="rId3" imgW="2247900" imgH="2286000" progId="Word.Picture.8">
              <p:embed/>
            </p:oleObj>
          </a:graphicData>
        </a:graphic>
      </p:graphicFrame>
      <p:sp>
        <p:nvSpPr>
          <p:cNvPr id="5" name="Rounded Rectangle 4"/>
          <p:cNvSpPr/>
          <p:nvPr/>
        </p:nvSpPr>
        <p:spPr>
          <a:xfrm>
            <a:off x="3200400" y="3124200"/>
            <a:ext cx="2438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Fluid Machine</a:t>
            </a:r>
            <a:endParaRPr lang="en-GB" sz="2400" dirty="0"/>
          </a:p>
        </p:txBody>
      </p:sp>
      <p:sp>
        <p:nvSpPr>
          <p:cNvPr id="6" name="Rounded Rectangle 5"/>
          <p:cNvSpPr/>
          <p:nvPr/>
        </p:nvSpPr>
        <p:spPr>
          <a:xfrm>
            <a:off x="5715000" y="3733800"/>
            <a:ext cx="3124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Times New Roman" pitchFamily="18" charset="0"/>
                <a:cs typeface="Times New Roman" pitchFamily="18" charset="0"/>
              </a:rPr>
              <a:t>Fans, Blowers and Compressors </a:t>
            </a:r>
            <a:endParaRPr lang="en-GB" sz="2000" dirty="0">
              <a:solidFill>
                <a:schemeClr val="bg1"/>
              </a:solidFill>
            </a:endParaRPr>
          </a:p>
        </p:txBody>
      </p:sp>
      <p:sp>
        <p:nvSpPr>
          <p:cNvPr id="7" name="Rounded Rectangle 6"/>
          <p:cNvSpPr/>
          <p:nvPr/>
        </p:nvSpPr>
        <p:spPr>
          <a:xfrm>
            <a:off x="914400" y="4038600"/>
            <a:ext cx="2438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Pump</a:t>
            </a:r>
            <a:endParaRPr lang="en-GB" sz="2400" dirty="0"/>
          </a:p>
        </p:txBody>
      </p:sp>
      <p:cxnSp>
        <p:nvCxnSpPr>
          <p:cNvPr id="9" name="Straight Arrow Connector 8"/>
          <p:cNvCxnSpPr/>
          <p:nvPr/>
        </p:nvCxnSpPr>
        <p:spPr>
          <a:xfrm rot="5400000">
            <a:off x="2705100" y="3543300"/>
            <a:ext cx="533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715000" y="3352800"/>
            <a:ext cx="1219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5525294" y="4914106"/>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2057400"/>
            <a:ext cx="7696200" cy="4419600"/>
          </a:xfrm>
        </p:spPr>
        <p:txBody>
          <a:bodyPr>
            <a:normAutofit fontScale="92500" lnSpcReduction="10000"/>
          </a:bodyPr>
          <a:lstStyle/>
          <a:p>
            <a:r>
              <a:rPr lang="en-US" dirty="0" smtClean="0"/>
              <a:t>Pumps are used to </a:t>
            </a:r>
            <a:r>
              <a:rPr lang="en-US" dirty="0" smtClean="0">
                <a:solidFill>
                  <a:srgbClr val="00B050"/>
                </a:solidFill>
              </a:rPr>
              <a:t>transport process and service liquids</a:t>
            </a:r>
            <a:r>
              <a:rPr lang="en-US" dirty="0" smtClean="0"/>
              <a:t>. </a:t>
            </a:r>
          </a:p>
          <a:p>
            <a:pPr>
              <a:buNone/>
            </a:pPr>
            <a:endParaRPr lang="en-US" dirty="0" smtClean="0"/>
          </a:p>
          <a:p>
            <a:pPr algn="just"/>
            <a:r>
              <a:rPr lang="en-US" dirty="0" smtClean="0"/>
              <a:t>Fans are used in:</a:t>
            </a:r>
          </a:p>
          <a:p>
            <a:pPr algn="just">
              <a:buNone/>
            </a:pPr>
            <a:endParaRPr lang="en-US" dirty="0" smtClean="0"/>
          </a:p>
          <a:p>
            <a:pPr>
              <a:buFont typeface="Wingdings" pitchFamily="2" charset="2"/>
              <a:buChar char="Ø"/>
            </a:pPr>
            <a:r>
              <a:rPr lang="en-US" b="1" dirty="0" smtClean="0"/>
              <a:t>ventilating</a:t>
            </a:r>
            <a:r>
              <a:rPr lang="en-US" dirty="0" smtClean="0"/>
              <a:t> buildings</a:t>
            </a:r>
          </a:p>
          <a:p>
            <a:pPr>
              <a:buFont typeface="Wingdings" pitchFamily="2" charset="2"/>
              <a:buChar char="Ø"/>
            </a:pPr>
            <a:r>
              <a:rPr lang="en-US" b="1" dirty="0" smtClean="0"/>
              <a:t> aerating </a:t>
            </a:r>
            <a:r>
              <a:rPr lang="en-US" dirty="0" smtClean="0"/>
              <a:t>workstations</a:t>
            </a:r>
          </a:p>
          <a:p>
            <a:pPr>
              <a:buFont typeface="Wingdings" pitchFamily="2" charset="2"/>
              <a:buChar char="Ø"/>
            </a:pPr>
            <a:r>
              <a:rPr lang="en-US" b="1" dirty="0" smtClean="0"/>
              <a:t> exhausting or introducing air or other gasses </a:t>
            </a:r>
            <a:r>
              <a:rPr lang="en-US" dirty="0" smtClean="0"/>
              <a:t>into process reactors, dryers, cooling towers, kilns, etc., at relatively </a:t>
            </a:r>
            <a:r>
              <a:rPr lang="en-US" b="1" dirty="0" smtClean="0">
                <a:solidFill>
                  <a:srgbClr val="C00000"/>
                </a:solidFill>
              </a:rPr>
              <a:t>low pressure</a:t>
            </a:r>
          </a:p>
          <a:p>
            <a:pPr algn="just">
              <a:buNone/>
            </a:pPr>
            <a:r>
              <a:rPr lang="en-US" dirty="0" smtClean="0"/>
              <a:t>      </a:t>
            </a:r>
          </a:p>
          <a:p>
            <a:r>
              <a:rPr lang="en-US" dirty="0" smtClean="0"/>
              <a:t>Fans are also used in some air-cooled heat exchangers. </a:t>
            </a:r>
          </a:p>
          <a:p>
            <a:pPr>
              <a:buNone/>
            </a:pPr>
            <a:endParaRPr lang="en-GB" dirty="0"/>
          </a:p>
        </p:txBody>
      </p:sp>
      <p:pic>
        <p:nvPicPr>
          <p:cNvPr id="91137" name="Picture 1"/>
          <p:cNvPicPr>
            <a:picLocks noChangeAspect="1" noChangeArrowheads="1"/>
          </p:cNvPicPr>
          <p:nvPr/>
        </p:nvPicPr>
        <p:blipFill>
          <a:blip r:embed="rId2"/>
          <a:srcRect t="10667" b="11111"/>
          <a:stretch>
            <a:fillRect/>
          </a:stretch>
        </p:blipFill>
        <p:spPr bwMode="auto">
          <a:xfrm>
            <a:off x="3352800" y="228600"/>
            <a:ext cx="2240540" cy="1752600"/>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5562600" y="2590800"/>
            <a:ext cx="2962275" cy="2009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2"/>
          <a:srcRect/>
          <a:stretch>
            <a:fillRect/>
          </a:stretch>
        </p:blipFill>
        <p:spPr bwMode="auto">
          <a:xfrm>
            <a:off x="304800" y="304800"/>
            <a:ext cx="3108632" cy="2125756"/>
          </a:xfrm>
          <a:prstGeom prst="rect">
            <a:avLst/>
          </a:prstGeom>
          <a:noFill/>
          <a:ln w="9525">
            <a:noFill/>
            <a:miter lim="800000"/>
            <a:headEnd/>
            <a:tailEnd/>
          </a:ln>
          <a:effectLst/>
        </p:spPr>
      </p:pic>
      <p:pic>
        <p:nvPicPr>
          <p:cNvPr id="103428" name="Picture 4"/>
          <p:cNvPicPr>
            <a:picLocks noChangeAspect="1" noChangeArrowheads="1"/>
          </p:cNvPicPr>
          <p:nvPr/>
        </p:nvPicPr>
        <p:blipFill>
          <a:blip r:embed="rId3"/>
          <a:srcRect/>
          <a:stretch>
            <a:fillRect/>
          </a:stretch>
        </p:blipFill>
        <p:spPr bwMode="auto">
          <a:xfrm>
            <a:off x="5556813" y="4419600"/>
            <a:ext cx="2748987" cy="1809750"/>
          </a:xfrm>
          <a:prstGeom prst="rect">
            <a:avLst/>
          </a:prstGeom>
          <a:noFill/>
          <a:ln w="9525">
            <a:noFill/>
            <a:miter lim="800000"/>
            <a:headEnd/>
            <a:tailEnd/>
          </a:ln>
          <a:effectLst/>
        </p:spPr>
      </p:pic>
      <p:pic>
        <p:nvPicPr>
          <p:cNvPr id="103429" name="Picture 5"/>
          <p:cNvPicPr>
            <a:picLocks noChangeAspect="1" noChangeArrowheads="1"/>
          </p:cNvPicPr>
          <p:nvPr/>
        </p:nvPicPr>
        <p:blipFill>
          <a:blip r:embed="rId4"/>
          <a:srcRect/>
          <a:stretch>
            <a:fillRect/>
          </a:stretch>
        </p:blipFill>
        <p:spPr bwMode="auto">
          <a:xfrm>
            <a:off x="6553200" y="1066800"/>
            <a:ext cx="2038350" cy="1828800"/>
          </a:xfrm>
          <a:prstGeom prst="rect">
            <a:avLst/>
          </a:prstGeom>
          <a:noFill/>
          <a:ln w="9525">
            <a:noFill/>
            <a:miter lim="800000"/>
            <a:headEnd/>
            <a:tailEnd/>
          </a:ln>
          <a:effectLst/>
        </p:spPr>
      </p:pic>
      <p:pic>
        <p:nvPicPr>
          <p:cNvPr id="103430" name="Picture 6"/>
          <p:cNvPicPr>
            <a:picLocks noChangeAspect="1" noChangeArrowheads="1"/>
          </p:cNvPicPr>
          <p:nvPr/>
        </p:nvPicPr>
        <p:blipFill>
          <a:blip r:embed="rId5"/>
          <a:srcRect/>
          <a:stretch>
            <a:fillRect/>
          </a:stretch>
        </p:blipFill>
        <p:spPr bwMode="auto">
          <a:xfrm>
            <a:off x="609600" y="3810000"/>
            <a:ext cx="3948860" cy="2166937"/>
          </a:xfrm>
          <a:prstGeom prst="rect">
            <a:avLst/>
          </a:prstGeom>
          <a:noFill/>
          <a:ln w="9525">
            <a:noFill/>
            <a:miter lim="800000"/>
            <a:headEnd/>
            <a:tailEnd/>
          </a:ln>
          <a:effectLst/>
        </p:spPr>
      </p:pic>
      <p:sp>
        <p:nvSpPr>
          <p:cNvPr id="9" name="Rectangle 8"/>
          <p:cNvSpPr/>
          <p:nvPr/>
        </p:nvSpPr>
        <p:spPr>
          <a:xfrm>
            <a:off x="762000" y="2590800"/>
            <a:ext cx="1879361" cy="369332"/>
          </a:xfrm>
          <a:prstGeom prst="rect">
            <a:avLst/>
          </a:prstGeom>
        </p:spPr>
        <p:txBody>
          <a:bodyPr wrap="none">
            <a:spAutoFit/>
          </a:bodyPr>
          <a:lstStyle/>
          <a:p>
            <a:r>
              <a:rPr lang="en-US" b="1" dirty="0" smtClean="0"/>
              <a:t>v</a:t>
            </a:r>
            <a:r>
              <a:rPr lang="en-US" dirty="0" smtClean="0"/>
              <a:t>entilating buildings</a:t>
            </a:r>
          </a:p>
        </p:txBody>
      </p:sp>
      <p:sp>
        <p:nvSpPr>
          <p:cNvPr id="10" name="Rectangle 9"/>
          <p:cNvSpPr/>
          <p:nvPr/>
        </p:nvSpPr>
        <p:spPr>
          <a:xfrm>
            <a:off x="6553200" y="6172200"/>
            <a:ext cx="1957780" cy="369332"/>
          </a:xfrm>
          <a:prstGeom prst="rect">
            <a:avLst/>
          </a:prstGeom>
        </p:spPr>
        <p:txBody>
          <a:bodyPr wrap="none">
            <a:spAutoFit/>
          </a:bodyPr>
          <a:lstStyle/>
          <a:p>
            <a:r>
              <a:rPr lang="en-US" dirty="0" smtClean="0"/>
              <a:t>aerating workstations</a:t>
            </a:r>
            <a:endParaRPr lang="en-US" dirty="0"/>
          </a:p>
        </p:txBody>
      </p:sp>
      <p:sp>
        <p:nvSpPr>
          <p:cNvPr id="11" name="Rectangle 10"/>
          <p:cNvSpPr/>
          <p:nvPr/>
        </p:nvSpPr>
        <p:spPr>
          <a:xfrm>
            <a:off x="1600200" y="6096000"/>
            <a:ext cx="1408591" cy="369332"/>
          </a:xfrm>
          <a:prstGeom prst="rect">
            <a:avLst/>
          </a:prstGeom>
        </p:spPr>
        <p:txBody>
          <a:bodyPr wrap="none">
            <a:spAutoFit/>
          </a:bodyPr>
          <a:lstStyle/>
          <a:p>
            <a:r>
              <a:rPr lang="en-US" dirty="0" smtClean="0"/>
              <a:t>cooling towers</a:t>
            </a:r>
            <a:endParaRPr lang="en-US" dirty="0"/>
          </a:p>
        </p:txBody>
      </p:sp>
      <p:sp>
        <p:nvSpPr>
          <p:cNvPr id="12" name="Rectangle 11"/>
          <p:cNvSpPr/>
          <p:nvPr/>
        </p:nvSpPr>
        <p:spPr>
          <a:xfrm>
            <a:off x="6629400" y="3124200"/>
            <a:ext cx="2405402" cy="369332"/>
          </a:xfrm>
          <a:prstGeom prst="rect">
            <a:avLst/>
          </a:prstGeom>
        </p:spPr>
        <p:txBody>
          <a:bodyPr wrap="none">
            <a:spAutoFit/>
          </a:bodyPr>
          <a:lstStyle/>
          <a:p>
            <a:r>
              <a:rPr lang="en-US" dirty="0" smtClean="0"/>
              <a:t>air-cooled heat exchangers</a:t>
            </a:r>
            <a:endParaRPr lang="en-US" dirty="0"/>
          </a:p>
        </p:txBody>
      </p:sp>
      <p:pic>
        <p:nvPicPr>
          <p:cNvPr id="13" name="Picture 2"/>
          <p:cNvPicPr>
            <a:picLocks noChangeAspect="1" noChangeArrowheads="1"/>
          </p:cNvPicPr>
          <p:nvPr/>
        </p:nvPicPr>
        <p:blipFill>
          <a:blip r:embed="rId6"/>
          <a:srcRect/>
          <a:stretch>
            <a:fillRect/>
          </a:stretch>
        </p:blipFill>
        <p:spPr bwMode="auto">
          <a:xfrm>
            <a:off x="4038600" y="1371600"/>
            <a:ext cx="2057400" cy="2219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b="1" dirty="0" smtClean="0">
                <a:solidFill>
                  <a:srgbClr val="00B050"/>
                </a:solidFill>
              </a:rPr>
              <a:t>Blowers and compressors </a:t>
            </a:r>
            <a:r>
              <a:rPr lang="en-US" dirty="0" smtClean="0"/>
              <a:t>are used to:</a:t>
            </a:r>
          </a:p>
          <a:p>
            <a:endParaRPr lang="en-US" dirty="0" smtClean="0"/>
          </a:p>
          <a:p>
            <a:pPr>
              <a:buFont typeface="Wingdings" pitchFamily="2" charset="2"/>
              <a:buChar char="Ø"/>
            </a:pPr>
            <a:r>
              <a:rPr lang="en-US" dirty="0" smtClean="0"/>
              <a:t>    compress process gas</a:t>
            </a:r>
          </a:p>
          <a:p>
            <a:pPr>
              <a:buFont typeface="Wingdings" pitchFamily="2" charset="2"/>
              <a:buChar char="Ø"/>
            </a:pPr>
            <a:r>
              <a:rPr lang="en-US" dirty="0" smtClean="0"/>
              <a:t>    supplying plant with compressed air</a:t>
            </a:r>
          </a:p>
          <a:p>
            <a:pPr>
              <a:buFont typeface="Wingdings" pitchFamily="2" charset="2"/>
              <a:buChar char="Ø"/>
            </a:pPr>
            <a:r>
              <a:rPr lang="en-US" dirty="0" smtClean="0"/>
              <a:t>    convey solid material in suspension</a:t>
            </a:r>
          </a:p>
          <a:p>
            <a:pPr>
              <a:buFont typeface="Wingdings" pitchFamily="2" charset="2"/>
              <a:buChar char="Ø"/>
            </a:pPr>
            <a:r>
              <a:rPr lang="en-US" dirty="0" smtClean="0"/>
              <a:t>    exhausting or introducing air into process reactor at    </a:t>
            </a:r>
            <a:r>
              <a:rPr lang="en-US" b="1" dirty="0" smtClean="0">
                <a:solidFill>
                  <a:srgbClr val="C00000"/>
                </a:solidFill>
              </a:rPr>
              <a:t>higher  pressures</a:t>
            </a:r>
            <a:r>
              <a:rPr lang="en-US" dirty="0" smtClean="0">
                <a:solidFill>
                  <a:srgbClr val="C00000"/>
                </a:solidFill>
              </a:rPr>
              <a:t> </a:t>
            </a:r>
            <a:r>
              <a:rPr lang="en-US" dirty="0" smtClean="0"/>
              <a:t>and similar processes</a:t>
            </a:r>
            <a:r>
              <a:rPr lang="en-US" dirty="0" smtClean="0"/>
              <a:t>.</a:t>
            </a:r>
          </a:p>
          <a:p>
            <a:pPr>
              <a:buNone/>
            </a:pPr>
            <a:r>
              <a:rPr lang="en-US" dirty="0" smtClean="0"/>
              <a:t>  Example:- ammonia gas phase  </a:t>
            </a:r>
            <a:r>
              <a:rPr lang="en-US" dirty="0" err="1" smtClean="0"/>
              <a:t>rxn</a:t>
            </a:r>
            <a:endParaRPr lang="en-GB" dirty="0" smtClean="0"/>
          </a:p>
          <a:p>
            <a:endParaRPr lang="en-GB" dirty="0"/>
          </a:p>
        </p:txBody>
      </p:sp>
      <p:pic>
        <p:nvPicPr>
          <p:cNvPr id="90113" name="Picture 1"/>
          <p:cNvPicPr>
            <a:picLocks noChangeAspect="1" noChangeArrowheads="1"/>
          </p:cNvPicPr>
          <p:nvPr/>
        </p:nvPicPr>
        <p:blipFill>
          <a:blip r:embed="rId2"/>
          <a:srcRect/>
          <a:stretch>
            <a:fillRect/>
          </a:stretch>
        </p:blipFill>
        <p:spPr bwMode="auto">
          <a:xfrm>
            <a:off x="5791200" y="4602828"/>
            <a:ext cx="2609850" cy="19503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1964</TotalTime>
  <Words>1113</Words>
  <Application>Microsoft Office PowerPoint</Application>
  <PresentationFormat>On-screen Show (4:3)</PresentationFormat>
  <Paragraphs>204</Paragraphs>
  <Slides>31</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4" baseType="lpstr">
      <vt:lpstr>Equity</vt:lpstr>
      <vt:lpstr>Picture</vt:lpstr>
      <vt:lpstr>Equation</vt:lpstr>
      <vt:lpstr> Fluid Machines for Chemical Engineering </vt:lpstr>
      <vt:lpstr>Slide 2</vt:lpstr>
      <vt:lpstr>Slide 3</vt:lpstr>
      <vt:lpstr>Slide 4</vt:lpstr>
      <vt:lpstr>INTRODUCTION</vt:lpstr>
      <vt:lpstr>FLUID MACHINES IN CPI</vt:lpstr>
      <vt:lpstr>Slide 7</vt:lpstr>
      <vt:lpstr>Slide 8</vt:lpstr>
      <vt:lpstr>Slide 9</vt:lpstr>
      <vt:lpstr>Slide 10</vt:lpstr>
      <vt:lpstr>Slide 11</vt:lpstr>
      <vt:lpstr>BASIC CONCEPTS AND TERMINOLOGIES</vt:lpstr>
      <vt:lpstr>Slide 13</vt:lpstr>
      <vt:lpstr>Slide 14</vt:lpstr>
      <vt:lpstr>Slide 15</vt:lpstr>
      <vt:lpstr>Slide 16</vt:lpstr>
      <vt:lpstr>Slide 17</vt:lpstr>
      <vt:lpstr>Pulsation and Priming</vt:lpstr>
      <vt:lpstr>Pressure</vt:lpstr>
      <vt:lpstr>Slide 20</vt:lpstr>
      <vt:lpstr>Slide 21</vt:lpstr>
      <vt:lpstr>APPLICATION OF FLUID MACHINES</vt:lpstr>
      <vt:lpstr>Slide 23</vt:lpstr>
      <vt:lpstr>Pumps</vt:lpstr>
      <vt:lpstr>Slide 25</vt:lpstr>
      <vt:lpstr>Example 1 </vt:lpstr>
      <vt:lpstr>Example 2 </vt:lpstr>
      <vt:lpstr>Compressors and blowers</vt:lpstr>
      <vt:lpstr>Slide 29</vt:lpstr>
      <vt:lpstr>Slide 30</vt:lpstr>
      <vt:lpstr>Example 3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mekdim</dc:creator>
  <cp:lastModifiedBy>Guest</cp:lastModifiedBy>
  <cp:revision>77</cp:revision>
  <dcterms:created xsi:type="dcterms:W3CDTF">2011-02-26T20:04:40Z</dcterms:created>
  <dcterms:modified xsi:type="dcterms:W3CDTF">2012-03-04T16:41:59Z</dcterms:modified>
</cp:coreProperties>
</file>