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9" r:id="rId1"/>
  </p:sldMasterIdLst>
  <p:notesMasterIdLst>
    <p:notesMasterId r:id="rId91"/>
  </p:notesMasterIdLst>
  <p:handoutMasterIdLst>
    <p:handoutMasterId r:id="rId92"/>
  </p:handoutMasterIdLst>
  <p:sldIdLst>
    <p:sldId id="443" r:id="rId2"/>
    <p:sldId id="328" r:id="rId3"/>
    <p:sldId id="373" r:id="rId4"/>
    <p:sldId id="473" r:id="rId5"/>
    <p:sldId id="474" r:id="rId6"/>
    <p:sldId id="330" r:id="rId7"/>
    <p:sldId id="415" r:id="rId8"/>
    <p:sldId id="398" r:id="rId9"/>
    <p:sldId id="444" r:id="rId10"/>
    <p:sldId id="445" r:id="rId11"/>
    <p:sldId id="446" r:id="rId12"/>
    <p:sldId id="447" r:id="rId13"/>
    <p:sldId id="256" r:id="rId14"/>
    <p:sldId id="336" r:id="rId15"/>
    <p:sldId id="350" r:id="rId16"/>
    <p:sldId id="476" r:id="rId17"/>
    <p:sldId id="359" r:id="rId18"/>
    <p:sldId id="356" r:id="rId19"/>
    <p:sldId id="472" r:id="rId20"/>
    <p:sldId id="475" r:id="rId21"/>
    <p:sldId id="477" r:id="rId22"/>
    <p:sldId id="351" r:id="rId23"/>
    <p:sldId id="365" r:id="rId24"/>
    <p:sldId id="361" r:id="rId25"/>
    <p:sldId id="352" r:id="rId26"/>
    <p:sldId id="369" r:id="rId27"/>
    <p:sldId id="353" r:id="rId28"/>
    <p:sldId id="440" r:id="rId29"/>
    <p:sldId id="480" r:id="rId30"/>
    <p:sldId id="478" r:id="rId31"/>
    <p:sldId id="354" r:id="rId32"/>
    <p:sldId id="347" r:id="rId33"/>
    <p:sldId id="348" r:id="rId34"/>
    <p:sldId id="479" r:id="rId35"/>
    <p:sldId id="418" r:id="rId36"/>
    <p:sldId id="441" r:id="rId37"/>
    <p:sldId id="399" r:id="rId38"/>
    <p:sldId id="400" r:id="rId39"/>
    <p:sldId id="401" r:id="rId40"/>
    <p:sldId id="402" r:id="rId41"/>
    <p:sldId id="397" r:id="rId42"/>
    <p:sldId id="424" r:id="rId43"/>
    <p:sldId id="425" r:id="rId44"/>
    <p:sldId id="426" r:id="rId45"/>
    <p:sldId id="427" r:id="rId46"/>
    <p:sldId id="428" r:id="rId47"/>
    <p:sldId id="429" r:id="rId48"/>
    <p:sldId id="430" r:id="rId49"/>
    <p:sldId id="431" r:id="rId50"/>
    <p:sldId id="432" r:id="rId51"/>
    <p:sldId id="433" r:id="rId52"/>
    <p:sldId id="434" r:id="rId53"/>
    <p:sldId id="435" r:id="rId54"/>
    <p:sldId id="436" r:id="rId55"/>
    <p:sldId id="437" r:id="rId56"/>
    <p:sldId id="438" r:id="rId57"/>
    <p:sldId id="482" r:id="rId58"/>
    <p:sldId id="481" r:id="rId59"/>
    <p:sldId id="442" r:id="rId60"/>
    <p:sldId id="450" r:id="rId61"/>
    <p:sldId id="451" r:id="rId62"/>
    <p:sldId id="452" r:id="rId63"/>
    <p:sldId id="453" r:id="rId64"/>
    <p:sldId id="454" r:id="rId65"/>
    <p:sldId id="455" r:id="rId66"/>
    <p:sldId id="456" r:id="rId67"/>
    <p:sldId id="488" r:id="rId68"/>
    <p:sldId id="489" r:id="rId69"/>
    <p:sldId id="457" r:id="rId70"/>
    <p:sldId id="458" r:id="rId71"/>
    <p:sldId id="459" r:id="rId72"/>
    <p:sldId id="460" r:id="rId73"/>
    <p:sldId id="461" r:id="rId74"/>
    <p:sldId id="462" r:id="rId75"/>
    <p:sldId id="463" r:id="rId76"/>
    <p:sldId id="464" r:id="rId77"/>
    <p:sldId id="465" r:id="rId78"/>
    <p:sldId id="466" r:id="rId79"/>
    <p:sldId id="467" r:id="rId80"/>
    <p:sldId id="468" r:id="rId81"/>
    <p:sldId id="469" r:id="rId82"/>
    <p:sldId id="470" r:id="rId83"/>
    <p:sldId id="483" r:id="rId84"/>
    <p:sldId id="484" r:id="rId85"/>
    <p:sldId id="485" r:id="rId86"/>
    <p:sldId id="486" r:id="rId87"/>
    <p:sldId id="487" r:id="rId88"/>
    <p:sldId id="471" r:id="rId89"/>
    <p:sldId id="370" r:id="rId90"/>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96" autoAdjust="0"/>
    <p:restoredTop sz="94660"/>
  </p:normalViewPr>
  <p:slideViewPr>
    <p:cSldViewPr>
      <p:cViewPr varScale="1">
        <p:scale>
          <a:sx n="77" d="100"/>
          <a:sy n="77" d="100"/>
        </p:scale>
        <p:origin x="1325"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962400" cy="342900"/>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sz="quarter" idx="1"/>
          </p:nvPr>
        </p:nvSpPr>
        <p:spPr>
          <a:xfrm>
            <a:off x="5179485" y="0"/>
            <a:ext cx="3962400" cy="342900"/>
          </a:xfrm>
          <a:prstGeom prst="rect">
            <a:avLst/>
          </a:prstGeom>
        </p:spPr>
        <p:txBody>
          <a:bodyPr vert="horz" lIns="91435" tIns="45718" rIns="91435" bIns="45718" rtlCol="0"/>
          <a:lstStyle>
            <a:lvl1pPr algn="r">
              <a:defRPr sz="1200"/>
            </a:lvl1pPr>
          </a:lstStyle>
          <a:p>
            <a:fld id="{40708E77-8E72-4016-9D80-08436FDB4868}" type="datetimeFigureOut">
              <a:rPr lang="en-US" smtClean="0"/>
              <a:t>4/27/2020</a:t>
            </a:fld>
            <a:endParaRPr lang="en-US"/>
          </a:p>
        </p:txBody>
      </p:sp>
      <p:sp>
        <p:nvSpPr>
          <p:cNvPr id="4" name="Footer Placeholder 3"/>
          <p:cNvSpPr>
            <a:spLocks noGrp="1"/>
          </p:cNvSpPr>
          <p:nvPr>
            <p:ph type="ftr" sz="quarter" idx="2"/>
          </p:nvPr>
        </p:nvSpPr>
        <p:spPr>
          <a:xfrm>
            <a:off x="1" y="6513910"/>
            <a:ext cx="3962400" cy="342900"/>
          </a:xfrm>
          <a:prstGeom prst="rect">
            <a:avLst/>
          </a:prstGeom>
        </p:spPr>
        <p:txBody>
          <a:bodyPr vert="horz" lIns="91435" tIns="45718" rIns="91435" bIns="45718" rtlCol="0" anchor="b"/>
          <a:lstStyle>
            <a:lvl1pPr algn="l">
              <a:defRPr sz="1200"/>
            </a:lvl1pPr>
          </a:lstStyle>
          <a:p>
            <a:endParaRPr lang="en-US"/>
          </a:p>
        </p:txBody>
      </p:sp>
      <p:sp>
        <p:nvSpPr>
          <p:cNvPr id="5" name="Slide Number Placeholder 4"/>
          <p:cNvSpPr>
            <a:spLocks noGrp="1"/>
          </p:cNvSpPr>
          <p:nvPr>
            <p:ph type="sldNum" sz="quarter" idx="3"/>
          </p:nvPr>
        </p:nvSpPr>
        <p:spPr>
          <a:xfrm>
            <a:off x="5179485" y="6513910"/>
            <a:ext cx="3962400" cy="342900"/>
          </a:xfrm>
          <a:prstGeom prst="rect">
            <a:avLst/>
          </a:prstGeom>
        </p:spPr>
        <p:txBody>
          <a:bodyPr vert="horz" lIns="91435" tIns="45718" rIns="91435" bIns="45718" rtlCol="0" anchor="b"/>
          <a:lstStyle>
            <a:lvl1pPr algn="r">
              <a:defRPr sz="1200"/>
            </a:lvl1pPr>
          </a:lstStyle>
          <a:p>
            <a:fld id="{6BBF2514-9EC7-436E-90B7-EC7E0562FEA2}" type="slidenum">
              <a:rPr lang="en-US" smtClean="0"/>
              <a:t>‹#›</a:t>
            </a:fld>
            <a:endParaRPr lang="en-US"/>
          </a:p>
        </p:txBody>
      </p:sp>
    </p:spTree>
    <p:extLst>
      <p:ext uri="{BB962C8B-B14F-4D97-AF65-F5344CB8AC3E}">
        <p14:creationId xmlns:p14="http://schemas.microsoft.com/office/powerpoint/2010/main" val="117021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962400" cy="342900"/>
          </a:xfrm>
          <a:prstGeom prst="rect">
            <a:avLst/>
          </a:prstGeom>
        </p:spPr>
        <p:txBody>
          <a:bodyPr vert="horz" lIns="91435" tIns="45718" rIns="91435" bIns="45718" rtlCol="0"/>
          <a:lstStyle>
            <a:lvl1pPr algn="l">
              <a:defRPr sz="1200"/>
            </a:lvl1pPr>
          </a:lstStyle>
          <a:p>
            <a:pPr>
              <a:defRPr/>
            </a:pPr>
            <a:endParaRPr lang="en-US"/>
          </a:p>
        </p:txBody>
      </p:sp>
      <p:sp>
        <p:nvSpPr>
          <p:cNvPr id="3" name="Date Placeholder 2"/>
          <p:cNvSpPr>
            <a:spLocks noGrp="1"/>
          </p:cNvSpPr>
          <p:nvPr>
            <p:ph type="dt" idx="1"/>
          </p:nvPr>
        </p:nvSpPr>
        <p:spPr>
          <a:xfrm>
            <a:off x="5179485" y="0"/>
            <a:ext cx="3962400" cy="342900"/>
          </a:xfrm>
          <a:prstGeom prst="rect">
            <a:avLst/>
          </a:prstGeom>
        </p:spPr>
        <p:txBody>
          <a:bodyPr vert="horz" lIns="91435" tIns="45718" rIns="91435" bIns="45718" rtlCol="0"/>
          <a:lstStyle>
            <a:lvl1pPr algn="r">
              <a:defRPr sz="1200"/>
            </a:lvl1pPr>
          </a:lstStyle>
          <a:p>
            <a:pPr>
              <a:defRPr/>
            </a:pPr>
            <a:fld id="{9B762C1C-F5A6-442D-B2B0-2ABAC1909CE3}" type="datetimeFigureOut">
              <a:rPr lang="en-US"/>
              <a:pPr>
                <a:defRPr/>
              </a:pPr>
              <a:t>4/27/2020</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35" tIns="45718" rIns="91435" bIns="45718" rtlCol="0" anchor="ctr"/>
          <a:lstStyle/>
          <a:p>
            <a:pPr lvl="0"/>
            <a:endParaRPr lang="en-US" noProof="0"/>
          </a:p>
        </p:txBody>
      </p:sp>
      <p:sp>
        <p:nvSpPr>
          <p:cNvPr id="5" name="Notes Placeholder 4"/>
          <p:cNvSpPr>
            <a:spLocks noGrp="1"/>
          </p:cNvSpPr>
          <p:nvPr>
            <p:ph type="body" sz="quarter" idx="3"/>
          </p:nvPr>
        </p:nvSpPr>
        <p:spPr>
          <a:xfrm>
            <a:off x="914400" y="3257551"/>
            <a:ext cx="7315200" cy="3086100"/>
          </a:xfrm>
          <a:prstGeom prst="rect">
            <a:avLst/>
          </a:prstGeom>
        </p:spPr>
        <p:txBody>
          <a:bodyPr vert="horz" lIns="91435" tIns="45718" rIns="91435" bIns="4571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6513910"/>
            <a:ext cx="3962400" cy="342900"/>
          </a:xfrm>
          <a:prstGeom prst="rect">
            <a:avLst/>
          </a:prstGeom>
        </p:spPr>
        <p:txBody>
          <a:bodyPr vert="horz" lIns="91435" tIns="45718" rIns="91435" bIns="45718"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5179485" y="6513910"/>
            <a:ext cx="3962400" cy="342900"/>
          </a:xfrm>
          <a:prstGeom prst="rect">
            <a:avLst/>
          </a:prstGeom>
        </p:spPr>
        <p:txBody>
          <a:bodyPr vert="horz" lIns="91435" tIns="45718" rIns="91435" bIns="45718" rtlCol="0" anchor="b"/>
          <a:lstStyle>
            <a:lvl1pPr algn="r">
              <a:defRPr sz="1200"/>
            </a:lvl1pPr>
          </a:lstStyle>
          <a:p>
            <a:pPr>
              <a:defRPr/>
            </a:pPr>
            <a:fld id="{10AFF68B-45E7-4C55-91DF-48DFFCAC6A9A}" type="slidenum">
              <a:rPr lang="en-US"/>
              <a:pPr>
                <a:defRPr/>
              </a:pPr>
              <a:t>‹#›</a:t>
            </a:fld>
            <a:endParaRPr lang="en-US"/>
          </a:p>
        </p:txBody>
      </p:sp>
    </p:spTree>
    <p:extLst>
      <p:ext uri="{BB962C8B-B14F-4D97-AF65-F5344CB8AC3E}">
        <p14:creationId xmlns:p14="http://schemas.microsoft.com/office/powerpoint/2010/main" val="41292209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1</a:t>
            </a:fld>
            <a:endParaRPr lang="en-US"/>
          </a:p>
        </p:txBody>
      </p:sp>
    </p:spTree>
    <p:extLst>
      <p:ext uri="{BB962C8B-B14F-4D97-AF65-F5344CB8AC3E}">
        <p14:creationId xmlns:p14="http://schemas.microsoft.com/office/powerpoint/2010/main" val="4004099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12</a:t>
            </a:fld>
            <a:endParaRPr lang="en-US"/>
          </a:p>
        </p:txBody>
      </p:sp>
    </p:spTree>
    <p:extLst>
      <p:ext uri="{BB962C8B-B14F-4D97-AF65-F5344CB8AC3E}">
        <p14:creationId xmlns:p14="http://schemas.microsoft.com/office/powerpoint/2010/main" val="2953990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13</a:t>
            </a:fld>
            <a:endParaRPr lang="en-US"/>
          </a:p>
        </p:txBody>
      </p:sp>
    </p:spTree>
    <p:extLst>
      <p:ext uri="{BB962C8B-B14F-4D97-AF65-F5344CB8AC3E}">
        <p14:creationId xmlns:p14="http://schemas.microsoft.com/office/powerpoint/2010/main" val="2590253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14</a:t>
            </a:fld>
            <a:endParaRPr lang="en-US"/>
          </a:p>
        </p:txBody>
      </p:sp>
    </p:spTree>
    <p:extLst>
      <p:ext uri="{BB962C8B-B14F-4D97-AF65-F5344CB8AC3E}">
        <p14:creationId xmlns:p14="http://schemas.microsoft.com/office/powerpoint/2010/main" val="3596935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15</a:t>
            </a:fld>
            <a:endParaRPr lang="en-US"/>
          </a:p>
        </p:txBody>
      </p:sp>
    </p:spTree>
    <p:extLst>
      <p:ext uri="{BB962C8B-B14F-4D97-AF65-F5344CB8AC3E}">
        <p14:creationId xmlns:p14="http://schemas.microsoft.com/office/powerpoint/2010/main" val="2783770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17</a:t>
            </a:fld>
            <a:endParaRPr lang="en-US"/>
          </a:p>
        </p:txBody>
      </p:sp>
    </p:spTree>
    <p:extLst>
      <p:ext uri="{BB962C8B-B14F-4D97-AF65-F5344CB8AC3E}">
        <p14:creationId xmlns:p14="http://schemas.microsoft.com/office/powerpoint/2010/main" val="884584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18</a:t>
            </a:fld>
            <a:endParaRPr lang="en-US"/>
          </a:p>
        </p:txBody>
      </p:sp>
    </p:spTree>
    <p:extLst>
      <p:ext uri="{BB962C8B-B14F-4D97-AF65-F5344CB8AC3E}">
        <p14:creationId xmlns:p14="http://schemas.microsoft.com/office/powerpoint/2010/main" val="1656558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22</a:t>
            </a:fld>
            <a:endParaRPr lang="en-US"/>
          </a:p>
        </p:txBody>
      </p:sp>
    </p:spTree>
    <p:extLst>
      <p:ext uri="{BB962C8B-B14F-4D97-AF65-F5344CB8AC3E}">
        <p14:creationId xmlns:p14="http://schemas.microsoft.com/office/powerpoint/2010/main" val="1943813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23</a:t>
            </a:fld>
            <a:endParaRPr lang="en-US"/>
          </a:p>
        </p:txBody>
      </p:sp>
    </p:spTree>
    <p:extLst>
      <p:ext uri="{BB962C8B-B14F-4D97-AF65-F5344CB8AC3E}">
        <p14:creationId xmlns:p14="http://schemas.microsoft.com/office/powerpoint/2010/main" val="1608221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24</a:t>
            </a:fld>
            <a:endParaRPr lang="en-US"/>
          </a:p>
        </p:txBody>
      </p:sp>
    </p:spTree>
    <p:extLst>
      <p:ext uri="{BB962C8B-B14F-4D97-AF65-F5344CB8AC3E}">
        <p14:creationId xmlns:p14="http://schemas.microsoft.com/office/powerpoint/2010/main" val="2065910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25</a:t>
            </a:fld>
            <a:endParaRPr lang="en-US"/>
          </a:p>
        </p:txBody>
      </p:sp>
    </p:spTree>
    <p:extLst>
      <p:ext uri="{BB962C8B-B14F-4D97-AF65-F5344CB8AC3E}">
        <p14:creationId xmlns:p14="http://schemas.microsoft.com/office/powerpoint/2010/main" val="671433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2</a:t>
            </a:fld>
            <a:endParaRPr lang="en-US"/>
          </a:p>
        </p:txBody>
      </p:sp>
    </p:spTree>
    <p:extLst>
      <p:ext uri="{BB962C8B-B14F-4D97-AF65-F5344CB8AC3E}">
        <p14:creationId xmlns:p14="http://schemas.microsoft.com/office/powerpoint/2010/main" val="778920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26</a:t>
            </a:fld>
            <a:endParaRPr lang="en-US"/>
          </a:p>
        </p:txBody>
      </p:sp>
    </p:spTree>
    <p:extLst>
      <p:ext uri="{BB962C8B-B14F-4D97-AF65-F5344CB8AC3E}">
        <p14:creationId xmlns:p14="http://schemas.microsoft.com/office/powerpoint/2010/main" val="35682099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27</a:t>
            </a:fld>
            <a:endParaRPr lang="en-US"/>
          </a:p>
        </p:txBody>
      </p:sp>
    </p:spTree>
    <p:extLst>
      <p:ext uri="{BB962C8B-B14F-4D97-AF65-F5344CB8AC3E}">
        <p14:creationId xmlns:p14="http://schemas.microsoft.com/office/powerpoint/2010/main" val="7460044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31</a:t>
            </a:fld>
            <a:endParaRPr lang="en-US"/>
          </a:p>
        </p:txBody>
      </p:sp>
    </p:spTree>
    <p:extLst>
      <p:ext uri="{BB962C8B-B14F-4D97-AF65-F5344CB8AC3E}">
        <p14:creationId xmlns:p14="http://schemas.microsoft.com/office/powerpoint/2010/main" val="30498491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32</a:t>
            </a:fld>
            <a:endParaRPr lang="en-US"/>
          </a:p>
        </p:txBody>
      </p:sp>
    </p:spTree>
    <p:extLst>
      <p:ext uri="{BB962C8B-B14F-4D97-AF65-F5344CB8AC3E}">
        <p14:creationId xmlns:p14="http://schemas.microsoft.com/office/powerpoint/2010/main" val="2816047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33</a:t>
            </a:fld>
            <a:endParaRPr lang="en-US"/>
          </a:p>
        </p:txBody>
      </p:sp>
    </p:spTree>
    <p:extLst>
      <p:ext uri="{BB962C8B-B14F-4D97-AF65-F5344CB8AC3E}">
        <p14:creationId xmlns:p14="http://schemas.microsoft.com/office/powerpoint/2010/main" val="3025053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35</a:t>
            </a:fld>
            <a:endParaRPr lang="en-US"/>
          </a:p>
        </p:txBody>
      </p:sp>
    </p:spTree>
    <p:extLst>
      <p:ext uri="{BB962C8B-B14F-4D97-AF65-F5344CB8AC3E}">
        <p14:creationId xmlns:p14="http://schemas.microsoft.com/office/powerpoint/2010/main" val="39632123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37</a:t>
            </a:fld>
            <a:endParaRPr lang="en-US"/>
          </a:p>
        </p:txBody>
      </p:sp>
    </p:spTree>
    <p:extLst>
      <p:ext uri="{BB962C8B-B14F-4D97-AF65-F5344CB8AC3E}">
        <p14:creationId xmlns:p14="http://schemas.microsoft.com/office/powerpoint/2010/main" val="5590233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38</a:t>
            </a:fld>
            <a:endParaRPr lang="en-US"/>
          </a:p>
        </p:txBody>
      </p:sp>
    </p:spTree>
    <p:extLst>
      <p:ext uri="{BB962C8B-B14F-4D97-AF65-F5344CB8AC3E}">
        <p14:creationId xmlns:p14="http://schemas.microsoft.com/office/powerpoint/2010/main" val="30747647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39</a:t>
            </a:fld>
            <a:endParaRPr lang="en-US"/>
          </a:p>
        </p:txBody>
      </p:sp>
    </p:spTree>
    <p:extLst>
      <p:ext uri="{BB962C8B-B14F-4D97-AF65-F5344CB8AC3E}">
        <p14:creationId xmlns:p14="http://schemas.microsoft.com/office/powerpoint/2010/main" val="41376652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40</a:t>
            </a:fld>
            <a:endParaRPr lang="en-US"/>
          </a:p>
        </p:txBody>
      </p:sp>
    </p:spTree>
    <p:extLst>
      <p:ext uri="{BB962C8B-B14F-4D97-AF65-F5344CB8AC3E}">
        <p14:creationId xmlns:p14="http://schemas.microsoft.com/office/powerpoint/2010/main" val="1919636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3</a:t>
            </a:fld>
            <a:endParaRPr lang="en-US"/>
          </a:p>
        </p:txBody>
      </p:sp>
    </p:spTree>
    <p:extLst>
      <p:ext uri="{BB962C8B-B14F-4D97-AF65-F5344CB8AC3E}">
        <p14:creationId xmlns:p14="http://schemas.microsoft.com/office/powerpoint/2010/main" val="21069764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41</a:t>
            </a:fld>
            <a:endParaRPr lang="en-US"/>
          </a:p>
        </p:txBody>
      </p:sp>
    </p:spTree>
    <p:extLst>
      <p:ext uri="{BB962C8B-B14F-4D97-AF65-F5344CB8AC3E}">
        <p14:creationId xmlns:p14="http://schemas.microsoft.com/office/powerpoint/2010/main" val="17811498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42</a:t>
            </a:fld>
            <a:endParaRPr lang="en-US"/>
          </a:p>
        </p:txBody>
      </p:sp>
      <p:sp>
        <p:nvSpPr>
          <p:cNvPr id="5" name="Footer Placeholder 4">
            <a:extLst>
              <a:ext uri="{FF2B5EF4-FFF2-40B4-BE49-F238E27FC236}">
                <a16:creationId xmlns:a16="http://schemas.microsoft.com/office/drawing/2014/main" id="{973A25FC-4826-4B27-A041-867D3A7D2F01}"/>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6211092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43</a:t>
            </a:fld>
            <a:endParaRPr lang="en-US"/>
          </a:p>
        </p:txBody>
      </p:sp>
      <p:sp>
        <p:nvSpPr>
          <p:cNvPr id="5" name="Footer Placeholder 4">
            <a:extLst>
              <a:ext uri="{FF2B5EF4-FFF2-40B4-BE49-F238E27FC236}">
                <a16:creationId xmlns:a16="http://schemas.microsoft.com/office/drawing/2014/main" id="{BFA85219-A236-4B6C-842E-6FE403021D3F}"/>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0223629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44</a:t>
            </a:fld>
            <a:endParaRPr lang="en-US"/>
          </a:p>
        </p:txBody>
      </p:sp>
      <p:sp>
        <p:nvSpPr>
          <p:cNvPr id="5" name="Footer Placeholder 4">
            <a:extLst>
              <a:ext uri="{FF2B5EF4-FFF2-40B4-BE49-F238E27FC236}">
                <a16:creationId xmlns:a16="http://schemas.microsoft.com/office/drawing/2014/main" id="{D327A43D-E937-4B57-BBFA-D8E69DCCA04F}"/>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4448277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45</a:t>
            </a:fld>
            <a:endParaRPr lang="en-US"/>
          </a:p>
        </p:txBody>
      </p:sp>
      <p:sp>
        <p:nvSpPr>
          <p:cNvPr id="5" name="Footer Placeholder 4">
            <a:extLst>
              <a:ext uri="{FF2B5EF4-FFF2-40B4-BE49-F238E27FC236}">
                <a16:creationId xmlns:a16="http://schemas.microsoft.com/office/drawing/2014/main" id="{617BA5F2-AF51-4009-8E50-0C131D53D996}"/>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8062153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46</a:t>
            </a:fld>
            <a:endParaRPr lang="en-US"/>
          </a:p>
        </p:txBody>
      </p:sp>
      <p:sp>
        <p:nvSpPr>
          <p:cNvPr id="5" name="Footer Placeholder 4">
            <a:extLst>
              <a:ext uri="{FF2B5EF4-FFF2-40B4-BE49-F238E27FC236}">
                <a16:creationId xmlns:a16="http://schemas.microsoft.com/office/drawing/2014/main" id="{AA809589-3E5D-4995-9C2C-6F8246A44FCD}"/>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4739272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47</a:t>
            </a:fld>
            <a:endParaRPr lang="en-US"/>
          </a:p>
        </p:txBody>
      </p:sp>
      <p:sp>
        <p:nvSpPr>
          <p:cNvPr id="5" name="Footer Placeholder 4">
            <a:extLst>
              <a:ext uri="{FF2B5EF4-FFF2-40B4-BE49-F238E27FC236}">
                <a16:creationId xmlns:a16="http://schemas.microsoft.com/office/drawing/2014/main" id="{F6AA416F-7287-4C26-B395-6A4AB5A21164}"/>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6098380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48</a:t>
            </a:fld>
            <a:endParaRPr lang="en-US"/>
          </a:p>
        </p:txBody>
      </p:sp>
      <p:sp>
        <p:nvSpPr>
          <p:cNvPr id="5" name="Footer Placeholder 4">
            <a:extLst>
              <a:ext uri="{FF2B5EF4-FFF2-40B4-BE49-F238E27FC236}">
                <a16:creationId xmlns:a16="http://schemas.microsoft.com/office/drawing/2014/main" id="{85355248-A4BB-4CEB-B200-A2C8470B44BD}"/>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6968559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49</a:t>
            </a:fld>
            <a:endParaRPr lang="en-US"/>
          </a:p>
        </p:txBody>
      </p:sp>
      <p:sp>
        <p:nvSpPr>
          <p:cNvPr id="5" name="Footer Placeholder 4">
            <a:extLst>
              <a:ext uri="{FF2B5EF4-FFF2-40B4-BE49-F238E27FC236}">
                <a16:creationId xmlns:a16="http://schemas.microsoft.com/office/drawing/2014/main" id="{446F85BA-5891-4F82-A254-5C338386F359}"/>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9981951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50</a:t>
            </a:fld>
            <a:endParaRPr lang="en-US"/>
          </a:p>
        </p:txBody>
      </p:sp>
      <p:sp>
        <p:nvSpPr>
          <p:cNvPr id="5" name="Footer Placeholder 4">
            <a:extLst>
              <a:ext uri="{FF2B5EF4-FFF2-40B4-BE49-F238E27FC236}">
                <a16:creationId xmlns:a16="http://schemas.microsoft.com/office/drawing/2014/main" id="{8E5CE4CB-8814-40DB-B8B0-B1DD60B3E795}"/>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331808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6</a:t>
            </a:fld>
            <a:endParaRPr lang="en-US"/>
          </a:p>
        </p:txBody>
      </p:sp>
    </p:spTree>
    <p:extLst>
      <p:ext uri="{BB962C8B-B14F-4D97-AF65-F5344CB8AC3E}">
        <p14:creationId xmlns:p14="http://schemas.microsoft.com/office/powerpoint/2010/main" val="16066332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51</a:t>
            </a:fld>
            <a:endParaRPr lang="en-US"/>
          </a:p>
        </p:txBody>
      </p:sp>
      <p:sp>
        <p:nvSpPr>
          <p:cNvPr id="5" name="Footer Placeholder 4">
            <a:extLst>
              <a:ext uri="{FF2B5EF4-FFF2-40B4-BE49-F238E27FC236}">
                <a16:creationId xmlns:a16="http://schemas.microsoft.com/office/drawing/2014/main" id="{BE64E707-78A4-4FC0-9C0F-E5E466A24215}"/>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1086207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52</a:t>
            </a:fld>
            <a:endParaRPr lang="en-US"/>
          </a:p>
        </p:txBody>
      </p:sp>
      <p:sp>
        <p:nvSpPr>
          <p:cNvPr id="5" name="Footer Placeholder 4">
            <a:extLst>
              <a:ext uri="{FF2B5EF4-FFF2-40B4-BE49-F238E27FC236}">
                <a16:creationId xmlns:a16="http://schemas.microsoft.com/office/drawing/2014/main" id="{AA9964DB-2B61-430C-8650-27680C09473D}"/>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4246715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53</a:t>
            </a:fld>
            <a:endParaRPr lang="en-US"/>
          </a:p>
        </p:txBody>
      </p:sp>
      <p:sp>
        <p:nvSpPr>
          <p:cNvPr id="5" name="Footer Placeholder 4">
            <a:extLst>
              <a:ext uri="{FF2B5EF4-FFF2-40B4-BE49-F238E27FC236}">
                <a16:creationId xmlns:a16="http://schemas.microsoft.com/office/drawing/2014/main" id="{48881E6F-D2F0-413D-A95A-90A5E5C6BBD8}"/>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7476812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54</a:t>
            </a:fld>
            <a:endParaRPr lang="en-US"/>
          </a:p>
        </p:txBody>
      </p:sp>
      <p:sp>
        <p:nvSpPr>
          <p:cNvPr id="5" name="Footer Placeholder 4">
            <a:extLst>
              <a:ext uri="{FF2B5EF4-FFF2-40B4-BE49-F238E27FC236}">
                <a16:creationId xmlns:a16="http://schemas.microsoft.com/office/drawing/2014/main" id="{02627634-6B94-4000-B0B5-C5A22DB8583E}"/>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837972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55</a:t>
            </a:fld>
            <a:endParaRPr lang="en-US"/>
          </a:p>
        </p:txBody>
      </p:sp>
      <p:sp>
        <p:nvSpPr>
          <p:cNvPr id="5" name="Footer Placeholder 4">
            <a:extLst>
              <a:ext uri="{FF2B5EF4-FFF2-40B4-BE49-F238E27FC236}">
                <a16:creationId xmlns:a16="http://schemas.microsoft.com/office/drawing/2014/main" id="{D860E2F2-47CB-45AF-8FA2-C984492290CE}"/>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5680457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56</a:t>
            </a:fld>
            <a:endParaRPr lang="en-US"/>
          </a:p>
        </p:txBody>
      </p:sp>
      <p:sp>
        <p:nvSpPr>
          <p:cNvPr id="5" name="Footer Placeholder 4">
            <a:extLst>
              <a:ext uri="{FF2B5EF4-FFF2-40B4-BE49-F238E27FC236}">
                <a16:creationId xmlns:a16="http://schemas.microsoft.com/office/drawing/2014/main" id="{72BAC20F-90CE-4BE7-A5A6-564EDA10CF9A}"/>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4694519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59</a:t>
            </a:fld>
            <a:endParaRPr lang="en-US"/>
          </a:p>
        </p:txBody>
      </p:sp>
      <p:sp>
        <p:nvSpPr>
          <p:cNvPr id="5" name="Footer Placeholder 4">
            <a:extLst>
              <a:ext uri="{FF2B5EF4-FFF2-40B4-BE49-F238E27FC236}">
                <a16:creationId xmlns:a16="http://schemas.microsoft.com/office/drawing/2014/main" id="{B3CE6989-AEF9-4E34-9AE1-19C01C0BEE6C}"/>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8279000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60</a:t>
            </a:fld>
            <a:endParaRPr lang="en-US"/>
          </a:p>
        </p:txBody>
      </p:sp>
      <p:sp>
        <p:nvSpPr>
          <p:cNvPr id="5" name="Footer Placeholder 4">
            <a:extLst>
              <a:ext uri="{FF2B5EF4-FFF2-40B4-BE49-F238E27FC236}">
                <a16:creationId xmlns:a16="http://schemas.microsoft.com/office/drawing/2014/main" id="{98B60672-1814-422B-9956-D4CCDE037350}"/>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1412424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61</a:t>
            </a:fld>
            <a:endParaRPr lang="en-US"/>
          </a:p>
        </p:txBody>
      </p:sp>
      <p:sp>
        <p:nvSpPr>
          <p:cNvPr id="5" name="Footer Placeholder 4">
            <a:extLst>
              <a:ext uri="{FF2B5EF4-FFF2-40B4-BE49-F238E27FC236}">
                <a16:creationId xmlns:a16="http://schemas.microsoft.com/office/drawing/2014/main" id="{66585991-D8FB-4AE9-8D17-895712052F6D}"/>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9333868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62</a:t>
            </a:fld>
            <a:endParaRPr lang="en-US"/>
          </a:p>
        </p:txBody>
      </p:sp>
      <p:sp>
        <p:nvSpPr>
          <p:cNvPr id="5" name="Footer Placeholder 4">
            <a:extLst>
              <a:ext uri="{FF2B5EF4-FFF2-40B4-BE49-F238E27FC236}">
                <a16:creationId xmlns:a16="http://schemas.microsoft.com/office/drawing/2014/main" id="{D7C39C26-6594-45CD-A274-4053C6551FAE}"/>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958246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7</a:t>
            </a:fld>
            <a:endParaRPr lang="en-US"/>
          </a:p>
        </p:txBody>
      </p:sp>
    </p:spTree>
    <p:extLst>
      <p:ext uri="{BB962C8B-B14F-4D97-AF65-F5344CB8AC3E}">
        <p14:creationId xmlns:p14="http://schemas.microsoft.com/office/powerpoint/2010/main" val="40265439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63</a:t>
            </a:fld>
            <a:endParaRPr lang="en-US"/>
          </a:p>
        </p:txBody>
      </p:sp>
      <p:sp>
        <p:nvSpPr>
          <p:cNvPr id="5" name="Footer Placeholder 4">
            <a:extLst>
              <a:ext uri="{FF2B5EF4-FFF2-40B4-BE49-F238E27FC236}">
                <a16:creationId xmlns:a16="http://schemas.microsoft.com/office/drawing/2014/main" id="{1D2E5793-E588-427A-A42B-AC0AA6EA8B2D}"/>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1294713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64</a:t>
            </a:fld>
            <a:endParaRPr lang="en-US"/>
          </a:p>
        </p:txBody>
      </p:sp>
      <p:sp>
        <p:nvSpPr>
          <p:cNvPr id="5" name="Footer Placeholder 4">
            <a:extLst>
              <a:ext uri="{FF2B5EF4-FFF2-40B4-BE49-F238E27FC236}">
                <a16:creationId xmlns:a16="http://schemas.microsoft.com/office/drawing/2014/main" id="{26CB6C6E-F1B0-4C1E-AF86-3BE77A05CBD9}"/>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6779706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65</a:t>
            </a:fld>
            <a:endParaRPr lang="en-US"/>
          </a:p>
        </p:txBody>
      </p:sp>
      <p:sp>
        <p:nvSpPr>
          <p:cNvPr id="5" name="Footer Placeholder 4">
            <a:extLst>
              <a:ext uri="{FF2B5EF4-FFF2-40B4-BE49-F238E27FC236}">
                <a16:creationId xmlns:a16="http://schemas.microsoft.com/office/drawing/2014/main" id="{E32D5501-3B4E-46E5-BFDB-EE72D6B47283}"/>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6718983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66</a:t>
            </a:fld>
            <a:endParaRPr lang="en-US"/>
          </a:p>
        </p:txBody>
      </p:sp>
      <p:sp>
        <p:nvSpPr>
          <p:cNvPr id="5" name="Footer Placeholder 4">
            <a:extLst>
              <a:ext uri="{FF2B5EF4-FFF2-40B4-BE49-F238E27FC236}">
                <a16:creationId xmlns:a16="http://schemas.microsoft.com/office/drawing/2014/main" id="{3F0273DC-4F7E-486A-B8B8-B5C439BA7937}"/>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8513467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69</a:t>
            </a:fld>
            <a:endParaRPr lang="en-US"/>
          </a:p>
        </p:txBody>
      </p:sp>
      <p:sp>
        <p:nvSpPr>
          <p:cNvPr id="5" name="Footer Placeholder 4">
            <a:extLst>
              <a:ext uri="{FF2B5EF4-FFF2-40B4-BE49-F238E27FC236}">
                <a16:creationId xmlns:a16="http://schemas.microsoft.com/office/drawing/2014/main" id="{119807F0-6F49-4BA8-B611-108753B4EB9C}"/>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9978384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70</a:t>
            </a:fld>
            <a:endParaRPr lang="en-US"/>
          </a:p>
        </p:txBody>
      </p:sp>
      <p:sp>
        <p:nvSpPr>
          <p:cNvPr id="5" name="Footer Placeholder 4">
            <a:extLst>
              <a:ext uri="{FF2B5EF4-FFF2-40B4-BE49-F238E27FC236}">
                <a16:creationId xmlns:a16="http://schemas.microsoft.com/office/drawing/2014/main" id="{35B27225-8985-4908-946C-C15918E6B642}"/>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4090644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71</a:t>
            </a:fld>
            <a:endParaRPr lang="en-US"/>
          </a:p>
        </p:txBody>
      </p:sp>
      <p:sp>
        <p:nvSpPr>
          <p:cNvPr id="5" name="Footer Placeholder 4">
            <a:extLst>
              <a:ext uri="{FF2B5EF4-FFF2-40B4-BE49-F238E27FC236}">
                <a16:creationId xmlns:a16="http://schemas.microsoft.com/office/drawing/2014/main" id="{33465557-37E3-453A-A314-4D14DAFCDCD1}"/>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4361729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72</a:t>
            </a:fld>
            <a:endParaRPr lang="en-US"/>
          </a:p>
        </p:txBody>
      </p:sp>
      <p:sp>
        <p:nvSpPr>
          <p:cNvPr id="5" name="Footer Placeholder 4">
            <a:extLst>
              <a:ext uri="{FF2B5EF4-FFF2-40B4-BE49-F238E27FC236}">
                <a16:creationId xmlns:a16="http://schemas.microsoft.com/office/drawing/2014/main" id="{E9646A52-8AA7-4471-9E57-646967AFC329}"/>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4111224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73</a:t>
            </a:fld>
            <a:endParaRPr lang="en-US"/>
          </a:p>
        </p:txBody>
      </p:sp>
      <p:sp>
        <p:nvSpPr>
          <p:cNvPr id="5" name="Footer Placeholder 4">
            <a:extLst>
              <a:ext uri="{FF2B5EF4-FFF2-40B4-BE49-F238E27FC236}">
                <a16:creationId xmlns:a16="http://schemas.microsoft.com/office/drawing/2014/main" id="{66992EEF-5E77-4498-B37B-FA401C7B43C5}"/>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4796316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74</a:t>
            </a:fld>
            <a:endParaRPr lang="en-US"/>
          </a:p>
        </p:txBody>
      </p:sp>
      <p:sp>
        <p:nvSpPr>
          <p:cNvPr id="5" name="Footer Placeholder 4">
            <a:extLst>
              <a:ext uri="{FF2B5EF4-FFF2-40B4-BE49-F238E27FC236}">
                <a16:creationId xmlns:a16="http://schemas.microsoft.com/office/drawing/2014/main" id="{91F4EE17-35CE-4D39-B9BE-02F38C0B726C}"/>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633296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8</a:t>
            </a:fld>
            <a:endParaRPr lang="en-US"/>
          </a:p>
        </p:txBody>
      </p:sp>
    </p:spTree>
    <p:extLst>
      <p:ext uri="{BB962C8B-B14F-4D97-AF65-F5344CB8AC3E}">
        <p14:creationId xmlns:p14="http://schemas.microsoft.com/office/powerpoint/2010/main" val="28039743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75</a:t>
            </a:fld>
            <a:endParaRPr lang="en-US"/>
          </a:p>
        </p:txBody>
      </p:sp>
      <p:sp>
        <p:nvSpPr>
          <p:cNvPr id="5" name="Footer Placeholder 4">
            <a:extLst>
              <a:ext uri="{FF2B5EF4-FFF2-40B4-BE49-F238E27FC236}">
                <a16:creationId xmlns:a16="http://schemas.microsoft.com/office/drawing/2014/main" id="{D0A4F837-063F-4ED9-B102-AE243BD161EF}"/>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6985661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76</a:t>
            </a:fld>
            <a:endParaRPr lang="en-US"/>
          </a:p>
        </p:txBody>
      </p:sp>
      <p:sp>
        <p:nvSpPr>
          <p:cNvPr id="5" name="Footer Placeholder 4">
            <a:extLst>
              <a:ext uri="{FF2B5EF4-FFF2-40B4-BE49-F238E27FC236}">
                <a16:creationId xmlns:a16="http://schemas.microsoft.com/office/drawing/2014/main" id="{1E5FAA92-42E9-46A7-A66F-E3F58996058B}"/>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2049634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77</a:t>
            </a:fld>
            <a:endParaRPr lang="en-US"/>
          </a:p>
        </p:txBody>
      </p:sp>
      <p:sp>
        <p:nvSpPr>
          <p:cNvPr id="5" name="Footer Placeholder 4">
            <a:extLst>
              <a:ext uri="{FF2B5EF4-FFF2-40B4-BE49-F238E27FC236}">
                <a16:creationId xmlns:a16="http://schemas.microsoft.com/office/drawing/2014/main" id="{693F3F95-A9C2-4CA9-BCB0-1F67A0249CC8}"/>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335780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78</a:t>
            </a:fld>
            <a:endParaRPr lang="en-US"/>
          </a:p>
        </p:txBody>
      </p:sp>
      <p:sp>
        <p:nvSpPr>
          <p:cNvPr id="5" name="Footer Placeholder 4">
            <a:extLst>
              <a:ext uri="{FF2B5EF4-FFF2-40B4-BE49-F238E27FC236}">
                <a16:creationId xmlns:a16="http://schemas.microsoft.com/office/drawing/2014/main" id="{B7B841F4-B5AF-4582-85FF-2EA4BAA61B50}"/>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9488199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79</a:t>
            </a:fld>
            <a:endParaRPr lang="en-US"/>
          </a:p>
        </p:txBody>
      </p:sp>
      <p:sp>
        <p:nvSpPr>
          <p:cNvPr id="5" name="Footer Placeholder 4">
            <a:extLst>
              <a:ext uri="{FF2B5EF4-FFF2-40B4-BE49-F238E27FC236}">
                <a16:creationId xmlns:a16="http://schemas.microsoft.com/office/drawing/2014/main" id="{6D04C32C-A00E-4FAF-8C48-F1236057F196}"/>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424076477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80</a:t>
            </a:fld>
            <a:endParaRPr lang="en-US"/>
          </a:p>
        </p:txBody>
      </p:sp>
      <p:sp>
        <p:nvSpPr>
          <p:cNvPr id="5" name="Footer Placeholder 4">
            <a:extLst>
              <a:ext uri="{FF2B5EF4-FFF2-40B4-BE49-F238E27FC236}">
                <a16:creationId xmlns:a16="http://schemas.microsoft.com/office/drawing/2014/main" id="{28A92F47-77B7-4323-B5AF-9F5607D66280}"/>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49988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81</a:t>
            </a:fld>
            <a:endParaRPr lang="en-US"/>
          </a:p>
        </p:txBody>
      </p:sp>
      <p:sp>
        <p:nvSpPr>
          <p:cNvPr id="5" name="Footer Placeholder 4">
            <a:extLst>
              <a:ext uri="{FF2B5EF4-FFF2-40B4-BE49-F238E27FC236}">
                <a16:creationId xmlns:a16="http://schemas.microsoft.com/office/drawing/2014/main" id="{2FC5A85F-AF73-4E81-990E-A514A281C768}"/>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6434834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82</a:t>
            </a:fld>
            <a:endParaRPr lang="en-US"/>
          </a:p>
        </p:txBody>
      </p:sp>
      <p:sp>
        <p:nvSpPr>
          <p:cNvPr id="5" name="Footer Placeholder 4">
            <a:extLst>
              <a:ext uri="{FF2B5EF4-FFF2-40B4-BE49-F238E27FC236}">
                <a16:creationId xmlns:a16="http://schemas.microsoft.com/office/drawing/2014/main" id="{FB9B04B9-FCA4-4A1E-A1F0-00680B515D72}"/>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74373701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88</a:t>
            </a:fld>
            <a:endParaRPr lang="en-US"/>
          </a:p>
        </p:txBody>
      </p:sp>
      <p:sp>
        <p:nvSpPr>
          <p:cNvPr id="5" name="Footer Placeholder 4">
            <a:extLst>
              <a:ext uri="{FF2B5EF4-FFF2-40B4-BE49-F238E27FC236}">
                <a16:creationId xmlns:a16="http://schemas.microsoft.com/office/drawing/2014/main" id="{D4734BE5-ED28-4D7B-8022-0989DA5E5CE8}"/>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540138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9</a:t>
            </a:fld>
            <a:endParaRPr lang="en-US"/>
          </a:p>
        </p:txBody>
      </p:sp>
    </p:spTree>
    <p:extLst>
      <p:ext uri="{BB962C8B-B14F-4D97-AF65-F5344CB8AC3E}">
        <p14:creationId xmlns:p14="http://schemas.microsoft.com/office/powerpoint/2010/main" val="3984007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10</a:t>
            </a:fld>
            <a:endParaRPr lang="en-US"/>
          </a:p>
        </p:txBody>
      </p:sp>
    </p:spTree>
    <p:extLst>
      <p:ext uri="{BB962C8B-B14F-4D97-AF65-F5344CB8AC3E}">
        <p14:creationId xmlns:p14="http://schemas.microsoft.com/office/powerpoint/2010/main" val="3936531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AFF68B-45E7-4C55-91DF-48DFFCAC6A9A}" type="slidenum">
              <a:rPr lang="en-US" smtClean="0"/>
              <a:pPr>
                <a:defRPr/>
              </a:pPr>
              <a:t>11</a:t>
            </a:fld>
            <a:endParaRPr lang="en-US"/>
          </a:p>
        </p:txBody>
      </p:sp>
    </p:spTree>
    <p:extLst>
      <p:ext uri="{BB962C8B-B14F-4D97-AF65-F5344CB8AC3E}">
        <p14:creationId xmlns:p14="http://schemas.microsoft.com/office/powerpoint/2010/main" val="1900993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F4C77-EBE7-49AE-AE55-26BD41F613F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4C8D32C-6A86-4151-9684-2DEE4556083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2A09512-DFF9-4544-99FF-6762DCDBE72E}"/>
              </a:ext>
            </a:extLst>
          </p:cNvPr>
          <p:cNvSpPr>
            <a:spLocks noGrp="1"/>
          </p:cNvSpPr>
          <p:nvPr>
            <p:ph type="dt" sz="half" idx="10"/>
          </p:nvPr>
        </p:nvSpPr>
        <p:spPr/>
        <p:txBody>
          <a:bodyPr/>
          <a:lstStyle/>
          <a:p>
            <a:fld id="{85EB0510-00A1-45EE-AB0B-4D6EE00C1FC7}" type="datetime1">
              <a:rPr lang="en-US" smtClean="0"/>
              <a:t>4/27/2020</a:t>
            </a:fld>
            <a:endParaRPr lang="en-US"/>
          </a:p>
        </p:txBody>
      </p:sp>
      <p:sp>
        <p:nvSpPr>
          <p:cNvPr id="5" name="Footer Placeholder 4">
            <a:extLst>
              <a:ext uri="{FF2B5EF4-FFF2-40B4-BE49-F238E27FC236}">
                <a16:creationId xmlns:a16="http://schemas.microsoft.com/office/drawing/2014/main" id="{3165BF40-CBF8-4633-9C6A-9B74059DEAF9}"/>
              </a:ext>
            </a:extLst>
          </p:cNvPr>
          <p:cNvSpPr>
            <a:spLocks noGrp="1"/>
          </p:cNvSpPr>
          <p:nvPr>
            <p:ph type="ftr" sz="quarter" idx="11"/>
          </p:nvPr>
        </p:nvSpPr>
        <p:spPr/>
        <p:txBody>
          <a:bodyPr/>
          <a:lstStyle/>
          <a:p>
            <a:pPr>
              <a:defRPr/>
            </a:pPr>
            <a:r>
              <a:rPr lang="en-US"/>
              <a:t>© 2019 by Takele Beyene, AAU-CVMA. </a:t>
            </a:r>
          </a:p>
        </p:txBody>
      </p:sp>
      <p:sp>
        <p:nvSpPr>
          <p:cNvPr id="6" name="Slide Number Placeholder 5">
            <a:extLst>
              <a:ext uri="{FF2B5EF4-FFF2-40B4-BE49-F238E27FC236}">
                <a16:creationId xmlns:a16="http://schemas.microsoft.com/office/drawing/2014/main" id="{0D01744A-9468-4B02-BA91-E64F6F0CC0F2}"/>
              </a:ext>
            </a:extLst>
          </p:cNvPr>
          <p:cNvSpPr>
            <a:spLocks noGrp="1"/>
          </p:cNvSpPr>
          <p:nvPr>
            <p:ph type="sldNum" sz="quarter" idx="12"/>
          </p:nvPr>
        </p:nvSpPr>
        <p:spPr/>
        <p:txBody>
          <a:bodyPr/>
          <a:lstStyle/>
          <a:p>
            <a:fld id="{A3B149D6-322C-494C-A338-7F231442BE0F}" type="slidenum">
              <a:rPr lang="en-US" smtClean="0"/>
              <a:t>‹#›</a:t>
            </a:fld>
            <a:endParaRPr lang="en-US"/>
          </a:p>
        </p:txBody>
      </p:sp>
    </p:spTree>
    <p:extLst>
      <p:ext uri="{BB962C8B-B14F-4D97-AF65-F5344CB8AC3E}">
        <p14:creationId xmlns:p14="http://schemas.microsoft.com/office/powerpoint/2010/main" val="3334103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2B94F-0A95-4B73-9988-C651AD5AF4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564DC4-52AF-4839-8AEE-7CBAB94D3B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8C908E-DA1B-4E51-8FE3-200E59734E04}"/>
              </a:ext>
            </a:extLst>
          </p:cNvPr>
          <p:cNvSpPr>
            <a:spLocks noGrp="1"/>
          </p:cNvSpPr>
          <p:nvPr>
            <p:ph type="dt" sz="half" idx="10"/>
          </p:nvPr>
        </p:nvSpPr>
        <p:spPr/>
        <p:txBody>
          <a:bodyPr/>
          <a:lstStyle/>
          <a:p>
            <a:fld id="{6E48C98E-357A-4903-903D-B65262CADEDA}" type="datetime1">
              <a:rPr lang="en-US" smtClean="0"/>
              <a:t>4/27/2020</a:t>
            </a:fld>
            <a:endParaRPr lang="en-US"/>
          </a:p>
        </p:txBody>
      </p:sp>
      <p:sp>
        <p:nvSpPr>
          <p:cNvPr id="5" name="Footer Placeholder 4">
            <a:extLst>
              <a:ext uri="{FF2B5EF4-FFF2-40B4-BE49-F238E27FC236}">
                <a16:creationId xmlns:a16="http://schemas.microsoft.com/office/drawing/2014/main" id="{3679290C-77BF-4FA1-B800-17857AC87175}"/>
              </a:ext>
            </a:extLst>
          </p:cNvPr>
          <p:cNvSpPr>
            <a:spLocks noGrp="1"/>
          </p:cNvSpPr>
          <p:nvPr>
            <p:ph type="ftr" sz="quarter" idx="11"/>
          </p:nvPr>
        </p:nvSpPr>
        <p:spPr/>
        <p:txBody>
          <a:bodyPr/>
          <a:lstStyle/>
          <a:p>
            <a:pPr>
              <a:defRPr/>
            </a:pPr>
            <a:r>
              <a:rPr lang="en-US"/>
              <a:t>© 2019 by Takele Beyene, AAU-CVMA. </a:t>
            </a:r>
          </a:p>
        </p:txBody>
      </p:sp>
      <p:sp>
        <p:nvSpPr>
          <p:cNvPr id="6" name="Slide Number Placeholder 5">
            <a:extLst>
              <a:ext uri="{FF2B5EF4-FFF2-40B4-BE49-F238E27FC236}">
                <a16:creationId xmlns:a16="http://schemas.microsoft.com/office/drawing/2014/main" id="{5ADE5745-1CC7-4145-863A-B56F79FFD20C}"/>
              </a:ext>
            </a:extLst>
          </p:cNvPr>
          <p:cNvSpPr>
            <a:spLocks noGrp="1"/>
          </p:cNvSpPr>
          <p:nvPr>
            <p:ph type="sldNum" sz="quarter" idx="12"/>
          </p:nvPr>
        </p:nvSpPr>
        <p:spPr/>
        <p:txBody>
          <a:bodyPr/>
          <a:lstStyle/>
          <a:p>
            <a:fld id="{A3B149D6-322C-494C-A338-7F231442BE0F}" type="slidenum">
              <a:rPr lang="en-US" smtClean="0"/>
              <a:t>‹#›</a:t>
            </a:fld>
            <a:endParaRPr lang="en-US"/>
          </a:p>
        </p:txBody>
      </p:sp>
    </p:spTree>
    <p:extLst>
      <p:ext uri="{BB962C8B-B14F-4D97-AF65-F5344CB8AC3E}">
        <p14:creationId xmlns:p14="http://schemas.microsoft.com/office/powerpoint/2010/main" val="2518816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87DA8C-399E-4BA6-9DD9-19D7DDAA83C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80F32A-AE6A-486E-9575-78B5B124727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C53834-6601-4296-9DB1-49B881A757DD}"/>
              </a:ext>
            </a:extLst>
          </p:cNvPr>
          <p:cNvSpPr>
            <a:spLocks noGrp="1"/>
          </p:cNvSpPr>
          <p:nvPr>
            <p:ph type="dt" sz="half" idx="10"/>
          </p:nvPr>
        </p:nvSpPr>
        <p:spPr/>
        <p:txBody>
          <a:bodyPr/>
          <a:lstStyle/>
          <a:p>
            <a:fld id="{0BC8245F-7C9A-4F5A-8F3A-8A8FF70DE4F1}" type="datetime1">
              <a:rPr lang="en-US" smtClean="0"/>
              <a:t>4/27/2020</a:t>
            </a:fld>
            <a:endParaRPr lang="en-US"/>
          </a:p>
        </p:txBody>
      </p:sp>
      <p:sp>
        <p:nvSpPr>
          <p:cNvPr id="5" name="Footer Placeholder 4">
            <a:extLst>
              <a:ext uri="{FF2B5EF4-FFF2-40B4-BE49-F238E27FC236}">
                <a16:creationId xmlns:a16="http://schemas.microsoft.com/office/drawing/2014/main" id="{8FC6EFEB-4856-45C0-AF9A-2FB442E7B849}"/>
              </a:ext>
            </a:extLst>
          </p:cNvPr>
          <p:cNvSpPr>
            <a:spLocks noGrp="1"/>
          </p:cNvSpPr>
          <p:nvPr>
            <p:ph type="ftr" sz="quarter" idx="11"/>
          </p:nvPr>
        </p:nvSpPr>
        <p:spPr/>
        <p:txBody>
          <a:bodyPr/>
          <a:lstStyle/>
          <a:p>
            <a:pPr>
              <a:defRPr/>
            </a:pPr>
            <a:r>
              <a:rPr lang="en-US"/>
              <a:t>© 2019 by Takele Beyene, AAU-CVMA. </a:t>
            </a:r>
          </a:p>
        </p:txBody>
      </p:sp>
      <p:sp>
        <p:nvSpPr>
          <p:cNvPr id="6" name="Slide Number Placeholder 5">
            <a:extLst>
              <a:ext uri="{FF2B5EF4-FFF2-40B4-BE49-F238E27FC236}">
                <a16:creationId xmlns:a16="http://schemas.microsoft.com/office/drawing/2014/main" id="{BBCCDF0B-45D6-4D4A-B588-8E455840B6CC}"/>
              </a:ext>
            </a:extLst>
          </p:cNvPr>
          <p:cNvSpPr>
            <a:spLocks noGrp="1"/>
          </p:cNvSpPr>
          <p:nvPr>
            <p:ph type="sldNum" sz="quarter" idx="12"/>
          </p:nvPr>
        </p:nvSpPr>
        <p:spPr/>
        <p:txBody>
          <a:bodyPr/>
          <a:lstStyle/>
          <a:p>
            <a:fld id="{A3B149D6-322C-494C-A338-7F231442BE0F}" type="slidenum">
              <a:rPr lang="en-US" smtClean="0"/>
              <a:t>‹#›</a:t>
            </a:fld>
            <a:endParaRPr lang="en-US"/>
          </a:p>
        </p:txBody>
      </p:sp>
    </p:spTree>
    <p:extLst>
      <p:ext uri="{BB962C8B-B14F-4D97-AF65-F5344CB8AC3E}">
        <p14:creationId xmlns:p14="http://schemas.microsoft.com/office/powerpoint/2010/main" val="3293653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03057-20A5-49D3-B3C6-920AD77C31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71FA14-A468-40A4-9761-3CC4FEAAF5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B52396-C957-4C88-BCD0-8C6DAE995CA9}"/>
              </a:ext>
            </a:extLst>
          </p:cNvPr>
          <p:cNvSpPr>
            <a:spLocks noGrp="1"/>
          </p:cNvSpPr>
          <p:nvPr>
            <p:ph type="dt" sz="half" idx="10"/>
          </p:nvPr>
        </p:nvSpPr>
        <p:spPr/>
        <p:txBody>
          <a:bodyPr/>
          <a:lstStyle/>
          <a:p>
            <a:fld id="{83B6CA83-D260-42D6-85BC-FCEDEE3A9699}" type="datetime1">
              <a:rPr lang="en-US" smtClean="0"/>
              <a:t>4/27/2020</a:t>
            </a:fld>
            <a:endParaRPr lang="en-US"/>
          </a:p>
        </p:txBody>
      </p:sp>
      <p:sp>
        <p:nvSpPr>
          <p:cNvPr id="5" name="Footer Placeholder 4">
            <a:extLst>
              <a:ext uri="{FF2B5EF4-FFF2-40B4-BE49-F238E27FC236}">
                <a16:creationId xmlns:a16="http://schemas.microsoft.com/office/drawing/2014/main" id="{C1E5A181-75D5-4548-99A1-DD9E56EF6520}"/>
              </a:ext>
            </a:extLst>
          </p:cNvPr>
          <p:cNvSpPr>
            <a:spLocks noGrp="1"/>
          </p:cNvSpPr>
          <p:nvPr>
            <p:ph type="ftr" sz="quarter" idx="11"/>
          </p:nvPr>
        </p:nvSpPr>
        <p:spPr/>
        <p:txBody>
          <a:bodyPr/>
          <a:lstStyle/>
          <a:p>
            <a:pPr>
              <a:defRPr/>
            </a:pPr>
            <a:r>
              <a:rPr lang="en-US"/>
              <a:t>© 2019 by Takele Beyene, AAU-CVMA. </a:t>
            </a:r>
          </a:p>
        </p:txBody>
      </p:sp>
      <p:sp>
        <p:nvSpPr>
          <p:cNvPr id="6" name="Slide Number Placeholder 5">
            <a:extLst>
              <a:ext uri="{FF2B5EF4-FFF2-40B4-BE49-F238E27FC236}">
                <a16:creationId xmlns:a16="http://schemas.microsoft.com/office/drawing/2014/main" id="{543B4917-2E5E-4505-A816-980FA7E52BEB}"/>
              </a:ext>
            </a:extLst>
          </p:cNvPr>
          <p:cNvSpPr>
            <a:spLocks noGrp="1"/>
          </p:cNvSpPr>
          <p:nvPr>
            <p:ph type="sldNum" sz="quarter" idx="12"/>
          </p:nvPr>
        </p:nvSpPr>
        <p:spPr/>
        <p:txBody>
          <a:bodyPr/>
          <a:lstStyle/>
          <a:p>
            <a:fld id="{A3B149D6-322C-494C-A338-7F231442BE0F}" type="slidenum">
              <a:rPr lang="en-US" smtClean="0"/>
              <a:t>‹#›</a:t>
            </a:fld>
            <a:endParaRPr lang="en-US"/>
          </a:p>
        </p:txBody>
      </p:sp>
    </p:spTree>
    <p:extLst>
      <p:ext uri="{BB962C8B-B14F-4D97-AF65-F5344CB8AC3E}">
        <p14:creationId xmlns:p14="http://schemas.microsoft.com/office/powerpoint/2010/main" val="1555972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CC8E2-F74F-4AEB-8D24-85B84794520E}"/>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03ECFAD-5E42-429A-8300-51978AD8111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9E7267-9D04-4693-80B8-A77D35B4BAD8}"/>
              </a:ext>
            </a:extLst>
          </p:cNvPr>
          <p:cNvSpPr>
            <a:spLocks noGrp="1"/>
          </p:cNvSpPr>
          <p:nvPr>
            <p:ph type="dt" sz="half" idx="10"/>
          </p:nvPr>
        </p:nvSpPr>
        <p:spPr/>
        <p:txBody>
          <a:bodyPr/>
          <a:lstStyle/>
          <a:p>
            <a:fld id="{BD15406F-2113-4266-AAF1-7FBB52480FC0}" type="datetime1">
              <a:rPr lang="en-US" smtClean="0"/>
              <a:t>4/27/2020</a:t>
            </a:fld>
            <a:endParaRPr lang="en-US"/>
          </a:p>
        </p:txBody>
      </p:sp>
      <p:sp>
        <p:nvSpPr>
          <p:cNvPr id="5" name="Footer Placeholder 4">
            <a:extLst>
              <a:ext uri="{FF2B5EF4-FFF2-40B4-BE49-F238E27FC236}">
                <a16:creationId xmlns:a16="http://schemas.microsoft.com/office/drawing/2014/main" id="{8EC795D9-58A3-4903-A86A-2973D913468A}"/>
              </a:ext>
            </a:extLst>
          </p:cNvPr>
          <p:cNvSpPr>
            <a:spLocks noGrp="1"/>
          </p:cNvSpPr>
          <p:nvPr>
            <p:ph type="ftr" sz="quarter" idx="11"/>
          </p:nvPr>
        </p:nvSpPr>
        <p:spPr/>
        <p:txBody>
          <a:bodyPr/>
          <a:lstStyle/>
          <a:p>
            <a:pPr>
              <a:defRPr/>
            </a:pPr>
            <a:r>
              <a:rPr lang="en-US"/>
              <a:t>© 2019 by Takele Beyene, AAU-CVMA. </a:t>
            </a:r>
          </a:p>
        </p:txBody>
      </p:sp>
      <p:sp>
        <p:nvSpPr>
          <p:cNvPr id="6" name="Slide Number Placeholder 5">
            <a:extLst>
              <a:ext uri="{FF2B5EF4-FFF2-40B4-BE49-F238E27FC236}">
                <a16:creationId xmlns:a16="http://schemas.microsoft.com/office/drawing/2014/main" id="{919F70C8-24B0-4ECC-8839-4E75912090E3}"/>
              </a:ext>
            </a:extLst>
          </p:cNvPr>
          <p:cNvSpPr>
            <a:spLocks noGrp="1"/>
          </p:cNvSpPr>
          <p:nvPr>
            <p:ph type="sldNum" sz="quarter" idx="12"/>
          </p:nvPr>
        </p:nvSpPr>
        <p:spPr/>
        <p:txBody>
          <a:bodyPr/>
          <a:lstStyle/>
          <a:p>
            <a:fld id="{A3B149D6-322C-494C-A338-7F231442BE0F}" type="slidenum">
              <a:rPr lang="en-US" smtClean="0"/>
              <a:t>‹#›</a:t>
            </a:fld>
            <a:endParaRPr lang="en-US"/>
          </a:p>
        </p:txBody>
      </p:sp>
    </p:spTree>
    <p:extLst>
      <p:ext uri="{BB962C8B-B14F-4D97-AF65-F5344CB8AC3E}">
        <p14:creationId xmlns:p14="http://schemas.microsoft.com/office/powerpoint/2010/main" val="4050649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A33BC-D089-4819-BA74-DCC25FBF82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B225A1-E8F9-4231-A3AE-BB29733BDA5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690D5D-F0B6-41E2-A19F-DDD0E2184ABA}"/>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F463E2-89A0-4F65-82A0-46CBA9779EA5}"/>
              </a:ext>
            </a:extLst>
          </p:cNvPr>
          <p:cNvSpPr>
            <a:spLocks noGrp="1"/>
          </p:cNvSpPr>
          <p:nvPr>
            <p:ph type="dt" sz="half" idx="10"/>
          </p:nvPr>
        </p:nvSpPr>
        <p:spPr/>
        <p:txBody>
          <a:bodyPr/>
          <a:lstStyle/>
          <a:p>
            <a:fld id="{A63651A4-A562-428E-A86E-A698B37B916D}" type="datetime1">
              <a:rPr lang="en-US" smtClean="0"/>
              <a:t>4/27/2020</a:t>
            </a:fld>
            <a:endParaRPr lang="en-US"/>
          </a:p>
        </p:txBody>
      </p:sp>
      <p:sp>
        <p:nvSpPr>
          <p:cNvPr id="6" name="Footer Placeholder 5">
            <a:extLst>
              <a:ext uri="{FF2B5EF4-FFF2-40B4-BE49-F238E27FC236}">
                <a16:creationId xmlns:a16="http://schemas.microsoft.com/office/drawing/2014/main" id="{38C8AC33-0642-43CE-A6FD-35342EBA837B}"/>
              </a:ext>
            </a:extLst>
          </p:cNvPr>
          <p:cNvSpPr>
            <a:spLocks noGrp="1"/>
          </p:cNvSpPr>
          <p:nvPr>
            <p:ph type="ftr" sz="quarter" idx="11"/>
          </p:nvPr>
        </p:nvSpPr>
        <p:spPr/>
        <p:txBody>
          <a:bodyPr/>
          <a:lstStyle/>
          <a:p>
            <a:pPr>
              <a:defRPr/>
            </a:pPr>
            <a:r>
              <a:rPr lang="en-US"/>
              <a:t>© 2019 by Takele Beyene, AAU-CVMA. </a:t>
            </a:r>
          </a:p>
        </p:txBody>
      </p:sp>
      <p:sp>
        <p:nvSpPr>
          <p:cNvPr id="7" name="Slide Number Placeholder 6">
            <a:extLst>
              <a:ext uri="{FF2B5EF4-FFF2-40B4-BE49-F238E27FC236}">
                <a16:creationId xmlns:a16="http://schemas.microsoft.com/office/drawing/2014/main" id="{ED460261-B9F1-44C8-840E-08725F57FB56}"/>
              </a:ext>
            </a:extLst>
          </p:cNvPr>
          <p:cNvSpPr>
            <a:spLocks noGrp="1"/>
          </p:cNvSpPr>
          <p:nvPr>
            <p:ph type="sldNum" sz="quarter" idx="12"/>
          </p:nvPr>
        </p:nvSpPr>
        <p:spPr/>
        <p:txBody>
          <a:bodyPr/>
          <a:lstStyle/>
          <a:p>
            <a:fld id="{A3B149D6-322C-494C-A338-7F231442BE0F}" type="slidenum">
              <a:rPr lang="en-US" smtClean="0"/>
              <a:t>‹#›</a:t>
            </a:fld>
            <a:endParaRPr lang="en-US"/>
          </a:p>
        </p:txBody>
      </p:sp>
    </p:spTree>
    <p:extLst>
      <p:ext uri="{BB962C8B-B14F-4D97-AF65-F5344CB8AC3E}">
        <p14:creationId xmlns:p14="http://schemas.microsoft.com/office/powerpoint/2010/main" val="843593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C5C3C-1855-427B-9D27-3F910979C35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2D13BD-94D6-4F60-A350-B2E15EF5044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235F37B-A2CD-4037-8BE6-1B438182C97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D9FC4C-E8B7-4097-9574-11F7E354C3B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ABF2252-06D2-418B-8A65-6D1949ACF01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444CFE-F4AB-47BB-839A-4B826E0DE1F6}"/>
              </a:ext>
            </a:extLst>
          </p:cNvPr>
          <p:cNvSpPr>
            <a:spLocks noGrp="1"/>
          </p:cNvSpPr>
          <p:nvPr>
            <p:ph type="dt" sz="half" idx="10"/>
          </p:nvPr>
        </p:nvSpPr>
        <p:spPr/>
        <p:txBody>
          <a:bodyPr/>
          <a:lstStyle/>
          <a:p>
            <a:fld id="{ADAFE75B-260D-4EAB-9221-E2A6EEAE5A16}" type="datetime1">
              <a:rPr lang="en-US" smtClean="0"/>
              <a:t>4/27/2020</a:t>
            </a:fld>
            <a:endParaRPr lang="en-US"/>
          </a:p>
        </p:txBody>
      </p:sp>
      <p:sp>
        <p:nvSpPr>
          <p:cNvPr id="8" name="Footer Placeholder 7">
            <a:extLst>
              <a:ext uri="{FF2B5EF4-FFF2-40B4-BE49-F238E27FC236}">
                <a16:creationId xmlns:a16="http://schemas.microsoft.com/office/drawing/2014/main" id="{BA416ED7-475E-40A1-8F1E-ABD74405EAD4}"/>
              </a:ext>
            </a:extLst>
          </p:cNvPr>
          <p:cNvSpPr>
            <a:spLocks noGrp="1"/>
          </p:cNvSpPr>
          <p:nvPr>
            <p:ph type="ftr" sz="quarter" idx="11"/>
          </p:nvPr>
        </p:nvSpPr>
        <p:spPr/>
        <p:txBody>
          <a:bodyPr/>
          <a:lstStyle/>
          <a:p>
            <a:pPr>
              <a:defRPr/>
            </a:pPr>
            <a:r>
              <a:rPr lang="en-US"/>
              <a:t>© 2019 by Takele Beyene, AAU-CVMA. </a:t>
            </a:r>
          </a:p>
        </p:txBody>
      </p:sp>
      <p:sp>
        <p:nvSpPr>
          <p:cNvPr id="9" name="Slide Number Placeholder 8">
            <a:extLst>
              <a:ext uri="{FF2B5EF4-FFF2-40B4-BE49-F238E27FC236}">
                <a16:creationId xmlns:a16="http://schemas.microsoft.com/office/drawing/2014/main" id="{A92A65AC-510F-430F-A2C4-E1A56226A548}"/>
              </a:ext>
            </a:extLst>
          </p:cNvPr>
          <p:cNvSpPr>
            <a:spLocks noGrp="1"/>
          </p:cNvSpPr>
          <p:nvPr>
            <p:ph type="sldNum" sz="quarter" idx="12"/>
          </p:nvPr>
        </p:nvSpPr>
        <p:spPr/>
        <p:txBody>
          <a:bodyPr/>
          <a:lstStyle/>
          <a:p>
            <a:fld id="{A3B149D6-322C-494C-A338-7F231442BE0F}" type="slidenum">
              <a:rPr lang="en-US" smtClean="0"/>
              <a:t>‹#›</a:t>
            </a:fld>
            <a:endParaRPr lang="en-US"/>
          </a:p>
        </p:txBody>
      </p:sp>
    </p:spTree>
    <p:extLst>
      <p:ext uri="{BB962C8B-B14F-4D97-AF65-F5344CB8AC3E}">
        <p14:creationId xmlns:p14="http://schemas.microsoft.com/office/powerpoint/2010/main" val="3752608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B72B-CEB5-4FF2-86F4-F4D866F074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40DF95-C336-411C-AD63-9743E79F3854}"/>
              </a:ext>
            </a:extLst>
          </p:cNvPr>
          <p:cNvSpPr>
            <a:spLocks noGrp="1"/>
          </p:cNvSpPr>
          <p:nvPr>
            <p:ph type="dt" sz="half" idx="10"/>
          </p:nvPr>
        </p:nvSpPr>
        <p:spPr/>
        <p:txBody>
          <a:bodyPr/>
          <a:lstStyle/>
          <a:p>
            <a:fld id="{BFA8D723-F40D-4091-BB41-425A8640F199}" type="datetime1">
              <a:rPr lang="en-US" smtClean="0"/>
              <a:t>4/27/2020</a:t>
            </a:fld>
            <a:endParaRPr lang="en-US"/>
          </a:p>
        </p:txBody>
      </p:sp>
      <p:sp>
        <p:nvSpPr>
          <p:cNvPr id="4" name="Footer Placeholder 3">
            <a:extLst>
              <a:ext uri="{FF2B5EF4-FFF2-40B4-BE49-F238E27FC236}">
                <a16:creationId xmlns:a16="http://schemas.microsoft.com/office/drawing/2014/main" id="{93FD99C6-F727-4793-B871-0CDC0DE325A6}"/>
              </a:ext>
            </a:extLst>
          </p:cNvPr>
          <p:cNvSpPr>
            <a:spLocks noGrp="1"/>
          </p:cNvSpPr>
          <p:nvPr>
            <p:ph type="ftr" sz="quarter" idx="11"/>
          </p:nvPr>
        </p:nvSpPr>
        <p:spPr/>
        <p:txBody>
          <a:bodyPr/>
          <a:lstStyle/>
          <a:p>
            <a:pPr>
              <a:defRPr/>
            </a:pPr>
            <a:r>
              <a:rPr lang="en-US"/>
              <a:t>© 2019 by Takele Beyene, AAU-CVMA. </a:t>
            </a:r>
          </a:p>
        </p:txBody>
      </p:sp>
      <p:sp>
        <p:nvSpPr>
          <p:cNvPr id="5" name="Slide Number Placeholder 4">
            <a:extLst>
              <a:ext uri="{FF2B5EF4-FFF2-40B4-BE49-F238E27FC236}">
                <a16:creationId xmlns:a16="http://schemas.microsoft.com/office/drawing/2014/main" id="{03D5F6BB-AE7F-447D-B885-1EF2D1A21F78}"/>
              </a:ext>
            </a:extLst>
          </p:cNvPr>
          <p:cNvSpPr>
            <a:spLocks noGrp="1"/>
          </p:cNvSpPr>
          <p:nvPr>
            <p:ph type="sldNum" sz="quarter" idx="12"/>
          </p:nvPr>
        </p:nvSpPr>
        <p:spPr/>
        <p:txBody>
          <a:bodyPr/>
          <a:lstStyle/>
          <a:p>
            <a:fld id="{A3B149D6-322C-494C-A338-7F231442BE0F}" type="slidenum">
              <a:rPr lang="en-US" smtClean="0"/>
              <a:t>‹#›</a:t>
            </a:fld>
            <a:endParaRPr lang="en-US"/>
          </a:p>
        </p:txBody>
      </p:sp>
    </p:spTree>
    <p:extLst>
      <p:ext uri="{BB962C8B-B14F-4D97-AF65-F5344CB8AC3E}">
        <p14:creationId xmlns:p14="http://schemas.microsoft.com/office/powerpoint/2010/main" val="3339020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692B39-A796-437C-8831-F44F19174C13}"/>
              </a:ext>
            </a:extLst>
          </p:cNvPr>
          <p:cNvSpPr>
            <a:spLocks noGrp="1"/>
          </p:cNvSpPr>
          <p:nvPr>
            <p:ph type="dt" sz="half" idx="10"/>
          </p:nvPr>
        </p:nvSpPr>
        <p:spPr/>
        <p:txBody>
          <a:bodyPr/>
          <a:lstStyle/>
          <a:p>
            <a:fld id="{0E73E44A-19F0-455F-9804-E03187C34B22}" type="datetime1">
              <a:rPr lang="en-US" smtClean="0"/>
              <a:t>4/27/2020</a:t>
            </a:fld>
            <a:endParaRPr lang="en-US"/>
          </a:p>
        </p:txBody>
      </p:sp>
      <p:sp>
        <p:nvSpPr>
          <p:cNvPr id="3" name="Footer Placeholder 2">
            <a:extLst>
              <a:ext uri="{FF2B5EF4-FFF2-40B4-BE49-F238E27FC236}">
                <a16:creationId xmlns:a16="http://schemas.microsoft.com/office/drawing/2014/main" id="{E730FFA7-ACEA-4EBE-81B9-19CC8315888F}"/>
              </a:ext>
            </a:extLst>
          </p:cNvPr>
          <p:cNvSpPr>
            <a:spLocks noGrp="1"/>
          </p:cNvSpPr>
          <p:nvPr>
            <p:ph type="ftr" sz="quarter" idx="11"/>
          </p:nvPr>
        </p:nvSpPr>
        <p:spPr/>
        <p:txBody>
          <a:bodyPr/>
          <a:lstStyle/>
          <a:p>
            <a:pPr>
              <a:defRPr/>
            </a:pPr>
            <a:r>
              <a:rPr lang="en-US"/>
              <a:t>© 2019 by Takele Beyene, AAU-CVMA. </a:t>
            </a:r>
          </a:p>
        </p:txBody>
      </p:sp>
      <p:sp>
        <p:nvSpPr>
          <p:cNvPr id="4" name="Slide Number Placeholder 3">
            <a:extLst>
              <a:ext uri="{FF2B5EF4-FFF2-40B4-BE49-F238E27FC236}">
                <a16:creationId xmlns:a16="http://schemas.microsoft.com/office/drawing/2014/main" id="{768DB8CB-DECB-4BEF-A628-8783AC3EB8CB}"/>
              </a:ext>
            </a:extLst>
          </p:cNvPr>
          <p:cNvSpPr>
            <a:spLocks noGrp="1"/>
          </p:cNvSpPr>
          <p:nvPr>
            <p:ph type="sldNum" sz="quarter" idx="12"/>
          </p:nvPr>
        </p:nvSpPr>
        <p:spPr/>
        <p:txBody>
          <a:bodyPr/>
          <a:lstStyle/>
          <a:p>
            <a:fld id="{A3B149D6-322C-494C-A338-7F231442BE0F}" type="slidenum">
              <a:rPr lang="en-US" smtClean="0"/>
              <a:t>‹#›</a:t>
            </a:fld>
            <a:endParaRPr lang="en-US"/>
          </a:p>
        </p:txBody>
      </p:sp>
    </p:spTree>
    <p:extLst>
      <p:ext uri="{BB962C8B-B14F-4D97-AF65-F5344CB8AC3E}">
        <p14:creationId xmlns:p14="http://schemas.microsoft.com/office/powerpoint/2010/main" val="4291031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F88D8-12F7-48A2-A3D6-5D161B418BB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830520C-ACA4-4845-8735-6A366795609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12834A-8978-4FB6-8AA7-5F369E26E4A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78569D5-3247-4A66-8965-FC0647AB94C7}"/>
              </a:ext>
            </a:extLst>
          </p:cNvPr>
          <p:cNvSpPr>
            <a:spLocks noGrp="1"/>
          </p:cNvSpPr>
          <p:nvPr>
            <p:ph type="dt" sz="half" idx="10"/>
          </p:nvPr>
        </p:nvSpPr>
        <p:spPr/>
        <p:txBody>
          <a:bodyPr/>
          <a:lstStyle/>
          <a:p>
            <a:fld id="{25D6A481-42F9-43CC-A929-1300CD2AAC6B}" type="datetime1">
              <a:rPr lang="en-US" smtClean="0"/>
              <a:t>4/27/2020</a:t>
            </a:fld>
            <a:endParaRPr lang="en-US"/>
          </a:p>
        </p:txBody>
      </p:sp>
      <p:sp>
        <p:nvSpPr>
          <p:cNvPr id="6" name="Footer Placeholder 5">
            <a:extLst>
              <a:ext uri="{FF2B5EF4-FFF2-40B4-BE49-F238E27FC236}">
                <a16:creationId xmlns:a16="http://schemas.microsoft.com/office/drawing/2014/main" id="{4B036049-3956-4F61-96F6-DB4B1936BC73}"/>
              </a:ext>
            </a:extLst>
          </p:cNvPr>
          <p:cNvSpPr>
            <a:spLocks noGrp="1"/>
          </p:cNvSpPr>
          <p:nvPr>
            <p:ph type="ftr" sz="quarter" idx="11"/>
          </p:nvPr>
        </p:nvSpPr>
        <p:spPr/>
        <p:txBody>
          <a:bodyPr/>
          <a:lstStyle/>
          <a:p>
            <a:pPr>
              <a:defRPr/>
            </a:pPr>
            <a:r>
              <a:rPr lang="en-US"/>
              <a:t>© 2019 by Takele Beyene, AAU-CVMA. </a:t>
            </a:r>
          </a:p>
        </p:txBody>
      </p:sp>
      <p:sp>
        <p:nvSpPr>
          <p:cNvPr id="7" name="Slide Number Placeholder 6">
            <a:extLst>
              <a:ext uri="{FF2B5EF4-FFF2-40B4-BE49-F238E27FC236}">
                <a16:creationId xmlns:a16="http://schemas.microsoft.com/office/drawing/2014/main" id="{76FCD079-8FD4-4531-9B21-1A89E4D29927}"/>
              </a:ext>
            </a:extLst>
          </p:cNvPr>
          <p:cNvSpPr>
            <a:spLocks noGrp="1"/>
          </p:cNvSpPr>
          <p:nvPr>
            <p:ph type="sldNum" sz="quarter" idx="12"/>
          </p:nvPr>
        </p:nvSpPr>
        <p:spPr/>
        <p:txBody>
          <a:bodyPr/>
          <a:lstStyle/>
          <a:p>
            <a:fld id="{A3B149D6-322C-494C-A338-7F231442BE0F}" type="slidenum">
              <a:rPr lang="en-US" smtClean="0"/>
              <a:t>‹#›</a:t>
            </a:fld>
            <a:endParaRPr lang="en-US"/>
          </a:p>
        </p:txBody>
      </p:sp>
    </p:spTree>
    <p:extLst>
      <p:ext uri="{BB962C8B-B14F-4D97-AF65-F5344CB8AC3E}">
        <p14:creationId xmlns:p14="http://schemas.microsoft.com/office/powerpoint/2010/main" val="1245282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56EB3-C744-43BA-B776-DA3E70A7C4B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343D6E2-4B30-43EC-B3E9-95113FA5AE6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0509E68-596D-43F9-A84E-42C33885661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CB921A5-72AD-4D44-9CCE-8F5F52BBB79D}"/>
              </a:ext>
            </a:extLst>
          </p:cNvPr>
          <p:cNvSpPr>
            <a:spLocks noGrp="1"/>
          </p:cNvSpPr>
          <p:nvPr>
            <p:ph type="dt" sz="half" idx="10"/>
          </p:nvPr>
        </p:nvSpPr>
        <p:spPr/>
        <p:txBody>
          <a:bodyPr/>
          <a:lstStyle/>
          <a:p>
            <a:fld id="{E5213088-0B53-478B-BAD5-6410980921E6}" type="datetime1">
              <a:rPr lang="en-US" smtClean="0"/>
              <a:t>4/27/2020</a:t>
            </a:fld>
            <a:endParaRPr lang="en-US"/>
          </a:p>
        </p:txBody>
      </p:sp>
      <p:sp>
        <p:nvSpPr>
          <p:cNvPr id="6" name="Footer Placeholder 5">
            <a:extLst>
              <a:ext uri="{FF2B5EF4-FFF2-40B4-BE49-F238E27FC236}">
                <a16:creationId xmlns:a16="http://schemas.microsoft.com/office/drawing/2014/main" id="{FB3AFEF0-790F-41B0-A23F-11E25CAA9E8E}"/>
              </a:ext>
            </a:extLst>
          </p:cNvPr>
          <p:cNvSpPr>
            <a:spLocks noGrp="1"/>
          </p:cNvSpPr>
          <p:nvPr>
            <p:ph type="ftr" sz="quarter" idx="11"/>
          </p:nvPr>
        </p:nvSpPr>
        <p:spPr/>
        <p:txBody>
          <a:bodyPr/>
          <a:lstStyle/>
          <a:p>
            <a:pPr>
              <a:defRPr/>
            </a:pPr>
            <a:r>
              <a:rPr lang="en-US"/>
              <a:t>© 2019 by Takele Beyene, AAU-CVMA. </a:t>
            </a:r>
          </a:p>
        </p:txBody>
      </p:sp>
      <p:sp>
        <p:nvSpPr>
          <p:cNvPr id="7" name="Slide Number Placeholder 6">
            <a:extLst>
              <a:ext uri="{FF2B5EF4-FFF2-40B4-BE49-F238E27FC236}">
                <a16:creationId xmlns:a16="http://schemas.microsoft.com/office/drawing/2014/main" id="{9E23B01F-E5F2-46CF-9F5A-36E86C983E6D}"/>
              </a:ext>
            </a:extLst>
          </p:cNvPr>
          <p:cNvSpPr>
            <a:spLocks noGrp="1"/>
          </p:cNvSpPr>
          <p:nvPr>
            <p:ph type="sldNum" sz="quarter" idx="12"/>
          </p:nvPr>
        </p:nvSpPr>
        <p:spPr/>
        <p:txBody>
          <a:bodyPr/>
          <a:lstStyle/>
          <a:p>
            <a:fld id="{A3B149D6-322C-494C-A338-7F231442BE0F}" type="slidenum">
              <a:rPr lang="en-US" smtClean="0"/>
              <a:t>‹#›</a:t>
            </a:fld>
            <a:endParaRPr lang="en-US"/>
          </a:p>
        </p:txBody>
      </p:sp>
    </p:spTree>
    <p:extLst>
      <p:ext uri="{BB962C8B-B14F-4D97-AF65-F5344CB8AC3E}">
        <p14:creationId xmlns:p14="http://schemas.microsoft.com/office/powerpoint/2010/main" val="1246957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764184-0BC2-4139-A506-9CC3139FC2A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6A9E0F-E732-430D-B4A5-A634B1E87CC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1AB587-67B9-466B-BA28-27AB42BED8A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DB7B63A-8681-4660-B076-372FC83BCFA2}" type="datetime1">
              <a:rPr lang="en-US" smtClean="0"/>
              <a:t>4/27/2020</a:t>
            </a:fld>
            <a:endParaRPr lang="en-US"/>
          </a:p>
        </p:txBody>
      </p:sp>
      <p:sp>
        <p:nvSpPr>
          <p:cNvPr id="5" name="Footer Placeholder 4">
            <a:extLst>
              <a:ext uri="{FF2B5EF4-FFF2-40B4-BE49-F238E27FC236}">
                <a16:creationId xmlns:a16="http://schemas.microsoft.com/office/drawing/2014/main" id="{933886D9-C172-472C-A7CF-033963ED59C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t>© 2019 by Takele Beyene, AAU-CVMA. </a:t>
            </a:r>
          </a:p>
        </p:txBody>
      </p:sp>
      <p:sp>
        <p:nvSpPr>
          <p:cNvPr id="6" name="Slide Number Placeholder 5">
            <a:extLst>
              <a:ext uri="{FF2B5EF4-FFF2-40B4-BE49-F238E27FC236}">
                <a16:creationId xmlns:a16="http://schemas.microsoft.com/office/drawing/2014/main" id="{4D2C9E81-1501-4FEB-AD6B-EB4645E36F5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3B149D6-322C-494C-A338-7F231442BE0F}" type="slidenum">
              <a:rPr lang="en-US" smtClean="0"/>
              <a:t>‹#›</a:t>
            </a:fld>
            <a:endParaRPr lang="en-US"/>
          </a:p>
        </p:txBody>
      </p:sp>
    </p:spTree>
    <p:extLst>
      <p:ext uri="{BB962C8B-B14F-4D97-AF65-F5344CB8AC3E}">
        <p14:creationId xmlns:p14="http://schemas.microsoft.com/office/powerpoint/2010/main" val="170815998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akele.beyene@aau.edu.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takelebeyene@gmail.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mailto:takele.beyene@aau.edu.et"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838200" y="960119"/>
            <a:ext cx="7772400" cy="5642347"/>
          </a:xfrm>
        </p:spPr>
        <p:txBody>
          <a:bodyPr>
            <a:normAutofit/>
          </a:bodyPr>
          <a:lstStyle/>
          <a:p>
            <a:pPr lvl="1" algn="ctr" eaLnBrk="1" hangingPunct="1">
              <a:buNone/>
              <a:defRPr/>
            </a:pPr>
            <a:endParaRPr lang="en-US" altLang="en-US" sz="3200" b="1" dirty="0">
              <a:solidFill>
                <a:srgbClr val="7030A0"/>
              </a:solidFill>
              <a:effectLst>
                <a:outerShdw blurRad="38100" dist="38100" dir="2700000" algn="tl">
                  <a:srgbClr val="000000">
                    <a:alpha val="43137"/>
                  </a:srgbClr>
                </a:outerShdw>
              </a:effectLst>
            </a:endParaRPr>
          </a:p>
          <a:p>
            <a:pPr lvl="1" algn="ctr" eaLnBrk="1" hangingPunct="1">
              <a:buNone/>
              <a:defRPr/>
            </a:pPr>
            <a:r>
              <a:rPr lang="en-US" sz="4000" b="1" dirty="0">
                <a:solidFill>
                  <a:srgbClr val="FF0000"/>
                </a:solidFill>
                <a:effectLst>
                  <a:outerShdw blurRad="38100" dist="38100" dir="2700000" algn="tl">
                    <a:srgbClr val="000000">
                      <a:alpha val="43137"/>
                    </a:srgbClr>
                  </a:outerShdw>
                </a:effectLst>
              </a:rPr>
              <a:t>Chemotherapy of Parasitic Diseases </a:t>
            </a:r>
          </a:p>
          <a:p>
            <a:pPr lvl="1" algn="ctr" eaLnBrk="1" hangingPunct="1">
              <a:buNone/>
              <a:defRPr/>
            </a:pPr>
            <a:r>
              <a:rPr lang="en-US" sz="4000" b="1" dirty="0">
                <a:solidFill>
                  <a:srgbClr val="FF0000"/>
                </a:solidFill>
                <a:effectLst>
                  <a:outerShdw blurRad="38100" dist="38100" dir="2700000" algn="tl">
                    <a:srgbClr val="000000">
                      <a:alpha val="43137"/>
                    </a:srgbClr>
                  </a:outerShdw>
                </a:effectLst>
              </a:rPr>
              <a:t>(Antiparasitic Agents)</a:t>
            </a:r>
          </a:p>
          <a:p>
            <a:pPr lvl="1" algn="ctr" eaLnBrk="1" hangingPunct="1">
              <a:buFontTx/>
              <a:buNone/>
              <a:defRPr/>
            </a:pPr>
            <a:endParaRPr lang="en-US" sz="3200" b="1" dirty="0">
              <a:solidFill>
                <a:srgbClr val="FF0000"/>
              </a:solidFill>
              <a:effectLst>
                <a:outerShdw blurRad="38100" dist="38100" dir="2700000" algn="tl">
                  <a:srgbClr val="000000">
                    <a:alpha val="43137"/>
                  </a:srgbClr>
                </a:outerShdw>
              </a:effectLst>
            </a:endParaRPr>
          </a:p>
          <a:p>
            <a:pPr lvl="1" algn="ctr" eaLnBrk="1" hangingPunct="1">
              <a:buFontTx/>
              <a:buNone/>
              <a:defRPr/>
            </a:pPr>
            <a:r>
              <a:rPr lang="en-US" sz="2800" b="1" dirty="0">
                <a:solidFill>
                  <a:srgbClr val="FF0000"/>
                </a:solidFill>
                <a:effectLst>
                  <a:outerShdw blurRad="38100" dist="38100" dir="2700000" algn="tl">
                    <a:srgbClr val="000000">
                      <a:alpha val="43137"/>
                    </a:srgbClr>
                  </a:outerShdw>
                </a:effectLst>
              </a:rPr>
              <a:t>By</a:t>
            </a:r>
          </a:p>
          <a:p>
            <a:pPr lvl="1" algn="ctr" eaLnBrk="1" hangingPunct="1">
              <a:buFontTx/>
              <a:buNone/>
              <a:defRPr/>
            </a:pPr>
            <a:r>
              <a:rPr lang="en-US" sz="2800" b="1" dirty="0">
                <a:solidFill>
                  <a:srgbClr val="FF0000"/>
                </a:solidFill>
                <a:effectLst>
                  <a:outerShdw blurRad="38100" dist="38100" dir="2700000" algn="tl">
                    <a:srgbClr val="000000">
                      <a:alpha val="43137"/>
                    </a:srgbClr>
                  </a:outerShdw>
                </a:effectLst>
              </a:rPr>
              <a:t>Takele Beyene</a:t>
            </a:r>
          </a:p>
          <a:p>
            <a:pPr lvl="1" algn="ctr" eaLnBrk="1" hangingPunct="1">
              <a:buFontTx/>
              <a:buNone/>
              <a:defRPr/>
            </a:pPr>
            <a:r>
              <a:rPr lang="en-US" sz="2000" b="1" dirty="0">
                <a:solidFill>
                  <a:srgbClr val="FF0000"/>
                </a:solidFill>
                <a:effectLst>
                  <a:outerShdw blurRad="38100" dist="38100" dir="2700000" algn="tl">
                    <a:srgbClr val="000000">
                      <a:alpha val="43137"/>
                    </a:srgbClr>
                  </a:outerShdw>
                </a:effectLst>
              </a:rPr>
              <a:t>E-mail: </a:t>
            </a:r>
            <a:r>
              <a:rPr lang="en-US" sz="2000" b="1" dirty="0">
                <a:solidFill>
                  <a:srgbClr val="FF0000"/>
                </a:solidFill>
                <a:effectLst>
                  <a:outerShdw blurRad="38100" dist="38100" dir="2700000" algn="tl">
                    <a:srgbClr val="000000">
                      <a:alpha val="43137"/>
                    </a:srgbClr>
                  </a:outerShdw>
                </a:effectLst>
                <a:hlinkClick r:id="rId3"/>
              </a:rPr>
              <a:t>takele.beyene@aau.edu.et</a:t>
            </a:r>
            <a:endParaRPr lang="en-US" sz="2000" b="1" dirty="0">
              <a:solidFill>
                <a:srgbClr val="FF0000"/>
              </a:solidFill>
              <a:effectLst>
                <a:outerShdw blurRad="38100" dist="38100" dir="2700000" algn="tl">
                  <a:srgbClr val="000000">
                    <a:alpha val="43137"/>
                  </a:srgbClr>
                </a:outerShdw>
              </a:effectLst>
            </a:endParaRPr>
          </a:p>
          <a:p>
            <a:pPr lvl="1" algn="ctr" eaLnBrk="1" hangingPunct="1">
              <a:buFontTx/>
              <a:buNone/>
              <a:defRPr/>
            </a:pPr>
            <a:r>
              <a:rPr lang="en-US" sz="2000" b="1" dirty="0">
                <a:solidFill>
                  <a:srgbClr val="FF0000"/>
                </a:solidFill>
                <a:effectLst>
                  <a:outerShdw blurRad="38100" dist="38100" dir="2700000" algn="tl">
                    <a:srgbClr val="000000">
                      <a:alpha val="43137"/>
                    </a:srgbClr>
                  </a:outerShdw>
                </a:effectLst>
                <a:hlinkClick r:id="rId4"/>
              </a:rPr>
              <a:t>takelebeyene@gmail.com</a:t>
            </a:r>
            <a:r>
              <a:rPr lang="en-US" sz="2000" b="1" dirty="0">
                <a:solidFill>
                  <a:srgbClr val="FF0000"/>
                </a:solidFill>
                <a:effectLst>
                  <a:outerShdw blurRad="38100" dist="38100" dir="2700000" algn="tl">
                    <a:srgbClr val="000000">
                      <a:alpha val="43137"/>
                    </a:srgbClr>
                  </a:outerShdw>
                </a:effectLst>
              </a:rPr>
              <a:t> </a:t>
            </a:r>
          </a:p>
          <a:p>
            <a:pPr lvl="1" algn="ctr" eaLnBrk="1" hangingPunct="1">
              <a:buFontTx/>
              <a:buNone/>
              <a:defRPr/>
            </a:pPr>
            <a:endParaRPr lang="en-US" sz="1800" b="1" dirty="0">
              <a:solidFill>
                <a:srgbClr val="FF0000"/>
              </a:solidFill>
              <a:effectLst>
                <a:outerShdw blurRad="38100" dist="38100" dir="2700000" algn="tl">
                  <a:srgbClr val="000000">
                    <a:alpha val="43137"/>
                  </a:srgbClr>
                </a:outerShdw>
              </a:effectLst>
            </a:endParaRPr>
          </a:p>
        </p:txBody>
      </p:sp>
      <p:sp>
        <p:nvSpPr>
          <p:cNvPr id="3" name="Line 4">
            <a:extLst>
              <a:ext uri="{FF2B5EF4-FFF2-40B4-BE49-F238E27FC236}">
                <a16:creationId xmlns:a16="http://schemas.microsoft.com/office/drawing/2014/main" id="{E0B146B4-B492-4BCB-A8F1-429AE1C8472B}"/>
              </a:ext>
            </a:extLst>
          </p:cNvPr>
          <p:cNvSpPr>
            <a:spLocks noChangeShapeType="1"/>
          </p:cNvSpPr>
          <p:nvPr/>
        </p:nvSpPr>
        <p:spPr bwMode="auto">
          <a:xfrm>
            <a:off x="228600" y="914400"/>
            <a:ext cx="8686800" cy="45719"/>
          </a:xfrm>
          <a:prstGeom prst="line">
            <a:avLst/>
          </a:prstGeom>
          <a:noFill/>
          <a:ln w="28575">
            <a:solidFill>
              <a:srgbClr val="00CCFF"/>
            </a:solidFill>
            <a:round/>
            <a:headEnd/>
            <a:tailEnd/>
          </a:ln>
        </p:spPr>
        <p:txBody>
          <a:bodyPr/>
          <a:lstStyle/>
          <a:p>
            <a:endParaRPr lang="en-GB"/>
          </a:p>
        </p:txBody>
      </p:sp>
      <p:sp>
        <p:nvSpPr>
          <p:cNvPr id="5" name="Line 4">
            <a:extLst>
              <a:ext uri="{FF2B5EF4-FFF2-40B4-BE49-F238E27FC236}">
                <a16:creationId xmlns:a16="http://schemas.microsoft.com/office/drawing/2014/main" id="{2D28461D-9780-4AD5-8715-570238EB94F8}"/>
              </a:ext>
            </a:extLst>
          </p:cNvPr>
          <p:cNvSpPr>
            <a:spLocks noChangeShapeType="1"/>
          </p:cNvSpPr>
          <p:nvPr/>
        </p:nvSpPr>
        <p:spPr bwMode="auto">
          <a:xfrm>
            <a:off x="381000" y="3200400"/>
            <a:ext cx="8686800" cy="45719"/>
          </a:xfrm>
          <a:prstGeom prst="line">
            <a:avLst/>
          </a:prstGeom>
          <a:noFill/>
          <a:ln w="28575">
            <a:solidFill>
              <a:srgbClr val="00CCFF"/>
            </a:solidFill>
            <a:round/>
            <a:headEnd/>
            <a:tailEnd/>
          </a:ln>
        </p:spPr>
        <p:txBody>
          <a:bodyP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467600" cy="685800"/>
          </a:xfrm>
        </p:spPr>
        <p:txBody>
          <a:bodyPr/>
          <a:lstStyle/>
          <a:p>
            <a:r>
              <a:rPr lang="en-GB" sz="4000" b="1" dirty="0">
                <a:solidFill>
                  <a:srgbClr val="FF0000"/>
                </a:solidFill>
              </a:rPr>
              <a:t>1. Unique essential enzymes</a:t>
            </a:r>
            <a:endParaRPr lang="en-GB" sz="4000" dirty="0">
              <a:solidFill>
                <a:srgbClr val="FF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43293619"/>
              </p:ext>
            </p:extLst>
          </p:nvPr>
        </p:nvGraphicFramePr>
        <p:xfrm>
          <a:off x="381000" y="1188717"/>
          <a:ext cx="8534398" cy="5108212"/>
        </p:xfrm>
        <a:graphic>
          <a:graphicData uri="http://schemas.openxmlformats.org/drawingml/2006/table">
            <a:tbl>
              <a:tblPr firstRow="1" bandRow="1">
                <a:tableStyleId>{5C22544A-7EE6-4342-B048-85BDC9FD1C3A}</a:tableStyleId>
              </a:tblPr>
              <a:tblGrid>
                <a:gridCol w="2734322">
                  <a:extLst>
                    <a:ext uri="{9D8B030D-6E8A-4147-A177-3AD203B41FA5}">
                      <a16:colId xmlns:a16="http://schemas.microsoft.com/office/drawing/2014/main" val="20000"/>
                    </a:ext>
                  </a:extLst>
                </a:gridCol>
                <a:gridCol w="2900038">
                  <a:extLst>
                    <a:ext uri="{9D8B030D-6E8A-4147-A177-3AD203B41FA5}">
                      <a16:colId xmlns:a16="http://schemas.microsoft.com/office/drawing/2014/main" val="20001"/>
                    </a:ext>
                  </a:extLst>
                </a:gridCol>
                <a:gridCol w="2900038">
                  <a:extLst>
                    <a:ext uri="{9D8B030D-6E8A-4147-A177-3AD203B41FA5}">
                      <a16:colId xmlns:a16="http://schemas.microsoft.com/office/drawing/2014/main" val="20002"/>
                    </a:ext>
                  </a:extLst>
                </a:gridCol>
              </a:tblGrid>
              <a:tr h="421425">
                <a:tc>
                  <a:txBody>
                    <a:bodyPr/>
                    <a:lstStyle/>
                    <a:p>
                      <a:pPr algn="ctr"/>
                      <a:r>
                        <a:rPr lang="en-GB" sz="2000" b="1" baseline="0" dirty="0">
                          <a:solidFill>
                            <a:schemeClr val="accent2">
                              <a:lumMod val="60000"/>
                              <a:lumOff val="40000"/>
                            </a:schemeClr>
                          </a:solidFill>
                          <a:effectLst/>
                          <a:latin typeface="Times New Roman"/>
                        </a:rPr>
                        <a:t>Targets</a:t>
                      </a:r>
                      <a:endParaRPr lang="en-GB" sz="3200" dirty="0">
                        <a:solidFill>
                          <a:schemeClr val="accent2">
                            <a:lumMod val="60000"/>
                            <a:lumOff val="40000"/>
                          </a:schemeClr>
                        </a:solidFill>
                        <a:effectLst/>
                      </a:endParaRPr>
                    </a:p>
                  </a:txBody>
                  <a:tcPr/>
                </a:tc>
                <a:tc>
                  <a:txBody>
                    <a:bodyPr/>
                    <a:lstStyle/>
                    <a:p>
                      <a:pPr algn="ctr"/>
                      <a:r>
                        <a:rPr lang="en-GB" sz="2000" b="1" baseline="0" dirty="0">
                          <a:solidFill>
                            <a:schemeClr val="accent2">
                              <a:lumMod val="60000"/>
                              <a:lumOff val="40000"/>
                            </a:schemeClr>
                          </a:solidFill>
                          <a:effectLst/>
                          <a:latin typeface="Times New Roman"/>
                        </a:rPr>
                        <a:t>Parasites</a:t>
                      </a:r>
                      <a:endParaRPr lang="en-GB" sz="3200" dirty="0">
                        <a:solidFill>
                          <a:schemeClr val="accent2">
                            <a:lumMod val="60000"/>
                            <a:lumOff val="40000"/>
                          </a:schemeClr>
                        </a:solidFill>
                        <a:effectLst/>
                      </a:endParaRPr>
                    </a:p>
                  </a:txBody>
                  <a:tcPr/>
                </a:tc>
                <a:tc>
                  <a:txBody>
                    <a:bodyPr/>
                    <a:lstStyle/>
                    <a:p>
                      <a:pPr algn="ctr"/>
                      <a:r>
                        <a:rPr lang="en-GB" sz="2000" b="1" baseline="0" dirty="0">
                          <a:solidFill>
                            <a:schemeClr val="accent2">
                              <a:lumMod val="60000"/>
                              <a:lumOff val="40000"/>
                            </a:schemeClr>
                          </a:solidFill>
                          <a:effectLst/>
                          <a:latin typeface="Times New Roman"/>
                        </a:rPr>
                        <a:t>Inhibitors</a:t>
                      </a:r>
                      <a:endParaRPr lang="en-GB" sz="3200" dirty="0">
                        <a:solidFill>
                          <a:schemeClr val="accent2">
                            <a:lumMod val="60000"/>
                            <a:lumOff val="40000"/>
                          </a:schemeClr>
                        </a:solidFill>
                        <a:effectLst/>
                      </a:endParaRPr>
                    </a:p>
                  </a:txBody>
                  <a:tcPr/>
                </a:tc>
                <a:extLst>
                  <a:ext uri="{0D108BD9-81ED-4DB2-BD59-A6C34878D82A}">
                    <a16:rowId xmlns:a16="http://schemas.microsoft.com/office/drawing/2014/main" val="10000"/>
                  </a:ext>
                </a:extLst>
              </a:tr>
              <a:tr h="1039129">
                <a:tc>
                  <a:txBody>
                    <a:bodyPr/>
                    <a:lstStyle/>
                    <a:p>
                      <a:pPr algn="ctr"/>
                      <a:r>
                        <a:rPr lang="en-GB" sz="2000" kern="1200" baseline="0" dirty="0">
                          <a:solidFill>
                            <a:srgbClr val="FF66CC"/>
                          </a:solidFill>
                          <a:latin typeface="+mn-lt"/>
                          <a:ea typeface="+mn-ea"/>
                          <a:cs typeface="+mn-cs"/>
                        </a:rPr>
                        <a:t>Enzymes for </a:t>
                      </a:r>
                      <a:r>
                        <a:rPr lang="en-GB" sz="2000" kern="1200" baseline="0" dirty="0" err="1">
                          <a:solidFill>
                            <a:srgbClr val="FF66CC"/>
                          </a:solidFill>
                          <a:latin typeface="+mn-lt"/>
                          <a:ea typeface="+mn-ea"/>
                          <a:cs typeface="+mn-cs"/>
                        </a:rPr>
                        <a:t>dihydropteroate</a:t>
                      </a:r>
                      <a:endParaRPr lang="en-GB" sz="2000" kern="1200" baseline="0" dirty="0">
                        <a:solidFill>
                          <a:srgbClr val="FF66CC"/>
                        </a:solidFill>
                        <a:latin typeface="+mn-lt"/>
                        <a:ea typeface="+mn-ea"/>
                        <a:cs typeface="+mn-cs"/>
                      </a:endParaRPr>
                    </a:p>
                    <a:p>
                      <a:pPr algn="ctr"/>
                      <a:r>
                        <a:rPr lang="en-GB" sz="2000" kern="1200" baseline="0" dirty="0">
                          <a:solidFill>
                            <a:srgbClr val="FF66CC"/>
                          </a:solidFill>
                          <a:latin typeface="+mn-lt"/>
                          <a:ea typeface="+mn-ea"/>
                          <a:cs typeface="+mn-cs"/>
                        </a:rPr>
                        <a:t>synthesis</a:t>
                      </a:r>
                      <a:endParaRPr lang="en-GB" sz="2000" dirty="0">
                        <a:solidFill>
                          <a:srgbClr val="FF66CC"/>
                        </a:solidFill>
                      </a:endParaRPr>
                    </a:p>
                  </a:txBody>
                  <a:tcPr/>
                </a:tc>
                <a:tc>
                  <a:txBody>
                    <a:bodyPr/>
                    <a:lstStyle/>
                    <a:p>
                      <a:pPr algn="ctr"/>
                      <a:r>
                        <a:rPr lang="en-GB" sz="2000" kern="1200" baseline="0" dirty="0" err="1">
                          <a:solidFill>
                            <a:schemeClr val="dk1"/>
                          </a:solidFill>
                          <a:latin typeface="+mn-lt"/>
                          <a:ea typeface="+mn-ea"/>
                          <a:cs typeface="+mn-cs"/>
                        </a:rPr>
                        <a:t>Apicomplexa</a:t>
                      </a:r>
                      <a:r>
                        <a:rPr lang="en-GB" sz="2000" kern="1200" baseline="0" dirty="0">
                          <a:solidFill>
                            <a:schemeClr val="dk1"/>
                          </a:solidFill>
                          <a:latin typeface="+mn-lt"/>
                          <a:ea typeface="+mn-ea"/>
                          <a:cs typeface="+mn-cs"/>
                        </a:rPr>
                        <a:t> (plasmodium, </a:t>
                      </a:r>
                      <a:r>
                        <a:rPr lang="en-GB" sz="2000" kern="1200" baseline="0" dirty="0" err="1">
                          <a:solidFill>
                            <a:schemeClr val="dk1"/>
                          </a:solidFill>
                          <a:latin typeface="+mn-lt"/>
                          <a:ea typeface="+mn-ea"/>
                          <a:cs typeface="+mn-cs"/>
                        </a:rPr>
                        <a:t>toxoplasma</a:t>
                      </a:r>
                      <a:r>
                        <a:rPr lang="en-GB" sz="2000" kern="1200" baseline="0" dirty="0">
                          <a:solidFill>
                            <a:schemeClr val="dk1"/>
                          </a:solidFill>
                          <a:latin typeface="+mn-lt"/>
                          <a:ea typeface="+mn-ea"/>
                          <a:cs typeface="+mn-cs"/>
                        </a:rPr>
                        <a:t>, </a:t>
                      </a:r>
                      <a:r>
                        <a:rPr lang="en-GB" sz="2000" kern="1200" baseline="0" dirty="0" err="1">
                          <a:solidFill>
                            <a:schemeClr val="dk1"/>
                          </a:solidFill>
                          <a:latin typeface="+mn-lt"/>
                          <a:ea typeface="+mn-ea"/>
                          <a:cs typeface="+mn-cs"/>
                        </a:rPr>
                        <a:t>eimeria</a:t>
                      </a:r>
                      <a:r>
                        <a:rPr lang="en-GB" sz="2000" kern="1200" baseline="0" dirty="0">
                          <a:solidFill>
                            <a:schemeClr val="dk1"/>
                          </a:solidFill>
                          <a:latin typeface="+mn-lt"/>
                          <a:ea typeface="+mn-ea"/>
                          <a:cs typeface="+mn-cs"/>
                        </a:rPr>
                        <a:t>)</a:t>
                      </a:r>
                      <a:endParaRPr lang="en-GB" sz="2000" dirty="0"/>
                    </a:p>
                  </a:txBody>
                  <a:tcPr/>
                </a:tc>
                <a:tc>
                  <a:txBody>
                    <a:bodyPr/>
                    <a:lstStyle/>
                    <a:p>
                      <a:pPr algn="ctr"/>
                      <a:r>
                        <a:rPr lang="en-GB" sz="2000" kern="1200" baseline="0" dirty="0" err="1">
                          <a:solidFill>
                            <a:schemeClr val="dk1"/>
                          </a:solidFill>
                          <a:latin typeface="+mn-lt"/>
                          <a:ea typeface="+mn-ea"/>
                          <a:cs typeface="+mn-cs"/>
                        </a:rPr>
                        <a:t>Sulfones</a:t>
                      </a:r>
                      <a:r>
                        <a:rPr lang="en-GB" sz="2000" kern="1200" baseline="0" dirty="0">
                          <a:solidFill>
                            <a:schemeClr val="dk1"/>
                          </a:solidFill>
                          <a:latin typeface="+mn-lt"/>
                          <a:ea typeface="+mn-ea"/>
                          <a:cs typeface="+mn-cs"/>
                        </a:rPr>
                        <a:t> and </a:t>
                      </a:r>
                      <a:r>
                        <a:rPr lang="en-GB" sz="2000" kern="1200" baseline="0" dirty="0" err="1">
                          <a:solidFill>
                            <a:schemeClr val="dk1"/>
                          </a:solidFill>
                          <a:latin typeface="+mn-lt"/>
                          <a:ea typeface="+mn-ea"/>
                          <a:cs typeface="+mn-cs"/>
                        </a:rPr>
                        <a:t>sulfonamides</a:t>
                      </a:r>
                      <a:endParaRPr lang="en-GB" sz="2000" dirty="0"/>
                    </a:p>
                  </a:txBody>
                  <a:tcPr/>
                </a:tc>
                <a:extLst>
                  <a:ext uri="{0D108BD9-81ED-4DB2-BD59-A6C34878D82A}">
                    <a16:rowId xmlns:a16="http://schemas.microsoft.com/office/drawing/2014/main" val="10001"/>
                  </a:ext>
                </a:extLst>
              </a:tr>
              <a:tr h="969165">
                <a:tc>
                  <a:txBody>
                    <a:bodyPr/>
                    <a:lstStyle/>
                    <a:p>
                      <a:pPr algn="ctr"/>
                      <a:r>
                        <a:rPr lang="en-GB" sz="2000" kern="1200" baseline="0" dirty="0" err="1">
                          <a:solidFill>
                            <a:srgbClr val="FF66CC"/>
                          </a:solidFill>
                          <a:latin typeface="+mn-lt"/>
                          <a:ea typeface="+mn-ea"/>
                          <a:cs typeface="+mn-cs"/>
                        </a:rPr>
                        <a:t>Pyruvate:ferrodoxin</a:t>
                      </a:r>
                      <a:r>
                        <a:rPr lang="en-GB" sz="2000" kern="1200" baseline="0" dirty="0">
                          <a:solidFill>
                            <a:srgbClr val="FF66CC"/>
                          </a:solidFill>
                          <a:latin typeface="+mn-lt"/>
                          <a:ea typeface="+mn-ea"/>
                          <a:cs typeface="+mn-cs"/>
                        </a:rPr>
                        <a:t> </a:t>
                      </a:r>
                      <a:r>
                        <a:rPr lang="en-GB" sz="2000" kern="1200" baseline="0" dirty="0" err="1">
                          <a:solidFill>
                            <a:srgbClr val="FF66CC"/>
                          </a:solidFill>
                          <a:latin typeface="+mn-lt"/>
                          <a:ea typeface="+mn-ea"/>
                          <a:cs typeface="+mn-cs"/>
                        </a:rPr>
                        <a:t>oxidoreductase</a:t>
                      </a:r>
                      <a:endParaRPr lang="en-GB" sz="2000" dirty="0">
                        <a:solidFill>
                          <a:srgbClr val="FF66CC"/>
                        </a:solidFill>
                      </a:endParaRPr>
                    </a:p>
                  </a:txBody>
                  <a:tcPr/>
                </a:tc>
                <a:tc>
                  <a:txBody>
                    <a:bodyPr/>
                    <a:lstStyle/>
                    <a:p>
                      <a:pPr algn="ctr"/>
                      <a:r>
                        <a:rPr lang="en-GB" sz="2000" kern="1200" baseline="0" dirty="0">
                          <a:solidFill>
                            <a:schemeClr val="dk1"/>
                          </a:solidFill>
                          <a:latin typeface="+mn-lt"/>
                          <a:ea typeface="+mn-ea"/>
                          <a:cs typeface="+mn-cs"/>
                        </a:rPr>
                        <a:t>Anaerobic protozoa (</a:t>
                      </a:r>
                      <a:r>
                        <a:rPr lang="en-GB" sz="2000" kern="1200" baseline="0" dirty="0" err="1">
                          <a:solidFill>
                            <a:schemeClr val="dk1"/>
                          </a:solidFill>
                          <a:latin typeface="+mn-lt"/>
                          <a:ea typeface="+mn-ea"/>
                          <a:cs typeface="+mn-cs"/>
                        </a:rPr>
                        <a:t>entamoeba</a:t>
                      </a:r>
                      <a:r>
                        <a:rPr lang="en-GB" sz="2000" kern="1200" baseline="0" dirty="0">
                          <a:solidFill>
                            <a:schemeClr val="dk1"/>
                          </a:solidFill>
                          <a:latin typeface="+mn-lt"/>
                          <a:ea typeface="+mn-ea"/>
                          <a:cs typeface="+mn-cs"/>
                        </a:rPr>
                        <a:t>, </a:t>
                      </a:r>
                      <a:r>
                        <a:rPr lang="en-GB" sz="2000" kern="1200" baseline="0" dirty="0" err="1">
                          <a:solidFill>
                            <a:schemeClr val="dk1"/>
                          </a:solidFill>
                          <a:latin typeface="+mn-lt"/>
                          <a:ea typeface="+mn-ea"/>
                          <a:cs typeface="+mn-cs"/>
                        </a:rPr>
                        <a:t>giardia</a:t>
                      </a:r>
                      <a:r>
                        <a:rPr lang="en-GB" sz="2000" kern="1200" baseline="0" dirty="0">
                          <a:solidFill>
                            <a:schemeClr val="dk1"/>
                          </a:solidFill>
                          <a:latin typeface="+mn-lt"/>
                          <a:ea typeface="+mn-ea"/>
                          <a:cs typeface="+mn-cs"/>
                        </a:rPr>
                        <a:t>, </a:t>
                      </a:r>
                      <a:r>
                        <a:rPr lang="en-GB" sz="2000" kern="1200" baseline="0" dirty="0" err="1">
                          <a:solidFill>
                            <a:schemeClr val="dk1"/>
                          </a:solidFill>
                          <a:latin typeface="+mn-lt"/>
                          <a:ea typeface="+mn-ea"/>
                          <a:cs typeface="+mn-cs"/>
                        </a:rPr>
                        <a:t>Trichomonas</a:t>
                      </a:r>
                      <a:r>
                        <a:rPr lang="en-GB" sz="2000" kern="1200" baseline="0" dirty="0">
                          <a:solidFill>
                            <a:schemeClr val="dk1"/>
                          </a:solidFill>
                          <a:latin typeface="+mn-lt"/>
                          <a:ea typeface="+mn-ea"/>
                          <a:cs typeface="+mn-cs"/>
                        </a:rPr>
                        <a:t>)</a:t>
                      </a:r>
                      <a:endParaRPr lang="en-GB" sz="2000" dirty="0"/>
                    </a:p>
                  </a:txBody>
                  <a:tcPr/>
                </a:tc>
                <a:tc>
                  <a:txBody>
                    <a:bodyPr/>
                    <a:lstStyle/>
                    <a:p>
                      <a:pPr algn="ctr"/>
                      <a:r>
                        <a:rPr lang="en-GB" sz="2000" kern="1200" baseline="0" dirty="0" err="1">
                          <a:solidFill>
                            <a:schemeClr val="dk1"/>
                          </a:solidFill>
                          <a:latin typeface="+mn-lt"/>
                          <a:ea typeface="+mn-ea"/>
                          <a:cs typeface="+mn-cs"/>
                        </a:rPr>
                        <a:t>Nitroimidazoles</a:t>
                      </a:r>
                      <a:endParaRPr lang="en-GB" sz="2000" dirty="0"/>
                    </a:p>
                  </a:txBody>
                  <a:tcPr/>
                </a:tc>
                <a:extLst>
                  <a:ext uri="{0D108BD9-81ED-4DB2-BD59-A6C34878D82A}">
                    <a16:rowId xmlns:a16="http://schemas.microsoft.com/office/drawing/2014/main" val="10002"/>
                  </a:ext>
                </a:extLst>
              </a:tr>
              <a:tr h="727391">
                <a:tc>
                  <a:txBody>
                    <a:bodyPr/>
                    <a:lstStyle/>
                    <a:p>
                      <a:pPr algn="ctr"/>
                      <a:r>
                        <a:rPr lang="en-GB" sz="2000" kern="1200" baseline="0" dirty="0" err="1">
                          <a:solidFill>
                            <a:schemeClr val="dk1"/>
                          </a:solidFill>
                          <a:latin typeface="+mn-lt"/>
                          <a:ea typeface="+mn-ea"/>
                          <a:cs typeface="+mn-cs"/>
                        </a:rPr>
                        <a:t>Pyruvate</a:t>
                      </a:r>
                      <a:r>
                        <a:rPr lang="en-GB" sz="2000" kern="1200" baseline="0" dirty="0">
                          <a:solidFill>
                            <a:schemeClr val="dk1"/>
                          </a:solidFill>
                          <a:latin typeface="+mn-lt"/>
                          <a:ea typeface="+mn-ea"/>
                          <a:cs typeface="+mn-cs"/>
                        </a:rPr>
                        <a:t> phosphate </a:t>
                      </a:r>
                      <a:r>
                        <a:rPr lang="en-GB" sz="2000" kern="1200" baseline="0" dirty="0" err="1">
                          <a:solidFill>
                            <a:schemeClr val="dk1"/>
                          </a:solidFill>
                          <a:latin typeface="+mn-lt"/>
                          <a:ea typeface="+mn-ea"/>
                          <a:cs typeface="+mn-cs"/>
                        </a:rPr>
                        <a:t>dikinase</a:t>
                      </a:r>
                      <a:endParaRPr lang="en-GB"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kern="1200" baseline="0" dirty="0">
                          <a:solidFill>
                            <a:schemeClr val="dk1"/>
                          </a:solidFill>
                          <a:latin typeface="+mn-lt"/>
                          <a:ea typeface="+mn-ea"/>
                          <a:cs typeface="+mn-cs"/>
                        </a:rPr>
                        <a:t>Anaerobic protozoa</a:t>
                      </a:r>
                      <a:endParaRPr lang="en-GB" sz="2000" dirty="0"/>
                    </a:p>
                    <a:p>
                      <a:pPr algn="ctr"/>
                      <a:endParaRPr lang="en-GB" sz="2000" dirty="0"/>
                    </a:p>
                  </a:txBody>
                  <a:tcPr/>
                </a:tc>
                <a:tc>
                  <a:txBody>
                    <a:bodyPr/>
                    <a:lstStyle/>
                    <a:p>
                      <a:pPr algn="ctr"/>
                      <a:r>
                        <a:rPr lang="en-GB" sz="2000" dirty="0"/>
                        <a:t>None</a:t>
                      </a:r>
                    </a:p>
                  </a:txBody>
                  <a:tcPr/>
                </a:tc>
                <a:extLst>
                  <a:ext uri="{0D108BD9-81ED-4DB2-BD59-A6C34878D82A}">
                    <a16:rowId xmlns:a16="http://schemas.microsoft.com/office/drawing/2014/main" val="10003"/>
                  </a:ext>
                </a:extLst>
              </a:tr>
              <a:tr h="875298">
                <a:tc>
                  <a:txBody>
                    <a:bodyPr/>
                    <a:lstStyle/>
                    <a:p>
                      <a:pPr algn="ctr"/>
                      <a:r>
                        <a:rPr lang="en-GB" sz="2000" kern="1200" baseline="0" dirty="0">
                          <a:solidFill>
                            <a:schemeClr val="dk1"/>
                          </a:solidFill>
                          <a:latin typeface="+mn-lt"/>
                          <a:ea typeface="+mn-ea"/>
                          <a:cs typeface="+mn-cs"/>
                        </a:rPr>
                        <a:t>Nucleoside </a:t>
                      </a:r>
                      <a:r>
                        <a:rPr lang="en-GB" sz="2000" kern="1200" baseline="0" dirty="0" err="1">
                          <a:solidFill>
                            <a:schemeClr val="dk1"/>
                          </a:solidFill>
                          <a:latin typeface="+mn-lt"/>
                          <a:ea typeface="+mn-ea"/>
                          <a:cs typeface="+mn-cs"/>
                        </a:rPr>
                        <a:t>phosphotransferase</a:t>
                      </a:r>
                      <a:endParaRPr lang="en-GB" sz="2000" dirty="0"/>
                    </a:p>
                  </a:txBody>
                  <a:tcPr/>
                </a:tc>
                <a:tc>
                  <a:txBody>
                    <a:bodyPr/>
                    <a:lstStyle/>
                    <a:p>
                      <a:pPr algn="ctr"/>
                      <a:r>
                        <a:rPr lang="en-GB" sz="2000" kern="1200" baseline="0" dirty="0">
                          <a:solidFill>
                            <a:schemeClr val="dk1"/>
                          </a:solidFill>
                          <a:latin typeface="+mn-lt"/>
                          <a:ea typeface="+mn-ea"/>
                          <a:cs typeface="+mn-cs"/>
                        </a:rPr>
                        <a:t>Flagellated protozoa</a:t>
                      </a:r>
                      <a:endParaRPr lang="en-GB" sz="2000" dirty="0"/>
                    </a:p>
                  </a:txBody>
                  <a:tcPr/>
                </a:tc>
                <a:tc>
                  <a:txBody>
                    <a:bodyPr/>
                    <a:lstStyle/>
                    <a:p>
                      <a:pPr algn="ctr"/>
                      <a:r>
                        <a:rPr lang="en-GB" sz="2000" kern="1200" baseline="0" dirty="0" err="1">
                          <a:solidFill>
                            <a:schemeClr val="dk1"/>
                          </a:solidFill>
                          <a:latin typeface="+mn-lt"/>
                          <a:ea typeface="+mn-ea"/>
                          <a:cs typeface="+mn-cs"/>
                        </a:rPr>
                        <a:t>Allopurinol</a:t>
                      </a:r>
                      <a:r>
                        <a:rPr lang="en-GB" sz="2000" kern="1200" baseline="0" dirty="0">
                          <a:solidFill>
                            <a:schemeClr val="dk1"/>
                          </a:solidFill>
                          <a:latin typeface="+mn-lt"/>
                          <a:ea typeface="+mn-ea"/>
                          <a:cs typeface="+mn-cs"/>
                        </a:rPr>
                        <a:t> </a:t>
                      </a:r>
                      <a:r>
                        <a:rPr lang="en-GB" sz="2000" kern="1200" baseline="0" dirty="0" err="1">
                          <a:solidFill>
                            <a:schemeClr val="dk1"/>
                          </a:solidFill>
                          <a:latin typeface="+mn-lt"/>
                          <a:ea typeface="+mn-ea"/>
                          <a:cs typeface="+mn-cs"/>
                        </a:rPr>
                        <a:t>riboside</a:t>
                      </a:r>
                      <a:r>
                        <a:rPr lang="en-GB" sz="2000" kern="1200" baseline="0" dirty="0">
                          <a:solidFill>
                            <a:schemeClr val="dk1"/>
                          </a:solidFill>
                          <a:latin typeface="+mn-lt"/>
                          <a:ea typeface="+mn-ea"/>
                          <a:cs typeface="+mn-cs"/>
                        </a:rPr>
                        <a:t> and</a:t>
                      </a:r>
                    </a:p>
                    <a:p>
                      <a:pPr algn="ctr"/>
                      <a:r>
                        <a:rPr lang="en-GB" sz="2000" kern="1200" baseline="0" dirty="0" err="1">
                          <a:solidFill>
                            <a:schemeClr val="dk1"/>
                          </a:solidFill>
                          <a:latin typeface="+mn-lt"/>
                          <a:ea typeface="+mn-ea"/>
                          <a:cs typeface="+mn-cs"/>
                        </a:rPr>
                        <a:t>formycin</a:t>
                      </a:r>
                      <a:r>
                        <a:rPr lang="en-GB" sz="2000" kern="1200" baseline="0" dirty="0">
                          <a:solidFill>
                            <a:schemeClr val="dk1"/>
                          </a:solidFill>
                          <a:latin typeface="+mn-lt"/>
                          <a:ea typeface="+mn-ea"/>
                          <a:cs typeface="+mn-cs"/>
                        </a:rPr>
                        <a:t> B</a:t>
                      </a:r>
                      <a:endParaRPr lang="en-GB" sz="2000" dirty="0"/>
                    </a:p>
                  </a:txBody>
                  <a:tcPr/>
                </a:tc>
                <a:extLst>
                  <a:ext uri="{0D108BD9-81ED-4DB2-BD59-A6C34878D82A}">
                    <a16:rowId xmlns:a16="http://schemas.microsoft.com/office/drawing/2014/main" val="10004"/>
                  </a:ext>
                </a:extLst>
              </a:tr>
              <a:tr h="1039129">
                <a:tc>
                  <a:txBody>
                    <a:bodyPr/>
                    <a:lstStyle/>
                    <a:p>
                      <a:pPr algn="ctr"/>
                      <a:r>
                        <a:rPr lang="en-GB" sz="2000" kern="1200" baseline="0" dirty="0" err="1">
                          <a:solidFill>
                            <a:schemeClr val="dk1"/>
                          </a:solidFill>
                          <a:latin typeface="+mn-lt"/>
                          <a:ea typeface="+mn-ea"/>
                          <a:cs typeface="+mn-cs"/>
                        </a:rPr>
                        <a:t>Trypanothione</a:t>
                      </a:r>
                      <a:r>
                        <a:rPr lang="en-GB" sz="2000" kern="1200" baseline="0" dirty="0">
                          <a:solidFill>
                            <a:schemeClr val="dk1"/>
                          </a:solidFill>
                          <a:latin typeface="+mn-lt"/>
                          <a:ea typeface="+mn-ea"/>
                          <a:cs typeface="+mn-cs"/>
                        </a:rPr>
                        <a:t> </a:t>
                      </a:r>
                      <a:r>
                        <a:rPr lang="en-GB" sz="2000" kern="1200" baseline="0" dirty="0" err="1">
                          <a:solidFill>
                            <a:schemeClr val="dk1"/>
                          </a:solidFill>
                          <a:latin typeface="+mn-lt"/>
                          <a:ea typeface="+mn-ea"/>
                          <a:cs typeface="+mn-cs"/>
                        </a:rPr>
                        <a:t>reductase</a:t>
                      </a:r>
                      <a:r>
                        <a:rPr lang="en-GB" sz="2000" kern="1200" baseline="0" dirty="0">
                          <a:solidFill>
                            <a:schemeClr val="dk1"/>
                          </a:solidFill>
                          <a:latin typeface="+mn-lt"/>
                          <a:ea typeface="+mn-ea"/>
                          <a:cs typeface="+mn-cs"/>
                        </a:rPr>
                        <a:t> and</a:t>
                      </a:r>
                    </a:p>
                    <a:p>
                      <a:pPr algn="ctr"/>
                      <a:r>
                        <a:rPr lang="en-GB" sz="2000" kern="1200" baseline="0" dirty="0" err="1">
                          <a:solidFill>
                            <a:schemeClr val="dk1"/>
                          </a:solidFill>
                          <a:latin typeface="+mn-lt"/>
                          <a:ea typeface="+mn-ea"/>
                          <a:cs typeface="+mn-cs"/>
                        </a:rPr>
                        <a:t>peroxidase</a:t>
                      </a:r>
                      <a:endParaRPr lang="en-GB" sz="2000" dirty="0"/>
                    </a:p>
                  </a:txBody>
                  <a:tcPr/>
                </a:tc>
                <a:tc>
                  <a:txBody>
                    <a:bodyPr/>
                    <a:lstStyle/>
                    <a:p>
                      <a:pPr algn="ctr"/>
                      <a:r>
                        <a:rPr lang="en-GB" sz="2000" kern="1200" baseline="0" dirty="0" err="1">
                          <a:solidFill>
                            <a:schemeClr val="dk1"/>
                          </a:solidFill>
                          <a:latin typeface="+mn-lt"/>
                          <a:ea typeface="+mn-ea"/>
                          <a:cs typeface="+mn-cs"/>
                        </a:rPr>
                        <a:t>Kinetoplastida</a:t>
                      </a:r>
                      <a:endParaRPr lang="en-GB" sz="2000" dirty="0"/>
                    </a:p>
                  </a:txBody>
                  <a:tcPr/>
                </a:tc>
                <a:tc>
                  <a:txBody>
                    <a:bodyPr/>
                    <a:lstStyle/>
                    <a:p>
                      <a:pPr algn="ctr"/>
                      <a:r>
                        <a:rPr lang="en-GB" sz="2000" kern="1200" baseline="0" dirty="0" err="1">
                          <a:solidFill>
                            <a:schemeClr val="dk1"/>
                          </a:solidFill>
                          <a:latin typeface="+mn-lt"/>
                          <a:ea typeface="+mn-ea"/>
                          <a:cs typeface="+mn-cs"/>
                        </a:rPr>
                        <a:t>Nifurtimox</a:t>
                      </a:r>
                      <a:endParaRPr lang="en-GB" sz="2000" dirty="0"/>
                    </a:p>
                  </a:txBody>
                  <a:tcPr/>
                </a:tc>
                <a:extLst>
                  <a:ext uri="{0D108BD9-81ED-4DB2-BD59-A6C34878D82A}">
                    <a16:rowId xmlns:a16="http://schemas.microsoft.com/office/drawing/2014/main" val="10005"/>
                  </a:ext>
                </a:extLst>
              </a:tr>
            </a:tbl>
          </a:graphicData>
        </a:graphic>
      </p:graphicFrame>
      <p:sp>
        <p:nvSpPr>
          <p:cNvPr id="3" name="Footer Placeholder 2"/>
          <p:cNvSpPr>
            <a:spLocks noGrp="1"/>
          </p:cNvSpPr>
          <p:nvPr>
            <p:ph type="ftr" sz="quarter" idx="11"/>
          </p:nvPr>
        </p:nvSpPr>
        <p:spPr/>
        <p:txBody>
          <a:bodyPr/>
          <a:lstStyle/>
          <a:p>
            <a:pPr>
              <a:defRPr/>
            </a:pPr>
            <a:r>
              <a:rPr lang="en-US"/>
              <a:t>© 2019 by Takele Beyene, AAU-CVMA. </a:t>
            </a:r>
          </a:p>
        </p:txBody>
      </p:sp>
      <p:sp>
        <p:nvSpPr>
          <p:cNvPr id="6" name="Line 4">
            <a:extLst>
              <a:ext uri="{FF2B5EF4-FFF2-40B4-BE49-F238E27FC236}">
                <a16:creationId xmlns:a16="http://schemas.microsoft.com/office/drawing/2014/main" id="{7E0958A1-83FB-4B1C-B0A3-3D8513765082}"/>
              </a:ext>
            </a:extLst>
          </p:cNvPr>
          <p:cNvSpPr>
            <a:spLocks noChangeShapeType="1"/>
          </p:cNvSpPr>
          <p:nvPr/>
        </p:nvSpPr>
        <p:spPr bwMode="auto">
          <a:xfrm>
            <a:off x="228600" y="914400"/>
            <a:ext cx="8686800" cy="45719"/>
          </a:xfrm>
          <a:prstGeom prst="line">
            <a:avLst/>
          </a:prstGeom>
          <a:noFill/>
          <a:ln w="28575">
            <a:solidFill>
              <a:srgbClr val="00CCFF"/>
            </a:solidFill>
            <a:round/>
            <a:headEnd/>
            <a:tailEnd/>
          </a:ln>
        </p:spPr>
        <p:txBody>
          <a:bodyPr/>
          <a:lstStyle/>
          <a:p>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0526"/>
            <a:ext cx="7467600" cy="609600"/>
          </a:xfrm>
        </p:spPr>
        <p:txBody>
          <a:bodyPr/>
          <a:lstStyle/>
          <a:p>
            <a:r>
              <a:rPr lang="en-GB" sz="3200" b="1" dirty="0">
                <a:solidFill>
                  <a:srgbClr val="FF0000"/>
                </a:solidFill>
              </a:rPr>
              <a:t>2. Indispensable enzymes</a:t>
            </a:r>
            <a:endParaRPr lang="en-GB" sz="3200"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64590331"/>
              </p:ext>
            </p:extLst>
          </p:nvPr>
        </p:nvGraphicFramePr>
        <p:xfrm>
          <a:off x="228600" y="1188719"/>
          <a:ext cx="8763000" cy="566928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669542">
                <a:tc>
                  <a:txBody>
                    <a:bodyPr/>
                    <a:lstStyle/>
                    <a:p>
                      <a:pPr algn="ctr"/>
                      <a:r>
                        <a:rPr lang="en-GB" sz="2400" b="1" kern="1200" baseline="0" dirty="0">
                          <a:solidFill>
                            <a:srgbClr val="FFFF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Targets</a:t>
                      </a:r>
                      <a:endParaRPr lang="en-GB" sz="24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tc>
                <a:tc>
                  <a:txBody>
                    <a:bodyPr/>
                    <a:lstStyle/>
                    <a:p>
                      <a:pPr algn="ctr"/>
                      <a:r>
                        <a:rPr lang="en-GB" sz="2400" b="1" kern="1200" baseline="0" dirty="0">
                          <a:solidFill>
                            <a:srgbClr val="FFFF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Parasites</a:t>
                      </a:r>
                      <a:endParaRPr lang="en-GB" sz="24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tc>
                <a:tc>
                  <a:txBody>
                    <a:bodyPr/>
                    <a:lstStyle/>
                    <a:p>
                      <a:pPr algn="ctr"/>
                      <a:r>
                        <a:rPr lang="en-GB" sz="2400" b="1" kern="1200" baseline="0" dirty="0">
                          <a:solidFill>
                            <a:srgbClr val="FFFF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Inhibitors</a:t>
                      </a:r>
                      <a:endParaRPr lang="en-GB" sz="24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769973">
                <a:tc>
                  <a:txBody>
                    <a:bodyPr/>
                    <a:lstStyle/>
                    <a:p>
                      <a:pPr algn="ctr"/>
                      <a:r>
                        <a:rPr lang="en-GB" sz="2000" kern="1200" baseline="0" dirty="0" err="1">
                          <a:solidFill>
                            <a:schemeClr val="tx1"/>
                          </a:solidFill>
                          <a:latin typeface="Arial" panose="020B0604020202020204" pitchFamily="34" charset="0"/>
                          <a:ea typeface="+mn-ea"/>
                          <a:cs typeface="Arial" panose="020B0604020202020204" pitchFamily="34" charset="0"/>
                        </a:rPr>
                        <a:t>Purine</a:t>
                      </a:r>
                      <a:r>
                        <a:rPr lang="en-GB" sz="2000" kern="1200" baseline="0" dirty="0">
                          <a:solidFill>
                            <a:schemeClr val="tx1"/>
                          </a:solidFill>
                          <a:latin typeface="Arial" panose="020B0604020202020204" pitchFamily="34" charset="0"/>
                          <a:ea typeface="+mn-ea"/>
                          <a:cs typeface="Arial" panose="020B0604020202020204" pitchFamily="34" charset="0"/>
                        </a:rPr>
                        <a:t> </a:t>
                      </a:r>
                      <a:r>
                        <a:rPr lang="en-GB" sz="2000" kern="1200" baseline="0" dirty="0" err="1">
                          <a:solidFill>
                            <a:schemeClr val="tx1"/>
                          </a:solidFill>
                          <a:latin typeface="Arial" panose="020B0604020202020204" pitchFamily="34" charset="0"/>
                          <a:ea typeface="+mn-ea"/>
                          <a:cs typeface="Arial" panose="020B0604020202020204" pitchFamily="34" charset="0"/>
                        </a:rPr>
                        <a:t>phosphoribosyl</a:t>
                      </a:r>
                      <a:r>
                        <a:rPr lang="en-GB" sz="2000" kern="1200" baseline="0" dirty="0">
                          <a:solidFill>
                            <a:schemeClr val="tx1"/>
                          </a:solidFill>
                          <a:latin typeface="Arial" panose="020B0604020202020204" pitchFamily="34" charset="0"/>
                          <a:ea typeface="+mn-ea"/>
                          <a:cs typeface="Arial" panose="020B0604020202020204" pitchFamily="34" charset="0"/>
                        </a:rPr>
                        <a:t> </a:t>
                      </a:r>
                      <a:r>
                        <a:rPr lang="en-GB" sz="2000" kern="1200" baseline="0" dirty="0" err="1">
                          <a:solidFill>
                            <a:schemeClr val="tx1"/>
                          </a:solidFill>
                          <a:latin typeface="Arial" panose="020B0604020202020204" pitchFamily="34" charset="0"/>
                          <a:ea typeface="+mn-ea"/>
                          <a:cs typeface="Arial" panose="020B0604020202020204" pitchFamily="34" charset="0"/>
                        </a:rPr>
                        <a:t>transferase</a:t>
                      </a:r>
                      <a:endParaRPr lang="en-GB" sz="2000" dirty="0">
                        <a:solidFill>
                          <a:schemeClr val="tx1"/>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a:r>
                        <a:rPr lang="en-GB" sz="2000" kern="1200" baseline="0" dirty="0">
                          <a:solidFill>
                            <a:schemeClr val="tx1"/>
                          </a:solidFill>
                          <a:latin typeface="Arial" panose="020B0604020202020204" pitchFamily="34" charset="0"/>
                          <a:ea typeface="+mn-ea"/>
                          <a:cs typeface="Arial" panose="020B0604020202020204" pitchFamily="34" charset="0"/>
                        </a:rPr>
                        <a:t>Protozoa</a:t>
                      </a:r>
                      <a:endParaRPr lang="en-GB" sz="2000" dirty="0">
                        <a:solidFill>
                          <a:schemeClr val="tx1"/>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a:r>
                        <a:rPr lang="en-GB" sz="2000" kern="1200" baseline="0" dirty="0" err="1">
                          <a:solidFill>
                            <a:schemeClr val="tx1"/>
                          </a:solidFill>
                          <a:latin typeface="Arial" panose="020B0604020202020204" pitchFamily="34" charset="0"/>
                          <a:ea typeface="+mn-ea"/>
                          <a:cs typeface="Arial" panose="020B0604020202020204" pitchFamily="34" charset="0"/>
                        </a:rPr>
                        <a:t>Allopurinol</a:t>
                      </a:r>
                      <a:endParaRPr lang="en-GB" sz="2000" dirty="0">
                        <a:solidFill>
                          <a:schemeClr val="tx1"/>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69973">
                <a:tc>
                  <a:txBody>
                    <a:bodyPr/>
                    <a:lstStyle/>
                    <a:p>
                      <a:pPr algn="ctr"/>
                      <a:r>
                        <a:rPr lang="en-GB" sz="2000" b="0" kern="1200" baseline="0" dirty="0" err="1">
                          <a:solidFill>
                            <a:srgbClr val="FF66CC"/>
                          </a:solidFill>
                          <a:latin typeface="Arial" panose="020B0604020202020204" pitchFamily="34" charset="0"/>
                          <a:ea typeface="+mn-ea"/>
                          <a:cs typeface="Arial" panose="020B0604020202020204" pitchFamily="34" charset="0"/>
                        </a:rPr>
                        <a:t>Lanosterol</a:t>
                      </a:r>
                      <a:r>
                        <a:rPr lang="en-GB" sz="2000" b="0" kern="1200" baseline="0" dirty="0">
                          <a:solidFill>
                            <a:srgbClr val="FF66CC"/>
                          </a:solidFill>
                          <a:latin typeface="Arial" panose="020B0604020202020204" pitchFamily="34" charset="0"/>
                          <a:ea typeface="+mn-ea"/>
                          <a:cs typeface="Arial" panose="020B0604020202020204" pitchFamily="34" charset="0"/>
                        </a:rPr>
                        <a:t> C-14 </a:t>
                      </a:r>
                      <a:r>
                        <a:rPr lang="en-GB" sz="2000" b="0" kern="1200" baseline="0" dirty="0" err="1">
                          <a:solidFill>
                            <a:srgbClr val="FF66CC"/>
                          </a:solidFill>
                          <a:latin typeface="Arial" panose="020B0604020202020204" pitchFamily="34" charset="0"/>
                          <a:ea typeface="+mn-ea"/>
                          <a:cs typeface="Arial" panose="020B0604020202020204" pitchFamily="34" charset="0"/>
                        </a:rPr>
                        <a:t>demethylase</a:t>
                      </a:r>
                      <a:endParaRPr lang="en-GB" sz="2000" b="0" dirty="0">
                        <a:solidFill>
                          <a:srgbClr val="FF66CC"/>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en-GB" sz="2000" b="0" i="1" kern="1200" baseline="0" dirty="0" err="1">
                          <a:solidFill>
                            <a:schemeClr val="tx1"/>
                          </a:solidFill>
                          <a:latin typeface="Arial" panose="020B0604020202020204" pitchFamily="34" charset="0"/>
                          <a:ea typeface="+mn-ea"/>
                          <a:cs typeface="Arial" panose="020B0604020202020204" pitchFamily="34" charset="0"/>
                        </a:rPr>
                        <a:t>Leishmania</a:t>
                      </a:r>
                      <a:endParaRPr lang="en-GB" sz="2000" b="0" kern="1200" baseline="0" dirty="0">
                        <a:solidFill>
                          <a:schemeClr val="tx1"/>
                        </a:solidFill>
                        <a:latin typeface="Arial" panose="020B0604020202020204" pitchFamily="34" charset="0"/>
                        <a:ea typeface="+mn-ea"/>
                        <a:cs typeface="Arial" panose="020B0604020202020204" pitchFamily="34" charset="0"/>
                      </a:endParaRPr>
                    </a:p>
                    <a:p>
                      <a:pPr algn="ctr"/>
                      <a:r>
                        <a:rPr lang="en-GB" sz="2000" b="0" i="1" kern="1200" baseline="0" dirty="0" err="1">
                          <a:solidFill>
                            <a:schemeClr val="tx1"/>
                          </a:solidFill>
                          <a:latin typeface="Arial" panose="020B0604020202020204" pitchFamily="34" charset="0"/>
                          <a:ea typeface="+mn-ea"/>
                          <a:cs typeface="Arial" panose="020B0604020202020204" pitchFamily="34" charset="0"/>
                        </a:rPr>
                        <a:t>Trypanosoma</a:t>
                      </a:r>
                      <a:endParaRPr lang="en-GB" sz="2000" b="0" dirty="0">
                        <a:solidFill>
                          <a:schemeClr val="tx1"/>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en-GB" sz="2000" b="0" kern="1200" baseline="0" dirty="0">
                          <a:solidFill>
                            <a:schemeClr val="tx1"/>
                          </a:solidFill>
                          <a:latin typeface="Arial" panose="020B0604020202020204" pitchFamily="34" charset="0"/>
                          <a:ea typeface="+mn-ea"/>
                          <a:cs typeface="Arial" panose="020B0604020202020204" pitchFamily="34" charset="0"/>
                        </a:rPr>
                        <a:t>Azoles</a:t>
                      </a:r>
                      <a:endParaRPr lang="en-GB" sz="2000" b="0" dirty="0">
                        <a:solidFill>
                          <a:schemeClr val="tx1"/>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835374">
                <a:tc>
                  <a:txBody>
                    <a:bodyPr/>
                    <a:lstStyle/>
                    <a:p>
                      <a:pPr algn="ctr"/>
                      <a:r>
                        <a:rPr lang="en-GB" sz="2000" kern="1200" baseline="0" dirty="0" err="1">
                          <a:solidFill>
                            <a:schemeClr val="tx1"/>
                          </a:solidFill>
                          <a:latin typeface="Arial" panose="020B0604020202020204" pitchFamily="34" charset="0"/>
                          <a:ea typeface="+mn-ea"/>
                          <a:cs typeface="Arial" panose="020B0604020202020204" pitchFamily="34" charset="0"/>
                        </a:rPr>
                        <a:t>Purine</a:t>
                      </a:r>
                      <a:r>
                        <a:rPr lang="en-GB" sz="2000" kern="1200" baseline="0" dirty="0">
                          <a:solidFill>
                            <a:schemeClr val="tx1"/>
                          </a:solidFill>
                          <a:latin typeface="Arial" panose="020B0604020202020204" pitchFamily="34" charset="0"/>
                          <a:ea typeface="+mn-ea"/>
                          <a:cs typeface="Arial" panose="020B0604020202020204" pitchFamily="34" charset="0"/>
                        </a:rPr>
                        <a:t> nucleoside </a:t>
                      </a:r>
                      <a:r>
                        <a:rPr lang="en-GB" sz="2000" kern="1200" baseline="0" dirty="0" err="1">
                          <a:solidFill>
                            <a:schemeClr val="tx1"/>
                          </a:solidFill>
                          <a:latin typeface="Arial" panose="020B0604020202020204" pitchFamily="34" charset="0"/>
                          <a:ea typeface="+mn-ea"/>
                          <a:cs typeface="Arial" panose="020B0604020202020204" pitchFamily="34" charset="0"/>
                        </a:rPr>
                        <a:t>kinase</a:t>
                      </a:r>
                      <a:endParaRPr lang="en-GB" sz="20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GB" sz="2000" i="1" kern="1200" baseline="0" dirty="0" err="1">
                          <a:solidFill>
                            <a:schemeClr val="tx1"/>
                          </a:solidFill>
                          <a:latin typeface="Arial" panose="020B0604020202020204" pitchFamily="34" charset="0"/>
                          <a:ea typeface="+mn-ea"/>
                          <a:cs typeface="Arial" panose="020B0604020202020204" pitchFamily="34" charset="0"/>
                        </a:rPr>
                        <a:t>Trichomonas</a:t>
                      </a:r>
                      <a:endParaRPr lang="en-GB" sz="2000" i="1" kern="1200" baseline="0" dirty="0">
                        <a:solidFill>
                          <a:schemeClr val="tx1"/>
                        </a:solidFill>
                        <a:latin typeface="Arial" panose="020B0604020202020204" pitchFamily="34" charset="0"/>
                        <a:ea typeface="+mn-ea"/>
                        <a:cs typeface="Arial" panose="020B0604020202020204" pitchFamily="34" charset="0"/>
                      </a:endParaRPr>
                    </a:p>
                    <a:p>
                      <a:pPr algn="ctr"/>
                      <a:r>
                        <a:rPr lang="en-GB" sz="2000" i="1" kern="1200" baseline="0" dirty="0">
                          <a:solidFill>
                            <a:schemeClr val="tx1"/>
                          </a:solidFill>
                          <a:latin typeface="Arial" panose="020B0604020202020204" pitchFamily="34" charset="0"/>
                          <a:ea typeface="+mn-ea"/>
                          <a:cs typeface="Arial" panose="020B0604020202020204" pitchFamily="34" charset="0"/>
                        </a:rPr>
                        <a:t>Entamoeba</a:t>
                      </a:r>
                    </a:p>
                  </a:txBody>
                  <a:tcPr/>
                </a:tc>
                <a:tc>
                  <a:txBody>
                    <a:bodyPr/>
                    <a:lstStyle/>
                    <a:p>
                      <a:pPr algn="ctr"/>
                      <a:r>
                        <a:rPr lang="en-GB" sz="2000" dirty="0">
                          <a:solidFill>
                            <a:schemeClr val="tx1"/>
                          </a:solidFill>
                          <a:latin typeface="Arial" panose="020B0604020202020204" pitchFamily="34" charset="0"/>
                          <a:cs typeface="Arial" panose="020B0604020202020204" pitchFamily="34" charset="0"/>
                        </a:rPr>
                        <a:t>None</a:t>
                      </a:r>
                    </a:p>
                  </a:txBody>
                  <a:tcPr/>
                </a:tc>
                <a:extLst>
                  <a:ext uri="{0D108BD9-81ED-4DB2-BD59-A6C34878D82A}">
                    <a16:rowId xmlns:a16="http://schemas.microsoft.com/office/drawing/2014/main" val="10003"/>
                  </a:ext>
                </a:extLst>
              </a:tr>
              <a:tr h="571961">
                <a:tc>
                  <a:txBody>
                    <a:bodyPr/>
                    <a:lstStyle/>
                    <a:p>
                      <a:pPr algn="ctr"/>
                      <a:r>
                        <a:rPr lang="en-GB" sz="2000" kern="1200" baseline="0" dirty="0" err="1">
                          <a:solidFill>
                            <a:srgbClr val="FF66CC"/>
                          </a:solidFill>
                          <a:latin typeface="Arial" panose="020B0604020202020204" pitchFamily="34" charset="0"/>
                          <a:ea typeface="+mn-ea"/>
                          <a:cs typeface="Arial" panose="020B0604020202020204" pitchFamily="34" charset="0"/>
                        </a:rPr>
                        <a:t>Ornithine</a:t>
                      </a:r>
                      <a:r>
                        <a:rPr lang="en-GB" sz="2000" kern="1200" baseline="0" dirty="0">
                          <a:solidFill>
                            <a:srgbClr val="FF66CC"/>
                          </a:solidFill>
                          <a:latin typeface="Arial" panose="020B0604020202020204" pitchFamily="34" charset="0"/>
                          <a:ea typeface="+mn-ea"/>
                          <a:cs typeface="Arial" panose="020B0604020202020204" pitchFamily="34" charset="0"/>
                        </a:rPr>
                        <a:t> </a:t>
                      </a:r>
                      <a:r>
                        <a:rPr lang="en-GB" sz="2000" kern="1200" baseline="0" dirty="0" err="1">
                          <a:solidFill>
                            <a:srgbClr val="FF66CC"/>
                          </a:solidFill>
                          <a:latin typeface="Arial" panose="020B0604020202020204" pitchFamily="34" charset="0"/>
                          <a:ea typeface="+mn-ea"/>
                          <a:cs typeface="Arial" panose="020B0604020202020204" pitchFamily="34" charset="0"/>
                        </a:rPr>
                        <a:t>decarboxylase</a:t>
                      </a:r>
                      <a:endParaRPr lang="en-GB" sz="2000" dirty="0">
                        <a:solidFill>
                          <a:srgbClr val="FF66CC"/>
                        </a:solidFill>
                        <a:latin typeface="Arial" panose="020B0604020202020204" pitchFamily="34" charset="0"/>
                        <a:cs typeface="Arial" panose="020B0604020202020204" pitchFamily="34" charset="0"/>
                      </a:endParaRPr>
                    </a:p>
                  </a:txBody>
                  <a:tcPr/>
                </a:tc>
                <a:tc>
                  <a:txBody>
                    <a:bodyPr/>
                    <a:lstStyle/>
                    <a:p>
                      <a:pPr algn="ctr"/>
                      <a:r>
                        <a:rPr lang="en-GB" sz="2000" baseline="0" dirty="0">
                          <a:solidFill>
                            <a:schemeClr val="tx1"/>
                          </a:solidFill>
                          <a:latin typeface="Arial" panose="020B0604020202020204" pitchFamily="34" charset="0"/>
                          <a:cs typeface="Arial" panose="020B0604020202020204" pitchFamily="34" charset="0"/>
                        </a:rPr>
                        <a:t>trypanosomes </a:t>
                      </a:r>
                      <a:endParaRPr lang="en-GB" sz="20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GB" sz="2000" baseline="0" dirty="0" err="1">
                          <a:solidFill>
                            <a:schemeClr val="tx1"/>
                          </a:solidFill>
                          <a:latin typeface="Arial" panose="020B0604020202020204" pitchFamily="34" charset="0"/>
                          <a:cs typeface="Arial" panose="020B0604020202020204" pitchFamily="34" charset="0"/>
                        </a:rPr>
                        <a:t>Difluoromethylornithine</a:t>
                      </a:r>
                      <a:endParaRPr lang="en-GB" sz="20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769973">
                <a:tc>
                  <a:txBody>
                    <a:bodyPr/>
                    <a:lstStyle/>
                    <a:p>
                      <a:pPr algn="ctr"/>
                      <a:r>
                        <a:rPr lang="en-GB" sz="2000" i="1" kern="1200" baseline="0" dirty="0">
                          <a:solidFill>
                            <a:srgbClr val="FF66CC"/>
                          </a:solidFill>
                          <a:latin typeface="Arial" panose="020B0604020202020204" pitchFamily="34" charset="0"/>
                          <a:ea typeface="+mn-ea"/>
                          <a:cs typeface="Arial" panose="020B0604020202020204" pitchFamily="34" charset="0"/>
                        </a:rPr>
                        <a:t>(S)</a:t>
                      </a:r>
                      <a:r>
                        <a:rPr lang="en-GB" sz="2000" i="1" kern="1200" baseline="0" dirty="0" err="1">
                          <a:solidFill>
                            <a:srgbClr val="FF66CC"/>
                          </a:solidFill>
                          <a:latin typeface="Arial" panose="020B0604020202020204" pitchFamily="34" charset="0"/>
                          <a:ea typeface="+mn-ea"/>
                          <a:cs typeface="Arial" panose="020B0604020202020204" pitchFamily="34" charset="0"/>
                        </a:rPr>
                        <a:t>Adenosylmethionine</a:t>
                      </a:r>
                      <a:r>
                        <a:rPr lang="en-GB" sz="2000" i="1" kern="1200" baseline="0" dirty="0">
                          <a:solidFill>
                            <a:srgbClr val="FF66CC"/>
                          </a:solidFill>
                          <a:latin typeface="Arial" panose="020B0604020202020204" pitchFamily="34" charset="0"/>
                          <a:ea typeface="+mn-ea"/>
                          <a:cs typeface="Arial" panose="020B0604020202020204" pitchFamily="34" charset="0"/>
                        </a:rPr>
                        <a:t> </a:t>
                      </a:r>
                      <a:r>
                        <a:rPr lang="en-GB" sz="2000" kern="1200" baseline="0" dirty="0" err="1">
                          <a:solidFill>
                            <a:srgbClr val="FF66CC"/>
                          </a:solidFill>
                          <a:latin typeface="Arial" panose="020B0604020202020204" pitchFamily="34" charset="0"/>
                          <a:ea typeface="+mn-ea"/>
                          <a:cs typeface="Arial" panose="020B0604020202020204" pitchFamily="34" charset="0"/>
                        </a:rPr>
                        <a:t>decarboxylase</a:t>
                      </a:r>
                      <a:endParaRPr lang="en-GB" sz="2000" dirty="0">
                        <a:solidFill>
                          <a:srgbClr val="FF66CC"/>
                        </a:solidFill>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aseline="0" dirty="0">
                          <a:solidFill>
                            <a:schemeClr val="tx1"/>
                          </a:solidFill>
                          <a:latin typeface="Arial" panose="020B0604020202020204" pitchFamily="34" charset="0"/>
                          <a:cs typeface="Arial" panose="020B0604020202020204" pitchFamily="34" charset="0"/>
                        </a:rPr>
                        <a:t>trypanosomes </a:t>
                      </a:r>
                      <a:endParaRPr lang="en-GB" sz="2000" dirty="0">
                        <a:solidFill>
                          <a:schemeClr val="tx1"/>
                        </a:solidFill>
                        <a:latin typeface="Arial" panose="020B0604020202020204" pitchFamily="34" charset="0"/>
                        <a:cs typeface="Arial" panose="020B0604020202020204" pitchFamily="34" charset="0"/>
                      </a:endParaRPr>
                    </a:p>
                    <a:p>
                      <a:pPr algn="ctr"/>
                      <a:endParaRPr lang="en-GB" sz="20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GB" sz="2000" kern="1200" baseline="0" dirty="0" err="1">
                          <a:solidFill>
                            <a:schemeClr val="tx1"/>
                          </a:solidFill>
                          <a:latin typeface="Arial" panose="020B0604020202020204" pitchFamily="34" charset="0"/>
                          <a:ea typeface="+mn-ea"/>
                          <a:cs typeface="Arial" panose="020B0604020202020204" pitchFamily="34" charset="0"/>
                        </a:rPr>
                        <a:t>Diamidines</a:t>
                      </a:r>
                      <a:endParaRPr lang="en-GB" sz="20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282484">
                <a:tc>
                  <a:txBody>
                    <a:bodyPr/>
                    <a:lstStyle/>
                    <a:p>
                      <a:pPr algn="ctr"/>
                      <a:r>
                        <a:rPr lang="en-GB" sz="2000" kern="1200" baseline="0" dirty="0">
                          <a:solidFill>
                            <a:srgbClr val="FF66CC"/>
                          </a:solidFill>
                          <a:latin typeface="Arial" panose="020B0604020202020204" pitchFamily="34" charset="0"/>
                          <a:ea typeface="+mn-ea"/>
                          <a:cs typeface="Arial" panose="020B0604020202020204" pitchFamily="34" charset="0"/>
                        </a:rPr>
                        <a:t>Glycolytic enzymes</a:t>
                      </a:r>
                      <a:endParaRPr lang="en-GB" sz="2000" dirty="0">
                        <a:solidFill>
                          <a:srgbClr val="FF66CC"/>
                        </a:solidFill>
                        <a:latin typeface="Arial" panose="020B0604020202020204" pitchFamily="34" charset="0"/>
                        <a:cs typeface="Arial" panose="020B0604020202020204" pitchFamily="34" charset="0"/>
                      </a:endParaRPr>
                    </a:p>
                  </a:txBody>
                  <a:tcPr/>
                </a:tc>
                <a:tc>
                  <a:txBody>
                    <a:bodyPr/>
                    <a:lstStyle/>
                    <a:p>
                      <a:pPr algn="ctr"/>
                      <a:r>
                        <a:rPr lang="en-GB" sz="2000" kern="1200" baseline="0" dirty="0" err="1">
                          <a:solidFill>
                            <a:schemeClr val="tx1"/>
                          </a:solidFill>
                          <a:latin typeface="Arial" panose="020B0604020202020204" pitchFamily="34" charset="0"/>
                          <a:ea typeface="+mn-ea"/>
                          <a:cs typeface="Arial" panose="020B0604020202020204" pitchFamily="34" charset="0"/>
                        </a:rPr>
                        <a:t>Kinetoplastida</a:t>
                      </a:r>
                      <a:endParaRPr lang="en-GB" sz="20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GB" sz="2000" kern="1200" baseline="0" dirty="0">
                          <a:solidFill>
                            <a:schemeClr val="tx1"/>
                          </a:solidFill>
                          <a:latin typeface="Arial" panose="020B0604020202020204" pitchFamily="34" charset="0"/>
                          <a:ea typeface="+mn-ea"/>
                          <a:cs typeface="Arial" panose="020B0604020202020204" pitchFamily="34" charset="0"/>
                        </a:rPr>
                        <a:t>Glycerol plus</a:t>
                      </a:r>
                    </a:p>
                    <a:p>
                      <a:pPr algn="ctr"/>
                      <a:r>
                        <a:rPr lang="en-GB" sz="2000" kern="1200" baseline="0" dirty="0" err="1">
                          <a:solidFill>
                            <a:schemeClr val="tx1"/>
                          </a:solidFill>
                          <a:latin typeface="Arial" panose="020B0604020202020204" pitchFamily="34" charset="0"/>
                          <a:ea typeface="+mn-ea"/>
                          <a:cs typeface="Arial" panose="020B0604020202020204" pitchFamily="34" charset="0"/>
                        </a:rPr>
                        <a:t>Salicylhydroxamic</a:t>
                      </a:r>
                      <a:r>
                        <a:rPr lang="en-GB" sz="2000" kern="1200" baseline="0" dirty="0">
                          <a:solidFill>
                            <a:schemeClr val="tx1"/>
                          </a:solidFill>
                          <a:latin typeface="Arial" panose="020B0604020202020204" pitchFamily="34" charset="0"/>
                          <a:ea typeface="+mn-ea"/>
                          <a:cs typeface="Arial" panose="020B0604020202020204" pitchFamily="34" charset="0"/>
                        </a:rPr>
                        <a:t> acid</a:t>
                      </a:r>
                    </a:p>
                    <a:p>
                      <a:pPr algn="ctr"/>
                      <a:r>
                        <a:rPr lang="en-GB" sz="2000" kern="1200" baseline="0" dirty="0" err="1">
                          <a:solidFill>
                            <a:schemeClr val="tx1"/>
                          </a:solidFill>
                          <a:latin typeface="Arial" panose="020B0604020202020204" pitchFamily="34" charset="0"/>
                          <a:ea typeface="+mn-ea"/>
                          <a:cs typeface="Arial" panose="020B0604020202020204" pitchFamily="34" charset="0"/>
                        </a:rPr>
                        <a:t>Suramin</a:t>
                      </a:r>
                      <a:endParaRPr lang="en-GB" sz="20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bl>
          </a:graphicData>
        </a:graphic>
      </p:graphicFrame>
      <p:sp>
        <p:nvSpPr>
          <p:cNvPr id="3" name="Footer Placeholder 2"/>
          <p:cNvSpPr>
            <a:spLocks noGrp="1"/>
          </p:cNvSpPr>
          <p:nvPr>
            <p:ph type="ftr" sz="quarter" idx="11"/>
          </p:nvPr>
        </p:nvSpPr>
        <p:spPr/>
        <p:txBody>
          <a:bodyPr/>
          <a:lstStyle/>
          <a:p>
            <a:pPr>
              <a:defRPr/>
            </a:pPr>
            <a:r>
              <a:rPr lang="en-US"/>
              <a:t>© 2019 by Takele Beyene, AAU-CVMA. </a:t>
            </a:r>
            <a:endParaRPr lang="en-US" dirty="0"/>
          </a:p>
        </p:txBody>
      </p:sp>
      <p:sp>
        <p:nvSpPr>
          <p:cNvPr id="5" name="Line 4">
            <a:extLst>
              <a:ext uri="{FF2B5EF4-FFF2-40B4-BE49-F238E27FC236}">
                <a16:creationId xmlns:a16="http://schemas.microsoft.com/office/drawing/2014/main" id="{F38E8057-72A2-4EE9-83F2-B62CA4E89270}"/>
              </a:ext>
            </a:extLst>
          </p:cNvPr>
          <p:cNvSpPr>
            <a:spLocks noChangeShapeType="1"/>
          </p:cNvSpPr>
          <p:nvPr/>
        </p:nvSpPr>
        <p:spPr bwMode="auto">
          <a:xfrm>
            <a:off x="228600" y="914400"/>
            <a:ext cx="8686800" cy="45719"/>
          </a:xfrm>
          <a:prstGeom prst="line">
            <a:avLst/>
          </a:prstGeom>
          <a:noFill/>
          <a:ln w="28575">
            <a:solidFill>
              <a:srgbClr val="00CCFF"/>
            </a:solidFill>
            <a:round/>
            <a:headEnd/>
            <a:tailEnd/>
          </a:ln>
        </p:spPr>
        <p:txBody>
          <a:bodyPr/>
          <a:lstStyle/>
          <a:p>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001000" cy="762000"/>
          </a:xfrm>
        </p:spPr>
        <p:txBody>
          <a:bodyPr/>
          <a:lstStyle/>
          <a:p>
            <a:r>
              <a:rPr lang="en-GB" sz="2400" b="1" dirty="0">
                <a:solidFill>
                  <a:srgbClr val="FF0000"/>
                </a:solidFill>
              </a:rPr>
              <a:t>3. Common indispensable biochemical functions with different pharmacologic properties</a:t>
            </a:r>
            <a:endParaRPr lang="en-GB" sz="2400" dirty="0">
              <a:solidFill>
                <a:srgbClr val="FF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07752825"/>
              </p:ext>
            </p:extLst>
          </p:nvPr>
        </p:nvGraphicFramePr>
        <p:xfrm>
          <a:off x="609601" y="1143000"/>
          <a:ext cx="8305800" cy="5638801"/>
        </p:xfrm>
        <a:graphic>
          <a:graphicData uri="http://schemas.openxmlformats.org/drawingml/2006/table">
            <a:tbl>
              <a:tblPr firstRow="1" bandRow="1">
                <a:tableStyleId>{5C22544A-7EE6-4342-B048-85BDC9FD1C3A}</a:tableStyleId>
              </a:tblPr>
              <a:tblGrid>
                <a:gridCol w="3137709">
                  <a:extLst>
                    <a:ext uri="{9D8B030D-6E8A-4147-A177-3AD203B41FA5}">
                      <a16:colId xmlns:a16="http://schemas.microsoft.com/office/drawing/2014/main" val="20000"/>
                    </a:ext>
                  </a:extLst>
                </a:gridCol>
                <a:gridCol w="2007556">
                  <a:extLst>
                    <a:ext uri="{9D8B030D-6E8A-4147-A177-3AD203B41FA5}">
                      <a16:colId xmlns:a16="http://schemas.microsoft.com/office/drawing/2014/main" val="20001"/>
                    </a:ext>
                  </a:extLst>
                </a:gridCol>
                <a:gridCol w="3160535">
                  <a:extLst>
                    <a:ext uri="{9D8B030D-6E8A-4147-A177-3AD203B41FA5}">
                      <a16:colId xmlns:a16="http://schemas.microsoft.com/office/drawing/2014/main" val="20002"/>
                    </a:ext>
                  </a:extLst>
                </a:gridCol>
              </a:tblGrid>
              <a:tr h="600106">
                <a:tc>
                  <a:txBody>
                    <a:bodyPr/>
                    <a:lstStyle/>
                    <a:p>
                      <a:r>
                        <a:rPr lang="en-GB" sz="2400" b="1" kern="1200" baseline="0" dirty="0">
                          <a:solidFill>
                            <a:srgbClr val="FFFF00"/>
                          </a:solidFill>
                          <a:latin typeface="+mn-lt"/>
                          <a:ea typeface="+mn-ea"/>
                          <a:cs typeface="+mn-cs"/>
                        </a:rPr>
                        <a:t>Targets</a:t>
                      </a:r>
                      <a:endParaRPr lang="en-GB" sz="2400" dirty="0">
                        <a:solidFill>
                          <a:srgbClr val="FFFF00"/>
                        </a:solidFill>
                      </a:endParaRPr>
                    </a:p>
                  </a:txBody>
                  <a:tcPr/>
                </a:tc>
                <a:tc>
                  <a:txBody>
                    <a:bodyPr/>
                    <a:lstStyle/>
                    <a:p>
                      <a:r>
                        <a:rPr lang="en-GB" sz="2400" b="1" kern="1200" baseline="0" dirty="0">
                          <a:solidFill>
                            <a:srgbClr val="FFFF00"/>
                          </a:solidFill>
                          <a:latin typeface="+mn-lt"/>
                          <a:ea typeface="+mn-ea"/>
                          <a:cs typeface="+mn-cs"/>
                        </a:rPr>
                        <a:t>Parasites</a:t>
                      </a:r>
                      <a:endParaRPr lang="en-GB" sz="2400" dirty="0">
                        <a:solidFill>
                          <a:srgbClr val="FFFF00"/>
                        </a:solidFill>
                      </a:endParaRPr>
                    </a:p>
                  </a:txBody>
                  <a:tcPr/>
                </a:tc>
                <a:tc>
                  <a:txBody>
                    <a:bodyPr/>
                    <a:lstStyle/>
                    <a:p>
                      <a:r>
                        <a:rPr lang="en-GB" sz="2400" b="1" kern="1200" baseline="0" dirty="0">
                          <a:solidFill>
                            <a:srgbClr val="FFFF00"/>
                          </a:solidFill>
                          <a:latin typeface="+mn-lt"/>
                          <a:ea typeface="+mn-ea"/>
                          <a:cs typeface="+mn-cs"/>
                        </a:rPr>
                        <a:t>Inhibitors</a:t>
                      </a:r>
                      <a:endParaRPr lang="en-GB" sz="2400" dirty="0">
                        <a:solidFill>
                          <a:srgbClr val="FFFF00"/>
                        </a:solidFill>
                      </a:endParaRPr>
                    </a:p>
                  </a:txBody>
                  <a:tcPr/>
                </a:tc>
                <a:extLst>
                  <a:ext uri="{0D108BD9-81ED-4DB2-BD59-A6C34878D82A}">
                    <a16:rowId xmlns:a16="http://schemas.microsoft.com/office/drawing/2014/main" val="10000"/>
                  </a:ext>
                </a:extLst>
              </a:tr>
              <a:tr h="1220728">
                <a:tc>
                  <a:txBody>
                    <a:bodyPr/>
                    <a:lstStyle/>
                    <a:p>
                      <a:pPr algn="ctr"/>
                      <a:r>
                        <a:rPr lang="en-GB" sz="2000" kern="1200" baseline="0" dirty="0" err="1">
                          <a:solidFill>
                            <a:srgbClr val="FF66CC"/>
                          </a:solidFill>
                          <a:latin typeface="+mn-lt"/>
                          <a:ea typeface="+mn-ea"/>
                          <a:cs typeface="+mn-cs"/>
                        </a:rPr>
                        <a:t>Dihydrofolate</a:t>
                      </a:r>
                      <a:r>
                        <a:rPr lang="en-GB" sz="2000" kern="1200" baseline="0" dirty="0">
                          <a:solidFill>
                            <a:srgbClr val="FF66CC"/>
                          </a:solidFill>
                          <a:latin typeface="+mn-lt"/>
                          <a:ea typeface="+mn-ea"/>
                          <a:cs typeface="+mn-cs"/>
                        </a:rPr>
                        <a:t> </a:t>
                      </a:r>
                      <a:r>
                        <a:rPr lang="en-GB" sz="2000" kern="1200" baseline="0" dirty="0" err="1">
                          <a:solidFill>
                            <a:srgbClr val="FF66CC"/>
                          </a:solidFill>
                          <a:latin typeface="+mn-lt"/>
                          <a:ea typeface="+mn-ea"/>
                          <a:cs typeface="+mn-cs"/>
                        </a:rPr>
                        <a:t>reductase-thymidylate</a:t>
                      </a:r>
                      <a:r>
                        <a:rPr lang="en-GB" sz="2000" kern="1200" baseline="0" dirty="0">
                          <a:solidFill>
                            <a:srgbClr val="FF66CC"/>
                          </a:solidFill>
                          <a:latin typeface="+mn-lt"/>
                          <a:ea typeface="+mn-ea"/>
                          <a:cs typeface="+mn-cs"/>
                        </a:rPr>
                        <a:t> </a:t>
                      </a:r>
                      <a:r>
                        <a:rPr lang="en-GB" sz="2000" kern="1200" baseline="0" dirty="0" err="1">
                          <a:solidFill>
                            <a:srgbClr val="FF66CC"/>
                          </a:solidFill>
                          <a:latin typeface="+mn-lt"/>
                          <a:ea typeface="+mn-ea"/>
                          <a:cs typeface="+mn-cs"/>
                        </a:rPr>
                        <a:t>synthase</a:t>
                      </a:r>
                      <a:r>
                        <a:rPr lang="en-GB" sz="2000" kern="1200" baseline="0" dirty="0">
                          <a:solidFill>
                            <a:srgbClr val="FF66CC"/>
                          </a:solidFill>
                          <a:latin typeface="+mn-lt"/>
                          <a:ea typeface="+mn-ea"/>
                          <a:cs typeface="+mn-cs"/>
                        </a:rPr>
                        <a:t> </a:t>
                      </a:r>
                      <a:r>
                        <a:rPr lang="en-GB" sz="2000" kern="1200" baseline="0" dirty="0" err="1">
                          <a:solidFill>
                            <a:srgbClr val="FF66CC"/>
                          </a:solidFill>
                          <a:latin typeface="+mn-lt"/>
                          <a:ea typeface="+mn-ea"/>
                          <a:cs typeface="+mn-cs"/>
                        </a:rPr>
                        <a:t>bifunctional</a:t>
                      </a:r>
                      <a:r>
                        <a:rPr lang="en-GB" sz="2000" kern="1200" baseline="0" dirty="0">
                          <a:solidFill>
                            <a:srgbClr val="FF66CC"/>
                          </a:solidFill>
                          <a:latin typeface="+mn-lt"/>
                          <a:ea typeface="+mn-ea"/>
                          <a:cs typeface="+mn-cs"/>
                        </a:rPr>
                        <a:t> enzyme</a:t>
                      </a:r>
                      <a:endParaRPr lang="en-GB" sz="2000" dirty="0">
                        <a:solidFill>
                          <a:srgbClr val="FF66CC"/>
                        </a:solidFill>
                      </a:endParaRPr>
                    </a:p>
                  </a:txBody>
                  <a:tcPr/>
                </a:tc>
                <a:tc>
                  <a:txBody>
                    <a:bodyPr/>
                    <a:lstStyle/>
                    <a:p>
                      <a:pPr algn="ctr"/>
                      <a:r>
                        <a:rPr lang="en-GB" sz="2000" kern="1200" baseline="0" dirty="0" err="1">
                          <a:solidFill>
                            <a:schemeClr val="dk1"/>
                          </a:solidFill>
                          <a:latin typeface="+mn-lt"/>
                          <a:ea typeface="+mn-ea"/>
                          <a:cs typeface="+mn-cs"/>
                        </a:rPr>
                        <a:t>Apicomplexa</a:t>
                      </a:r>
                      <a:r>
                        <a:rPr lang="en-GB" sz="2000" kern="1200" baseline="0" dirty="0">
                          <a:solidFill>
                            <a:schemeClr val="dk1"/>
                          </a:solidFill>
                          <a:latin typeface="+mn-lt"/>
                          <a:ea typeface="+mn-ea"/>
                          <a:cs typeface="+mn-cs"/>
                        </a:rPr>
                        <a:t> and</a:t>
                      </a:r>
                    </a:p>
                    <a:p>
                      <a:pPr algn="ctr"/>
                      <a:r>
                        <a:rPr lang="en-GB" sz="2000" kern="1200" baseline="0" dirty="0" err="1">
                          <a:solidFill>
                            <a:schemeClr val="dk1"/>
                          </a:solidFill>
                          <a:latin typeface="+mn-lt"/>
                          <a:ea typeface="+mn-ea"/>
                          <a:cs typeface="+mn-cs"/>
                        </a:rPr>
                        <a:t>Kinetoplastida</a:t>
                      </a:r>
                      <a:endParaRPr lang="en-GB" sz="2000" dirty="0"/>
                    </a:p>
                  </a:txBody>
                  <a:tcPr/>
                </a:tc>
                <a:tc>
                  <a:txBody>
                    <a:bodyPr/>
                    <a:lstStyle/>
                    <a:p>
                      <a:pPr algn="ctr"/>
                      <a:r>
                        <a:rPr lang="en-GB" sz="2000" kern="1200" baseline="0" dirty="0" err="1">
                          <a:solidFill>
                            <a:schemeClr val="dk1"/>
                          </a:solidFill>
                          <a:latin typeface="+mn-lt"/>
                          <a:ea typeface="+mn-ea"/>
                          <a:cs typeface="+mn-cs"/>
                        </a:rPr>
                        <a:t>Pyrimethamine</a:t>
                      </a:r>
                      <a:endParaRPr lang="en-GB" sz="2000" dirty="0"/>
                    </a:p>
                  </a:txBody>
                  <a:tcPr/>
                </a:tc>
                <a:extLst>
                  <a:ext uri="{0D108BD9-81ED-4DB2-BD59-A6C34878D82A}">
                    <a16:rowId xmlns:a16="http://schemas.microsoft.com/office/drawing/2014/main" val="10001"/>
                  </a:ext>
                </a:extLst>
              </a:tr>
              <a:tr h="689443">
                <a:tc>
                  <a:txBody>
                    <a:bodyPr/>
                    <a:lstStyle/>
                    <a:p>
                      <a:pPr algn="ctr"/>
                      <a:r>
                        <a:rPr lang="en-GB" sz="2000" kern="1200" baseline="0" dirty="0">
                          <a:solidFill>
                            <a:srgbClr val="FF66CC"/>
                          </a:solidFill>
                          <a:latin typeface="+mn-lt"/>
                          <a:ea typeface="+mn-ea"/>
                          <a:cs typeface="+mn-cs"/>
                        </a:rPr>
                        <a:t>Thiamine transporter</a:t>
                      </a:r>
                      <a:endParaRPr lang="en-GB" sz="2000" dirty="0">
                        <a:solidFill>
                          <a:srgbClr val="FF66CC"/>
                        </a:solidFill>
                      </a:endParaRPr>
                    </a:p>
                  </a:txBody>
                  <a:tcPr/>
                </a:tc>
                <a:tc>
                  <a:txBody>
                    <a:bodyPr/>
                    <a:lstStyle/>
                    <a:p>
                      <a:pPr algn="ctr"/>
                      <a:r>
                        <a:rPr lang="en-GB" sz="2000" kern="1200" baseline="0" dirty="0" err="1">
                          <a:solidFill>
                            <a:schemeClr val="dk1"/>
                          </a:solidFill>
                          <a:latin typeface="+mn-lt"/>
                          <a:ea typeface="+mn-ea"/>
                          <a:cs typeface="+mn-cs"/>
                        </a:rPr>
                        <a:t>Coccidia</a:t>
                      </a:r>
                      <a:r>
                        <a:rPr lang="en-GB" sz="2000" kern="1200" baseline="0" dirty="0">
                          <a:solidFill>
                            <a:schemeClr val="dk1"/>
                          </a:solidFill>
                          <a:latin typeface="+mn-lt"/>
                          <a:ea typeface="+mn-ea"/>
                          <a:cs typeface="+mn-cs"/>
                        </a:rPr>
                        <a:t> </a:t>
                      </a:r>
                      <a:endParaRPr lang="en-GB" sz="2000" dirty="0"/>
                    </a:p>
                  </a:txBody>
                  <a:tcPr/>
                </a:tc>
                <a:tc>
                  <a:txBody>
                    <a:bodyPr/>
                    <a:lstStyle/>
                    <a:p>
                      <a:pPr algn="ctr"/>
                      <a:r>
                        <a:rPr lang="en-GB" sz="2000" kern="1200" baseline="0" dirty="0" err="1">
                          <a:solidFill>
                            <a:schemeClr val="dk1"/>
                          </a:solidFill>
                          <a:latin typeface="+mn-lt"/>
                          <a:ea typeface="+mn-ea"/>
                          <a:cs typeface="+mn-cs"/>
                        </a:rPr>
                        <a:t>Amprolium</a:t>
                      </a:r>
                      <a:endParaRPr lang="en-GB" sz="2000" dirty="0"/>
                    </a:p>
                  </a:txBody>
                  <a:tcPr/>
                </a:tc>
                <a:extLst>
                  <a:ext uri="{0D108BD9-81ED-4DB2-BD59-A6C34878D82A}">
                    <a16:rowId xmlns:a16="http://schemas.microsoft.com/office/drawing/2014/main" val="10002"/>
                  </a:ext>
                </a:extLst>
              </a:tr>
              <a:tr h="964565">
                <a:tc>
                  <a:txBody>
                    <a:bodyPr/>
                    <a:lstStyle/>
                    <a:p>
                      <a:pPr algn="ctr"/>
                      <a:r>
                        <a:rPr lang="en-GB" sz="2000" kern="1200" baseline="0" dirty="0">
                          <a:solidFill>
                            <a:srgbClr val="FF66CC"/>
                          </a:solidFill>
                          <a:latin typeface="+mn-lt"/>
                          <a:ea typeface="+mn-ea"/>
                          <a:cs typeface="+mn-cs"/>
                        </a:rPr>
                        <a:t>Mitochondrial electron transporter</a:t>
                      </a:r>
                      <a:endParaRPr lang="en-GB" sz="2000" dirty="0">
                        <a:solidFill>
                          <a:srgbClr val="FF66CC"/>
                        </a:solidFill>
                      </a:endParaRPr>
                    </a:p>
                  </a:txBody>
                  <a:tcPr/>
                </a:tc>
                <a:tc>
                  <a:txBody>
                    <a:bodyPr/>
                    <a:lstStyle/>
                    <a:p>
                      <a:pPr algn="ctr"/>
                      <a:r>
                        <a:rPr lang="en-GB" sz="2000" kern="1200" baseline="0" dirty="0" err="1">
                          <a:solidFill>
                            <a:schemeClr val="dk1"/>
                          </a:solidFill>
                          <a:latin typeface="+mn-lt"/>
                          <a:ea typeface="+mn-ea"/>
                          <a:cs typeface="+mn-cs"/>
                        </a:rPr>
                        <a:t>Apicomplexa</a:t>
                      </a:r>
                      <a:endParaRPr lang="en-GB" sz="2000" dirty="0"/>
                    </a:p>
                  </a:txBody>
                  <a:tcPr/>
                </a:tc>
                <a:tc>
                  <a:txBody>
                    <a:bodyPr/>
                    <a:lstStyle/>
                    <a:p>
                      <a:pPr algn="ctr"/>
                      <a:r>
                        <a:rPr lang="en-GB" sz="2000" kern="1200" baseline="0" dirty="0">
                          <a:solidFill>
                            <a:schemeClr val="dk1"/>
                          </a:solidFill>
                          <a:latin typeface="+mn-lt"/>
                          <a:ea typeface="+mn-ea"/>
                          <a:cs typeface="+mn-cs"/>
                        </a:rPr>
                        <a:t>4-OH-quinolines and 2-OH-naphthoquinones</a:t>
                      </a:r>
                      <a:endParaRPr lang="en-GB" sz="2000" dirty="0"/>
                    </a:p>
                  </a:txBody>
                  <a:tcPr/>
                </a:tc>
                <a:extLst>
                  <a:ext uri="{0D108BD9-81ED-4DB2-BD59-A6C34878D82A}">
                    <a16:rowId xmlns:a16="http://schemas.microsoft.com/office/drawing/2014/main" val="10003"/>
                  </a:ext>
                </a:extLst>
              </a:tr>
              <a:tr h="779099">
                <a:tc>
                  <a:txBody>
                    <a:bodyPr/>
                    <a:lstStyle/>
                    <a:p>
                      <a:pPr algn="ctr"/>
                      <a:r>
                        <a:rPr lang="en-GB" sz="2000" kern="1200" baseline="0" dirty="0">
                          <a:solidFill>
                            <a:srgbClr val="FF66CC"/>
                          </a:solidFill>
                          <a:latin typeface="+mn-lt"/>
                          <a:ea typeface="+mn-ea"/>
                          <a:cs typeface="+mn-cs"/>
                        </a:rPr>
                        <a:t>Microtubules</a:t>
                      </a:r>
                      <a:endParaRPr lang="en-GB" sz="2000" dirty="0">
                        <a:solidFill>
                          <a:srgbClr val="FF66CC"/>
                        </a:solidFill>
                      </a:endParaRPr>
                    </a:p>
                  </a:txBody>
                  <a:tcPr/>
                </a:tc>
                <a:tc>
                  <a:txBody>
                    <a:bodyPr/>
                    <a:lstStyle/>
                    <a:p>
                      <a:pPr algn="ctr"/>
                      <a:r>
                        <a:rPr lang="en-GB" sz="2000" kern="1200" baseline="0" dirty="0" err="1">
                          <a:solidFill>
                            <a:schemeClr val="dk1"/>
                          </a:solidFill>
                          <a:latin typeface="+mn-lt"/>
                          <a:ea typeface="+mn-ea"/>
                          <a:cs typeface="+mn-cs"/>
                        </a:rPr>
                        <a:t>Helminth</a:t>
                      </a:r>
                      <a:endParaRPr lang="en-GB" sz="2000" dirty="0"/>
                    </a:p>
                  </a:txBody>
                  <a:tcPr/>
                </a:tc>
                <a:tc>
                  <a:txBody>
                    <a:bodyPr/>
                    <a:lstStyle/>
                    <a:p>
                      <a:pPr algn="ctr"/>
                      <a:r>
                        <a:rPr lang="en-GB" sz="2000" kern="1200" baseline="0" dirty="0" err="1">
                          <a:solidFill>
                            <a:schemeClr val="dk1"/>
                          </a:solidFill>
                          <a:latin typeface="+mn-lt"/>
                          <a:ea typeface="+mn-ea"/>
                          <a:cs typeface="+mn-cs"/>
                        </a:rPr>
                        <a:t>Benzimidazoles</a:t>
                      </a:r>
                      <a:endParaRPr lang="en-GB" sz="2000" dirty="0"/>
                    </a:p>
                  </a:txBody>
                  <a:tcPr/>
                </a:tc>
                <a:extLst>
                  <a:ext uri="{0D108BD9-81ED-4DB2-BD59-A6C34878D82A}">
                    <a16:rowId xmlns:a16="http://schemas.microsoft.com/office/drawing/2014/main" val="10004"/>
                  </a:ext>
                </a:extLst>
              </a:tr>
              <a:tr h="1384860">
                <a:tc>
                  <a:txBody>
                    <a:bodyPr/>
                    <a:lstStyle/>
                    <a:p>
                      <a:pPr algn="ctr"/>
                      <a:r>
                        <a:rPr lang="en-GB" sz="2000" kern="1200" baseline="0" dirty="0">
                          <a:solidFill>
                            <a:srgbClr val="FF66CC"/>
                          </a:solidFill>
                          <a:latin typeface="+mn-lt"/>
                          <a:ea typeface="+mn-ea"/>
                          <a:cs typeface="+mn-cs"/>
                        </a:rPr>
                        <a:t>Nervous synaptic transmission</a:t>
                      </a:r>
                      <a:endParaRPr lang="en-GB" sz="2000" dirty="0">
                        <a:solidFill>
                          <a:srgbClr val="FF66CC"/>
                        </a:solidFill>
                      </a:endParaRPr>
                    </a:p>
                  </a:txBody>
                  <a:tcPr/>
                </a:tc>
                <a:tc>
                  <a:txBody>
                    <a:bodyPr/>
                    <a:lstStyle/>
                    <a:p>
                      <a:pPr algn="ctr"/>
                      <a:r>
                        <a:rPr lang="en-GB" sz="2000" kern="1200" baseline="0" dirty="0">
                          <a:solidFill>
                            <a:schemeClr val="dk1"/>
                          </a:solidFill>
                          <a:latin typeface="+mn-lt"/>
                          <a:ea typeface="+mn-ea"/>
                          <a:cs typeface="+mn-cs"/>
                        </a:rPr>
                        <a:t>Helminth and</a:t>
                      </a:r>
                    </a:p>
                    <a:p>
                      <a:pPr algn="ctr"/>
                      <a:r>
                        <a:rPr lang="en-GB" sz="2000" kern="1200" baseline="0" dirty="0" err="1">
                          <a:solidFill>
                            <a:schemeClr val="dk1"/>
                          </a:solidFill>
                          <a:latin typeface="+mn-lt"/>
                          <a:ea typeface="+mn-ea"/>
                          <a:cs typeface="+mn-cs"/>
                        </a:rPr>
                        <a:t>ectoparasite</a:t>
                      </a:r>
                      <a:endParaRPr lang="en-GB" sz="2000" dirty="0"/>
                    </a:p>
                  </a:txBody>
                  <a:tcPr/>
                </a:tc>
                <a:tc>
                  <a:txBody>
                    <a:bodyPr/>
                    <a:lstStyle/>
                    <a:p>
                      <a:pPr algn="ctr"/>
                      <a:r>
                        <a:rPr lang="en-GB" sz="2000" kern="1200" baseline="0" dirty="0" err="1">
                          <a:solidFill>
                            <a:schemeClr val="dk1"/>
                          </a:solidFill>
                          <a:latin typeface="+mn-lt"/>
                          <a:ea typeface="+mn-ea"/>
                          <a:cs typeface="+mn-cs"/>
                        </a:rPr>
                        <a:t>Levamisole</a:t>
                      </a:r>
                      <a:r>
                        <a:rPr lang="en-GB" sz="2000" kern="1200" baseline="0" dirty="0">
                          <a:solidFill>
                            <a:schemeClr val="dk1"/>
                          </a:solidFill>
                          <a:latin typeface="+mn-lt"/>
                          <a:ea typeface="+mn-ea"/>
                          <a:cs typeface="+mn-cs"/>
                        </a:rPr>
                        <a:t>, </a:t>
                      </a:r>
                      <a:r>
                        <a:rPr lang="en-GB" sz="2000" kern="1200" baseline="0" dirty="0" err="1">
                          <a:solidFill>
                            <a:schemeClr val="dk1"/>
                          </a:solidFill>
                          <a:latin typeface="+mn-lt"/>
                          <a:ea typeface="+mn-ea"/>
                          <a:cs typeface="+mn-cs"/>
                        </a:rPr>
                        <a:t>piperazine</a:t>
                      </a:r>
                      <a:r>
                        <a:rPr lang="en-GB" sz="2000" kern="1200" baseline="0" dirty="0">
                          <a:solidFill>
                            <a:schemeClr val="dk1"/>
                          </a:solidFill>
                          <a:latin typeface="+mn-lt"/>
                          <a:ea typeface="+mn-ea"/>
                          <a:cs typeface="+mn-cs"/>
                        </a:rPr>
                        <a:t>,</a:t>
                      </a:r>
                    </a:p>
                    <a:p>
                      <a:pPr algn="ctr"/>
                      <a:r>
                        <a:rPr lang="en-GB" sz="2000" kern="1200" baseline="0" dirty="0" err="1">
                          <a:solidFill>
                            <a:schemeClr val="dk1"/>
                          </a:solidFill>
                          <a:latin typeface="+mn-lt"/>
                          <a:ea typeface="+mn-ea"/>
                          <a:cs typeface="+mn-cs"/>
                        </a:rPr>
                        <a:t>milbemycins</a:t>
                      </a:r>
                      <a:r>
                        <a:rPr lang="en-GB" sz="2000" kern="1200" baseline="0" dirty="0">
                          <a:solidFill>
                            <a:schemeClr val="dk1"/>
                          </a:solidFill>
                          <a:latin typeface="+mn-lt"/>
                          <a:ea typeface="+mn-ea"/>
                          <a:cs typeface="+mn-cs"/>
                        </a:rPr>
                        <a:t>, and </a:t>
                      </a:r>
                      <a:r>
                        <a:rPr lang="en-GB" sz="2000" kern="1200" baseline="0" dirty="0" err="1">
                          <a:solidFill>
                            <a:schemeClr val="dk1"/>
                          </a:solidFill>
                          <a:latin typeface="+mn-lt"/>
                          <a:ea typeface="+mn-ea"/>
                          <a:cs typeface="+mn-cs"/>
                        </a:rPr>
                        <a:t>avermectins</a:t>
                      </a:r>
                      <a:endParaRPr lang="en-GB" sz="2000" dirty="0"/>
                    </a:p>
                  </a:txBody>
                  <a:tcPr/>
                </a:tc>
                <a:extLst>
                  <a:ext uri="{0D108BD9-81ED-4DB2-BD59-A6C34878D82A}">
                    <a16:rowId xmlns:a16="http://schemas.microsoft.com/office/drawing/2014/main" val="10005"/>
                  </a:ext>
                </a:extLst>
              </a:tr>
            </a:tbl>
          </a:graphicData>
        </a:graphic>
      </p:graphicFrame>
      <p:sp>
        <p:nvSpPr>
          <p:cNvPr id="3" name="Footer Placeholder 2"/>
          <p:cNvSpPr>
            <a:spLocks noGrp="1"/>
          </p:cNvSpPr>
          <p:nvPr>
            <p:ph type="ftr" sz="quarter" idx="11"/>
          </p:nvPr>
        </p:nvSpPr>
        <p:spPr/>
        <p:txBody>
          <a:bodyPr/>
          <a:lstStyle/>
          <a:p>
            <a:pPr>
              <a:defRPr/>
            </a:pPr>
            <a:r>
              <a:rPr lang="en-US"/>
              <a:t>© 2019 by Takele Beyene, AAU-CVMA. </a:t>
            </a:r>
          </a:p>
        </p:txBody>
      </p:sp>
      <p:sp>
        <p:nvSpPr>
          <p:cNvPr id="6" name="Line 4">
            <a:extLst>
              <a:ext uri="{FF2B5EF4-FFF2-40B4-BE49-F238E27FC236}">
                <a16:creationId xmlns:a16="http://schemas.microsoft.com/office/drawing/2014/main" id="{1F8BA87D-DD7D-4B86-8CD8-F50D36252AE8}"/>
              </a:ext>
            </a:extLst>
          </p:cNvPr>
          <p:cNvSpPr>
            <a:spLocks noChangeShapeType="1"/>
          </p:cNvSpPr>
          <p:nvPr/>
        </p:nvSpPr>
        <p:spPr bwMode="auto">
          <a:xfrm>
            <a:off x="228600" y="914400"/>
            <a:ext cx="8686800" cy="45719"/>
          </a:xfrm>
          <a:prstGeom prst="line">
            <a:avLst/>
          </a:prstGeom>
          <a:noFill/>
          <a:ln w="28575">
            <a:solidFill>
              <a:srgbClr val="00CCFF"/>
            </a:solidFill>
            <a:round/>
            <a:headEnd/>
            <a:tailEnd/>
          </a:ln>
        </p:spPr>
        <p:txBody>
          <a:bodyPr/>
          <a:lstStyle/>
          <a:p>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1295400" y="2973866"/>
            <a:ext cx="7543800" cy="2083980"/>
          </a:xfrm>
        </p:spPr>
        <p:txBody>
          <a:bodyPr>
            <a:normAutofit/>
          </a:bodyPr>
          <a:lstStyle/>
          <a:p>
            <a:pPr lvl="1" algn="l" eaLnBrk="1" hangingPunct="1">
              <a:buFont typeface="Wingdings" panose="05000000000000000000" pitchFamily="2" charset="2"/>
              <a:buChar char="q"/>
              <a:defRPr/>
            </a:pPr>
            <a:r>
              <a:rPr lang="en-US" altLang="zh-CN" sz="3800" b="1" dirty="0">
                <a:solidFill>
                  <a:srgbClr val="FF0000"/>
                </a:solidFill>
                <a:effectLst>
                  <a:outerShdw blurRad="38100" dist="38100" dir="2700000" algn="tl">
                    <a:srgbClr val="000000">
                      <a:alpha val="43137"/>
                    </a:srgbClr>
                  </a:outerShdw>
                </a:effectLst>
                <a:ea typeface="宋体" charset="-122"/>
              </a:rPr>
              <a:t>Anthelmintic Drugs</a:t>
            </a:r>
          </a:p>
          <a:p>
            <a:pPr lvl="1" algn="l" eaLnBrk="1" hangingPunct="1">
              <a:buFont typeface="Wingdings" panose="05000000000000000000" pitchFamily="2" charset="2"/>
              <a:buChar char="q"/>
              <a:defRPr/>
            </a:pPr>
            <a:r>
              <a:rPr lang="en-US" altLang="zh-CN" sz="3800" b="1" dirty="0">
                <a:solidFill>
                  <a:srgbClr val="FF0000"/>
                </a:solidFill>
                <a:effectLst>
                  <a:outerShdw blurRad="38100" dist="38100" dir="2700000" algn="tl">
                    <a:srgbClr val="000000">
                      <a:alpha val="43137"/>
                    </a:srgbClr>
                  </a:outerShdw>
                </a:effectLst>
                <a:ea typeface="宋体" charset="-122"/>
              </a:rPr>
              <a:t>Ectoparasiticides</a:t>
            </a:r>
          </a:p>
          <a:p>
            <a:pPr lvl="1" algn="l" eaLnBrk="1" hangingPunct="1">
              <a:buFont typeface="Wingdings" panose="05000000000000000000" pitchFamily="2" charset="2"/>
              <a:buChar char="q"/>
              <a:defRPr/>
            </a:pPr>
            <a:r>
              <a:rPr lang="en-US" altLang="zh-CN" sz="3800" b="1" dirty="0">
                <a:solidFill>
                  <a:srgbClr val="FF0000"/>
                </a:solidFill>
                <a:effectLst>
                  <a:outerShdw blurRad="38100" dist="38100" dir="2700000" algn="tl">
                    <a:srgbClr val="000000">
                      <a:alpha val="43137"/>
                    </a:srgbClr>
                  </a:outerShdw>
                </a:effectLst>
                <a:ea typeface="宋体" charset="-122"/>
              </a:rPr>
              <a:t>Antiprotozoals </a:t>
            </a:r>
          </a:p>
          <a:p>
            <a:pPr lvl="1" algn="ctr" eaLnBrk="1" hangingPunct="1">
              <a:buFont typeface="Wingdings" panose="05000000000000000000" pitchFamily="2" charset="2"/>
              <a:buChar char="q"/>
              <a:defRPr/>
            </a:pPr>
            <a:endParaRPr lang="en-US" sz="4400" b="1" dirty="0">
              <a:solidFill>
                <a:srgbClr val="FF0000"/>
              </a:solidFill>
              <a:effectLst>
                <a:outerShdw blurRad="38100" dist="38100" dir="2700000" algn="tl">
                  <a:srgbClr val="000000">
                    <a:alpha val="43137"/>
                  </a:srgbClr>
                </a:outerShdw>
              </a:effectLst>
            </a:endParaRPr>
          </a:p>
        </p:txBody>
      </p:sp>
      <p:sp>
        <p:nvSpPr>
          <p:cNvPr id="2" name="Rectangle 1"/>
          <p:cNvSpPr/>
          <p:nvPr/>
        </p:nvSpPr>
        <p:spPr>
          <a:xfrm>
            <a:off x="2133600" y="1143000"/>
            <a:ext cx="6324600" cy="1077218"/>
          </a:xfrm>
          <a:prstGeom prst="rect">
            <a:avLst/>
          </a:prstGeom>
        </p:spPr>
        <p:txBody>
          <a:bodyPr wrap="square">
            <a:spAutoFit/>
          </a:bodyPr>
          <a:lstStyle/>
          <a:p>
            <a:pPr algn="ctr"/>
            <a:br>
              <a:rPr lang="en-US" altLang="en-US" sz="3200" b="1" dirty="0">
                <a:solidFill>
                  <a:srgbClr val="7030A0"/>
                </a:solidFill>
                <a:effectLst>
                  <a:outerShdw blurRad="38100" dist="38100" dir="2700000" algn="tl">
                    <a:srgbClr val="000000">
                      <a:alpha val="43137"/>
                    </a:srgbClr>
                  </a:outerShdw>
                </a:effectLst>
              </a:rPr>
            </a:br>
            <a:endParaRPr lang="en-US" sz="3200" dirty="0"/>
          </a:p>
        </p:txBody>
      </p:sp>
      <p:sp>
        <p:nvSpPr>
          <p:cNvPr id="4" name="Line 4">
            <a:extLst>
              <a:ext uri="{FF2B5EF4-FFF2-40B4-BE49-F238E27FC236}">
                <a16:creationId xmlns:a16="http://schemas.microsoft.com/office/drawing/2014/main" id="{AB6F698B-1AB1-4921-9CD0-B05A9032F45F}"/>
              </a:ext>
            </a:extLst>
          </p:cNvPr>
          <p:cNvSpPr>
            <a:spLocks noChangeShapeType="1"/>
          </p:cNvSpPr>
          <p:nvPr/>
        </p:nvSpPr>
        <p:spPr bwMode="auto">
          <a:xfrm>
            <a:off x="228600" y="914400"/>
            <a:ext cx="8686800" cy="45719"/>
          </a:xfrm>
          <a:prstGeom prst="line">
            <a:avLst/>
          </a:prstGeom>
          <a:noFill/>
          <a:ln w="28575">
            <a:solidFill>
              <a:srgbClr val="00CCFF"/>
            </a:solidFill>
            <a:round/>
            <a:headEnd/>
            <a:tailEnd/>
          </a:ln>
        </p:spPr>
        <p:txBody>
          <a:bodyPr/>
          <a:lstStyle/>
          <a:p>
            <a:endParaRPr lang="en-GB"/>
          </a:p>
        </p:txBody>
      </p:sp>
      <p:sp>
        <p:nvSpPr>
          <p:cNvPr id="5" name="Line 4">
            <a:extLst>
              <a:ext uri="{FF2B5EF4-FFF2-40B4-BE49-F238E27FC236}">
                <a16:creationId xmlns:a16="http://schemas.microsoft.com/office/drawing/2014/main" id="{E346EB18-70B5-4341-BC33-F2CF70D8D46C}"/>
              </a:ext>
            </a:extLst>
          </p:cNvPr>
          <p:cNvSpPr>
            <a:spLocks noChangeShapeType="1"/>
          </p:cNvSpPr>
          <p:nvPr/>
        </p:nvSpPr>
        <p:spPr bwMode="auto">
          <a:xfrm>
            <a:off x="233916" y="2729733"/>
            <a:ext cx="8686800" cy="45719"/>
          </a:xfrm>
          <a:prstGeom prst="line">
            <a:avLst/>
          </a:prstGeom>
          <a:noFill/>
          <a:ln w="28575">
            <a:solidFill>
              <a:srgbClr val="00CCFF"/>
            </a:solidFill>
            <a:round/>
            <a:headEnd/>
            <a:tailEnd/>
          </a:ln>
        </p:spPr>
        <p:txBody>
          <a:bodyPr/>
          <a:lstStyle/>
          <a:p>
            <a:endParaRPr lang="en-GB"/>
          </a:p>
        </p:txBody>
      </p:sp>
      <p:sp>
        <p:nvSpPr>
          <p:cNvPr id="6" name="Line 4">
            <a:extLst>
              <a:ext uri="{FF2B5EF4-FFF2-40B4-BE49-F238E27FC236}">
                <a16:creationId xmlns:a16="http://schemas.microsoft.com/office/drawing/2014/main" id="{CF5B2D50-A29D-44B9-8BC1-83FE42FEB76E}"/>
              </a:ext>
            </a:extLst>
          </p:cNvPr>
          <p:cNvSpPr>
            <a:spLocks noChangeShapeType="1"/>
          </p:cNvSpPr>
          <p:nvPr/>
        </p:nvSpPr>
        <p:spPr bwMode="auto">
          <a:xfrm>
            <a:off x="381000" y="5301979"/>
            <a:ext cx="8686800" cy="45719"/>
          </a:xfrm>
          <a:prstGeom prst="line">
            <a:avLst/>
          </a:prstGeom>
          <a:noFill/>
          <a:ln w="28575">
            <a:solidFill>
              <a:srgbClr val="00CCFF"/>
            </a:solidFill>
            <a:round/>
            <a:headEnd/>
            <a:tailEnd/>
          </a:ln>
        </p:spPr>
        <p:txBody>
          <a:bodyPr/>
          <a:lstStyle/>
          <a:p>
            <a:endParaRPr lang="en-GB" dirty="0"/>
          </a:p>
        </p:txBody>
      </p:sp>
      <p:sp>
        <p:nvSpPr>
          <p:cNvPr id="3" name="Rectangle 2">
            <a:extLst>
              <a:ext uri="{FF2B5EF4-FFF2-40B4-BE49-F238E27FC236}">
                <a16:creationId xmlns:a16="http://schemas.microsoft.com/office/drawing/2014/main" id="{C6EE793D-44EB-499F-98B5-40F8BC83E34E}"/>
              </a:ext>
            </a:extLst>
          </p:cNvPr>
          <p:cNvSpPr/>
          <p:nvPr/>
        </p:nvSpPr>
        <p:spPr>
          <a:xfrm>
            <a:off x="762000" y="1118325"/>
            <a:ext cx="7239000" cy="923330"/>
          </a:xfrm>
          <a:prstGeom prst="rect">
            <a:avLst/>
          </a:prstGeom>
        </p:spPr>
        <p:txBody>
          <a:bodyPr wrap="square">
            <a:spAutoFit/>
          </a:bodyPr>
          <a:lstStyle/>
          <a:p>
            <a:pPr lvl="1" algn="ctr">
              <a:defRPr/>
            </a:pPr>
            <a:r>
              <a:rPr lang="en-US" sz="5400" b="1" dirty="0">
                <a:solidFill>
                  <a:srgbClr val="FF0000"/>
                </a:solidFill>
                <a:effectLst>
                  <a:outerShdw blurRad="38100" dist="38100" dir="2700000" algn="tl">
                    <a:srgbClr val="000000">
                      <a:alpha val="43137"/>
                    </a:srgbClr>
                  </a:outerShdw>
                </a:effectLst>
              </a:rPr>
              <a:t>Antiparasitic Agents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524000" y="1905000"/>
            <a:ext cx="7239000" cy="1143000"/>
          </a:xfrm>
        </p:spPr>
        <p:txBody>
          <a:bodyPr/>
          <a:lstStyle/>
          <a:p>
            <a:pPr eaLnBrk="1" hangingPunct="1"/>
            <a:r>
              <a:rPr lang="en-US" altLang="zh-CN" sz="6000" b="1" dirty="0">
                <a:solidFill>
                  <a:srgbClr val="FF0000"/>
                </a:solidFill>
                <a:effectLst>
                  <a:outerShdw blurRad="38100" dist="38100" dir="2700000" algn="tl">
                    <a:srgbClr val="000000">
                      <a:alpha val="43137"/>
                    </a:srgbClr>
                  </a:outerShdw>
                </a:effectLst>
                <a:ea typeface="宋体" charset="-122"/>
              </a:rPr>
              <a:t>Anthelmintic Drugs</a:t>
            </a:r>
          </a:p>
        </p:txBody>
      </p:sp>
      <p:sp>
        <p:nvSpPr>
          <p:cNvPr id="60419" name="Rectangle 3"/>
          <p:cNvSpPr>
            <a:spLocks noGrp="1" noChangeArrowheads="1"/>
          </p:cNvSpPr>
          <p:nvPr>
            <p:ph idx="1"/>
          </p:nvPr>
        </p:nvSpPr>
        <p:spPr>
          <a:xfrm>
            <a:off x="1600200" y="3352800"/>
            <a:ext cx="7239000" cy="2743200"/>
          </a:xfrm>
        </p:spPr>
        <p:txBody>
          <a:bodyPr/>
          <a:lstStyle/>
          <a:p>
            <a:pPr marL="609600" indent="-609600" algn="ctr" eaLnBrk="1" hangingPunct="1">
              <a:buNone/>
            </a:pPr>
            <a:r>
              <a:rPr lang="en-US" altLang="zh-CN" sz="3200" b="1" dirty="0">
                <a:ea typeface="宋体" charset="-122"/>
              </a:rPr>
              <a:t>Classification</a:t>
            </a:r>
            <a:endParaRPr lang="en-US" altLang="zh-CN" b="1" dirty="0">
              <a:ea typeface="宋体" charset="-122"/>
            </a:endParaRPr>
          </a:p>
          <a:p>
            <a:pPr marL="1390650" lvl="2" indent="-533400" eaLnBrk="1" hangingPunct="1">
              <a:buFontTx/>
              <a:buAutoNum type="circleNumDbPlain"/>
            </a:pPr>
            <a:r>
              <a:rPr lang="en-US" altLang="zh-CN" sz="2800" dirty="0">
                <a:ea typeface="宋体" charset="-122"/>
              </a:rPr>
              <a:t>Antinematodal drugs</a:t>
            </a:r>
          </a:p>
          <a:p>
            <a:pPr marL="1390650" lvl="2" indent="-533400" eaLnBrk="1" hangingPunct="1">
              <a:buFontTx/>
              <a:buAutoNum type="circleNumDbPlain"/>
            </a:pPr>
            <a:r>
              <a:rPr lang="en-US" altLang="zh-CN" sz="2800" dirty="0">
                <a:ea typeface="宋体" charset="-122"/>
              </a:rPr>
              <a:t>Anticestodes </a:t>
            </a:r>
          </a:p>
          <a:p>
            <a:pPr marL="1390650" lvl="2" indent="-533400" eaLnBrk="1" hangingPunct="1">
              <a:buFontTx/>
              <a:buAutoNum type="circleNumDbPlain"/>
            </a:pPr>
            <a:r>
              <a:rPr lang="en-US" altLang="zh-CN" sz="2800" dirty="0">
                <a:ea typeface="宋体" charset="-122"/>
              </a:rPr>
              <a:t>Atitrematodes</a:t>
            </a:r>
          </a:p>
        </p:txBody>
      </p:sp>
      <p:sp>
        <p:nvSpPr>
          <p:cNvPr id="4" name="Line 4">
            <a:extLst>
              <a:ext uri="{FF2B5EF4-FFF2-40B4-BE49-F238E27FC236}">
                <a16:creationId xmlns:a16="http://schemas.microsoft.com/office/drawing/2014/main" id="{937056C2-A08B-46BF-82A5-1A07309D07B9}"/>
              </a:ext>
            </a:extLst>
          </p:cNvPr>
          <p:cNvSpPr>
            <a:spLocks noChangeShapeType="1"/>
          </p:cNvSpPr>
          <p:nvPr/>
        </p:nvSpPr>
        <p:spPr bwMode="auto">
          <a:xfrm>
            <a:off x="0" y="3048000"/>
            <a:ext cx="8686800" cy="45719"/>
          </a:xfrm>
          <a:prstGeom prst="line">
            <a:avLst/>
          </a:prstGeom>
          <a:noFill/>
          <a:ln w="28575">
            <a:solidFill>
              <a:srgbClr val="00CCFF"/>
            </a:solidFill>
            <a:round/>
            <a:headEnd/>
            <a:tailEnd/>
          </a:ln>
        </p:spPr>
        <p:txBody>
          <a:bodyPr/>
          <a:lstStyle/>
          <a:p>
            <a:endParaRPr lang="en-GB"/>
          </a:p>
        </p:txBody>
      </p:sp>
      <p:sp>
        <p:nvSpPr>
          <p:cNvPr id="2" name="Footer Placeholder 1">
            <a:extLst>
              <a:ext uri="{FF2B5EF4-FFF2-40B4-BE49-F238E27FC236}">
                <a16:creationId xmlns:a16="http://schemas.microsoft.com/office/drawing/2014/main" id="{592BF1D9-2748-43DB-858D-AEDA835FABA0}"/>
              </a:ext>
            </a:extLst>
          </p:cNvPr>
          <p:cNvSpPr>
            <a:spLocks noGrp="1"/>
          </p:cNvSpPr>
          <p:nvPr>
            <p:ph type="ftr" sz="quarter" idx="11"/>
          </p:nvPr>
        </p:nvSpPr>
        <p:spPr/>
        <p:txBody>
          <a:bodyPr/>
          <a:lstStyle/>
          <a:p>
            <a:pPr>
              <a:defRPr/>
            </a:pPr>
            <a:r>
              <a:rPr lang="en-US"/>
              <a:t>© 2019 by Takele Beyene, AAU-CVMA.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167005"/>
            <a:ext cx="7467600" cy="533400"/>
          </a:xfrm>
        </p:spPr>
        <p:txBody>
          <a:bodyPr>
            <a:normAutofit fontScale="90000"/>
          </a:bodyPr>
          <a:lstStyle/>
          <a:p>
            <a:pPr algn="ctr" eaLnBrk="1" hangingPunct="1"/>
            <a:r>
              <a:rPr lang="en-US" sz="4000" b="1" dirty="0">
                <a:solidFill>
                  <a:srgbClr val="FF0000"/>
                </a:solidFill>
                <a:effectLst>
                  <a:outerShdw blurRad="38100" dist="38100" dir="2700000" algn="tl">
                    <a:srgbClr val="000000">
                      <a:alpha val="43137"/>
                    </a:srgbClr>
                  </a:outerShdw>
                </a:effectLst>
              </a:rPr>
              <a:t>Antinematodals</a:t>
            </a:r>
            <a:endParaRPr lang="en-US" b="1" dirty="0">
              <a:solidFill>
                <a:srgbClr val="FF0000"/>
              </a:solidFill>
              <a:effectLst>
                <a:outerShdw blurRad="38100" dist="38100" dir="2700000" algn="tl">
                  <a:srgbClr val="000000">
                    <a:alpha val="43137"/>
                  </a:srgbClr>
                </a:outerShdw>
              </a:effectLst>
            </a:endParaRPr>
          </a:p>
        </p:txBody>
      </p:sp>
      <p:sp>
        <p:nvSpPr>
          <p:cNvPr id="10243" name="Rectangle 3"/>
          <p:cNvSpPr>
            <a:spLocks noGrp="1" noChangeArrowheads="1"/>
          </p:cNvSpPr>
          <p:nvPr>
            <p:ph idx="1"/>
          </p:nvPr>
        </p:nvSpPr>
        <p:spPr>
          <a:xfrm>
            <a:off x="381000" y="838200"/>
            <a:ext cx="8610600" cy="5791200"/>
          </a:xfrm>
        </p:spPr>
        <p:txBody>
          <a:bodyPr>
            <a:normAutofit lnSpcReduction="10000"/>
          </a:bodyPr>
          <a:lstStyle/>
          <a:p>
            <a:pPr eaLnBrk="1" hangingPunct="1">
              <a:lnSpc>
                <a:spcPct val="90000"/>
              </a:lnSpc>
              <a:buNone/>
            </a:pPr>
            <a:r>
              <a:rPr lang="en-US" sz="2800" b="1" dirty="0">
                <a:solidFill>
                  <a:srgbClr val="FF0000"/>
                </a:solidFill>
              </a:rPr>
              <a:t>I. Benzimidazoles (BZD):</a:t>
            </a:r>
          </a:p>
          <a:p>
            <a:pPr eaLnBrk="1" hangingPunct="1">
              <a:lnSpc>
                <a:spcPct val="90000"/>
              </a:lnSpc>
            </a:pPr>
            <a:r>
              <a:rPr lang="en-US" sz="2400" dirty="0"/>
              <a:t>Widely used in Vet and human medicine</a:t>
            </a:r>
          </a:p>
          <a:p>
            <a:pPr eaLnBrk="1" hangingPunct="1">
              <a:lnSpc>
                <a:spcPct val="90000"/>
              </a:lnSpc>
            </a:pPr>
            <a:endParaRPr lang="en-US" sz="2400" dirty="0"/>
          </a:p>
          <a:p>
            <a:pPr eaLnBrk="1" hangingPunct="1">
              <a:lnSpc>
                <a:spcPct val="90000"/>
              </a:lnSpc>
            </a:pPr>
            <a:r>
              <a:rPr lang="en-US" sz="2400" dirty="0"/>
              <a:t>MOA:</a:t>
            </a:r>
          </a:p>
          <a:p>
            <a:pPr lvl="1"/>
            <a:r>
              <a:rPr lang="en-US" sz="2100" dirty="0"/>
              <a:t>Inhibit tubulin polymerization</a:t>
            </a:r>
          </a:p>
          <a:p>
            <a:pPr lvl="1"/>
            <a:r>
              <a:rPr lang="en-US" sz="2100" dirty="0"/>
              <a:t>Progressively deplete energy reserves and inhibit excretion of waste products and protective factors from parasite cells</a:t>
            </a:r>
          </a:p>
          <a:p>
            <a:pPr lvl="1" eaLnBrk="1" hangingPunct="1">
              <a:lnSpc>
                <a:spcPct val="90000"/>
              </a:lnSpc>
            </a:pPr>
            <a:r>
              <a:rPr lang="en-US" sz="2000" dirty="0"/>
              <a:t>work by interfering with energy metabolism of the worm</a:t>
            </a:r>
          </a:p>
          <a:p>
            <a:pPr eaLnBrk="1" hangingPunct="1">
              <a:lnSpc>
                <a:spcPct val="90000"/>
              </a:lnSpc>
            </a:pPr>
            <a:endParaRPr lang="en-US" sz="2400" dirty="0"/>
          </a:p>
          <a:p>
            <a:pPr eaLnBrk="1" hangingPunct="1">
              <a:lnSpc>
                <a:spcPct val="90000"/>
              </a:lnSpc>
            </a:pPr>
            <a:r>
              <a:rPr lang="en-US" sz="2400" dirty="0"/>
              <a:t>Recognized by </a:t>
            </a:r>
            <a:r>
              <a:rPr lang="en-US" sz="2400" i="1" dirty="0"/>
              <a:t>–azole</a:t>
            </a:r>
            <a:r>
              <a:rPr lang="en-US" sz="2400" dirty="0"/>
              <a:t> ending in drug name</a:t>
            </a:r>
          </a:p>
          <a:p>
            <a:r>
              <a:rPr lang="en-US" sz="2400" dirty="0"/>
              <a:t>Their AH activity depends on </a:t>
            </a:r>
          </a:p>
          <a:p>
            <a:pPr lvl="1"/>
            <a:r>
              <a:rPr lang="en-US" sz="2100" dirty="0"/>
              <a:t>its binding to β-tubulin, </a:t>
            </a:r>
          </a:p>
          <a:p>
            <a:pPr lvl="1"/>
            <a:r>
              <a:rPr lang="en-US" sz="2100" dirty="0"/>
              <a:t>their ability to reach high and sustained concentrations at the site of parasite location, which allow the delivery of effective concentrations of the compound at the receptor within the parasite cells, in sufficient time, to cause the therapeutic effect.</a:t>
            </a:r>
            <a:br>
              <a:rPr lang="en-US" dirty="0"/>
            </a:br>
            <a:endParaRPr lang="en-US" sz="2100" dirty="0"/>
          </a:p>
        </p:txBody>
      </p:sp>
      <p:sp>
        <p:nvSpPr>
          <p:cNvPr id="4" name="Line 4">
            <a:extLst>
              <a:ext uri="{FF2B5EF4-FFF2-40B4-BE49-F238E27FC236}">
                <a16:creationId xmlns:a16="http://schemas.microsoft.com/office/drawing/2014/main" id="{B8985CD2-2E47-4A85-8135-286D479BC085}"/>
              </a:ext>
            </a:extLst>
          </p:cNvPr>
          <p:cNvSpPr>
            <a:spLocks noChangeShapeType="1"/>
          </p:cNvSpPr>
          <p:nvPr/>
        </p:nvSpPr>
        <p:spPr bwMode="auto">
          <a:xfrm>
            <a:off x="246321" y="792481"/>
            <a:ext cx="8686800" cy="45719"/>
          </a:xfrm>
          <a:prstGeom prst="line">
            <a:avLst/>
          </a:prstGeom>
          <a:noFill/>
          <a:ln w="28575">
            <a:solidFill>
              <a:srgbClr val="00CCFF"/>
            </a:solidFill>
            <a:round/>
            <a:headEnd/>
            <a:tailEnd/>
          </a:ln>
        </p:spPr>
        <p:txBody>
          <a:bodyPr/>
          <a:lstStyle/>
          <a:p>
            <a:endParaRPr lang="en-GB"/>
          </a:p>
        </p:txBody>
      </p:sp>
      <p:sp>
        <p:nvSpPr>
          <p:cNvPr id="2" name="Footer Placeholder 1">
            <a:extLst>
              <a:ext uri="{FF2B5EF4-FFF2-40B4-BE49-F238E27FC236}">
                <a16:creationId xmlns:a16="http://schemas.microsoft.com/office/drawing/2014/main" id="{35515479-3269-4AFF-8744-3999EE04E7D6}"/>
              </a:ext>
            </a:extLst>
          </p:cNvPr>
          <p:cNvSpPr>
            <a:spLocks noGrp="1"/>
          </p:cNvSpPr>
          <p:nvPr>
            <p:ph type="ftr" sz="quarter" idx="11"/>
          </p:nvPr>
        </p:nvSpPr>
        <p:spPr/>
        <p:txBody>
          <a:bodyPr/>
          <a:lstStyle/>
          <a:p>
            <a:pPr>
              <a:defRPr/>
            </a:pPr>
            <a:r>
              <a:rPr lang="en-US"/>
              <a:t>© 2019 by Takele Beyene, AAU-CVMA.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AF25A-5600-4813-87F7-3B6B1C39A182}"/>
              </a:ext>
            </a:extLst>
          </p:cNvPr>
          <p:cNvSpPr>
            <a:spLocks noGrp="1"/>
          </p:cNvSpPr>
          <p:nvPr>
            <p:ph type="title"/>
          </p:nvPr>
        </p:nvSpPr>
        <p:spPr>
          <a:xfrm>
            <a:off x="628649" y="365127"/>
            <a:ext cx="8226091" cy="625473"/>
          </a:xfrm>
        </p:spPr>
        <p:txBody>
          <a:bodyPr>
            <a:noAutofit/>
          </a:bodyPr>
          <a:lstStyle/>
          <a:p>
            <a:r>
              <a:rPr lang="en-US" sz="2400" b="1" dirty="0"/>
              <a:t>Fig. Schematic representation of the main PK features taking place after oral/intraruminal administration of BZD AHs in ruminants. </a:t>
            </a:r>
          </a:p>
        </p:txBody>
      </p:sp>
      <p:sp>
        <p:nvSpPr>
          <p:cNvPr id="4" name="Footer Placeholder 3">
            <a:extLst>
              <a:ext uri="{FF2B5EF4-FFF2-40B4-BE49-F238E27FC236}">
                <a16:creationId xmlns:a16="http://schemas.microsoft.com/office/drawing/2014/main" id="{1D7964C6-13C3-471A-93EA-7800D22B2531}"/>
              </a:ext>
            </a:extLst>
          </p:cNvPr>
          <p:cNvSpPr>
            <a:spLocks noGrp="1"/>
          </p:cNvSpPr>
          <p:nvPr>
            <p:ph type="ftr" sz="quarter" idx="11"/>
          </p:nvPr>
        </p:nvSpPr>
        <p:spPr/>
        <p:txBody>
          <a:bodyPr/>
          <a:lstStyle/>
          <a:p>
            <a:pPr>
              <a:defRPr/>
            </a:pPr>
            <a:r>
              <a:rPr lang="en-US"/>
              <a:t>© 2019 by Takele Beyene, AAU-CVMA. </a:t>
            </a:r>
          </a:p>
        </p:txBody>
      </p:sp>
      <p:pic>
        <p:nvPicPr>
          <p:cNvPr id="5" name="Picture 4">
            <a:extLst>
              <a:ext uri="{FF2B5EF4-FFF2-40B4-BE49-F238E27FC236}">
                <a16:creationId xmlns:a16="http://schemas.microsoft.com/office/drawing/2014/main" id="{C1459875-1045-43F4-893C-FB68070DD945}"/>
              </a:ext>
            </a:extLst>
          </p:cNvPr>
          <p:cNvPicPr>
            <a:picLocks noChangeAspect="1"/>
          </p:cNvPicPr>
          <p:nvPr/>
        </p:nvPicPr>
        <p:blipFill>
          <a:blip r:embed="rId2"/>
          <a:stretch>
            <a:fillRect/>
          </a:stretch>
        </p:blipFill>
        <p:spPr>
          <a:xfrm>
            <a:off x="1219200" y="1056525"/>
            <a:ext cx="6248400" cy="3681326"/>
          </a:xfrm>
          <a:prstGeom prst="rect">
            <a:avLst/>
          </a:prstGeom>
        </p:spPr>
      </p:pic>
      <p:pic>
        <p:nvPicPr>
          <p:cNvPr id="6" name="Picture 5">
            <a:extLst>
              <a:ext uri="{FF2B5EF4-FFF2-40B4-BE49-F238E27FC236}">
                <a16:creationId xmlns:a16="http://schemas.microsoft.com/office/drawing/2014/main" id="{90F2D371-9B79-455C-AEA5-B12083FC6475}"/>
              </a:ext>
            </a:extLst>
          </p:cNvPr>
          <p:cNvPicPr>
            <a:picLocks noChangeAspect="1"/>
          </p:cNvPicPr>
          <p:nvPr/>
        </p:nvPicPr>
        <p:blipFill>
          <a:blip r:embed="rId3"/>
          <a:stretch>
            <a:fillRect/>
          </a:stretch>
        </p:blipFill>
        <p:spPr>
          <a:xfrm>
            <a:off x="885825" y="4737851"/>
            <a:ext cx="7648575" cy="1552575"/>
          </a:xfrm>
          <a:prstGeom prst="rect">
            <a:avLst/>
          </a:prstGeom>
        </p:spPr>
      </p:pic>
    </p:spTree>
    <p:extLst>
      <p:ext uri="{BB962C8B-B14F-4D97-AF65-F5344CB8AC3E}">
        <p14:creationId xmlns:p14="http://schemas.microsoft.com/office/powerpoint/2010/main" val="1914211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idx="1"/>
          </p:nvPr>
        </p:nvSpPr>
        <p:spPr>
          <a:xfrm>
            <a:off x="609600" y="990600"/>
            <a:ext cx="8191500" cy="4876800"/>
          </a:xfrm>
        </p:spPr>
        <p:txBody>
          <a:bodyPr>
            <a:normAutofit fontScale="92500" lnSpcReduction="10000"/>
          </a:bodyPr>
          <a:lstStyle/>
          <a:p>
            <a:pPr eaLnBrk="1" hangingPunct="1">
              <a:buFont typeface="Wingdings" panose="05000000000000000000" pitchFamily="2" charset="2"/>
              <a:buChar char="q"/>
            </a:pPr>
            <a:r>
              <a:rPr lang="en-US" altLang="zh-CN" sz="2800" b="1" dirty="0" err="1">
                <a:solidFill>
                  <a:srgbClr val="FF0000"/>
                </a:solidFill>
                <a:effectLst>
                  <a:outerShdw blurRad="38100" dist="38100" dir="2700000" algn="tl">
                    <a:srgbClr val="000000">
                      <a:alpha val="43137"/>
                    </a:srgbClr>
                  </a:outerShdw>
                </a:effectLst>
                <a:ea typeface="宋体" charset="-122"/>
              </a:rPr>
              <a:t>Albendazole</a:t>
            </a:r>
            <a:endParaRPr lang="en-US" altLang="zh-CN" sz="2400" b="1" dirty="0">
              <a:solidFill>
                <a:srgbClr val="FF0000"/>
              </a:solidFill>
              <a:effectLst>
                <a:outerShdw blurRad="38100" dist="38100" dir="2700000" algn="tl">
                  <a:srgbClr val="000000">
                    <a:alpha val="43137"/>
                  </a:srgbClr>
                </a:outerShdw>
              </a:effectLst>
              <a:ea typeface="宋体" charset="-122"/>
            </a:endParaRPr>
          </a:p>
          <a:p>
            <a:pPr algn="just" eaLnBrk="1" hangingPunct="1"/>
            <a:r>
              <a:rPr lang="en-US" altLang="zh-CN" sz="2400" dirty="0">
                <a:ea typeface="宋体" charset="-122"/>
              </a:rPr>
              <a:t>A </a:t>
            </a:r>
            <a:r>
              <a:rPr lang="en-US" altLang="zh-CN" sz="2400" dirty="0" err="1">
                <a:ea typeface="宋体" charset="-122"/>
              </a:rPr>
              <a:t>benzimidazole</a:t>
            </a:r>
            <a:r>
              <a:rPr lang="en-US" altLang="zh-CN" sz="2400" dirty="0">
                <a:ea typeface="宋体" charset="-122"/>
              </a:rPr>
              <a:t> </a:t>
            </a:r>
            <a:r>
              <a:rPr lang="en-US" altLang="zh-CN" sz="2400" dirty="0" err="1">
                <a:ea typeface="宋体" charset="-122"/>
              </a:rPr>
              <a:t>carbamate</a:t>
            </a:r>
            <a:endParaRPr lang="en-US" altLang="zh-CN" sz="2400" dirty="0">
              <a:ea typeface="宋体" charset="-122"/>
            </a:endParaRPr>
          </a:p>
          <a:p>
            <a:pPr algn="just" eaLnBrk="1" hangingPunct="1"/>
            <a:r>
              <a:rPr lang="en-US" altLang="zh-CN" sz="2400" dirty="0">
                <a:ea typeface="宋体" charset="-122"/>
              </a:rPr>
              <a:t>Formulated as a suspension or bolus for oral administration in cattle and sheep at the recommended dose of 7.5 &amp; 5 mg/kg, respectively.</a:t>
            </a:r>
          </a:p>
          <a:p>
            <a:pPr algn="just" eaLnBrk="1" hangingPunct="1"/>
            <a:r>
              <a:rPr lang="en-US" altLang="zh-CN" sz="2400" dirty="0">
                <a:ea typeface="宋体" charset="-122"/>
              </a:rPr>
              <a:t>A broad-spectrum oral anthelmintic: hydatidosis and cysticercosis, pinworm infection, ascariasis, </a:t>
            </a:r>
            <a:r>
              <a:rPr lang="en-US" altLang="zh-CN" sz="2400" dirty="0" err="1">
                <a:ea typeface="宋体" charset="-122"/>
              </a:rPr>
              <a:t>trichuriasis</a:t>
            </a:r>
            <a:r>
              <a:rPr lang="en-US" altLang="zh-CN" sz="2400" dirty="0">
                <a:ea typeface="宋体" charset="-122"/>
              </a:rPr>
              <a:t>, strongyloidiasis, and hookworms, cutaneous larva </a:t>
            </a:r>
            <a:r>
              <a:rPr lang="en-US" altLang="zh-CN" sz="2400" dirty="0" err="1">
                <a:ea typeface="宋体" charset="-122"/>
              </a:rPr>
              <a:t>migrans</a:t>
            </a:r>
            <a:endParaRPr lang="en-US" altLang="zh-CN" sz="2400" dirty="0">
              <a:ea typeface="宋体" charset="-122"/>
            </a:endParaRPr>
          </a:p>
          <a:p>
            <a:pPr algn="just" eaLnBrk="1" hangingPunct="1"/>
            <a:r>
              <a:rPr lang="en-US" altLang="zh-CN" sz="2400" dirty="0">
                <a:ea typeface="宋体" charset="-122"/>
              </a:rPr>
              <a:t>It also used cyst excreted by Giardia infected calves (20 mg/kg once /3 days) and dogs (25 mg/kg 2x a day for 2 days.</a:t>
            </a:r>
          </a:p>
          <a:p>
            <a:pPr algn="just" eaLnBrk="1" hangingPunct="1"/>
            <a:endParaRPr lang="en-US" altLang="zh-CN" sz="2400" dirty="0">
              <a:ea typeface="宋体" charset="-122"/>
            </a:endParaRPr>
          </a:p>
          <a:p>
            <a:pPr algn="just" eaLnBrk="1" hangingPunct="1"/>
            <a:r>
              <a:rPr lang="en-US" altLang="zh-CN" sz="2400" dirty="0">
                <a:ea typeface="宋体" charset="-122"/>
              </a:rPr>
              <a:t>Effect better than Mebendazole.</a:t>
            </a:r>
          </a:p>
          <a:p>
            <a:pPr algn="just" eaLnBrk="1" hangingPunct="1"/>
            <a:endParaRPr lang="en-US" altLang="zh-CN" sz="2400" dirty="0">
              <a:ea typeface="宋体" charset="-122"/>
            </a:endParaRPr>
          </a:p>
          <a:p>
            <a:pPr algn="just" eaLnBrk="1" hangingPunct="1"/>
            <a:r>
              <a:rPr lang="en-US" altLang="zh-CN" sz="2400" dirty="0">
                <a:ea typeface="宋体" charset="-122"/>
              </a:rPr>
              <a:t>Administered on an empty stomach when used against intraluminal parasites but with a fatty meal when used against tissue parasites</a:t>
            </a:r>
          </a:p>
        </p:txBody>
      </p:sp>
      <p:sp>
        <p:nvSpPr>
          <p:cNvPr id="4" name="Rectangle 2"/>
          <p:cNvSpPr txBox="1">
            <a:spLocks noChangeArrowheads="1"/>
          </p:cNvSpPr>
          <p:nvPr/>
        </p:nvSpPr>
        <p:spPr bwMode="auto">
          <a:xfrm>
            <a:off x="1447800" y="228600"/>
            <a:ext cx="7467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defRPr/>
            </a:pPr>
            <a:r>
              <a:rPr lang="en-US" sz="4400" b="1" dirty="0">
                <a:solidFill>
                  <a:srgbClr val="FF0000"/>
                </a:solidFill>
              </a:rPr>
              <a:t>Benzimidazoles:</a:t>
            </a:r>
            <a:endParaRPr kumimoji="0" lang="en-US" altLang="zh-CN" sz="4400" b="0" i="0" u="none" strike="noStrike" kern="0" cap="none" spc="0" normalizeH="0" baseline="0" noProof="0" dirty="0">
              <a:ln>
                <a:noFill/>
              </a:ln>
              <a:solidFill>
                <a:srgbClr val="FF0000"/>
              </a:solidFill>
              <a:effectLst/>
              <a:uLnTx/>
              <a:uFillTx/>
              <a:latin typeface="+mj-lt"/>
              <a:ea typeface="宋体" charset="-122"/>
              <a:cs typeface="+mj-cs"/>
            </a:endParaRPr>
          </a:p>
        </p:txBody>
      </p:sp>
      <p:sp>
        <p:nvSpPr>
          <p:cNvPr id="5" name="Line 4">
            <a:extLst>
              <a:ext uri="{FF2B5EF4-FFF2-40B4-BE49-F238E27FC236}">
                <a16:creationId xmlns:a16="http://schemas.microsoft.com/office/drawing/2014/main" id="{BDC40D5C-623B-4683-AFC3-BD994114AE46}"/>
              </a:ext>
            </a:extLst>
          </p:cNvPr>
          <p:cNvSpPr>
            <a:spLocks noChangeShapeType="1"/>
          </p:cNvSpPr>
          <p:nvPr/>
        </p:nvSpPr>
        <p:spPr bwMode="auto">
          <a:xfrm>
            <a:off x="228600" y="914400"/>
            <a:ext cx="8686800" cy="45719"/>
          </a:xfrm>
          <a:prstGeom prst="line">
            <a:avLst/>
          </a:prstGeom>
          <a:noFill/>
          <a:ln w="28575">
            <a:solidFill>
              <a:srgbClr val="00CCFF"/>
            </a:solidFill>
            <a:round/>
            <a:headEnd/>
            <a:tailEnd/>
          </a:ln>
        </p:spPr>
        <p:txBody>
          <a:bodyPr/>
          <a:lstStyle/>
          <a:p>
            <a:endParaRPr lang="en-GB"/>
          </a:p>
        </p:txBody>
      </p:sp>
      <p:sp>
        <p:nvSpPr>
          <p:cNvPr id="2" name="Footer Placeholder 1">
            <a:extLst>
              <a:ext uri="{FF2B5EF4-FFF2-40B4-BE49-F238E27FC236}">
                <a16:creationId xmlns:a16="http://schemas.microsoft.com/office/drawing/2014/main" id="{72DC396B-0E2F-42F1-997F-43C7E62DCA59}"/>
              </a:ext>
            </a:extLst>
          </p:cNvPr>
          <p:cNvSpPr>
            <a:spLocks noGrp="1"/>
          </p:cNvSpPr>
          <p:nvPr>
            <p:ph type="ftr" sz="quarter" idx="11"/>
          </p:nvPr>
        </p:nvSpPr>
        <p:spPr/>
        <p:txBody>
          <a:bodyPr/>
          <a:lstStyle/>
          <a:p>
            <a:pPr>
              <a:defRPr/>
            </a:pPr>
            <a:r>
              <a:rPr lang="en-US"/>
              <a:t>© 2019 by Takele Beyene, AAU-CVMA.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316745"/>
            <a:ext cx="7467600" cy="876879"/>
          </a:xfrm>
        </p:spPr>
        <p:txBody>
          <a:bodyPr>
            <a:normAutofit fontScale="90000"/>
          </a:bodyPr>
          <a:lstStyle/>
          <a:p>
            <a:br>
              <a:rPr lang="en-US" b="1" dirty="0">
                <a:solidFill>
                  <a:srgbClr val="FF0000"/>
                </a:solidFill>
              </a:rPr>
            </a:br>
            <a:r>
              <a:rPr lang="en-US" sz="3200" b="1" dirty="0">
                <a:solidFill>
                  <a:srgbClr val="FF0000"/>
                </a:solidFill>
              </a:rPr>
              <a:t>Benzimidazoles:</a:t>
            </a:r>
            <a:br>
              <a:rPr lang="en-US" b="1" dirty="0">
                <a:solidFill>
                  <a:srgbClr val="FF0000"/>
                </a:solidFill>
              </a:rPr>
            </a:br>
            <a:endParaRPr lang="en-US" altLang="zh-CN" dirty="0">
              <a:solidFill>
                <a:srgbClr val="FF0000"/>
              </a:solidFill>
              <a:ea typeface="宋体" charset="-122"/>
            </a:endParaRPr>
          </a:p>
        </p:txBody>
      </p:sp>
      <p:sp>
        <p:nvSpPr>
          <p:cNvPr id="61443" name="Rectangle 3"/>
          <p:cNvSpPr>
            <a:spLocks noGrp="1" noChangeArrowheads="1"/>
          </p:cNvSpPr>
          <p:nvPr>
            <p:ph idx="1"/>
          </p:nvPr>
        </p:nvSpPr>
        <p:spPr>
          <a:xfrm>
            <a:off x="609600" y="1264918"/>
            <a:ext cx="8229600" cy="4831081"/>
          </a:xfrm>
        </p:spPr>
        <p:txBody>
          <a:bodyPr>
            <a:normAutofit/>
          </a:bodyPr>
          <a:lstStyle/>
          <a:p>
            <a:pPr eaLnBrk="1" hangingPunct="1">
              <a:lnSpc>
                <a:spcPct val="90000"/>
              </a:lnSpc>
              <a:buFont typeface="Wingdings" panose="05000000000000000000" pitchFamily="2" charset="2"/>
              <a:buChar char="q"/>
            </a:pPr>
            <a:r>
              <a:rPr lang="en-US" altLang="zh-CN" sz="2400" b="1" dirty="0">
                <a:solidFill>
                  <a:srgbClr val="FF0000"/>
                </a:solidFill>
                <a:effectLst>
                  <a:outerShdw blurRad="38100" dist="38100" dir="2700000" algn="tl">
                    <a:srgbClr val="000000">
                      <a:alpha val="43137"/>
                    </a:srgbClr>
                  </a:outerShdw>
                </a:effectLst>
                <a:ea typeface="宋体" charset="-122"/>
              </a:rPr>
              <a:t>Mebendazole</a:t>
            </a:r>
            <a:r>
              <a:rPr lang="en-US" altLang="zh-CN" sz="2400" b="1" dirty="0">
                <a:solidFill>
                  <a:srgbClr val="FF66CC"/>
                </a:solidFill>
                <a:effectLst>
                  <a:outerShdw blurRad="38100" dist="38100" dir="2700000" algn="tl">
                    <a:srgbClr val="000000">
                      <a:alpha val="43137"/>
                    </a:srgbClr>
                  </a:outerShdw>
                </a:effectLst>
                <a:ea typeface="宋体" charset="-122"/>
              </a:rPr>
              <a:t> </a:t>
            </a:r>
          </a:p>
          <a:p>
            <a:pPr eaLnBrk="1" hangingPunct="1">
              <a:lnSpc>
                <a:spcPct val="90000"/>
              </a:lnSpc>
            </a:pPr>
            <a:r>
              <a:rPr lang="en-US" altLang="zh-CN" sz="2400" dirty="0">
                <a:ea typeface="宋体" charset="-122"/>
              </a:rPr>
              <a:t>A synthetic </a:t>
            </a:r>
            <a:r>
              <a:rPr lang="en-US" altLang="zh-CN" sz="2400" dirty="0" err="1">
                <a:ea typeface="宋体" charset="-122"/>
              </a:rPr>
              <a:t>benzimidazole</a:t>
            </a:r>
            <a:r>
              <a:rPr lang="en-US" altLang="zh-CN" sz="2400" dirty="0">
                <a:ea typeface="宋体" charset="-122"/>
              </a:rPr>
              <a:t> </a:t>
            </a:r>
          </a:p>
          <a:p>
            <a:pPr marL="342900" lvl="1" indent="-342900" algn="just" eaLnBrk="1" hangingPunct="1">
              <a:lnSpc>
                <a:spcPct val="90000"/>
              </a:lnSpc>
              <a:buFontTx/>
              <a:buChar char="•"/>
            </a:pPr>
            <a:r>
              <a:rPr lang="en-US" altLang="zh-CN" sz="2400" dirty="0">
                <a:ea typeface="宋体" charset="-122"/>
              </a:rPr>
              <a:t>has a wide spectrum of anthelmintic activity: </a:t>
            </a:r>
          </a:p>
          <a:p>
            <a:pPr marL="742950" lvl="2" indent="-342900" algn="just" eaLnBrk="1" hangingPunct="1">
              <a:lnSpc>
                <a:spcPct val="90000"/>
              </a:lnSpc>
            </a:pPr>
            <a:r>
              <a:rPr lang="en-US" altLang="zh-CN" sz="2400" dirty="0">
                <a:ea typeface="宋体" charset="-122"/>
              </a:rPr>
              <a:t>Pinworm, </a:t>
            </a:r>
            <a:r>
              <a:rPr lang="en-US" altLang="zh-CN" sz="2400" i="1" dirty="0" err="1">
                <a:ea typeface="宋体" charset="-122"/>
              </a:rPr>
              <a:t>Ascaris</a:t>
            </a:r>
            <a:r>
              <a:rPr lang="en-US" altLang="zh-CN" sz="2400" dirty="0">
                <a:ea typeface="宋体" charset="-122"/>
              </a:rPr>
              <a:t>, </a:t>
            </a:r>
            <a:r>
              <a:rPr lang="en-US" altLang="zh-CN" sz="2400" i="1" dirty="0" err="1">
                <a:ea typeface="宋体" charset="-122"/>
              </a:rPr>
              <a:t>Trichuris</a:t>
            </a:r>
            <a:r>
              <a:rPr lang="en-US" altLang="zh-CN" sz="2400" dirty="0">
                <a:ea typeface="宋体" charset="-122"/>
              </a:rPr>
              <a:t>, Hookworm, and </a:t>
            </a:r>
            <a:r>
              <a:rPr lang="en-US" altLang="zh-CN" sz="2400" dirty="0" err="1">
                <a:ea typeface="宋体" charset="-122"/>
              </a:rPr>
              <a:t>Trichostrongylus</a:t>
            </a:r>
            <a:r>
              <a:rPr lang="en-US" altLang="zh-CN" sz="2400" dirty="0">
                <a:ea typeface="宋体" charset="-122"/>
              </a:rPr>
              <a:t>, Other infections: intestinal </a:t>
            </a:r>
            <a:r>
              <a:rPr lang="en-US" altLang="zh-CN" sz="2400" dirty="0" err="1">
                <a:ea typeface="宋体" charset="-122"/>
              </a:rPr>
              <a:t>capillariasis</a:t>
            </a:r>
            <a:r>
              <a:rPr lang="en-US" altLang="zh-CN" sz="2400" dirty="0">
                <a:ea typeface="宋体" charset="-122"/>
              </a:rPr>
              <a:t>, trichinosis, </a:t>
            </a:r>
            <a:r>
              <a:rPr lang="en-US" altLang="zh-CN" sz="2400" dirty="0" err="1">
                <a:ea typeface="宋体" charset="-122"/>
              </a:rPr>
              <a:t>taeniasis</a:t>
            </a:r>
            <a:r>
              <a:rPr lang="en-US" altLang="zh-CN" sz="2400" dirty="0">
                <a:ea typeface="宋体" charset="-122"/>
              </a:rPr>
              <a:t>, </a:t>
            </a:r>
            <a:r>
              <a:rPr lang="en-US" altLang="zh-CN" sz="2400" dirty="0" err="1">
                <a:ea typeface="宋体" charset="-122"/>
              </a:rPr>
              <a:t>strongyloidiasis</a:t>
            </a:r>
            <a:r>
              <a:rPr lang="en-US" altLang="zh-CN" sz="2400" dirty="0">
                <a:ea typeface="宋体" charset="-122"/>
              </a:rPr>
              <a:t>, </a:t>
            </a:r>
            <a:r>
              <a:rPr lang="en-US" altLang="zh-CN" sz="2400" i="1" dirty="0">
                <a:ea typeface="宋体" charset="-122"/>
              </a:rPr>
              <a:t>et al.</a:t>
            </a:r>
          </a:p>
          <a:p>
            <a:pPr eaLnBrk="1" hangingPunct="1">
              <a:lnSpc>
                <a:spcPct val="90000"/>
              </a:lnSpc>
            </a:pPr>
            <a:r>
              <a:rPr lang="en-US" altLang="zh-CN" sz="2400" dirty="0">
                <a:ea typeface="宋体" charset="-122"/>
              </a:rPr>
              <a:t>Orally to horses (8.8mg/kg), sheep and goats (15 mg/kg), birds, dogs (22 mg/kg for 3 days), chicken</a:t>
            </a:r>
          </a:p>
          <a:p>
            <a:pPr eaLnBrk="1" hangingPunct="1">
              <a:lnSpc>
                <a:spcPct val="90000"/>
              </a:lnSpc>
            </a:pPr>
            <a:r>
              <a:rPr lang="en-US" altLang="zh-CN" sz="2400" dirty="0">
                <a:ea typeface="宋体" charset="-122"/>
              </a:rPr>
              <a:t>a low incidence of adverse effects.</a:t>
            </a:r>
          </a:p>
          <a:p>
            <a:pPr lvl="1" eaLnBrk="1" hangingPunct="1">
              <a:lnSpc>
                <a:spcPct val="90000"/>
              </a:lnSpc>
            </a:pPr>
            <a:r>
              <a:rPr lang="en-US" sz="2400" dirty="0"/>
              <a:t>Only 10% is absorbed systemically</a:t>
            </a:r>
          </a:p>
          <a:p>
            <a:pPr lvl="1" eaLnBrk="1" hangingPunct="1">
              <a:lnSpc>
                <a:spcPct val="90000"/>
              </a:lnSpc>
            </a:pPr>
            <a:r>
              <a:rPr lang="en-US" altLang="zh-CN" sz="2400" dirty="0">
                <a:ea typeface="宋体" charset="-122"/>
              </a:rPr>
              <a:t>Absorption is increased with a fatty meal.</a:t>
            </a:r>
          </a:p>
          <a:p>
            <a:pPr lvl="1"/>
            <a:r>
              <a:rPr lang="en-US" sz="2400" dirty="0"/>
              <a:t>liver toxicity side effects</a:t>
            </a:r>
          </a:p>
          <a:p>
            <a:pPr lvl="1" eaLnBrk="1" hangingPunct="1">
              <a:lnSpc>
                <a:spcPct val="90000"/>
              </a:lnSpc>
            </a:pPr>
            <a:endParaRPr lang="en-US" altLang="zh-CN" sz="2400" dirty="0">
              <a:ea typeface="宋体" charset="-122"/>
            </a:endParaRPr>
          </a:p>
        </p:txBody>
      </p:sp>
      <p:sp>
        <p:nvSpPr>
          <p:cNvPr id="4" name="Line 4">
            <a:extLst>
              <a:ext uri="{FF2B5EF4-FFF2-40B4-BE49-F238E27FC236}">
                <a16:creationId xmlns:a16="http://schemas.microsoft.com/office/drawing/2014/main" id="{2691D8CE-A5B2-4CB5-B691-47B8712A0263}"/>
              </a:ext>
            </a:extLst>
          </p:cNvPr>
          <p:cNvSpPr>
            <a:spLocks noChangeShapeType="1"/>
          </p:cNvSpPr>
          <p:nvPr/>
        </p:nvSpPr>
        <p:spPr bwMode="auto">
          <a:xfrm>
            <a:off x="228600" y="914400"/>
            <a:ext cx="8686800" cy="45719"/>
          </a:xfrm>
          <a:prstGeom prst="line">
            <a:avLst/>
          </a:prstGeom>
          <a:noFill/>
          <a:ln w="28575">
            <a:solidFill>
              <a:srgbClr val="00CCFF"/>
            </a:solidFill>
            <a:round/>
            <a:headEnd/>
            <a:tailEnd/>
          </a:ln>
        </p:spPr>
        <p:txBody>
          <a:bodyPr/>
          <a:lstStyle/>
          <a:p>
            <a:endParaRPr lang="en-GB"/>
          </a:p>
        </p:txBody>
      </p:sp>
      <p:sp>
        <p:nvSpPr>
          <p:cNvPr id="2" name="Footer Placeholder 1">
            <a:extLst>
              <a:ext uri="{FF2B5EF4-FFF2-40B4-BE49-F238E27FC236}">
                <a16:creationId xmlns:a16="http://schemas.microsoft.com/office/drawing/2014/main" id="{874A866E-53CA-4B10-AAFB-BE136650F5E8}"/>
              </a:ext>
            </a:extLst>
          </p:cNvPr>
          <p:cNvSpPr>
            <a:spLocks noGrp="1"/>
          </p:cNvSpPr>
          <p:nvPr>
            <p:ph type="ftr" sz="quarter" idx="11"/>
          </p:nvPr>
        </p:nvSpPr>
        <p:spPr/>
        <p:txBody>
          <a:bodyPr/>
          <a:lstStyle/>
          <a:p>
            <a:pPr>
              <a:defRPr/>
            </a:pPr>
            <a:r>
              <a:rPr lang="en-US"/>
              <a:t>© 2019 by Takele Beyene, AAU-CVMA.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8E607-3995-4D3C-AA73-FA7C3343461D}"/>
              </a:ext>
            </a:extLst>
          </p:cNvPr>
          <p:cNvSpPr>
            <a:spLocks noGrp="1"/>
          </p:cNvSpPr>
          <p:nvPr>
            <p:ph type="title"/>
          </p:nvPr>
        </p:nvSpPr>
        <p:spPr>
          <a:xfrm>
            <a:off x="628650" y="365127"/>
            <a:ext cx="7886700" cy="625473"/>
          </a:xfrm>
        </p:spPr>
        <p:txBody>
          <a:bodyPr/>
          <a:lstStyle/>
          <a:p>
            <a:r>
              <a:rPr lang="en-US" sz="3200" b="1" dirty="0">
                <a:solidFill>
                  <a:srgbClr val="FF0000"/>
                </a:solidFill>
              </a:rPr>
              <a:t>Benzimidazoles:</a:t>
            </a:r>
            <a:endParaRPr lang="en-US" dirty="0"/>
          </a:p>
        </p:txBody>
      </p:sp>
      <p:sp>
        <p:nvSpPr>
          <p:cNvPr id="3" name="Content Placeholder 2">
            <a:extLst>
              <a:ext uri="{FF2B5EF4-FFF2-40B4-BE49-F238E27FC236}">
                <a16:creationId xmlns:a16="http://schemas.microsoft.com/office/drawing/2014/main" id="{1C2E8442-5E16-465D-9B4E-B5CD3D646F2D}"/>
              </a:ext>
            </a:extLst>
          </p:cNvPr>
          <p:cNvSpPr>
            <a:spLocks noGrp="1"/>
          </p:cNvSpPr>
          <p:nvPr>
            <p:ph idx="1"/>
          </p:nvPr>
        </p:nvSpPr>
        <p:spPr>
          <a:xfrm>
            <a:off x="381000" y="1112519"/>
            <a:ext cx="8382000" cy="5243831"/>
          </a:xfrm>
        </p:spPr>
        <p:txBody>
          <a:bodyPr>
            <a:normAutofit fontScale="47500" lnSpcReduction="20000"/>
          </a:bodyPr>
          <a:lstStyle/>
          <a:p>
            <a:pPr algn="just">
              <a:buFont typeface="Wingdings" panose="05000000000000000000" pitchFamily="2" charset="2"/>
              <a:buChar char="q"/>
            </a:pPr>
            <a:r>
              <a:rPr lang="en-US" sz="3800" b="1" dirty="0"/>
              <a:t>Fenbendazole</a:t>
            </a:r>
            <a:r>
              <a:rPr lang="en-US" sz="2500" dirty="0"/>
              <a:t>: </a:t>
            </a:r>
          </a:p>
          <a:p>
            <a:pPr lvl="1" algn="just">
              <a:buFont typeface="Wingdings" panose="05000000000000000000" pitchFamily="2" charset="2"/>
              <a:buChar char="ü"/>
            </a:pPr>
            <a:r>
              <a:rPr lang="en-US" sz="3800" dirty="0"/>
              <a:t>Wide spectrum of activity; given for three consecutive days</a:t>
            </a:r>
          </a:p>
          <a:p>
            <a:pPr lvl="1" algn="just">
              <a:buFont typeface="Wingdings" panose="05000000000000000000" pitchFamily="2" charset="2"/>
              <a:buChar char="ü"/>
            </a:pPr>
            <a:r>
              <a:rPr lang="en-US" sz="3800" dirty="0"/>
              <a:t>Oral administration in cattle, sheep, and goats at the recommended dose of 10 mg/kg (cattle) and 5 mg/kg (sheep, goats). </a:t>
            </a:r>
          </a:p>
          <a:p>
            <a:pPr lvl="1" algn="just">
              <a:buFont typeface="Wingdings" panose="05000000000000000000" pitchFamily="2" charset="2"/>
              <a:buChar char="ü"/>
            </a:pPr>
            <a:r>
              <a:rPr lang="en-US" sz="3800" dirty="0"/>
              <a:t>indicated for the removal and control of tapeworms (heads and segments), </a:t>
            </a:r>
            <a:r>
              <a:rPr lang="en-US" sz="3800" dirty="0" err="1"/>
              <a:t>abomasal</a:t>
            </a:r>
            <a:r>
              <a:rPr lang="en-US" sz="3800" dirty="0"/>
              <a:t> and intestinal nematodes (adults and fourth stage larvae), and lungworms (adults and larval stages). </a:t>
            </a:r>
          </a:p>
          <a:p>
            <a:pPr lvl="1" algn="just">
              <a:buFont typeface="Wingdings" panose="05000000000000000000" pitchFamily="2" charset="2"/>
              <a:buChar char="ü"/>
            </a:pPr>
            <a:r>
              <a:rPr lang="en-US" sz="3800" dirty="0"/>
              <a:t>Have ovicidal activity. </a:t>
            </a:r>
          </a:p>
          <a:p>
            <a:pPr lvl="1" algn="just">
              <a:buFont typeface="Wingdings" panose="05000000000000000000" pitchFamily="2" charset="2"/>
              <a:buChar char="ü"/>
            </a:pPr>
            <a:r>
              <a:rPr lang="en-US" sz="3800" dirty="0"/>
              <a:t>Horses : </a:t>
            </a:r>
          </a:p>
          <a:p>
            <a:pPr lvl="2" algn="just">
              <a:buFont typeface="Courier New" panose="02070309020205020404" pitchFamily="49" charset="0"/>
              <a:buChar char="o"/>
            </a:pPr>
            <a:r>
              <a:rPr lang="en-US" sz="3800" dirty="0"/>
              <a:t>at 5 mg/kg used to control large </a:t>
            </a:r>
            <a:r>
              <a:rPr lang="en-US" sz="3800" dirty="0" err="1"/>
              <a:t>strongyles</a:t>
            </a:r>
            <a:r>
              <a:rPr lang="en-US" sz="3800" dirty="0"/>
              <a:t> (</a:t>
            </a:r>
            <a:r>
              <a:rPr lang="en-US" sz="3800" i="1" dirty="0" err="1"/>
              <a:t>Strongylus</a:t>
            </a:r>
            <a:r>
              <a:rPr lang="en-US" sz="3800" i="1" dirty="0"/>
              <a:t> vulgaris, S. </a:t>
            </a:r>
            <a:r>
              <a:rPr lang="en-US" sz="3800" i="1" dirty="0" err="1"/>
              <a:t>edentatus</a:t>
            </a:r>
            <a:r>
              <a:rPr lang="en-US" sz="3800" i="1" dirty="0"/>
              <a:t>, S. </a:t>
            </a:r>
            <a:r>
              <a:rPr lang="en-US" sz="3800" i="1" dirty="0" err="1"/>
              <a:t>equinus</a:t>
            </a:r>
            <a:r>
              <a:rPr lang="en-US" sz="3800" dirty="0"/>
              <a:t>), small </a:t>
            </a:r>
            <a:r>
              <a:rPr lang="en-US" sz="3800" dirty="0" err="1"/>
              <a:t>strongyles</a:t>
            </a:r>
            <a:r>
              <a:rPr lang="en-US" sz="3800" dirty="0"/>
              <a:t> (</a:t>
            </a:r>
            <a:r>
              <a:rPr lang="en-US" sz="3800" dirty="0" err="1"/>
              <a:t>cyathostomes</a:t>
            </a:r>
            <a:r>
              <a:rPr lang="en-US" sz="3800" dirty="0"/>
              <a:t>), and pinworms (</a:t>
            </a:r>
            <a:r>
              <a:rPr lang="en-US" sz="3800" i="1" dirty="0" err="1"/>
              <a:t>Oxyuris</a:t>
            </a:r>
            <a:r>
              <a:rPr lang="en-US" sz="3800" i="1" dirty="0"/>
              <a:t> </a:t>
            </a:r>
            <a:r>
              <a:rPr lang="en-US" sz="3800" i="1" dirty="0" err="1"/>
              <a:t>equi</a:t>
            </a:r>
            <a:r>
              <a:rPr lang="en-US" sz="3800" dirty="0"/>
              <a:t>). </a:t>
            </a:r>
          </a:p>
          <a:p>
            <a:pPr lvl="2" algn="just">
              <a:buFont typeface="Courier New" panose="02070309020205020404" pitchFamily="49" charset="0"/>
              <a:buChar char="o"/>
            </a:pPr>
            <a:r>
              <a:rPr lang="en-US" sz="3800" dirty="0"/>
              <a:t>Higher doses (10 mg/kg) are required for ascarids (</a:t>
            </a:r>
            <a:r>
              <a:rPr lang="en-US" sz="3800" i="1" dirty="0" err="1"/>
              <a:t>Parascaris</a:t>
            </a:r>
            <a:r>
              <a:rPr lang="en-US" sz="3800" i="1" dirty="0"/>
              <a:t> </a:t>
            </a:r>
            <a:r>
              <a:rPr lang="en-US" sz="3800" i="1" dirty="0" err="1"/>
              <a:t>equorum</a:t>
            </a:r>
            <a:r>
              <a:rPr lang="en-US" sz="3800" dirty="0"/>
              <a:t>) control.</a:t>
            </a:r>
          </a:p>
          <a:p>
            <a:pPr lvl="2" algn="just">
              <a:buFont typeface="Courier New" panose="02070309020205020404" pitchFamily="49" charset="0"/>
              <a:buChar char="o"/>
            </a:pPr>
            <a:r>
              <a:rPr lang="en-US" sz="3800" dirty="0"/>
              <a:t>10 mg/kg for 5 consecutive days, for control of arteritis caused by the fourth stage larvae of </a:t>
            </a:r>
            <a:r>
              <a:rPr lang="en-US" sz="3800" i="1" dirty="0"/>
              <a:t>S. vulgaris</a:t>
            </a:r>
            <a:endParaRPr lang="en-US" sz="3800" dirty="0"/>
          </a:p>
          <a:p>
            <a:pPr lvl="1" algn="just">
              <a:buFont typeface="Wingdings" panose="05000000000000000000" pitchFamily="2" charset="2"/>
              <a:buChar char="ü"/>
            </a:pPr>
            <a:r>
              <a:rPr lang="en-US" sz="3800" dirty="0"/>
              <a:t>Effective for the treatment of </a:t>
            </a:r>
            <a:r>
              <a:rPr lang="en-US" sz="3800" i="1" dirty="0"/>
              <a:t>Giardia </a:t>
            </a:r>
            <a:r>
              <a:rPr lang="en-US" sz="3800" dirty="0"/>
              <a:t>infections in calves</a:t>
            </a:r>
          </a:p>
          <a:p>
            <a:pPr algn="just">
              <a:buFont typeface="Wingdings" panose="05000000000000000000" pitchFamily="2" charset="2"/>
              <a:buChar char="q"/>
            </a:pPr>
            <a:r>
              <a:rPr lang="en-US" sz="3800" b="1" dirty="0"/>
              <a:t>Oxibendazole</a:t>
            </a:r>
            <a:r>
              <a:rPr lang="en-US" sz="3800" dirty="0"/>
              <a:t>: </a:t>
            </a:r>
          </a:p>
          <a:p>
            <a:pPr lvl="1" algn="just">
              <a:buFont typeface="Wingdings" panose="05000000000000000000" pitchFamily="2" charset="2"/>
              <a:buChar char="ü"/>
            </a:pPr>
            <a:r>
              <a:rPr lang="en-US" sz="3800" dirty="0"/>
              <a:t>orally to cattle (4.5 mg/kg), sheep (5 mg/kg), and horses (10 mg/kg)</a:t>
            </a:r>
          </a:p>
          <a:p>
            <a:pPr lvl="1" algn="just">
              <a:buFont typeface="Wingdings" panose="05000000000000000000" pitchFamily="2" charset="2"/>
              <a:buChar char="ü"/>
            </a:pPr>
            <a:r>
              <a:rPr lang="en-US" sz="3800" dirty="0"/>
              <a:t>liver toxicity in dogs</a:t>
            </a:r>
          </a:p>
          <a:p>
            <a:pPr lvl="1" algn="just"/>
            <a:r>
              <a:rPr lang="en-US" sz="3800" dirty="0"/>
              <a:t>Febantel: a </a:t>
            </a:r>
            <a:r>
              <a:rPr lang="en-US" sz="3800" dirty="0" err="1"/>
              <a:t>probenzimidazole</a:t>
            </a:r>
            <a:r>
              <a:rPr lang="en-US" sz="3800" dirty="0"/>
              <a:t> that is metabolized in the animal to a true benzimidazole</a:t>
            </a:r>
          </a:p>
          <a:p>
            <a:endParaRPr lang="en-US" dirty="0"/>
          </a:p>
        </p:txBody>
      </p:sp>
      <p:sp>
        <p:nvSpPr>
          <p:cNvPr id="4" name="Footer Placeholder 3">
            <a:extLst>
              <a:ext uri="{FF2B5EF4-FFF2-40B4-BE49-F238E27FC236}">
                <a16:creationId xmlns:a16="http://schemas.microsoft.com/office/drawing/2014/main" id="{EBFB0014-7ED7-46A6-9C0E-75D8F8ECA881}"/>
              </a:ext>
            </a:extLst>
          </p:cNvPr>
          <p:cNvSpPr>
            <a:spLocks noGrp="1"/>
          </p:cNvSpPr>
          <p:nvPr>
            <p:ph type="ftr" sz="quarter" idx="11"/>
          </p:nvPr>
        </p:nvSpPr>
        <p:spPr/>
        <p:txBody>
          <a:bodyPr/>
          <a:lstStyle/>
          <a:p>
            <a:pPr>
              <a:defRPr/>
            </a:pPr>
            <a:r>
              <a:rPr lang="en-US"/>
              <a:t>© 2019 by Takele Beyene, AAU-CVMA. </a:t>
            </a:r>
          </a:p>
        </p:txBody>
      </p:sp>
      <p:sp>
        <p:nvSpPr>
          <p:cNvPr id="5" name="Line 4">
            <a:extLst>
              <a:ext uri="{FF2B5EF4-FFF2-40B4-BE49-F238E27FC236}">
                <a16:creationId xmlns:a16="http://schemas.microsoft.com/office/drawing/2014/main" id="{1A938159-1B71-4552-8C77-C9AFA90A7F62}"/>
              </a:ext>
            </a:extLst>
          </p:cNvPr>
          <p:cNvSpPr>
            <a:spLocks noChangeShapeType="1"/>
          </p:cNvSpPr>
          <p:nvPr/>
        </p:nvSpPr>
        <p:spPr bwMode="auto">
          <a:xfrm>
            <a:off x="228600" y="967740"/>
            <a:ext cx="8686800" cy="45719"/>
          </a:xfrm>
          <a:prstGeom prst="line">
            <a:avLst/>
          </a:prstGeom>
          <a:noFill/>
          <a:ln w="28575">
            <a:solidFill>
              <a:srgbClr val="00CCFF"/>
            </a:solidFill>
            <a:round/>
            <a:headEnd/>
            <a:tailEnd/>
          </a:ln>
        </p:spPr>
        <p:txBody>
          <a:bodyPr/>
          <a:lstStyle/>
          <a:p>
            <a:endParaRPr lang="en-GB"/>
          </a:p>
        </p:txBody>
      </p:sp>
    </p:spTree>
    <p:extLst>
      <p:ext uri="{BB962C8B-B14F-4D97-AF65-F5344CB8AC3E}">
        <p14:creationId xmlns:p14="http://schemas.microsoft.com/office/powerpoint/2010/main" val="3651332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467600" cy="762000"/>
          </a:xfrm>
        </p:spPr>
        <p:txBody>
          <a:bodyPr>
            <a:normAutofit fontScale="90000"/>
          </a:bodyPr>
          <a:lstStyle/>
          <a:p>
            <a:pPr>
              <a:defRPr/>
            </a:pPr>
            <a:br>
              <a:rPr lang="en-US" b="1" dirty="0">
                <a:solidFill>
                  <a:srgbClr val="FF0000"/>
                </a:solidFill>
                <a:latin typeface="+mn-lt"/>
                <a:ea typeface="+mn-ea"/>
                <a:cs typeface="+mn-cs"/>
              </a:rPr>
            </a:br>
            <a:r>
              <a:rPr lang="en-US" b="1" dirty="0">
                <a:solidFill>
                  <a:srgbClr val="FF0000"/>
                </a:solidFill>
                <a:latin typeface="+mn-lt"/>
                <a:ea typeface="+mn-ea"/>
                <a:cs typeface="+mn-cs"/>
              </a:rPr>
              <a:t>Learning Objectives</a:t>
            </a:r>
            <a:br>
              <a:rPr lang="en-GB" dirty="0">
                <a:solidFill>
                  <a:srgbClr val="FF0000"/>
                </a:solidFill>
                <a:latin typeface="+mn-lt"/>
                <a:ea typeface="+mn-ea"/>
                <a:cs typeface="+mn-cs"/>
              </a:rPr>
            </a:br>
            <a:endParaRPr lang="en-GB" dirty="0">
              <a:solidFill>
                <a:srgbClr val="FF0000"/>
              </a:solidFill>
            </a:endParaRPr>
          </a:p>
        </p:txBody>
      </p:sp>
      <p:sp>
        <p:nvSpPr>
          <p:cNvPr id="7171" name="Content Placeholder 2"/>
          <p:cNvSpPr>
            <a:spLocks noGrp="1"/>
          </p:cNvSpPr>
          <p:nvPr>
            <p:ph idx="1"/>
          </p:nvPr>
        </p:nvSpPr>
        <p:spPr>
          <a:xfrm>
            <a:off x="533400" y="1691636"/>
            <a:ext cx="8305800" cy="4937763"/>
          </a:xfrm>
        </p:spPr>
        <p:txBody>
          <a:bodyPr/>
          <a:lstStyle/>
          <a:p>
            <a:pPr algn="just">
              <a:buFontTx/>
              <a:buNone/>
            </a:pPr>
            <a:r>
              <a:rPr lang="en-US" sz="2800" b="1" dirty="0"/>
              <a:t>At the end of this chapter you should be able to know: </a:t>
            </a:r>
          </a:p>
          <a:p>
            <a:pPr marL="514350" indent="-514350" algn="just">
              <a:buFont typeface="Wingdings" pitchFamily="2" charset="2"/>
              <a:buChar char="Ø"/>
            </a:pPr>
            <a:r>
              <a:rPr lang="en-US" sz="2600" dirty="0"/>
              <a:t>The General principles of antiparasitic therapy </a:t>
            </a:r>
          </a:p>
          <a:p>
            <a:pPr marL="514350" indent="-514350" algn="just">
              <a:buFont typeface="Wingdings" pitchFamily="2" charset="2"/>
              <a:buChar char="Ø"/>
            </a:pPr>
            <a:r>
              <a:rPr lang="en-US" sz="2600" dirty="0"/>
              <a:t>Identify the targets enzymes of parasites</a:t>
            </a:r>
            <a:endParaRPr lang="en-GB" sz="2600" dirty="0"/>
          </a:p>
          <a:p>
            <a:pPr marL="514350" indent="-514350" algn="just">
              <a:buFont typeface="Wingdings" pitchFamily="2" charset="2"/>
              <a:buChar char="Ø"/>
            </a:pPr>
            <a:r>
              <a:rPr lang="en-US" sz="2600" dirty="0"/>
              <a:t>Know different </a:t>
            </a:r>
            <a:r>
              <a:rPr lang="en-US" sz="2600" dirty="0" err="1"/>
              <a:t>antinematodal</a:t>
            </a:r>
            <a:r>
              <a:rPr lang="en-US" sz="2600" dirty="0"/>
              <a:t>, </a:t>
            </a:r>
            <a:r>
              <a:rPr lang="en-US" sz="2600" dirty="0" err="1"/>
              <a:t>antitrematodal</a:t>
            </a:r>
            <a:r>
              <a:rPr lang="en-US" sz="2600" dirty="0"/>
              <a:t>, &amp; </a:t>
            </a:r>
            <a:r>
              <a:rPr lang="en-US" sz="2600" dirty="0" err="1"/>
              <a:t>anticestodal</a:t>
            </a:r>
            <a:r>
              <a:rPr lang="en-US" sz="2600" dirty="0"/>
              <a:t> drugs with their MOA</a:t>
            </a:r>
            <a:endParaRPr lang="en-GB" sz="2600" dirty="0"/>
          </a:p>
          <a:p>
            <a:pPr marL="514350" indent="-514350" algn="just">
              <a:buFont typeface="Wingdings" pitchFamily="2" charset="2"/>
              <a:buChar char="Ø"/>
            </a:pPr>
            <a:r>
              <a:rPr lang="en-US" sz="2600" dirty="0"/>
              <a:t>Understand the MOA of drugs used as insecticides</a:t>
            </a:r>
            <a:endParaRPr lang="en-GB" sz="2600" dirty="0"/>
          </a:p>
          <a:p>
            <a:pPr marL="514350" indent="-514350" algn="just">
              <a:buFont typeface="Wingdings" pitchFamily="2" charset="2"/>
              <a:buChar char="Ø"/>
            </a:pPr>
            <a:r>
              <a:rPr lang="en-US" sz="2400" dirty="0"/>
              <a:t>Know commonly used antiprotozoal agents with their MOA</a:t>
            </a:r>
          </a:p>
          <a:p>
            <a:endParaRPr lang="en-GB" dirty="0"/>
          </a:p>
        </p:txBody>
      </p:sp>
      <p:sp>
        <p:nvSpPr>
          <p:cNvPr id="3" name="Footer Placeholder 2"/>
          <p:cNvSpPr>
            <a:spLocks noGrp="1"/>
          </p:cNvSpPr>
          <p:nvPr>
            <p:ph type="ftr" sz="quarter" idx="11"/>
          </p:nvPr>
        </p:nvSpPr>
        <p:spPr/>
        <p:txBody>
          <a:bodyPr/>
          <a:lstStyle/>
          <a:p>
            <a:pPr>
              <a:defRPr/>
            </a:pPr>
            <a:r>
              <a:rPr lang="en-US"/>
              <a:t>© 2019 by Takele Beyene, AAU-CVMA. </a:t>
            </a:r>
          </a:p>
        </p:txBody>
      </p:sp>
      <p:sp>
        <p:nvSpPr>
          <p:cNvPr id="5" name="Line 4">
            <a:extLst>
              <a:ext uri="{FF2B5EF4-FFF2-40B4-BE49-F238E27FC236}">
                <a16:creationId xmlns:a16="http://schemas.microsoft.com/office/drawing/2014/main" id="{59EF8AE7-B879-42D2-B238-FFF69D409D78}"/>
              </a:ext>
            </a:extLst>
          </p:cNvPr>
          <p:cNvSpPr>
            <a:spLocks noChangeShapeType="1"/>
          </p:cNvSpPr>
          <p:nvPr/>
        </p:nvSpPr>
        <p:spPr bwMode="auto">
          <a:xfrm>
            <a:off x="228601" y="1201737"/>
            <a:ext cx="8686800" cy="45719"/>
          </a:xfrm>
          <a:prstGeom prst="line">
            <a:avLst/>
          </a:prstGeom>
          <a:noFill/>
          <a:ln w="28575">
            <a:solidFill>
              <a:srgbClr val="00CCFF"/>
            </a:solidFill>
            <a:round/>
            <a:headEnd/>
            <a:tailEnd/>
          </a:ln>
        </p:spPr>
        <p:txBody>
          <a:bodyPr/>
          <a:lstStyle/>
          <a:p>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E775F-6DBA-4F9C-993F-55D3594E8D4B}"/>
              </a:ext>
            </a:extLst>
          </p:cNvPr>
          <p:cNvSpPr>
            <a:spLocks noGrp="1"/>
          </p:cNvSpPr>
          <p:nvPr>
            <p:ph type="title"/>
          </p:nvPr>
        </p:nvSpPr>
        <p:spPr>
          <a:xfrm>
            <a:off x="628650" y="129597"/>
            <a:ext cx="7886700" cy="1325563"/>
          </a:xfrm>
        </p:spPr>
        <p:txBody>
          <a:bodyPr/>
          <a:lstStyle/>
          <a:p>
            <a:r>
              <a:rPr lang="en-US" sz="3200" b="1" dirty="0">
                <a:solidFill>
                  <a:srgbClr val="FF0000"/>
                </a:solidFill>
              </a:rPr>
              <a:t>Benzimidazoles:</a:t>
            </a:r>
            <a:endParaRPr lang="en-US" dirty="0"/>
          </a:p>
        </p:txBody>
      </p:sp>
      <p:sp>
        <p:nvSpPr>
          <p:cNvPr id="3" name="Content Placeholder 2">
            <a:extLst>
              <a:ext uri="{FF2B5EF4-FFF2-40B4-BE49-F238E27FC236}">
                <a16:creationId xmlns:a16="http://schemas.microsoft.com/office/drawing/2014/main" id="{935E9716-DF1A-4B2C-AC7A-6E1CD7155A8D}"/>
              </a:ext>
            </a:extLst>
          </p:cNvPr>
          <p:cNvSpPr>
            <a:spLocks noGrp="1"/>
          </p:cNvSpPr>
          <p:nvPr>
            <p:ph idx="1"/>
          </p:nvPr>
        </p:nvSpPr>
        <p:spPr>
          <a:xfrm>
            <a:off x="628650" y="1371600"/>
            <a:ext cx="7886700" cy="4805363"/>
          </a:xfrm>
        </p:spPr>
        <p:txBody>
          <a:bodyPr>
            <a:normAutofit/>
          </a:bodyPr>
          <a:lstStyle/>
          <a:p>
            <a:pPr algn="just">
              <a:buFont typeface="Wingdings" panose="05000000000000000000" pitchFamily="2" charset="2"/>
              <a:buChar char="q"/>
            </a:pPr>
            <a:r>
              <a:rPr lang="en-US" sz="2500" b="1" dirty="0">
                <a:solidFill>
                  <a:srgbClr val="FF0000"/>
                </a:solidFill>
                <a:effectLst>
                  <a:outerShdw blurRad="38100" dist="38100" dir="2700000" algn="tl">
                    <a:srgbClr val="000000">
                      <a:alpha val="43137"/>
                    </a:srgbClr>
                  </a:outerShdw>
                </a:effectLst>
              </a:rPr>
              <a:t>Thiabendazole</a:t>
            </a:r>
            <a:r>
              <a:rPr lang="en-US" sz="2500" dirty="0"/>
              <a:t>: </a:t>
            </a:r>
          </a:p>
          <a:p>
            <a:pPr lvl="1" algn="just">
              <a:buFont typeface="Wingdings" panose="05000000000000000000" pitchFamily="2" charset="2"/>
              <a:buChar char="ü"/>
            </a:pPr>
            <a:r>
              <a:rPr lang="en-US" sz="2000" dirty="0"/>
              <a:t>treatment and control of GI roundworms in horses, cattle, sheep, and goats, and the control of lungworms in sheep</a:t>
            </a:r>
          </a:p>
          <a:p>
            <a:pPr lvl="1" algn="just">
              <a:buFont typeface="Wingdings" panose="05000000000000000000" pitchFamily="2" charset="2"/>
              <a:buChar char="ü"/>
            </a:pPr>
            <a:r>
              <a:rPr lang="en-US" sz="2000" dirty="0"/>
              <a:t>Dose: 66-110 mg/kg</a:t>
            </a:r>
          </a:p>
          <a:p>
            <a:pPr lvl="1" algn="just">
              <a:buFont typeface="Wingdings" panose="05000000000000000000" pitchFamily="2" charset="2"/>
              <a:buChar char="ü"/>
            </a:pPr>
            <a:r>
              <a:rPr lang="en-US" sz="2000" dirty="0"/>
              <a:t>Usually used with piperazine to increase the efficacy against ascarids and immature </a:t>
            </a:r>
            <a:r>
              <a:rPr lang="en-US" sz="2000" i="1" dirty="0" err="1"/>
              <a:t>Oxyurus</a:t>
            </a:r>
            <a:r>
              <a:rPr lang="en-US" sz="2000" dirty="0"/>
              <a:t> spp.</a:t>
            </a:r>
          </a:p>
          <a:p>
            <a:pPr lvl="1" algn="just">
              <a:buFont typeface="Wingdings" panose="05000000000000000000" pitchFamily="2" charset="2"/>
              <a:buChar char="ü"/>
            </a:pPr>
            <a:r>
              <a:rPr lang="en-US" sz="2000" dirty="0"/>
              <a:t>Ineffective against cestodes and </a:t>
            </a:r>
            <a:r>
              <a:rPr lang="en-US" sz="2000" dirty="0" err="1"/>
              <a:t>treamtodes</a:t>
            </a:r>
            <a:endParaRPr lang="en-US" sz="2000" dirty="0"/>
          </a:p>
          <a:p>
            <a:pPr lvl="1" algn="just">
              <a:buFont typeface="Wingdings" panose="05000000000000000000" pitchFamily="2" charset="2"/>
              <a:buChar char="ü"/>
            </a:pPr>
            <a:r>
              <a:rPr lang="en-US" sz="2400" dirty="0"/>
              <a:t>has antifungal and anti-inflammatory effects as well</a:t>
            </a:r>
          </a:p>
          <a:p>
            <a:pPr lvl="1" algn="just">
              <a:buFont typeface="Wingdings" panose="05000000000000000000" pitchFamily="2" charset="2"/>
              <a:buChar char="q"/>
            </a:pPr>
            <a:endParaRPr lang="en-US" sz="2200" dirty="0"/>
          </a:p>
          <a:p>
            <a:pPr lvl="1" algn="just">
              <a:buFont typeface="Wingdings" panose="05000000000000000000" pitchFamily="2" charset="2"/>
              <a:buChar char="q"/>
            </a:pPr>
            <a:r>
              <a:rPr lang="en-US" sz="2200" dirty="0"/>
              <a:t>Others: Refer the textbook for Oxfendazole, flubendazole, </a:t>
            </a:r>
            <a:r>
              <a:rPr lang="en-US" sz="2200" dirty="0" err="1"/>
              <a:t>netobim</a:t>
            </a:r>
            <a:r>
              <a:rPr lang="en-US" sz="2200" dirty="0"/>
              <a:t>, </a:t>
            </a:r>
            <a:r>
              <a:rPr lang="en-US" sz="2200" dirty="0" err="1"/>
              <a:t>recobendazole</a:t>
            </a:r>
            <a:r>
              <a:rPr lang="en-US" sz="2200" dirty="0"/>
              <a:t>, Febantel, </a:t>
            </a:r>
            <a:r>
              <a:rPr lang="en-US" sz="2200" dirty="0" err="1"/>
              <a:t>etc</a:t>
            </a:r>
            <a:endParaRPr lang="en-US" sz="2200" dirty="0"/>
          </a:p>
        </p:txBody>
      </p:sp>
      <p:sp>
        <p:nvSpPr>
          <p:cNvPr id="4" name="Footer Placeholder 3">
            <a:extLst>
              <a:ext uri="{FF2B5EF4-FFF2-40B4-BE49-F238E27FC236}">
                <a16:creationId xmlns:a16="http://schemas.microsoft.com/office/drawing/2014/main" id="{EA6CBD80-5E09-4582-83E7-8BAFC80ADB70}"/>
              </a:ext>
            </a:extLst>
          </p:cNvPr>
          <p:cNvSpPr>
            <a:spLocks noGrp="1"/>
          </p:cNvSpPr>
          <p:nvPr>
            <p:ph type="ftr" sz="quarter" idx="11"/>
          </p:nvPr>
        </p:nvSpPr>
        <p:spPr/>
        <p:txBody>
          <a:bodyPr/>
          <a:lstStyle/>
          <a:p>
            <a:pPr>
              <a:defRPr/>
            </a:pPr>
            <a:r>
              <a:rPr lang="en-US"/>
              <a:t>© 2019 by Takele Beyene, AAU-CVMA. </a:t>
            </a:r>
          </a:p>
        </p:txBody>
      </p:sp>
      <p:sp>
        <p:nvSpPr>
          <p:cNvPr id="5" name="Line 4">
            <a:extLst>
              <a:ext uri="{FF2B5EF4-FFF2-40B4-BE49-F238E27FC236}">
                <a16:creationId xmlns:a16="http://schemas.microsoft.com/office/drawing/2014/main" id="{8FE44C91-1261-4046-A429-F17701DF7845}"/>
              </a:ext>
            </a:extLst>
          </p:cNvPr>
          <p:cNvSpPr>
            <a:spLocks noChangeShapeType="1"/>
          </p:cNvSpPr>
          <p:nvPr/>
        </p:nvSpPr>
        <p:spPr bwMode="auto">
          <a:xfrm>
            <a:off x="228600" y="967740"/>
            <a:ext cx="8686800" cy="45719"/>
          </a:xfrm>
          <a:prstGeom prst="line">
            <a:avLst/>
          </a:prstGeom>
          <a:noFill/>
          <a:ln w="28575">
            <a:solidFill>
              <a:srgbClr val="00CCFF"/>
            </a:solidFill>
            <a:round/>
            <a:headEnd/>
            <a:tailEnd/>
          </a:ln>
        </p:spPr>
        <p:txBody>
          <a:bodyPr/>
          <a:lstStyle/>
          <a:p>
            <a:endParaRPr lang="en-GB"/>
          </a:p>
        </p:txBody>
      </p:sp>
    </p:spTree>
    <p:extLst>
      <p:ext uri="{BB962C8B-B14F-4D97-AF65-F5344CB8AC3E}">
        <p14:creationId xmlns:p14="http://schemas.microsoft.com/office/powerpoint/2010/main" val="1997568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A7993-64BB-497D-8AB0-724A1985A908}"/>
              </a:ext>
            </a:extLst>
          </p:cNvPr>
          <p:cNvSpPr>
            <a:spLocks noGrp="1"/>
          </p:cNvSpPr>
          <p:nvPr>
            <p:ph type="title"/>
          </p:nvPr>
        </p:nvSpPr>
        <p:spPr/>
        <p:txBody>
          <a:bodyPr>
            <a:normAutofit/>
          </a:bodyPr>
          <a:lstStyle/>
          <a:p>
            <a:r>
              <a:rPr lang="en-US" b="1" dirty="0"/>
              <a:t>Factors Affecting the Disposition Kinetics and Efficacy of BZD Anthelmintics</a:t>
            </a:r>
            <a:endParaRPr lang="en-US" dirty="0"/>
          </a:p>
        </p:txBody>
      </p:sp>
      <p:sp>
        <p:nvSpPr>
          <p:cNvPr id="3" name="Content Placeholder 2">
            <a:extLst>
              <a:ext uri="{FF2B5EF4-FFF2-40B4-BE49-F238E27FC236}">
                <a16:creationId xmlns:a16="http://schemas.microsoft.com/office/drawing/2014/main" id="{9428A43A-932B-4404-803E-CD1973CFDCB9}"/>
              </a:ext>
            </a:extLst>
          </p:cNvPr>
          <p:cNvSpPr>
            <a:spLocks noGrp="1"/>
          </p:cNvSpPr>
          <p:nvPr>
            <p:ph idx="1"/>
          </p:nvPr>
        </p:nvSpPr>
        <p:spPr/>
        <p:txBody>
          <a:bodyPr/>
          <a:lstStyle/>
          <a:p>
            <a:pPr>
              <a:buFont typeface="Wingdings" panose="05000000000000000000" pitchFamily="2" charset="2"/>
              <a:buChar char="ü"/>
            </a:pPr>
            <a:r>
              <a:rPr lang="en-US" sz="2400" dirty="0"/>
              <a:t>ruminant esophageal groove closure</a:t>
            </a:r>
          </a:p>
          <a:p>
            <a:pPr>
              <a:buFont typeface="Wingdings" panose="05000000000000000000" pitchFamily="2" charset="2"/>
              <a:buChar char="ü"/>
            </a:pPr>
            <a:r>
              <a:rPr lang="en-US" sz="2400" dirty="0"/>
              <a:t>reduced GI transit time</a:t>
            </a:r>
          </a:p>
          <a:p>
            <a:pPr>
              <a:buFont typeface="Wingdings" panose="05000000000000000000" pitchFamily="2" charset="2"/>
              <a:buChar char="ü"/>
            </a:pPr>
            <a:r>
              <a:rPr lang="en-US" sz="2400" dirty="0"/>
              <a:t>the type of diet</a:t>
            </a:r>
          </a:p>
          <a:p>
            <a:pPr>
              <a:buFont typeface="Wingdings" panose="05000000000000000000" pitchFamily="2" charset="2"/>
              <a:buChar char="ü"/>
            </a:pPr>
            <a:r>
              <a:rPr lang="en-US" sz="2400" dirty="0"/>
              <a:t>nutritional status and parasite infection</a:t>
            </a:r>
            <a:br>
              <a:rPr lang="en-US" sz="2400" dirty="0"/>
            </a:br>
            <a:br>
              <a:rPr lang="en-US" dirty="0"/>
            </a:br>
            <a:endParaRPr lang="en-US" dirty="0"/>
          </a:p>
        </p:txBody>
      </p:sp>
      <p:sp>
        <p:nvSpPr>
          <p:cNvPr id="4" name="Footer Placeholder 3">
            <a:extLst>
              <a:ext uri="{FF2B5EF4-FFF2-40B4-BE49-F238E27FC236}">
                <a16:creationId xmlns:a16="http://schemas.microsoft.com/office/drawing/2014/main" id="{62E3D1C9-9166-4AD7-BC40-45E91F0D86C6}"/>
              </a:ext>
            </a:extLst>
          </p:cNvPr>
          <p:cNvSpPr>
            <a:spLocks noGrp="1"/>
          </p:cNvSpPr>
          <p:nvPr>
            <p:ph type="ftr" sz="quarter" idx="11"/>
          </p:nvPr>
        </p:nvSpPr>
        <p:spPr/>
        <p:txBody>
          <a:bodyPr/>
          <a:lstStyle/>
          <a:p>
            <a:pPr>
              <a:defRPr/>
            </a:pPr>
            <a:r>
              <a:rPr lang="en-US"/>
              <a:t>© 2019 by Takele Beyene, AAU-CVMA. </a:t>
            </a:r>
          </a:p>
        </p:txBody>
      </p:sp>
      <p:sp>
        <p:nvSpPr>
          <p:cNvPr id="5" name="Line 4">
            <a:extLst>
              <a:ext uri="{FF2B5EF4-FFF2-40B4-BE49-F238E27FC236}">
                <a16:creationId xmlns:a16="http://schemas.microsoft.com/office/drawing/2014/main" id="{878CDDBC-104D-4699-8490-42F1910BDDFB}"/>
              </a:ext>
            </a:extLst>
          </p:cNvPr>
          <p:cNvSpPr>
            <a:spLocks noChangeShapeType="1"/>
          </p:cNvSpPr>
          <p:nvPr/>
        </p:nvSpPr>
        <p:spPr bwMode="auto">
          <a:xfrm>
            <a:off x="228600" y="1600518"/>
            <a:ext cx="8686800" cy="45719"/>
          </a:xfrm>
          <a:prstGeom prst="line">
            <a:avLst/>
          </a:prstGeom>
          <a:noFill/>
          <a:ln w="28575">
            <a:solidFill>
              <a:srgbClr val="00CCFF"/>
            </a:solidFill>
            <a:round/>
            <a:headEnd/>
            <a:tailEnd/>
          </a:ln>
        </p:spPr>
        <p:txBody>
          <a:bodyPr/>
          <a:lstStyle/>
          <a:p>
            <a:endParaRPr lang="en-GB"/>
          </a:p>
        </p:txBody>
      </p:sp>
    </p:spTree>
    <p:extLst>
      <p:ext uri="{BB962C8B-B14F-4D97-AF65-F5344CB8AC3E}">
        <p14:creationId xmlns:p14="http://schemas.microsoft.com/office/powerpoint/2010/main" val="3357592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457200" y="1143000"/>
            <a:ext cx="8686800" cy="5257800"/>
          </a:xfrm>
        </p:spPr>
        <p:txBody>
          <a:bodyPr/>
          <a:lstStyle/>
          <a:p>
            <a:pPr eaLnBrk="1" hangingPunct="1">
              <a:lnSpc>
                <a:spcPct val="80000"/>
              </a:lnSpc>
              <a:buNone/>
            </a:pPr>
            <a:r>
              <a:rPr lang="en-US" sz="2800" b="1" dirty="0">
                <a:solidFill>
                  <a:srgbClr val="FF0000"/>
                </a:solidFill>
              </a:rPr>
              <a:t>II. </a:t>
            </a:r>
            <a:r>
              <a:rPr lang="en-US" sz="2800" b="1" dirty="0" err="1">
                <a:solidFill>
                  <a:srgbClr val="FF0000"/>
                </a:solidFill>
              </a:rPr>
              <a:t>Imidazothiazoles</a:t>
            </a:r>
            <a:endParaRPr lang="en-US" sz="2800" b="1" dirty="0">
              <a:solidFill>
                <a:srgbClr val="FF0000"/>
              </a:solidFill>
            </a:endParaRPr>
          </a:p>
          <a:p>
            <a:pPr lvl="1" algn="just" eaLnBrk="1" hangingPunct="1">
              <a:lnSpc>
                <a:spcPct val="80000"/>
              </a:lnSpc>
            </a:pPr>
            <a:r>
              <a:rPr lang="en-US" sz="2400" dirty="0"/>
              <a:t>Work by stimulating (agonist) the nematode’s cholinergic nervous system, leading to paralysis of the parasite</a:t>
            </a:r>
          </a:p>
          <a:p>
            <a:pPr lvl="1" eaLnBrk="1" hangingPunct="1">
              <a:lnSpc>
                <a:spcPct val="80000"/>
              </a:lnSpc>
            </a:pPr>
            <a:r>
              <a:rPr lang="en-US" sz="2400" dirty="0"/>
              <a:t>Effective against ascarids, Strongyles (Heamonchus, </a:t>
            </a:r>
            <a:r>
              <a:rPr lang="en-US" sz="2400" dirty="0" err="1"/>
              <a:t>ostertagia</a:t>
            </a:r>
            <a:r>
              <a:rPr lang="en-US" sz="2400" dirty="0"/>
              <a:t>, </a:t>
            </a:r>
            <a:r>
              <a:rPr lang="en-US" sz="2400" dirty="0" err="1"/>
              <a:t>cooperia</a:t>
            </a:r>
            <a:r>
              <a:rPr lang="en-US" sz="2400" dirty="0"/>
              <a:t>, </a:t>
            </a:r>
            <a:r>
              <a:rPr lang="en-US" sz="2400" dirty="0" err="1"/>
              <a:t>nematodirus</a:t>
            </a:r>
            <a:r>
              <a:rPr lang="en-US" sz="2400" dirty="0"/>
              <a:t>, </a:t>
            </a:r>
            <a:r>
              <a:rPr lang="en-US" sz="2400" dirty="0" err="1"/>
              <a:t>etc</a:t>
            </a:r>
            <a:r>
              <a:rPr lang="en-US" sz="2400" dirty="0"/>
              <a:t>), whipworms, and hookworms</a:t>
            </a:r>
          </a:p>
          <a:p>
            <a:pPr lvl="1" eaLnBrk="1" hangingPunct="1">
              <a:lnSpc>
                <a:spcPct val="80000"/>
              </a:lnSpc>
            </a:pPr>
            <a:r>
              <a:rPr lang="en-US" sz="2400" dirty="0"/>
              <a:t>An example is </a:t>
            </a:r>
            <a:r>
              <a:rPr lang="en-US" sz="2400" b="1" dirty="0" err="1">
                <a:solidFill>
                  <a:srgbClr val="FF0000"/>
                </a:solidFill>
              </a:rPr>
              <a:t>levamisole</a:t>
            </a:r>
            <a:r>
              <a:rPr lang="en-US" sz="2400" b="1" dirty="0">
                <a:solidFill>
                  <a:srgbClr val="FF0000"/>
                </a:solidFill>
              </a:rPr>
              <a:t>, tetramisole</a:t>
            </a:r>
          </a:p>
          <a:p>
            <a:pPr algn="just" eaLnBrk="1" hangingPunct="1">
              <a:lnSpc>
                <a:spcPct val="90000"/>
              </a:lnSpc>
            </a:pPr>
            <a:r>
              <a:rPr lang="en-US" sz="2400" b="1" dirty="0" err="1">
                <a:solidFill>
                  <a:srgbClr val="FF0000"/>
                </a:solidFill>
              </a:rPr>
              <a:t>Levamisole</a:t>
            </a:r>
            <a:r>
              <a:rPr lang="en-US" sz="2400" b="1" dirty="0">
                <a:solidFill>
                  <a:srgbClr val="FF0000"/>
                </a:solidFill>
              </a:rPr>
              <a:t> </a:t>
            </a:r>
          </a:p>
          <a:p>
            <a:pPr lvl="1" algn="just" eaLnBrk="1" hangingPunct="1">
              <a:lnSpc>
                <a:spcPct val="90000"/>
              </a:lnSpc>
            </a:pPr>
            <a:r>
              <a:rPr lang="en-US" altLang="zh-CN" sz="2400" dirty="0">
                <a:ea typeface="宋体" charset="-122"/>
              </a:rPr>
              <a:t>A synthetic </a:t>
            </a:r>
            <a:r>
              <a:rPr lang="en-US" altLang="zh-CN" sz="2400" dirty="0" err="1">
                <a:ea typeface="宋体" charset="-122"/>
              </a:rPr>
              <a:t>imidazothiazole</a:t>
            </a:r>
            <a:r>
              <a:rPr lang="en-US" altLang="zh-CN" sz="2400" dirty="0">
                <a:ea typeface="宋体" charset="-122"/>
              </a:rPr>
              <a:t> derivative and the L isomer of D,L-</a:t>
            </a:r>
            <a:r>
              <a:rPr lang="en-US" altLang="zh-CN" sz="2400" dirty="0" err="1">
                <a:ea typeface="宋体" charset="-122"/>
              </a:rPr>
              <a:t>tetramisole</a:t>
            </a:r>
            <a:r>
              <a:rPr lang="en-US" altLang="zh-CN" sz="2400" dirty="0">
                <a:ea typeface="宋体" charset="-122"/>
              </a:rPr>
              <a:t>.</a:t>
            </a:r>
          </a:p>
          <a:p>
            <a:pPr lvl="1" algn="just" eaLnBrk="1" hangingPunct="1">
              <a:lnSpc>
                <a:spcPct val="90000"/>
              </a:lnSpc>
            </a:pPr>
            <a:r>
              <a:rPr lang="en-US" altLang="zh-CN" sz="2400" dirty="0">
                <a:ea typeface="宋体" charset="-122"/>
              </a:rPr>
              <a:t>Highly effective in eradicating </a:t>
            </a:r>
            <a:r>
              <a:rPr lang="en-US" altLang="zh-CN" sz="2400" dirty="0" err="1">
                <a:ea typeface="宋体" charset="-122"/>
              </a:rPr>
              <a:t>ascaris</a:t>
            </a:r>
            <a:r>
              <a:rPr lang="en-US" altLang="zh-CN" sz="2400" dirty="0">
                <a:ea typeface="宋体" charset="-122"/>
              </a:rPr>
              <a:t> and </a:t>
            </a:r>
            <a:r>
              <a:rPr lang="en-US" altLang="zh-CN" sz="2400" dirty="0" err="1">
                <a:ea typeface="宋体" charset="-122"/>
              </a:rPr>
              <a:t>trichostrongylus</a:t>
            </a:r>
            <a:r>
              <a:rPr lang="en-GB" altLang="zh-CN" sz="2400" dirty="0">
                <a:ea typeface="宋体" charset="-122"/>
              </a:rPr>
              <a:t> </a:t>
            </a:r>
            <a:r>
              <a:rPr lang="en-US" altLang="zh-CN" sz="2400" dirty="0">
                <a:ea typeface="宋体" charset="-122"/>
              </a:rPr>
              <a:t>and moderately effective against species of hookworm.</a:t>
            </a:r>
          </a:p>
          <a:p>
            <a:pPr lvl="1" algn="just" eaLnBrk="1" hangingPunct="1">
              <a:lnSpc>
                <a:spcPct val="90000"/>
              </a:lnSpc>
            </a:pPr>
            <a:r>
              <a:rPr lang="en-US" altLang="zh-CN" sz="2400" dirty="0">
                <a:ea typeface="宋体" charset="-122"/>
              </a:rPr>
              <a:t>Inhibiting </a:t>
            </a:r>
            <a:r>
              <a:rPr lang="en-US" altLang="zh-CN" sz="2400" dirty="0" err="1">
                <a:ea typeface="宋体" charset="-122"/>
              </a:rPr>
              <a:t>succinic</a:t>
            </a:r>
            <a:r>
              <a:rPr lang="en-US" altLang="zh-CN" sz="2400" dirty="0">
                <a:ea typeface="宋体" charset="-122"/>
              </a:rPr>
              <a:t> </a:t>
            </a:r>
            <a:r>
              <a:rPr lang="en-US" altLang="zh-CN" sz="2400" dirty="0" err="1">
                <a:ea typeface="宋体" charset="-122"/>
              </a:rPr>
              <a:t>dehydrogenase</a:t>
            </a:r>
            <a:r>
              <a:rPr lang="en-GB" altLang="zh-CN" sz="2400" dirty="0">
                <a:ea typeface="宋体" charset="-122"/>
              </a:rPr>
              <a:t> </a:t>
            </a:r>
            <a:r>
              <a:rPr lang="en-US" altLang="zh-CN" sz="2400" dirty="0">
                <a:ea typeface="宋体" charset="-122"/>
              </a:rPr>
              <a:t> → energy↓ → </a:t>
            </a:r>
            <a:r>
              <a:rPr lang="en-US" altLang="zh-CN" sz="2400" dirty="0">
                <a:solidFill>
                  <a:schemeClr val="accent1"/>
                </a:solidFill>
                <a:ea typeface="宋体" charset="-122"/>
              </a:rPr>
              <a:t>flaccid paralysis ( </a:t>
            </a:r>
            <a:r>
              <a:rPr lang="en-US" altLang="zh-CN" sz="2400" dirty="0" err="1">
                <a:solidFill>
                  <a:schemeClr val="accent1"/>
                </a:solidFill>
                <a:ea typeface="宋体" charset="-122"/>
              </a:rPr>
              <a:t>interfer</a:t>
            </a:r>
            <a:r>
              <a:rPr lang="en-US" altLang="zh-CN" sz="2400" dirty="0">
                <a:solidFill>
                  <a:schemeClr val="accent1"/>
                </a:solidFill>
                <a:ea typeface="宋体" charset="-122"/>
              </a:rPr>
              <a:t> CHO metabolism)</a:t>
            </a:r>
          </a:p>
          <a:p>
            <a:pPr lvl="1" algn="just" eaLnBrk="1" hangingPunct="1">
              <a:lnSpc>
                <a:spcPct val="90000"/>
              </a:lnSpc>
            </a:pPr>
            <a:r>
              <a:rPr lang="en-US" altLang="zh-CN" sz="2400" dirty="0">
                <a:ea typeface="宋体" charset="-122"/>
              </a:rPr>
              <a:t>Has Immunomodulating effect.</a:t>
            </a:r>
          </a:p>
          <a:p>
            <a:pPr lvl="1" eaLnBrk="1" hangingPunct="1">
              <a:lnSpc>
                <a:spcPct val="80000"/>
              </a:lnSpc>
              <a:buNone/>
            </a:pPr>
            <a:endParaRPr lang="en-US" sz="2400" dirty="0"/>
          </a:p>
        </p:txBody>
      </p:sp>
      <p:sp>
        <p:nvSpPr>
          <p:cNvPr id="4" name="Rectangle 2"/>
          <p:cNvSpPr txBox="1">
            <a:spLocks noChangeArrowheads="1"/>
          </p:cNvSpPr>
          <p:nvPr/>
        </p:nvSpPr>
        <p:spPr bwMode="auto">
          <a:xfrm>
            <a:off x="533400" y="457200"/>
            <a:ext cx="74676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err="1">
                <a:ln>
                  <a:noFill/>
                </a:ln>
                <a:solidFill>
                  <a:srgbClr val="FF0000"/>
                </a:solidFill>
                <a:effectLst/>
                <a:uLnTx/>
                <a:uFillTx/>
                <a:latin typeface="+mj-lt"/>
                <a:ea typeface="+mj-ea"/>
                <a:cs typeface="+mj-cs"/>
              </a:rPr>
              <a:t>Antinematodals</a:t>
            </a:r>
            <a:r>
              <a:rPr kumimoji="0" lang="en-US" sz="4400" b="1" i="0" u="none" strike="noStrike" kern="0" cap="none" spc="0" normalizeH="0" baseline="0" noProof="0" dirty="0">
                <a:ln>
                  <a:noFill/>
                </a:ln>
                <a:solidFill>
                  <a:srgbClr val="FF0000"/>
                </a:solidFill>
                <a:effectLst/>
                <a:uLnTx/>
                <a:uFillTx/>
                <a:latin typeface="+mj-lt"/>
                <a:ea typeface="+mj-ea"/>
                <a:cs typeface="+mj-cs"/>
              </a:rPr>
              <a:t> …cont’d</a:t>
            </a:r>
            <a:endParaRPr kumimoji="0" lang="en-US" altLang="zh-CN" sz="4400" b="0" i="0" u="none" strike="noStrike" kern="0" cap="none" spc="0" normalizeH="0" baseline="0" noProof="0" dirty="0">
              <a:ln>
                <a:noFill/>
              </a:ln>
              <a:solidFill>
                <a:srgbClr val="FF0000"/>
              </a:solidFill>
              <a:effectLst/>
              <a:uLnTx/>
              <a:uFillTx/>
              <a:latin typeface="+mj-lt"/>
              <a:ea typeface="宋体" charset="-122"/>
              <a:cs typeface="+mj-cs"/>
            </a:endParaRPr>
          </a:p>
        </p:txBody>
      </p:sp>
      <p:sp>
        <p:nvSpPr>
          <p:cNvPr id="5" name="Line 4">
            <a:extLst>
              <a:ext uri="{FF2B5EF4-FFF2-40B4-BE49-F238E27FC236}">
                <a16:creationId xmlns:a16="http://schemas.microsoft.com/office/drawing/2014/main" id="{63BDBEC3-4CFA-4933-9132-30C368CB8CF2}"/>
              </a:ext>
            </a:extLst>
          </p:cNvPr>
          <p:cNvSpPr>
            <a:spLocks noChangeShapeType="1"/>
          </p:cNvSpPr>
          <p:nvPr/>
        </p:nvSpPr>
        <p:spPr bwMode="auto">
          <a:xfrm>
            <a:off x="228600" y="914400"/>
            <a:ext cx="8686800" cy="45719"/>
          </a:xfrm>
          <a:prstGeom prst="line">
            <a:avLst/>
          </a:prstGeom>
          <a:noFill/>
          <a:ln w="28575">
            <a:solidFill>
              <a:srgbClr val="00CCFF"/>
            </a:solidFill>
            <a:round/>
            <a:headEnd/>
            <a:tailEnd/>
          </a:ln>
        </p:spPr>
        <p:txBody>
          <a:bodyPr/>
          <a:lstStyle/>
          <a:p>
            <a:endParaRPr lang="en-GB"/>
          </a:p>
        </p:txBody>
      </p:sp>
      <p:sp>
        <p:nvSpPr>
          <p:cNvPr id="2" name="Footer Placeholder 1">
            <a:extLst>
              <a:ext uri="{FF2B5EF4-FFF2-40B4-BE49-F238E27FC236}">
                <a16:creationId xmlns:a16="http://schemas.microsoft.com/office/drawing/2014/main" id="{0A8FA569-0716-4CBE-A9F9-2183047F5AC2}"/>
              </a:ext>
            </a:extLst>
          </p:cNvPr>
          <p:cNvSpPr>
            <a:spLocks noGrp="1"/>
          </p:cNvSpPr>
          <p:nvPr>
            <p:ph type="ftr" sz="quarter" idx="11"/>
          </p:nvPr>
        </p:nvSpPr>
        <p:spPr/>
        <p:txBody>
          <a:bodyPr/>
          <a:lstStyle/>
          <a:p>
            <a:pPr>
              <a:defRPr/>
            </a:pPr>
            <a:r>
              <a:rPr lang="en-US"/>
              <a:t>© 2019 by Takele Beyene, AAU-CVMA.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idx="1"/>
          </p:nvPr>
        </p:nvSpPr>
        <p:spPr>
          <a:xfrm>
            <a:off x="381000" y="1066800"/>
            <a:ext cx="8458200" cy="5410200"/>
          </a:xfrm>
        </p:spPr>
        <p:txBody>
          <a:bodyPr>
            <a:normAutofit fontScale="92500" lnSpcReduction="10000"/>
          </a:bodyPr>
          <a:lstStyle/>
          <a:p>
            <a:pPr eaLnBrk="1" hangingPunct="1"/>
            <a:r>
              <a:rPr lang="en-US" sz="2800" b="1" dirty="0">
                <a:solidFill>
                  <a:srgbClr val="FF0000"/>
                </a:solidFill>
              </a:rPr>
              <a:t>Levamisole …(cont’d)</a:t>
            </a:r>
          </a:p>
          <a:p>
            <a:pPr eaLnBrk="1" hangingPunct="1"/>
            <a:r>
              <a:rPr lang="en-US" altLang="zh-CN" sz="2400" dirty="0">
                <a:ea typeface="宋体" charset="-122"/>
              </a:rPr>
              <a:t>Effective against </a:t>
            </a:r>
            <a:r>
              <a:rPr lang="en-US" altLang="zh-CN" sz="2400" dirty="0">
                <a:solidFill>
                  <a:srgbClr val="002060"/>
                </a:solidFill>
                <a:ea typeface="宋体" charset="-122"/>
              </a:rPr>
              <a:t>mature and immature forms of helminths</a:t>
            </a:r>
            <a:r>
              <a:rPr lang="en-US" altLang="zh-CN" sz="2400" dirty="0">
                <a:ea typeface="宋体" charset="-122"/>
              </a:rPr>
              <a:t> within the intestinal tract but </a:t>
            </a:r>
            <a:r>
              <a:rPr lang="en-US" altLang="zh-CN" sz="2400" dirty="0">
                <a:solidFill>
                  <a:srgbClr val="FF0000"/>
                </a:solidFill>
                <a:ea typeface="宋体" charset="-122"/>
              </a:rPr>
              <a:t>not against migratory stages </a:t>
            </a:r>
            <a:r>
              <a:rPr lang="en-US" altLang="zh-CN" sz="2400" dirty="0">
                <a:ea typeface="宋体" charset="-122"/>
              </a:rPr>
              <a:t>in the tissues or against ova.</a:t>
            </a:r>
          </a:p>
          <a:p>
            <a:pPr eaLnBrk="1" hangingPunct="1"/>
            <a:r>
              <a:rPr lang="en-US" altLang="zh-CN" sz="2400" dirty="0">
                <a:ea typeface="宋体" charset="-122"/>
              </a:rPr>
              <a:t>Effective against both mature &amp; immature larval stages of lung worms</a:t>
            </a:r>
          </a:p>
          <a:p>
            <a:pPr eaLnBrk="1" hangingPunct="1"/>
            <a:r>
              <a:rPr lang="en-US" altLang="zh-CN" sz="2400" dirty="0">
                <a:ea typeface="宋体" charset="-122"/>
              </a:rPr>
              <a:t>Dogs: GI nematodes and </a:t>
            </a:r>
            <a:r>
              <a:rPr lang="en-US" altLang="zh-CN" sz="2400" dirty="0" err="1">
                <a:ea typeface="宋体" charset="-122"/>
              </a:rPr>
              <a:t>Diroflaricides</a:t>
            </a:r>
            <a:endParaRPr lang="en-US" altLang="zh-CN" sz="2400" dirty="0">
              <a:ea typeface="宋体" charset="-122"/>
            </a:endParaRPr>
          </a:p>
          <a:p>
            <a:pPr algn="just" eaLnBrk="1" hangingPunct="1"/>
            <a:endParaRPr lang="en-US" altLang="zh-CN" sz="2400" dirty="0">
              <a:ea typeface="宋体" charset="-122"/>
            </a:endParaRPr>
          </a:p>
          <a:p>
            <a:pPr algn="just" eaLnBrk="1" hangingPunct="1"/>
            <a:r>
              <a:rPr lang="en-US" altLang="zh-CN" sz="2400" dirty="0">
                <a:ea typeface="宋体" charset="-122"/>
              </a:rPr>
              <a:t>Inhibition of cholinesterase (a depolarizing neuromuscular blocking agent) → </a:t>
            </a:r>
            <a:r>
              <a:rPr lang="en-US" altLang="zh-CN" sz="2400" dirty="0">
                <a:solidFill>
                  <a:srgbClr val="FF0000"/>
                </a:solidFill>
                <a:ea typeface="宋体" charset="-122"/>
              </a:rPr>
              <a:t>spastic paralysis</a:t>
            </a:r>
          </a:p>
          <a:p>
            <a:pPr eaLnBrk="1" hangingPunct="1"/>
            <a:endParaRPr lang="en-US" altLang="zh-CN" sz="2400" dirty="0">
              <a:ea typeface="宋体" charset="-122"/>
            </a:endParaRPr>
          </a:p>
          <a:p>
            <a:pPr eaLnBrk="1" hangingPunct="1"/>
            <a:r>
              <a:rPr lang="en-US" altLang="zh-CN" sz="2400" dirty="0">
                <a:ea typeface="宋体" charset="-122"/>
              </a:rPr>
              <a:t>Rate of absorption differs with the route of </a:t>
            </a:r>
            <a:r>
              <a:rPr lang="en-US" altLang="zh-CN" sz="2400" dirty="0" err="1">
                <a:ea typeface="宋体" charset="-122"/>
              </a:rPr>
              <a:t>adminstration</a:t>
            </a:r>
            <a:r>
              <a:rPr lang="en-US" altLang="zh-CN" sz="2400" dirty="0">
                <a:ea typeface="宋体" charset="-122"/>
              </a:rPr>
              <a:t>.</a:t>
            </a:r>
          </a:p>
          <a:p>
            <a:pPr lvl="1"/>
            <a:r>
              <a:rPr lang="en-US" altLang="zh-CN" sz="2100" dirty="0">
                <a:ea typeface="宋体" charset="-122"/>
              </a:rPr>
              <a:t>Fast absorption via IM or SC</a:t>
            </a:r>
          </a:p>
          <a:p>
            <a:pPr eaLnBrk="1" hangingPunct="1"/>
            <a:r>
              <a:rPr lang="en-US" altLang="zh-CN" sz="2400" dirty="0">
                <a:ea typeface="宋体" charset="-122"/>
              </a:rPr>
              <a:t>Used with caution in patients with liver dysfunction.</a:t>
            </a:r>
          </a:p>
          <a:p>
            <a:pPr eaLnBrk="1" hangingPunct="1"/>
            <a:endParaRPr lang="en-US" altLang="zh-CN" sz="2400" dirty="0">
              <a:ea typeface="宋体" charset="-122"/>
            </a:endParaRPr>
          </a:p>
          <a:p>
            <a:pPr eaLnBrk="1" hangingPunct="1"/>
            <a:r>
              <a:rPr lang="en-US" altLang="zh-CN" sz="2400" dirty="0">
                <a:ea typeface="宋体" charset="-122"/>
              </a:rPr>
              <a:t>Signs of toxicity: salivation, defecation and respiratory distress</a:t>
            </a:r>
          </a:p>
          <a:p>
            <a:pPr eaLnBrk="1" hangingPunct="1">
              <a:buNone/>
            </a:pPr>
            <a:endParaRPr lang="en-US" altLang="zh-CN" sz="2800" dirty="0">
              <a:ea typeface="宋体" charset="-122"/>
            </a:endParaRPr>
          </a:p>
        </p:txBody>
      </p:sp>
      <p:sp>
        <p:nvSpPr>
          <p:cNvPr id="3" name="Rectangle 2"/>
          <p:cNvSpPr txBox="1">
            <a:spLocks noChangeArrowheads="1"/>
          </p:cNvSpPr>
          <p:nvPr/>
        </p:nvSpPr>
        <p:spPr bwMode="auto">
          <a:xfrm>
            <a:off x="1447800" y="228600"/>
            <a:ext cx="7467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err="1">
                <a:ln>
                  <a:noFill/>
                </a:ln>
                <a:solidFill>
                  <a:srgbClr val="FF0000"/>
                </a:solidFill>
                <a:effectLst/>
                <a:uLnTx/>
                <a:uFillTx/>
                <a:latin typeface="+mj-lt"/>
                <a:ea typeface="+mj-ea"/>
                <a:cs typeface="+mj-cs"/>
              </a:rPr>
              <a:t>Antinematodals</a:t>
            </a:r>
            <a:r>
              <a:rPr kumimoji="0" lang="en-US" sz="3200" b="1" i="0" u="none" strike="noStrike" kern="0" cap="none" spc="0" normalizeH="0" baseline="0" noProof="0" dirty="0">
                <a:ln>
                  <a:noFill/>
                </a:ln>
                <a:solidFill>
                  <a:srgbClr val="FF0000"/>
                </a:solidFill>
                <a:effectLst/>
                <a:uLnTx/>
                <a:uFillTx/>
                <a:latin typeface="+mj-lt"/>
                <a:ea typeface="+mj-ea"/>
                <a:cs typeface="+mj-cs"/>
              </a:rPr>
              <a:t> …cont’d</a:t>
            </a:r>
            <a:endParaRPr kumimoji="0" lang="en-US" altLang="zh-CN" sz="3200" b="0" i="0" u="none" strike="noStrike" kern="0" cap="none" spc="0" normalizeH="0" baseline="0" noProof="0" dirty="0">
              <a:ln>
                <a:noFill/>
              </a:ln>
              <a:solidFill>
                <a:srgbClr val="FF0000"/>
              </a:solidFill>
              <a:effectLst/>
              <a:uLnTx/>
              <a:uFillTx/>
              <a:latin typeface="+mj-lt"/>
              <a:ea typeface="宋体" charset="-122"/>
              <a:cs typeface="+mj-cs"/>
            </a:endParaRPr>
          </a:p>
        </p:txBody>
      </p:sp>
      <p:sp>
        <p:nvSpPr>
          <p:cNvPr id="4" name="Line 4">
            <a:extLst>
              <a:ext uri="{FF2B5EF4-FFF2-40B4-BE49-F238E27FC236}">
                <a16:creationId xmlns:a16="http://schemas.microsoft.com/office/drawing/2014/main" id="{4F78B1F6-268D-45F7-91F3-F8899BA16E05}"/>
              </a:ext>
            </a:extLst>
          </p:cNvPr>
          <p:cNvSpPr>
            <a:spLocks noChangeShapeType="1"/>
          </p:cNvSpPr>
          <p:nvPr/>
        </p:nvSpPr>
        <p:spPr bwMode="auto">
          <a:xfrm>
            <a:off x="228600" y="914400"/>
            <a:ext cx="8686800" cy="45719"/>
          </a:xfrm>
          <a:prstGeom prst="line">
            <a:avLst/>
          </a:prstGeom>
          <a:noFill/>
          <a:ln w="28575">
            <a:solidFill>
              <a:srgbClr val="00CCFF"/>
            </a:solidFill>
            <a:round/>
            <a:headEnd/>
            <a:tailEnd/>
          </a:ln>
        </p:spPr>
        <p:txBody>
          <a:bodyPr/>
          <a:lstStyle/>
          <a:p>
            <a:endParaRPr lang="en-GB"/>
          </a:p>
        </p:txBody>
      </p:sp>
      <p:sp>
        <p:nvSpPr>
          <p:cNvPr id="2" name="Footer Placeholder 1">
            <a:extLst>
              <a:ext uri="{FF2B5EF4-FFF2-40B4-BE49-F238E27FC236}">
                <a16:creationId xmlns:a16="http://schemas.microsoft.com/office/drawing/2014/main" id="{B30D6281-2921-4A18-9592-F398A76E3C63}"/>
              </a:ext>
            </a:extLst>
          </p:cNvPr>
          <p:cNvSpPr>
            <a:spLocks noGrp="1"/>
          </p:cNvSpPr>
          <p:nvPr>
            <p:ph type="ftr" sz="quarter" idx="11"/>
          </p:nvPr>
        </p:nvSpPr>
        <p:spPr/>
        <p:txBody>
          <a:bodyPr/>
          <a:lstStyle/>
          <a:p>
            <a:pPr>
              <a:defRPr/>
            </a:pPr>
            <a:r>
              <a:rPr lang="en-US"/>
              <a:t>© 2019 by Takele Beyene, AAU-CVMA.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90600"/>
            <a:ext cx="8610600" cy="5486400"/>
          </a:xfrm>
        </p:spPr>
        <p:txBody>
          <a:bodyPr/>
          <a:lstStyle/>
          <a:p>
            <a:pPr eaLnBrk="1" hangingPunct="1">
              <a:lnSpc>
                <a:spcPct val="80000"/>
              </a:lnSpc>
              <a:buNone/>
            </a:pPr>
            <a:r>
              <a:rPr lang="en-US" sz="2800" b="1" dirty="0">
                <a:solidFill>
                  <a:srgbClr val="FF0000"/>
                </a:solidFill>
              </a:rPr>
              <a:t>III. </a:t>
            </a:r>
            <a:r>
              <a:rPr lang="en-US" sz="2800" b="1" dirty="0" err="1">
                <a:solidFill>
                  <a:srgbClr val="FF0000"/>
                </a:solidFill>
              </a:rPr>
              <a:t>Tetrahydropyrimidines</a:t>
            </a:r>
            <a:endParaRPr lang="en-US" sz="2800" b="1" dirty="0">
              <a:solidFill>
                <a:srgbClr val="FF0000"/>
              </a:solidFill>
            </a:endParaRPr>
          </a:p>
          <a:p>
            <a:pPr lvl="1" eaLnBrk="1" hangingPunct="1">
              <a:lnSpc>
                <a:spcPct val="80000"/>
              </a:lnSpc>
            </a:pPr>
            <a:r>
              <a:rPr lang="en-US" sz="2400" dirty="0"/>
              <a:t>Mimic the action of </a:t>
            </a:r>
            <a:r>
              <a:rPr lang="en-US" sz="2400" dirty="0" err="1"/>
              <a:t>ACh</a:t>
            </a:r>
            <a:r>
              <a:rPr lang="en-US" sz="2400" dirty="0"/>
              <a:t> and cause paralysis of the worm</a:t>
            </a:r>
          </a:p>
          <a:p>
            <a:pPr lvl="1" eaLnBrk="1" hangingPunct="1">
              <a:lnSpc>
                <a:spcPct val="80000"/>
              </a:lnSpc>
            </a:pPr>
            <a:r>
              <a:rPr lang="en-US" sz="2400" dirty="0"/>
              <a:t>Effective against </a:t>
            </a:r>
            <a:r>
              <a:rPr lang="en-US" sz="2400" dirty="0" err="1"/>
              <a:t>ascarids</a:t>
            </a:r>
            <a:r>
              <a:rPr lang="en-US" sz="2400" dirty="0"/>
              <a:t>, pinworms, </a:t>
            </a:r>
            <a:r>
              <a:rPr lang="en-US" sz="2400" dirty="0" err="1"/>
              <a:t>strongyles</a:t>
            </a:r>
            <a:r>
              <a:rPr lang="en-US" sz="2400" dirty="0"/>
              <a:t>, and hookworms</a:t>
            </a:r>
          </a:p>
          <a:p>
            <a:pPr lvl="1" eaLnBrk="1" hangingPunct="1">
              <a:lnSpc>
                <a:spcPct val="80000"/>
              </a:lnSpc>
            </a:pPr>
            <a:r>
              <a:rPr lang="en-US" sz="2400" dirty="0"/>
              <a:t>Examples include </a:t>
            </a:r>
            <a:r>
              <a:rPr lang="en-US" sz="2400" dirty="0" err="1"/>
              <a:t>pyrantel</a:t>
            </a:r>
            <a:r>
              <a:rPr lang="en-US" sz="2400" dirty="0"/>
              <a:t> </a:t>
            </a:r>
            <a:r>
              <a:rPr lang="en-US" sz="2400" dirty="0" err="1"/>
              <a:t>pamoate</a:t>
            </a:r>
            <a:r>
              <a:rPr lang="en-US" sz="2400" dirty="0"/>
              <a:t>, </a:t>
            </a:r>
            <a:r>
              <a:rPr lang="en-US" sz="2400" dirty="0" err="1"/>
              <a:t>pyrantel</a:t>
            </a:r>
            <a:r>
              <a:rPr lang="en-US" sz="2400" dirty="0"/>
              <a:t> </a:t>
            </a:r>
            <a:r>
              <a:rPr lang="en-US" sz="2400" dirty="0" err="1"/>
              <a:t>tartrate</a:t>
            </a:r>
            <a:r>
              <a:rPr lang="en-US" sz="2400" dirty="0"/>
              <a:t>, and </a:t>
            </a:r>
            <a:r>
              <a:rPr lang="en-US" sz="2400" dirty="0" err="1"/>
              <a:t>morantel</a:t>
            </a:r>
            <a:r>
              <a:rPr lang="en-US" sz="2400" dirty="0"/>
              <a:t> </a:t>
            </a:r>
            <a:r>
              <a:rPr lang="en-US" sz="2400" dirty="0" err="1"/>
              <a:t>tartrate</a:t>
            </a:r>
            <a:endParaRPr lang="en-US" sz="2400" dirty="0"/>
          </a:p>
          <a:p>
            <a:pPr eaLnBrk="1" hangingPunct="1">
              <a:lnSpc>
                <a:spcPct val="90000"/>
              </a:lnSpc>
              <a:buFont typeface="Wingdings" panose="05000000000000000000" pitchFamily="2" charset="2"/>
              <a:buChar char="q"/>
            </a:pPr>
            <a:r>
              <a:rPr lang="en-US" altLang="zh-CN" sz="2400" b="1" dirty="0" err="1">
                <a:solidFill>
                  <a:srgbClr val="FF0000"/>
                </a:solidFill>
                <a:effectLst>
                  <a:outerShdw blurRad="38100" dist="38100" dir="2700000" algn="tl">
                    <a:srgbClr val="000000">
                      <a:alpha val="43137"/>
                    </a:srgbClr>
                  </a:outerShdw>
                </a:effectLst>
                <a:ea typeface="宋体" charset="-122"/>
              </a:rPr>
              <a:t>Pyrantel</a:t>
            </a:r>
            <a:r>
              <a:rPr lang="en-US" altLang="zh-CN" sz="2400" b="1" dirty="0">
                <a:solidFill>
                  <a:srgbClr val="FFFF00"/>
                </a:solidFill>
                <a:effectLst>
                  <a:outerShdw blurRad="38100" dist="38100" dir="2700000" algn="tl">
                    <a:srgbClr val="000000">
                      <a:alpha val="43137"/>
                    </a:srgbClr>
                  </a:outerShdw>
                </a:effectLst>
                <a:ea typeface="宋体" charset="-122"/>
              </a:rPr>
              <a:t> </a:t>
            </a:r>
          </a:p>
          <a:p>
            <a:pPr eaLnBrk="1" hangingPunct="1">
              <a:lnSpc>
                <a:spcPct val="90000"/>
              </a:lnSpc>
            </a:pPr>
            <a:r>
              <a:rPr lang="en-US" altLang="zh-CN" sz="2400" dirty="0">
                <a:ea typeface="宋体" charset="-122"/>
              </a:rPr>
              <a:t>A broad-spectrum anthelmintic, safe at dose of 7x</a:t>
            </a:r>
          </a:p>
          <a:p>
            <a:pPr eaLnBrk="1" hangingPunct="1">
              <a:lnSpc>
                <a:spcPct val="90000"/>
              </a:lnSpc>
            </a:pPr>
            <a:r>
              <a:rPr lang="en-US" altLang="zh-CN" sz="2400" dirty="0">
                <a:ea typeface="宋体" charset="-122"/>
              </a:rPr>
              <a:t>Moderately effective against hookworms.</a:t>
            </a:r>
          </a:p>
          <a:p>
            <a:pPr eaLnBrk="1" hangingPunct="1">
              <a:lnSpc>
                <a:spcPct val="90000"/>
              </a:lnSpc>
            </a:pPr>
            <a:r>
              <a:rPr lang="en-US" altLang="zh-CN" sz="2400" dirty="0">
                <a:ea typeface="宋体" charset="-122"/>
              </a:rPr>
              <a:t>Not effective in </a:t>
            </a:r>
            <a:r>
              <a:rPr lang="en-US" altLang="zh-CN" sz="2400" dirty="0" err="1">
                <a:ea typeface="宋体" charset="-122"/>
              </a:rPr>
              <a:t>trichuriasis</a:t>
            </a:r>
            <a:r>
              <a:rPr lang="en-US" altLang="zh-CN" sz="2400" dirty="0">
                <a:ea typeface="宋体" charset="-122"/>
              </a:rPr>
              <a:t> or </a:t>
            </a:r>
            <a:r>
              <a:rPr lang="en-US" altLang="zh-CN" sz="2400" dirty="0" err="1">
                <a:ea typeface="宋体" charset="-122"/>
              </a:rPr>
              <a:t>strongyloidiasis</a:t>
            </a:r>
            <a:r>
              <a:rPr lang="en-US" altLang="zh-CN" sz="2400" dirty="0">
                <a:ea typeface="宋体" charset="-122"/>
              </a:rPr>
              <a:t>.</a:t>
            </a:r>
          </a:p>
          <a:p>
            <a:pPr eaLnBrk="1" hangingPunct="1">
              <a:lnSpc>
                <a:spcPct val="90000"/>
              </a:lnSpc>
              <a:buFont typeface="Wingdings" panose="05000000000000000000" pitchFamily="2" charset="2"/>
              <a:buChar char="q"/>
            </a:pPr>
            <a:r>
              <a:rPr lang="en-US" altLang="zh-CN" sz="2400" b="1" dirty="0" err="1">
                <a:solidFill>
                  <a:srgbClr val="FF0000"/>
                </a:solidFill>
                <a:effectLst>
                  <a:outerShdw blurRad="38100" dist="38100" dir="2700000" algn="tl">
                    <a:srgbClr val="000000">
                      <a:alpha val="43137"/>
                    </a:srgbClr>
                  </a:outerShdw>
                </a:effectLst>
                <a:ea typeface="宋体" charset="-122"/>
              </a:rPr>
              <a:t>Oxantel</a:t>
            </a:r>
            <a:r>
              <a:rPr lang="en-US" altLang="zh-CN" sz="2400" dirty="0">
                <a:ea typeface="宋体" charset="-122"/>
              </a:rPr>
              <a:t>, an analog of </a:t>
            </a:r>
            <a:r>
              <a:rPr lang="en-US" altLang="zh-CN" sz="2400" dirty="0" err="1">
                <a:ea typeface="宋体" charset="-122"/>
              </a:rPr>
              <a:t>pyrantel</a:t>
            </a:r>
            <a:r>
              <a:rPr lang="en-US" altLang="zh-CN" sz="2400" dirty="0">
                <a:ea typeface="宋体" charset="-122"/>
              </a:rPr>
              <a:t>, is effective against in </a:t>
            </a:r>
            <a:r>
              <a:rPr lang="en-US" altLang="zh-CN" sz="2400" dirty="0" err="1">
                <a:ea typeface="宋体" charset="-122"/>
              </a:rPr>
              <a:t>trichuriasis</a:t>
            </a:r>
            <a:r>
              <a:rPr lang="en-US" altLang="zh-CN" sz="2400" dirty="0">
                <a:ea typeface="宋体" charset="-122"/>
              </a:rPr>
              <a:t>; the two drugs have been combined for their broad-spectrum anthelmintic activity.</a:t>
            </a:r>
            <a:endParaRPr lang="en-US" altLang="zh-CN" dirty="0">
              <a:ea typeface="宋体" charset="-122"/>
            </a:endParaRPr>
          </a:p>
          <a:p>
            <a:endParaRPr lang="en-GB" dirty="0"/>
          </a:p>
        </p:txBody>
      </p:sp>
      <p:sp>
        <p:nvSpPr>
          <p:cNvPr id="4" name="Rectangle 2"/>
          <p:cNvSpPr txBox="1">
            <a:spLocks noChangeArrowheads="1"/>
          </p:cNvSpPr>
          <p:nvPr/>
        </p:nvSpPr>
        <p:spPr bwMode="auto">
          <a:xfrm>
            <a:off x="1447800" y="228600"/>
            <a:ext cx="7467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br>
              <a:rPr kumimoji="0" lang="en-US" sz="4400" b="1" i="0" u="none" strike="noStrike" kern="0" cap="none" spc="0" normalizeH="0" baseline="0" noProof="0" dirty="0">
                <a:ln>
                  <a:noFill/>
                </a:ln>
                <a:solidFill>
                  <a:srgbClr val="FF0000"/>
                </a:solidFill>
                <a:effectLst/>
                <a:uLnTx/>
                <a:uFillTx/>
                <a:latin typeface="+mj-lt"/>
                <a:ea typeface="+mj-ea"/>
                <a:cs typeface="+mj-cs"/>
              </a:rPr>
            </a:br>
            <a:r>
              <a:rPr kumimoji="0" lang="en-US" sz="3600" b="1" i="0" u="none" strike="noStrike" kern="0" cap="none" spc="0" normalizeH="0" baseline="0" noProof="0" dirty="0">
                <a:ln>
                  <a:noFill/>
                </a:ln>
                <a:solidFill>
                  <a:srgbClr val="FF0000"/>
                </a:solidFill>
                <a:effectLst/>
                <a:uLnTx/>
                <a:uFillTx/>
                <a:latin typeface="+mj-lt"/>
                <a:ea typeface="+mj-ea"/>
                <a:cs typeface="+mj-cs"/>
              </a:rPr>
              <a:t>Antinematodals …cont’d</a:t>
            </a:r>
            <a:br>
              <a:rPr kumimoji="0" lang="en-US" sz="3600" b="1" i="0" u="none" strike="noStrike" kern="0" cap="none" spc="0" normalizeH="0" baseline="0" noProof="0" dirty="0">
                <a:ln>
                  <a:noFill/>
                </a:ln>
                <a:solidFill>
                  <a:srgbClr val="FF0000"/>
                </a:solidFill>
                <a:effectLst/>
                <a:uLnTx/>
                <a:uFillTx/>
                <a:latin typeface="+mj-lt"/>
                <a:ea typeface="+mj-ea"/>
                <a:cs typeface="+mj-cs"/>
              </a:rPr>
            </a:br>
            <a:endParaRPr kumimoji="0" lang="en-US" altLang="zh-CN" sz="4400" b="0" i="0" u="none" strike="noStrike" kern="0" cap="none" spc="0" normalizeH="0" baseline="0" noProof="0" dirty="0">
              <a:ln>
                <a:noFill/>
              </a:ln>
              <a:solidFill>
                <a:srgbClr val="FF0000"/>
              </a:solidFill>
              <a:effectLst/>
              <a:uLnTx/>
              <a:uFillTx/>
              <a:latin typeface="+mj-lt"/>
              <a:ea typeface="宋体" charset="-122"/>
              <a:cs typeface="+mj-cs"/>
            </a:endParaRPr>
          </a:p>
        </p:txBody>
      </p:sp>
      <p:sp>
        <p:nvSpPr>
          <p:cNvPr id="5" name="Line 4">
            <a:extLst>
              <a:ext uri="{FF2B5EF4-FFF2-40B4-BE49-F238E27FC236}">
                <a16:creationId xmlns:a16="http://schemas.microsoft.com/office/drawing/2014/main" id="{2F6D9D0A-5D7B-4D32-B9E3-4196103CA6E1}"/>
              </a:ext>
            </a:extLst>
          </p:cNvPr>
          <p:cNvSpPr>
            <a:spLocks noChangeShapeType="1"/>
          </p:cNvSpPr>
          <p:nvPr/>
        </p:nvSpPr>
        <p:spPr bwMode="auto">
          <a:xfrm>
            <a:off x="228600" y="914400"/>
            <a:ext cx="8686800" cy="45719"/>
          </a:xfrm>
          <a:prstGeom prst="line">
            <a:avLst/>
          </a:prstGeom>
          <a:noFill/>
          <a:ln w="28575">
            <a:solidFill>
              <a:srgbClr val="00CCFF"/>
            </a:solidFill>
            <a:round/>
            <a:headEnd/>
            <a:tailEnd/>
          </a:ln>
        </p:spPr>
        <p:txBody>
          <a:bodyPr/>
          <a:lstStyle/>
          <a:p>
            <a:endParaRPr lang="en-GB"/>
          </a:p>
        </p:txBody>
      </p:sp>
      <p:sp>
        <p:nvSpPr>
          <p:cNvPr id="2" name="Footer Placeholder 1">
            <a:extLst>
              <a:ext uri="{FF2B5EF4-FFF2-40B4-BE49-F238E27FC236}">
                <a16:creationId xmlns:a16="http://schemas.microsoft.com/office/drawing/2014/main" id="{FC7D8875-E56A-412D-8223-2C10DA344BDA}"/>
              </a:ext>
            </a:extLst>
          </p:cNvPr>
          <p:cNvSpPr>
            <a:spLocks noGrp="1"/>
          </p:cNvSpPr>
          <p:nvPr>
            <p:ph type="ftr" sz="quarter" idx="11"/>
          </p:nvPr>
        </p:nvSpPr>
        <p:spPr/>
        <p:txBody>
          <a:bodyPr/>
          <a:lstStyle/>
          <a:p>
            <a:pPr>
              <a:defRPr/>
            </a:pPr>
            <a:r>
              <a:rPr lang="en-US"/>
              <a:t>© 2019 by Takele Beyene, AAU-CVMA.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228600" y="1375755"/>
            <a:ext cx="8686800" cy="5562600"/>
          </a:xfrm>
        </p:spPr>
        <p:txBody>
          <a:bodyPr/>
          <a:lstStyle/>
          <a:p>
            <a:pPr eaLnBrk="1" hangingPunct="1">
              <a:lnSpc>
                <a:spcPct val="90000"/>
              </a:lnSpc>
              <a:buNone/>
            </a:pPr>
            <a:r>
              <a:rPr lang="en-US" sz="2800" b="1" dirty="0">
                <a:solidFill>
                  <a:srgbClr val="FF0000"/>
                </a:solidFill>
              </a:rPr>
              <a:t>IV. Organophosphates</a:t>
            </a:r>
          </a:p>
          <a:p>
            <a:pPr lvl="1" algn="just" eaLnBrk="1" hangingPunct="1">
              <a:lnSpc>
                <a:spcPct val="90000"/>
              </a:lnSpc>
            </a:pPr>
            <a:r>
              <a:rPr lang="en-US" sz="2400" dirty="0">
                <a:solidFill>
                  <a:srgbClr val="0070C0"/>
                </a:solidFill>
              </a:rPr>
              <a:t>Inhibit cholinesterase </a:t>
            </a:r>
            <a:r>
              <a:rPr lang="en-US" sz="2400" dirty="0"/>
              <a:t>activity, causing </a:t>
            </a:r>
            <a:r>
              <a:rPr lang="en-US" sz="2400" dirty="0" err="1"/>
              <a:t>ACh</a:t>
            </a:r>
            <a:r>
              <a:rPr lang="en-US" sz="2400" dirty="0"/>
              <a:t> to remain active in the neuromuscular junction of the parasite= </a:t>
            </a:r>
            <a:r>
              <a:rPr lang="en-US" sz="2400" dirty="0">
                <a:solidFill>
                  <a:srgbClr val="0070C0"/>
                </a:solidFill>
              </a:rPr>
              <a:t>spastic paralysis</a:t>
            </a:r>
          </a:p>
          <a:p>
            <a:pPr lvl="1" algn="just" eaLnBrk="1" hangingPunct="1">
              <a:lnSpc>
                <a:spcPct val="90000"/>
              </a:lnSpc>
            </a:pPr>
            <a:r>
              <a:rPr lang="en-US" sz="2400" dirty="0"/>
              <a:t>Are </a:t>
            </a:r>
            <a:r>
              <a:rPr lang="en-US" sz="2400" dirty="0" err="1"/>
              <a:t>neurotoxic</a:t>
            </a:r>
            <a:r>
              <a:rPr lang="en-US" sz="2400" dirty="0"/>
              <a:t> to parasites; some cause neurologic side effects in the host</a:t>
            </a:r>
          </a:p>
          <a:p>
            <a:pPr lvl="1" algn="just" eaLnBrk="1" hangingPunct="1">
              <a:lnSpc>
                <a:spcPct val="90000"/>
              </a:lnSpc>
            </a:pPr>
            <a:r>
              <a:rPr lang="en-US" sz="2400" dirty="0"/>
              <a:t>Both </a:t>
            </a:r>
            <a:r>
              <a:rPr lang="en-US" sz="2400" dirty="0" err="1"/>
              <a:t>endoparasitic</a:t>
            </a:r>
            <a:r>
              <a:rPr lang="en-US" sz="2400" dirty="0"/>
              <a:t> and </a:t>
            </a:r>
            <a:r>
              <a:rPr lang="en-US" sz="2400" dirty="0" err="1"/>
              <a:t>ectoparasitic</a:t>
            </a:r>
            <a:r>
              <a:rPr lang="en-US" sz="2400" dirty="0"/>
              <a:t> activity</a:t>
            </a:r>
          </a:p>
          <a:p>
            <a:pPr lvl="1" algn="just" eaLnBrk="1" hangingPunct="1">
              <a:lnSpc>
                <a:spcPct val="90000"/>
              </a:lnSpc>
            </a:pPr>
            <a:r>
              <a:rPr lang="en-US" sz="2400" dirty="0">
                <a:solidFill>
                  <a:srgbClr val="FF0000"/>
                </a:solidFill>
              </a:rPr>
              <a:t>Narrow range of safety</a:t>
            </a:r>
            <a:r>
              <a:rPr lang="en-US" sz="2400" dirty="0"/>
              <a:t>; not for use in heartworm-positive dogs</a:t>
            </a:r>
          </a:p>
          <a:p>
            <a:pPr lvl="1" algn="just" eaLnBrk="1" hangingPunct="1">
              <a:lnSpc>
                <a:spcPct val="90000"/>
              </a:lnSpc>
            </a:pPr>
            <a:r>
              <a:rPr lang="en-US" sz="2400" dirty="0"/>
              <a:t>Effective against bots and a variety of nematodes</a:t>
            </a:r>
          </a:p>
          <a:p>
            <a:pPr lvl="1" algn="just" eaLnBrk="1" hangingPunct="1">
              <a:lnSpc>
                <a:spcPct val="90000"/>
              </a:lnSpc>
            </a:pPr>
            <a:r>
              <a:rPr lang="en-US" sz="2400" dirty="0"/>
              <a:t>Examples include </a:t>
            </a:r>
            <a:r>
              <a:rPr lang="en-US" sz="2400" b="1" dirty="0" err="1">
                <a:solidFill>
                  <a:srgbClr val="0070C0"/>
                </a:solidFill>
              </a:rPr>
              <a:t>dichlorvos</a:t>
            </a:r>
            <a:r>
              <a:rPr lang="en-US" sz="2400" b="1" dirty="0">
                <a:solidFill>
                  <a:srgbClr val="0070C0"/>
                </a:solidFill>
              </a:rPr>
              <a:t>, </a:t>
            </a:r>
            <a:r>
              <a:rPr lang="en-US" sz="2400" b="1" dirty="0" err="1">
                <a:solidFill>
                  <a:srgbClr val="0070C0"/>
                </a:solidFill>
              </a:rPr>
              <a:t>coumarphos</a:t>
            </a:r>
            <a:r>
              <a:rPr lang="en-US" sz="2400" b="1" dirty="0">
                <a:solidFill>
                  <a:srgbClr val="0070C0"/>
                </a:solidFill>
              </a:rPr>
              <a:t>, </a:t>
            </a:r>
            <a:r>
              <a:rPr lang="en-US" sz="2400" b="1" dirty="0" err="1">
                <a:solidFill>
                  <a:srgbClr val="0070C0"/>
                </a:solidFill>
              </a:rPr>
              <a:t>haloxon</a:t>
            </a:r>
            <a:r>
              <a:rPr lang="en-US" sz="2400" b="1" dirty="0">
                <a:solidFill>
                  <a:srgbClr val="0070C0"/>
                </a:solidFill>
              </a:rPr>
              <a:t>, </a:t>
            </a:r>
            <a:r>
              <a:rPr lang="en-US" sz="2400" b="1" dirty="0" err="1">
                <a:solidFill>
                  <a:srgbClr val="0070C0"/>
                </a:solidFill>
              </a:rPr>
              <a:t>naphtalophos</a:t>
            </a:r>
            <a:r>
              <a:rPr lang="en-US" sz="2400" b="1" dirty="0">
                <a:solidFill>
                  <a:srgbClr val="0070C0"/>
                </a:solidFill>
              </a:rPr>
              <a:t>, </a:t>
            </a:r>
            <a:r>
              <a:rPr lang="en-US" sz="2400" b="1" dirty="0" err="1">
                <a:solidFill>
                  <a:srgbClr val="0070C0"/>
                </a:solidFill>
              </a:rPr>
              <a:t>trichlorfon</a:t>
            </a:r>
            <a:endParaRPr lang="en-US" sz="2400" b="1" dirty="0">
              <a:solidFill>
                <a:srgbClr val="0070C0"/>
              </a:solidFill>
            </a:endParaRPr>
          </a:p>
        </p:txBody>
      </p:sp>
      <p:sp>
        <p:nvSpPr>
          <p:cNvPr id="4" name="Rectangle 2"/>
          <p:cNvSpPr txBox="1">
            <a:spLocks noChangeArrowheads="1"/>
          </p:cNvSpPr>
          <p:nvPr/>
        </p:nvSpPr>
        <p:spPr bwMode="auto">
          <a:xfrm>
            <a:off x="1676400" y="304800"/>
            <a:ext cx="7467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err="1">
                <a:ln>
                  <a:noFill/>
                </a:ln>
                <a:solidFill>
                  <a:srgbClr val="FF0000"/>
                </a:solidFill>
                <a:effectLst/>
                <a:uLnTx/>
                <a:uFillTx/>
                <a:latin typeface="+mj-lt"/>
                <a:ea typeface="+mj-ea"/>
                <a:cs typeface="+mj-cs"/>
              </a:rPr>
              <a:t>Antinematodals</a:t>
            </a:r>
            <a:r>
              <a:rPr kumimoji="0" lang="en-US" sz="4400" b="1" i="0" u="none" strike="noStrike" kern="0" cap="none" spc="0" normalizeH="0" baseline="0" noProof="0" dirty="0">
                <a:ln>
                  <a:noFill/>
                </a:ln>
                <a:solidFill>
                  <a:srgbClr val="FF0000"/>
                </a:solidFill>
                <a:effectLst/>
                <a:uLnTx/>
                <a:uFillTx/>
                <a:latin typeface="+mj-lt"/>
                <a:ea typeface="+mj-ea"/>
                <a:cs typeface="+mj-cs"/>
              </a:rPr>
              <a:t> …cont’d</a:t>
            </a:r>
            <a:endParaRPr kumimoji="0" lang="en-US" altLang="zh-CN" sz="4400" b="0" i="0" u="none" strike="noStrike" kern="0" cap="none" spc="0" normalizeH="0" baseline="0" noProof="0" dirty="0">
              <a:ln>
                <a:noFill/>
              </a:ln>
              <a:solidFill>
                <a:srgbClr val="FF0000"/>
              </a:solidFill>
              <a:effectLst/>
              <a:uLnTx/>
              <a:uFillTx/>
              <a:latin typeface="+mj-lt"/>
              <a:ea typeface="宋体" charset="-122"/>
              <a:cs typeface="+mj-cs"/>
            </a:endParaRPr>
          </a:p>
        </p:txBody>
      </p:sp>
      <p:sp>
        <p:nvSpPr>
          <p:cNvPr id="5" name="Line 4">
            <a:extLst>
              <a:ext uri="{FF2B5EF4-FFF2-40B4-BE49-F238E27FC236}">
                <a16:creationId xmlns:a16="http://schemas.microsoft.com/office/drawing/2014/main" id="{5DA5D348-D049-4C78-911F-29E7A116B67C}"/>
              </a:ext>
            </a:extLst>
          </p:cNvPr>
          <p:cNvSpPr>
            <a:spLocks noChangeShapeType="1"/>
          </p:cNvSpPr>
          <p:nvPr/>
        </p:nvSpPr>
        <p:spPr bwMode="auto">
          <a:xfrm>
            <a:off x="228600" y="914400"/>
            <a:ext cx="8686800" cy="45719"/>
          </a:xfrm>
          <a:prstGeom prst="line">
            <a:avLst/>
          </a:prstGeom>
          <a:noFill/>
          <a:ln w="28575">
            <a:solidFill>
              <a:srgbClr val="00CCFF"/>
            </a:solidFill>
            <a:round/>
            <a:headEnd/>
            <a:tailEnd/>
          </a:ln>
        </p:spPr>
        <p:txBody>
          <a:bodyPr/>
          <a:lstStyle/>
          <a:p>
            <a:endParaRPr lang="en-GB"/>
          </a:p>
        </p:txBody>
      </p:sp>
      <p:sp>
        <p:nvSpPr>
          <p:cNvPr id="2" name="Footer Placeholder 1">
            <a:extLst>
              <a:ext uri="{FF2B5EF4-FFF2-40B4-BE49-F238E27FC236}">
                <a16:creationId xmlns:a16="http://schemas.microsoft.com/office/drawing/2014/main" id="{1217A814-597F-4565-9367-F50DECABD03B}"/>
              </a:ext>
            </a:extLst>
          </p:cNvPr>
          <p:cNvSpPr>
            <a:spLocks noGrp="1"/>
          </p:cNvSpPr>
          <p:nvPr>
            <p:ph type="ftr" sz="quarter" idx="11"/>
          </p:nvPr>
        </p:nvSpPr>
        <p:spPr/>
        <p:txBody>
          <a:bodyPr/>
          <a:lstStyle/>
          <a:p>
            <a:pPr>
              <a:defRPr/>
            </a:pPr>
            <a:r>
              <a:rPr lang="en-US"/>
              <a:t>© 2019 by Takele Beyene, AAU-CVMA.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idx="1"/>
          </p:nvPr>
        </p:nvSpPr>
        <p:spPr>
          <a:xfrm>
            <a:off x="381000" y="1188718"/>
            <a:ext cx="8523890" cy="5516881"/>
          </a:xfrm>
        </p:spPr>
        <p:txBody>
          <a:bodyPr/>
          <a:lstStyle/>
          <a:p>
            <a:pPr eaLnBrk="1" hangingPunct="1">
              <a:lnSpc>
                <a:spcPct val="90000"/>
              </a:lnSpc>
              <a:buNone/>
            </a:pPr>
            <a:r>
              <a:rPr lang="en-US" sz="2800" b="1" dirty="0">
                <a:solidFill>
                  <a:srgbClr val="FF0000"/>
                </a:solidFill>
              </a:rPr>
              <a:t>V. </a:t>
            </a:r>
            <a:r>
              <a:rPr lang="en-US" sz="2800" b="1" dirty="0" err="1">
                <a:solidFill>
                  <a:srgbClr val="FF0000"/>
                </a:solidFill>
              </a:rPr>
              <a:t>Piperazine</a:t>
            </a:r>
            <a:endParaRPr lang="en-US" sz="2400" b="1" dirty="0">
              <a:solidFill>
                <a:srgbClr val="FF0000"/>
              </a:solidFill>
            </a:endParaRPr>
          </a:p>
          <a:p>
            <a:pPr lvl="1" algn="just" eaLnBrk="1" hangingPunct="1">
              <a:lnSpc>
                <a:spcPct val="90000"/>
              </a:lnSpc>
            </a:pPr>
            <a:r>
              <a:rPr lang="en-US" sz="2400" dirty="0"/>
              <a:t>Belongs to the </a:t>
            </a:r>
            <a:r>
              <a:rPr lang="en-US" sz="2400" dirty="0" err="1"/>
              <a:t>hetrocyclic</a:t>
            </a:r>
            <a:r>
              <a:rPr lang="en-US" sz="2400" dirty="0"/>
              <a:t> group: phenothiazine</a:t>
            </a:r>
          </a:p>
          <a:p>
            <a:pPr lvl="1" algn="just" eaLnBrk="1" hangingPunct="1">
              <a:lnSpc>
                <a:spcPct val="90000"/>
              </a:lnSpc>
            </a:pPr>
            <a:r>
              <a:rPr lang="en-US" sz="2400" dirty="0"/>
              <a:t>Blockage of  transmission at neuromuscular junction, producing </a:t>
            </a:r>
            <a:r>
              <a:rPr lang="en-US" altLang="zh-CN" sz="2400" dirty="0">
                <a:solidFill>
                  <a:srgbClr val="FF0000"/>
                </a:solidFill>
                <a:ea typeface="宋体" charset="-122"/>
              </a:rPr>
              <a:t>flaccid</a:t>
            </a:r>
            <a:r>
              <a:rPr lang="en-GB" altLang="zh-CN" sz="2400" dirty="0">
                <a:solidFill>
                  <a:srgbClr val="FF0000"/>
                </a:solidFill>
                <a:ea typeface="宋体" charset="-122"/>
              </a:rPr>
              <a:t> </a:t>
            </a:r>
            <a:r>
              <a:rPr lang="en-US" altLang="zh-CN" sz="2400" dirty="0">
                <a:solidFill>
                  <a:srgbClr val="FF0000"/>
                </a:solidFill>
                <a:ea typeface="宋体" charset="-122"/>
              </a:rPr>
              <a:t>paralysis  </a:t>
            </a:r>
            <a:r>
              <a:rPr lang="en-US" altLang="zh-CN" sz="2400" dirty="0">
                <a:ea typeface="宋体" charset="-122"/>
              </a:rPr>
              <a:t>(by blocking acetylcholine at the </a:t>
            </a:r>
            <a:r>
              <a:rPr lang="en-US" altLang="zh-CN" sz="2400" dirty="0" err="1">
                <a:ea typeface="宋体" charset="-122"/>
              </a:rPr>
              <a:t>myoneural</a:t>
            </a:r>
            <a:r>
              <a:rPr lang="en-GB" altLang="zh-CN" sz="2400" dirty="0">
                <a:ea typeface="宋体" charset="-122"/>
              </a:rPr>
              <a:t> </a:t>
            </a:r>
            <a:r>
              <a:rPr lang="en-US" altLang="zh-CN" sz="2400" dirty="0">
                <a:ea typeface="宋体" charset="-122"/>
              </a:rPr>
              <a:t> junction).</a:t>
            </a:r>
          </a:p>
          <a:p>
            <a:pPr lvl="1" algn="just" eaLnBrk="1" hangingPunct="1">
              <a:lnSpc>
                <a:spcPct val="90000"/>
              </a:lnSpc>
            </a:pPr>
            <a:r>
              <a:rPr lang="en-US" sz="2400" dirty="0"/>
              <a:t>It also blocks </a:t>
            </a:r>
            <a:r>
              <a:rPr lang="en-US" sz="2400" dirty="0" err="1"/>
              <a:t>succinate</a:t>
            </a:r>
            <a:r>
              <a:rPr lang="en-US" sz="2400" dirty="0"/>
              <a:t> production by the worm. </a:t>
            </a:r>
          </a:p>
          <a:p>
            <a:pPr lvl="2" algn="just" eaLnBrk="1" hangingPunct="1">
              <a:lnSpc>
                <a:spcPct val="90000"/>
              </a:lnSpc>
            </a:pPr>
            <a:r>
              <a:rPr lang="en-US" sz="2000" dirty="0"/>
              <a:t>The parasites, paralyzed and depleted of energy, are expelled by peristalsis</a:t>
            </a:r>
            <a:endParaRPr lang="en-US" altLang="zh-CN" sz="2000" dirty="0">
              <a:ea typeface="宋体" charset="-122"/>
            </a:endParaRPr>
          </a:p>
          <a:p>
            <a:pPr lvl="1" eaLnBrk="1" hangingPunct="1">
              <a:lnSpc>
                <a:spcPct val="90000"/>
              </a:lnSpc>
            </a:pPr>
            <a:r>
              <a:rPr lang="en-US" sz="2400" dirty="0"/>
              <a:t>Effective only against </a:t>
            </a:r>
            <a:r>
              <a:rPr lang="en-US" sz="2400" dirty="0" err="1"/>
              <a:t>ascarids</a:t>
            </a:r>
            <a:r>
              <a:rPr lang="en-US" sz="2400" dirty="0"/>
              <a:t> </a:t>
            </a:r>
            <a:r>
              <a:rPr lang="en-US" sz="1800" dirty="0"/>
              <a:t>(</a:t>
            </a:r>
            <a:r>
              <a:rPr lang="en-US" sz="1800" dirty="0" err="1"/>
              <a:t>Toxocara</a:t>
            </a:r>
            <a:r>
              <a:rPr lang="en-US" sz="1800" dirty="0"/>
              <a:t>, </a:t>
            </a:r>
            <a:r>
              <a:rPr lang="en-US" sz="1800" dirty="0" err="1"/>
              <a:t>Toxascaris</a:t>
            </a:r>
            <a:r>
              <a:rPr lang="en-US" sz="1800" dirty="0"/>
              <a:t>)</a:t>
            </a:r>
            <a:endParaRPr lang="en-US" sz="2400" dirty="0"/>
          </a:p>
          <a:p>
            <a:pPr lvl="1" algn="just" eaLnBrk="1" hangingPunct="1"/>
            <a:r>
              <a:rPr lang="en-US" altLang="zh-CN" sz="2400" dirty="0">
                <a:ea typeface="宋体" charset="-122"/>
              </a:rPr>
              <a:t>No longer recommended for treatment of pinworm</a:t>
            </a:r>
            <a:r>
              <a:rPr lang="en-GB" altLang="zh-CN" sz="2400" dirty="0">
                <a:ea typeface="宋体" charset="-122"/>
              </a:rPr>
              <a:t> </a:t>
            </a:r>
            <a:r>
              <a:rPr lang="en-US" altLang="zh-CN" sz="2400" dirty="0">
                <a:ea typeface="宋体" charset="-122"/>
              </a:rPr>
              <a:t>infection, because  a </a:t>
            </a:r>
            <a:r>
              <a:rPr lang="en-US" altLang="zh-CN" sz="2400" dirty="0">
                <a:solidFill>
                  <a:srgbClr val="FF0000"/>
                </a:solidFill>
                <a:ea typeface="宋体" charset="-122"/>
              </a:rPr>
              <a:t>7-day course of treatment </a:t>
            </a:r>
            <a:r>
              <a:rPr lang="en-US" altLang="zh-CN" sz="2400" dirty="0">
                <a:ea typeface="宋体" charset="-122"/>
              </a:rPr>
              <a:t>is required.</a:t>
            </a:r>
          </a:p>
          <a:p>
            <a:pPr lvl="1" algn="just" eaLnBrk="1" hangingPunct="1"/>
            <a:r>
              <a:rPr lang="en-US" altLang="zh-CN" sz="2400" dirty="0">
                <a:ea typeface="宋体" charset="-122"/>
              </a:rPr>
              <a:t>Not useful in hookworm infection, </a:t>
            </a:r>
            <a:r>
              <a:rPr lang="en-US" altLang="zh-CN" sz="2400" dirty="0" err="1">
                <a:ea typeface="宋体" charset="-122"/>
              </a:rPr>
              <a:t>trichuriasis</a:t>
            </a:r>
            <a:r>
              <a:rPr lang="en-GB" altLang="zh-CN" sz="2400" dirty="0">
                <a:ea typeface="宋体" charset="-122"/>
              </a:rPr>
              <a:t>, </a:t>
            </a:r>
            <a:r>
              <a:rPr lang="en-US" altLang="zh-CN" sz="2400" dirty="0">
                <a:ea typeface="宋体" charset="-122"/>
              </a:rPr>
              <a:t>or </a:t>
            </a:r>
            <a:r>
              <a:rPr lang="en-US" altLang="zh-CN" sz="2400" dirty="0" err="1">
                <a:ea typeface="宋体" charset="-122"/>
              </a:rPr>
              <a:t>strongyloidiasis</a:t>
            </a:r>
            <a:r>
              <a:rPr lang="en-GB" altLang="zh-CN" sz="2400" dirty="0">
                <a:ea typeface="宋体" charset="-122"/>
              </a:rPr>
              <a:t>.</a:t>
            </a:r>
            <a:endParaRPr lang="en-US" altLang="zh-CN" sz="2400" dirty="0">
              <a:ea typeface="宋体" charset="-122"/>
            </a:endParaRPr>
          </a:p>
          <a:p>
            <a:pPr lvl="1" algn="just" eaLnBrk="1" hangingPunct="1"/>
            <a:r>
              <a:rPr lang="en-US" altLang="zh-CN" sz="2400" dirty="0" err="1">
                <a:ea typeface="宋体" charset="-122"/>
              </a:rPr>
              <a:t>Neurotoxic</a:t>
            </a:r>
            <a:r>
              <a:rPr lang="en-US" altLang="zh-CN" sz="2400" dirty="0">
                <a:ea typeface="宋体" charset="-122"/>
              </a:rPr>
              <a:t> adverse effects.</a:t>
            </a:r>
          </a:p>
        </p:txBody>
      </p:sp>
      <p:sp>
        <p:nvSpPr>
          <p:cNvPr id="4" name="Rectangle 2"/>
          <p:cNvSpPr txBox="1">
            <a:spLocks noChangeArrowheads="1"/>
          </p:cNvSpPr>
          <p:nvPr/>
        </p:nvSpPr>
        <p:spPr bwMode="auto">
          <a:xfrm>
            <a:off x="1447800" y="228600"/>
            <a:ext cx="74676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br>
              <a:rPr kumimoji="0" lang="en-US" sz="4400" b="1" i="0" u="none" strike="noStrike" kern="0" cap="none" spc="0" normalizeH="0" baseline="0" noProof="0" dirty="0">
                <a:ln>
                  <a:noFill/>
                </a:ln>
                <a:solidFill>
                  <a:srgbClr val="FF0000"/>
                </a:solidFill>
                <a:effectLst/>
                <a:uLnTx/>
                <a:uFillTx/>
                <a:latin typeface="+mj-lt"/>
                <a:ea typeface="+mj-ea"/>
                <a:cs typeface="+mj-cs"/>
              </a:rPr>
            </a:br>
            <a:r>
              <a:rPr kumimoji="0" lang="en-US" sz="3600" b="1" i="0" u="none" strike="noStrike" kern="0" cap="none" spc="0" normalizeH="0" baseline="0" noProof="0" dirty="0">
                <a:ln>
                  <a:noFill/>
                </a:ln>
                <a:solidFill>
                  <a:srgbClr val="FF0000"/>
                </a:solidFill>
                <a:effectLst/>
                <a:uLnTx/>
                <a:uFillTx/>
                <a:latin typeface="+mj-lt"/>
                <a:ea typeface="+mj-ea"/>
                <a:cs typeface="+mj-cs"/>
              </a:rPr>
              <a:t>Antinematodals …cont’d</a:t>
            </a:r>
            <a:br>
              <a:rPr kumimoji="0" lang="en-US" sz="3600" b="1" i="0" u="none" strike="noStrike" kern="0" cap="none" spc="0" normalizeH="0" baseline="0" noProof="0" dirty="0">
                <a:ln>
                  <a:noFill/>
                </a:ln>
                <a:solidFill>
                  <a:srgbClr val="FF0000"/>
                </a:solidFill>
                <a:effectLst/>
                <a:uLnTx/>
                <a:uFillTx/>
                <a:latin typeface="+mj-lt"/>
                <a:ea typeface="+mj-ea"/>
                <a:cs typeface="+mj-cs"/>
              </a:rPr>
            </a:br>
            <a:endParaRPr kumimoji="0" lang="en-US" altLang="zh-CN" sz="4400" b="0" i="0" u="none" strike="noStrike" kern="0" cap="none" spc="0" normalizeH="0" baseline="0" noProof="0" dirty="0">
              <a:ln>
                <a:noFill/>
              </a:ln>
              <a:solidFill>
                <a:srgbClr val="FF0000"/>
              </a:solidFill>
              <a:effectLst/>
              <a:uLnTx/>
              <a:uFillTx/>
              <a:latin typeface="+mj-lt"/>
              <a:ea typeface="宋体" charset="-122"/>
              <a:cs typeface="+mj-cs"/>
            </a:endParaRPr>
          </a:p>
        </p:txBody>
      </p:sp>
      <p:sp>
        <p:nvSpPr>
          <p:cNvPr id="5" name="Line 4">
            <a:extLst>
              <a:ext uri="{FF2B5EF4-FFF2-40B4-BE49-F238E27FC236}">
                <a16:creationId xmlns:a16="http://schemas.microsoft.com/office/drawing/2014/main" id="{55AE8D8B-D022-4D4D-92C5-89384BB87509}"/>
              </a:ext>
            </a:extLst>
          </p:cNvPr>
          <p:cNvSpPr>
            <a:spLocks noChangeShapeType="1"/>
          </p:cNvSpPr>
          <p:nvPr/>
        </p:nvSpPr>
        <p:spPr bwMode="auto">
          <a:xfrm>
            <a:off x="228600" y="914400"/>
            <a:ext cx="8686800" cy="45719"/>
          </a:xfrm>
          <a:prstGeom prst="line">
            <a:avLst/>
          </a:prstGeom>
          <a:noFill/>
          <a:ln w="28575">
            <a:solidFill>
              <a:srgbClr val="00CCFF"/>
            </a:solidFill>
            <a:round/>
            <a:headEnd/>
            <a:tailEnd/>
          </a:ln>
        </p:spPr>
        <p:txBody>
          <a:bodyPr/>
          <a:lstStyle/>
          <a:p>
            <a:endParaRPr lang="en-GB"/>
          </a:p>
        </p:txBody>
      </p:sp>
      <p:sp>
        <p:nvSpPr>
          <p:cNvPr id="2" name="Footer Placeholder 1">
            <a:extLst>
              <a:ext uri="{FF2B5EF4-FFF2-40B4-BE49-F238E27FC236}">
                <a16:creationId xmlns:a16="http://schemas.microsoft.com/office/drawing/2014/main" id="{64F865CD-8702-414C-9193-4A4DE410888A}"/>
              </a:ext>
            </a:extLst>
          </p:cNvPr>
          <p:cNvSpPr>
            <a:spLocks noGrp="1"/>
          </p:cNvSpPr>
          <p:nvPr>
            <p:ph type="ftr" sz="quarter" idx="11"/>
          </p:nvPr>
        </p:nvSpPr>
        <p:spPr/>
        <p:txBody>
          <a:bodyPr/>
          <a:lstStyle/>
          <a:p>
            <a:pPr>
              <a:defRPr/>
            </a:pPr>
            <a:r>
              <a:rPr lang="en-US"/>
              <a:t>© 2019 by Takele Beyene, AAU-CVMA.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457200" y="1143000"/>
            <a:ext cx="8686800" cy="5486400"/>
          </a:xfrm>
        </p:spPr>
        <p:txBody>
          <a:bodyPr/>
          <a:lstStyle/>
          <a:p>
            <a:pPr eaLnBrk="1" hangingPunct="1">
              <a:lnSpc>
                <a:spcPct val="90000"/>
              </a:lnSpc>
              <a:buNone/>
            </a:pPr>
            <a:r>
              <a:rPr lang="en-US" sz="2800" b="1" dirty="0">
                <a:solidFill>
                  <a:srgbClr val="FF0000"/>
                </a:solidFill>
              </a:rPr>
              <a:t>VI. </a:t>
            </a:r>
            <a:r>
              <a:rPr lang="en-US" sz="2800" b="1" dirty="0">
                <a:solidFill>
                  <a:srgbClr val="FF0000"/>
                </a:solidFill>
                <a:effectLst>
                  <a:outerShdw blurRad="38100" dist="38100" dir="2700000" algn="tl">
                    <a:srgbClr val="000000">
                      <a:alpha val="43137"/>
                    </a:srgbClr>
                  </a:outerShdw>
                </a:effectLst>
              </a:rPr>
              <a:t>Avermectins</a:t>
            </a:r>
            <a:r>
              <a:rPr lang="en-US" sz="2800" dirty="0">
                <a:effectLst>
                  <a:outerShdw blurRad="38100" dist="38100" dir="2700000" algn="tl">
                    <a:srgbClr val="000000">
                      <a:alpha val="43137"/>
                    </a:srgbClr>
                  </a:outerShdw>
                </a:effectLst>
              </a:rPr>
              <a:t> </a:t>
            </a:r>
            <a:r>
              <a:rPr lang="en-US" sz="2800" b="1" dirty="0">
                <a:solidFill>
                  <a:srgbClr val="FF0000"/>
                </a:solidFill>
                <a:effectLst>
                  <a:outerShdw blurRad="38100" dist="38100" dir="2700000" algn="tl">
                    <a:srgbClr val="000000">
                      <a:alpha val="43137"/>
                    </a:srgbClr>
                  </a:outerShdw>
                </a:effectLst>
              </a:rPr>
              <a:t>(macrocyclic lactones)</a:t>
            </a:r>
          </a:p>
          <a:p>
            <a:pPr lvl="1" eaLnBrk="1" hangingPunct="1">
              <a:lnSpc>
                <a:spcPct val="90000"/>
              </a:lnSpc>
            </a:pPr>
            <a:r>
              <a:rPr lang="en-US" sz="2400" dirty="0"/>
              <a:t>Potentiation  of Inhibitory NT (GABA).</a:t>
            </a:r>
          </a:p>
          <a:p>
            <a:pPr lvl="1" algn="just" eaLnBrk="1" hangingPunct="1">
              <a:lnSpc>
                <a:spcPct val="90000"/>
              </a:lnSpc>
            </a:pPr>
            <a:r>
              <a:rPr lang="en-US" sz="2400" dirty="0"/>
              <a:t>Bind to certain chloride channels (by binding to glutamate-gated chloride channel receptors) in the parasite nerve and muscle cells, causing paralysis and death of the parasite</a:t>
            </a:r>
          </a:p>
          <a:p>
            <a:pPr lvl="1" eaLnBrk="1" hangingPunct="1">
              <a:lnSpc>
                <a:spcPct val="90000"/>
              </a:lnSpc>
            </a:pPr>
            <a:r>
              <a:rPr lang="en-US" sz="2400" dirty="0"/>
              <a:t>Prototype: </a:t>
            </a:r>
            <a:r>
              <a:rPr lang="en-US" sz="2400" b="1" dirty="0" err="1">
                <a:solidFill>
                  <a:srgbClr val="FF66CC"/>
                </a:solidFill>
                <a:effectLst>
                  <a:outerShdw blurRad="38100" dist="38100" dir="2700000" algn="tl">
                    <a:srgbClr val="000000">
                      <a:alpha val="43137"/>
                    </a:srgbClr>
                  </a:outerShdw>
                </a:effectLst>
              </a:rPr>
              <a:t>ivermectin</a:t>
            </a:r>
            <a:r>
              <a:rPr lang="en-US" sz="2400" dirty="0"/>
              <a:t>, </a:t>
            </a:r>
          </a:p>
          <a:p>
            <a:pPr lvl="2" eaLnBrk="1" hangingPunct="1">
              <a:lnSpc>
                <a:spcPct val="90000"/>
              </a:lnSpc>
            </a:pPr>
            <a:r>
              <a:rPr lang="en-US" sz="2000" dirty="0"/>
              <a:t>used for a wide variety of </a:t>
            </a:r>
            <a:r>
              <a:rPr lang="en-US" sz="2000" dirty="0" err="1"/>
              <a:t>endo</a:t>
            </a:r>
            <a:r>
              <a:rPr lang="en-US" sz="2000" dirty="0"/>
              <a:t>- and </a:t>
            </a:r>
            <a:r>
              <a:rPr lang="en-US" sz="2000" dirty="0" err="1"/>
              <a:t>ectoparasites</a:t>
            </a:r>
            <a:endParaRPr lang="en-US" sz="2000" dirty="0"/>
          </a:p>
          <a:p>
            <a:pPr lvl="2" eaLnBrk="1" hangingPunct="1">
              <a:lnSpc>
                <a:spcPct val="90000"/>
              </a:lnSpc>
            </a:pPr>
            <a:r>
              <a:rPr lang="en-US" sz="2000" dirty="0"/>
              <a:t>May be combined with other antiparasitic agents to broaden its spectrum of activity</a:t>
            </a:r>
          </a:p>
          <a:p>
            <a:pPr lvl="1" eaLnBrk="1" hangingPunct="1">
              <a:lnSpc>
                <a:spcPct val="90000"/>
              </a:lnSpc>
            </a:pPr>
            <a:r>
              <a:rPr lang="en-US" sz="2400" dirty="0"/>
              <a:t>Used for heartworm prevention</a:t>
            </a:r>
          </a:p>
          <a:p>
            <a:pPr lvl="1" eaLnBrk="1" hangingPunct="1">
              <a:lnSpc>
                <a:spcPct val="90000"/>
              </a:lnSpc>
            </a:pPr>
            <a:r>
              <a:rPr lang="en-US" sz="2400" dirty="0"/>
              <a:t>Another example in this group:</a:t>
            </a:r>
          </a:p>
          <a:p>
            <a:pPr lvl="2" eaLnBrk="1" hangingPunct="1">
              <a:lnSpc>
                <a:spcPct val="90000"/>
              </a:lnSpc>
            </a:pPr>
            <a:r>
              <a:rPr lang="en-US" sz="2000" dirty="0" err="1"/>
              <a:t>moxidectin</a:t>
            </a:r>
            <a:r>
              <a:rPr lang="en-US" sz="2000" dirty="0"/>
              <a:t>, </a:t>
            </a:r>
            <a:r>
              <a:rPr lang="en-US" sz="2000" dirty="0" err="1"/>
              <a:t>abamectin</a:t>
            </a:r>
            <a:r>
              <a:rPr lang="en-US" sz="2000" dirty="0"/>
              <a:t>, </a:t>
            </a:r>
            <a:r>
              <a:rPr lang="en-US" sz="2000" dirty="0" err="1"/>
              <a:t>doramectin</a:t>
            </a:r>
            <a:r>
              <a:rPr lang="en-US" sz="2000" dirty="0"/>
              <a:t>, </a:t>
            </a:r>
            <a:r>
              <a:rPr lang="en-US" sz="2000" dirty="0" err="1"/>
              <a:t>milbemycin</a:t>
            </a:r>
            <a:r>
              <a:rPr lang="en-US" sz="2000" dirty="0"/>
              <a:t> </a:t>
            </a:r>
            <a:r>
              <a:rPr lang="en-US" sz="2000" dirty="0" err="1"/>
              <a:t>oxime</a:t>
            </a:r>
            <a:r>
              <a:rPr lang="en-US" sz="2000" dirty="0"/>
              <a:t>, </a:t>
            </a:r>
            <a:r>
              <a:rPr lang="en-US" sz="2000" dirty="0" err="1"/>
              <a:t>eprinomectin</a:t>
            </a:r>
            <a:r>
              <a:rPr lang="en-US" sz="2000" dirty="0"/>
              <a:t>, </a:t>
            </a:r>
            <a:r>
              <a:rPr lang="en-US" sz="2000" dirty="0" err="1"/>
              <a:t>selamectin</a:t>
            </a:r>
            <a:endParaRPr lang="en-US" sz="2000" dirty="0"/>
          </a:p>
          <a:p>
            <a:pPr lvl="1" eaLnBrk="1" hangingPunct="1">
              <a:lnSpc>
                <a:spcPct val="90000"/>
              </a:lnSpc>
            </a:pPr>
            <a:r>
              <a:rPr lang="en-US" sz="2400" dirty="0">
                <a:solidFill>
                  <a:srgbClr val="FF0000"/>
                </a:solidFill>
              </a:rPr>
              <a:t>Not effective against </a:t>
            </a:r>
            <a:r>
              <a:rPr lang="en-US" sz="2400" dirty="0" err="1">
                <a:solidFill>
                  <a:srgbClr val="FF0000"/>
                </a:solidFill>
              </a:rPr>
              <a:t>cestodes</a:t>
            </a:r>
            <a:r>
              <a:rPr lang="en-US" sz="2400" dirty="0">
                <a:solidFill>
                  <a:srgbClr val="FF0000"/>
                </a:solidFill>
              </a:rPr>
              <a:t> or </a:t>
            </a:r>
            <a:r>
              <a:rPr lang="en-US" sz="2400" dirty="0" err="1">
                <a:solidFill>
                  <a:srgbClr val="FF0000"/>
                </a:solidFill>
              </a:rPr>
              <a:t>trematodes</a:t>
            </a:r>
            <a:endParaRPr lang="en-US" sz="2400" dirty="0">
              <a:solidFill>
                <a:srgbClr val="FF0000"/>
              </a:solidFill>
            </a:endParaRPr>
          </a:p>
        </p:txBody>
      </p:sp>
      <p:sp>
        <p:nvSpPr>
          <p:cNvPr id="6" name="Rectangle 2"/>
          <p:cNvSpPr txBox="1">
            <a:spLocks noChangeArrowheads="1"/>
          </p:cNvSpPr>
          <p:nvPr/>
        </p:nvSpPr>
        <p:spPr bwMode="auto">
          <a:xfrm>
            <a:off x="1447800" y="228600"/>
            <a:ext cx="7467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br>
              <a:rPr kumimoji="0" lang="en-US" sz="4400" b="1" i="0" u="none" strike="noStrike" kern="0" cap="none" spc="0" normalizeH="0" baseline="0" noProof="0" dirty="0">
                <a:ln>
                  <a:noFill/>
                </a:ln>
                <a:solidFill>
                  <a:srgbClr val="FF0000"/>
                </a:solidFill>
                <a:effectLst/>
                <a:uLnTx/>
                <a:uFillTx/>
                <a:latin typeface="+mj-lt"/>
                <a:ea typeface="+mj-ea"/>
                <a:cs typeface="+mj-cs"/>
              </a:rPr>
            </a:br>
            <a:r>
              <a:rPr kumimoji="0" lang="en-US" sz="4400" b="1" i="0" u="none" strike="noStrike" kern="0" cap="none" spc="0" normalizeH="0" baseline="0" noProof="0" dirty="0">
                <a:ln>
                  <a:noFill/>
                </a:ln>
                <a:solidFill>
                  <a:srgbClr val="FF0000"/>
                </a:solidFill>
                <a:effectLst/>
                <a:uLnTx/>
                <a:uFillTx/>
                <a:latin typeface="+mj-lt"/>
                <a:ea typeface="+mj-ea"/>
                <a:cs typeface="+mj-cs"/>
              </a:rPr>
              <a:t>Antinematodals …cont’d</a:t>
            </a:r>
            <a:br>
              <a:rPr kumimoji="0" lang="en-US" sz="4400" b="1" i="0" u="none" strike="noStrike" kern="0" cap="none" spc="0" normalizeH="0" baseline="0" noProof="0" dirty="0">
                <a:ln>
                  <a:noFill/>
                </a:ln>
                <a:solidFill>
                  <a:srgbClr val="FF0000"/>
                </a:solidFill>
                <a:effectLst/>
                <a:uLnTx/>
                <a:uFillTx/>
                <a:latin typeface="+mj-lt"/>
                <a:ea typeface="+mj-ea"/>
                <a:cs typeface="+mj-cs"/>
              </a:rPr>
            </a:br>
            <a:endParaRPr kumimoji="0" lang="en-US" altLang="zh-CN" sz="4400" b="0" i="0" u="none" strike="noStrike" kern="0" cap="none" spc="0" normalizeH="0" baseline="0" noProof="0" dirty="0">
              <a:ln>
                <a:noFill/>
              </a:ln>
              <a:solidFill>
                <a:srgbClr val="FF0000"/>
              </a:solidFill>
              <a:effectLst/>
              <a:uLnTx/>
              <a:uFillTx/>
              <a:latin typeface="+mj-lt"/>
              <a:ea typeface="宋体" charset="-122"/>
              <a:cs typeface="+mj-cs"/>
            </a:endParaRPr>
          </a:p>
        </p:txBody>
      </p:sp>
      <p:sp>
        <p:nvSpPr>
          <p:cNvPr id="4" name="Line 4">
            <a:extLst>
              <a:ext uri="{FF2B5EF4-FFF2-40B4-BE49-F238E27FC236}">
                <a16:creationId xmlns:a16="http://schemas.microsoft.com/office/drawing/2014/main" id="{4A40738B-310D-4915-AE0E-6F1AF6DF4A7F}"/>
              </a:ext>
            </a:extLst>
          </p:cNvPr>
          <p:cNvSpPr>
            <a:spLocks noChangeShapeType="1"/>
          </p:cNvSpPr>
          <p:nvPr/>
        </p:nvSpPr>
        <p:spPr bwMode="auto">
          <a:xfrm>
            <a:off x="228600" y="914400"/>
            <a:ext cx="8686800" cy="45719"/>
          </a:xfrm>
          <a:prstGeom prst="line">
            <a:avLst/>
          </a:prstGeom>
          <a:noFill/>
          <a:ln w="28575">
            <a:solidFill>
              <a:srgbClr val="00CCFF"/>
            </a:solidFill>
            <a:round/>
            <a:headEnd/>
            <a:tailEnd/>
          </a:ln>
        </p:spPr>
        <p:txBody>
          <a:bodyPr/>
          <a:lstStyle/>
          <a:p>
            <a:endParaRPr lang="en-GB"/>
          </a:p>
        </p:txBody>
      </p:sp>
      <p:sp>
        <p:nvSpPr>
          <p:cNvPr id="2" name="Footer Placeholder 1">
            <a:extLst>
              <a:ext uri="{FF2B5EF4-FFF2-40B4-BE49-F238E27FC236}">
                <a16:creationId xmlns:a16="http://schemas.microsoft.com/office/drawing/2014/main" id="{BA9D09D7-207E-413B-AF95-E19A5CFFA324}"/>
              </a:ext>
            </a:extLst>
          </p:cNvPr>
          <p:cNvSpPr>
            <a:spLocks noGrp="1"/>
          </p:cNvSpPr>
          <p:nvPr>
            <p:ph type="ftr" sz="quarter" idx="11"/>
          </p:nvPr>
        </p:nvSpPr>
        <p:spPr/>
        <p:txBody>
          <a:bodyPr/>
          <a:lstStyle/>
          <a:p>
            <a:pPr>
              <a:defRPr/>
            </a:pPr>
            <a:r>
              <a:rPr lang="en-US"/>
              <a:t>© 2019 by Takele Beyene, AAU-CVMA.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54074"/>
          </a:xfrm>
        </p:spPr>
        <p:txBody>
          <a:bodyPr/>
          <a:lstStyle/>
          <a:p>
            <a:pPr algn="ctr"/>
            <a:r>
              <a:rPr lang="en-US" sz="3200" b="1" dirty="0">
                <a:solidFill>
                  <a:srgbClr val="FF0000"/>
                </a:solidFill>
              </a:rPr>
              <a:t>Resistance to nematicides</a:t>
            </a:r>
          </a:p>
        </p:txBody>
      </p:sp>
      <p:sp>
        <p:nvSpPr>
          <p:cNvPr id="3" name="Content Placeholder 2"/>
          <p:cNvSpPr>
            <a:spLocks noGrp="1"/>
          </p:cNvSpPr>
          <p:nvPr>
            <p:ph idx="1"/>
          </p:nvPr>
        </p:nvSpPr>
        <p:spPr>
          <a:xfrm>
            <a:off x="628650" y="1371600"/>
            <a:ext cx="7886700" cy="4805363"/>
          </a:xfrm>
        </p:spPr>
        <p:txBody>
          <a:bodyPr/>
          <a:lstStyle/>
          <a:p>
            <a:pPr algn="just"/>
            <a:r>
              <a:rPr lang="en-US" sz="2400" dirty="0"/>
              <a:t>Resistance appears when drugs are intensively used against parasites</a:t>
            </a:r>
          </a:p>
          <a:p>
            <a:endParaRPr lang="en-US" sz="2400" dirty="0"/>
          </a:p>
          <a:p>
            <a:r>
              <a:rPr lang="en-US" sz="2400" dirty="0"/>
              <a:t>Nematodes develop cross-resistance to a mode of activity</a:t>
            </a:r>
          </a:p>
          <a:p>
            <a:endParaRPr lang="en-US" sz="2400" dirty="0"/>
          </a:p>
          <a:p>
            <a:pPr algn="just"/>
            <a:r>
              <a:rPr lang="en-US" sz="2400" dirty="0"/>
              <a:t>Once use of the anthelmintic class stops, reversion back to sensitivity is low</a:t>
            </a:r>
          </a:p>
          <a:p>
            <a:endParaRPr lang="en-US" sz="2400" dirty="0"/>
          </a:p>
          <a:p>
            <a:pPr algn="just"/>
            <a:r>
              <a:rPr lang="en-US" sz="2400" dirty="0"/>
              <a:t>Drugs should be rotated and the frequency of treatment should also be considered</a:t>
            </a:r>
          </a:p>
          <a:p>
            <a:endParaRPr lang="en-US" sz="2400" dirty="0"/>
          </a:p>
          <a:p>
            <a:endParaRPr lang="en-US" sz="2400" dirty="0"/>
          </a:p>
          <a:p>
            <a:endParaRPr lang="en-US" sz="2400" dirty="0"/>
          </a:p>
        </p:txBody>
      </p:sp>
      <p:sp>
        <p:nvSpPr>
          <p:cNvPr id="4" name="Footer Placeholder 3"/>
          <p:cNvSpPr>
            <a:spLocks noGrp="1"/>
          </p:cNvSpPr>
          <p:nvPr>
            <p:ph type="ftr" sz="quarter" idx="10"/>
          </p:nvPr>
        </p:nvSpPr>
        <p:spPr>
          <a:xfrm>
            <a:off x="1790700" y="6292883"/>
            <a:ext cx="6781800" cy="320675"/>
          </a:xfrm>
        </p:spPr>
        <p:txBody>
          <a:bodyPr/>
          <a:lstStyle/>
          <a:p>
            <a:pPr>
              <a:defRPr/>
            </a:pPr>
            <a:r>
              <a:rPr lang="en-US"/>
              <a:t>© 2019 by Takele Beyene, AAU-CVMA. </a:t>
            </a:r>
            <a:endParaRPr lang="en-US" dirty="0"/>
          </a:p>
        </p:txBody>
      </p:sp>
    </p:spTree>
    <p:extLst>
      <p:ext uri="{BB962C8B-B14F-4D97-AF65-F5344CB8AC3E}">
        <p14:creationId xmlns:p14="http://schemas.microsoft.com/office/powerpoint/2010/main" val="2487228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59092-E790-4513-BC51-750EEE0B4E63}"/>
              </a:ext>
            </a:extLst>
          </p:cNvPr>
          <p:cNvSpPr>
            <a:spLocks noGrp="1"/>
          </p:cNvSpPr>
          <p:nvPr>
            <p:ph type="title"/>
          </p:nvPr>
        </p:nvSpPr>
        <p:spPr>
          <a:xfrm>
            <a:off x="628650" y="139837"/>
            <a:ext cx="7886700" cy="1079363"/>
          </a:xfrm>
        </p:spPr>
        <p:txBody>
          <a:bodyPr>
            <a:normAutofit/>
          </a:bodyPr>
          <a:lstStyle/>
          <a:p>
            <a:pPr algn="just"/>
            <a:r>
              <a:rPr lang="en-US" sz="1600" b="1" dirty="0"/>
              <a:t>Table: Summary of the main anthelmintic resistance mechanisms described in helminth parasites for the most important chemical families: macrocyclic lactones (ivermectin, moxidectin, etc.), benzimidazoles (albendazole, fenbendazole, etc.), and imidazothiazoles (levamisole)</a:t>
            </a:r>
            <a:endParaRPr lang="en-US" sz="2800" b="1" dirty="0"/>
          </a:p>
        </p:txBody>
      </p:sp>
      <p:sp>
        <p:nvSpPr>
          <p:cNvPr id="4" name="Footer Placeholder 3">
            <a:extLst>
              <a:ext uri="{FF2B5EF4-FFF2-40B4-BE49-F238E27FC236}">
                <a16:creationId xmlns:a16="http://schemas.microsoft.com/office/drawing/2014/main" id="{F22498BD-42EF-44CE-BF7B-C8A83FEED93E}"/>
              </a:ext>
            </a:extLst>
          </p:cNvPr>
          <p:cNvSpPr>
            <a:spLocks noGrp="1"/>
          </p:cNvSpPr>
          <p:nvPr>
            <p:ph type="ftr" sz="quarter" idx="11"/>
          </p:nvPr>
        </p:nvSpPr>
        <p:spPr/>
        <p:txBody>
          <a:bodyPr/>
          <a:lstStyle/>
          <a:p>
            <a:pPr>
              <a:defRPr/>
            </a:pPr>
            <a:r>
              <a:rPr lang="en-US"/>
              <a:t>© 2019 by Takele Beyene, AAU-CVMA. </a:t>
            </a:r>
          </a:p>
        </p:txBody>
      </p:sp>
      <p:pic>
        <p:nvPicPr>
          <p:cNvPr id="5" name="Picture 4">
            <a:extLst>
              <a:ext uri="{FF2B5EF4-FFF2-40B4-BE49-F238E27FC236}">
                <a16:creationId xmlns:a16="http://schemas.microsoft.com/office/drawing/2014/main" id="{8E3F32ED-6A84-4568-AEB6-E9C86AFB0CCE}"/>
              </a:ext>
            </a:extLst>
          </p:cNvPr>
          <p:cNvPicPr>
            <a:picLocks noChangeAspect="1"/>
          </p:cNvPicPr>
          <p:nvPr/>
        </p:nvPicPr>
        <p:blipFill>
          <a:blip r:embed="rId2"/>
          <a:stretch>
            <a:fillRect/>
          </a:stretch>
        </p:blipFill>
        <p:spPr>
          <a:xfrm>
            <a:off x="695739" y="1143000"/>
            <a:ext cx="7886700" cy="2514600"/>
          </a:xfrm>
          <a:prstGeom prst="rect">
            <a:avLst/>
          </a:prstGeom>
        </p:spPr>
      </p:pic>
      <p:pic>
        <p:nvPicPr>
          <p:cNvPr id="6" name="Picture 5">
            <a:extLst>
              <a:ext uri="{FF2B5EF4-FFF2-40B4-BE49-F238E27FC236}">
                <a16:creationId xmlns:a16="http://schemas.microsoft.com/office/drawing/2014/main" id="{83150797-D192-4C4F-A3C6-96E9231EF79F}"/>
              </a:ext>
            </a:extLst>
          </p:cNvPr>
          <p:cNvPicPr>
            <a:picLocks noChangeAspect="1"/>
          </p:cNvPicPr>
          <p:nvPr/>
        </p:nvPicPr>
        <p:blipFill>
          <a:blip r:embed="rId3"/>
          <a:stretch>
            <a:fillRect/>
          </a:stretch>
        </p:blipFill>
        <p:spPr>
          <a:xfrm>
            <a:off x="457200" y="3810001"/>
            <a:ext cx="8496300" cy="2911476"/>
          </a:xfrm>
          <a:prstGeom prst="rect">
            <a:avLst/>
          </a:prstGeom>
        </p:spPr>
      </p:pic>
    </p:spTree>
    <p:extLst>
      <p:ext uri="{BB962C8B-B14F-4D97-AF65-F5344CB8AC3E}">
        <p14:creationId xmlns:p14="http://schemas.microsoft.com/office/powerpoint/2010/main" val="1859403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447800" y="228600"/>
            <a:ext cx="7467600" cy="762000"/>
          </a:xfrm>
        </p:spPr>
        <p:txBody>
          <a:bodyPr/>
          <a:lstStyle/>
          <a:p>
            <a:pPr eaLnBrk="1" hangingPunct="1"/>
            <a:r>
              <a:rPr lang="en-US" b="1" dirty="0">
                <a:solidFill>
                  <a:srgbClr val="FF0000"/>
                </a:solidFill>
                <a:effectLst>
                  <a:outerShdw blurRad="38100" dist="38100" dir="2700000" algn="tl">
                    <a:srgbClr val="000000">
                      <a:alpha val="43137"/>
                    </a:srgbClr>
                  </a:outerShdw>
                </a:effectLst>
              </a:rPr>
              <a:t>Overview</a:t>
            </a:r>
          </a:p>
        </p:txBody>
      </p:sp>
      <p:sp>
        <p:nvSpPr>
          <p:cNvPr id="24579" name="Content Placeholder 2"/>
          <p:cNvSpPr>
            <a:spLocks noGrp="1"/>
          </p:cNvSpPr>
          <p:nvPr>
            <p:ph idx="1"/>
          </p:nvPr>
        </p:nvSpPr>
        <p:spPr>
          <a:xfrm>
            <a:off x="609600" y="1066800"/>
            <a:ext cx="8305800" cy="5334000"/>
          </a:xfrm>
        </p:spPr>
        <p:txBody>
          <a:bodyPr>
            <a:normAutofit fontScale="92500" lnSpcReduction="20000"/>
          </a:bodyPr>
          <a:lstStyle/>
          <a:p>
            <a:pPr eaLnBrk="1" hangingPunct="1">
              <a:buFont typeface="Wingdings" pitchFamily="2" charset="2"/>
              <a:buChar char="q"/>
            </a:pPr>
            <a:r>
              <a:rPr lang="en-US" sz="3600" b="1" dirty="0">
                <a:solidFill>
                  <a:srgbClr val="FF0000"/>
                </a:solidFill>
                <a:effectLst>
                  <a:outerShdw blurRad="38100" dist="38100" dir="2700000" algn="tl">
                    <a:srgbClr val="000000">
                      <a:alpha val="43137"/>
                    </a:srgbClr>
                  </a:outerShdw>
                </a:effectLst>
              </a:rPr>
              <a:t>Parasites</a:t>
            </a:r>
            <a:endParaRPr lang="en-US" b="1" dirty="0">
              <a:solidFill>
                <a:srgbClr val="FF0000"/>
              </a:solidFill>
              <a:effectLst>
                <a:outerShdw blurRad="38100" dist="38100" dir="2700000" algn="tl">
                  <a:srgbClr val="000000">
                    <a:alpha val="43137"/>
                  </a:srgbClr>
                </a:outerShdw>
              </a:effectLst>
            </a:endParaRPr>
          </a:p>
          <a:p>
            <a:pPr algn="just" eaLnBrk="1" hangingPunct="1"/>
            <a:r>
              <a:rPr lang="en-US" sz="2800" dirty="0"/>
              <a:t>Organisms that live within, upon or at expense of another organism to survive</a:t>
            </a:r>
          </a:p>
          <a:p>
            <a:pPr lvl="1" eaLnBrk="1" hangingPunct="1"/>
            <a:r>
              <a:rPr lang="en-US" sz="2800" dirty="0"/>
              <a:t>Include </a:t>
            </a:r>
            <a:r>
              <a:rPr lang="en-US" sz="2800" dirty="0" err="1"/>
              <a:t>helminths</a:t>
            </a:r>
            <a:r>
              <a:rPr lang="en-US" sz="2800" dirty="0"/>
              <a:t>, protozoa, scabies and </a:t>
            </a:r>
            <a:r>
              <a:rPr lang="en-US" sz="2800" dirty="0" err="1"/>
              <a:t>pediculi</a:t>
            </a:r>
            <a:endParaRPr lang="en-US" sz="2800" dirty="0"/>
          </a:p>
          <a:p>
            <a:pPr lvl="2" algn="just" eaLnBrk="1" hangingPunct="1"/>
            <a:r>
              <a:rPr lang="en-US" sz="2800" dirty="0"/>
              <a:t>Endoparasites </a:t>
            </a:r>
          </a:p>
          <a:p>
            <a:pPr lvl="2" algn="just" eaLnBrk="1" hangingPunct="1"/>
            <a:r>
              <a:rPr lang="en-US" sz="2800" dirty="0" err="1"/>
              <a:t>Ectoparsites</a:t>
            </a:r>
            <a:endParaRPr lang="en-US" sz="2800" dirty="0"/>
          </a:p>
          <a:p>
            <a:pPr lvl="1" algn="just"/>
            <a:endParaRPr lang="en-US" sz="2700" dirty="0"/>
          </a:p>
          <a:p>
            <a:pPr algn="just"/>
            <a:r>
              <a:rPr lang="en-US" sz="3000" dirty="0"/>
              <a:t>The economic importance of helminth infections in</a:t>
            </a:r>
            <a:br>
              <a:rPr lang="en-US" sz="3000" dirty="0"/>
            </a:br>
            <a:r>
              <a:rPr lang="en-US" sz="3000" dirty="0"/>
              <a:t>livestock has long been recognized</a:t>
            </a:r>
          </a:p>
          <a:p>
            <a:pPr lvl="1" algn="just"/>
            <a:endParaRPr lang="en-US" sz="2800" dirty="0"/>
          </a:p>
          <a:p>
            <a:r>
              <a:rPr lang="en-US" sz="3100" dirty="0"/>
              <a:t>Although alternative methods have been developed,</a:t>
            </a:r>
            <a:br>
              <a:rPr lang="en-US" sz="3100" dirty="0"/>
            </a:br>
            <a:r>
              <a:rPr lang="en-US" sz="3100" dirty="0"/>
              <a:t>chemically based treatments are the most important tool to control parasitism.</a:t>
            </a:r>
            <a:br>
              <a:rPr lang="en-US" sz="3300" dirty="0"/>
            </a:br>
            <a:br>
              <a:rPr lang="en-US" sz="3300" dirty="0"/>
            </a:br>
            <a:endParaRPr lang="en-US" sz="3300" dirty="0"/>
          </a:p>
          <a:p>
            <a:pPr lvl="1" algn="just" eaLnBrk="1" hangingPunct="1"/>
            <a:endParaRPr lang="en-US" sz="2400" dirty="0"/>
          </a:p>
          <a:p>
            <a:pPr lvl="1" eaLnBrk="1" hangingPunct="1">
              <a:buNone/>
            </a:pPr>
            <a:endParaRPr lang="en-US" sz="2400" dirty="0"/>
          </a:p>
        </p:txBody>
      </p:sp>
      <p:sp>
        <p:nvSpPr>
          <p:cNvPr id="2" name="Footer Placeholder 1"/>
          <p:cNvSpPr>
            <a:spLocks noGrp="1"/>
          </p:cNvSpPr>
          <p:nvPr>
            <p:ph type="ftr" sz="quarter" idx="11"/>
          </p:nvPr>
        </p:nvSpPr>
        <p:spPr/>
        <p:txBody>
          <a:bodyPr/>
          <a:lstStyle/>
          <a:p>
            <a:pPr>
              <a:defRPr/>
            </a:pPr>
            <a:r>
              <a:rPr lang="en-US"/>
              <a:t>© 2019 by Takele Beyene, AAU-CVMA. </a:t>
            </a:r>
          </a:p>
        </p:txBody>
      </p:sp>
      <p:sp>
        <p:nvSpPr>
          <p:cNvPr id="5" name="Line 4">
            <a:extLst>
              <a:ext uri="{FF2B5EF4-FFF2-40B4-BE49-F238E27FC236}">
                <a16:creationId xmlns:a16="http://schemas.microsoft.com/office/drawing/2014/main" id="{2671B90A-8200-4366-BC3F-425E1DFECCAF}"/>
              </a:ext>
            </a:extLst>
          </p:cNvPr>
          <p:cNvSpPr>
            <a:spLocks noChangeShapeType="1"/>
          </p:cNvSpPr>
          <p:nvPr/>
        </p:nvSpPr>
        <p:spPr bwMode="auto">
          <a:xfrm>
            <a:off x="152400" y="944881"/>
            <a:ext cx="8686800" cy="45719"/>
          </a:xfrm>
          <a:prstGeom prst="line">
            <a:avLst/>
          </a:prstGeom>
          <a:noFill/>
          <a:ln w="28575">
            <a:solidFill>
              <a:srgbClr val="00CCFF"/>
            </a:solidFill>
            <a:round/>
            <a:headEnd/>
            <a:tailEnd/>
          </a:ln>
        </p:spPr>
        <p:txBody>
          <a:bodyPr/>
          <a:lstStyle/>
          <a:p>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99F93F-72A9-412F-BDB7-A5E879E207CE}"/>
              </a:ext>
            </a:extLst>
          </p:cNvPr>
          <p:cNvSpPr>
            <a:spLocks noGrp="1"/>
          </p:cNvSpPr>
          <p:nvPr>
            <p:ph type="ftr" sz="quarter" idx="11"/>
          </p:nvPr>
        </p:nvSpPr>
        <p:spPr/>
        <p:txBody>
          <a:bodyPr/>
          <a:lstStyle/>
          <a:p>
            <a:pPr>
              <a:defRPr/>
            </a:pPr>
            <a:r>
              <a:rPr lang="en-US"/>
              <a:t>© 2019 by Takele Beyene, AAU-CVMA. </a:t>
            </a:r>
          </a:p>
        </p:txBody>
      </p:sp>
      <p:pic>
        <p:nvPicPr>
          <p:cNvPr id="5" name="Picture 4">
            <a:extLst>
              <a:ext uri="{FF2B5EF4-FFF2-40B4-BE49-F238E27FC236}">
                <a16:creationId xmlns:a16="http://schemas.microsoft.com/office/drawing/2014/main" id="{7F5361A1-D435-4172-B895-265A3B127533}"/>
              </a:ext>
            </a:extLst>
          </p:cNvPr>
          <p:cNvPicPr>
            <a:picLocks noChangeAspect="1"/>
          </p:cNvPicPr>
          <p:nvPr/>
        </p:nvPicPr>
        <p:blipFill>
          <a:blip r:embed="rId2"/>
          <a:stretch>
            <a:fillRect/>
          </a:stretch>
        </p:blipFill>
        <p:spPr>
          <a:xfrm>
            <a:off x="228600" y="136525"/>
            <a:ext cx="8915400" cy="5045076"/>
          </a:xfrm>
          <a:prstGeom prst="rect">
            <a:avLst/>
          </a:prstGeom>
        </p:spPr>
      </p:pic>
      <p:sp>
        <p:nvSpPr>
          <p:cNvPr id="6" name="Rectangle 5">
            <a:extLst>
              <a:ext uri="{FF2B5EF4-FFF2-40B4-BE49-F238E27FC236}">
                <a16:creationId xmlns:a16="http://schemas.microsoft.com/office/drawing/2014/main" id="{2FACB900-6B26-41CB-BB76-927CBE09191E}"/>
              </a:ext>
            </a:extLst>
          </p:cNvPr>
          <p:cNvSpPr/>
          <p:nvPr/>
        </p:nvSpPr>
        <p:spPr>
          <a:xfrm>
            <a:off x="533400" y="5403863"/>
            <a:ext cx="8382000" cy="923330"/>
          </a:xfrm>
          <a:prstGeom prst="rect">
            <a:avLst/>
          </a:prstGeom>
        </p:spPr>
        <p:txBody>
          <a:bodyPr wrap="square">
            <a:spAutoFit/>
          </a:bodyPr>
          <a:lstStyle/>
          <a:p>
            <a:r>
              <a:rPr lang="en-US" dirty="0">
                <a:solidFill>
                  <a:srgbClr val="000000"/>
                </a:solidFill>
                <a:latin typeface="MyriadPro-Regular"/>
              </a:rPr>
              <a:t>Combined use of anthelmintic drugs. Rationale and potential PK and PD drug to drug</a:t>
            </a:r>
            <a:br>
              <a:rPr lang="en-US" dirty="0">
                <a:solidFill>
                  <a:srgbClr val="000000"/>
                </a:solidFill>
                <a:latin typeface="MyriadPro-Regular"/>
              </a:rPr>
            </a:br>
            <a:r>
              <a:rPr lang="en-US" dirty="0">
                <a:solidFill>
                  <a:srgbClr val="000000"/>
                </a:solidFill>
                <a:latin typeface="MyriadPro-Regular"/>
              </a:rPr>
              <a:t>interactions. IVM, ivermectin, CLOR, </a:t>
            </a:r>
            <a:r>
              <a:rPr lang="en-US" dirty="0" err="1">
                <a:solidFill>
                  <a:srgbClr val="000000"/>
                </a:solidFill>
                <a:latin typeface="MyriadPro-Regular"/>
              </a:rPr>
              <a:t>clorsulon</a:t>
            </a:r>
            <a:r>
              <a:rPr lang="en-US" dirty="0">
                <a:solidFill>
                  <a:srgbClr val="000000"/>
                </a:solidFill>
                <a:latin typeface="MyriadPro-Regular"/>
              </a:rPr>
              <a:t>, FBT, febantel, PZQ, </a:t>
            </a:r>
            <a:r>
              <a:rPr lang="en-US" dirty="0" err="1">
                <a:solidFill>
                  <a:srgbClr val="000000"/>
                </a:solidFill>
                <a:latin typeface="MyriadPro-Regular"/>
              </a:rPr>
              <a:t>praziquantel,LEV</a:t>
            </a:r>
            <a:r>
              <a:rPr lang="en-US" dirty="0">
                <a:solidFill>
                  <a:srgbClr val="000000"/>
                </a:solidFill>
                <a:latin typeface="MyriadPro-Regular"/>
              </a:rPr>
              <a:t>, levamisole, ABZ, albendazole, </a:t>
            </a:r>
            <a:r>
              <a:rPr lang="en-US" dirty="0" err="1">
                <a:solidFill>
                  <a:srgbClr val="000000"/>
                </a:solidFill>
                <a:latin typeface="MyriadPro-Regular"/>
              </a:rPr>
              <a:t>ABA,abamectin</a:t>
            </a:r>
            <a:r>
              <a:rPr lang="en-US" dirty="0">
                <a:solidFill>
                  <a:srgbClr val="000000"/>
                </a:solidFill>
                <a:latin typeface="MyriadPro-Regular"/>
              </a:rPr>
              <a:t>, OFZ, oxfendazole.</a:t>
            </a:r>
            <a:endParaRPr lang="en-US" dirty="0"/>
          </a:p>
        </p:txBody>
      </p:sp>
    </p:spTree>
    <p:extLst>
      <p:ext uri="{BB962C8B-B14F-4D97-AF65-F5344CB8AC3E}">
        <p14:creationId xmlns:p14="http://schemas.microsoft.com/office/powerpoint/2010/main" val="545885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447800" y="228600"/>
            <a:ext cx="7467600" cy="457200"/>
          </a:xfrm>
        </p:spPr>
        <p:txBody>
          <a:bodyPr>
            <a:normAutofit fontScale="90000"/>
          </a:bodyPr>
          <a:lstStyle/>
          <a:p>
            <a:pPr eaLnBrk="1" hangingPunct="1"/>
            <a:r>
              <a:rPr lang="en-US" sz="4000" b="1" dirty="0">
                <a:solidFill>
                  <a:srgbClr val="FF0000"/>
                </a:solidFill>
                <a:effectLst>
                  <a:outerShdw blurRad="38100" dist="38100" dir="2700000" algn="tl">
                    <a:srgbClr val="000000">
                      <a:alpha val="43137"/>
                    </a:srgbClr>
                  </a:outerShdw>
                </a:effectLst>
              </a:rPr>
              <a:t>Anticestodal agents</a:t>
            </a:r>
          </a:p>
        </p:txBody>
      </p:sp>
      <p:sp>
        <p:nvSpPr>
          <p:cNvPr id="14339" name="Rectangle 3"/>
          <p:cNvSpPr>
            <a:spLocks noGrp="1" noChangeArrowheads="1"/>
          </p:cNvSpPr>
          <p:nvPr>
            <p:ph idx="1"/>
          </p:nvPr>
        </p:nvSpPr>
        <p:spPr>
          <a:xfrm>
            <a:off x="533400" y="990600"/>
            <a:ext cx="8610600" cy="5715000"/>
          </a:xfrm>
        </p:spPr>
        <p:txBody>
          <a:bodyPr/>
          <a:lstStyle/>
          <a:p>
            <a:pPr eaLnBrk="1" hangingPunct="1">
              <a:lnSpc>
                <a:spcPct val="90000"/>
              </a:lnSpc>
              <a:buNone/>
            </a:pPr>
            <a:r>
              <a:rPr lang="en-US" sz="2400" b="1" dirty="0" err="1">
                <a:solidFill>
                  <a:srgbClr val="FF0000"/>
                </a:solidFill>
              </a:rPr>
              <a:t>Praziquantel</a:t>
            </a:r>
            <a:endParaRPr lang="en-US" sz="2400" b="1" dirty="0">
              <a:solidFill>
                <a:srgbClr val="FF0000"/>
              </a:solidFill>
            </a:endParaRPr>
          </a:p>
          <a:p>
            <a:pPr lvl="1" algn="just" eaLnBrk="1" hangingPunct="1">
              <a:lnSpc>
                <a:spcPct val="90000"/>
              </a:lnSpc>
            </a:pPr>
            <a:r>
              <a:rPr lang="en-US" sz="2000" dirty="0"/>
              <a:t>Works by increasing the </a:t>
            </a:r>
            <a:r>
              <a:rPr lang="en-US" sz="2000" dirty="0" err="1"/>
              <a:t>cestode’s</a:t>
            </a:r>
            <a:r>
              <a:rPr lang="en-US" sz="2000" dirty="0"/>
              <a:t> cell membrane permeability (this disintegrates the worm’s outer tissue covering)</a:t>
            </a:r>
          </a:p>
          <a:p>
            <a:pPr lvl="1" algn="just" eaLnBrk="1" hangingPunct="1">
              <a:lnSpc>
                <a:spcPct val="90000"/>
              </a:lnSpc>
            </a:pPr>
            <a:r>
              <a:rPr lang="en-US" sz="2000" dirty="0"/>
              <a:t>Works on adult stages of  all cestode species (also used to eliminate fleas)</a:t>
            </a:r>
          </a:p>
          <a:p>
            <a:pPr lvl="1" algn="just" eaLnBrk="1" hangingPunct="1">
              <a:lnSpc>
                <a:spcPct val="90000"/>
              </a:lnSpc>
            </a:pPr>
            <a:r>
              <a:rPr lang="en-US" sz="2000" dirty="0"/>
              <a:t>Both human and veterinary use</a:t>
            </a:r>
          </a:p>
          <a:p>
            <a:pPr eaLnBrk="1" hangingPunct="1">
              <a:lnSpc>
                <a:spcPct val="90000"/>
              </a:lnSpc>
              <a:buNone/>
            </a:pPr>
            <a:endParaRPr lang="en-US" sz="2800" b="1" dirty="0">
              <a:solidFill>
                <a:srgbClr val="FF0000"/>
              </a:solidFill>
            </a:endParaRPr>
          </a:p>
          <a:p>
            <a:pPr eaLnBrk="1" hangingPunct="1">
              <a:lnSpc>
                <a:spcPct val="90000"/>
              </a:lnSpc>
              <a:buNone/>
            </a:pPr>
            <a:r>
              <a:rPr lang="en-US" sz="2800" b="1" dirty="0" err="1">
                <a:solidFill>
                  <a:srgbClr val="FF0000"/>
                </a:solidFill>
              </a:rPr>
              <a:t>Epsiprantel</a:t>
            </a:r>
            <a:endParaRPr lang="en-US" sz="2400" b="1" dirty="0">
              <a:solidFill>
                <a:srgbClr val="FF0000"/>
              </a:solidFill>
            </a:endParaRPr>
          </a:p>
          <a:p>
            <a:pPr lvl="1" eaLnBrk="1" hangingPunct="1">
              <a:lnSpc>
                <a:spcPct val="90000"/>
              </a:lnSpc>
            </a:pPr>
            <a:r>
              <a:rPr lang="en-US" sz="2000" dirty="0"/>
              <a:t>Causes disintegration of the </a:t>
            </a:r>
            <a:r>
              <a:rPr lang="en-US" sz="2000" dirty="0" err="1"/>
              <a:t>cestode</a:t>
            </a:r>
            <a:endParaRPr lang="en-US" sz="2000" dirty="0"/>
          </a:p>
          <a:p>
            <a:pPr lvl="1" eaLnBrk="1" hangingPunct="1">
              <a:lnSpc>
                <a:spcPct val="90000"/>
              </a:lnSpc>
            </a:pPr>
            <a:r>
              <a:rPr lang="en-US" sz="2000" dirty="0"/>
              <a:t>Effective against </a:t>
            </a:r>
            <a:r>
              <a:rPr lang="en-US" sz="2000" i="1" dirty="0"/>
              <a:t>Taenia</a:t>
            </a:r>
            <a:r>
              <a:rPr lang="en-US" sz="2000" dirty="0"/>
              <a:t> and </a:t>
            </a:r>
            <a:r>
              <a:rPr lang="en-US" sz="2000" i="1" dirty="0"/>
              <a:t>Dipylidium</a:t>
            </a:r>
            <a:r>
              <a:rPr lang="en-US" sz="2000" dirty="0"/>
              <a:t>, and also </a:t>
            </a:r>
            <a:r>
              <a:rPr lang="en-US" sz="2000" i="1" dirty="0"/>
              <a:t>Echinococcus</a:t>
            </a:r>
          </a:p>
          <a:p>
            <a:pPr eaLnBrk="1" hangingPunct="1">
              <a:lnSpc>
                <a:spcPct val="90000"/>
              </a:lnSpc>
              <a:buNone/>
            </a:pPr>
            <a:endParaRPr lang="en-US" sz="2800" b="1" dirty="0">
              <a:solidFill>
                <a:srgbClr val="FF0000"/>
              </a:solidFill>
            </a:endParaRPr>
          </a:p>
          <a:p>
            <a:pPr eaLnBrk="1" hangingPunct="1">
              <a:lnSpc>
                <a:spcPct val="90000"/>
              </a:lnSpc>
              <a:buNone/>
            </a:pPr>
            <a:r>
              <a:rPr lang="en-US" sz="2800" b="1" dirty="0" err="1">
                <a:solidFill>
                  <a:srgbClr val="FF0000"/>
                </a:solidFill>
              </a:rPr>
              <a:t>Fenbendazole</a:t>
            </a:r>
            <a:endParaRPr lang="en-US" sz="2400" b="1" dirty="0">
              <a:solidFill>
                <a:srgbClr val="FF0000"/>
              </a:solidFill>
            </a:endParaRPr>
          </a:p>
          <a:p>
            <a:pPr lvl="1" eaLnBrk="1" hangingPunct="1">
              <a:lnSpc>
                <a:spcPct val="90000"/>
              </a:lnSpc>
            </a:pPr>
            <a:r>
              <a:rPr lang="en-US" sz="2000" dirty="0"/>
              <a:t>Covered previously</a:t>
            </a:r>
          </a:p>
          <a:p>
            <a:pPr lvl="1" eaLnBrk="1" hangingPunct="1">
              <a:lnSpc>
                <a:spcPct val="90000"/>
              </a:lnSpc>
            </a:pPr>
            <a:r>
              <a:rPr lang="en-US" sz="2000" dirty="0"/>
              <a:t>Effective against </a:t>
            </a:r>
            <a:r>
              <a:rPr lang="en-US" sz="2000" i="1" dirty="0" err="1"/>
              <a:t>Taenia</a:t>
            </a:r>
            <a:r>
              <a:rPr lang="en-US" sz="2000" dirty="0"/>
              <a:t> species</a:t>
            </a:r>
            <a:endParaRPr lang="en-US" sz="2000" i="1" dirty="0"/>
          </a:p>
        </p:txBody>
      </p:sp>
      <p:sp>
        <p:nvSpPr>
          <p:cNvPr id="4" name="Line 4">
            <a:extLst>
              <a:ext uri="{FF2B5EF4-FFF2-40B4-BE49-F238E27FC236}">
                <a16:creationId xmlns:a16="http://schemas.microsoft.com/office/drawing/2014/main" id="{C8FF43B3-AAD3-43E2-AEA2-80C905C080DF}"/>
              </a:ext>
            </a:extLst>
          </p:cNvPr>
          <p:cNvSpPr>
            <a:spLocks noChangeShapeType="1"/>
          </p:cNvSpPr>
          <p:nvPr/>
        </p:nvSpPr>
        <p:spPr bwMode="auto">
          <a:xfrm>
            <a:off x="228600" y="914400"/>
            <a:ext cx="8686800" cy="45719"/>
          </a:xfrm>
          <a:prstGeom prst="line">
            <a:avLst/>
          </a:prstGeom>
          <a:noFill/>
          <a:ln w="28575">
            <a:solidFill>
              <a:srgbClr val="00CCFF"/>
            </a:solidFill>
            <a:round/>
            <a:headEnd/>
            <a:tailEnd/>
          </a:ln>
        </p:spPr>
        <p:txBody>
          <a:bodyPr/>
          <a:lstStyle/>
          <a:p>
            <a:endParaRPr lang="en-GB"/>
          </a:p>
        </p:txBody>
      </p:sp>
      <p:sp>
        <p:nvSpPr>
          <p:cNvPr id="2" name="Footer Placeholder 1">
            <a:extLst>
              <a:ext uri="{FF2B5EF4-FFF2-40B4-BE49-F238E27FC236}">
                <a16:creationId xmlns:a16="http://schemas.microsoft.com/office/drawing/2014/main" id="{8E9E1DC0-8197-401C-9213-7BAEA521BA75}"/>
              </a:ext>
            </a:extLst>
          </p:cNvPr>
          <p:cNvSpPr>
            <a:spLocks noGrp="1"/>
          </p:cNvSpPr>
          <p:nvPr>
            <p:ph type="ftr" sz="quarter" idx="11"/>
          </p:nvPr>
        </p:nvSpPr>
        <p:spPr/>
        <p:txBody>
          <a:bodyPr/>
          <a:lstStyle/>
          <a:p>
            <a:pPr>
              <a:defRPr/>
            </a:pPr>
            <a:r>
              <a:rPr lang="en-US"/>
              <a:t>© 2019 by Takele Beyene, AAU-CVMA.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457200" y="1219200"/>
            <a:ext cx="8305800" cy="5334000"/>
          </a:xfrm>
        </p:spPr>
        <p:txBody>
          <a:bodyPr>
            <a:normAutofit fontScale="85000" lnSpcReduction="10000"/>
          </a:bodyPr>
          <a:lstStyle/>
          <a:p>
            <a:pPr eaLnBrk="1" hangingPunct="1">
              <a:lnSpc>
                <a:spcPct val="90000"/>
              </a:lnSpc>
              <a:buFont typeface="Wingdings" panose="05000000000000000000" pitchFamily="2" charset="2"/>
              <a:buChar char="q"/>
            </a:pPr>
            <a:r>
              <a:rPr lang="en-US" altLang="zh-CN" sz="2800" b="1" dirty="0" err="1">
                <a:solidFill>
                  <a:srgbClr val="FF0000"/>
                </a:solidFill>
                <a:effectLst>
                  <a:outerShdw blurRad="38100" dist="38100" dir="2700000" algn="tl">
                    <a:srgbClr val="000000">
                      <a:alpha val="43137"/>
                    </a:srgbClr>
                  </a:outerShdw>
                </a:effectLst>
                <a:ea typeface="宋体" charset="-122"/>
              </a:rPr>
              <a:t>Niclosamide</a:t>
            </a:r>
            <a:r>
              <a:rPr lang="en-US" altLang="zh-CN" b="1" dirty="0">
                <a:solidFill>
                  <a:srgbClr val="FF66CC"/>
                </a:solidFill>
                <a:effectLst>
                  <a:outerShdw blurRad="38100" dist="38100" dir="2700000" algn="tl">
                    <a:srgbClr val="000000">
                      <a:alpha val="43137"/>
                    </a:srgbClr>
                  </a:outerShdw>
                </a:effectLst>
                <a:ea typeface="宋体" charset="-122"/>
              </a:rPr>
              <a:t> </a:t>
            </a:r>
          </a:p>
          <a:p>
            <a:pPr eaLnBrk="1" hangingPunct="1">
              <a:lnSpc>
                <a:spcPct val="90000"/>
              </a:lnSpc>
            </a:pPr>
            <a:r>
              <a:rPr lang="en-US" altLang="zh-CN" sz="2400" dirty="0">
                <a:ea typeface="宋体" charset="-122"/>
              </a:rPr>
              <a:t>A </a:t>
            </a:r>
            <a:r>
              <a:rPr lang="en-US" altLang="zh-CN" sz="2400" dirty="0" err="1">
                <a:ea typeface="宋体" charset="-122"/>
              </a:rPr>
              <a:t>salicylamide</a:t>
            </a:r>
            <a:r>
              <a:rPr lang="en-US" altLang="zh-CN" sz="2400" dirty="0">
                <a:ea typeface="宋体" charset="-122"/>
              </a:rPr>
              <a:t> derivative</a:t>
            </a:r>
          </a:p>
          <a:p>
            <a:r>
              <a:rPr lang="en-US" dirty="0" err="1"/>
              <a:t>nterference</a:t>
            </a:r>
            <a:r>
              <a:rPr lang="en-US" dirty="0"/>
              <a:t> with glucose absorption, </a:t>
            </a:r>
            <a:r>
              <a:rPr lang="en-US" sz="2400" dirty="0"/>
              <a:t>uncouplers of oxidative phosphorylation and </a:t>
            </a:r>
            <a:r>
              <a:rPr lang="en-US" dirty="0"/>
              <a:t>stimulation of adenosine triphosphatase activity at mitochondrial level.</a:t>
            </a:r>
            <a:br>
              <a:rPr lang="en-US" dirty="0"/>
            </a:br>
            <a:br>
              <a:rPr lang="en-US" dirty="0"/>
            </a:br>
            <a:endParaRPr lang="en-US" altLang="zh-CN" sz="2400" dirty="0">
              <a:ea typeface="宋体" charset="-122"/>
            </a:endParaRPr>
          </a:p>
          <a:p>
            <a:r>
              <a:rPr lang="en-US" altLang="zh-CN" sz="2400" dirty="0">
                <a:ea typeface="宋体" charset="-122"/>
              </a:rPr>
              <a:t>Treatment of most tapeworm infection: </a:t>
            </a:r>
          </a:p>
          <a:p>
            <a:pPr lvl="1"/>
            <a:r>
              <a:rPr lang="en-US" dirty="0"/>
              <a:t>ruminants  </a:t>
            </a:r>
            <a:r>
              <a:rPr lang="en-US" i="1" dirty="0" err="1"/>
              <a:t>Moniezia</a:t>
            </a:r>
            <a:r>
              <a:rPr lang="en-US" i="1" dirty="0"/>
              <a:t> </a:t>
            </a:r>
            <a:r>
              <a:rPr lang="en-US" dirty="0"/>
              <a:t>spp. and </a:t>
            </a:r>
            <a:r>
              <a:rPr lang="en-US" i="1" dirty="0" err="1"/>
              <a:t>Thysanosoma</a:t>
            </a:r>
            <a:r>
              <a:rPr lang="en-US" i="1" dirty="0"/>
              <a:t> </a:t>
            </a:r>
            <a:r>
              <a:rPr lang="en-US" dirty="0"/>
              <a:t>spp. </a:t>
            </a:r>
          </a:p>
          <a:p>
            <a:pPr lvl="1"/>
            <a:r>
              <a:rPr lang="en-US" dirty="0"/>
              <a:t>horses it may be used for the treatment of </a:t>
            </a:r>
            <a:r>
              <a:rPr lang="en-US" i="1" dirty="0" err="1"/>
              <a:t>Anoplocephala</a:t>
            </a:r>
            <a:r>
              <a:rPr lang="en-US" i="1" dirty="0"/>
              <a:t> </a:t>
            </a:r>
            <a:r>
              <a:rPr lang="en-US" dirty="0"/>
              <a:t>spp.</a:t>
            </a:r>
            <a:br>
              <a:rPr lang="en-US" dirty="0"/>
            </a:br>
            <a:br>
              <a:rPr lang="en-US" dirty="0"/>
            </a:br>
            <a:endParaRPr lang="en-US" altLang="zh-CN" sz="2100" dirty="0">
              <a:ea typeface="宋体" charset="-122"/>
            </a:endParaRPr>
          </a:p>
          <a:p>
            <a:r>
              <a:rPr lang="en-US" dirty="0"/>
              <a:t>poor </a:t>
            </a:r>
            <a:r>
              <a:rPr lang="en-US" dirty="0" err="1"/>
              <a:t>efficy</a:t>
            </a:r>
            <a:r>
              <a:rPr lang="en-US" dirty="0"/>
              <a:t> against </a:t>
            </a:r>
            <a:r>
              <a:rPr lang="en-US" i="1" dirty="0"/>
              <a:t>Dipylidium </a:t>
            </a:r>
            <a:r>
              <a:rPr lang="en-US" dirty="0"/>
              <a:t>spp. and </a:t>
            </a:r>
            <a:r>
              <a:rPr lang="en-US" i="1" dirty="0"/>
              <a:t>E. </a:t>
            </a:r>
            <a:r>
              <a:rPr lang="en-US" i="1" dirty="0" err="1"/>
              <a:t>granulosus</a:t>
            </a:r>
            <a:br>
              <a:rPr lang="en-US" dirty="0"/>
            </a:br>
            <a:br>
              <a:rPr lang="en-US" dirty="0"/>
            </a:br>
            <a:endParaRPr lang="en-US" altLang="zh-CN" sz="2400" dirty="0">
              <a:ea typeface="宋体" charset="-122"/>
            </a:endParaRPr>
          </a:p>
          <a:p>
            <a:pPr eaLnBrk="1" hangingPunct="1">
              <a:lnSpc>
                <a:spcPct val="90000"/>
              </a:lnSpc>
            </a:pPr>
            <a:r>
              <a:rPr lang="en-US" altLang="zh-CN" b="1" dirty="0">
                <a:solidFill>
                  <a:srgbClr val="FF0000"/>
                </a:solidFill>
                <a:ea typeface="宋体" charset="-122"/>
              </a:rPr>
              <a:t>Pharmacologic Effects </a:t>
            </a:r>
          </a:p>
          <a:p>
            <a:pPr lvl="1" eaLnBrk="1" hangingPunct="1">
              <a:lnSpc>
                <a:spcPct val="90000"/>
              </a:lnSpc>
            </a:pPr>
            <a:r>
              <a:rPr lang="en-US" altLang="zh-CN" sz="2400" dirty="0" err="1">
                <a:ea typeface="宋体" charset="-122"/>
              </a:rPr>
              <a:t>Scolexes</a:t>
            </a:r>
            <a:r>
              <a:rPr lang="en-US" altLang="zh-CN" sz="2400" dirty="0">
                <a:ea typeface="宋体" charset="-122"/>
              </a:rPr>
              <a:t> and segments of </a:t>
            </a:r>
            <a:r>
              <a:rPr lang="en-US" altLang="zh-CN" sz="2400" dirty="0" err="1">
                <a:ea typeface="宋体" charset="-122"/>
              </a:rPr>
              <a:t>cestodes</a:t>
            </a:r>
            <a:r>
              <a:rPr lang="en-US" altLang="zh-CN" sz="2400" dirty="0">
                <a:ea typeface="宋体" charset="-122"/>
              </a:rPr>
              <a:t> —but not ova </a:t>
            </a:r>
          </a:p>
          <a:p>
            <a:pPr lvl="1" algn="just" eaLnBrk="1" hangingPunct="1">
              <a:lnSpc>
                <a:spcPct val="90000"/>
              </a:lnSpc>
            </a:pPr>
            <a:r>
              <a:rPr lang="en-US" altLang="zh-CN" sz="2400" dirty="0">
                <a:ea typeface="宋体" charset="-122"/>
              </a:rPr>
              <a:t>are rapidly killed on contact with Niclosamide due to the drug’s inhibition of oxidative phosphorylation or to its ATPase-stimulating property.</a:t>
            </a:r>
          </a:p>
          <a:p>
            <a:pPr lvl="1" eaLnBrk="1" hangingPunct="1">
              <a:lnSpc>
                <a:spcPct val="90000"/>
              </a:lnSpc>
            </a:pPr>
            <a:r>
              <a:rPr lang="en-US" altLang="zh-CN" sz="2400" dirty="0">
                <a:ea typeface="宋体" charset="-122"/>
              </a:rPr>
              <a:t>With the death of the parasite, digestion of </a:t>
            </a:r>
            <a:r>
              <a:rPr lang="en-US" altLang="zh-CN" sz="2400" dirty="0" err="1">
                <a:ea typeface="宋体" charset="-122"/>
              </a:rPr>
              <a:t>scoleces</a:t>
            </a:r>
            <a:r>
              <a:rPr lang="en-US" altLang="zh-CN" sz="2400" dirty="0">
                <a:ea typeface="宋体" charset="-122"/>
              </a:rPr>
              <a:t> and segments begins.</a:t>
            </a:r>
          </a:p>
          <a:p>
            <a:pPr eaLnBrk="1" hangingPunct="1">
              <a:lnSpc>
                <a:spcPct val="90000"/>
              </a:lnSpc>
            </a:pPr>
            <a:endParaRPr lang="en-US" altLang="zh-CN" dirty="0">
              <a:ea typeface="宋体" charset="-122"/>
            </a:endParaRPr>
          </a:p>
        </p:txBody>
      </p:sp>
      <p:sp>
        <p:nvSpPr>
          <p:cNvPr id="4" name="Rectangle 2"/>
          <p:cNvSpPr txBox="1">
            <a:spLocks noChangeArrowheads="1"/>
          </p:cNvSpPr>
          <p:nvPr/>
        </p:nvSpPr>
        <p:spPr bwMode="auto">
          <a:xfrm>
            <a:off x="1447800" y="228600"/>
            <a:ext cx="7467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mj-lt"/>
                <a:ea typeface="+mj-ea"/>
                <a:cs typeface="+mj-cs"/>
              </a:rPr>
              <a:t>Anticestodals</a:t>
            </a:r>
            <a:r>
              <a:rPr kumimoji="0" lang="en-US" sz="40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j-ea"/>
                <a:cs typeface="+mj-cs"/>
              </a:rPr>
              <a:t> … cont’d</a:t>
            </a:r>
          </a:p>
        </p:txBody>
      </p:sp>
      <p:sp>
        <p:nvSpPr>
          <p:cNvPr id="5" name="Line 4">
            <a:extLst>
              <a:ext uri="{FF2B5EF4-FFF2-40B4-BE49-F238E27FC236}">
                <a16:creationId xmlns:a16="http://schemas.microsoft.com/office/drawing/2014/main" id="{E9CF8EEA-7377-4FB8-9834-22481E126A36}"/>
              </a:ext>
            </a:extLst>
          </p:cNvPr>
          <p:cNvSpPr>
            <a:spLocks noChangeShapeType="1"/>
          </p:cNvSpPr>
          <p:nvPr/>
        </p:nvSpPr>
        <p:spPr bwMode="auto">
          <a:xfrm>
            <a:off x="228600" y="914400"/>
            <a:ext cx="8686800" cy="45719"/>
          </a:xfrm>
          <a:prstGeom prst="line">
            <a:avLst/>
          </a:prstGeom>
          <a:noFill/>
          <a:ln w="28575">
            <a:solidFill>
              <a:srgbClr val="00CCFF"/>
            </a:solidFill>
            <a:round/>
            <a:headEnd/>
            <a:tailEnd/>
          </a:ln>
        </p:spPr>
        <p:txBody>
          <a:bodyPr/>
          <a:lstStyle/>
          <a:p>
            <a:endParaRPr lang="en-GB"/>
          </a:p>
        </p:txBody>
      </p:sp>
      <p:sp>
        <p:nvSpPr>
          <p:cNvPr id="2" name="Footer Placeholder 1">
            <a:extLst>
              <a:ext uri="{FF2B5EF4-FFF2-40B4-BE49-F238E27FC236}">
                <a16:creationId xmlns:a16="http://schemas.microsoft.com/office/drawing/2014/main" id="{9E9A6C30-370A-4191-B8DF-F4BA1B6594FF}"/>
              </a:ext>
            </a:extLst>
          </p:cNvPr>
          <p:cNvSpPr>
            <a:spLocks noGrp="1"/>
          </p:cNvSpPr>
          <p:nvPr>
            <p:ph type="ftr" sz="quarter" idx="11"/>
          </p:nvPr>
        </p:nvSpPr>
        <p:spPr/>
        <p:txBody>
          <a:bodyPr/>
          <a:lstStyle/>
          <a:p>
            <a:pPr>
              <a:defRPr/>
            </a:pPr>
            <a:r>
              <a:rPr lang="en-US"/>
              <a:t>© 2019 by Takele Beyene, AAU-CVMA.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idx="1"/>
          </p:nvPr>
        </p:nvSpPr>
        <p:spPr>
          <a:xfrm>
            <a:off x="304800" y="1143000"/>
            <a:ext cx="8534400" cy="5181600"/>
          </a:xfrm>
        </p:spPr>
        <p:txBody>
          <a:bodyPr/>
          <a:lstStyle/>
          <a:p>
            <a:pPr eaLnBrk="1" hangingPunct="1"/>
            <a:r>
              <a:rPr lang="en-US" altLang="zh-CN" sz="2800" dirty="0">
                <a:solidFill>
                  <a:srgbClr val="FF0066"/>
                </a:solidFill>
                <a:ea typeface="宋体" charset="-122"/>
              </a:rPr>
              <a:t>Clinical Uses</a:t>
            </a:r>
          </a:p>
          <a:p>
            <a:pPr lvl="1" eaLnBrk="1" hangingPunct="1"/>
            <a:r>
              <a:rPr lang="en-US" altLang="zh-CN" sz="2400" dirty="0">
                <a:ea typeface="宋体" charset="-122"/>
              </a:rPr>
              <a:t>Given in the morning on an empty stomach.</a:t>
            </a:r>
          </a:p>
          <a:p>
            <a:pPr lvl="1" eaLnBrk="1" hangingPunct="1"/>
            <a:r>
              <a:rPr lang="en-US" altLang="zh-CN" sz="2400" dirty="0">
                <a:ea typeface="宋体" charset="-122"/>
              </a:rPr>
              <a:t>The tablets </a:t>
            </a:r>
            <a:r>
              <a:rPr lang="en-US" altLang="zh-CN" sz="2400" i="1" dirty="0">
                <a:ea typeface="宋体" charset="-122"/>
              </a:rPr>
              <a:t>must be chewed thoroughly</a:t>
            </a:r>
            <a:r>
              <a:rPr lang="en-US" altLang="zh-CN" sz="2400" dirty="0">
                <a:ea typeface="宋体" charset="-122"/>
              </a:rPr>
              <a:t> and are then swallowed with water.</a:t>
            </a:r>
          </a:p>
          <a:p>
            <a:pPr lvl="1" eaLnBrk="1" hangingPunct="1">
              <a:buFont typeface="Wingdings" pitchFamily="2" charset="2"/>
              <a:buChar char="Ø"/>
            </a:pPr>
            <a:r>
              <a:rPr lang="en-US" altLang="zh-CN" sz="2400" dirty="0" err="1">
                <a:ea typeface="宋体" charset="-122"/>
              </a:rPr>
              <a:t>Niclosamide</a:t>
            </a:r>
            <a:r>
              <a:rPr lang="en-US" altLang="zh-CN" sz="2400" dirty="0">
                <a:ea typeface="宋体" charset="-122"/>
              </a:rPr>
              <a:t> can be used as an alternative drug for the treatment of </a:t>
            </a:r>
            <a:r>
              <a:rPr lang="en-US" altLang="zh-CN" sz="2400" i="1" dirty="0">
                <a:ea typeface="宋体" charset="-122"/>
              </a:rPr>
              <a:t>intestinal fluke </a:t>
            </a:r>
            <a:r>
              <a:rPr lang="en-US" altLang="zh-CN" sz="2400" dirty="0">
                <a:ea typeface="宋体" charset="-122"/>
              </a:rPr>
              <a:t>infections.</a:t>
            </a:r>
          </a:p>
          <a:p>
            <a:pPr eaLnBrk="1" hangingPunct="1"/>
            <a:endParaRPr lang="en-US" altLang="zh-CN" sz="2800" dirty="0">
              <a:solidFill>
                <a:srgbClr val="FF0066"/>
              </a:solidFill>
              <a:ea typeface="宋体" charset="-122"/>
            </a:endParaRPr>
          </a:p>
          <a:p>
            <a:pPr eaLnBrk="1" hangingPunct="1"/>
            <a:r>
              <a:rPr lang="en-US" altLang="zh-CN" sz="2800" dirty="0">
                <a:solidFill>
                  <a:srgbClr val="FF0066"/>
                </a:solidFill>
                <a:ea typeface="宋体" charset="-122"/>
              </a:rPr>
              <a:t>Adverse Effects</a:t>
            </a:r>
          </a:p>
          <a:p>
            <a:pPr lvl="1" eaLnBrk="1" hangingPunct="1"/>
            <a:r>
              <a:rPr lang="en-US" altLang="zh-CN" sz="2400" dirty="0">
                <a:ea typeface="宋体" charset="-122"/>
              </a:rPr>
              <a:t>Infrequent, mild and transitory.</a:t>
            </a:r>
          </a:p>
          <a:p>
            <a:pPr lvl="1" eaLnBrk="1" hangingPunct="1"/>
            <a:r>
              <a:rPr lang="en-US" altLang="zh-CN" sz="2400" dirty="0">
                <a:ea typeface="宋体" charset="-122"/>
              </a:rPr>
              <a:t>Nausea, vomiting, diarrhea, and abdominal discomfort.</a:t>
            </a:r>
          </a:p>
        </p:txBody>
      </p:sp>
      <p:sp>
        <p:nvSpPr>
          <p:cNvPr id="5" name="Rectangle 2"/>
          <p:cNvSpPr txBox="1">
            <a:spLocks noChangeArrowheads="1"/>
          </p:cNvSpPr>
          <p:nvPr/>
        </p:nvSpPr>
        <p:spPr bwMode="auto">
          <a:xfrm>
            <a:off x="1447800" y="228600"/>
            <a:ext cx="7467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mj-lt"/>
                <a:ea typeface="+mj-ea"/>
                <a:cs typeface="+mj-cs"/>
              </a:rPr>
              <a:t>Anticestodals</a:t>
            </a:r>
            <a:r>
              <a:rPr kumimoji="0" lang="en-US" sz="40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j-ea"/>
                <a:cs typeface="+mj-cs"/>
              </a:rPr>
              <a:t> … cont’d</a:t>
            </a:r>
          </a:p>
        </p:txBody>
      </p:sp>
      <p:sp>
        <p:nvSpPr>
          <p:cNvPr id="4" name="Line 4">
            <a:extLst>
              <a:ext uri="{FF2B5EF4-FFF2-40B4-BE49-F238E27FC236}">
                <a16:creationId xmlns:a16="http://schemas.microsoft.com/office/drawing/2014/main" id="{46BFFCE5-99C0-44D4-AE74-EE255B0B3FCF}"/>
              </a:ext>
            </a:extLst>
          </p:cNvPr>
          <p:cNvSpPr>
            <a:spLocks noChangeShapeType="1"/>
          </p:cNvSpPr>
          <p:nvPr/>
        </p:nvSpPr>
        <p:spPr bwMode="auto">
          <a:xfrm>
            <a:off x="228600" y="914400"/>
            <a:ext cx="8686800" cy="45719"/>
          </a:xfrm>
          <a:prstGeom prst="line">
            <a:avLst/>
          </a:prstGeom>
          <a:noFill/>
          <a:ln w="28575">
            <a:solidFill>
              <a:srgbClr val="00CCFF"/>
            </a:solidFill>
            <a:round/>
            <a:headEnd/>
            <a:tailEnd/>
          </a:ln>
        </p:spPr>
        <p:txBody>
          <a:bodyPr/>
          <a:lstStyle/>
          <a:p>
            <a:endParaRPr lang="en-GB"/>
          </a:p>
        </p:txBody>
      </p:sp>
      <p:sp>
        <p:nvSpPr>
          <p:cNvPr id="2" name="Footer Placeholder 1">
            <a:extLst>
              <a:ext uri="{FF2B5EF4-FFF2-40B4-BE49-F238E27FC236}">
                <a16:creationId xmlns:a16="http://schemas.microsoft.com/office/drawing/2014/main" id="{43159FED-E3FE-4CA3-B946-67E2C0F7A535}"/>
              </a:ext>
            </a:extLst>
          </p:cNvPr>
          <p:cNvSpPr>
            <a:spLocks noGrp="1"/>
          </p:cNvSpPr>
          <p:nvPr>
            <p:ph type="ftr" sz="quarter" idx="11"/>
          </p:nvPr>
        </p:nvSpPr>
        <p:spPr/>
        <p:txBody>
          <a:bodyPr/>
          <a:lstStyle/>
          <a:p>
            <a:pPr>
              <a:defRPr/>
            </a:pPr>
            <a:r>
              <a:rPr lang="en-US"/>
              <a:t>© 2019 by Takele Beyene, AAU-CVMA.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514D5-DED4-446A-9CA1-F5EE1127E270}"/>
              </a:ext>
            </a:extLst>
          </p:cNvPr>
          <p:cNvSpPr>
            <a:spLocks noGrp="1"/>
          </p:cNvSpPr>
          <p:nvPr>
            <p:ph type="title"/>
          </p:nvPr>
        </p:nvSpPr>
        <p:spPr>
          <a:xfrm>
            <a:off x="628650" y="365126"/>
            <a:ext cx="7886700" cy="594993"/>
          </a:xfrm>
        </p:spPr>
        <p:txBody>
          <a:bodyPr>
            <a:normAutofit fontScale="90000"/>
          </a:bodyPr>
          <a:lstStyle/>
          <a:p>
            <a:pPr lvl="0" algn="ctr" defTabSz="914400" fontAlgn="base">
              <a:lnSpc>
                <a:spcPct val="100000"/>
              </a:lnSpc>
              <a:spcAft>
                <a:spcPct val="0"/>
              </a:spcAft>
              <a:defRPr/>
            </a:pPr>
            <a:r>
              <a:rPr lang="en-US" sz="3600" b="1" kern="0" dirty="0" err="1">
                <a:solidFill>
                  <a:srgbClr val="FF0000"/>
                </a:solidFill>
                <a:effectLst>
                  <a:outerShdw blurRad="38100" dist="38100" dir="2700000" algn="tl">
                    <a:srgbClr val="000000">
                      <a:alpha val="43137"/>
                    </a:srgbClr>
                  </a:outerShdw>
                </a:effectLst>
              </a:rPr>
              <a:t>Anticestodals</a:t>
            </a:r>
            <a:r>
              <a:rPr lang="en-US" sz="3600" b="1" kern="0" dirty="0">
                <a:solidFill>
                  <a:srgbClr val="FF0000"/>
                </a:solidFill>
                <a:effectLst>
                  <a:outerShdw blurRad="38100" dist="38100" dir="2700000" algn="tl">
                    <a:srgbClr val="000000">
                      <a:alpha val="43137"/>
                    </a:srgbClr>
                  </a:outerShdw>
                </a:effectLst>
              </a:rPr>
              <a:t> … cont’d</a:t>
            </a:r>
          </a:p>
        </p:txBody>
      </p:sp>
      <p:sp>
        <p:nvSpPr>
          <p:cNvPr id="3" name="Content Placeholder 2">
            <a:extLst>
              <a:ext uri="{FF2B5EF4-FFF2-40B4-BE49-F238E27FC236}">
                <a16:creationId xmlns:a16="http://schemas.microsoft.com/office/drawing/2014/main" id="{26EF37D5-058E-4A46-9208-6C35B885BF6E}"/>
              </a:ext>
            </a:extLst>
          </p:cNvPr>
          <p:cNvSpPr>
            <a:spLocks noGrp="1"/>
          </p:cNvSpPr>
          <p:nvPr>
            <p:ph idx="1"/>
          </p:nvPr>
        </p:nvSpPr>
        <p:spPr>
          <a:xfrm>
            <a:off x="628650" y="1264920"/>
            <a:ext cx="7886700" cy="4912044"/>
          </a:xfrm>
        </p:spPr>
        <p:txBody>
          <a:bodyPr>
            <a:normAutofit/>
          </a:bodyPr>
          <a:lstStyle/>
          <a:p>
            <a:pPr>
              <a:buFont typeface="Wingdings" panose="05000000000000000000" pitchFamily="2" charset="2"/>
              <a:buChar char="q"/>
            </a:pPr>
            <a:r>
              <a:rPr lang="en-US" sz="2800" b="1" dirty="0">
                <a:solidFill>
                  <a:srgbClr val="FF0000"/>
                </a:solidFill>
              </a:rPr>
              <a:t>Bunamidine</a:t>
            </a:r>
            <a:endParaRPr lang="en-US" b="1" dirty="0">
              <a:solidFill>
                <a:srgbClr val="FF0000"/>
              </a:solidFill>
            </a:endParaRPr>
          </a:p>
          <a:p>
            <a:r>
              <a:rPr lang="en-US" sz="2400" dirty="0"/>
              <a:t>is a </a:t>
            </a:r>
            <a:r>
              <a:rPr lang="en-US" sz="2400" dirty="0" err="1"/>
              <a:t>taeniacidal</a:t>
            </a:r>
            <a:r>
              <a:rPr lang="en-US" sz="2400" dirty="0"/>
              <a:t> drug that disrupts the tapeworm’s tegument and reduces glucose uptake. Consequently, </a:t>
            </a:r>
            <a:r>
              <a:rPr lang="en-US" sz="2400" dirty="0" err="1"/>
              <a:t>subtegumental</a:t>
            </a:r>
            <a:r>
              <a:rPr lang="en-US" sz="2400" dirty="0"/>
              <a:t> tissues are exposed and destroyed by the host digestive enzymes.</a:t>
            </a:r>
            <a:br>
              <a:rPr lang="en-US" sz="2400" dirty="0"/>
            </a:br>
            <a:br>
              <a:rPr lang="en-US" sz="2400" dirty="0"/>
            </a:br>
            <a:r>
              <a:rPr lang="en-US" sz="2400" i="1" dirty="0"/>
              <a:t>Taenia </a:t>
            </a:r>
            <a:r>
              <a:rPr lang="en-US" sz="2400" dirty="0"/>
              <a:t>spp., </a:t>
            </a:r>
            <a:r>
              <a:rPr lang="en-US" sz="2400" i="1" dirty="0"/>
              <a:t>Dipylidium </a:t>
            </a:r>
            <a:r>
              <a:rPr lang="en-US" sz="2400" dirty="0"/>
              <a:t>spp., </a:t>
            </a:r>
            <a:r>
              <a:rPr lang="en-US" sz="2400" i="1" dirty="0" err="1"/>
              <a:t>Mesocestoides</a:t>
            </a:r>
            <a:r>
              <a:rPr lang="en-US" sz="2400" i="1" dirty="0"/>
              <a:t> </a:t>
            </a:r>
            <a:r>
              <a:rPr lang="en-US" sz="2400" dirty="0"/>
              <a:t>spp., and </a:t>
            </a:r>
            <a:r>
              <a:rPr lang="en-US" sz="2400" i="1" dirty="0"/>
              <a:t>Diphyllobothrium </a:t>
            </a:r>
            <a:r>
              <a:rPr lang="en-US" sz="2400" dirty="0"/>
              <a:t>spp. (oral treatment at 25–50 mg/kg). However, efficacy against </a:t>
            </a:r>
            <a:r>
              <a:rPr lang="en-US" sz="2400" i="1" dirty="0"/>
              <a:t>D. caninum </a:t>
            </a:r>
            <a:r>
              <a:rPr lang="en-US" sz="2400" dirty="0"/>
              <a:t>may be erratic.</a:t>
            </a:r>
          </a:p>
          <a:p>
            <a:r>
              <a:rPr lang="en-US" sz="2400" dirty="0"/>
              <a:t>Effectiveness ranging from 85.9 to 98.8% (immature stages) and 100% (mature stages) of </a:t>
            </a:r>
            <a:r>
              <a:rPr lang="en-US" sz="2400" i="1" dirty="0"/>
              <a:t>E. </a:t>
            </a:r>
            <a:r>
              <a:rPr lang="en-US" sz="2400" i="1" dirty="0" err="1"/>
              <a:t>granulosus</a:t>
            </a:r>
            <a:r>
              <a:rPr lang="en-US" sz="2400" i="1" dirty="0"/>
              <a:t> </a:t>
            </a:r>
            <a:r>
              <a:rPr lang="en-US" sz="2400" dirty="0"/>
              <a:t>have been reported </a:t>
            </a:r>
            <a:br>
              <a:rPr lang="en-US" sz="2400" dirty="0"/>
            </a:br>
            <a:br>
              <a:rPr lang="en-US" dirty="0"/>
            </a:br>
            <a:endParaRPr lang="en-US" dirty="0"/>
          </a:p>
        </p:txBody>
      </p:sp>
      <p:sp>
        <p:nvSpPr>
          <p:cNvPr id="4" name="Footer Placeholder 3">
            <a:extLst>
              <a:ext uri="{FF2B5EF4-FFF2-40B4-BE49-F238E27FC236}">
                <a16:creationId xmlns:a16="http://schemas.microsoft.com/office/drawing/2014/main" id="{D9EDC1EB-BA3E-4A16-BA58-7DC1ACC00C35}"/>
              </a:ext>
            </a:extLst>
          </p:cNvPr>
          <p:cNvSpPr>
            <a:spLocks noGrp="1"/>
          </p:cNvSpPr>
          <p:nvPr>
            <p:ph type="ftr" sz="quarter" idx="11"/>
          </p:nvPr>
        </p:nvSpPr>
        <p:spPr/>
        <p:txBody>
          <a:bodyPr/>
          <a:lstStyle/>
          <a:p>
            <a:pPr>
              <a:defRPr/>
            </a:pPr>
            <a:r>
              <a:rPr lang="en-US"/>
              <a:t>© 2019 by Takele Beyene, AAU-CVMA. </a:t>
            </a:r>
          </a:p>
        </p:txBody>
      </p:sp>
      <p:sp>
        <p:nvSpPr>
          <p:cNvPr id="5" name="Line 4">
            <a:extLst>
              <a:ext uri="{FF2B5EF4-FFF2-40B4-BE49-F238E27FC236}">
                <a16:creationId xmlns:a16="http://schemas.microsoft.com/office/drawing/2014/main" id="{A0D9BC6E-7ABA-4CBA-89A6-857D5CDCECAC}"/>
              </a:ext>
            </a:extLst>
          </p:cNvPr>
          <p:cNvSpPr>
            <a:spLocks noChangeShapeType="1"/>
          </p:cNvSpPr>
          <p:nvPr/>
        </p:nvSpPr>
        <p:spPr bwMode="auto">
          <a:xfrm>
            <a:off x="228600" y="914400"/>
            <a:ext cx="8686800" cy="45719"/>
          </a:xfrm>
          <a:prstGeom prst="line">
            <a:avLst/>
          </a:prstGeom>
          <a:noFill/>
          <a:ln w="28575">
            <a:solidFill>
              <a:srgbClr val="00CCFF"/>
            </a:solidFill>
            <a:round/>
            <a:headEnd/>
            <a:tailEnd/>
          </a:ln>
        </p:spPr>
        <p:txBody>
          <a:bodyPr/>
          <a:lstStyle/>
          <a:p>
            <a:endParaRPr lang="en-GB"/>
          </a:p>
        </p:txBody>
      </p:sp>
    </p:spTree>
    <p:extLst>
      <p:ext uri="{BB962C8B-B14F-4D97-AF65-F5344CB8AC3E}">
        <p14:creationId xmlns:p14="http://schemas.microsoft.com/office/powerpoint/2010/main" val="19201660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447800" y="228600"/>
            <a:ext cx="7467600" cy="609600"/>
          </a:xfrm>
        </p:spPr>
        <p:txBody>
          <a:bodyPr/>
          <a:lstStyle/>
          <a:p>
            <a:pPr eaLnBrk="1" hangingPunct="1"/>
            <a:r>
              <a:rPr lang="en-US" b="1" dirty="0" err="1">
                <a:solidFill>
                  <a:srgbClr val="FF0000"/>
                </a:solidFill>
                <a:effectLst>
                  <a:outerShdw blurRad="38100" dist="38100" dir="2700000" algn="tl">
                    <a:srgbClr val="000000">
                      <a:alpha val="43137"/>
                    </a:srgbClr>
                  </a:outerShdw>
                </a:effectLst>
              </a:rPr>
              <a:t>Antitrematodals</a:t>
            </a:r>
            <a:endParaRPr lang="en-US" b="1" dirty="0">
              <a:solidFill>
                <a:srgbClr val="FF0000"/>
              </a:solidFill>
              <a:effectLst>
                <a:outerShdw blurRad="38100" dist="38100" dir="2700000" algn="tl">
                  <a:srgbClr val="000000">
                    <a:alpha val="43137"/>
                  </a:srgbClr>
                </a:outerShdw>
              </a:effectLst>
            </a:endParaRPr>
          </a:p>
        </p:txBody>
      </p:sp>
      <p:sp>
        <p:nvSpPr>
          <p:cNvPr id="15363" name="Rectangle 3"/>
          <p:cNvSpPr>
            <a:spLocks noGrp="1" noChangeArrowheads="1"/>
          </p:cNvSpPr>
          <p:nvPr>
            <p:ph idx="1"/>
          </p:nvPr>
        </p:nvSpPr>
        <p:spPr>
          <a:xfrm>
            <a:off x="311888" y="1264603"/>
            <a:ext cx="8610600" cy="4648200"/>
          </a:xfrm>
        </p:spPr>
        <p:txBody>
          <a:bodyPr/>
          <a:lstStyle/>
          <a:p>
            <a:pPr eaLnBrk="1" hangingPunct="1">
              <a:lnSpc>
                <a:spcPct val="80000"/>
              </a:lnSpc>
              <a:buFont typeface="Wingdings" panose="05000000000000000000" pitchFamily="2" charset="2"/>
              <a:buChar char="q"/>
            </a:pPr>
            <a:r>
              <a:rPr lang="en-US" sz="2800" b="1" dirty="0">
                <a:solidFill>
                  <a:srgbClr val="FF0000"/>
                </a:solidFill>
              </a:rPr>
              <a:t>Benzimidazoles</a:t>
            </a:r>
            <a:r>
              <a:rPr lang="en-US" sz="2800" b="1" dirty="0">
                <a:solidFill>
                  <a:srgbClr val="0070C0"/>
                </a:solidFill>
              </a:rPr>
              <a:t> </a:t>
            </a:r>
          </a:p>
          <a:p>
            <a:pPr lvl="1" eaLnBrk="1" hangingPunct="1">
              <a:lnSpc>
                <a:spcPct val="80000"/>
              </a:lnSpc>
              <a:buFont typeface="Wingdings" panose="05000000000000000000" pitchFamily="2" charset="2"/>
              <a:buChar char="q"/>
            </a:pPr>
            <a:r>
              <a:rPr lang="en-US" sz="2400" b="1" dirty="0">
                <a:solidFill>
                  <a:srgbClr val="FF0000"/>
                </a:solidFill>
              </a:rPr>
              <a:t>Albendazole, Netobimin</a:t>
            </a:r>
          </a:p>
          <a:p>
            <a:pPr lvl="2" eaLnBrk="1" hangingPunct="1">
              <a:lnSpc>
                <a:spcPct val="80000"/>
              </a:lnSpc>
              <a:buFont typeface="Wingdings" panose="05000000000000000000" pitchFamily="2" charset="2"/>
              <a:buChar char="ü"/>
            </a:pPr>
            <a:r>
              <a:rPr lang="en-US" sz="2000" dirty="0"/>
              <a:t>Effective for all adult stages</a:t>
            </a:r>
          </a:p>
          <a:p>
            <a:pPr lvl="2" eaLnBrk="1" hangingPunct="1">
              <a:lnSpc>
                <a:spcPct val="80000"/>
              </a:lnSpc>
              <a:buFont typeface="Wingdings" panose="05000000000000000000" pitchFamily="2" charset="2"/>
              <a:buChar char="ü"/>
            </a:pPr>
            <a:endParaRPr lang="en-US" sz="2000" b="1" dirty="0">
              <a:solidFill>
                <a:srgbClr val="0070C0"/>
              </a:solidFill>
            </a:endParaRPr>
          </a:p>
          <a:p>
            <a:pPr lvl="1" eaLnBrk="1" hangingPunct="1">
              <a:lnSpc>
                <a:spcPct val="80000"/>
              </a:lnSpc>
              <a:buFont typeface="Wingdings" panose="05000000000000000000" pitchFamily="2" charset="2"/>
              <a:buChar char="q"/>
            </a:pPr>
            <a:r>
              <a:rPr lang="en-US" sz="2000" b="1" dirty="0" err="1">
                <a:solidFill>
                  <a:srgbClr val="FF0000"/>
                </a:solidFill>
              </a:rPr>
              <a:t>Triclabendizole</a:t>
            </a:r>
            <a:endParaRPr lang="en-US" sz="2000" b="1" dirty="0">
              <a:solidFill>
                <a:srgbClr val="FF0000"/>
              </a:solidFill>
            </a:endParaRPr>
          </a:p>
          <a:p>
            <a:pPr lvl="2" eaLnBrk="1" hangingPunct="1">
              <a:lnSpc>
                <a:spcPct val="80000"/>
              </a:lnSpc>
              <a:buFont typeface="Wingdings" panose="05000000000000000000" pitchFamily="2" charset="2"/>
              <a:buChar char="ü"/>
            </a:pPr>
            <a:r>
              <a:rPr lang="en-US" sz="2000" dirty="0"/>
              <a:t>Effective for all stages of immature and adult fluke </a:t>
            </a:r>
          </a:p>
          <a:p>
            <a:pPr marL="914400" lvl="2" indent="0" eaLnBrk="1" hangingPunct="1">
              <a:lnSpc>
                <a:spcPct val="80000"/>
              </a:lnSpc>
              <a:buNone/>
            </a:pPr>
            <a:endParaRPr lang="en-US" sz="2000" b="1" dirty="0">
              <a:solidFill>
                <a:srgbClr val="0070C0"/>
              </a:solidFill>
            </a:endParaRPr>
          </a:p>
          <a:p>
            <a:pPr eaLnBrk="1" hangingPunct="1">
              <a:lnSpc>
                <a:spcPct val="80000"/>
              </a:lnSpc>
              <a:buFont typeface="Wingdings" panose="05000000000000000000" pitchFamily="2" charset="2"/>
              <a:buChar char="q"/>
            </a:pPr>
            <a:endParaRPr lang="en-US" sz="2800" b="1" dirty="0">
              <a:solidFill>
                <a:srgbClr val="FF0000"/>
              </a:solidFill>
            </a:endParaRPr>
          </a:p>
          <a:p>
            <a:pPr eaLnBrk="1" hangingPunct="1">
              <a:lnSpc>
                <a:spcPct val="80000"/>
              </a:lnSpc>
              <a:buFont typeface="Wingdings" panose="05000000000000000000" pitchFamily="2" charset="2"/>
              <a:buChar char="q"/>
            </a:pPr>
            <a:r>
              <a:rPr lang="en-US" sz="2800" b="1" dirty="0" err="1">
                <a:solidFill>
                  <a:srgbClr val="FF0000"/>
                </a:solidFill>
              </a:rPr>
              <a:t>Salicylaniides</a:t>
            </a:r>
            <a:r>
              <a:rPr lang="en-US" sz="2800" b="1" dirty="0">
                <a:solidFill>
                  <a:srgbClr val="0070C0"/>
                </a:solidFill>
              </a:rPr>
              <a:t> (</a:t>
            </a:r>
            <a:r>
              <a:rPr lang="en-US" sz="2800" b="1" dirty="0" err="1">
                <a:solidFill>
                  <a:srgbClr val="0070C0"/>
                </a:solidFill>
              </a:rPr>
              <a:t>closantel</a:t>
            </a:r>
            <a:r>
              <a:rPr lang="en-US" sz="2800" b="1" dirty="0">
                <a:solidFill>
                  <a:srgbClr val="0070C0"/>
                </a:solidFill>
              </a:rPr>
              <a:t>, oxyclozanide, rafoxanide)</a:t>
            </a:r>
          </a:p>
          <a:p>
            <a:pPr lvl="2" eaLnBrk="1" hangingPunct="1">
              <a:lnSpc>
                <a:spcPct val="80000"/>
              </a:lnSpc>
              <a:buFont typeface="Wingdings" panose="05000000000000000000" pitchFamily="2" charset="2"/>
              <a:buChar char="ü"/>
            </a:pPr>
            <a:r>
              <a:rPr lang="en-US" sz="2000" b="1" dirty="0"/>
              <a:t>All stages, some nematodes &amp; nasal bot fly</a:t>
            </a:r>
          </a:p>
          <a:p>
            <a:pPr lvl="2" eaLnBrk="1" hangingPunct="1">
              <a:lnSpc>
                <a:spcPct val="80000"/>
              </a:lnSpc>
              <a:buFont typeface="Wingdings" panose="05000000000000000000" pitchFamily="2" charset="2"/>
              <a:buChar char="ü"/>
            </a:pPr>
            <a:r>
              <a:rPr lang="en-US" sz="2000" b="1" dirty="0"/>
              <a:t>Proton </a:t>
            </a:r>
            <a:r>
              <a:rPr lang="en-US" sz="2000" b="1" dirty="0" err="1"/>
              <a:t>ionophores</a:t>
            </a:r>
            <a:endParaRPr lang="en-US" sz="2000" b="1" dirty="0"/>
          </a:p>
          <a:p>
            <a:pPr lvl="2" eaLnBrk="1" hangingPunct="1">
              <a:lnSpc>
                <a:spcPct val="80000"/>
              </a:lnSpc>
              <a:buFont typeface="Wingdings" panose="05000000000000000000" pitchFamily="2" charset="2"/>
              <a:buChar char="ü"/>
            </a:pPr>
            <a:r>
              <a:rPr lang="en-US" sz="2000" b="1" dirty="0"/>
              <a:t>Uncouples oxidative phosphorylation</a:t>
            </a:r>
          </a:p>
          <a:p>
            <a:pPr marL="914400" lvl="2" indent="0" eaLnBrk="1" hangingPunct="1">
              <a:lnSpc>
                <a:spcPct val="80000"/>
              </a:lnSpc>
              <a:buNone/>
            </a:pPr>
            <a:endParaRPr lang="en-US" sz="2000" b="1" dirty="0">
              <a:solidFill>
                <a:srgbClr val="0070C0"/>
              </a:solidFill>
            </a:endParaRPr>
          </a:p>
        </p:txBody>
      </p:sp>
      <p:sp>
        <p:nvSpPr>
          <p:cNvPr id="2" name="Footer Placeholder 1"/>
          <p:cNvSpPr>
            <a:spLocks noGrp="1"/>
          </p:cNvSpPr>
          <p:nvPr>
            <p:ph type="ftr" sz="quarter" idx="11"/>
          </p:nvPr>
        </p:nvSpPr>
        <p:spPr>
          <a:xfrm>
            <a:off x="2362200" y="6461125"/>
            <a:ext cx="6781800" cy="320675"/>
          </a:xfrm>
        </p:spPr>
        <p:txBody>
          <a:bodyPr/>
          <a:lstStyle/>
          <a:p>
            <a:pPr>
              <a:defRPr/>
            </a:pPr>
            <a:r>
              <a:rPr lang="en-US"/>
              <a:t>© 2019 by Takele Beyene, AAU-CVMA. </a:t>
            </a:r>
          </a:p>
        </p:txBody>
      </p:sp>
      <p:sp>
        <p:nvSpPr>
          <p:cNvPr id="5" name="Line 4">
            <a:extLst>
              <a:ext uri="{FF2B5EF4-FFF2-40B4-BE49-F238E27FC236}">
                <a16:creationId xmlns:a16="http://schemas.microsoft.com/office/drawing/2014/main" id="{498871C7-893F-48D4-822A-46D025C967D2}"/>
              </a:ext>
            </a:extLst>
          </p:cNvPr>
          <p:cNvSpPr>
            <a:spLocks noChangeShapeType="1"/>
          </p:cNvSpPr>
          <p:nvPr/>
        </p:nvSpPr>
        <p:spPr bwMode="auto">
          <a:xfrm>
            <a:off x="228600" y="914400"/>
            <a:ext cx="8686800" cy="45719"/>
          </a:xfrm>
          <a:prstGeom prst="line">
            <a:avLst/>
          </a:prstGeom>
          <a:noFill/>
          <a:ln w="28575">
            <a:solidFill>
              <a:srgbClr val="00CCFF"/>
            </a:solidFill>
            <a:round/>
            <a:headEnd/>
            <a:tailEnd/>
          </a:ln>
        </p:spPr>
        <p:txBody>
          <a:bodyPr/>
          <a:lstStyle/>
          <a:p>
            <a:endParaRPr lang="en-GB"/>
          </a:p>
        </p:txBody>
      </p:sp>
    </p:spTree>
    <p:extLst>
      <p:ext uri="{BB962C8B-B14F-4D97-AF65-F5344CB8AC3E}">
        <p14:creationId xmlns:p14="http://schemas.microsoft.com/office/powerpoint/2010/main" val="2937192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467600" cy="609600"/>
          </a:xfrm>
        </p:spPr>
        <p:txBody>
          <a:bodyPr/>
          <a:lstStyle/>
          <a:p>
            <a:r>
              <a:rPr lang="en-US" b="1" dirty="0">
                <a:solidFill>
                  <a:srgbClr val="FF0000"/>
                </a:solidFill>
                <a:effectLst>
                  <a:outerShdw blurRad="38100" dist="38100" dir="2700000" algn="tl">
                    <a:srgbClr val="000000">
                      <a:alpha val="43137"/>
                    </a:srgbClr>
                  </a:outerShdw>
                </a:effectLst>
              </a:rPr>
              <a:t>Antitrematodal agents</a:t>
            </a:r>
            <a:endParaRPr lang="en-US" dirty="0">
              <a:solidFill>
                <a:srgbClr val="FF0000"/>
              </a:solidFill>
            </a:endParaRPr>
          </a:p>
        </p:txBody>
      </p:sp>
      <p:sp>
        <p:nvSpPr>
          <p:cNvPr id="3" name="Content Placeholder 2"/>
          <p:cNvSpPr>
            <a:spLocks noGrp="1"/>
          </p:cNvSpPr>
          <p:nvPr>
            <p:ph idx="1"/>
          </p:nvPr>
        </p:nvSpPr>
        <p:spPr>
          <a:xfrm>
            <a:off x="304800" y="990599"/>
            <a:ext cx="8534400" cy="5470525"/>
          </a:xfrm>
        </p:spPr>
        <p:txBody>
          <a:bodyPr>
            <a:normAutofit/>
          </a:bodyPr>
          <a:lstStyle/>
          <a:p>
            <a:pPr eaLnBrk="1" hangingPunct="1">
              <a:lnSpc>
                <a:spcPct val="80000"/>
              </a:lnSpc>
              <a:buFont typeface="Wingdings" panose="05000000000000000000" pitchFamily="2" charset="2"/>
              <a:buChar char="q"/>
            </a:pPr>
            <a:r>
              <a:rPr lang="en-US" sz="2400" b="1" dirty="0" err="1">
                <a:solidFill>
                  <a:srgbClr val="FF0000"/>
                </a:solidFill>
              </a:rPr>
              <a:t>Benzenesulfonamides</a:t>
            </a:r>
            <a:r>
              <a:rPr lang="en-US" sz="2400" b="1" dirty="0">
                <a:solidFill>
                  <a:srgbClr val="FF0000"/>
                </a:solidFill>
              </a:rPr>
              <a:t> (</a:t>
            </a:r>
            <a:r>
              <a:rPr lang="en-US" sz="2400" b="1" dirty="0" err="1">
                <a:solidFill>
                  <a:srgbClr val="FF0000"/>
                </a:solidFill>
              </a:rPr>
              <a:t>Clorsulon</a:t>
            </a:r>
            <a:r>
              <a:rPr lang="en-US" sz="2400" b="1" dirty="0">
                <a:solidFill>
                  <a:srgbClr val="FF0000"/>
                </a:solidFill>
              </a:rPr>
              <a:t>)</a:t>
            </a:r>
          </a:p>
          <a:p>
            <a:pPr lvl="1" eaLnBrk="1" hangingPunct="1">
              <a:lnSpc>
                <a:spcPct val="80000"/>
              </a:lnSpc>
            </a:pPr>
            <a:r>
              <a:rPr lang="en-US" sz="2000" dirty="0"/>
              <a:t>Works by inhibiting the trematode’s enzyme systems for energy production (the glycolytic pathway)</a:t>
            </a:r>
          </a:p>
          <a:p>
            <a:pPr lvl="1" eaLnBrk="1" hangingPunct="1">
              <a:lnSpc>
                <a:spcPct val="80000"/>
              </a:lnSpc>
            </a:pPr>
            <a:endParaRPr lang="en-US" sz="1200" dirty="0"/>
          </a:p>
          <a:p>
            <a:pPr lvl="1" eaLnBrk="1" hangingPunct="1">
              <a:lnSpc>
                <a:spcPct val="80000"/>
              </a:lnSpc>
            </a:pPr>
            <a:r>
              <a:rPr lang="en-US" sz="2000" dirty="0"/>
              <a:t>Effective against adult </a:t>
            </a:r>
            <a:r>
              <a:rPr lang="en-US" sz="2000" i="1" dirty="0" err="1"/>
              <a:t>Fasciola</a:t>
            </a:r>
            <a:r>
              <a:rPr lang="en-US" sz="2000" i="1" dirty="0"/>
              <a:t> hepatica</a:t>
            </a:r>
          </a:p>
          <a:p>
            <a:pPr eaLnBrk="1" hangingPunct="1">
              <a:lnSpc>
                <a:spcPct val="80000"/>
              </a:lnSpc>
              <a:buNone/>
            </a:pPr>
            <a:endParaRPr lang="en-US" sz="2400" b="1" dirty="0">
              <a:solidFill>
                <a:srgbClr val="FF0000"/>
              </a:solidFill>
            </a:endParaRPr>
          </a:p>
          <a:p>
            <a:pPr eaLnBrk="1" hangingPunct="1">
              <a:lnSpc>
                <a:spcPct val="80000"/>
              </a:lnSpc>
              <a:buFont typeface="Wingdings" panose="05000000000000000000" pitchFamily="2" charset="2"/>
              <a:buChar char="q"/>
            </a:pPr>
            <a:r>
              <a:rPr lang="en-US" sz="2800" b="1" dirty="0" err="1">
                <a:solidFill>
                  <a:srgbClr val="FF0000"/>
                </a:solidFill>
              </a:rPr>
              <a:t>Nitroxynil</a:t>
            </a:r>
            <a:endParaRPr lang="en-US" sz="2800" b="1" dirty="0">
              <a:solidFill>
                <a:srgbClr val="FF0000"/>
              </a:solidFill>
            </a:endParaRPr>
          </a:p>
          <a:p>
            <a:pPr lvl="2" eaLnBrk="1" hangingPunct="1">
              <a:lnSpc>
                <a:spcPct val="80000"/>
              </a:lnSpc>
              <a:buFont typeface="Wingdings" panose="05000000000000000000" pitchFamily="2" charset="2"/>
              <a:buChar char="ü"/>
            </a:pPr>
            <a:r>
              <a:rPr lang="en-US" sz="2000" b="1" dirty="0"/>
              <a:t>Adult flukes</a:t>
            </a:r>
          </a:p>
          <a:p>
            <a:pPr lvl="2" eaLnBrk="1" hangingPunct="1">
              <a:lnSpc>
                <a:spcPct val="80000"/>
              </a:lnSpc>
              <a:buFont typeface="Wingdings" panose="05000000000000000000" pitchFamily="2" charset="2"/>
              <a:buChar char="ü"/>
            </a:pPr>
            <a:r>
              <a:rPr lang="en-US" sz="2000" b="1" dirty="0"/>
              <a:t>Uncouples oxidative phosphorylation</a:t>
            </a:r>
          </a:p>
          <a:p>
            <a:pPr eaLnBrk="1" hangingPunct="1">
              <a:lnSpc>
                <a:spcPct val="80000"/>
              </a:lnSpc>
              <a:buFont typeface="Wingdings" panose="05000000000000000000" pitchFamily="2" charset="2"/>
              <a:buChar char="q"/>
            </a:pPr>
            <a:endParaRPr lang="en-US" sz="2800" b="1" dirty="0">
              <a:solidFill>
                <a:srgbClr val="FF0000"/>
              </a:solidFill>
            </a:endParaRPr>
          </a:p>
          <a:p>
            <a:pPr eaLnBrk="1" hangingPunct="1">
              <a:lnSpc>
                <a:spcPct val="80000"/>
              </a:lnSpc>
              <a:buFont typeface="Wingdings" panose="05000000000000000000" pitchFamily="2" charset="2"/>
              <a:buChar char="q"/>
            </a:pPr>
            <a:r>
              <a:rPr lang="en-US" sz="2800" b="1" dirty="0" err="1">
                <a:solidFill>
                  <a:srgbClr val="FF0000"/>
                </a:solidFill>
              </a:rPr>
              <a:t>Phenoxyalkanes</a:t>
            </a:r>
            <a:r>
              <a:rPr lang="en-US" sz="2800" b="1" dirty="0">
                <a:solidFill>
                  <a:srgbClr val="FF0000"/>
                </a:solidFill>
              </a:rPr>
              <a:t> (</a:t>
            </a:r>
            <a:r>
              <a:rPr lang="en-US" sz="2800" b="1" dirty="0" err="1">
                <a:solidFill>
                  <a:srgbClr val="FF0000"/>
                </a:solidFill>
              </a:rPr>
              <a:t>Diamphenethide</a:t>
            </a:r>
            <a:r>
              <a:rPr lang="en-US" sz="2800" b="1" dirty="0">
                <a:solidFill>
                  <a:srgbClr val="FF0000"/>
                </a:solidFill>
              </a:rPr>
              <a:t>)</a:t>
            </a:r>
          </a:p>
          <a:p>
            <a:pPr lvl="1">
              <a:lnSpc>
                <a:spcPct val="80000"/>
              </a:lnSpc>
              <a:buFont typeface="Wingdings" panose="05000000000000000000" pitchFamily="2" charset="2"/>
              <a:buChar char="ü"/>
            </a:pPr>
            <a:r>
              <a:rPr lang="en-US" dirty="0"/>
              <a:t>Exceptionally effective against early immature flukes from 1 day to</a:t>
            </a:r>
            <a:br>
              <a:rPr lang="en-US" dirty="0"/>
            </a:br>
            <a:r>
              <a:rPr lang="en-US" dirty="0"/>
              <a:t>6 weeks of age. </a:t>
            </a:r>
            <a:br>
              <a:rPr lang="en-US" dirty="0"/>
            </a:br>
            <a:br>
              <a:rPr lang="en-US" dirty="0"/>
            </a:br>
            <a:r>
              <a:rPr lang="en-US" sz="2500" b="1" dirty="0">
                <a:solidFill>
                  <a:srgbClr val="FF0000"/>
                </a:solidFill>
              </a:rPr>
              <a:t>Praziquantel</a:t>
            </a:r>
          </a:p>
          <a:p>
            <a:pPr lvl="1" eaLnBrk="1" hangingPunct="1">
              <a:lnSpc>
                <a:spcPct val="80000"/>
              </a:lnSpc>
            </a:pPr>
            <a:r>
              <a:rPr lang="en-US" sz="2000" dirty="0"/>
              <a:t>Covered previously</a:t>
            </a:r>
          </a:p>
          <a:p>
            <a:pPr lvl="1" eaLnBrk="1" hangingPunct="1">
              <a:lnSpc>
                <a:spcPct val="80000"/>
              </a:lnSpc>
            </a:pPr>
            <a:r>
              <a:rPr lang="en-US" sz="2000" dirty="0"/>
              <a:t>Also effective against lung trematodes in dogs and cats</a:t>
            </a:r>
            <a:endParaRPr lang="en-US" sz="2000" i="1" u="sng" dirty="0"/>
          </a:p>
          <a:p>
            <a:endParaRPr lang="en-US" dirty="0"/>
          </a:p>
        </p:txBody>
      </p:sp>
      <p:sp>
        <p:nvSpPr>
          <p:cNvPr id="4" name="Footer Placeholder 3"/>
          <p:cNvSpPr>
            <a:spLocks noGrp="1"/>
          </p:cNvSpPr>
          <p:nvPr>
            <p:ph type="ftr" sz="quarter" idx="11"/>
          </p:nvPr>
        </p:nvSpPr>
        <p:spPr>
          <a:xfrm>
            <a:off x="2362200" y="6461125"/>
            <a:ext cx="6781800" cy="320675"/>
          </a:xfrm>
        </p:spPr>
        <p:txBody>
          <a:bodyPr/>
          <a:lstStyle/>
          <a:p>
            <a:pPr>
              <a:defRPr/>
            </a:pPr>
            <a:r>
              <a:rPr lang="en-US"/>
              <a:t>© 2019 by Takele Beyene, AAU-CVMA. </a:t>
            </a:r>
          </a:p>
        </p:txBody>
      </p:sp>
      <p:sp>
        <p:nvSpPr>
          <p:cNvPr id="6" name="Line 4">
            <a:extLst>
              <a:ext uri="{FF2B5EF4-FFF2-40B4-BE49-F238E27FC236}">
                <a16:creationId xmlns:a16="http://schemas.microsoft.com/office/drawing/2014/main" id="{F2EBD310-8042-4DF4-A4CB-296C04EB4F85}"/>
              </a:ext>
            </a:extLst>
          </p:cNvPr>
          <p:cNvSpPr>
            <a:spLocks noChangeShapeType="1"/>
          </p:cNvSpPr>
          <p:nvPr/>
        </p:nvSpPr>
        <p:spPr bwMode="auto">
          <a:xfrm>
            <a:off x="228600" y="914400"/>
            <a:ext cx="8686800" cy="45719"/>
          </a:xfrm>
          <a:prstGeom prst="line">
            <a:avLst/>
          </a:prstGeom>
          <a:noFill/>
          <a:ln w="28575">
            <a:solidFill>
              <a:srgbClr val="00CCFF"/>
            </a:solidFill>
            <a:round/>
            <a:headEnd/>
            <a:tailEnd/>
          </a:ln>
        </p:spPr>
        <p:txBody>
          <a:bodyPr/>
          <a:lstStyle/>
          <a:p>
            <a:endParaRPr lang="en-GB"/>
          </a:p>
        </p:txBody>
      </p:sp>
    </p:spTree>
    <p:extLst>
      <p:ext uri="{BB962C8B-B14F-4D97-AF65-F5344CB8AC3E}">
        <p14:creationId xmlns:p14="http://schemas.microsoft.com/office/powerpoint/2010/main" val="38888498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28650" y="365126"/>
            <a:ext cx="7886700" cy="594993"/>
          </a:xfrm>
        </p:spPr>
        <p:txBody>
          <a:bodyPr>
            <a:normAutofit fontScale="90000"/>
          </a:bodyPr>
          <a:lstStyle/>
          <a:p>
            <a:pPr lvl="1" eaLnBrk="1" hangingPunct="1"/>
            <a:r>
              <a:rPr lang="en-GB" sz="5400" b="1" dirty="0" err="1">
                <a:solidFill>
                  <a:srgbClr val="FF0000"/>
                </a:solidFill>
                <a:effectLst>
                  <a:outerShdw blurRad="38100" dist="38100" dir="2700000" algn="tl">
                    <a:srgbClr val="000000">
                      <a:alpha val="43137"/>
                    </a:srgbClr>
                  </a:outerShdw>
                </a:effectLst>
              </a:rPr>
              <a:t>Antifilariasis</a:t>
            </a:r>
            <a:endParaRPr lang="en-US" sz="4000" dirty="0">
              <a:solidFill>
                <a:srgbClr val="FF0000"/>
              </a:solidFill>
            </a:endParaRPr>
          </a:p>
        </p:txBody>
      </p:sp>
      <p:sp>
        <p:nvSpPr>
          <p:cNvPr id="18435" name="Rectangle 3"/>
          <p:cNvSpPr>
            <a:spLocks noGrp="1" noChangeArrowheads="1"/>
          </p:cNvSpPr>
          <p:nvPr>
            <p:ph idx="1"/>
          </p:nvPr>
        </p:nvSpPr>
        <p:spPr>
          <a:xfrm>
            <a:off x="457200" y="1417319"/>
            <a:ext cx="8382000" cy="5135881"/>
          </a:xfrm>
        </p:spPr>
        <p:txBody>
          <a:bodyPr/>
          <a:lstStyle/>
          <a:p>
            <a:pPr eaLnBrk="1" hangingPunct="1">
              <a:lnSpc>
                <a:spcPct val="90000"/>
              </a:lnSpc>
              <a:buFont typeface="Wingdings" pitchFamily="2" charset="2"/>
              <a:buChar char="q"/>
            </a:pPr>
            <a:r>
              <a:rPr lang="en-US" sz="2400" b="1" dirty="0">
                <a:solidFill>
                  <a:srgbClr val="FF0000"/>
                </a:solidFill>
              </a:rPr>
              <a:t>Heartworm Disease </a:t>
            </a:r>
          </a:p>
          <a:p>
            <a:pPr eaLnBrk="1" hangingPunct="1">
              <a:lnSpc>
                <a:spcPct val="90000"/>
              </a:lnSpc>
            </a:pPr>
            <a:r>
              <a:rPr lang="en-US" sz="2800" dirty="0"/>
              <a:t>is caused by the filarial nematode </a:t>
            </a:r>
            <a:r>
              <a:rPr lang="en-US" sz="2800" i="1" dirty="0" err="1"/>
              <a:t>Dirofilaria</a:t>
            </a:r>
            <a:r>
              <a:rPr lang="en-US" sz="2800" i="1" dirty="0"/>
              <a:t> </a:t>
            </a:r>
            <a:r>
              <a:rPr lang="en-US" sz="2800" i="1" dirty="0" err="1"/>
              <a:t>immitis</a:t>
            </a:r>
            <a:endParaRPr lang="en-US" sz="2800" i="1" dirty="0"/>
          </a:p>
          <a:p>
            <a:pPr eaLnBrk="1" hangingPunct="1">
              <a:lnSpc>
                <a:spcPct val="90000"/>
              </a:lnSpc>
            </a:pPr>
            <a:endParaRPr lang="en-US" sz="2800" dirty="0"/>
          </a:p>
          <a:p>
            <a:pPr eaLnBrk="1" hangingPunct="1">
              <a:lnSpc>
                <a:spcPct val="90000"/>
              </a:lnSpc>
            </a:pPr>
            <a:r>
              <a:rPr lang="en-US" sz="2800" dirty="0"/>
              <a:t>Three stages of management of heartworm disease</a:t>
            </a:r>
          </a:p>
          <a:p>
            <a:pPr lvl="1" eaLnBrk="1" hangingPunct="1">
              <a:lnSpc>
                <a:spcPct val="90000"/>
              </a:lnSpc>
              <a:buFont typeface="Wingdings" panose="05000000000000000000" pitchFamily="2" charset="2"/>
              <a:buChar char="ü"/>
            </a:pPr>
            <a:r>
              <a:rPr lang="en-US" sz="2400" dirty="0"/>
              <a:t>Preventing third-stage larvae from reaching maturity (preventative)</a:t>
            </a:r>
          </a:p>
          <a:p>
            <a:pPr lvl="1" eaLnBrk="1" hangingPunct="1">
              <a:lnSpc>
                <a:spcPct val="90000"/>
              </a:lnSpc>
              <a:buFont typeface="Wingdings" panose="05000000000000000000" pitchFamily="2" charset="2"/>
              <a:buChar char="ü"/>
            </a:pPr>
            <a:r>
              <a:rPr lang="en-US" sz="2400" dirty="0" err="1"/>
              <a:t>Adulticide</a:t>
            </a:r>
            <a:r>
              <a:rPr lang="en-US" sz="2400" dirty="0"/>
              <a:t> therapy</a:t>
            </a:r>
          </a:p>
          <a:p>
            <a:pPr lvl="1" eaLnBrk="1" hangingPunct="1">
              <a:lnSpc>
                <a:spcPct val="90000"/>
              </a:lnSpc>
              <a:buFont typeface="Wingdings" panose="05000000000000000000" pitchFamily="2" charset="2"/>
              <a:buChar char="ü"/>
            </a:pPr>
            <a:r>
              <a:rPr lang="en-US" sz="2400" dirty="0"/>
              <a:t>Eradication of circulating </a:t>
            </a:r>
            <a:r>
              <a:rPr lang="en-US" sz="2400" dirty="0" err="1"/>
              <a:t>microfilariae</a:t>
            </a:r>
            <a:r>
              <a:rPr lang="en-US" sz="2400" dirty="0"/>
              <a:t> after infection</a:t>
            </a:r>
          </a:p>
        </p:txBody>
      </p:sp>
      <p:sp>
        <p:nvSpPr>
          <p:cNvPr id="4" name="Line 4">
            <a:extLst>
              <a:ext uri="{FF2B5EF4-FFF2-40B4-BE49-F238E27FC236}">
                <a16:creationId xmlns:a16="http://schemas.microsoft.com/office/drawing/2014/main" id="{11281280-957E-4991-AA01-A02E2926AFFB}"/>
              </a:ext>
            </a:extLst>
          </p:cNvPr>
          <p:cNvSpPr>
            <a:spLocks noChangeShapeType="1"/>
          </p:cNvSpPr>
          <p:nvPr/>
        </p:nvSpPr>
        <p:spPr bwMode="auto">
          <a:xfrm>
            <a:off x="168349" y="1143000"/>
            <a:ext cx="8686800" cy="45719"/>
          </a:xfrm>
          <a:prstGeom prst="line">
            <a:avLst/>
          </a:prstGeom>
          <a:noFill/>
          <a:ln w="28575">
            <a:solidFill>
              <a:srgbClr val="00CCFF"/>
            </a:solidFill>
            <a:round/>
            <a:headEnd/>
            <a:tailEnd/>
          </a:ln>
        </p:spPr>
        <p:txBody>
          <a:bodyPr/>
          <a:lstStyle/>
          <a:p>
            <a:endParaRPr lang="en-GB"/>
          </a:p>
        </p:txBody>
      </p:sp>
      <p:sp>
        <p:nvSpPr>
          <p:cNvPr id="2" name="Footer Placeholder 1">
            <a:extLst>
              <a:ext uri="{FF2B5EF4-FFF2-40B4-BE49-F238E27FC236}">
                <a16:creationId xmlns:a16="http://schemas.microsoft.com/office/drawing/2014/main" id="{0C97243D-68B5-44C0-8C75-72F177171BAB}"/>
              </a:ext>
            </a:extLst>
          </p:cNvPr>
          <p:cNvSpPr>
            <a:spLocks noGrp="1"/>
          </p:cNvSpPr>
          <p:nvPr>
            <p:ph type="ftr" sz="quarter" idx="11"/>
          </p:nvPr>
        </p:nvSpPr>
        <p:spPr/>
        <p:txBody>
          <a:bodyPr/>
          <a:lstStyle/>
          <a:p>
            <a:pPr>
              <a:defRPr/>
            </a:pPr>
            <a:r>
              <a:rPr lang="en-US"/>
              <a:t>© 2019 by Takele Beyene, AAU-CVMA.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sz="4000" b="1" dirty="0" err="1">
                <a:solidFill>
                  <a:srgbClr val="FF0000"/>
                </a:solidFill>
                <a:effectLst>
                  <a:outerShdw blurRad="38100" dist="38100" dir="2700000" algn="tl">
                    <a:srgbClr val="000000">
                      <a:alpha val="43137"/>
                    </a:srgbClr>
                  </a:outerShdw>
                </a:effectLst>
              </a:rPr>
              <a:t>Antifilariasis</a:t>
            </a:r>
            <a:r>
              <a:rPr lang="en-GB" sz="4000" b="1" dirty="0">
                <a:solidFill>
                  <a:srgbClr val="FF0000"/>
                </a:solidFill>
                <a:effectLst>
                  <a:outerShdw blurRad="38100" dist="38100" dir="2700000" algn="tl">
                    <a:srgbClr val="000000">
                      <a:alpha val="43137"/>
                    </a:srgbClr>
                  </a:outerShdw>
                </a:effectLst>
              </a:rPr>
              <a:t> ...cont’d</a:t>
            </a:r>
            <a:br>
              <a:rPr lang="en-GB" sz="4000" b="1" dirty="0">
                <a:solidFill>
                  <a:srgbClr val="FF0000"/>
                </a:solidFill>
                <a:effectLst>
                  <a:outerShdw blurRad="38100" dist="38100" dir="2700000" algn="tl">
                    <a:srgbClr val="000000">
                      <a:alpha val="43137"/>
                    </a:srgbClr>
                  </a:outerShdw>
                </a:effectLst>
              </a:rPr>
            </a:br>
            <a:endParaRPr lang="en-US" sz="4000" dirty="0">
              <a:solidFill>
                <a:srgbClr val="FF0000"/>
              </a:solidFill>
            </a:endParaRPr>
          </a:p>
        </p:txBody>
      </p:sp>
      <p:sp>
        <p:nvSpPr>
          <p:cNvPr id="19459" name="Rectangle 3"/>
          <p:cNvSpPr>
            <a:spLocks noGrp="1" noChangeArrowheads="1"/>
          </p:cNvSpPr>
          <p:nvPr>
            <p:ph idx="1"/>
          </p:nvPr>
        </p:nvSpPr>
        <p:spPr>
          <a:xfrm>
            <a:off x="381000" y="1295390"/>
            <a:ext cx="8458200" cy="5197484"/>
          </a:xfrm>
        </p:spPr>
        <p:txBody>
          <a:bodyPr>
            <a:noAutofit/>
          </a:bodyPr>
          <a:lstStyle/>
          <a:p>
            <a:pPr eaLnBrk="1" hangingPunct="1">
              <a:lnSpc>
                <a:spcPct val="80000"/>
              </a:lnSpc>
              <a:buFont typeface="Wingdings" panose="05000000000000000000" pitchFamily="2" charset="2"/>
              <a:buChar char="q"/>
            </a:pPr>
            <a:r>
              <a:rPr lang="en-US" sz="2400" dirty="0">
                <a:solidFill>
                  <a:srgbClr val="FF0000"/>
                </a:solidFill>
              </a:rPr>
              <a:t>Heartworm Disease </a:t>
            </a:r>
          </a:p>
          <a:p>
            <a:pPr eaLnBrk="1" hangingPunct="1">
              <a:lnSpc>
                <a:spcPct val="80000"/>
              </a:lnSpc>
              <a:buFont typeface="Wingdings" panose="05000000000000000000" pitchFamily="2" charset="2"/>
              <a:buChar char="Ø"/>
            </a:pPr>
            <a:r>
              <a:rPr lang="en-US" sz="2400" b="1" dirty="0"/>
              <a:t>Preventing third-stage larvae from reaching maturity (preventative)</a:t>
            </a:r>
          </a:p>
          <a:p>
            <a:pPr lvl="1" eaLnBrk="1" hangingPunct="1">
              <a:lnSpc>
                <a:spcPct val="80000"/>
              </a:lnSpc>
            </a:pPr>
            <a:r>
              <a:rPr lang="en-US" sz="2400" dirty="0"/>
              <a:t>Daily oral preventative</a:t>
            </a:r>
          </a:p>
          <a:p>
            <a:pPr lvl="2" eaLnBrk="1" hangingPunct="1">
              <a:lnSpc>
                <a:spcPct val="80000"/>
              </a:lnSpc>
            </a:pPr>
            <a:r>
              <a:rPr lang="en-US" sz="2400" dirty="0" err="1"/>
              <a:t>Diethylcarbamazine</a:t>
            </a:r>
            <a:r>
              <a:rPr lang="en-US" sz="2400" dirty="0"/>
              <a:t> (DEC)</a:t>
            </a:r>
          </a:p>
          <a:p>
            <a:pPr lvl="3" eaLnBrk="1" hangingPunct="1">
              <a:lnSpc>
                <a:spcPct val="80000"/>
              </a:lnSpc>
            </a:pPr>
            <a:r>
              <a:rPr lang="en-US" sz="2400" dirty="0"/>
              <a:t>Given during mosquito season and two months after</a:t>
            </a:r>
          </a:p>
          <a:p>
            <a:pPr lvl="3" eaLnBrk="1" hangingPunct="1">
              <a:lnSpc>
                <a:spcPct val="80000"/>
              </a:lnSpc>
            </a:pPr>
            <a:r>
              <a:rPr lang="en-US" sz="2400" dirty="0"/>
              <a:t>Patient must be heartworm negative</a:t>
            </a:r>
          </a:p>
          <a:p>
            <a:pPr lvl="1" eaLnBrk="1" hangingPunct="1">
              <a:lnSpc>
                <a:spcPct val="80000"/>
              </a:lnSpc>
            </a:pPr>
            <a:r>
              <a:rPr lang="en-US" sz="2400" dirty="0"/>
              <a:t>Once-monthly oral preventatives</a:t>
            </a:r>
          </a:p>
          <a:p>
            <a:pPr lvl="2" eaLnBrk="1" hangingPunct="1">
              <a:lnSpc>
                <a:spcPct val="80000"/>
              </a:lnSpc>
            </a:pPr>
            <a:r>
              <a:rPr lang="en-US" sz="2400" dirty="0" err="1"/>
              <a:t>Ivermectin</a:t>
            </a:r>
            <a:endParaRPr lang="en-US" sz="2400" dirty="0"/>
          </a:p>
          <a:p>
            <a:pPr lvl="2" eaLnBrk="1" hangingPunct="1">
              <a:lnSpc>
                <a:spcPct val="80000"/>
              </a:lnSpc>
            </a:pPr>
            <a:r>
              <a:rPr lang="en-US" sz="2400" dirty="0" err="1"/>
              <a:t>Milbemycin</a:t>
            </a:r>
            <a:endParaRPr lang="en-US" sz="2400" dirty="0"/>
          </a:p>
          <a:p>
            <a:pPr lvl="1" eaLnBrk="1" hangingPunct="1">
              <a:lnSpc>
                <a:spcPct val="80000"/>
              </a:lnSpc>
            </a:pPr>
            <a:r>
              <a:rPr lang="en-US" sz="2400" dirty="0"/>
              <a:t>Once-monthly topical preventative</a:t>
            </a:r>
          </a:p>
          <a:p>
            <a:pPr lvl="2" eaLnBrk="1" hangingPunct="1">
              <a:lnSpc>
                <a:spcPct val="80000"/>
              </a:lnSpc>
            </a:pPr>
            <a:r>
              <a:rPr lang="en-US" sz="2400" dirty="0" err="1"/>
              <a:t>Selamectin</a:t>
            </a:r>
            <a:endParaRPr lang="en-US" sz="2400" dirty="0"/>
          </a:p>
          <a:p>
            <a:pPr lvl="1" eaLnBrk="1" hangingPunct="1">
              <a:lnSpc>
                <a:spcPct val="80000"/>
              </a:lnSpc>
            </a:pPr>
            <a:r>
              <a:rPr lang="en-US" sz="2400" dirty="0"/>
              <a:t>Six-month </a:t>
            </a:r>
            <a:r>
              <a:rPr lang="en-US" sz="2400" dirty="0" err="1"/>
              <a:t>injectable</a:t>
            </a:r>
            <a:r>
              <a:rPr lang="en-US" sz="2400" dirty="0"/>
              <a:t> preventative</a:t>
            </a:r>
          </a:p>
          <a:p>
            <a:pPr lvl="2" eaLnBrk="1" hangingPunct="1">
              <a:lnSpc>
                <a:spcPct val="80000"/>
              </a:lnSpc>
            </a:pPr>
            <a:r>
              <a:rPr lang="en-US" sz="2400" dirty="0" err="1"/>
              <a:t>Moxidectin</a:t>
            </a:r>
            <a:endParaRPr lang="en-US" sz="2400" dirty="0"/>
          </a:p>
        </p:txBody>
      </p:sp>
      <p:sp>
        <p:nvSpPr>
          <p:cNvPr id="4" name="Line 4">
            <a:extLst>
              <a:ext uri="{FF2B5EF4-FFF2-40B4-BE49-F238E27FC236}">
                <a16:creationId xmlns:a16="http://schemas.microsoft.com/office/drawing/2014/main" id="{62F00673-516C-406A-ACEE-B8355084C643}"/>
              </a:ext>
            </a:extLst>
          </p:cNvPr>
          <p:cNvSpPr>
            <a:spLocks noChangeShapeType="1"/>
          </p:cNvSpPr>
          <p:nvPr/>
        </p:nvSpPr>
        <p:spPr bwMode="auto">
          <a:xfrm>
            <a:off x="228600" y="1143000"/>
            <a:ext cx="8686800" cy="45719"/>
          </a:xfrm>
          <a:prstGeom prst="line">
            <a:avLst/>
          </a:prstGeom>
          <a:noFill/>
          <a:ln w="28575">
            <a:solidFill>
              <a:srgbClr val="00CCFF"/>
            </a:solidFill>
            <a:round/>
            <a:headEnd/>
            <a:tailEnd/>
          </a:ln>
        </p:spPr>
        <p:txBody>
          <a:bodyPr/>
          <a:lstStyle/>
          <a:p>
            <a:endParaRPr lang="en-GB"/>
          </a:p>
        </p:txBody>
      </p:sp>
      <p:sp>
        <p:nvSpPr>
          <p:cNvPr id="2" name="Footer Placeholder 1">
            <a:extLst>
              <a:ext uri="{FF2B5EF4-FFF2-40B4-BE49-F238E27FC236}">
                <a16:creationId xmlns:a16="http://schemas.microsoft.com/office/drawing/2014/main" id="{56C52016-D6C0-4032-9839-81F700575DCB}"/>
              </a:ext>
            </a:extLst>
          </p:cNvPr>
          <p:cNvSpPr>
            <a:spLocks noGrp="1"/>
          </p:cNvSpPr>
          <p:nvPr>
            <p:ph type="ftr" sz="quarter" idx="11"/>
          </p:nvPr>
        </p:nvSpPr>
        <p:spPr/>
        <p:txBody>
          <a:bodyPr/>
          <a:lstStyle/>
          <a:p>
            <a:pPr>
              <a:defRPr/>
            </a:pPr>
            <a:r>
              <a:rPr lang="en-US"/>
              <a:t>© 2019 by Takele Beyene, AAU-CVMA.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28650" y="365127"/>
            <a:ext cx="7886700" cy="655954"/>
          </a:xfrm>
        </p:spPr>
        <p:txBody>
          <a:bodyPr>
            <a:normAutofit/>
          </a:bodyPr>
          <a:lstStyle/>
          <a:p>
            <a:pPr eaLnBrk="1" hangingPunct="1"/>
            <a:r>
              <a:rPr lang="en-GB" sz="3600" b="1" dirty="0" err="1">
                <a:solidFill>
                  <a:srgbClr val="FF0000"/>
                </a:solidFill>
                <a:effectLst>
                  <a:outerShdw blurRad="38100" dist="38100" dir="2700000" algn="tl">
                    <a:srgbClr val="000000">
                      <a:alpha val="43137"/>
                    </a:srgbClr>
                  </a:outerShdw>
                </a:effectLst>
              </a:rPr>
              <a:t>Antifilariasis</a:t>
            </a:r>
            <a:r>
              <a:rPr lang="en-GB" sz="3600" b="1" dirty="0">
                <a:solidFill>
                  <a:srgbClr val="FF0000"/>
                </a:solidFill>
                <a:effectLst>
                  <a:outerShdw blurRad="38100" dist="38100" dir="2700000" algn="tl">
                    <a:srgbClr val="000000">
                      <a:alpha val="43137"/>
                    </a:srgbClr>
                  </a:outerShdw>
                </a:effectLst>
              </a:rPr>
              <a:t> ...cont’d</a:t>
            </a:r>
            <a:endParaRPr lang="en-US" sz="3600" dirty="0">
              <a:solidFill>
                <a:srgbClr val="FF0000"/>
              </a:solidFill>
            </a:endParaRPr>
          </a:p>
        </p:txBody>
      </p:sp>
      <p:sp>
        <p:nvSpPr>
          <p:cNvPr id="20483" name="Rectangle 3"/>
          <p:cNvSpPr>
            <a:spLocks noGrp="1" noChangeArrowheads="1"/>
          </p:cNvSpPr>
          <p:nvPr>
            <p:ph idx="1"/>
          </p:nvPr>
        </p:nvSpPr>
        <p:spPr>
          <a:xfrm>
            <a:off x="533400" y="1371600"/>
            <a:ext cx="8305800" cy="4724400"/>
          </a:xfrm>
        </p:spPr>
        <p:txBody>
          <a:bodyPr/>
          <a:lstStyle/>
          <a:p>
            <a:pPr eaLnBrk="1" hangingPunct="1">
              <a:lnSpc>
                <a:spcPct val="90000"/>
              </a:lnSpc>
              <a:buFont typeface="Wingdings" panose="05000000000000000000" pitchFamily="2" charset="2"/>
              <a:buChar char="Ø"/>
            </a:pPr>
            <a:r>
              <a:rPr lang="en-US" sz="2400" b="1" dirty="0" err="1"/>
              <a:t>Adulticide</a:t>
            </a:r>
            <a:r>
              <a:rPr lang="en-US" sz="2400" b="1" dirty="0"/>
              <a:t> therapy</a:t>
            </a:r>
          </a:p>
          <a:p>
            <a:pPr lvl="1" eaLnBrk="1" hangingPunct="1">
              <a:lnSpc>
                <a:spcPct val="90000"/>
              </a:lnSpc>
            </a:pPr>
            <a:r>
              <a:rPr lang="en-US" sz="2400" dirty="0" err="1"/>
              <a:t>Melarsomine</a:t>
            </a:r>
            <a:endParaRPr lang="en-US" sz="2400" dirty="0"/>
          </a:p>
          <a:p>
            <a:pPr lvl="2" eaLnBrk="1" hangingPunct="1">
              <a:lnSpc>
                <a:spcPct val="90000"/>
              </a:lnSpc>
            </a:pPr>
            <a:r>
              <a:rPr lang="en-US" sz="2000" dirty="0"/>
              <a:t>A trivalent arsenical </a:t>
            </a:r>
            <a:r>
              <a:rPr lang="en-US" sz="2000" dirty="0" err="1"/>
              <a:t>cpd</a:t>
            </a:r>
            <a:r>
              <a:rPr lang="en-US" sz="2000" dirty="0"/>
              <a:t>, Given in the epaxial muscles</a:t>
            </a:r>
          </a:p>
          <a:p>
            <a:pPr lvl="2" eaLnBrk="1" hangingPunct="1">
              <a:lnSpc>
                <a:spcPct val="90000"/>
              </a:lnSpc>
            </a:pPr>
            <a:r>
              <a:rPr lang="en-US" sz="2000" dirty="0"/>
              <a:t>Less toxic than former drug (</a:t>
            </a:r>
            <a:r>
              <a:rPr lang="en-US" sz="2000" dirty="0" err="1"/>
              <a:t>thiacetarsamide</a:t>
            </a:r>
            <a:r>
              <a:rPr lang="en-US" sz="2000" dirty="0"/>
              <a:t>)</a:t>
            </a:r>
          </a:p>
          <a:p>
            <a:pPr lvl="2" eaLnBrk="1" hangingPunct="1">
              <a:lnSpc>
                <a:spcPct val="90000"/>
              </a:lnSpc>
            </a:pPr>
            <a:r>
              <a:rPr lang="en-US" sz="2000" dirty="0"/>
              <a:t>Side effects include nephrotoxicity and hepatotoxicity</a:t>
            </a:r>
          </a:p>
          <a:p>
            <a:pPr lvl="2" eaLnBrk="1" hangingPunct="1">
              <a:lnSpc>
                <a:spcPct val="90000"/>
              </a:lnSpc>
            </a:pPr>
            <a:r>
              <a:rPr lang="en-US" sz="2000" dirty="0"/>
              <a:t>Active against immature (&gt;4-month-old) and adult heartworms in dogs</a:t>
            </a:r>
          </a:p>
          <a:p>
            <a:pPr eaLnBrk="1" hangingPunct="1">
              <a:lnSpc>
                <a:spcPct val="90000"/>
              </a:lnSpc>
            </a:pPr>
            <a:endParaRPr lang="en-US" sz="2400" dirty="0"/>
          </a:p>
          <a:p>
            <a:pPr eaLnBrk="1" hangingPunct="1">
              <a:lnSpc>
                <a:spcPct val="90000"/>
              </a:lnSpc>
              <a:buFont typeface="Wingdings" panose="05000000000000000000" pitchFamily="2" charset="2"/>
              <a:buChar char="Ø"/>
            </a:pPr>
            <a:r>
              <a:rPr lang="en-US" sz="2400" b="1" dirty="0"/>
              <a:t>Eradication of circulating microfilariae after infection</a:t>
            </a:r>
          </a:p>
          <a:p>
            <a:pPr lvl="1" eaLnBrk="1" hangingPunct="1">
              <a:lnSpc>
                <a:spcPct val="90000"/>
              </a:lnSpc>
            </a:pPr>
            <a:r>
              <a:rPr lang="en-US" sz="2400" dirty="0"/>
              <a:t>Ivermectin (given at higher dose as a microfilaricide)</a:t>
            </a:r>
          </a:p>
          <a:p>
            <a:pPr lvl="1" eaLnBrk="1" hangingPunct="1">
              <a:lnSpc>
                <a:spcPct val="90000"/>
              </a:lnSpc>
            </a:pPr>
            <a:r>
              <a:rPr lang="en-US" sz="2400" dirty="0"/>
              <a:t>Milbemycin</a:t>
            </a:r>
          </a:p>
          <a:p>
            <a:pPr lvl="1" eaLnBrk="1" hangingPunct="1">
              <a:lnSpc>
                <a:spcPct val="90000"/>
              </a:lnSpc>
            </a:pPr>
            <a:r>
              <a:rPr lang="en-US" sz="2400" dirty="0"/>
              <a:t>Levamisole (infrequently used)</a:t>
            </a:r>
          </a:p>
        </p:txBody>
      </p:sp>
      <p:sp>
        <p:nvSpPr>
          <p:cNvPr id="4" name="Line 4">
            <a:extLst>
              <a:ext uri="{FF2B5EF4-FFF2-40B4-BE49-F238E27FC236}">
                <a16:creationId xmlns:a16="http://schemas.microsoft.com/office/drawing/2014/main" id="{8CFB3391-380F-4D06-86A4-DD1FBA915C78}"/>
              </a:ext>
            </a:extLst>
          </p:cNvPr>
          <p:cNvSpPr>
            <a:spLocks noChangeShapeType="1"/>
          </p:cNvSpPr>
          <p:nvPr/>
        </p:nvSpPr>
        <p:spPr bwMode="auto">
          <a:xfrm>
            <a:off x="228600" y="1066800"/>
            <a:ext cx="8686800" cy="45719"/>
          </a:xfrm>
          <a:prstGeom prst="line">
            <a:avLst/>
          </a:prstGeom>
          <a:noFill/>
          <a:ln w="28575">
            <a:solidFill>
              <a:srgbClr val="00CCFF"/>
            </a:solidFill>
            <a:round/>
            <a:headEnd/>
            <a:tailEnd/>
          </a:ln>
        </p:spPr>
        <p:txBody>
          <a:bodyPr/>
          <a:lstStyle/>
          <a:p>
            <a:endParaRPr lang="en-GB"/>
          </a:p>
        </p:txBody>
      </p:sp>
      <p:sp>
        <p:nvSpPr>
          <p:cNvPr id="2" name="Footer Placeholder 1">
            <a:extLst>
              <a:ext uri="{FF2B5EF4-FFF2-40B4-BE49-F238E27FC236}">
                <a16:creationId xmlns:a16="http://schemas.microsoft.com/office/drawing/2014/main" id="{9BA24AAF-0D9F-4C4F-BACE-A4DC7830BA90}"/>
              </a:ext>
            </a:extLst>
          </p:cNvPr>
          <p:cNvSpPr>
            <a:spLocks noGrp="1"/>
          </p:cNvSpPr>
          <p:nvPr>
            <p:ph type="ftr" sz="quarter" idx="11"/>
          </p:nvPr>
        </p:nvSpPr>
        <p:spPr/>
        <p:txBody>
          <a:bodyPr/>
          <a:lstStyle/>
          <a:p>
            <a:pPr>
              <a:defRPr/>
            </a:pPr>
            <a:r>
              <a:rPr lang="en-US"/>
              <a:t>© 2019 by Takele Beyene, AAU-CVMA.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E49FB-D06C-43C0-A4BB-1C216B569BF7}"/>
              </a:ext>
            </a:extLst>
          </p:cNvPr>
          <p:cNvSpPr>
            <a:spLocks noGrp="1"/>
          </p:cNvSpPr>
          <p:nvPr>
            <p:ph type="title"/>
          </p:nvPr>
        </p:nvSpPr>
        <p:spPr/>
        <p:txBody>
          <a:bodyPr/>
          <a:lstStyle/>
          <a:p>
            <a:r>
              <a:rPr lang="en-US" sz="3600" b="1" dirty="0">
                <a:solidFill>
                  <a:srgbClr val="FF0000"/>
                </a:solidFill>
                <a:effectLst>
                  <a:outerShdw blurRad="38100" dist="38100" dir="2700000" algn="tl">
                    <a:srgbClr val="000000">
                      <a:alpha val="43137"/>
                    </a:srgbClr>
                  </a:outerShdw>
                </a:effectLst>
              </a:rPr>
              <a:t>Helminthiasis</a:t>
            </a:r>
            <a:endParaRPr lang="en-US" dirty="0"/>
          </a:p>
        </p:txBody>
      </p:sp>
      <p:sp>
        <p:nvSpPr>
          <p:cNvPr id="3" name="Content Placeholder 2">
            <a:extLst>
              <a:ext uri="{FF2B5EF4-FFF2-40B4-BE49-F238E27FC236}">
                <a16:creationId xmlns:a16="http://schemas.microsoft.com/office/drawing/2014/main" id="{F75701C8-C625-4C88-A7CE-81626C5DEEB8}"/>
              </a:ext>
            </a:extLst>
          </p:cNvPr>
          <p:cNvSpPr>
            <a:spLocks noGrp="1"/>
          </p:cNvSpPr>
          <p:nvPr>
            <p:ph idx="1"/>
          </p:nvPr>
        </p:nvSpPr>
        <p:spPr>
          <a:xfrm>
            <a:off x="628650" y="1600200"/>
            <a:ext cx="7886700" cy="4576763"/>
          </a:xfrm>
        </p:spPr>
        <p:txBody>
          <a:bodyPr>
            <a:normAutofit fontScale="92500"/>
          </a:bodyPr>
          <a:lstStyle/>
          <a:p>
            <a:pPr algn="just"/>
            <a:r>
              <a:rPr lang="en-US" sz="2400" dirty="0"/>
              <a:t>Infestation with parasitic worms</a:t>
            </a:r>
          </a:p>
          <a:p>
            <a:pPr algn="just"/>
            <a:r>
              <a:rPr lang="en-US" sz="2400" dirty="0"/>
              <a:t>Some types of worms penetrate body tissues or produce larvae that migrate to blood, lymph, lungs, liver or other sites</a:t>
            </a:r>
          </a:p>
          <a:p>
            <a:pPr algn="just"/>
            <a:r>
              <a:rPr lang="en-US" sz="2400" dirty="0"/>
              <a:t>Anthelmintics (AHs)  are used in all animal species and man. </a:t>
            </a:r>
          </a:p>
          <a:p>
            <a:pPr algn="just"/>
            <a:r>
              <a:rPr lang="en-US" sz="2400" dirty="0"/>
              <a:t>A significant part of the economic impact of parasitism in animal production is represented by the investment in control measures.</a:t>
            </a:r>
          </a:p>
          <a:p>
            <a:pPr algn="just"/>
            <a:r>
              <a:rPr lang="en-US" sz="2400" dirty="0"/>
              <a:t>A more complete understanding of the pharmacological properties of existing antiparasitic drugs should assist with more </a:t>
            </a:r>
            <a:r>
              <a:rPr lang="en-US" sz="2400" dirty="0" err="1"/>
              <a:t>effient</a:t>
            </a:r>
            <a:r>
              <a:rPr lang="en-US" sz="2400" dirty="0"/>
              <a:t> parasite control both in livestock and companion animals. </a:t>
            </a:r>
          </a:p>
          <a:p>
            <a:pPr algn="just"/>
            <a:r>
              <a:rPr lang="en-US" sz="2400" dirty="0"/>
              <a:t>However, the investment in control measures does not always result in the expected therapeutic success.</a:t>
            </a:r>
          </a:p>
        </p:txBody>
      </p:sp>
      <p:sp>
        <p:nvSpPr>
          <p:cNvPr id="4" name="Footer Placeholder 3">
            <a:extLst>
              <a:ext uri="{FF2B5EF4-FFF2-40B4-BE49-F238E27FC236}">
                <a16:creationId xmlns:a16="http://schemas.microsoft.com/office/drawing/2014/main" id="{2EFF665D-715F-4B8A-A273-EF991E5C7BFA}"/>
              </a:ext>
            </a:extLst>
          </p:cNvPr>
          <p:cNvSpPr>
            <a:spLocks noGrp="1"/>
          </p:cNvSpPr>
          <p:nvPr>
            <p:ph type="ftr" sz="quarter" idx="11"/>
          </p:nvPr>
        </p:nvSpPr>
        <p:spPr/>
        <p:txBody>
          <a:bodyPr/>
          <a:lstStyle/>
          <a:p>
            <a:pPr>
              <a:defRPr/>
            </a:pPr>
            <a:r>
              <a:rPr lang="en-US"/>
              <a:t>© 2019 by Takele Beyene, AAU-CVMA. </a:t>
            </a:r>
          </a:p>
        </p:txBody>
      </p:sp>
      <p:sp>
        <p:nvSpPr>
          <p:cNvPr id="5" name="Line 4">
            <a:extLst>
              <a:ext uri="{FF2B5EF4-FFF2-40B4-BE49-F238E27FC236}">
                <a16:creationId xmlns:a16="http://schemas.microsoft.com/office/drawing/2014/main" id="{B757C1B9-C4AA-40B1-98EC-CF829A80298F}"/>
              </a:ext>
            </a:extLst>
          </p:cNvPr>
          <p:cNvSpPr>
            <a:spLocks noChangeShapeType="1"/>
          </p:cNvSpPr>
          <p:nvPr/>
        </p:nvSpPr>
        <p:spPr bwMode="auto">
          <a:xfrm>
            <a:off x="152400" y="1448554"/>
            <a:ext cx="8686800" cy="45719"/>
          </a:xfrm>
          <a:prstGeom prst="line">
            <a:avLst/>
          </a:prstGeom>
          <a:noFill/>
          <a:ln w="28575">
            <a:solidFill>
              <a:srgbClr val="00CCFF"/>
            </a:solidFill>
            <a:round/>
            <a:headEnd/>
            <a:tailEnd/>
          </a:ln>
        </p:spPr>
        <p:txBody>
          <a:bodyPr/>
          <a:lstStyle/>
          <a:p>
            <a:endParaRPr lang="en-GB"/>
          </a:p>
        </p:txBody>
      </p:sp>
    </p:spTree>
    <p:extLst>
      <p:ext uri="{BB962C8B-B14F-4D97-AF65-F5344CB8AC3E}">
        <p14:creationId xmlns:p14="http://schemas.microsoft.com/office/powerpoint/2010/main" val="19806341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447800" y="228600"/>
            <a:ext cx="7467600" cy="762000"/>
          </a:xfrm>
        </p:spPr>
        <p:txBody>
          <a:bodyPr>
            <a:normAutofit/>
          </a:bodyPr>
          <a:lstStyle/>
          <a:p>
            <a:pPr marL="1117600" indent="-1117600" eaLnBrk="1" hangingPunct="1"/>
            <a:r>
              <a:rPr lang="en-GB" sz="3200" b="1" dirty="0">
                <a:solidFill>
                  <a:srgbClr val="FF0000"/>
                </a:solidFill>
                <a:effectLst>
                  <a:outerShdw blurRad="38100" dist="38100" dir="2700000" algn="tl">
                    <a:srgbClr val="000000">
                      <a:alpha val="43137"/>
                    </a:srgbClr>
                  </a:outerShdw>
                </a:effectLst>
              </a:rPr>
              <a:t>Anti-</a:t>
            </a:r>
            <a:r>
              <a:rPr lang="en-GB" sz="3200" b="1" dirty="0" err="1">
                <a:solidFill>
                  <a:srgbClr val="FF0000"/>
                </a:solidFill>
                <a:effectLst>
                  <a:outerShdw blurRad="38100" dist="38100" dir="2700000" algn="tl">
                    <a:srgbClr val="000000">
                      <a:alpha val="43137"/>
                    </a:srgbClr>
                  </a:outerShdw>
                </a:effectLst>
              </a:rPr>
              <a:t>filariasis</a:t>
            </a:r>
            <a:r>
              <a:rPr lang="en-GB" sz="3200" b="1" dirty="0">
                <a:solidFill>
                  <a:srgbClr val="FF0000"/>
                </a:solidFill>
                <a:effectLst>
                  <a:outerShdw blurRad="38100" dist="38100" dir="2700000" algn="tl">
                    <a:srgbClr val="000000">
                      <a:alpha val="43137"/>
                    </a:srgbClr>
                  </a:outerShdw>
                </a:effectLst>
              </a:rPr>
              <a:t> ...cont’d</a:t>
            </a:r>
            <a:endParaRPr lang="en-US" altLang="zh-CN" sz="3200" dirty="0">
              <a:solidFill>
                <a:srgbClr val="FF0000"/>
              </a:solidFill>
              <a:ea typeface="宋体" charset="-122"/>
            </a:endParaRPr>
          </a:p>
        </p:txBody>
      </p:sp>
      <p:sp>
        <p:nvSpPr>
          <p:cNvPr id="57347" name="Rectangle 3"/>
          <p:cNvSpPr>
            <a:spLocks noGrp="1" noChangeArrowheads="1"/>
          </p:cNvSpPr>
          <p:nvPr>
            <p:ph idx="1"/>
          </p:nvPr>
        </p:nvSpPr>
        <p:spPr>
          <a:xfrm>
            <a:off x="533400" y="914400"/>
            <a:ext cx="8305800" cy="5486400"/>
          </a:xfrm>
        </p:spPr>
        <p:txBody>
          <a:bodyPr/>
          <a:lstStyle/>
          <a:p>
            <a:pPr eaLnBrk="1" hangingPunct="1"/>
            <a:r>
              <a:rPr lang="en-US" altLang="zh-CN" sz="2400" dirty="0">
                <a:ea typeface="宋体" charset="-122"/>
              </a:rPr>
              <a:t>Human lymphatic filariasis</a:t>
            </a:r>
          </a:p>
          <a:p>
            <a:pPr eaLnBrk="1" hangingPunct="1"/>
            <a:r>
              <a:rPr lang="en-US" altLang="zh-CN" sz="2400" dirty="0">
                <a:ea typeface="宋体" charset="-122"/>
              </a:rPr>
              <a:t>E</a:t>
            </a:r>
            <a:r>
              <a:rPr lang="en-US" altLang="en-US" sz="2400" dirty="0"/>
              <a:t>pidemic</a:t>
            </a:r>
            <a:r>
              <a:rPr lang="en-US" altLang="zh-CN" sz="2400" dirty="0">
                <a:ea typeface="宋体" charset="-122"/>
              </a:rPr>
              <a:t> in ------: </a:t>
            </a:r>
          </a:p>
          <a:p>
            <a:pPr lvl="1" eaLnBrk="1" hangingPunct="1"/>
            <a:r>
              <a:rPr lang="en-US" altLang="zh-CN" sz="2400" i="1" dirty="0" err="1">
                <a:ea typeface="宋体" charset="-122"/>
              </a:rPr>
              <a:t>Wuchereria</a:t>
            </a:r>
            <a:r>
              <a:rPr lang="en-US" altLang="zh-CN" sz="2400" i="1" dirty="0">
                <a:ea typeface="宋体" charset="-122"/>
              </a:rPr>
              <a:t> </a:t>
            </a:r>
            <a:r>
              <a:rPr lang="en-US" altLang="zh-CN" sz="2400" i="1" dirty="0" err="1">
                <a:ea typeface="宋体" charset="-122"/>
              </a:rPr>
              <a:t>bancrofti</a:t>
            </a:r>
            <a:r>
              <a:rPr lang="en-US" altLang="zh-CN" sz="2400" i="1" dirty="0">
                <a:ea typeface="宋体" charset="-122"/>
              </a:rPr>
              <a:t> , </a:t>
            </a:r>
            <a:r>
              <a:rPr lang="en-US" altLang="zh-CN" sz="2400" i="1" dirty="0" err="1">
                <a:ea typeface="宋体" charset="-122"/>
              </a:rPr>
              <a:t>Brugia</a:t>
            </a:r>
            <a:r>
              <a:rPr lang="en-US" altLang="zh-CN" sz="2400" i="1" dirty="0">
                <a:ea typeface="宋体" charset="-122"/>
              </a:rPr>
              <a:t> </a:t>
            </a:r>
            <a:r>
              <a:rPr lang="en-US" altLang="zh-CN" sz="2400" i="1" dirty="0" err="1">
                <a:ea typeface="宋体" charset="-122"/>
              </a:rPr>
              <a:t>malayi</a:t>
            </a:r>
            <a:r>
              <a:rPr lang="en-US" altLang="zh-CN" sz="2400" i="1" dirty="0">
                <a:ea typeface="宋体" charset="-122"/>
              </a:rPr>
              <a:t>  and </a:t>
            </a:r>
            <a:r>
              <a:rPr lang="en-US" altLang="zh-CN" sz="2400" i="1" dirty="0" err="1">
                <a:ea typeface="宋体" charset="-122"/>
              </a:rPr>
              <a:t>B.timori</a:t>
            </a:r>
            <a:endParaRPr lang="en-US" altLang="zh-CN" sz="2400" dirty="0">
              <a:ea typeface="宋体" charset="-122"/>
            </a:endParaRPr>
          </a:p>
          <a:p>
            <a:pPr eaLnBrk="1" hangingPunct="1"/>
            <a:r>
              <a:rPr lang="en-US" altLang="zh-CN" sz="2400" dirty="0">
                <a:ea typeface="宋体" charset="-122"/>
              </a:rPr>
              <a:t>Parasitize in lymphatic system.</a:t>
            </a:r>
          </a:p>
          <a:p>
            <a:pPr eaLnBrk="1" hangingPunct="1">
              <a:buNone/>
            </a:pPr>
            <a:r>
              <a:rPr lang="en-US" altLang="zh-CN" sz="2400" dirty="0">
                <a:ea typeface="宋体" charset="-122"/>
              </a:rPr>
              <a:t>Rx: </a:t>
            </a:r>
            <a:r>
              <a:rPr lang="en-US" altLang="zh-CN" sz="2400" b="1" dirty="0" err="1">
                <a:solidFill>
                  <a:srgbClr val="FF0000"/>
                </a:solidFill>
                <a:ea typeface="宋体" charset="-122"/>
              </a:rPr>
              <a:t>Diethylcarbamazine</a:t>
            </a:r>
            <a:endParaRPr lang="en-US" altLang="zh-CN" sz="2400" b="1" dirty="0">
              <a:solidFill>
                <a:srgbClr val="FF0000"/>
              </a:solidFill>
              <a:ea typeface="宋体" charset="-122"/>
            </a:endParaRPr>
          </a:p>
          <a:p>
            <a:pPr lvl="1" algn="just" eaLnBrk="1" hangingPunct="1">
              <a:lnSpc>
                <a:spcPct val="90000"/>
              </a:lnSpc>
            </a:pPr>
            <a:r>
              <a:rPr lang="en-US" altLang="zh-CN" sz="2400" dirty="0">
                <a:ea typeface="宋体" charset="-122"/>
              </a:rPr>
              <a:t>A synthetic </a:t>
            </a:r>
            <a:r>
              <a:rPr lang="en-US" altLang="zh-CN" sz="2400" dirty="0" err="1">
                <a:ea typeface="宋体" charset="-122"/>
              </a:rPr>
              <a:t>piperazine</a:t>
            </a:r>
            <a:r>
              <a:rPr lang="en-US" altLang="zh-CN" sz="2400" dirty="0">
                <a:ea typeface="宋体" charset="-122"/>
              </a:rPr>
              <a:t> derivative. </a:t>
            </a:r>
          </a:p>
          <a:p>
            <a:pPr lvl="1" algn="just" eaLnBrk="1" hangingPunct="1">
              <a:lnSpc>
                <a:spcPct val="90000"/>
              </a:lnSpc>
            </a:pPr>
            <a:r>
              <a:rPr lang="en-US" altLang="zh-CN" sz="2400" dirty="0">
                <a:ea typeface="宋体" charset="-122"/>
              </a:rPr>
              <a:t>Rapidly absorbed from the GIT; </a:t>
            </a:r>
          </a:p>
          <a:p>
            <a:pPr lvl="1" eaLnBrk="1" hangingPunct="1">
              <a:lnSpc>
                <a:spcPct val="90000"/>
              </a:lnSpc>
            </a:pPr>
            <a:r>
              <a:rPr lang="en-US" altLang="zh-CN" sz="2400" dirty="0">
                <a:ea typeface="宋体" charset="-122"/>
              </a:rPr>
              <a:t>Immobilizes </a:t>
            </a:r>
            <a:r>
              <a:rPr lang="en-US" altLang="zh-CN" sz="2400" dirty="0" err="1">
                <a:ea typeface="宋体" charset="-122"/>
              </a:rPr>
              <a:t>microfilariae</a:t>
            </a:r>
            <a:r>
              <a:rPr lang="en-GB" altLang="zh-CN" sz="2400" dirty="0">
                <a:ea typeface="宋体" charset="-122"/>
              </a:rPr>
              <a:t> </a:t>
            </a:r>
            <a:r>
              <a:rPr lang="en-US" altLang="zh-CN" sz="2400" dirty="0">
                <a:ea typeface="宋体" charset="-122"/>
              </a:rPr>
              <a:t> (which results in their displacement in tissues) and alters their surface structure, making them more susceptible to destruction by host defense mechanisms.</a:t>
            </a:r>
          </a:p>
          <a:p>
            <a:pPr lvl="1" eaLnBrk="1" hangingPunct="1">
              <a:lnSpc>
                <a:spcPct val="90000"/>
              </a:lnSpc>
            </a:pPr>
            <a:r>
              <a:rPr lang="en-US" altLang="zh-CN" sz="2400" dirty="0">
                <a:ea typeface="宋体" charset="-122"/>
              </a:rPr>
              <a:t>Adult parasites are killed more slowly. </a:t>
            </a:r>
          </a:p>
          <a:p>
            <a:pPr lvl="1" eaLnBrk="1" hangingPunct="1">
              <a:lnSpc>
                <a:spcPct val="90000"/>
              </a:lnSpc>
            </a:pPr>
            <a:r>
              <a:rPr lang="en-US" altLang="zh-CN" sz="2400" dirty="0">
                <a:ea typeface="宋体" charset="-122"/>
              </a:rPr>
              <a:t>Against adult worms is unknown.</a:t>
            </a:r>
          </a:p>
          <a:p>
            <a:pPr eaLnBrk="1" hangingPunct="1">
              <a:buNone/>
            </a:pPr>
            <a:endParaRPr lang="en-US" altLang="zh-CN" sz="2400" dirty="0">
              <a:ea typeface="宋体" charset="-122"/>
            </a:endParaRPr>
          </a:p>
        </p:txBody>
      </p:sp>
      <p:sp>
        <p:nvSpPr>
          <p:cNvPr id="4" name="Line 4">
            <a:extLst>
              <a:ext uri="{FF2B5EF4-FFF2-40B4-BE49-F238E27FC236}">
                <a16:creationId xmlns:a16="http://schemas.microsoft.com/office/drawing/2014/main" id="{4D458034-0851-4A6A-8ED6-4841E5347119}"/>
              </a:ext>
            </a:extLst>
          </p:cNvPr>
          <p:cNvSpPr>
            <a:spLocks noChangeShapeType="1"/>
          </p:cNvSpPr>
          <p:nvPr/>
        </p:nvSpPr>
        <p:spPr bwMode="auto">
          <a:xfrm>
            <a:off x="228600" y="914400"/>
            <a:ext cx="8686800" cy="45719"/>
          </a:xfrm>
          <a:prstGeom prst="line">
            <a:avLst/>
          </a:prstGeom>
          <a:noFill/>
          <a:ln w="28575">
            <a:solidFill>
              <a:srgbClr val="00CCFF"/>
            </a:solidFill>
            <a:round/>
            <a:headEnd/>
            <a:tailEnd/>
          </a:ln>
        </p:spPr>
        <p:txBody>
          <a:bodyPr/>
          <a:lstStyle/>
          <a:p>
            <a:endParaRPr lang="en-GB"/>
          </a:p>
        </p:txBody>
      </p:sp>
      <p:sp>
        <p:nvSpPr>
          <p:cNvPr id="2" name="Footer Placeholder 1">
            <a:extLst>
              <a:ext uri="{FF2B5EF4-FFF2-40B4-BE49-F238E27FC236}">
                <a16:creationId xmlns:a16="http://schemas.microsoft.com/office/drawing/2014/main" id="{30ECB6B0-D976-4B54-A598-91F3540F32A5}"/>
              </a:ext>
            </a:extLst>
          </p:cNvPr>
          <p:cNvSpPr>
            <a:spLocks noGrp="1"/>
          </p:cNvSpPr>
          <p:nvPr>
            <p:ph type="ftr" sz="quarter" idx="11"/>
          </p:nvPr>
        </p:nvSpPr>
        <p:spPr/>
        <p:txBody>
          <a:bodyPr/>
          <a:lstStyle/>
          <a:p>
            <a:pPr>
              <a:defRPr/>
            </a:pPr>
            <a:r>
              <a:rPr lang="en-US"/>
              <a:t>© 2019 by Takele Beyene, AAU-CVMA.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williams.edu/dean/AcademicPeerAdvisingSite/Website%20Images/Question.gif"/>
          <p:cNvPicPr>
            <a:picLocks noChangeAspect="1" noChangeArrowheads="1"/>
          </p:cNvPicPr>
          <p:nvPr/>
        </p:nvPicPr>
        <p:blipFill>
          <a:blip r:embed="rId3" cstate="print"/>
          <a:srcRect/>
          <a:stretch>
            <a:fillRect/>
          </a:stretch>
        </p:blipFill>
        <p:spPr bwMode="auto">
          <a:xfrm>
            <a:off x="1066800" y="609600"/>
            <a:ext cx="7162800" cy="5638800"/>
          </a:xfrm>
          <a:prstGeom prst="rect">
            <a:avLst/>
          </a:prstGeom>
          <a:noFill/>
          <a:ln w="9525">
            <a:noFill/>
            <a:miter lim="800000"/>
            <a:headEnd/>
            <a:tailEnd/>
          </a:ln>
        </p:spPr>
      </p:pic>
      <p:sp>
        <p:nvSpPr>
          <p:cNvPr id="2" name="Footer Placeholder 1">
            <a:extLst>
              <a:ext uri="{FF2B5EF4-FFF2-40B4-BE49-F238E27FC236}">
                <a16:creationId xmlns:a16="http://schemas.microsoft.com/office/drawing/2014/main" id="{C4AEB4F5-765E-48AA-8060-4DE7C59EBDBE}"/>
              </a:ext>
            </a:extLst>
          </p:cNvPr>
          <p:cNvSpPr>
            <a:spLocks noGrp="1"/>
          </p:cNvSpPr>
          <p:nvPr>
            <p:ph type="ftr" sz="quarter" idx="11"/>
          </p:nvPr>
        </p:nvSpPr>
        <p:spPr/>
        <p:txBody>
          <a:bodyPr/>
          <a:lstStyle/>
          <a:p>
            <a:pPr>
              <a:defRPr/>
            </a:pPr>
            <a:r>
              <a:rPr lang="en-US"/>
              <a:t>© 2019 by Takele Beyene, AAU-CVMA.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1600200" y="2438400"/>
            <a:ext cx="7543800" cy="1828800"/>
          </a:xfrm>
        </p:spPr>
        <p:txBody>
          <a:bodyPr/>
          <a:lstStyle/>
          <a:p>
            <a:pPr lvl="1" algn="ctr" eaLnBrk="1" hangingPunct="1">
              <a:buFontTx/>
              <a:buNone/>
              <a:defRPr/>
            </a:pPr>
            <a:r>
              <a:rPr lang="en-US" sz="5400" b="1" dirty="0">
                <a:solidFill>
                  <a:srgbClr val="FF0000"/>
                </a:solidFill>
                <a:effectLst>
                  <a:outerShdw blurRad="38100" dist="38100" dir="2700000" algn="tl">
                    <a:srgbClr val="000000">
                      <a:alpha val="43137"/>
                    </a:srgbClr>
                  </a:outerShdw>
                </a:effectLst>
              </a:rPr>
              <a:t>Antiparasitic Agents</a:t>
            </a:r>
          </a:p>
          <a:p>
            <a:pPr lvl="1" algn="ctr" eaLnBrk="1" hangingPunct="1">
              <a:buNone/>
              <a:defRPr/>
            </a:pPr>
            <a:r>
              <a:rPr lang="en-US" sz="5400" b="1" dirty="0">
                <a:solidFill>
                  <a:srgbClr val="0070C0"/>
                </a:solidFill>
                <a:effectLst>
                  <a:outerShdw blurRad="38100" dist="38100" dir="2700000" algn="tl">
                    <a:srgbClr val="000000">
                      <a:alpha val="43137"/>
                    </a:srgbClr>
                  </a:outerShdw>
                </a:effectLst>
              </a:rPr>
              <a:t>Ectoparasiticides</a:t>
            </a:r>
            <a:endParaRPr lang="en-GB" sz="5400" b="1" dirty="0">
              <a:solidFill>
                <a:srgbClr val="0070C0"/>
              </a:solidFill>
              <a:effectLst>
                <a:outerShdw blurRad="38100" dist="38100" dir="2700000" algn="tl">
                  <a:srgbClr val="000000">
                    <a:alpha val="43137"/>
                  </a:srgbClr>
                </a:outerShdw>
              </a:effectLst>
            </a:endParaRPr>
          </a:p>
          <a:p>
            <a:pPr lvl="1" algn="ctr" eaLnBrk="1" hangingPunct="1">
              <a:buFontTx/>
              <a:buNone/>
              <a:defRPr/>
            </a:pPr>
            <a:endParaRPr lang="en-US" sz="5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88379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447800" y="228600"/>
            <a:ext cx="7467600" cy="914400"/>
          </a:xfrm>
        </p:spPr>
        <p:txBody>
          <a:bodyPr/>
          <a:lstStyle/>
          <a:p>
            <a:pPr eaLnBrk="1" hangingPunct="1"/>
            <a:r>
              <a:rPr lang="en-US" sz="3600" b="1" dirty="0">
                <a:solidFill>
                  <a:srgbClr val="0070C0"/>
                </a:solidFill>
                <a:effectLst>
                  <a:outerShdw blurRad="38100" dist="38100" dir="2700000" algn="tl">
                    <a:srgbClr val="000000">
                      <a:alpha val="43137"/>
                    </a:srgbClr>
                  </a:outerShdw>
                </a:effectLst>
              </a:rPr>
              <a:t>Ectoparasiticides</a:t>
            </a:r>
            <a:endParaRPr lang="en-US" b="1" dirty="0">
              <a:solidFill>
                <a:srgbClr val="0070C0"/>
              </a:solidFill>
              <a:effectLst>
                <a:outerShdw blurRad="38100" dist="38100" dir="2700000" algn="tl">
                  <a:srgbClr val="000000">
                    <a:alpha val="43137"/>
                  </a:srgbClr>
                </a:outerShdw>
              </a:effectLst>
            </a:endParaRPr>
          </a:p>
        </p:txBody>
      </p:sp>
      <p:sp>
        <p:nvSpPr>
          <p:cNvPr id="21507" name="Rectangle 3"/>
          <p:cNvSpPr>
            <a:spLocks noGrp="1" noChangeArrowheads="1"/>
          </p:cNvSpPr>
          <p:nvPr>
            <p:ph type="body" idx="1"/>
          </p:nvPr>
        </p:nvSpPr>
        <p:spPr>
          <a:xfrm>
            <a:off x="628650" y="1295400"/>
            <a:ext cx="8210550" cy="4800600"/>
          </a:xfrm>
        </p:spPr>
        <p:txBody>
          <a:bodyPr/>
          <a:lstStyle/>
          <a:p>
            <a:pPr algn="just" eaLnBrk="1" hangingPunct="1">
              <a:lnSpc>
                <a:spcPct val="80000"/>
              </a:lnSpc>
            </a:pPr>
            <a:r>
              <a:rPr lang="en-US" sz="2800" dirty="0"/>
              <a:t>Ectoparasites can be controlled using a variety of different drugs in a variety of different formulations:</a:t>
            </a:r>
          </a:p>
          <a:p>
            <a:pPr lvl="1" eaLnBrk="1" hangingPunct="1">
              <a:lnSpc>
                <a:spcPct val="80000"/>
              </a:lnSpc>
            </a:pPr>
            <a:r>
              <a:rPr lang="en-US" sz="2400" dirty="0"/>
              <a:t>Sprays</a:t>
            </a:r>
          </a:p>
          <a:p>
            <a:pPr lvl="1" eaLnBrk="1" hangingPunct="1">
              <a:lnSpc>
                <a:spcPct val="80000"/>
              </a:lnSpc>
            </a:pPr>
            <a:r>
              <a:rPr lang="en-US" sz="2400" dirty="0"/>
              <a:t>Dips</a:t>
            </a:r>
          </a:p>
          <a:p>
            <a:pPr lvl="1" eaLnBrk="1" hangingPunct="1">
              <a:lnSpc>
                <a:spcPct val="80000"/>
              </a:lnSpc>
            </a:pPr>
            <a:r>
              <a:rPr lang="en-US" sz="2400" dirty="0"/>
              <a:t>Pour-</a:t>
            </a:r>
            <a:r>
              <a:rPr lang="en-US" sz="2400" dirty="0" err="1"/>
              <a:t>ons</a:t>
            </a:r>
            <a:endParaRPr lang="en-US" sz="2400" dirty="0"/>
          </a:p>
          <a:p>
            <a:pPr lvl="1" eaLnBrk="1" hangingPunct="1">
              <a:lnSpc>
                <a:spcPct val="80000"/>
              </a:lnSpc>
            </a:pPr>
            <a:r>
              <a:rPr lang="en-US" sz="2400" dirty="0"/>
              <a:t>Shampoos</a:t>
            </a:r>
          </a:p>
          <a:p>
            <a:pPr lvl="1" eaLnBrk="1" hangingPunct="1">
              <a:lnSpc>
                <a:spcPct val="80000"/>
              </a:lnSpc>
            </a:pPr>
            <a:r>
              <a:rPr lang="en-US" sz="2400" dirty="0"/>
              <a:t>Dusts or powders</a:t>
            </a:r>
          </a:p>
          <a:p>
            <a:pPr lvl="1" eaLnBrk="1" hangingPunct="1">
              <a:lnSpc>
                <a:spcPct val="80000"/>
              </a:lnSpc>
            </a:pPr>
            <a:r>
              <a:rPr lang="en-US" sz="2400" dirty="0"/>
              <a:t>Oral products</a:t>
            </a:r>
          </a:p>
          <a:p>
            <a:pPr lvl="1" eaLnBrk="1" hangingPunct="1">
              <a:lnSpc>
                <a:spcPct val="80000"/>
              </a:lnSpc>
            </a:pPr>
            <a:r>
              <a:rPr lang="en-US" sz="2400" dirty="0"/>
              <a:t>Spot-</a:t>
            </a:r>
            <a:r>
              <a:rPr lang="en-US" sz="2400" dirty="0" err="1"/>
              <a:t>ons</a:t>
            </a:r>
            <a:r>
              <a:rPr lang="en-US" sz="2400" dirty="0"/>
              <a:t> </a:t>
            </a:r>
          </a:p>
          <a:p>
            <a:pPr lvl="1" eaLnBrk="1" hangingPunct="1">
              <a:lnSpc>
                <a:spcPct val="80000"/>
              </a:lnSpc>
            </a:pPr>
            <a:r>
              <a:rPr lang="en-US" sz="2400" dirty="0"/>
              <a:t>Injectables </a:t>
            </a:r>
          </a:p>
        </p:txBody>
      </p:sp>
      <p:sp>
        <p:nvSpPr>
          <p:cNvPr id="2" name="Footer Placeholder 1"/>
          <p:cNvSpPr>
            <a:spLocks noGrp="1"/>
          </p:cNvSpPr>
          <p:nvPr>
            <p:ph type="ftr" sz="quarter" idx="10"/>
          </p:nvPr>
        </p:nvSpPr>
        <p:spPr/>
        <p:txBody>
          <a:bodyPr/>
          <a:lstStyle/>
          <a:p>
            <a:pPr>
              <a:defRPr/>
            </a:pPr>
            <a:r>
              <a:rPr lang="en-US"/>
              <a:t>© 2019 by Takele Beyene, AAU-CVMA. </a:t>
            </a:r>
          </a:p>
        </p:txBody>
      </p:sp>
      <p:sp>
        <p:nvSpPr>
          <p:cNvPr id="5" name="Line 4">
            <a:extLst>
              <a:ext uri="{FF2B5EF4-FFF2-40B4-BE49-F238E27FC236}">
                <a16:creationId xmlns:a16="http://schemas.microsoft.com/office/drawing/2014/main" id="{336E0443-07EA-4679-87C4-D8D185F3C7CA}"/>
              </a:ext>
            </a:extLst>
          </p:cNvPr>
          <p:cNvSpPr>
            <a:spLocks noChangeShapeType="1"/>
          </p:cNvSpPr>
          <p:nvPr/>
        </p:nvSpPr>
        <p:spPr bwMode="auto">
          <a:xfrm>
            <a:off x="249865" y="1142365"/>
            <a:ext cx="8686800" cy="45719"/>
          </a:xfrm>
          <a:prstGeom prst="line">
            <a:avLst/>
          </a:prstGeom>
          <a:noFill/>
          <a:ln w="28575">
            <a:solidFill>
              <a:srgbClr val="00CCFF"/>
            </a:solidFill>
            <a:round/>
            <a:headEnd/>
            <a:tailEnd/>
          </a:ln>
        </p:spPr>
        <p:txBody>
          <a:bodyPr/>
          <a:lstStyle/>
          <a:p>
            <a:endParaRPr lang="en-GB"/>
          </a:p>
        </p:txBody>
      </p:sp>
    </p:spTree>
    <p:extLst>
      <p:ext uri="{BB962C8B-B14F-4D97-AF65-F5344CB8AC3E}">
        <p14:creationId xmlns:p14="http://schemas.microsoft.com/office/powerpoint/2010/main" val="42060457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447800" y="228600"/>
            <a:ext cx="7467600" cy="762000"/>
          </a:xfrm>
        </p:spPr>
        <p:txBody>
          <a:bodyPr/>
          <a:lstStyle/>
          <a:p>
            <a:pPr eaLnBrk="1" hangingPunct="1"/>
            <a:r>
              <a:rPr lang="en-US" sz="4000" b="1" dirty="0">
                <a:solidFill>
                  <a:srgbClr val="FF0000"/>
                </a:solidFill>
                <a:effectLst>
                  <a:outerShdw blurRad="38100" dist="38100" dir="2700000" algn="tl">
                    <a:srgbClr val="000000">
                      <a:alpha val="43137"/>
                    </a:srgbClr>
                  </a:outerShdw>
                </a:effectLst>
              </a:rPr>
              <a:t>Ectoparasiticides</a:t>
            </a:r>
          </a:p>
        </p:txBody>
      </p:sp>
      <p:sp>
        <p:nvSpPr>
          <p:cNvPr id="22531" name="Rectangle 3"/>
          <p:cNvSpPr>
            <a:spLocks noGrp="1" noChangeArrowheads="1"/>
          </p:cNvSpPr>
          <p:nvPr>
            <p:ph type="body" idx="1"/>
          </p:nvPr>
        </p:nvSpPr>
        <p:spPr>
          <a:xfrm>
            <a:off x="533400" y="1066800"/>
            <a:ext cx="8305800" cy="5029200"/>
          </a:xfrm>
        </p:spPr>
        <p:txBody>
          <a:bodyPr>
            <a:normAutofit fontScale="92500" lnSpcReduction="20000"/>
          </a:bodyPr>
          <a:lstStyle/>
          <a:p>
            <a:pPr algn="just" eaLnBrk="1" hangingPunct="1"/>
            <a:r>
              <a:rPr lang="en-US" sz="2800" dirty="0"/>
              <a:t>Most these drugs are neurotoxins, exerting their effect on the nervous system of the target parasite. </a:t>
            </a:r>
          </a:p>
          <a:p>
            <a:pPr algn="just" eaLnBrk="1" hangingPunct="1"/>
            <a:r>
              <a:rPr lang="en-US" sz="2800" dirty="0"/>
              <a:t>Can be grouped according to structure and MOA into:</a:t>
            </a:r>
          </a:p>
          <a:p>
            <a:pPr lvl="1" eaLnBrk="1" hangingPunct="1">
              <a:buFont typeface="Wingdings" pitchFamily="2" charset="2"/>
              <a:buChar char="Ø"/>
            </a:pPr>
            <a:r>
              <a:rPr lang="en-US" sz="2400" b="1" dirty="0" err="1">
                <a:solidFill>
                  <a:srgbClr val="FF0000"/>
                </a:solidFill>
              </a:rPr>
              <a:t>organochlorines</a:t>
            </a:r>
            <a:r>
              <a:rPr lang="en-US" sz="2400" b="1" dirty="0">
                <a:solidFill>
                  <a:srgbClr val="FF0000"/>
                </a:solidFill>
              </a:rPr>
              <a:t>, organophosphates and </a:t>
            </a:r>
            <a:r>
              <a:rPr lang="en-US" sz="2400" b="1" dirty="0" err="1">
                <a:solidFill>
                  <a:srgbClr val="FF0000"/>
                </a:solidFill>
              </a:rPr>
              <a:t>carbamates</a:t>
            </a:r>
            <a:r>
              <a:rPr lang="en-US" sz="2400" b="1" dirty="0">
                <a:solidFill>
                  <a:srgbClr val="FF0000"/>
                </a:solidFill>
              </a:rPr>
              <a:t>, </a:t>
            </a:r>
          </a:p>
          <a:p>
            <a:pPr lvl="1" eaLnBrk="1" hangingPunct="1">
              <a:buFont typeface="Wingdings" pitchFamily="2" charset="2"/>
              <a:buChar char="Ø"/>
            </a:pPr>
            <a:r>
              <a:rPr lang="en-US" sz="2400" b="1" dirty="0" err="1">
                <a:solidFill>
                  <a:srgbClr val="FF0000"/>
                </a:solidFill>
              </a:rPr>
              <a:t>pyrethrins</a:t>
            </a:r>
            <a:r>
              <a:rPr lang="en-US" sz="2400" b="1" dirty="0">
                <a:solidFill>
                  <a:srgbClr val="FF0000"/>
                </a:solidFill>
              </a:rPr>
              <a:t> and </a:t>
            </a:r>
            <a:r>
              <a:rPr lang="en-US" sz="2400" b="1" dirty="0" err="1">
                <a:solidFill>
                  <a:srgbClr val="FF0000"/>
                </a:solidFill>
              </a:rPr>
              <a:t>pyrethroids</a:t>
            </a:r>
            <a:r>
              <a:rPr lang="en-US" sz="2400" b="1" dirty="0">
                <a:solidFill>
                  <a:srgbClr val="FF0000"/>
                </a:solidFill>
              </a:rPr>
              <a:t>, </a:t>
            </a:r>
          </a:p>
          <a:p>
            <a:pPr lvl="1" eaLnBrk="1" hangingPunct="1">
              <a:buFont typeface="Wingdings" pitchFamily="2" charset="2"/>
              <a:buChar char="Ø"/>
            </a:pPr>
            <a:r>
              <a:rPr lang="en-US" sz="2400" b="1" dirty="0">
                <a:solidFill>
                  <a:srgbClr val="FF0000"/>
                </a:solidFill>
              </a:rPr>
              <a:t>avermectins and </a:t>
            </a:r>
            <a:r>
              <a:rPr lang="en-US" sz="2400" b="1" dirty="0" err="1">
                <a:solidFill>
                  <a:srgbClr val="FF0000"/>
                </a:solidFill>
              </a:rPr>
              <a:t>milbemycins</a:t>
            </a:r>
            <a:r>
              <a:rPr lang="en-US" sz="2400" b="1" dirty="0">
                <a:solidFill>
                  <a:srgbClr val="FF0000"/>
                </a:solidFill>
              </a:rPr>
              <a:t>, </a:t>
            </a:r>
          </a:p>
          <a:p>
            <a:pPr lvl="1" eaLnBrk="1" hangingPunct="1">
              <a:buFont typeface="Wingdings" pitchFamily="2" charset="2"/>
              <a:buChar char="Ø"/>
            </a:pPr>
            <a:r>
              <a:rPr lang="en-US" sz="2400" b="1" dirty="0">
                <a:solidFill>
                  <a:srgbClr val="FF0000"/>
                </a:solidFill>
              </a:rPr>
              <a:t>Formamidines, insect growth regulators</a:t>
            </a:r>
          </a:p>
          <a:p>
            <a:pPr>
              <a:buFont typeface="Wingdings" panose="05000000000000000000" pitchFamily="2" charset="2"/>
              <a:buChar char="q"/>
            </a:pPr>
            <a:r>
              <a:rPr lang="en-US" dirty="0"/>
              <a:t> Ectoparasite nervous system</a:t>
            </a:r>
          </a:p>
          <a:p>
            <a:pPr lvl="1">
              <a:buFont typeface="Wingdings" panose="05000000000000000000" pitchFamily="2" charset="2"/>
              <a:buChar char="ü"/>
            </a:pPr>
            <a:r>
              <a:rPr lang="en-US" dirty="0"/>
              <a:t>acetylcholinesterase (</a:t>
            </a:r>
            <a:r>
              <a:rPr lang="en-US" dirty="0" err="1"/>
              <a:t>AChE</a:t>
            </a:r>
            <a:r>
              <a:rPr lang="en-US" dirty="0"/>
              <a:t>) inhibitors</a:t>
            </a:r>
          </a:p>
          <a:p>
            <a:pPr lvl="1">
              <a:buFont typeface="Wingdings" panose="05000000000000000000" pitchFamily="2" charset="2"/>
              <a:buChar char="ü"/>
            </a:pPr>
            <a:r>
              <a:rPr lang="en-US" dirty="0"/>
              <a:t>Na+ channel blockers</a:t>
            </a:r>
          </a:p>
          <a:p>
            <a:pPr lvl="1">
              <a:buFont typeface="Wingdings" panose="05000000000000000000" pitchFamily="2" charset="2"/>
              <a:buChar char="ü"/>
            </a:pPr>
            <a:r>
              <a:rPr lang="en-US" dirty="0"/>
              <a:t> nicotinic acetylcholine receptor (</a:t>
            </a:r>
            <a:r>
              <a:rPr lang="en-US" dirty="0" err="1"/>
              <a:t>nAChR</a:t>
            </a:r>
            <a:r>
              <a:rPr lang="en-US" dirty="0"/>
              <a:t>) inhibitors</a:t>
            </a:r>
          </a:p>
          <a:p>
            <a:pPr lvl="1">
              <a:buFont typeface="Wingdings" panose="05000000000000000000" pitchFamily="2" charset="2"/>
              <a:buChar char="ü"/>
            </a:pPr>
            <a:r>
              <a:rPr lang="el-GR" dirty="0"/>
              <a:t>γ </a:t>
            </a:r>
            <a:r>
              <a:rPr lang="en-US" dirty="0"/>
              <a:t>amino butyric acid (GABA)/glutamate receptor</a:t>
            </a:r>
          </a:p>
          <a:p>
            <a:pPr lvl="1">
              <a:buFont typeface="Wingdings" panose="05000000000000000000" pitchFamily="2" charset="2"/>
              <a:buChar char="ü"/>
            </a:pPr>
            <a:r>
              <a:rPr lang="en-US" dirty="0"/>
              <a:t>Cl− channel inhibitors</a:t>
            </a:r>
          </a:p>
          <a:p>
            <a:pPr>
              <a:buFont typeface="Wingdings" panose="05000000000000000000" pitchFamily="2" charset="2"/>
              <a:buChar char="q"/>
            </a:pPr>
            <a:r>
              <a:rPr lang="en-US" dirty="0"/>
              <a:t>Ectoparasite repellant</a:t>
            </a:r>
          </a:p>
          <a:p>
            <a:pPr>
              <a:buFont typeface="Wingdings" panose="05000000000000000000" pitchFamily="2" charset="2"/>
              <a:buChar char="q"/>
            </a:pPr>
            <a:r>
              <a:rPr lang="en-US" dirty="0"/>
              <a:t>Insect growth and development</a:t>
            </a:r>
            <a:br>
              <a:rPr lang="en-US" dirty="0"/>
            </a:br>
            <a:br>
              <a:rPr lang="en-US" dirty="0"/>
            </a:br>
            <a:endParaRPr lang="en-US" sz="2700" b="1" dirty="0">
              <a:solidFill>
                <a:srgbClr val="FF0000"/>
              </a:solidFill>
            </a:endParaRPr>
          </a:p>
        </p:txBody>
      </p:sp>
      <p:sp>
        <p:nvSpPr>
          <p:cNvPr id="2" name="Footer Placeholder 1"/>
          <p:cNvSpPr>
            <a:spLocks noGrp="1"/>
          </p:cNvSpPr>
          <p:nvPr>
            <p:ph type="ftr" sz="quarter" idx="10"/>
          </p:nvPr>
        </p:nvSpPr>
        <p:spPr/>
        <p:txBody>
          <a:bodyPr/>
          <a:lstStyle/>
          <a:p>
            <a:pPr>
              <a:defRPr/>
            </a:pPr>
            <a:r>
              <a:rPr lang="en-US"/>
              <a:t>© 2019 by Takele Beyene, AAU-CVMA. </a:t>
            </a:r>
          </a:p>
        </p:txBody>
      </p:sp>
      <p:sp>
        <p:nvSpPr>
          <p:cNvPr id="5" name="Line 4">
            <a:extLst>
              <a:ext uri="{FF2B5EF4-FFF2-40B4-BE49-F238E27FC236}">
                <a16:creationId xmlns:a16="http://schemas.microsoft.com/office/drawing/2014/main" id="{EE17BA1B-2A49-4C8C-BCEF-256D8DDE0824}"/>
              </a:ext>
            </a:extLst>
          </p:cNvPr>
          <p:cNvSpPr>
            <a:spLocks noChangeShapeType="1"/>
          </p:cNvSpPr>
          <p:nvPr/>
        </p:nvSpPr>
        <p:spPr bwMode="auto">
          <a:xfrm>
            <a:off x="228600" y="914400"/>
            <a:ext cx="8686800" cy="45719"/>
          </a:xfrm>
          <a:prstGeom prst="line">
            <a:avLst/>
          </a:prstGeom>
          <a:noFill/>
          <a:ln w="28575">
            <a:solidFill>
              <a:srgbClr val="00CCFF"/>
            </a:solidFill>
            <a:round/>
            <a:headEnd/>
            <a:tailEnd/>
          </a:ln>
        </p:spPr>
        <p:txBody>
          <a:bodyPr/>
          <a:lstStyle/>
          <a:p>
            <a:endParaRPr lang="en-GB"/>
          </a:p>
        </p:txBody>
      </p:sp>
    </p:spTree>
    <p:extLst>
      <p:ext uri="{BB962C8B-B14F-4D97-AF65-F5344CB8AC3E}">
        <p14:creationId xmlns:p14="http://schemas.microsoft.com/office/powerpoint/2010/main" val="42526023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467600" cy="533400"/>
          </a:xfrm>
        </p:spPr>
        <p:txBody>
          <a:bodyPr>
            <a:normAutofit fontScale="90000"/>
          </a:bodyPr>
          <a:lstStyle/>
          <a:p>
            <a:r>
              <a:rPr lang="en-US" b="1" dirty="0" err="1">
                <a:solidFill>
                  <a:srgbClr val="FF0000"/>
                </a:solidFill>
              </a:rPr>
              <a:t>Organochlorines</a:t>
            </a:r>
            <a:endParaRPr lang="en-GB" dirty="0">
              <a:solidFill>
                <a:srgbClr val="FF0000"/>
              </a:solidFill>
            </a:endParaRPr>
          </a:p>
        </p:txBody>
      </p:sp>
      <p:sp>
        <p:nvSpPr>
          <p:cNvPr id="3" name="Content Placeholder 2"/>
          <p:cNvSpPr>
            <a:spLocks noGrp="1"/>
          </p:cNvSpPr>
          <p:nvPr>
            <p:ph idx="1"/>
          </p:nvPr>
        </p:nvSpPr>
        <p:spPr>
          <a:xfrm>
            <a:off x="457200" y="990600"/>
            <a:ext cx="8382000" cy="5638800"/>
          </a:xfrm>
        </p:spPr>
        <p:txBody>
          <a:bodyPr/>
          <a:lstStyle/>
          <a:p>
            <a:pPr algn="just"/>
            <a:r>
              <a:rPr lang="en-US" sz="2400" dirty="0"/>
              <a:t>withdrawn in many parts of the world due to concerns regarding environmental persistence. </a:t>
            </a:r>
          </a:p>
          <a:p>
            <a:pPr algn="just"/>
            <a:r>
              <a:rPr lang="en-US" sz="2400" dirty="0"/>
              <a:t>However, some compounds, including </a:t>
            </a:r>
            <a:r>
              <a:rPr lang="en-US" sz="2400" dirty="0" err="1">
                <a:solidFill>
                  <a:srgbClr val="0070C0"/>
                </a:solidFill>
              </a:rPr>
              <a:t>lindane</a:t>
            </a:r>
            <a:r>
              <a:rPr lang="en-US" sz="2400" dirty="0"/>
              <a:t> (γ benzene </a:t>
            </a:r>
            <a:r>
              <a:rPr lang="en-US" sz="2400" dirty="0" err="1"/>
              <a:t>hexachloride</a:t>
            </a:r>
            <a:r>
              <a:rPr lang="en-US" sz="2400" dirty="0"/>
              <a:t>) and </a:t>
            </a:r>
            <a:r>
              <a:rPr lang="en-US" sz="2400" dirty="0" err="1">
                <a:solidFill>
                  <a:srgbClr val="0070C0"/>
                </a:solidFill>
              </a:rPr>
              <a:t>methoxychlor</a:t>
            </a:r>
            <a:r>
              <a:rPr lang="en-US" sz="2400" dirty="0"/>
              <a:t>, are still used.</a:t>
            </a:r>
          </a:p>
          <a:p>
            <a:pPr algn="just"/>
            <a:r>
              <a:rPr lang="en-US" sz="2400" dirty="0"/>
              <a:t>3 main groups: </a:t>
            </a:r>
          </a:p>
          <a:p>
            <a:pPr lvl="1" algn="just">
              <a:buFont typeface="Wingdings" panose="05000000000000000000" pitchFamily="2" charset="2"/>
              <a:buChar char="q"/>
            </a:pPr>
            <a:r>
              <a:rPr lang="en-US" sz="2400" dirty="0">
                <a:solidFill>
                  <a:srgbClr val="FF0000"/>
                </a:solidFill>
              </a:rPr>
              <a:t>Chlorinated ethane derivatives: </a:t>
            </a:r>
          </a:p>
          <a:p>
            <a:pPr lvl="1" algn="just">
              <a:buFont typeface="Wingdings" panose="05000000000000000000" pitchFamily="2" charset="2"/>
              <a:buChar char="ü"/>
            </a:pPr>
            <a:r>
              <a:rPr lang="en-US" sz="2400" dirty="0"/>
              <a:t>	DDT (dichlorodiphenyltrichloroethane), DDE (dichlorodiphenyldichloroethane), and DDD (dicofol, </a:t>
            </a:r>
            <a:r>
              <a:rPr lang="en-US" sz="2400" dirty="0" err="1"/>
              <a:t>methoxychlor</a:t>
            </a:r>
            <a:r>
              <a:rPr lang="en-US" sz="2400" dirty="0"/>
              <a:t>); </a:t>
            </a:r>
          </a:p>
          <a:p>
            <a:pPr lvl="1" algn="just">
              <a:buFont typeface="Wingdings" panose="05000000000000000000" pitchFamily="2" charset="2"/>
              <a:buChar char="q"/>
            </a:pPr>
            <a:r>
              <a:rPr lang="en-US" sz="2400" dirty="0" err="1">
                <a:solidFill>
                  <a:srgbClr val="FF0000"/>
                </a:solidFill>
              </a:rPr>
              <a:t>Cyclodienes</a:t>
            </a:r>
            <a:r>
              <a:rPr lang="en-US" sz="2400" dirty="0">
                <a:solidFill>
                  <a:srgbClr val="FF0000"/>
                </a:solidFill>
              </a:rPr>
              <a:t>:  </a:t>
            </a:r>
          </a:p>
          <a:p>
            <a:pPr lvl="1" algn="just">
              <a:buFont typeface="Wingdings" panose="05000000000000000000" pitchFamily="2" charset="2"/>
              <a:buChar char="ü"/>
            </a:pPr>
            <a:r>
              <a:rPr lang="en-US" sz="2400" dirty="0"/>
              <a:t>	chlordane, </a:t>
            </a:r>
            <a:r>
              <a:rPr lang="en-US" sz="2400" dirty="0" err="1"/>
              <a:t>aldrin</a:t>
            </a:r>
            <a:r>
              <a:rPr lang="en-US" sz="2400" dirty="0"/>
              <a:t>, dieldrin, </a:t>
            </a:r>
            <a:r>
              <a:rPr lang="en-US" sz="2400" dirty="0" err="1"/>
              <a:t>hepatochlor</a:t>
            </a:r>
            <a:r>
              <a:rPr lang="en-US" sz="2400" dirty="0"/>
              <a:t>, </a:t>
            </a:r>
            <a:r>
              <a:rPr lang="en-US" sz="2400" dirty="0" err="1"/>
              <a:t>endrin</a:t>
            </a:r>
            <a:r>
              <a:rPr lang="en-US" sz="2400" dirty="0"/>
              <a:t>, and </a:t>
            </a:r>
            <a:r>
              <a:rPr lang="en-US" sz="2400" dirty="0" err="1"/>
              <a:t>tozaphene</a:t>
            </a:r>
            <a:r>
              <a:rPr lang="en-US" sz="2400" dirty="0"/>
              <a:t>; and </a:t>
            </a:r>
          </a:p>
          <a:p>
            <a:pPr lvl="1" algn="just">
              <a:buFont typeface="Wingdings" panose="05000000000000000000" pitchFamily="2" charset="2"/>
              <a:buChar char="q"/>
            </a:pPr>
            <a:r>
              <a:rPr lang="en-US" sz="2400" dirty="0">
                <a:solidFill>
                  <a:srgbClr val="FF0000"/>
                </a:solidFill>
              </a:rPr>
              <a:t>Hexachlorocyclohexanes: </a:t>
            </a:r>
          </a:p>
          <a:p>
            <a:pPr lvl="1" algn="just">
              <a:buFont typeface="Wingdings" panose="05000000000000000000" pitchFamily="2" charset="2"/>
              <a:buChar char="ü"/>
            </a:pPr>
            <a:r>
              <a:rPr lang="en-US" sz="2400" dirty="0"/>
              <a:t>benzene hexachloride (BHC), which includes the g-isomer, lindane.</a:t>
            </a:r>
            <a:endParaRPr lang="en-GB" sz="2400" dirty="0"/>
          </a:p>
        </p:txBody>
      </p:sp>
      <p:sp>
        <p:nvSpPr>
          <p:cNvPr id="4" name="Footer Placeholder 3"/>
          <p:cNvSpPr>
            <a:spLocks noGrp="1"/>
          </p:cNvSpPr>
          <p:nvPr>
            <p:ph type="ftr" sz="quarter" idx="10"/>
          </p:nvPr>
        </p:nvSpPr>
        <p:spPr/>
        <p:txBody>
          <a:bodyPr/>
          <a:lstStyle/>
          <a:p>
            <a:pPr>
              <a:defRPr/>
            </a:pPr>
            <a:r>
              <a:rPr lang="en-US"/>
              <a:t>© 2019 by Takele Beyene, AAU-CVMA. </a:t>
            </a:r>
          </a:p>
        </p:txBody>
      </p:sp>
      <p:sp>
        <p:nvSpPr>
          <p:cNvPr id="5" name="Line 4">
            <a:extLst>
              <a:ext uri="{FF2B5EF4-FFF2-40B4-BE49-F238E27FC236}">
                <a16:creationId xmlns:a16="http://schemas.microsoft.com/office/drawing/2014/main" id="{625689DA-8C50-4607-AC34-907D8BFAFBF3}"/>
              </a:ext>
            </a:extLst>
          </p:cNvPr>
          <p:cNvSpPr>
            <a:spLocks noChangeShapeType="1"/>
          </p:cNvSpPr>
          <p:nvPr/>
        </p:nvSpPr>
        <p:spPr bwMode="auto">
          <a:xfrm>
            <a:off x="228600" y="914400"/>
            <a:ext cx="8686800" cy="45719"/>
          </a:xfrm>
          <a:prstGeom prst="line">
            <a:avLst/>
          </a:prstGeom>
          <a:noFill/>
          <a:ln w="28575">
            <a:solidFill>
              <a:srgbClr val="00CCFF"/>
            </a:solidFill>
            <a:round/>
            <a:headEnd/>
            <a:tailEnd/>
          </a:ln>
        </p:spPr>
        <p:txBody>
          <a:bodyPr/>
          <a:lstStyle/>
          <a:p>
            <a:endParaRPr lang="en-GB"/>
          </a:p>
        </p:txBody>
      </p:sp>
    </p:spTree>
    <p:extLst>
      <p:ext uri="{BB962C8B-B14F-4D97-AF65-F5344CB8AC3E}">
        <p14:creationId xmlns:p14="http://schemas.microsoft.com/office/powerpoint/2010/main" val="10414152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467600" cy="533400"/>
          </a:xfrm>
        </p:spPr>
        <p:txBody>
          <a:bodyPr/>
          <a:lstStyle/>
          <a:p>
            <a:pPr algn="l"/>
            <a:r>
              <a:rPr lang="en-US" sz="2800" b="1" dirty="0" err="1">
                <a:solidFill>
                  <a:srgbClr val="FF66CC"/>
                </a:solidFill>
              </a:rPr>
              <a:t>Organochlorines</a:t>
            </a:r>
            <a:endParaRPr lang="en-GB" sz="2800" dirty="0"/>
          </a:p>
        </p:txBody>
      </p:sp>
      <p:sp>
        <p:nvSpPr>
          <p:cNvPr id="3" name="Content Placeholder 2"/>
          <p:cNvSpPr>
            <a:spLocks noGrp="1"/>
          </p:cNvSpPr>
          <p:nvPr>
            <p:ph idx="1"/>
          </p:nvPr>
        </p:nvSpPr>
        <p:spPr>
          <a:xfrm>
            <a:off x="304800" y="1295400"/>
            <a:ext cx="8610600" cy="5562600"/>
          </a:xfrm>
        </p:spPr>
        <p:txBody>
          <a:bodyPr/>
          <a:lstStyle/>
          <a:p>
            <a:pPr>
              <a:buFont typeface="Wingdings" pitchFamily="2" charset="2"/>
              <a:buChar char="q"/>
            </a:pPr>
            <a:r>
              <a:rPr lang="en-US" sz="2200" dirty="0"/>
              <a:t>Chlorinated </a:t>
            </a:r>
            <a:r>
              <a:rPr lang="en-US" sz="2200" dirty="0" err="1"/>
              <a:t>ethanes</a:t>
            </a:r>
            <a:endParaRPr lang="en-US" sz="2200" dirty="0"/>
          </a:p>
          <a:p>
            <a:pPr lvl="1" algn="just"/>
            <a:r>
              <a:rPr lang="en-US" sz="2400" dirty="0"/>
              <a:t> cause </a:t>
            </a:r>
            <a:r>
              <a:rPr lang="en-US" sz="2400" dirty="0">
                <a:solidFill>
                  <a:srgbClr val="FF0000"/>
                </a:solidFill>
              </a:rPr>
              <a:t>inhibition of sodium conductance </a:t>
            </a:r>
            <a:r>
              <a:rPr lang="en-US" sz="2400" dirty="0"/>
              <a:t>along sensory and motor nerve fibers by holding sodium channels open, resulting in delayed </a:t>
            </a:r>
            <a:r>
              <a:rPr lang="en-US" sz="2400" dirty="0" err="1"/>
              <a:t>repolarization</a:t>
            </a:r>
            <a:r>
              <a:rPr lang="en-US" sz="2400" dirty="0"/>
              <a:t> of the axonal membrane</a:t>
            </a:r>
          </a:p>
          <a:p>
            <a:pPr algn="just">
              <a:buFont typeface="Wingdings" pitchFamily="2" charset="2"/>
              <a:buChar char="q"/>
            </a:pPr>
            <a:r>
              <a:rPr lang="en-US" sz="2200" dirty="0" err="1"/>
              <a:t>cyclodienes</a:t>
            </a:r>
            <a:r>
              <a:rPr lang="en-US" sz="2200" dirty="0"/>
              <a:t> </a:t>
            </a:r>
          </a:p>
          <a:p>
            <a:pPr lvl="1" algn="just"/>
            <a:r>
              <a:rPr lang="en-US" sz="2400" dirty="0">
                <a:solidFill>
                  <a:srgbClr val="FF0000"/>
                </a:solidFill>
              </a:rPr>
              <a:t>inhibition of GABA-stimulated </a:t>
            </a:r>
            <a:r>
              <a:rPr lang="en-US" sz="2400" dirty="0" err="1">
                <a:solidFill>
                  <a:srgbClr val="FF0000"/>
                </a:solidFill>
              </a:rPr>
              <a:t>Cl</a:t>
            </a:r>
            <a:r>
              <a:rPr lang="en-US" sz="2400" baseline="30000" dirty="0">
                <a:solidFill>
                  <a:srgbClr val="FF0000"/>
                </a:solidFill>
              </a:rPr>
              <a:t>-</a:t>
            </a:r>
            <a:r>
              <a:rPr lang="en-US" sz="2400" dirty="0">
                <a:solidFill>
                  <a:srgbClr val="FF0000"/>
                </a:solidFill>
              </a:rPr>
              <a:t> flux  </a:t>
            </a:r>
            <a:r>
              <a:rPr lang="en-US" sz="2400" dirty="0"/>
              <a:t>in to the neuron and </a:t>
            </a:r>
          </a:p>
          <a:p>
            <a:pPr lvl="1" algn="just"/>
            <a:r>
              <a:rPr lang="en-US" sz="2400" dirty="0">
                <a:solidFill>
                  <a:srgbClr val="FF0000"/>
                </a:solidFill>
              </a:rPr>
              <a:t>interference with Ca</a:t>
            </a:r>
            <a:r>
              <a:rPr lang="en-US" sz="2400" baseline="30000" dirty="0">
                <a:solidFill>
                  <a:srgbClr val="FF0000"/>
                </a:solidFill>
              </a:rPr>
              <a:t>2+</a:t>
            </a:r>
            <a:r>
              <a:rPr lang="en-US" sz="2400" dirty="0">
                <a:solidFill>
                  <a:srgbClr val="FF0000"/>
                </a:solidFill>
              </a:rPr>
              <a:t> flux. </a:t>
            </a:r>
          </a:p>
          <a:p>
            <a:pPr lvl="2" algn="just"/>
            <a:r>
              <a:rPr lang="en-US" sz="2400" dirty="0"/>
              <a:t>partial depolarization of the postsynaptic membrane and vulnerability to repeated discharge.</a:t>
            </a:r>
          </a:p>
          <a:p>
            <a:pPr algn="just">
              <a:buFont typeface="Wingdings" pitchFamily="2" charset="2"/>
              <a:buChar char="q"/>
            </a:pPr>
            <a:r>
              <a:rPr lang="en-US" sz="2200" dirty="0" err="1"/>
              <a:t>Lindane</a:t>
            </a:r>
            <a:r>
              <a:rPr lang="en-US" sz="2200" dirty="0"/>
              <a:t>: </a:t>
            </a:r>
          </a:p>
          <a:p>
            <a:pPr lvl="1" algn="just">
              <a:buFont typeface="Wingdings" pitchFamily="2" charset="2"/>
              <a:buChar char="ü"/>
            </a:pPr>
            <a:r>
              <a:rPr lang="en-US" sz="2400" dirty="0"/>
              <a:t>binds to the </a:t>
            </a:r>
            <a:r>
              <a:rPr lang="en-US" sz="2400" dirty="0" err="1"/>
              <a:t>picrotoxin</a:t>
            </a:r>
            <a:r>
              <a:rPr lang="en-US" sz="2400" dirty="0"/>
              <a:t> side of GABA receptors, resulting in an </a:t>
            </a:r>
            <a:r>
              <a:rPr lang="en-US" sz="2400" dirty="0">
                <a:solidFill>
                  <a:srgbClr val="FF0000"/>
                </a:solidFill>
              </a:rPr>
              <a:t>inhibition of GABA-dependent </a:t>
            </a:r>
            <a:r>
              <a:rPr lang="en-US" sz="2400" dirty="0" err="1">
                <a:solidFill>
                  <a:srgbClr val="FF0000"/>
                </a:solidFill>
              </a:rPr>
              <a:t>Cl</a:t>
            </a:r>
            <a:r>
              <a:rPr lang="en-US" sz="2400" baseline="30000" dirty="0">
                <a:solidFill>
                  <a:srgbClr val="FF0000"/>
                </a:solidFill>
              </a:rPr>
              <a:t>-</a:t>
            </a:r>
            <a:r>
              <a:rPr lang="en-US" sz="2400" dirty="0">
                <a:solidFill>
                  <a:srgbClr val="FF0000"/>
                </a:solidFill>
              </a:rPr>
              <a:t> flux </a:t>
            </a:r>
            <a:r>
              <a:rPr lang="en-US" sz="2400" dirty="0"/>
              <a:t>into the neuron</a:t>
            </a:r>
            <a:endParaRPr lang="en-GB" sz="2400" dirty="0"/>
          </a:p>
          <a:p>
            <a:pPr lvl="1" algn="just">
              <a:buNone/>
            </a:pPr>
            <a:endParaRPr lang="en-GB" sz="2000" dirty="0"/>
          </a:p>
        </p:txBody>
      </p:sp>
      <p:sp>
        <p:nvSpPr>
          <p:cNvPr id="4" name="Footer Placeholder 3"/>
          <p:cNvSpPr>
            <a:spLocks noGrp="1"/>
          </p:cNvSpPr>
          <p:nvPr>
            <p:ph type="ftr" sz="quarter" idx="10"/>
          </p:nvPr>
        </p:nvSpPr>
        <p:spPr/>
        <p:txBody>
          <a:bodyPr/>
          <a:lstStyle/>
          <a:p>
            <a:pPr>
              <a:defRPr/>
            </a:pPr>
            <a:r>
              <a:rPr lang="en-US"/>
              <a:t>© 2019 by Takele Beyene, AAU-CVMA. </a:t>
            </a:r>
          </a:p>
        </p:txBody>
      </p:sp>
      <p:sp>
        <p:nvSpPr>
          <p:cNvPr id="5" name="Line 4">
            <a:extLst>
              <a:ext uri="{FF2B5EF4-FFF2-40B4-BE49-F238E27FC236}">
                <a16:creationId xmlns:a16="http://schemas.microsoft.com/office/drawing/2014/main" id="{9CA5A3A2-879B-4C1B-9FBF-B7697F6138BC}"/>
              </a:ext>
            </a:extLst>
          </p:cNvPr>
          <p:cNvSpPr>
            <a:spLocks noChangeShapeType="1"/>
          </p:cNvSpPr>
          <p:nvPr/>
        </p:nvSpPr>
        <p:spPr bwMode="auto">
          <a:xfrm>
            <a:off x="152400" y="815163"/>
            <a:ext cx="8686800" cy="45719"/>
          </a:xfrm>
          <a:prstGeom prst="line">
            <a:avLst/>
          </a:prstGeom>
          <a:noFill/>
          <a:ln w="28575">
            <a:solidFill>
              <a:srgbClr val="00CCFF"/>
            </a:solidFill>
            <a:round/>
            <a:headEnd/>
            <a:tailEnd/>
          </a:ln>
        </p:spPr>
        <p:txBody>
          <a:bodyPr/>
          <a:lstStyle/>
          <a:p>
            <a:endParaRPr lang="en-GB"/>
          </a:p>
        </p:txBody>
      </p:sp>
    </p:spTree>
    <p:extLst>
      <p:ext uri="{BB962C8B-B14F-4D97-AF65-F5344CB8AC3E}">
        <p14:creationId xmlns:p14="http://schemas.microsoft.com/office/powerpoint/2010/main" val="12937452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467600" cy="838200"/>
          </a:xfrm>
        </p:spPr>
        <p:txBody>
          <a:bodyPr/>
          <a:lstStyle/>
          <a:p>
            <a:r>
              <a:rPr lang="en-US" b="1" dirty="0">
                <a:solidFill>
                  <a:srgbClr val="FF66CC"/>
                </a:solidFill>
              </a:rPr>
              <a:t>Organophosphates (OP) </a:t>
            </a:r>
            <a:endParaRPr lang="en-GB" b="1" dirty="0">
              <a:solidFill>
                <a:srgbClr val="FF66CC"/>
              </a:solidFill>
            </a:endParaRPr>
          </a:p>
        </p:txBody>
      </p:sp>
      <p:sp>
        <p:nvSpPr>
          <p:cNvPr id="3" name="Content Placeholder 2"/>
          <p:cNvSpPr>
            <a:spLocks noGrp="1"/>
          </p:cNvSpPr>
          <p:nvPr>
            <p:ph idx="1"/>
          </p:nvPr>
        </p:nvSpPr>
        <p:spPr>
          <a:xfrm>
            <a:off x="381000" y="1219200"/>
            <a:ext cx="8458200" cy="5334000"/>
          </a:xfrm>
        </p:spPr>
        <p:txBody>
          <a:bodyPr/>
          <a:lstStyle/>
          <a:p>
            <a:pPr algn="just">
              <a:buFont typeface="Wingdings" pitchFamily="2" charset="2"/>
              <a:buChar char="Ø"/>
            </a:pPr>
            <a:r>
              <a:rPr lang="en-US" sz="2400" dirty="0">
                <a:solidFill>
                  <a:srgbClr val="FF0000"/>
                </a:solidFill>
              </a:rPr>
              <a:t>Inhibit the action of </a:t>
            </a:r>
            <a:r>
              <a:rPr lang="en-US" sz="2400" dirty="0" err="1">
                <a:solidFill>
                  <a:srgbClr val="FF0000"/>
                </a:solidFill>
              </a:rPr>
              <a:t>AChE</a:t>
            </a:r>
            <a:r>
              <a:rPr lang="en-US" sz="2400" dirty="0">
                <a:solidFill>
                  <a:srgbClr val="FF0000"/>
                </a:solidFill>
              </a:rPr>
              <a:t> </a:t>
            </a:r>
            <a:r>
              <a:rPr lang="en-US" sz="2400" dirty="0"/>
              <a:t>at cholinergic synapses and at muscle endplates. </a:t>
            </a:r>
          </a:p>
          <a:p>
            <a:pPr lvl="1" algn="just">
              <a:buFont typeface="Wingdings" pitchFamily="2" charset="2"/>
              <a:buChar char="ü"/>
            </a:pPr>
            <a:r>
              <a:rPr lang="en-US" sz="2000" dirty="0"/>
              <a:t>accumulating </a:t>
            </a:r>
            <a:r>
              <a:rPr lang="en-US" sz="2000" dirty="0" err="1"/>
              <a:t>ACh</a:t>
            </a:r>
            <a:r>
              <a:rPr lang="en-US" sz="2000" dirty="0"/>
              <a:t> at the postsynaptic membrane, leading to </a:t>
            </a:r>
            <a:r>
              <a:rPr lang="en-US" sz="2000" dirty="0">
                <a:solidFill>
                  <a:srgbClr val="FF0000"/>
                </a:solidFill>
              </a:rPr>
              <a:t>neuromuscular paralysis </a:t>
            </a:r>
          </a:p>
          <a:p>
            <a:pPr algn="just">
              <a:buFont typeface="Wingdings" pitchFamily="2" charset="2"/>
              <a:buChar char="Ø"/>
            </a:pPr>
            <a:r>
              <a:rPr lang="en-US" sz="2400" dirty="0"/>
              <a:t>Extremely </a:t>
            </a:r>
            <a:r>
              <a:rPr lang="en-US" sz="2400" dirty="0">
                <a:solidFill>
                  <a:srgbClr val="FF0000"/>
                </a:solidFill>
              </a:rPr>
              <a:t>toxic</a:t>
            </a:r>
            <a:r>
              <a:rPr lang="en-US" sz="2400" dirty="0"/>
              <a:t> in animals and humans, causing an inhibition of </a:t>
            </a:r>
            <a:r>
              <a:rPr lang="en-US" sz="2400" dirty="0" err="1"/>
              <a:t>AChE</a:t>
            </a:r>
            <a:r>
              <a:rPr lang="en-US" sz="2400" dirty="0"/>
              <a:t> and other </a:t>
            </a:r>
            <a:r>
              <a:rPr lang="en-US" sz="2400" dirty="0" err="1"/>
              <a:t>cholinesterases</a:t>
            </a:r>
            <a:endParaRPr lang="en-US" sz="2400" dirty="0"/>
          </a:p>
          <a:p>
            <a:pPr algn="just">
              <a:buFont typeface="Wingdings" pitchFamily="2" charset="2"/>
              <a:buChar char="Ø"/>
            </a:pPr>
            <a:r>
              <a:rPr lang="en-US" sz="2400" dirty="0"/>
              <a:t>Topically used include: </a:t>
            </a:r>
          </a:p>
          <a:p>
            <a:pPr lvl="1" algn="just">
              <a:buFont typeface="Wingdings" pitchFamily="2" charset="2"/>
              <a:buChar char="Ø"/>
            </a:pPr>
            <a:r>
              <a:rPr lang="en-US" sz="2000" dirty="0" err="1"/>
              <a:t>Coumaphos</a:t>
            </a:r>
            <a:r>
              <a:rPr lang="en-US" sz="2000" dirty="0"/>
              <a:t>, diazinon, </a:t>
            </a:r>
            <a:r>
              <a:rPr lang="en-US" sz="2000" dirty="0" err="1"/>
              <a:t>dichlorvos</a:t>
            </a:r>
            <a:r>
              <a:rPr lang="en-US" sz="2000" dirty="0"/>
              <a:t>, </a:t>
            </a:r>
            <a:r>
              <a:rPr lang="en-US" sz="2000" dirty="0" err="1"/>
              <a:t>famphur</a:t>
            </a:r>
            <a:r>
              <a:rPr lang="en-US" sz="2000" dirty="0"/>
              <a:t>, fenthion, malathion, trichlorfon, </a:t>
            </a:r>
            <a:r>
              <a:rPr lang="en-US" sz="2000" dirty="0" err="1"/>
              <a:t>stirofos</a:t>
            </a:r>
            <a:r>
              <a:rPr lang="en-US" sz="2000" dirty="0"/>
              <a:t>, </a:t>
            </a:r>
            <a:r>
              <a:rPr lang="en-US" sz="2000" dirty="0" err="1"/>
              <a:t>phosmet</a:t>
            </a:r>
            <a:r>
              <a:rPr lang="en-US" sz="2000" dirty="0"/>
              <a:t>, and </a:t>
            </a:r>
            <a:r>
              <a:rPr lang="en-US" sz="2000" dirty="0" err="1"/>
              <a:t>propetamphos</a:t>
            </a:r>
            <a:r>
              <a:rPr lang="en-US" sz="2000" dirty="0"/>
              <a:t>. </a:t>
            </a:r>
          </a:p>
          <a:p>
            <a:pPr lvl="1" algn="just">
              <a:buFont typeface="Wingdings" pitchFamily="2" charset="2"/>
              <a:buChar char="Ø"/>
            </a:pPr>
            <a:r>
              <a:rPr lang="en-US" sz="2000" dirty="0"/>
              <a:t>generally active against fly larvae, flies, lice, ticks, and mites on domestic livestock </a:t>
            </a:r>
          </a:p>
          <a:p>
            <a:pPr lvl="1" algn="just">
              <a:buFont typeface="Wingdings" pitchFamily="2" charset="2"/>
              <a:buChar char="Ø"/>
            </a:pPr>
            <a:endParaRPr lang="en-US" sz="2000" dirty="0"/>
          </a:p>
          <a:p>
            <a:pPr lvl="1" algn="just">
              <a:buFont typeface="Wingdings" pitchFamily="2" charset="2"/>
              <a:buChar char="Ø"/>
            </a:pPr>
            <a:r>
              <a:rPr lang="en-US" sz="2000" dirty="0"/>
              <a:t>Diazinon and </a:t>
            </a:r>
            <a:r>
              <a:rPr lang="en-US" sz="2000" dirty="0" err="1"/>
              <a:t>propetamphos</a:t>
            </a:r>
            <a:r>
              <a:rPr lang="en-US" sz="2000" dirty="0"/>
              <a:t> dip formulations for the control of </a:t>
            </a:r>
            <a:r>
              <a:rPr lang="en-US" sz="2000" dirty="0" err="1"/>
              <a:t>psoroptic</a:t>
            </a:r>
            <a:r>
              <a:rPr lang="en-US" sz="2000" dirty="0"/>
              <a:t> mange in sheep</a:t>
            </a:r>
            <a:endParaRPr lang="en-GB" sz="2000" dirty="0"/>
          </a:p>
        </p:txBody>
      </p:sp>
      <p:sp>
        <p:nvSpPr>
          <p:cNvPr id="4" name="Footer Placeholder 3"/>
          <p:cNvSpPr>
            <a:spLocks noGrp="1"/>
          </p:cNvSpPr>
          <p:nvPr>
            <p:ph type="ftr" sz="quarter" idx="10"/>
          </p:nvPr>
        </p:nvSpPr>
        <p:spPr/>
        <p:txBody>
          <a:bodyPr/>
          <a:lstStyle/>
          <a:p>
            <a:pPr>
              <a:defRPr/>
            </a:pPr>
            <a:r>
              <a:rPr lang="en-US"/>
              <a:t>© 2019 by Takele Beyene, AAU-CVMA. </a:t>
            </a:r>
          </a:p>
        </p:txBody>
      </p:sp>
      <p:sp>
        <p:nvSpPr>
          <p:cNvPr id="5" name="Line 4">
            <a:extLst>
              <a:ext uri="{FF2B5EF4-FFF2-40B4-BE49-F238E27FC236}">
                <a16:creationId xmlns:a16="http://schemas.microsoft.com/office/drawing/2014/main" id="{F0728ED4-68DD-4260-ADFF-380C2DE2434F}"/>
              </a:ext>
            </a:extLst>
          </p:cNvPr>
          <p:cNvSpPr>
            <a:spLocks noChangeShapeType="1"/>
          </p:cNvSpPr>
          <p:nvPr/>
        </p:nvSpPr>
        <p:spPr bwMode="auto">
          <a:xfrm>
            <a:off x="228600" y="914400"/>
            <a:ext cx="8686800" cy="45719"/>
          </a:xfrm>
          <a:prstGeom prst="line">
            <a:avLst/>
          </a:prstGeom>
          <a:noFill/>
          <a:ln w="28575">
            <a:solidFill>
              <a:srgbClr val="00CCFF"/>
            </a:solidFill>
            <a:round/>
            <a:headEnd/>
            <a:tailEnd/>
          </a:ln>
        </p:spPr>
        <p:txBody>
          <a:bodyPr/>
          <a:lstStyle/>
          <a:p>
            <a:endParaRPr lang="en-GB"/>
          </a:p>
        </p:txBody>
      </p:sp>
    </p:spTree>
    <p:extLst>
      <p:ext uri="{BB962C8B-B14F-4D97-AF65-F5344CB8AC3E}">
        <p14:creationId xmlns:p14="http://schemas.microsoft.com/office/powerpoint/2010/main" val="27901474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49274"/>
          </a:xfrm>
        </p:spPr>
        <p:txBody>
          <a:bodyPr/>
          <a:lstStyle/>
          <a:p>
            <a:pPr algn="l"/>
            <a:r>
              <a:rPr lang="en-US" sz="3200" b="1" dirty="0">
                <a:solidFill>
                  <a:srgbClr val="FF66CC"/>
                </a:solidFill>
              </a:rPr>
              <a:t>Organophosphates</a:t>
            </a:r>
            <a:endParaRPr lang="en-GB" sz="3200" dirty="0"/>
          </a:p>
        </p:txBody>
      </p:sp>
      <p:sp>
        <p:nvSpPr>
          <p:cNvPr id="3" name="Content Placeholder 2"/>
          <p:cNvSpPr>
            <a:spLocks noGrp="1"/>
          </p:cNvSpPr>
          <p:nvPr>
            <p:ph idx="1"/>
          </p:nvPr>
        </p:nvSpPr>
        <p:spPr>
          <a:xfrm>
            <a:off x="628650" y="1569719"/>
            <a:ext cx="7886700" cy="4607244"/>
          </a:xfrm>
        </p:spPr>
        <p:txBody>
          <a:bodyPr>
            <a:normAutofit/>
          </a:bodyPr>
          <a:lstStyle/>
          <a:p>
            <a:r>
              <a:rPr lang="en-US" sz="3200" b="1" dirty="0">
                <a:solidFill>
                  <a:srgbClr val="FF66CC"/>
                </a:solidFill>
              </a:rPr>
              <a:t>OP poisoning</a:t>
            </a:r>
            <a:endParaRPr lang="en-US" sz="3200" dirty="0"/>
          </a:p>
          <a:p>
            <a:r>
              <a:rPr lang="en-US" sz="3200" dirty="0"/>
              <a:t>Antidote: </a:t>
            </a:r>
          </a:p>
          <a:p>
            <a:pPr marL="857250" lvl="1" indent="-514350">
              <a:buFont typeface="+mj-lt"/>
              <a:buAutoNum type="arabicPeriod"/>
            </a:pPr>
            <a:r>
              <a:rPr lang="en-US" sz="2800" dirty="0"/>
              <a:t>Atropine sulfate 0.1-1mg/kg </a:t>
            </a:r>
            <a:r>
              <a:rPr lang="en-US" sz="2800" dirty="0" err="1"/>
              <a:t>Im</a:t>
            </a:r>
            <a:r>
              <a:rPr lang="en-US" sz="2800" dirty="0"/>
              <a:t> </a:t>
            </a:r>
            <a:endParaRPr lang="en-GB" sz="2800" dirty="0"/>
          </a:p>
          <a:p>
            <a:pPr marL="857250" lvl="1" indent="-514350">
              <a:buFont typeface="+mj-lt"/>
              <a:buAutoNum type="arabicPeriod"/>
            </a:pPr>
            <a:r>
              <a:rPr lang="en-US" sz="2800" dirty="0"/>
              <a:t>Pralidoxime – break the bond between organophosphate and acetylcholine-</a:t>
            </a:r>
            <a:r>
              <a:rPr lang="en-US" sz="2800" dirty="0" err="1"/>
              <a:t>estrase</a:t>
            </a:r>
            <a:r>
              <a:rPr lang="en-US" sz="2800" dirty="0"/>
              <a:t>. </a:t>
            </a:r>
          </a:p>
          <a:p>
            <a:pPr lvl="3">
              <a:buFont typeface="Wingdings" panose="05000000000000000000" pitchFamily="2" charset="2"/>
              <a:buChar char="ü"/>
            </a:pPr>
            <a:r>
              <a:rPr lang="en-US" sz="2250" dirty="0"/>
              <a:t>Dose of 2-PAM: 20mg/kg, BID </a:t>
            </a:r>
            <a:endParaRPr lang="en-GB" sz="2250" dirty="0"/>
          </a:p>
          <a:p>
            <a:endParaRPr lang="en-GB" sz="3200" dirty="0"/>
          </a:p>
        </p:txBody>
      </p:sp>
      <p:sp>
        <p:nvSpPr>
          <p:cNvPr id="4" name="Footer Placeholder 3"/>
          <p:cNvSpPr>
            <a:spLocks noGrp="1"/>
          </p:cNvSpPr>
          <p:nvPr>
            <p:ph type="ftr" sz="quarter" idx="10"/>
          </p:nvPr>
        </p:nvSpPr>
        <p:spPr/>
        <p:txBody>
          <a:bodyPr/>
          <a:lstStyle/>
          <a:p>
            <a:pPr>
              <a:defRPr/>
            </a:pPr>
            <a:r>
              <a:rPr lang="en-US"/>
              <a:t>© 2019 by Takele Beyene, AAU-CVMA. </a:t>
            </a:r>
          </a:p>
        </p:txBody>
      </p:sp>
      <p:sp>
        <p:nvSpPr>
          <p:cNvPr id="5" name="Line 4">
            <a:extLst>
              <a:ext uri="{FF2B5EF4-FFF2-40B4-BE49-F238E27FC236}">
                <a16:creationId xmlns:a16="http://schemas.microsoft.com/office/drawing/2014/main" id="{54A1D31B-8AAA-4D4A-8C17-D50E406E1AAA}"/>
              </a:ext>
            </a:extLst>
          </p:cNvPr>
          <p:cNvSpPr>
            <a:spLocks noChangeShapeType="1"/>
          </p:cNvSpPr>
          <p:nvPr/>
        </p:nvSpPr>
        <p:spPr bwMode="auto">
          <a:xfrm>
            <a:off x="228600" y="914400"/>
            <a:ext cx="8686800" cy="45719"/>
          </a:xfrm>
          <a:prstGeom prst="line">
            <a:avLst/>
          </a:prstGeom>
          <a:noFill/>
          <a:ln w="28575">
            <a:solidFill>
              <a:srgbClr val="00CCFF"/>
            </a:solidFill>
            <a:round/>
            <a:headEnd/>
            <a:tailEnd/>
          </a:ln>
        </p:spPr>
        <p:txBody>
          <a:bodyPr/>
          <a:lstStyle/>
          <a:p>
            <a:endParaRPr lang="en-GB"/>
          </a:p>
        </p:txBody>
      </p:sp>
    </p:spTree>
    <p:extLst>
      <p:ext uri="{BB962C8B-B14F-4D97-AF65-F5344CB8AC3E}">
        <p14:creationId xmlns:p14="http://schemas.microsoft.com/office/powerpoint/2010/main" val="13814217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467600" cy="990600"/>
          </a:xfrm>
        </p:spPr>
        <p:txBody>
          <a:bodyPr/>
          <a:lstStyle/>
          <a:p>
            <a:r>
              <a:rPr lang="en-US" b="1" dirty="0" err="1">
                <a:solidFill>
                  <a:srgbClr val="FF66CC"/>
                </a:solidFill>
              </a:rPr>
              <a:t>Carbamates</a:t>
            </a:r>
            <a:r>
              <a:rPr lang="en-US" b="1" dirty="0">
                <a:solidFill>
                  <a:srgbClr val="FF66CC"/>
                </a:solidFill>
              </a:rPr>
              <a:t> </a:t>
            </a:r>
            <a:endParaRPr lang="en-GB" b="1" dirty="0">
              <a:solidFill>
                <a:srgbClr val="FF66CC"/>
              </a:solidFill>
            </a:endParaRPr>
          </a:p>
        </p:txBody>
      </p:sp>
      <p:sp>
        <p:nvSpPr>
          <p:cNvPr id="3" name="Content Placeholder 2"/>
          <p:cNvSpPr>
            <a:spLocks noGrp="1"/>
          </p:cNvSpPr>
          <p:nvPr>
            <p:ph idx="1"/>
          </p:nvPr>
        </p:nvSpPr>
        <p:spPr>
          <a:xfrm>
            <a:off x="628650" y="1143000"/>
            <a:ext cx="8210550" cy="5562600"/>
          </a:xfrm>
        </p:spPr>
        <p:txBody>
          <a:bodyPr/>
          <a:lstStyle/>
          <a:p>
            <a:pPr algn="just"/>
            <a:r>
              <a:rPr lang="en-US" sz="2800" dirty="0"/>
              <a:t>Closely related to OP</a:t>
            </a:r>
          </a:p>
          <a:p>
            <a:pPr algn="just"/>
            <a:r>
              <a:rPr lang="en-US" sz="2800" dirty="0"/>
              <a:t>Inhibit </a:t>
            </a:r>
            <a:r>
              <a:rPr lang="en-US" sz="2800" dirty="0" err="1"/>
              <a:t>AChE</a:t>
            </a:r>
            <a:r>
              <a:rPr lang="en-US" sz="2800" dirty="0"/>
              <a:t> activity but reversible</a:t>
            </a:r>
          </a:p>
          <a:p>
            <a:pPr algn="just"/>
            <a:endParaRPr lang="en-US" sz="2800" dirty="0"/>
          </a:p>
          <a:p>
            <a:pPr algn="just"/>
            <a:r>
              <a:rPr lang="en-US" sz="2800" dirty="0"/>
              <a:t>Two main carbamate </a:t>
            </a:r>
            <a:r>
              <a:rPr lang="en-US" sz="2800" dirty="0" err="1"/>
              <a:t>cpds</a:t>
            </a:r>
            <a:r>
              <a:rPr lang="en-US" sz="2800" dirty="0"/>
              <a:t> used are: </a:t>
            </a:r>
          </a:p>
          <a:p>
            <a:pPr lvl="1" algn="just"/>
            <a:r>
              <a:rPr lang="en-US" sz="2400" dirty="0" err="1"/>
              <a:t>carbaryl</a:t>
            </a:r>
            <a:r>
              <a:rPr lang="en-US" sz="2400" dirty="0"/>
              <a:t> and </a:t>
            </a:r>
            <a:r>
              <a:rPr lang="en-US" sz="2400" dirty="0" err="1"/>
              <a:t>propoxur</a:t>
            </a:r>
            <a:r>
              <a:rPr lang="en-US" sz="2400" dirty="0"/>
              <a:t>. </a:t>
            </a:r>
          </a:p>
          <a:p>
            <a:pPr lvl="1" algn="just"/>
            <a:endParaRPr lang="en-US" sz="2400" dirty="0"/>
          </a:p>
          <a:p>
            <a:pPr lvl="1" algn="just">
              <a:buFont typeface="Wingdings" pitchFamily="2" charset="2"/>
              <a:buChar char="Ø"/>
            </a:pPr>
            <a:r>
              <a:rPr lang="en-US" sz="2000" dirty="0" err="1"/>
              <a:t>Carbaryl</a:t>
            </a:r>
            <a:r>
              <a:rPr lang="en-US" sz="2000" dirty="0"/>
              <a:t> has low mammalian toxicity</a:t>
            </a:r>
          </a:p>
          <a:p>
            <a:pPr lvl="0"/>
            <a:r>
              <a:rPr lang="en-US" sz="2400" dirty="0"/>
              <a:t>Efficacy: lice, ticks, </a:t>
            </a:r>
            <a:r>
              <a:rPr lang="en-US" sz="2400" dirty="0" err="1"/>
              <a:t>keds</a:t>
            </a:r>
            <a:r>
              <a:rPr lang="en-US" sz="2400" dirty="0"/>
              <a:t> and fleas </a:t>
            </a:r>
            <a:endParaRPr lang="en-GB" sz="2400" dirty="0"/>
          </a:p>
          <a:p>
            <a:pPr lvl="0"/>
            <a:endParaRPr lang="en-US" sz="2400" dirty="0"/>
          </a:p>
          <a:p>
            <a:pPr lvl="0"/>
            <a:r>
              <a:rPr lang="en-US" sz="2400" dirty="0" err="1"/>
              <a:t>Toxicosis</a:t>
            </a:r>
            <a:r>
              <a:rPr lang="en-US" sz="2400" dirty="0"/>
              <a:t>: </a:t>
            </a:r>
          </a:p>
          <a:p>
            <a:pPr lvl="1"/>
            <a:r>
              <a:rPr lang="en-US" sz="2000" dirty="0"/>
              <a:t>antidote: atropine sulfate 0.1-1mg/kg. </a:t>
            </a:r>
            <a:endParaRPr lang="en-GB" sz="2000" dirty="0"/>
          </a:p>
          <a:p>
            <a:pPr lvl="1"/>
            <a:r>
              <a:rPr lang="en-US" sz="2000" dirty="0"/>
              <a:t>not use PAM because it binds reversibly. </a:t>
            </a:r>
            <a:endParaRPr lang="en-GB" sz="2000" dirty="0"/>
          </a:p>
          <a:p>
            <a:pPr lvl="1" algn="just">
              <a:buFont typeface="Wingdings" pitchFamily="2" charset="2"/>
              <a:buChar char="Ø"/>
            </a:pPr>
            <a:endParaRPr lang="en-GB" sz="2400" dirty="0"/>
          </a:p>
        </p:txBody>
      </p:sp>
      <p:sp>
        <p:nvSpPr>
          <p:cNvPr id="4" name="Footer Placeholder 3"/>
          <p:cNvSpPr>
            <a:spLocks noGrp="1"/>
          </p:cNvSpPr>
          <p:nvPr>
            <p:ph type="ftr" sz="quarter" idx="10"/>
          </p:nvPr>
        </p:nvSpPr>
        <p:spPr/>
        <p:txBody>
          <a:bodyPr/>
          <a:lstStyle/>
          <a:p>
            <a:pPr>
              <a:defRPr/>
            </a:pPr>
            <a:r>
              <a:rPr lang="en-US"/>
              <a:t>© 2019 by Takele Beyene, AAU-CVMA. </a:t>
            </a:r>
          </a:p>
        </p:txBody>
      </p:sp>
      <p:sp>
        <p:nvSpPr>
          <p:cNvPr id="5" name="Line 4">
            <a:extLst>
              <a:ext uri="{FF2B5EF4-FFF2-40B4-BE49-F238E27FC236}">
                <a16:creationId xmlns:a16="http://schemas.microsoft.com/office/drawing/2014/main" id="{92CB4838-5F6B-4E8B-9F08-07518B772D8A}"/>
              </a:ext>
            </a:extLst>
          </p:cNvPr>
          <p:cNvSpPr>
            <a:spLocks noChangeShapeType="1"/>
          </p:cNvSpPr>
          <p:nvPr/>
        </p:nvSpPr>
        <p:spPr bwMode="auto">
          <a:xfrm>
            <a:off x="228600" y="914400"/>
            <a:ext cx="8686800" cy="45719"/>
          </a:xfrm>
          <a:prstGeom prst="line">
            <a:avLst/>
          </a:prstGeom>
          <a:noFill/>
          <a:ln w="28575">
            <a:solidFill>
              <a:srgbClr val="00CCFF"/>
            </a:solidFill>
            <a:round/>
            <a:headEnd/>
            <a:tailEnd/>
          </a:ln>
        </p:spPr>
        <p:txBody>
          <a:bodyPr/>
          <a:lstStyle/>
          <a:p>
            <a:endParaRPr lang="en-GB"/>
          </a:p>
        </p:txBody>
      </p:sp>
    </p:spTree>
    <p:extLst>
      <p:ext uri="{BB962C8B-B14F-4D97-AF65-F5344CB8AC3E}">
        <p14:creationId xmlns:p14="http://schemas.microsoft.com/office/powerpoint/2010/main" val="392442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6FED7-AB06-4567-B990-E41235421A31}"/>
              </a:ext>
            </a:extLst>
          </p:cNvPr>
          <p:cNvSpPr>
            <a:spLocks noGrp="1"/>
          </p:cNvSpPr>
          <p:nvPr>
            <p:ph type="title"/>
          </p:nvPr>
        </p:nvSpPr>
        <p:spPr/>
        <p:txBody>
          <a:bodyPr>
            <a:normAutofit/>
          </a:bodyPr>
          <a:lstStyle/>
          <a:p>
            <a:r>
              <a:rPr lang="en-US" b="1" dirty="0"/>
              <a:t>Factors responsible for therapeutic failure of AHs:</a:t>
            </a:r>
          </a:p>
        </p:txBody>
      </p:sp>
      <p:sp>
        <p:nvSpPr>
          <p:cNvPr id="3" name="Content Placeholder 2">
            <a:extLst>
              <a:ext uri="{FF2B5EF4-FFF2-40B4-BE49-F238E27FC236}">
                <a16:creationId xmlns:a16="http://schemas.microsoft.com/office/drawing/2014/main" id="{8B4EDD00-1E2F-4968-8718-27E7A18A7C7B}"/>
              </a:ext>
            </a:extLst>
          </p:cNvPr>
          <p:cNvSpPr>
            <a:spLocks noGrp="1"/>
          </p:cNvSpPr>
          <p:nvPr>
            <p:ph idx="1"/>
          </p:nvPr>
        </p:nvSpPr>
        <p:spPr>
          <a:xfrm>
            <a:off x="628650" y="1690689"/>
            <a:ext cx="7886700" cy="4486274"/>
          </a:xfrm>
        </p:spPr>
        <p:txBody>
          <a:bodyPr>
            <a:normAutofit fontScale="92500" lnSpcReduction="20000"/>
          </a:bodyPr>
          <a:lstStyle/>
          <a:p>
            <a:pPr>
              <a:buFont typeface="Wingdings" panose="05000000000000000000" pitchFamily="2" charset="2"/>
              <a:buChar char="q"/>
            </a:pPr>
            <a:r>
              <a:rPr lang="en-US" sz="2600" dirty="0"/>
              <a:t> Inadequate integration between management strategies and chemotherapy; </a:t>
            </a:r>
          </a:p>
          <a:p>
            <a:pPr>
              <a:buFont typeface="Wingdings" panose="05000000000000000000" pitchFamily="2" charset="2"/>
              <a:buChar char="q"/>
            </a:pPr>
            <a:r>
              <a:rPr lang="en-US" sz="2600" dirty="0"/>
              <a:t> Incorrect use of AHs drugs due to insufficient knowledge of their pharmacological features; and</a:t>
            </a:r>
          </a:p>
          <a:p>
            <a:pPr>
              <a:buFont typeface="Wingdings" panose="05000000000000000000" pitchFamily="2" charset="2"/>
              <a:buChar char="q"/>
            </a:pPr>
            <a:r>
              <a:rPr lang="en-US" sz="2600" dirty="0"/>
              <a:t> Insufficient understanding of the relationship between pharmacological properties and several host-related factors that could lead to </a:t>
            </a:r>
            <a:r>
              <a:rPr lang="en-US" sz="2600" dirty="0" err="1"/>
              <a:t>modifiations</a:t>
            </a:r>
            <a:r>
              <a:rPr lang="en-US" sz="2600" dirty="0"/>
              <a:t> of the PK behavior and to a decreased antiparasitic efficacy of the chosen drug. </a:t>
            </a:r>
          </a:p>
          <a:p>
            <a:pPr>
              <a:buFont typeface="Wingdings" panose="05000000000000000000" pitchFamily="2" charset="2"/>
              <a:buChar char="q"/>
            </a:pPr>
            <a:r>
              <a:rPr lang="en-US" sz="2600" dirty="0"/>
              <a:t>The availability of many compounds with a common mode</a:t>
            </a:r>
            <a:br>
              <a:rPr lang="en-US" sz="2600" dirty="0"/>
            </a:br>
            <a:r>
              <a:rPr lang="en-US" sz="2600" dirty="0"/>
              <a:t>of action and </a:t>
            </a:r>
          </a:p>
          <a:p>
            <a:pPr>
              <a:buFont typeface="Wingdings" panose="05000000000000000000" pitchFamily="2" charset="2"/>
              <a:buChar char="q"/>
            </a:pPr>
            <a:r>
              <a:rPr lang="en-US" sz="2600" dirty="0"/>
              <a:t>The indiscriminate use of these drugs have accounted for the widespread development of drug resistance, mainly in parasites of sheep and goats, but also in parasites of pigs, horses, and cattle.</a:t>
            </a:r>
          </a:p>
        </p:txBody>
      </p:sp>
      <p:sp>
        <p:nvSpPr>
          <p:cNvPr id="4" name="Footer Placeholder 3">
            <a:extLst>
              <a:ext uri="{FF2B5EF4-FFF2-40B4-BE49-F238E27FC236}">
                <a16:creationId xmlns:a16="http://schemas.microsoft.com/office/drawing/2014/main" id="{6079F7D1-2BFC-442C-BE93-B660D6E21AFB}"/>
              </a:ext>
            </a:extLst>
          </p:cNvPr>
          <p:cNvSpPr>
            <a:spLocks noGrp="1"/>
          </p:cNvSpPr>
          <p:nvPr>
            <p:ph type="ftr" sz="quarter" idx="11"/>
          </p:nvPr>
        </p:nvSpPr>
        <p:spPr/>
        <p:txBody>
          <a:bodyPr/>
          <a:lstStyle/>
          <a:p>
            <a:pPr>
              <a:defRPr/>
            </a:pPr>
            <a:r>
              <a:rPr lang="en-US"/>
              <a:t>© 2019 by Takele Beyene, AAU-CVMA. </a:t>
            </a:r>
          </a:p>
        </p:txBody>
      </p:sp>
      <p:sp>
        <p:nvSpPr>
          <p:cNvPr id="5" name="Line 4">
            <a:extLst>
              <a:ext uri="{FF2B5EF4-FFF2-40B4-BE49-F238E27FC236}">
                <a16:creationId xmlns:a16="http://schemas.microsoft.com/office/drawing/2014/main" id="{C7C16BC3-0485-40DB-B417-5CB31FFC24EB}"/>
              </a:ext>
            </a:extLst>
          </p:cNvPr>
          <p:cNvSpPr>
            <a:spLocks noChangeShapeType="1"/>
          </p:cNvSpPr>
          <p:nvPr/>
        </p:nvSpPr>
        <p:spPr bwMode="auto">
          <a:xfrm>
            <a:off x="228600" y="1465582"/>
            <a:ext cx="8686800" cy="45719"/>
          </a:xfrm>
          <a:prstGeom prst="line">
            <a:avLst/>
          </a:prstGeom>
          <a:noFill/>
          <a:ln w="28575">
            <a:solidFill>
              <a:srgbClr val="00CCFF"/>
            </a:solidFill>
            <a:round/>
            <a:headEnd/>
            <a:tailEnd/>
          </a:ln>
        </p:spPr>
        <p:txBody>
          <a:bodyPr/>
          <a:lstStyle/>
          <a:p>
            <a:endParaRPr lang="en-GB"/>
          </a:p>
        </p:txBody>
      </p:sp>
    </p:spTree>
    <p:extLst>
      <p:ext uri="{BB962C8B-B14F-4D97-AF65-F5344CB8AC3E}">
        <p14:creationId xmlns:p14="http://schemas.microsoft.com/office/powerpoint/2010/main" val="38722157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467600" cy="762000"/>
          </a:xfrm>
        </p:spPr>
        <p:txBody>
          <a:bodyPr/>
          <a:lstStyle/>
          <a:p>
            <a:r>
              <a:rPr lang="en-US" sz="3200" b="1" dirty="0" err="1">
                <a:solidFill>
                  <a:srgbClr val="FF66CC"/>
                </a:solidFill>
              </a:rPr>
              <a:t>Pyrethrins</a:t>
            </a:r>
            <a:r>
              <a:rPr lang="en-US" sz="3200" b="1" dirty="0">
                <a:solidFill>
                  <a:srgbClr val="FF66CC"/>
                </a:solidFill>
              </a:rPr>
              <a:t> and Synthetic </a:t>
            </a:r>
            <a:r>
              <a:rPr lang="en-US" sz="3200" b="1" dirty="0" err="1">
                <a:solidFill>
                  <a:srgbClr val="FF66CC"/>
                </a:solidFill>
              </a:rPr>
              <a:t>Pyrethroids</a:t>
            </a:r>
            <a:endParaRPr lang="en-GB" sz="3200" b="1" dirty="0">
              <a:solidFill>
                <a:srgbClr val="FF66CC"/>
              </a:solidFill>
            </a:endParaRPr>
          </a:p>
        </p:txBody>
      </p:sp>
      <p:sp>
        <p:nvSpPr>
          <p:cNvPr id="3" name="Content Placeholder 2"/>
          <p:cNvSpPr>
            <a:spLocks noGrp="1"/>
          </p:cNvSpPr>
          <p:nvPr>
            <p:ph idx="1"/>
          </p:nvPr>
        </p:nvSpPr>
        <p:spPr>
          <a:xfrm>
            <a:off x="457200" y="1295400"/>
            <a:ext cx="8382000" cy="4953000"/>
          </a:xfrm>
        </p:spPr>
        <p:txBody>
          <a:bodyPr/>
          <a:lstStyle/>
          <a:p>
            <a:pPr algn="just">
              <a:buFont typeface="Wingdings" pitchFamily="2" charset="2"/>
              <a:buChar char="q"/>
            </a:pPr>
            <a:r>
              <a:rPr lang="en-US" sz="2400" dirty="0">
                <a:solidFill>
                  <a:srgbClr val="FF0000"/>
                </a:solidFill>
              </a:rPr>
              <a:t>MOA:</a:t>
            </a:r>
          </a:p>
          <a:p>
            <a:pPr algn="just">
              <a:buFont typeface="Wingdings" pitchFamily="2" charset="2"/>
              <a:buChar char="Ø"/>
            </a:pPr>
            <a:r>
              <a:rPr lang="en-US" sz="2400" dirty="0">
                <a:solidFill>
                  <a:srgbClr val="FF0000"/>
                </a:solidFill>
              </a:rPr>
              <a:t>Interference  with sodium channels </a:t>
            </a:r>
            <a:r>
              <a:rPr lang="en-US" sz="2400" dirty="0"/>
              <a:t>of the parasite nerve axons, resulting in delayed </a:t>
            </a:r>
            <a:r>
              <a:rPr lang="en-US" sz="2400" dirty="0" err="1"/>
              <a:t>repolarization</a:t>
            </a:r>
            <a:r>
              <a:rPr lang="en-US" sz="2400" dirty="0"/>
              <a:t>, </a:t>
            </a:r>
            <a:r>
              <a:rPr lang="en-US" sz="2400" dirty="0" err="1"/>
              <a:t>incoordination</a:t>
            </a:r>
            <a:r>
              <a:rPr lang="en-US" sz="2400" dirty="0"/>
              <a:t> and convulsion and eventual paralysis</a:t>
            </a:r>
          </a:p>
          <a:p>
            <a:pPr algn="just">
              <a:buFont typeface="Wingdings" pitchFamily="2" charset="2"/>
              <a:buChar char="q"/>
            </a:pPr>
            <a:r>
              <a:rPr lang="en-US" sz="2400" dirty="0"/>
              <a:t>Preparation:</a:t>
            </a:r>
          </a:p>
          <a:p>
            <a:pPr lvl="1" algn="just">
              <a:buFont typeface="Wingdings" pitchFamily="2" charset="2"/>
              <a:buChar char="ü"/>
            </a:pPr>
            <a:r>
              <a:rPr lang="en-US" sz="2000" dirty="0"/>
              <a:t>Available as pour-on, spot-on, spray, and dip formulations </a:t>
            </a:r>
          </a:p>
          <a:p>
            <a:pPr algn="just">
              <a:buFont typeface="Wingdings" pitchFamily="2" charset="2"/>
              <a:buChar char="q"/>
            </a:pPr>
            <a:r>
              <a:rPr lang="en-US" sz="2400" dirty="0"/>
              <a:t>Activity: </a:t>
            </a:r>
          </a:p>
          <a:p>
            <a:pPr lvl="1" algn="just"/>
            <a:r>
              <a:rPr lang="en-US" sz="2000" dirty="0" err="1"/>
              <a:t>Activie</a:t>
            </a:r>
            <a:r>
              <a:rPr lang="en-US" sz="2000" dirty="0"/>
              <a:t> against biting and nuisance flies, lice, and ticks on a domestic livestock. </a:t>
            </a:r>
          </a:p>
          <a:p>
            <a:pPr lvl="1" algn="just"/>
            <a:r>
              <a:rPr lang="en-US" sz="2400" dirty="0" err="1">
                <a:solidFill>
                  <a:srgbClr val="FF0000"/>
                </a:solidFill>
              </a:rPr>
              <a:t>Flumethrin</a:t>
            </a:r>
            <a:r>
              <a:rPr lang="en-US" sz="2400" dirty="0"/>
              <a:t> and high </a:t>
            </a:r>
            <a:r>
              <a:rPr lang="en-US" sz="2400" dirty="0" err="1">
                <a:solidFill>
                  <a:srgbClr val="FF0000"/>
                </a:solidFill>
              </a:rPr>
              <a:t>cis-cypermethrin</a:t>
            </a:r>
            <a:r>
              <a:rPr lang="en-US" sz="2400" dirty="0"/>
              <a:t> are also active against mange mites</a:t>
            </a:r>
          </a:p>
        </p:txBody>
      </p:sp>
      <p:sp>
        <p:nvSpPr>
          <p:cNvPr id="4" name="Footer Placeholder 3"/>
          <p:cNvSpPr>
            <a:spLocks noGrp="1"/>
          </p:cNvSpPr>
          <p:nvPr>
            <p:ph type="ftr" sz="quarter" idx="10"/>
          </p:nvPr>
        </p:nvSpPr>
        <p:spPr/>
        <p:txBody>
          <a:bodyPr/>
          <a:lstStyle/>
          <a:p>
            <a:pPr>
              <a:defRPr/>
            </a:pPr>
            <a:r>
              <a:rPr lang="en-US"/>
              <a:t>© 2019 by Takele Beyene, AAU-CVMA. </a:t>
            </a:r>
          </a:p>
        </p:txBody>
      </p:sp>
      <p:sp>
        <p:nvSpPr>
          <p:cNvPr id="5" name="Line 4">
            <a:extLst>
              <a:ext uri="{FF2B5EF4-FFF2-40B4-BE49-F238E27FC236}">
                <a16:creationId xmlns:a16="http://schemas.microsoft.com/office/drawing/2014/main" id="{367E85D9-1616-40B7-BD2D-4153E4CCE51D}"/>
              </a:ext>
            </a:extLst>
          </p:cNvPr>
          <p:cNvSpPr>
            <a:spLocks noChangeShapeType="1"/>
          </p:cNvSpPr>
          <p:nvPr/>
        </p:nvSpPr>
        <p:spPr bwMode="auto">
          <a:xfrm>
            <a:off x="228600" y="914400"/>
            <a:ext cx="8686800" cy="45719"/>
          </a:xfrm>
          <a:prstGeom prst="line">
            <a:avLst/>
          </a:prstGeom>
          <a:noFill/>
          <a:ln w="28575">
            <a:solidFill>
              <a:srgbClr val="00CCFF"/>
            </a:solidFill>
            <a:round/>
            <a:headEnd/>
            <a:tailEnd/>
          </a:ln>
        </p:spPr>
        <p:txBody>
          <a:bodyPr/>
          <a:lstStyle/>
          <a:p>
            <a:endParaRPr lang="en-GB"/>
          </a:p>
        </p:txBody>
      </p:sp>
    </p:spTree>
    <p:extLst>
      <p:ext uri="{BB962C8B-B14F-4D97-AF65-F5344CB8AC3E}">
        <p14:creationId xmlns:p14="http://schemas.microsoft.com/office/powerpoint/2010/main" val="32143442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err="1">
                <a:solidFill>
                  <a:srgbClr val="FF66CC"/>
                </a:solidFill>
              </a:rPr>
              <a:t>Pyrethrins</a:t>
            </a:r>
            <a:r>
              <a:rPr lang="en-US" sz="3200" b="1" dirty="0">
                <a:solidFill>
                  <a:srgbClr val="FF66CC"/>
                </a:solidFill>
              </a:rPr>
              <a:t> and Synthetic </a:t>
            </a:r>
            <a:r>
              <a:rPr lang="en-US" sz="3200" b="1" dirty="0" err="1">
                <a:solidFill>
                  <a:srgbClr val="FF66CC"/>
                </a:solidFill>
              </a:rPr>
              <a:t>Pyrethroids</a:t>
            </a:r>
            <a:endParaRPr lang="en-GB" sz="3200" dirty="0"/>
          </a:p>
        </p:txBody>
      </p:sp>
      <p:sp>
        <p:nvSpPr>
          <p:cNvPr id="3" name="Content Placeholder 2"/>
          <p:cNvSpPr>
            <a:spLocks noGrp="1"/>
          </p:cNvSpPr>
          <p:nvPr>
            <p:ph idx="1"/>
          </p:nvPr>
        </p:nvSpPr>
        <p:spPr>
          <a:xfrm>
            <a:off x="628650" y="1570038"/>
            <a:ext cx="8210550" cy="4906962"/>
          </a:xfrm>
        </p:spPr>
        <p:txBody>
          <a:bodyPr/>
          <a:lstStyle/>
          <a:p>
            <a:pPr algn="just"/>
            <a:r>
              <a:rPr lang="en-US" sz="2400" dirty="0"/>
              <a:t>Are </a:t>
            </a:r>
            <a:r>
              <a:rPr lang="en-US" sz="2400" dirty="0" err="1">
                <a:solidFill>
                  <a:srgbClr val="FF0000"/>
                </a:solidFill>
              </a:rPr>
              <a:t>lipophilic</a:t>
            </a:r>
            <a:r>
              <a:rPr lang="en-US" sz="2400" dirty="0"/>
              <a:t> molecules</a:t>
            </a:r>
          </a:p>
          <a:p>
            <a:pPr algn="just"/>
            <a:r>
              <a:rPr lang="en-US" sz="2400" dirty="0"/>
              <a:t>Cross resistance with DDT present</a:t>
            </a:r>
          </a:p>
          <a:p>
            <a:pPr algn="just"/>
            <a:endParaRPr lang="en-US" sz="2400" dirty="0"/>
          </a:p>
          <a:p>
            <a:pPr algn="just"/>
            <a:r>
              <a:rPr lang="en-US" sz="2400" dirty="0"/>
              <a:t>Provide  excellent knockdown (rapid kill) but have poor residual activity due to </a:t>
            </a:r>
            <a:r>
              <a:rPr lang="en-US" sz="2400" dirty="0">
                <a:solidFill>
                  <a:srgbClr val="FF0000"/>
                </a:solidFill>
              </a:rPr>
              <a:t>instability</a:t>
            </a:r>
          </a:p>
          <a:p>
            <a:pPr algn="just"/>
            <a:endParaRPr lang="en-US" sz="2400" dirty="0"/>
          </a:p>
          <a:p>
            <a:pPr algn="just"/>
            <a:r>
              <a:rPr lang="en-US" sz="2400" dirty="0"/>
              <a:t>Generally  safe in mammals and birds but are </a:t>
            </a:r>
            <a:r>
              <a:rPr lang="en-US" sz="2400" dirty="0">
                <a:solidFill>
                  <a:srgbClr val="FF0000"/>
                </a:solidFill>
              </a:rPr>
              <a:t>highly toxic to fish and aquatic</a:t>
            </a:r>
            <a:r>
              <a:rPr lang="en-US" sz="2400" dirty="0">
                <a:solidFill>
                  <a:srgbClr val="FFFF00"/>
                </a:solidFill>
              </a:rPr>
              <a:t> </a:t>
            </a:r>
            <a:r>
              <a:rPr lang="en-US" sz="2400" dirty="0"/>
              <a:t>invertebrate</a:t>
            </a:r>
          </a:p>
          <a:p>
            <a:pPr algn="just"/>
            <a:r>
              <a:rPr lang="en-US" sz="2400" dirty="0"/>
              <a:t>common </a:t>
            </a:r>
            <a:r>
              <a:rPr lang="en-US" sz="2400" dirty="0" err="1"/>
              <a:t>pyrethroids</a:t>
            </a:r>
            <a:r>
              <a:rPr lang="en-US" sz="2400" dirty="0"/>
              <a:t> used include </a:t>
            </a:r>
          </a:p>
          <a:p>
            <a:pPr lvl="1" algn="just"/>
            <a:r>
              <a:rPr lang="en-US" sz="2400" dirty="0" err="1"/>
              <a:t>bioallethrin</a:t>
            </a:r>
            <a:r>
              <a:rPr lang="en-US" sz="2400" dirty="0"/>
              <a:t>, </a:t>
            </a:r>
            <a:r>
              <a:rPr lang="en-US" sz="2400" dirty="0" err="1"/>
              <a:t>cypermethrin</a:t>
            </a:r>
            <a:r>
              <a:rPr lang="en-US" sz="2400" dirty="0"/>
              <a:t>, </a:t>
            </a:r>
            <a:r>
              <a:rPr lang="en-US" sz="2400" dirty="0" err="1"/>
              <a:t>deltamethrin</a:t>
            </a:r>
            <a:r>
              <a:rPr lang="en-US" sz="2400" dirty="0"/>
              <a:t>, </a:t>
            </a:r>
            <a:r>
              <a:rPr lang="en-US" sz="2400" dirty="0" err="1"/>
              <a:t>fenvalerate</a:t>
            </a:r>
            <a:r>
              <a:rPr lang="en-US" sz="2400" dirty="0"/>
              <a:t>, </a:t>
            </a:r>
            <a:r>
              <a:rPr lang="en-US" sz="2400" dirty="0" err="1"/>
              <a:t>flumethrin</a:t>
            </a:r>
            <a:r>
              <a:rPr lang="en-US" sz="2400" dirty="0"/>
              <a:t>, </a:t>
            </a:r>
            <a:r>
              <a:rPr lang="en-US" sz="2400" dirty="0" err="1"/>
              <a:t>lambdacyhalothrin</a:t>
            </a:r>
            <a:r>
              <a:rPr lang="en-US" sz="2400" dirty="0"/>
              <a:t>, </a:t>
            </a:r>
            <a:r>
              <a:rPr lang="en-US" sz="2400" dirty="0" err="1"/>
              <a:t>phenothrin</a:t>
            </a:r>
            <a:r>
              <a:rPr lang="en-US" sz="2400" dirty="0"/>
              <a:t>, and </a:t>
            </a:r>
            <a:r>
              <a:rPr lang="en-US" sz="2400" dirty="0" err="1"/>
              <a:t>permethrin</a:t>
            </a:r>
            <a:endParaRPr lang="en-GB" sz="2400" dirty="0"/>
          </a:p>
          <a:p>
            <a:endParaRPr lang="en-GB" dirty="0"/>
          </a:p>
        </p:txBody>
      </p:sp>
      <p:sp>
        <p:nvSpPr>
          <p:cNvPr id="4" name="Footer Placeholder 3"/>
          <p:cNvSpPr>
            <a:spLocks noGrp="1"/>
          </p:cNvSpPr>
          <p:nvPr>
            <p:ph type="ftr" sz="quarter" idx="10"/>
          </p:nvPr>
        </p:nvSpPr>
        <p:spPr/>
        <p:txBody>
          <a:bodyPr/>
          <a:lstStyle/>
          <a:p>
            <a:pPr>
              <a:defRPr/>
            </a:pPr>
            <a:r>
              <a:rPr lang="en-US"/>
              <a:t>© 2019 by Takele Beyene, AAU-CVMA. </a:t>
            </a:r>
          </a:p>
        </p:txBody>
      </p:sp>
      <p:sp>
        <p:nvSpPr>
          <p:cNvPr id="5" name="Line 4">
            <a:extLst>
              <a:ext uri="{FF2B5EF4-FFF2-40B4-BE49-F238E27FC236}">
                <a16:creationId xmlns:a16="http://schemas.microsoft.com/office/drawing/2014/main" id="{8C38CBCD-248A-45A3-9239-00D9134F1F77}"/>
              </a:ext>
            </a:extLst>
          </p:cNvPr>
          <p:cNvSpPr>
            <a:spLocks noChangeShapeType="1"/>
          </p:cNvSpPr>
          <p:nvPr/>
        </p:nvSpPr>
        <p:spPr bwMode="auto">
          <a:xfrm>
            <a:off x="228600" y="1302702"/>
            <a:ext cx="8686800" cy="45719"/>
          </a:xfrm>
          <a:prstGeom prst="line">
            <a:avLst/>
          </a:prstGeom>
          <a:noFill/>
          <a:ln w="28575">
            <a:solidFill>
              <a:srgbClr val="00CCFF"/>
            </a:solidFill>
            <a:round/>
            <a:headEnd/>
            <a:tailEnd/>
          </a:ln>
        </p:spPr>
        <p:txBody>
          <a:bodyPr/>
          <a:lstStyle/>
          <a:p>
            <a:endParaRPr lang="en-GB"/>
          </a:p>
        </p:txBody>
      </p:sp>
    </p:spTree>
    <p:extLst>
      <p:ext uri="{BB962C8B-B14F-4D97-AF65-F5344CB8AC3E}">
        <p14:creationId xmlns:p14="http://schemas.microsoft.com/office/powerpoint/2010/main" val="32249467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lstStyle/>
          <a:p>
            <a:pPr algn="ctr"/>
            <a:r>
              <a:rPr lang="en-US" sz="3200" b="1" dirty="0">
                <a:solidFill>
                  <a:srgbClr val="FF0000"/>
                </a:solidFill>
              </a:rPr>
              <a:t>Macrocyclic Lactones </a:t>
            </a:r>
            <a:br>
              <a:rPr lang="en-US" sz="2800" b="1" dirty="0">
                <a:solidFill>
                  <a:srgbClr val="FF0000"/>
                </a:solidFill>
              </a:rPr>
            </a:br>
            <a:r>
              <a:rPr lang="en-US" sz="2800" b="1" dirty="0">
                <a:solidFill>
                  <a:srgbClr val="FF0000"/>
                </a:solidFill>
              </a:rPr>
              <a:t>( Avermectins and </a:t>
            </a:r>
            <a:r>
              <a:rPr lang="en-US" sz="2800" b="1" dirty="0" err="1">
                <a:solidFill>
                  <a:srgbClr val="FF0000"/>
                </a:solidFill>
              </a:rPr>
              <a:t>Milbemycins</a:t>
            </a:r>
            <a:r>
              <a:rPr lang="en-US" sz="2800" b="1" dirty="0">
                <a:solidFill>
                  <a:srgbClr val="FF0000"/>
                </a:solidFill>
              </a:rPr>
              <a:t>)</a:t>
            </a:r>
            <a:endParaRPr lang="en-GB" sz="2800" b="1" dirty="0">
              <a:solidFill>
                <a:srgbClr val="FF0000"/>
              </a:solidFill>
            </a:endParaRPr>
          </a:p>
        </p:txBody>
      </p:sp>
      <p:sp>
        <p:nvSpPr>
          <p:cNvPr id="3" name="Content Placeholder 2"/>
          <p:cNvSpPr>
            <a:spLocks noGrp="1"/>
          </p:cNvSpPr>
          <p:nvPr>
            <p:ph idx="1"/>
          </p:nvPr>
        </p:nvSpPr>
        <p:spPr>
          <a:xfrm>
            <a:off x="457200" y="1690688"/>
            <a:ext cx="8382000" cy="4633911"/>
          </a:xfrm>
        </p:spPr>
        <p:txBody>
          <a:bodyPr/>
          <a:lstStyle/>
          <a:p>
            <a:pPr algn="just">
              <a:buFont typeface="Wingdings" pitchFamily="2" charset="2"/>
              <a:buChar char="q"/>
            </a:pPr>
            <a:r>
              <a:rPr lang="en-US" sz="2400" dirty="0"/>
              <a:t>Activity</a:t>
            </a:r>
          </a:p>
          <a:p>
            <a:pPr lvl="1" algn="just"/>
            <a:r>
              <a:rPr lang="en-US" sz="2000" dirty="0"/>
              <a:t>active against a wide range of nematodes and arthropods and, are often referred to as </a:t>
            </a:r>
            <a:r>
              <a:rPr lang="en-US" sz="2000" dirty="0" err="1">
                <a:solidFill>
                  <a:srgbClr val="FF0000"/>
                </a:solidFill>
              </a:rPr>
              <a:t>endectocides</a:t>
            </a:r>
            <a:endParaRPr lang="en-US" sz="2000" dirty="0">
              <a:solidFill>
                <a:srgbClr val="FF0000"/>
              </a:solidFill>
            </a:endParaRPr>
          </a:p>
          <a:p>
            <a:pPr algn="just"/>
            <a:r>
              <a:rPr lang="en-US" sz="2400" dirty="0"/>
              <a:t>Preparation</a:t>
            </a:r>
          </a:p>
          <a:p>
            <a:pPr lvl="1" algn="just"/>
            <a:r>
              <a:rPr lang="en-US" sz="2000" dirty="0"/>
              <a:t>Given PO, parenterally, or topically (as pour-</a:t>
            </a:r>
            <a:r>
              <a:rPr lang="en-US" sz="2000" dirty="0" err="1"/>
              <a:t>ons</a:t>
            </a:r>
            <a:r>
              <a:rPr lang="en-US" sz="2000" dirty="0"/>
              <a:t>)</a:t>
            </a:r>
          </a:p>
          <a:p>
            <a:pPr algn="just"/>
            <a:r>
              <a:rPr lang="en-US" sz="2400" dirty="0">
                <a:solidFill>
                  <a:srgbClr val="FF0000"/>
                </a:solidFill>
              </a:rPr>
              <a:t>are highly lipophilic</a:t>
            </a:r>
          </a:p>
          <a:p>
            <a:pPr algn="just"/>
            <a:r>
              <a:rPr lang="en-US" sz="2400" dirty="0"/>
              <a:t>reduced absorption and bioavailability of ivermectin given PO in cattle</a:t>
            </a:r>
          </a:p>
          <a:p>
            <a:pPr lvl="1" algn="just"/>
            <a:r>
              <a:rPr lang="en-US" sz="2000" dirty="0"/>
              <a:t>due to its metabolism in the rumen. </a:t>
            </a:r>
          </a:p>
          <a:p>
            <a:pPr algn="just"/>
            <a:r>
              <a:rPr lang="en-US" sz="2400" dirty="0"/>
              <a:t>Its affinity for fat explains their persistence in the body and the extended periods of protection afforded against internal and external parasites.</a:t>
            </a:r>
            <a:endParaRPr lang="en-GB" sz="2400" dirty="0"/>
          </a:p>
        </p:txBody>
      </p:sp>
      <p:sp>
        <p:nvSpPr>
          <p:cNvPr id="4" name="Footer Placeholder 3"/>
          <p:cNvSpPr>
            <a:spLocks noGrp="1"/>
          </p:cNvSpPr>
          <p:nvPr>
            <p:ph type="ftr" sz="quarter" idx="10"/>
          </p:nvPr>
        </p:nvSpPr>
        <p:spPr/>
        <p:txBody>
          <a:bodyPr/>
          <a:lstStyle/>
          <a:p>
            <a:pPr>
              <a:defRPr/>
            </a:pPr>
            <a:r>
              <a:rPr lang="en-US"/>
              <a:t>© 2019 by Takele Beyene, AAU-CVMA. </a:t>
            </a:r>
          </a:p>
        </p:txBody>
      </p:sp>
      <p:sp>
        <p:nvSpPr>
          <p:cNvPr id="5" name="Line 4">
            <a:extLst>
              <a:ext uri="{FF2B5EF4-FFF2-40B4-BE49-F238E27FC236}">
                <a16:creationId xmlns:a16="http://schemas.microsoft.com/office/drawing/2014/main" id="{05CA93D3-7C67-4720-A144-4BD9FD8DD621}"/>
              </a:ext>
            </a:extLst>
          </p:cNvPr>
          <p:cNvSpPr>
            <a:spLocks noChangeShapeType="1"/>
          </p:cNvSpPr>
          <p:nvPr/>
        </p:nvSpPr>
        <p:spPr bwMode="auto">
          <a:xfrm>
            <a:off x="152400" y="1327153"/>
            <a:ext cx="8686800" cy="45719"/>
          </a:xfrm>
          <a:prstGeom prst="line">
            <a:avLst/>
          </a:prstGeom>
          <a:noFill/>
          <a:ln w="28575">
            <a:solidFill>
              <a:srgbClr val="00CCFF"/>
            </a:solidFill>
            <a:round/>
            <a:headEnd/>
            <a:tailEnd/>
          </a:ln>
        </p:spPr>
        <p:txBody>
          <a:bodyPr/>
          <a:lstStyle/>
          <a:p>
            <a:endParaRPr lang="en-GB"/>
          </a:p>
        </p:txBody>
      </p:sp>
    </p:spTree>
    <p:extLst>
      <p:ext uri="{BB962C8B-B14F-4D97-AF65-F5344CB8AC3E}">
        <p14:creationId xmlns:p14="http://schemas.microsoft.com/office/powerpoint/2010/main" val="17371214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467600" cy="762000"/>
          </a:xfrm>
        </p:spPr>
        <p:txBody>
          <a:bodyPr/>
          <a:lstStyle/>
          <a:p>
            <a:r>
              <a:rPr lang="en-US" sz="4000" b="1" dirty="0">
                <a:solidFill>
                  <a:srgbClr val="FF66CC"/>
                </a:solidFill>
              </a:rPr>
              <a:t>Macrocyclic Lactones</a:t>
            </a:r>
            <a:endParaRPr lang="en-GB" sz="4000" dirty="0"/>
          </a:p>
        </p:txBody>
      </p:sp>
      <p:sp>
        <p:nvSpPr>
          <p:cNvPr id="3" name="Content Placeholder 2"/>
          <p:cNvSpPr>
            <a:spLocks noGrp="1"/>
          </p:cNvSpPr>
          <p:nvPr>
            <p:ph idx="1"/>
          </p:nvPr>
        </p:nvSpPr>
        <p:spPr>
          <a:xfrm>
            <a:off x="628650" y="990600"/>
            <a:ext cx="8134350" cy="5181600"/>
          </a:xfrm>
        </p:spPr>
        <p:txBody>
          <a:bodyPr>
            <a:normAutofit lnSpcReduction="10000"/>
          </a:bodyPr>
          <a:lstStyle/>
          <a:p>
            <a:pPr>
              <a:buFont typeface="Wingdings" pitchFamily="2" charset="2"/>
              <a:buChar char="q"/>
            </a:pPr>
            <a:r>
              <a:rPr lang="en-US" sz="2400" dirty="0"/>
              <a:t>MOA:</a:t>
            </a:r>
          </a:p>
          <a:p>
            <a:r>
              <a:rPr lang="en-US" sz="2800" dirty="0"/>
              <a:t>Act on GABA neurotransmission in nematodes,</a:t>
            </a:r>
          </a:p>
          <a:p>
            <a:pPr lvl="1">
              <a:buFont typeface="Wingdings" panose="05000000000000000000" pitchFamily="2" charset="2"/>
              <a:buChar char="ü"/>
            </a:pPr>
            <a:r>
              <a:rPr lang="en-US" sz="2400" dirty="0"/>
              <a:t> blocking interneuronal stimulation of EMN, leading to flaccid paralysis.</a:t>
            </a:r>
          </a:p>
          <a:p>
            <a:pPr lvl="1" algn="just">
              <a:buFont typeface="Wingdings" panose="05000000000000000000" pitchFamily="2" charset="2"/>
              <a:buChar char="ü"/>
            </a:pPr>
            <a:r>
              <a:rPr lang="en-US" sz="2400" dirty="0"/>
              <a:t>by </a:t>
            </a:r>
            <a:r>
              <a:rPr lang="en-US" sz="2400" dirty="0">
                <a:solidFill>
                  <a:srgbClr val="FF0000"/>
                </a:solidFill>
              </a:rPr>
              <a:t>stimulating the release of GABA </a:t>
            </a:r>
            <a:r>
              <a:rPr lang="en-US" sz="2400" dirty="0"/>
              <a:t>from nerve endings and by enhancing the binding of GABA to its receptor on the postsynaptic membrane (PSM) of an excitatory motor neuron(EMN) =results in an increased flow of Cl</a:t>
            </a:r>
            <a:r>
              <a:rPr lang="en-US" sz="2400" baseline="30000" dirty="0"/>
              <a:t>-</a:t>
            </a:r>
            <a:r>
              <a:rPr lang="en-US" sz="2400" dirty="0"/>
              <a:t> ions into the cell, leading to hyperpolarization.</a:t>
            </a:r>
          </a:p>
          <a:p>
            <a:pPr lvl="1">
              <a:buFont typeface="Wingdings" panose="05000000000000000000" pitchFamily="2" charset="2"/>
              <a:buChar char="ü"/>
            </a:pPr>
            <a:r>
              <a:rPr lang="en-US" sz="2400" dirty="0"/>
              <a:t> In mammals, GABA neurotransmission is confined to the CNS; the lack of effect of ivermectin on mammalian NS at therapeutic concentrations is probably because it does not readily cross BBB</a:t>
            </a:r>
            <a:r>
              <a:rPr lang="en-US" sz="2000" dirty="0"/>
              <a:t>. </a:t>
            </a:r>
          </a:p>
          <a:p>
            <a:r>
              <a:rPr lang="en-US" sz="2400" dirty="0"/>
              <a:t>Recent evidence: its effect through action </a:t>
            </a:r>
            <a:r>
              <a:rPr lang="en-US" sz="2400" dirty="0">
                <a:solidFill>
                  <a:srgbClr val="FF0000"/>
                </a:solidFill>
              </a:rPr>
              <a:t>on glutamate-gated Cl</a:t>
            </a:r>
            <a:r>
              <a:rPr lang="en-US" sz="2400" baseline="30000" dirty="0">
                <a:solidFill>
                  <a:srgbClr val="FF0000"/>
                </a:solidFill>
              </a:rPr>
              <a:t>-</a:t>
            </a:r>
            <a:r>
              <a:rPr lang="en-US" sz="2400" dirty="0">
                <a:solidFill>
                  <a:srgbClr val="FF0000"/>
                </a:solidFill>
              </a:rPr>
              <a:t> ion conductance </a:t>
            </a:r>
            <a:r>
              <a:rPr lang="en-US" sz="2400" dirty="0"/>
              <a:t>at the PSM or NMJ</a:t>
            </a:r>
            <a:endParaRPr lang="en-GB" sz="2400" dirty="0"/>
          </a:p>
        </p:txBody>
      </p:sp>
      <p:sp>
        <p:nvSpPr>
          <p:cNvPr id="4" name="Footer Placeholder 3"/>
          <p:cNvSpPr>
            <a:spLocks noGrp="1"/>
          </p:cNvSpPr>
          <p:nvPr>
            <p:ph type="ftr" sz="quarter" idx="10"/>
          </p:nvPr>
        </p:nvSpPr>
        <p:spPr/>
        <p:txBody>
          <a:bodyPr/>
          <a:lstStyle/>
          <a:p>
            <a:pPr>
              <a:defRPr/>
            </a:pPr>
            <a:r>
              <a:rPr lang="en-US"/>
              <a:t>© 2019 by Takele Beyene, AAU-CVMA. </a:t>
            </a:r>
          </a:p>
        </p:txBody>
      </p:sp>
      <p:sp>
        <p:nvSpPr>
          <p:cNvPr id="5" name="Line 4">
            <a:extLst>
              <a:ext uri="{FF2B5EF4-FFF2-40B4-BE49-F238E27FC236}">
                <a16:creationId xmlns:a16="http://schemas.microsoft.com/office/drawing/2014/main" id="{2AD9A7CF-8B84-40E6-B70D-BE8A79A24A74}"/>
              </a:ext>
            </a:extLst>
          </p:cNvPr>
          <p:cNvSpPr>
            <a:spLocks noChangeShapeType="1"/>
          </p:cNvSpPr>
          <p:nvPr/>
        </p:nvSpPr>
        <p:spPr bwMode="auto">
          <a:xfrm>
            <a:off x="228600" y="914400"/>
            <a:ext cx="8686800" cy="45719"/>
          </a:xfrm>
          <a:prstGeom prst="line">
            <a:avLst/>
          </a:prstGeom>
          <a:noFill/>
          <a:ln w="28575">
            <a:solidFill>
              <a:srgbClr val="00CCFF"/>
            </a:solidFill>
            <a:round/>
            <a:headEnd/>
            <a:tailEnd/>
          </a:ln>
        </p:spPr>
        <p:txBody>
          <a:bodyPr/>
          <a:lstStyle/>
          <a:p>
            <a:endParaRPr lang="en-GB"/>
          </a:p>
        </p:txBody>
      </p:sp>
    </p:spTree>
    <p:extLst>
      <p:ext uri="{BB962C8B-B14F-4D97-AF65-F5344CB8AC3E}">
        <p14:creationId xmlns:p14="http://schemas.microsoft.com/office/powerpoint/2010/main" val="30575418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467600" cy="838200"/>
          </a:xfrm>
        </p:spPr>
        <p:txBody>
          <a:bodyPr/>
          <a:lstStyle/>
          <a:p>
            <a:r>
              <a:rPr lang="en-US" sz="4000" b="1" dirty="0" err="1">
                <a:solidFill>
                  <a:srgbClr val="FF66CC"/>
                </a:solidFill>
                <a:effectLst>
                  <a:outerShdw blurRad="38100" dist="38100" dir="2700000" algn="tl">
                    <a:srgbClr val="000000">
                      <a:alpha val="43137"/>
                    </a:srgbClr>
                  </a:outerShdw>
                </a:effectLst>
              </a:rPr>
              <a:t>Formamidines</a:t>
            </a:r>
            <a:endParaRPr lang="en-GB" b="1" dirty="0">
              <a:solidFill>
                <a:srgbClr val="FF66CC"/>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0" y="1143000"/>
            <a:ext cx="8077200" cy="5410200"/>
          </a:xfrm>
        </p:spPr>
        <p:txBody>
          <a:bodyPr/>
          <a:lstStyle/>
          <a:p>
            <a:pPr algn="just">
              <a:buFont typeface="Wingdings" pitchFamily="2" charset="2"/>
              <a:buChar char="q"/>
            </a:pPr>
            <a:r>
              <a:rPr lang="en-US" sz="2400" b="1" dirty="0" err="1">
                <a:solidFill>
                  <a:srgbClr val="FF0000"/>
                </a:solidFill>
              </a:rPr>
              <a:t>Amitraz</a:t>
            </a:r>
            <a:r>
              <a:rPr lang="en-US" sz="2400" b="1" dirty="0">
                <a:solidFill>
                  <a:srgbClr val="FFFF00"/>
                </a:solidFill>
              </a:rPr>
              <a:t> </a:t>
            </a:r>
          </a:p>
          <a:p>
            <a:pPr lvl="1" algn="just"/>
            <a:r>
              <a:rPr lang="en-US" sz="2000" dirty="0"/>
              <a:t>is the only </a:t>
            </a:r>
            <a:r>
              <a:rPr lang="en-US" sz="2000" dirty="0" err="1"/>
              <a:t>formamidine</a:t>
            </a:r>
            <a:r>
              <a:rPr lang="en-US" sz="2000" dirty="0"/>
              <a:t> used as an </a:t>
            </a:r>
            <a:r>
              <a:rPr lang="en-US" sz="2000" dirty="0" err="1"/>
              <a:t>ectoparasiticide</a:t>
            </a:r>
            <a:r>
              <a:rPr lang="en-US" sz="2000" dirty="0"/>
              <a:t>. </a:t>
            </a:r>
          </a:p>
          <a:p>
            <a:pPr algn="just">
              <a:buFont typeface="Wingdings" pitchFamily="2" charset="2"/>
              <a:buChar char="Ø"/>
            </a:pPr>
            <a:endParaRPr lang="en-US" sz="2400" dirty="0"/>
          </a:p>
          <a:p>
            <a:pPr algn="just">
              <a:buFont typeface="Wingdings" pitchFamily="2" charset="2"/>
              <a:buChar char="Ø"/>
            </a:pPr>
            <a:r>
              <a:rPr lang="en-US" sz="2400" dirty="0"/>
              <a:t>MOA</a:t>
            </a:r>
          </a:p>
          <a:p>
            <a:pPr lvl="1" algn="just"/>
            <a:r>
              <a:rPr lang="en-US" sz="2000" dirty="0"/>
              <a:t>act by </a:t>
            </a:r>
            <a:r>
              <a:rPr lang="en-US" sz="2000" dirty="0">
                <a:solidFill>
                  <a:srgbClr val="FF0000"/>
                </a:solidFill>
              </a:rPr>
              <a:t>inhibition of the enzyme monoamine oxidase (MAO) that </a:t>
            </a:r>
            <a:r>
              <a:rPr lang="en-US" sz="2000" dirty="0"/>
              <a:t>metabolizes amine neurotransmitters in ticks and mites and </a:t>
            </a:r>
          </a:p>
          <a:p>
            <a:pPr lvl="1" algn="just"/>
            <a:endParaRPr lang="en-US" sz="2000" dirty="0"/>
          </a:p>
          <a:p>
            <a:pPr lvl="1" algn="just"/>
            <a:r>
              <a:rPr lang="en-US" sz="2000" dirty="0"/>
              <a:t>as </a:t>
            </a:r>
            <a:r>
              <a:rPr lang="en-US" sz="2000" dirty="0">
                <a:solidFill>
                  <a:srgbClr val="FF0000"/>
                </a:solidFill>
              </a:rPr>
              <a:t>an agonist at octopamine </a:t>
            </a:r>
            <a:r>
              <a:rPr lang="en-US" sz="2000" dirty="0"/>
              <a:t>receptors </a:t>
            </a:r>
          </a:p>
          <a:p>
            <a:pPr lvl="2" algn="just"/>
            <a:r>
              <a:rPr lang="en-US" sz="2000" dirty="0" err="1"/>
              <a:t>octopamine</a:t>
            </a:r>
            <a:r>
              <a:rPr lang="en-US" sz="2000" dirty="0"/>
              <a:t> is thought to modify tonic contractions in parasite muscles. </a:t>
            </a:r>
          </a:p>
          <a:p>
            <a:pPr lvl="1" algn="just">
              <a:buFont typeface="Wingdings" pitchFamily="2" charset="2"/>
              <a:buChar char="v"/>
            </a:pPr>
            <a:r>
              <a:rPr lang="en-US" sz="2000" dirty="0"/>
              <a:t>results in accumulation of nor-epinephrine and serotonin and when the insect in contact with this drug they become quiescent (unable to move) finally die</a:t>
            </a:r>
            <a:endParaRPr lang="en-US" dirty="0"/>
          </a:p>
          <a:p>
            <a:pPr algn="just"/>
            <a:endParaRPr lang="en-GB" sz="2400" dirty="0"/>
          </a:p>
        </p:txBody>
      </p:sp>
      <p:sp>
        <p:nvSpPr>
          <p:cNvPr id="4" name="Footer Placeholder 3"/>
          <p:cNvSpPr>
            <a:spLocks noGrp="1"/>
          </p:cNvSpPr>
          <p:nvPr>
            <p:ph type="ftr" sz="quarter" idx="10"/>
          </p:nvPr>
        </p:nvSpPr>
        <p:spPr/>
        <p:txBody>
          <a:bodyPr/>
          <a:lstStyle/>
          <a:p>
            <a:pPr>
              <a:defRPr/>
            </a:pPr>
            <a:r>
              <a:rPr lang="en-US"/>
              <a:t>© 2019 by Takele Beyene, AAU-CVMA. </a:t>
            </a:r>
          </a:p>
        </p:txBody>
      </p:sp>
      <p:sp>
        <p:nvSpPr>
          <p:cNvPr id="5" name="Line 4">
            <a:extLst>
              <a:ext uri="{FF2B5EF4-FFF2-40B4-BE49-F238E27FC236}">
                <a16:creationId xmlns:a16="http://schemas.microsoft.com/office/drawing/2014/main" id="{A24F9FB1-BC3B-46D9-9848-88E1326E3FF9}"/>
              </a:ext>
            </a:extLst>
          </p:cNvPr>
          <p:cNvSpPr>
            <a:spLocks noChangeShapeType="1"/>
          </p:cNvSpPr>
          <p:nvPr/>
        </p:nvSpPr>
        <p:spPr bwMode="auto">
          <a:xfrm>
            <a:off x="228600" y="914400"/>
            <a:ext cx="8686800" cy="45719"/>
          </a:xfrm>
          <a:prstGeom prst="line">
            <a:avLst/>
          </a:prstGeom>
          <a:noFill/>
          <a:ln w="28575">
            <a:solidFill>
              <a:srgbClr val="00CCFF"/>
            </a:solidFill>
            <a:round/>
            <a:headEnd/>
            <a:tailEnd/>
          </a:ln>
        </p:spPr>
        <p:txBody>
          <a:bodyPr/>
          <a:lstStyle/>
          <a:p>
            <a:endParaRPr lang="en-GB"/>
          </a:p>
        </p:txBody>
      </p:sp>
    </p:spTree>
    <p:extLst>
      <p:ext uri="{BB962C8B-B14F-4D97-AF65-F5344CB8AC3E}">
        <p14:creationId xmlns:p14="http://schemas.microsoft.com/office/powerpoint/2010/main" val="11078465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err="1">
                <a:solidFill>
                  <a:srgbClr val="FF0000"/>
                </a:solidFill>
              </a:rPr>
              <a:t>Amitraz</a:t>
            </a:r>
            <a:endParaRPr lang="en-GB" dirty="0">
              <a:solidFill>
                <a:srgbClr val="FF0000"/>
              </a:solidFill>
            </a:endParaRPr>
          </a:p>
        </p:txBody>
      </p:sp>
      <p:sp>
        <p:nvSpPr>
          <p:cNvPr id="3" name="Content Placeholder 2"/>
          <p:cNvSpPr>
            <a:spLocks noGrp="1"/>
          </p:cNvSpPr>
          <p:nvPr>
            <p:ph idx="1"/>
          </p:nvPr>
        </p:nvSpPr>
        <p:spPr/>
        <p:txBody>
          <a:bodyPr>
            <a:normAutofit lnSpcReduction="10000"/>
          </a:bodyPr>
          <a:lstStyle/>
          <a:p>
            <a:pPr algn="just"/>
            <a:r>
              <a:rPr lang="en-US" sz="2400" dirty="0" err="1"/>
              <a:t>Amitraz</a:t>
            </a:r>
            <a:r>
              <a:rPr lang="en-US" sz="2400" dirty="0"/>
              <a:t> has a relatively </a:t>
            </a:r>
            <a:r>
              <a:rPr lang="en-US" sz="2400" b="1" dirty="0">
                <a:solidFill>
                  <a:srgbClr val="FF0000"/>
                </a:solidFill>
              </a:rPr>
              <a:t>wide safety margin </a:t>
            </a:r>
            <a:r>
              <a:rPr lang="en-US" sz="2400" dirty="0"/>
              <a:t>in mammals</a:t>
            </a:r>
          </a:p>
          <a:p>
            <a:pPr marL="0" indent="0" algn="just">
              <a:buNone/>
            </a:pPr>
            <a:r>
              <a:rPr lang="en-US" sz="2400" dirty="0"/>
              <a:t> </a:t>
            </a:r>
          </a:p>
          <a:p>
            <a:pPr algn="just">
              <a:buFont typeface="Wingdings" pitchFamily="2" charset="2"/>
              <a:buChar char="q"/>
            </a:pPr>
            <a:r>
              <a:rPr lang="en-US" sz="2400" dirty="0"/>
              <a:t>SE: </a:t>
            </a:r>
          </a:p>
          <a:p>
            <a:pPr lvl="1" algn="just">
              <a:buFont typeface="Wingdings" pitchFamily="2" charset="2"/>
              <a:buChar char="Ø"/>
            </a:pPr>
            <a:r>
              <a:rPr lang="en-US" sz="2000" dirty="0"/>
              <a:t>sedation- associated with an agonist activity of on 			α</a:t>
            </a:r>
            <a:r>
              <a:rPr lang="en-US" sz="2000" baseline="-25000" dirty="0"/>
              <a:t>2</a:t>
            </a:r>
            <a:r>
              <a:rPr lang="en-US" sz="2000" dirty="0"/>
              <a:t> -receptors in mammalian species.</a:t>
            </a:r>
            <a:endParaRPr lang="en-GB" sz="2000" dirty="0"/>
          </a:p>
          <a:p>
            <a:pPr algn="just"/>
            <a:endParaRPr lang="en-US" sz="2400" dirty="0"/>
          </a:p>
          <a:p>
            <a:pPr algn="just"/>
            <a:r>
              <a:rPr lang="en-US" sz="2400" dirty="0"/>
              <a:t>available as a spray or dip for use against mites, lice, and ticks in domestic livestock. </a:t>
            </a:r>
          </a:p>
          <a:p>
            <a:pPr algn="just"/>
            <a:endParaRPr lang="en-US" sz="2400" dirty="0"/>
          </a:p>
          <a:p>
            <a:pPr algn="just"/>
            <a:r>
              <a:rPr lang="en-US" sz="2400" dirty="0"/>
              <a:t>It is contraindicated in horses.</a:t>
            </a:r>
            <a:endParaRPr lang="en-GB" dirty="0"/>
          </a:p>
          <a:p>
            <a:pPr lvl="0"/>
            <a:r>
              <a:rPr lang="en-US" sz="2400" dirty="0"/>
              <a:t>Dose: 0.005%-0.1% spray, dipping </a:t>
            </a:r>
            <a:endParaRPr lang="en-GB" sz="2400" dirty="0"/>
          </a:p>
          <a:p>
            <a:endParaRPr lang="en-GB" dirty="0"/>
          </a:p>
        </p:txBody>
      </p:sp>
      <p:sp>
        <p:nvSpPr>
          <p:cNvPr id="4" name="Footer Placeholder 3"/>
          <p:cNvSpPr>
            <a:spLocks noGrp="1"/>
          </p:cNvSpPr>
          <p:nvPr>
            <p:ph type="ftr" sz="quarter" idx="10"/>
          </p:nvPr>
        </p:nvSpPr>
        <p:spPr/>
        <p:txBody>
          <a:bodyPr/>
          <a:lstStyle/>
          <a:p>
            <a:pPr>
              <a:defRPr/>
            </a:pPr>
            <a:r>
              <a:rPr lang="en-US"/>
              <a:t>© 2019 by Takele Beyene, AAU-CVMA. </a:t>
            </a:r>
          </a:p>
        </p:txBody>
      </p:sp>
    </p:spTree>
    <p:extLst>
      <p:ext uri="{BB962C8B-B14F-4D97-AF65-F5344CB8AC3E}">
        <p14:creationId xmlns:p14="http://schemas.microsoft.com/office/powerpoint/2010/main" val="41968860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594993"/>
          </a:xfrm>
        </p:spPr>
        <p:txBody>
          <a:bodyPr>
            <a:normAutofit fontScale="90000"/>
          </a:bodyPr>
          <a:lstStyle/>
          <a:p>
            <a:r>
              <a:rPr lang="en-US" sz="4000" b="1" dirty="0">
                <a:solidFill>
                  <a:srgbClr val="FF66CC"/>
                </a:solidFill>
              </a:rPr>
              <a:t>Insect Growth Regulators</a:t>
            </a:r>
            <a:endParaRPr lang="en-GB" sz="4000" b="1" dirty="0">
              <a:solidFill>
                <a:srgbClr val="FF66CC"/>
              </a:solidFill>
            </a:endParaRPr>
          </a:p>
        </p:txBody>
      </p:sp>
      <p:sp>
        <p:nvSpPr>
          <p:cNvPr id="3" name="Content Placeholder 2"/>
          <p:cNvSpPr>
            <a:spLocks noGrp="1"/>
          </p:cNvSpPr>
          <p:nvPr>
            <p:ph idx="1"/>
          </p:nvPr>
        </p:nvSpPr>
        <p:spPr>
          <a:xfrm>
            <a:off x="381000" y="1371600"/>
            <a:ext cx="8458200" cy="4953000"/>
          </a:xfrm>
        </p:spPr>
        <p:txBody>
          <a:bodyPr/>
          <a:lstStyle/>
          <a:p>
            <a:pPr algn="just"/>
            <a:r>
              <a:rPr lang="en-US" sz="2400" dirty="0"/>
              <a:t>Do not kill the target parasite directly but </a:t>
            </a:r>
            <a:r>
              <a:rPr lang="en-US" sz="2400" dirty="0">
                <a:solidFill>
                  <a:srgbClr val="FF0000"/>
                </a:solidFill>
              </a:rPr>
              <a:t>interfere with growth and development. </a:t>
            </a:r>
          </a:p>
          <a:p>
            <a:pPr algn="just"/>
            <a:r>
              <a:rPr lang="en-US" sz="2400" dirty="0"/>
              <a:t>act mainly on immature parasite stages</a:t>
            </a:r>
          </a:p>
          <a:p>
            <a:pPr lvl="1" algn="just"/>
            <a:r>
              <a:rPr lang="en-US" sz="2000" dirty="0"/>
              <a:t>not usually suitable for the rapid control of established adult parasite populations.</a:t>
            </a:r>
          </a:p>
          <a:p>
            <a:pPr algn="just"/>
            <a:r>
              <a:rPr lang="en-US" sz="2400" dirty="0"/>
              <a:t>Based on their mode of action, it can be divided into: </a:t>
            </a:r>
          </a:p>
          <a:p>
            <a:pPr lvl="1" algn="just"/>
            <a:r>
              <a:rPr lang="en-US" sz="2000" dirty="0"/>
              <a:t>chitin synthesis inhibitors (</a:t>
            </a:r>
            <a:r>
              <a:rPr lang="en-US" sz="2000" dirty="0" err="1"/>
              <a:t>benzoylphenyl</a:t>
            </a:r>
            <a:r>
              <a:rPr lang="en-US" sz="2000" dirty="0"/>
              <a:t> </a:t>
            </a:r>
            <a:r>
              <a:rPr lang="en-US" sz="2000" dirty="0" err="1"/>
              <a:t>ureas</a:t>
            </a:r>
            <a:r>
              <a:rPr lang="en-US" sz="2000" dirty="0"/>
              <a:t>), </a:t>
            </a:r>
          </a:p>
          <a:p>
            <a:pPr lvl="1" algn="just"/>
            <a:r>
              <a:rPr lang="en-US" sz="2000" dirty="0"/>
              <a:t>chitin inhibitors (</a:t>
            </a:r>
            <a:r>
              <a:rPr lang="en-US" sz="2000" dirty="0" err="1"/>
              <a:t>triazine</a:t>
            </a:r>
            <a:r>
              <a:rPr lang="en-US" sz="2000" dirty="0"/>
              <a:t>/</a:t>
            </a:r>
            <a:r>
              <a:rPr lang="en-US" sz="2000" dirty="0" err="1"/>
              <a:t>pyrimidine</a:t>
            </a:r>
            <a:r>
              <a:rPr lang="en-US" sz="2000" dirty="0"/>
              <a:t> derivatives), and </a:t>
            </a:r>
          </a:p>
          <a:p>
            <a:pPr lvl="1" algn="just"/>
            <a:r>
              <a:rPr lang="en-US" sz="2000" dirty="0"/>
              <a:t>juvenile hormone analogs</a:t>
            </a:r>
            <a:endParaRPr lang="en-GB" sz="2000" dirty="0"/>
          </a:p>
        </p:txBody>
      </p:sp>
      <p:sp>
        <p:nvSpPr>
          <p:cNvPr id="4" name="Footer Placeholder 3"/>
          <p:cNvSpPr>
            <a:spLocks noGrp="1"/>
          </p:cNvSpPr>
          <p:nvPr>
            <p:ph type="ftr" sz="quarter" idx="10"/>
          </p:nvPr>
        </p:nvSpPr>
        <p:spPr/>
        <p:txBody>
          <a:bodyPr/>
          <a:lstStyle/>
          <a:p>
            <a:pPr>
              <a:defRPr/>
            </a:pPr>
            <a:r>
              <a:rPr lang="en-US"/>
              <a:t>© 2019 by Takele Beyene, AAU-CVMA. </a:t>
            </a:r>
          </a:p>
        </p:txBody>
      </p:sp>
      <p:sp>
        <p:nvSpPr>
          <p:cNvPr id="5" name="Line 4">
            <a:extLst>
              <a:ext uri="{FF2B5EF4-FFF2-40B4-BE49-F238E27FC236}">
                <a16:creationId xmlns:a16="http://schemas.microsoft.com/office/drawing/2014/main" id="{7D5DF2CD-6F12-4D34-901F-B00904060B45}"/>
              </a:ext>
            </a:extLst>
          </p:cNvPr>
          <p:cNvSpPr>
            <a:spLocks noChangeShapeType="1"/>
          </p:cNvSpPr>
          <p:nvPr/>
        </p:nvSpPr>
        <p:spPr bwMode="auto">
          <a:xfrm>
            <a:off x="228600" y="914400"/>
            <a:ext cx="8686800" cy="45719"/>
          </a:xfrm>
          <a:prstGeom prst="line">
            <a:avLst/>
          </a:prstGeom>
          <a:noFill/>
          <a:ln w="28575">
            <a:solidFill>
              <a:srgbClr val="00CCFF"/>
            </a:solidFill>
            <a:round/>
            <a:headEnd/>
            <a:tailEnd/>
          </a:ln>
        </p:spPr>
        <p:txBody>
          <a:bodyPr/>
          <a:lstStyle/>
          <a:p>
            <a:endParaRPr lang="en-GB"/>
          </a:p>
        </p:txBody>
      </p:sp>
    </p:spTree>
    <p:extLst>
      <p:ext uri="{BB962C8B-B14F-4D97-AF65-F5344CB8AC3E}">
        <p14:creationId xmlns:p14="http://schemas.microsoft.com/office/powerpoint/2010/main" val="7778523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77954-B950-41AC-A3B2-090952F7A908}"/>
              </a:ext>
            </a:extLst>
          </p:cNvPr>
          <p:cNvSpPr>
            <a:spLocks noGrp="1"/>
          </p:cNvSpPr>
          <p:nvPr>
            <p:ph type="title"/>
          </p:nvPr>
        </p:nvSpPr>
        <p:spPr/>
        <p:txBody>
          <a:bodyPr>
            <a:normAutofit fontScale="90000"/>
          </a:bodyPr>
          <a:lstStyle/>
          <a:p>
            <a:r>
              <a:rPr lang="en-US" b="1" dirty="0"/>
              <a:t>US FDA approved Ectoparasiticides</a:t>
            </a:r>
            <a:br>
              <a:rPr lang="en-US" dirty="0"/>
            </a:br>
            <a:br>
              <a:rPr lang="en-US" dirty="0"/>
            </a:br>
            <a:endParaRPr lang="en-US" dirty="0"/>
          </a:p>
        </p:txBody>
      </p:sp>
      <p:sp>
        <p:nvSpPr>
          <p:cNvPr id="4" name="Footer Placeholder 3">
            <a:extLst>
              <a:ext uri="{FF2B5EF4-FFF2-40B4-BE49-F238E27FC236}">
                <a16:creationId xmlns:a16="http://schemas.microsoft.com/office/drawing/2014/main" id="{190279C7-5F59-43D2-953B-BF4E9387393B}"/>
              </a:ext>
            </a:extLst>
          </p:cNvPr>
          <p:cNvSpPr>
            <a:spLocks noGrp="1"/>
          </p:cNvSpPr>
          <p:nvPr>
            <p:ph type="ftr" sz="quarter" idx="11"/>
          </p:nvPr>
        </p:nvSpPr>
        <p:spPr/>
        <p:txBody>
          <a:bodyPr/>
          <a:lstStyle/>
          <a:p>
            <a:pPr>
              <a:defRPr/>
            </a:pPr>
            <a:r>
              <a:rPr lang="en-US"/>
              <a:t>© 2019 by Takele Beyene, AAU-CVMA. </a:t>
            </a:r>
          </a:p>
        </p:txBody>
      </p:sp>
      <p:pic>
        <p:nvPicPr>
          <p:cNvPr id="5" name="Picture 4">
            <a:extLst>
              <a:ext uri="{FF2B5EF4-FFF2-40B4-BE49-F238E27FC236}">
                <a16:creationId xmlns:a16="http://schemas.microsoft.com/office/drawing/2014/main" id="{3778CD5A-EE91-4127-8524-3DFBE97F63B2}"/>
              </a:ext>
            </a:extLst>
          </p:cNvPr>
          <p:cNvPicPr>
            <a:picLocks noChangeAspect="1"/>
          </p:cNvPicPr>
          <p:nvPr/>
        </p:nvPicPr>
        <p:blipFill>
          <a:blip r:embed="rId2"/>
          <a:stretch>
            <a:fillRect/>
          </a:stretch>
        </p:blipFill>
        <p:spPr>
          <a:xfrm>
            <a:off x="1828800" y="1143000"/>
            <a:ext cx="6096000" cy="5238750"/>
          </a:xfrm>
          <a:prstGeom prst="rect">
            <a:avLst/>
          </a:prstGeom>
        </p:spPr>
      </p:pic>
      <p:sp>
        <p:nvSpPr>
          <p:cNvPr id="6" name="Line 4">
            <a:extLst>
              <a:ext uri="{FF2B5EF4-FFF2-40B4-BE49-F238E27FC236}">
                <a16:creationId xmlns:a16="http://schemas.microsoft.com/office/drawing/2014/main" id="{917650B0-5DA9-4DB6-A390-C589A6FC0D86}"/>
              </a:ext>
            </a:extLst>
          </p:cNvPr>
          <p:cNvSpPr>
            <a:spLocks noChangeShapeType="1"/>
          </p:cNvSpPr>
          <p:nvPr/>
        </p:nvSpPr>
        <p:spPr bwMode="auto">
          <a:xfrm>
            <a:off x="228600" y="914400"/>
            <a:ext cx="8686800" cy="45719"/>
          </a:xfrm>
          <a:prstGeom prst="line">
            <a:avLst/>
          </a:prstGeom>
          <a:noFill/>
          <a:ln w="28575">
            <a:solidFill>
              <a:srgbClr val="00CCFF"/>
            </a:solidFill>
            <a:round/>
            <a:headEnd/>
            <a:tailEnd/>
          </a:ln>
        </p:spPr>
        <p:txBody>
          <a:bodyPr/>
          <a:lstStyle/>
          <a:p>
            <a:endParaRPr lang="en-GB"/>
          </a:p>
        </p:txBody>
      </p:sp>
    </p:spTree>
    <p:extLst>
      <p:ext uri="{BB962C8B-B14F-4D97-AF65-F5344CB8AC3E}">
        <p14:creationId xmlns:p14="http://schemas.microsoft.com/office/powerpoint/2010/main" val="26865193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ABB81-76ED-45E9-9334-73A99096FCE5}"/>
              </a:ext>
            </a:extLst>
          </p:cNvPr>
          <p:cNvSpPr>
            <a:spLocks noGrp="1"/>
          </p:cNvSpPr>
          <p:nvPr>
            <p:ph type="title"/>
          </p:nvPr>
        </p:nvSpPr>
        <p:spPr>
          <a:xfrm>
            <a:off x="628650" y="365127"/>
            <a:ext cx="7886700" cy="811850"/>
          </a:xfrm>
        </p:spPr>
        <p:txBody>
          <a:bodyPr>
            <a:normAutofit/>
          </a:bodyPr>
          <a:lstStyle/>
          <a:p>
            <a:r>
              <a:rPr lang="en-US" sz="2800" b="1" dirty="0"/>
              <a:t>Resistance to Ectoparasiticides</a:t>
            </a:r>
          </a:p>
        </p:txBody>
      </p:sp>
      <p:sp>
        <p:nvSpPr>
          <p:cNvPr id="3" name="Content Placeholder 2">
            <a:extLst>
              <a:ext uri="{FF2B5EF4-FFF2-40B4-BE49-F238E27FC236}">
                <a16:creationId xmlns:a16="http://schemas.microsoft.com/office/drawing/2014/main" id="{9AB3A0AE-2B57-4803-820B-527165507463}"/>
              </a:ext>
            </a:extLst>
          </p:cNvPr>
          <p:cNvSpPr>
            <a:spLocks noGrp="1"/>
          </p:cNvSpPr>
          <p:nvPr>
            <p:ph idx="1"/>
          </p:nvPr>
        </p:nvSpPr>
        <p:spPr>
          <a:xfrm>
            <a:off x="628650" y="1371600"/>
            <a:ext cx="7886700" cy="4805363"/>
          </a:xfrm>
        </p:spPr>
        <p:txBody>
          <a:bodyPr>
            <a:normAutofit fontScale="92500" lnSpcReduction="10000"/>
          </a:bodyPr>
          <a:lstStyle/>
          <a:p>
            <a:pPr>
              <a:buFont typeface="Wingdings" panose="05000000000000000000" pitchFamily="2" charset="2"/>
              <a:buChar char="q"/>
            </a:pPr>
            <a:r>
              <a:rPr lang="en-US" dirty="0"/>
              <a:t>Resistance has been widely reported for many popular ectoparasiticides such the avermectins, pyrethroids, and OPs. </a:t>
            </a:r>
          </a:p>
          <a:p>
            <a:pPr>
              <a:buFont typeface="Wingdings" panose="05000000000000000000" pitchFamily="2" charset="2"/>
              <a:buChar char="q"/>
            </a:pPr>
            <a:r>
              <a:rPr lang="en-US" dirty="0"/>
              <a:t>Resistance also tends to occur where there is intensive use of antiparasitic drugs</a:t>
            </a:r>
          </a:p>
          <a:p>
            <a:pPr>
              <a:buFont typeface="Wingdings" panose="05000000000000000000" pitchFamily="2" charset="2"/>
              <a:buChar char="q"/>
            </a:pPr>
            <a:r>
              <a:rPr lang="en-US" dirty="0"/>
              <a:t>There is some concern that as the newer insecticides such as the neonicotinoids become more frequently and inappropriately used, resistance can potentially emerge. However, there is little or no evidence of fleas developing resistance to the increasing and popular</a:t>
            </a:r>
            <a:br>
              <a:rPr lang="en-US" dirty="0"/>
            </a:br>
            <a:r>
              <a:rPr lang="en-US" dirty="0"/>
              <a:t>use of imidacloprid.</a:t>
            </a:r>
          </a:p>
          <a:p>
            <a:pPr>
              <a:buFont typeface="Wingdings" panose="05000000000000000000" pitchFamily="2" charset="2"/>
              <a:buChar char="q"/>
            </a:pPr>
            <a:r>
              <a:rPr lang="en-US" dirty="0"/>
              <a:t> Mechanisms of resistance may be related to </a:t>
            </a:r>
          </a:p>
          <a:p>
            <a:pPr lvl="1">
              <a:buFont typeface="Wingdings" panose="05000000000000000000" pitchFamily="2" charset="2"/>
              <a:buChar char="ü"/>
            </a:pPr>
            <a:r>
              <a:rPr lang="en-US" dirty="0"/>
              <a:t>decreased penetration, </a:t>
            </a:r>
          </a:p>
          <a:p>
            <a:pPr lvl="1">
              <a:buFont typeface="Wingdings" panose="05000000000000000000" pitchFamily="2" charset="2"/>
              <a:buChar char="ü"/>
            </a:pPr>
            <a:r>
              <a:rPr lang="en-US" dirty="0"/>
              <a:t>increased detoxification enzyme activity, and </a:t>
            </a:r>
          </a:p>
          <a:p>
            <a:pPr lvl="1">
              <a:buFont typeface="Wingdings" panose="05000000000000000000" pitchFamily="2" charset="2"/>
              <a:buChar char="ü"/>
            </a:pPr>
            <a:r>
              <a:rPr lang="en-US" dirty="0"/>
              <a:t>Decreased sensitivity of the target site. </a:t>
            </a:r>
          </a:p>
          <a:p>
            <a:pPr lvl="1">
              <a:buFont typeface="Wingdings" panose="05000000000000000000" pitchFamily="2" charset="2"/>
              <a:buChar char="ü"/>
            </a:pPr>
            <a:r>
              <a:rPr lang="en-US" dirty="0"/>
              <a:t>Pyrethroid resistance amongst insects has been associated with mutations in the sodium channel genes reducing the ability of the insecticide to bind to the sodium channel. A</a:t>
            </a:r>
          </a:p>
          <a:p>
            <a:pPr>
              <a:buFont typeface="Wingdings" panose="05000000000000000000" pitchFamily="2" charset="2"/>
              <a:buChar char="ü"/>
            </a:pPr>
            <a:r>
              <a:rPr lang="en-US" dirty="0"/>
              <a:t>Cross resistance for a specific target site is indeed very common within individual insecticide classes.</a:t>
            </a:r>
          </a:p>
        </p:txBody>
      </p:sp>
      <p:sp>
        <p:nvSpPr>
          <p:cNvPr id="4" name="Footer Placeholder 3">
            <a:extLst>
              <a:ext uri="{FF2B5EF4-FFF2-40B4-BE49-F238E27FC236}">
                <a16:creationId xmlns:a16="http://schemas.microsoft.com/office/drawing/2014/main" id="{E7BC7EEE-3D9C-4A05-8917-9C750580F9A0}"/>
              </a:ext>
            </a:extLst>
          </p:cNvPr>
          <p:cNvSpPr>
            <a:spLocks noGrp="1"/>
          </p:cNvSpPr>
          <p:nvPr>
            <p:ph type="ftr" sz="quarter" idx="11"/>
          </p:nvPr>
        </p:nvSpPr>
        <p:spPr/>
        <p:txBody>
          <a:bodyPr/>
          <a:lstStyle/>
          <a:p>
            <a:pPr>
              <a:defRPr/>
            </a:pPr>
            <a:r>
              <a:rPr lang="en-US"/>
              <a:t>© 2019 by Takele Beyene, AAU-CVMA. </a:t>
            </a:r>
          </a:p>
        </p:txBody>
      </p:sp>
      <p:sp>
        <p:nvSpPr>
          <p:cNvPr id="5" name="Line 4">
            <a:extLst>
              <a:ext uri="{FF2B5EF4-FFF2-40B4-BE49-F238E27FC236}">
                <a16:creationId xmlns:a16="http://schemas.microsoft.com/office/drawing/2014/main" id="{9A27BD2D-9119-47B8-A2C3-383A74A324DB}"/>
              </a:ext>
            </a:extLst>
          </p:cNvPr>
          <p:cNvSpPr>
            <a:spLocks noChangeShapeType="1"/>
          </p:cNvSpPr>
          <p:nvPr/>
        </p:nvSpPr>
        <p:spPr bwMode="auto">
          <a:xfrm>
            <a:off x="152400" y="1123968"/>
            <a:ext cx="8686800" cy="45719"/>
          </a:xfrm>
          <a:prstGeom prst="line">
            <a:avLst/>
          </a:prstGeom>
          <a:noFill/>
          <a:ln w="28575">
            <a:solidFill>
              <a:srgbClr val="00CCFF"/>
            </a:solidFill>
            <a:round/>
            <a:headEnd/>
            <a:tailEnd/>
          </a:ln>
        </p:spPr>
        <p:txBody>
          <a:bodyPr/>
          <a:lstStyle/>
          <a:p>
            <a:endParaRPr lang="en-GB"/>
          </a:p>
        </p:txBody>
      </p:sp>
    </p:spTree>
    <p:extLst>
      <p:ext uri="{BB962C8B-B14F-4D97-AF65-F5344CB8AC3E}">
        <p14:creationId xmlns:p14="http://schemas.microsoft.com/office/powerpoint/2010/main" val="3727726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914400" y="2438400"/>
            <a:ext cx="7543800" cy="1828800"/>
          </a:xfrm>
        </p:spPr>
        <p:txBody>
          <a:bodyPr/>
          <a:lstStyle/>
          <a:p>
            <a:pPr lvl="1" algn="ctr" eaLnBrk="1" hangingPunct="1">
              <a:buFontTx/>
              <a:buNone/>
              <a:defRPr/>
            </a:pPr>
            <a:r>
              <a:rPr lang="en-US" sz="5400" b="1" dirty="0">
                <a:solidFill>
                  <a:srgbClr val="FF0000"/>
                </a:solidFill>
                <a:effectLst>
                  <a:outerShdw blurRad="38100" dist="38100" dir="2700000" algn="tl">
                    <a:srgbClr val="000000">
                      <a:alpha val="43137"/>
                    </a:srgbClr>
                  </a:outerShdw>
                </a:effectLst>
              </a:rPr>
              <a:t>Antiparasitic Agents</a:t>
            </a:r>
          </a:p>
          <a:p>
            <a:pPr lvl="1" algn="ctr" eaLnBrk="1" hangingPunct="1">
              <a:buFontTx/>
              <a:buNone/>
              <a:defRPr/>
            </a:pPr>
            <a:r>
              <a:rPr lang="en-GB" sz="5400" b="1" dirty="0">
                <a:solidFill>
                  <a:srgbClr val="0070C0"/>
                </a:solidFill>
                <a:effectLst>
                  <a:outerShdw blurRad="38100" dist="38100" dir="2700000" algn="tl">
                    <a:srgbClr val="000000">
                      <a:alpha val="43137"/>
                    </a:srgbClr>
                  </a:outerShdw>
                </a:effectLst>
              </a:rPr>
              <a:t>Antiprotozoal Drugs</a:t>
            </a:r>
            <a:endParaRPr lang="en-US" sz="54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4852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447800" y="228600"/>
            <a:ext cx="7467600" cy="685800"/>
          </a:xfrm>
        </p:spPr>
        <p:txBody>
          <a:bodyPr/>
          <a:lstStyle/>
          <a:p>
            <a:pPr eaLnBrk="1" hangingPunct="1"/>
            <a:r>
              <a:rPr lang="en-US" b="1" dirty="0">
                <a:solidFill>
                  <a:srgbClr val="FF0000"/>
                </a:solidFill>
                <a:effectLst>
                  <a:outerShdw blurRad="38100" dist="38100" dir="2700000" algn="tl">
                    <a:srgbClr val="000000">
                      <a:alpha val="43137"/>
                    </a:srgbClr>
                  </a:outerShdw>
                </a:effectLst>
              </a:rPr>
              <a:t>Overview</a:t>
            </a:r>
            <a:endParaRPr lang="en-US" dirty="0"/>
          </a:p>
        </p:txBody>
      </p:sp>
      <p:sp>
        <p:nvSpPr>
          <p:cNvPr id="34819" name="Content Placeholder 2"/>
          <p:cNvSpPr>
            <a:spLocks noGrp="1"/>
          </p:cNvSpPr>
          <p:nvPr>
            <p:ph idx="1"/>
          </p:nvPr>
        </p:nvSpPr>
        <p:spPr>
          <a:xfrm>
            <a:off x="228601" y="1088947"/>
            <a:ext cx="8458200" cy="5366543"/>
          </a:xfrm>
        </p:spPr>
        <p:txBody>
          <a:bodyPr>
            <a:normAutofit lnSpcReduction="10000"/>
          </a:bodyPr>
          <a:lstStyle/>
          <a:p>
            <a:pPr eaLnBrk="1" hangingPunct="1">
              <a:lnSpc>
                <a:spcPct val="90000"/>
              </a:lnSpc>
              <a:buFont typeface="Wingdings" pitchFamily="2" charset="2"/>
              <a:buChar char="q"/>
            </a:pPr>
            <a:r>
              <a:rPr lang="en-US" sz="2800" b="1" dirty="0">
                <a:solidFill>
                  <a:srgbClr val="FF0000"/>
                </a:solidFill>
                <a:effectLst>
                  <a:outerShdw blurRad="38100" dist="38100" dir="2700000" algn="tl">
                    <a:srgbClr val="000000">
                      <a:alpha val="43137"/>
                    </a:srgbClr>
                  </a:outerShdw>
                </a:effectLst>
              </a:rPr>
              <a:t>Endoparasites</a:t>
            </a:r>
          </a:p>
          <a:p>
            <a:pPr marL="342900" lvl="1" indent="-342900" eaLnBrk="1" hangingPunct="1">
              <a:lnSpc>
                <a:spcPct val="90000"/>
              </a:lnSpc>
              <a:buFontTx/>
              <a:buChar char="•"/>
            </a:pPr>
            <a:r>
              <a:rPr lang="en-US" sz="2400" dirty="0"/>
              <a:t>live within the body of the host and cause internal parasite infections</a:t>
            </a:r>
          </a:p>
          <a:p>
            <a:pPr eaLnBrk="1" hangingPunct="1">
              <a:lnSpc>
                <a:spcPct val="90000"/>
              </a:lnSpc>
            </a:pPr>
            <a:r>
              <a:rPr lang="en-US" sz="2400" dirty="0"/>
              <a:t>Helminths are divided into two major groups:</a:t>
            </a:r>
          </a:p>
          <a:p>
            <a:pPr lvl="1" eaLnBrk="1" hangingPunct="1">
              <a:lnSpc>
                <a:spcPct val="90000"/>
              </a:lnSpc>
            </a:pPr>
            <a:r>
              <a:rPr lang="en-US" sz="2400" b="1" dirty="0">
                <a:solidFill>
                  <a:srgbClr val="0070C0"/>
                </a:solidFill>
              </a:rPr>
              <a:t>Nematodes</a:t>
            </a:r>
            <a:r>
              <a:rPr lang="en-US" sz="2400" dirty="0"/>
              <a:t>: cylindrical, non-segmented worms commonly called </a:t>
            </a:r>
            <a:r>
              <a:rPr lang="en-US" sz="2400" i="1" dirty="0"/>
              <a:t>roundworms</a:t>
            </a:r>
          </a:p>
          <a:p>
            <a:pPr lvl="1" eaLnBrk="1" hangingPunct="1">
              <a:lnSpc>
                <a:spcPct val="90000"/>
              </a:lnSpc>
            </a:pPr>
            <a:r>
              <a:rPr lang="en-US" sz="2400" b="1" dirty="0">
                <a:solidFill>
                  <a:srgbClr val="0070C0"/>
                </a:solidFill>
              </a:rPr>
              <a:t>Platyhelminths</a:t>
            </a:r>
            <a:r>
              <a:rPr lang="en-US" sz="2400" dirty="0"/>
              <a:t>: flattened worms that are subdivided into two groups- </a:t>
            </a:r>
          </a:p>
          <a:p>
            <a:pPr lvl="3">
              <a:buFont typeface="Wingdings" panose="05000000000000000000" pitchFamily="2" charset="2"/>
              <a:buChar char="ü"/>
            </a:pPr>
            <a:r>
              <a:rPr lang="en-US" sz="2000" b="1" dirty="0"/>
              <a:t>Cestodes</a:t>
            </a:r>
            <a:r>
              <a:rPr lang="en-US" sz="2000" dirty="0"/>
              <a:t> (tapeworms) &amp; </a:t>
            </a:r>
            <a:r>
              <a:rPr lang="en-US" sz="2000" b="1" dirty="0"/>
              <a:t>Trematodes</a:t>
            </a:r>
            <a:r>
              <a:rPr lang="en-US" sz="2000" dirty="0"/>
              <a:t> (flukes)</a:t>
            </a:r>
          </a:p>
          <a:p>
            <a:pPr algn="just">
              <a:buFont typeface="Wingdings" pitchFamily="2" charset="2"/>
              <a:buChar char="q"/>
            </a:pPr>
            <a:r>
              <a:rPr lang="en-US" sz="2400" b="1" dirty="0">
                <a:solidFill>
                  <a:srgbClr val="FF0000"/>
                </a:solidFill>
                <a:effectLst>
                  <a:outerShdw blurRad="38100" dist="38100" dir="2700000" algn="tl">
                    <a:srgbClr val="000000">
                      <a:alpha val="43137"/>
                    </a:srgbClr>
                  </a:outerShdw>
                </a:effectLst>
              </a:rPr>
              <a:t>Ectoparasites</a:t>
            </a:r>
            <a:r>
              <a:rPr lang="en-US" sz="2400" b="1" dirty="0">
                <a:solidFill>
                  <a:srgbClr val="FFFF00"/>
                </a:solidFill>
                <a:effectLst>
                  <a:outerShdw blurRad="38100" dist="38100" dir="2700000" algn="tl">
                    <a:srgbClr val="000000">
                      <a:alpha val="43137"/>
                    </a:srgbClr>
                  </a:outerShdw>
                </a:effectLst>
              </a:rPr>
              <a:t> </a:t>
            </a:r>
          </a:p>
          <a:p>
            <a:pPr lvl="1" algn="just"/>
            <a:r>
              <a:rPr lang="en-US" sz="2400" dirty="0"/>
              <a:t>live on the body surface of the host and cause external parasite infestations</a:t>
            </a:r>
          </a:p>
          <a:p>
            <a:pPr lvl="2" algn="just"/>
            <a:r>
              <a:rPr lang="en-US" sz="2000" dirty="0"/>
              <a:t>Parasitic infestations of the skin</a:t>
            </a:r>
          </a:p>
          <a:p>
            <a:pPr lvl="1" algn="just"/>
            <a:r>
              <a:rPr lang="en-US" sz="2400" dirty="0"/>
              <a:t>Scabies caused by the itch mite called the </a:t>
            </a:r>
            <a:r>
              <a:rPr lang="en-US" sz="2400" i="1" dirty="0" err="1"/>
              <a:t>Sarcoptes</a:t>
            </a:r>
            <a:r>
              <a:rPr lang="en-US" sz="2400" i="1" dirty="0"/>
              <a:t>, </a:t>
            </a:r>
            <a:r>
              <a:rPr lang="en-US" sz="2400" i="1" dirty="0" err="1"/>
              <a:t>psoroptes</a:t>
            </a:r>
            <a:r>
              <a:rPr lang="en-US" sz="2400" i="1" dirty="0"/>
              <a:t>, </a:t>
            </a:r>
            <a:r>
              <a:rPr lang="en-US" sz="2400" i="1" dirty="0" err="1"/>
              <a:t>chorioptes</a:t>
            </a:r>
            <a:r>
              <a:rPr lang="en-US" sz="2400" i="1" dirty="0"/>
              <a:t>, demodex</a:t>
            </a:r>
          </a:p>
          <a:p>
            <a:pPr lvl="1" algn="just"/>
            <a:r>
              <a:rPr lang="en-US" sz="2400" dirty="0"/>
              <a:t>Scabies caused by lice: pediculosis; flea</a:t>
            </a:r>
          </a:p>
        </p:txBody>
      </p:sp>
      <p:sp>
        <p:nvSpPr>
          <p:cNvPr id="2" name="Footer Placeholder 1">
            <a:extLst>
              <a:ext uri="{FF2B5EF4-FFF2-40B4-BE49-F238E27FC236}">
                <a16:creationId xmlns:a16="http://schemas.microsoft.com/office/drawing/2014/main" id="{DD115188-EAFD-431C-9ABD-CA2E9F6EFC40}"/>
              </a:ext>
            </a:extLst>
          </p:cNvPr>
          <p:cNvSpPr>
            <a:spLocks noGrp="1"/>
          </p:cNvSpPr>
          <p:nvPr>
            <p:ph type="ftr" sz="quarter" idx="11"/>
          </p:nvPr>
        </p:nvSpPr>
        <p:spPr/>
        <p:txBody>
          <a:bodyPr/>
          <a:lstStyle/>
          <a:p>
            <a:pPr>
              <a:defRPr/>
            </a:pPr>
            <a:r>
              <a:rPr lang="en-US"/>
              <a:t>© 2019 by Takele Beyene, AAU-CVMA. </a:t>
            </a:r>
          </a:p>
        </p:txBody>
      </p:sp>
      <p:sp>
        <p:nvSpPr>
          <p:cNvPr id="5" name="Line 4">
            <a:extLst>
              <a:ext uri="{FF2B5EF4-FFF2-40B4-BE49-F238E27FC236}">
                <a16:creationId xmlns:a16="http://schemas.microsoft.com/office/drawing/2014/main" id="{C3EAFC9B-FEED-4563-9024-E6A54A03C3D1}"/>
              </a:ext>
            </a:extLst>
          </p:cNvPr>
          <p:cNvSpPr>
            <a:spLocks noChangeShapeType="1"/>
          </p:cNvSpPr>
          <p:nvPr/>
        </p:nvSpPr>
        <p:spPr bwMode="auto">
          <a:xfrm>
            <a:off x="114301" y="978814"/>
            <a:ext cx="8686800" cy="45719"/>
          </a:xfrm>
          <a:prstGeom prst="line">
            <a:avLst/>
          </a:prstGeom>
          <a:noFill/>
          <a:ln w="28575">
            <a:solidFill>
              <a:srgbClr val="00CCFF"/>
            </a:solidFill>
            <a:round/>
            <a:headEnd/>
            <a:tailEnd/>
          </a:ln>
        </p:spPr>
        <p:txBody>
          <a:bodyPr/>
          <a:lstStyle/>
          <a:p>
            <a:endParaRPr lang="en-GB"/>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effectLst>
                  <a:outerShdw blurRad="38100" dist="38100" dir="2700000" algn="tl">
                    <a:srgbClr val="000000">
                      <a:alpha val="43137"/>
                    </a:srgbClr>
                  </a:outerShdw>
                </a:effectLst>
              </a:rPr>
              <a:t>Objectives</a:t>
            </a:r>
          </a:p>
        </p:txBody>
      </p:sp>
      <p:sp>
        <p:nvSpPr>
          <p:cNvPr id="3" name="Content Placeholder 2"/>
          <p:cNvSpPr>
            <a:spLocks noGrp="1"/>
          </p:cNvSpPr>
          <p:nvPr>
            <p:ph idx="1"/>
          </p:nvPr>
        </p:nvSpPr>
        <p:spPr/>
        <p:txBody>
          <a:bodyPr>
            <a:normAutofit/>
          </a:bodyPr>
          <a:lstStyle/>
          <a:p>
            <a:r>
              <a:rPr lang="en-GB" sz="2400" dirty="0"/>
              <a:t>Know the name of drugs commonly used to treat protozoal diseases</a:t>
            </a:r>
          </a:p>
          <a:p>
            <a:r>
              <a:rPr lang="en-GB" sz="2400" dirty="0"/>
              <a:t>Understand the MOA of antiprotozoal drugs</a:t>
            </a:r>
          </a:p>
          <a:p>
            <a:r>
              <a:rPr lang="en-GB" sz="2400" dirty="0"/>
              <a:t>Identify the effectiveness of the drugs (prophylactic/curative use)</a:t>
            </a:r>
          </a:p>
        </p:txBody>
      </p:sp>
      <p:sp>
        <p:nvSpPr>
          <p:cNvPr id="4" name="Footer Placeholder 3">
            <a:extLst>
              <a:ext uri="{FF2B5EF4-FFF2-40B4-BE49-F238E27FC236}">
                <a16:creationId xmlns:a16="http://schemas.microsoft.com/office/drawing/2014/main" id="{9C5E0F31-7843-4FD7-B50A-B9865B5BED89}"/>
              </a:ext>
            </a:extLst>
          </p:cNvPr>
          <p:cNvSpPr>
            <a:spLocks noGrp="1"/>
          </p:cNvSpPr>
          <p:nvPr>
            <p:ph type="ftr" sz="quarter" idx="10"/>
          </p:nvPr>
        </p:nvSpPr>
        <p:spPr/>
        <p:txBody>
          <a:bodyPr/>
          <a:lstStyle/>
          <a:p>
            <a:pPr>
              <a:defRPr/>
            </a:pPr>
            <a:r>
              <a:rPr lang="en-US"/>
              <a:t>© 2019 by Takele Beyene, AAU-CVMA. </a:t>
            </a:r>
          </a:p>
        </p:txBody>
      </p:sp>
      <p:sp>
        <p:nvSpPr>
          <p:cNvPr id="5" name="Line 4">
            <a:extLst>
              <a:ext uri="{FF2B5EF4-FFF2-40B4-BE49-F238E27FC236}">
                <a16:creationId xmlns:a16="http://schemas.microsoft.com/office/drawing/2014/main" id="{71AD44B7-E0B1-46C3-93AD-F61879BA8B3D}"/>
              </a:ext>
            </a:extLst>
          </p:cNvPr>
          <p:cNvSpPr>
            <a:spLocks noChangeShapeType="1"/>
          </p:cNvSpPr>
          <p:nvPr/>
        </p:nvSpPr>
        <p:spPr bwMode="auto">
          <a:xfrm>
            <a:off x="76200" y="1524000"/>
            <a:ext cx="8686800" cy="45719"/>
          </a:xfrm>
          <a:prstGeom prst="line">
            <a:avLst/>
          </a:prstGeom>
          <a:noFill/>
          <a:ln w="28575">
            <a:solidFill>
              <a:srgbClr val="00CCFF"/>
            </a:solidFill>
            <a:round/>
            <a:headEnd/>
            <a:tailEnd/>
          </a:ln>
        </p:spPr>
        <p:txBody>
          <a:bodyPr/>
          <a:lstStyle/>
          <a:p>
            <a:endParaRPr lang="en-GB"/>
          </a:p>
        </p:txBody>
      </p:sp>
    </p:spTree>
    <p:extLst>
      <p:ext uri="{BB962C8B-B14F-4D97-AF65-F5344CB8AC3E}">
        <p14:creationId xmlns:p14="http://schemas.microsoft.com/office/powerpoint/2010/main" val="8340616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0"/>
            <a:ext cx="7467600" cy="1143000"/>
          </a:xfrm>
        </p:spPr>
        <p:txBody>
          <a:bodyPr>
            <a:normAutofit/>
          </a:bodyPr>
          <a:lstStyle/>
          <a:p>
            <a:r>
              <a:rPr lang="en-GB" sz="5400" b="1" dirty="0">
                <a:solidFill>
                  <a:srgbClr val="FF0000"/>
                </a:solidFill>
                <a:effectLst>
                  <a:outerShdw blurRad="38100" dist="38100" dir="2700000" algn="tl">
                    <a:srgbClr val="000000">
                      <a:alpha val="43137"/>
                    </a:srgbClr>
                  </a:outerShdw>
                </a:effectLst>
              </a:rPr>
              <a:t>Antiprotozoals</a:t>
            </a:r>
            <a:endParaRPr lang="en-GB" sz="44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371600" y="1828800"/>
            <a:ext cx="7391400" cy="3810000"/>
          </a:xfrm>
        </p:spPr>
        <p:txBody>
          <a:bodyPr/>
          <a:lstStyle/>
          <a:p>
            <a:pPr>
              <a:buFont typeface="Wingdings" panose="05000000000000000000" pitchFamily="2" charset="2"/>
              <a:buChar char="q"/>
            </a:pPr>
            <a:r>
              <a:rPr lang="en-GB" sz="2800" b="1" dirty="0">
                <a:solidFill>
                  <a:srgbClr val="002060"/>
                </a:solidFill>
                <a:effectLst>
                  <a:outerShdw blurRad="38100" dist="38100" dir="2700000" algn="tl">
                    <a:srgbClr val="000000">
                      <a:alpha val="43137"/>
                    </a:srgbClr>
                  </a:outerShdw>
                </a:effectLst>
              </a:rPr>
              <a:t>Anticoccidials</a:t>
            </a:r>
          </a:p>
          <a:p>
            <a:pPr>
              <a:buFont typeface="Wingdings" panose="05000000000000000000" pitchFamily="2" charset="2"/>
              <a:buChar char="q"/>
            </a:pPr>
            <a:r>
              <a:rPr lang="en-GB" sz="2800" b="1" dirty="0">
                <a:solidFill>
                  <a:srgbClr val="002060"/>
                </a:solidFill>
                <a:effectLst>
                  <a:outerShdw blurRad="38100" dist="38100" dir="2700000" algn="tl">
                    <a:srgbClr val="000000">
                      <a:alpha val="43137"/>
                    </a:srgbClr>
                  </a:outerShdw>
                </a:effectLst>
              </a:rPr>
              <a:t>Antibabesiosis</a:t>
            </a:r>
          </a:p>
          <a:p>
            <a:pPr>
              <a:buFont typeface="Wingdings" panose="05000000000000000000" pitchFamily="2" charset="2"/>
              <a:buChar char="q"/>
            </a:pPr>
            <a:r>
              <a:rPr lang="en-GB" sz="2800" b="1" dirty="0">
                <a:solidFill>
                  <a:srgbClr val="002060"/>
                </a:solidFill>
                <a:effectLst>
                  <a:outerShdw blurRad="38100" dist="38100" dir="2700000" algn="tl">
                    <a:srgbClr val="000000">
                      <a:alpha val="43137"/>
                    </a:srgbClr>
                  </a:outerShdw>
                </a:effectLst>
              </a:rPr>
              <a:t>Antitrypanosomosis</a:t>
            </a:r>
          </a:p>
          <a:p>
            <a:pPr>
              <a:buFont typeface="Wingdings" panose="05000000000000000000" pitchFamily="2" charset="2"/>
              <a:buChar char="q"/>
            </a:pPr>
            <a:r>
              <a:rPr lang="en-GB" sz="2800" b="1" dirty="0">
                <a:solidFill>
                  <a:srgbClr val="002060"/>
                </a:solidFill>
                <a:effectLst>
                  <a:outerShdw blurRad="38100" dist="38100" dir="2700000" algn="tl">
                    <a:srgbClr val="000000">
                      <a:alpha val="43137"/>
                    </a:srgbClr>
                  </a:outerShdw>
                </a:effectLst>
              </a:rPr>
              <a:t>Antitrichomoniasis</a:t>
            </a:r>
          </a:p>
          <a:p>
            <a:pPr>
              <a:buFont typeface="Wingdings" panose="05000000000000000000" pitchFamily="2" charset="2"/>
              <a:buChar char="q"/>
            </a:pPr>
            <a:r>
              <a:rPr lang="en-GB" sz="2800" b="1" dirty="0">
                <a:solidFill>
                  <a:srgbClr val="002060"/>
                </a:solidFill>
                <a:effectLst>
                  <a:outerShdw blurRad="38100" dist="38100" dir="2700000" algn="tl">
                    <a:srgbClr val="000000">
                      <a:alpha val="43137"/>
                    </a:srgbClr>
                  </a:outerShdw>
                </a:effectLst>
              </a:rPr>
              <a:t>Others (Reading assignment)</a:t>
            </a:r>
          </a:p>
          <a:p>
            <a:pPr lvl="1"/>
            <a:r>
              <a:rPr lang="en-GB" b="1" dirty="0">
                <a:solidFill>
                  <a:srgbClr val="002060"/>
                </a:solidFill>
                <a:effectLst>
                  <a:outerShdw blurRad="38100" dist="38100" dir="2700000" algn="tl">
                    <a:srgbClr val="000000">
                      <a:alpha val="43137"/>
                    </a:srgbClr>
                  </a:outerShdw>
                </a:effectLst>
              </a:rPr>
              <a:t>Antigiardiasis</a:t>
            </a:r>
          </a:p>
          <a:p>
            <a:pPr lvl="1"/>
            <a:r>
              <a:rPr lang="en-GB" b="1" dirty="0">
                <a:solidFill>
                  <a:srgbClr val="002060"/>
                </a:solidFill>
                <a:effectLst>
                  <a:outerShdw blurRad="38100" dist="38100" dir="2700000" algn="tl">
                    <a:srgbClr val="000000">
                      <a:alpha val="43137"/>
                    </a:srgbClr>
                  </a:outerShdw>
                </a:effectLst>
              </a:rPr>
              <a:t>Antiameobiasis</a:t>
            </a:r>
          </a:p>
          <a:p>
            <a:endParaRPr lang="en-GB" b="1" dirty="0">
              <a:solidFill>
                <a:srgbClr val="002060"/>
              </a:solidFill>
              <a:effectLst>
                <a:outerShdw blurRad="38100" dist="38100" dir="2700000" algn="tl">
                  <a:srgbClr val="000000">
                    <a:alpha val="43137"/>
                  </a:srgbClr>
                </a:outerShdw>
              </a:effectLst>
            </a:endParaRPr>
          </a:p>
          <a:p>
            <a:endParaRPr lang="en-GB" b="1" dirty="0">
              <a:solidFill>
                <a:srgbClr val="002060"/>
              </a:solidFill>
              <a:effectLst>
                <a:outerShdw blurRad="38100" dist="38100" dir="2700000" algn="tl">
                  <a:srgbClr val="000000">
                    <a:alpha val="43137"/>
                  </a:srgbClr>
                </a:outerShdw>
              </a:effectLst>
            </a:endParaRPr>
          </a:p>
          <a:p>
            <a:endParaRPr lang="en-GB" b="1" dirty="0">
              <a:solidFill>
                <a:srgbClr val="002060"/>
              </a:solidFill>
              <a:effectLst>
                <a:outerShdw blurRad="38100" dist="38100" dir="2700000" algn="tl">
                  <a:srgbClr val="000000">
                    <a:alpha val="43137"/>
                  </a:srgbClr>
                </a:outerShdw>
              </a:effectLst>
            </a:endParaRPr>
          </a:p>
        </p:txBody>
      </p:sp>
      <p:sp>
        <p:nvSpPr>
          <p:cNvPr id="4" name="Footer Placeholder 3">
            <a:extLst>
              <a:ext uri="{FF2B5EF4-FFF2-40B4-BE49-F238E27FC236}">
                <a16:creationId xmlns:a16="http://schemas.microsoft.com/office/drawing/2014/main" id="{275E1A08-0ADC-43C0-9CB4-2D52EB6F5A22}"/>
              </a:ext>
            </a:extLst>
          </p:cNvPr>
          <p:cNvSpPr>
            <a:spLocks noGrp="1"/>
          </p:cNvSpPr>
          <p:nvPr>
            <p:ph type="ftr" sz="quarter" idx="10"/>
          </p:nvPr>
        </p:nvSpPr>
        <p:spPr/>
        <p:txBody>
          <a:bodyPr/>
          <a:lstStyle/>
          <a:p>
            <a:pPr>
              <a:defRPr/>
            </a:pPr>
            <a:r>
              <a:rPr lang="en-US"/>
              <a:t>© 2019 by Takele Beyene, AAU-CVMA. </a:t>
            </a:r>
          </a:p>
        </p:txBody>
      </p:sp>
      <p:sp>
        <p:nvSpPr>
          <p:cNvPr id="5" name="Line 4">
            <a:extLst>
              <a:ext uri="{FF2B5EF4-FFF2-40B4-BE49-F238E27FC236}">
                <a16:creationId xmlns:a16="http://schemas.microsoft.com/office/drawing/2014/main" id="{990DC44B-A1E2-4DA0-AC4C-F8A50E0EDAB4}"/>
              </a:ext>
            </a:extLst>
          </p:cNvPr>
          <p:cNvSpPr>
            <a:spLocks noChangeShapeType="1"/>
          </p:cNvSpPr>
          <p:nvPr/>
        </p:nvSpPr>
        <p:spPr bwMode="auto">
          <a:xfrm>
            <a:off x="228600" y="1756577"/>
            <a:ext cx="8686800" cy="45719"/>
          </a:xfrm>
          <a:prstGeom prst="line">
            <a:avLst/>
          </a:prstGeom>
          <a:noFill/>
          <a:ln w="28575">
            <a:solidFill>
              <a:srgbClr val="00CCFF"/>
            </a:solidFill>
            <a:round/>
            <a:headEnd/>
            <a:tailEnd/>
          </a:ln>
        </p:spPr>
        <p:txBody>
          <a:bodyPr/>
          <a:lstStyle/>
          <a:p>
            <a:endParaRPr lang="en-GB"/>
          </a:p>
        </p:txBody>
      </p:sp>
    </p:spTree>
    <p:extLst>
      <p:ext uri="{BB962C8B-B14F-4D97-AF65-F5344CB8AC3E}">
        <p14:creationId xmlns:p14="http://schemas.microsoft.com/office/powerpoint/2010/main" val="26720571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447800" y="228600"/>
            <a:ext cx="7467600" cy="914400"/>
          </a:xfrm>
        </p:spPr>
        <p:txBody>
          <a:bodyPr>
            <a:normAutofit/>
          </a:bodyPr>
          <a:lstStyle/>
          <a:p>
            <a:pPr eaLnBrk="1" hangingPunct="1"/>
            <a:r>
              <a:rPr lang="en-US" sz="3600" b="1" dirty="0">
                <a:solidFill>
                  <a:srgbClr val="002060"/>
                </a:solidFill>
                <a:effectLst>
                  <a:outerShdw blurRad="38100" dist="38100" dir="2700000" algn="tl">
                    <a:srgbClr val="000000">
                      <a:alpha val="43137"/>
                    </a:srgbClr>
                  </a:outerShdw>
                </a:effectLst>
              </a:rPr>
              <a:t>I. Anticoccidials</a:t>
            </a:r>
          </a:p>
        </p:txBody>
      </p:sp>
      <p:sp>
        <p:nvSpPr>
          <p:cNvPr id="16387" name="Rectangle 3"/>
          <p:cNvSpPr>
            <a:spLocks noGrp="1" noChangeArrowheads="1"/>
          </p:cNvSpPr>
          <p:nvPr>
            <p:ph type="body" idx="1"/>
          </p:nvPr>
        </p:nvSpPr>
        <p:spPr>
          <a:xfrm>
            <a:off x="533400" y="1219200"/>
            <a:ext cx="8305800" cy="4876800"/>
          </a:xfrm>
        </p:spPr>
        <p:txBody>
          <a:bodyPr>
            <a:normAutofit fontScale="92500" lnSpcReduction="10000"/>
          </a:bodyPr>
          <a:lstStyle/>
          <a:p>
            <a:pPr eaLnBrk="1" hangingPunct="1">
              <a:lnSpc>
                <a:spcPct val="80000"/>
              </a:lnSpc>
            </a:pPr>
            <a:r>
              <a:rPr lang="en-US" sz="2800" i="1" dirty="0"/>
              <a:t>Coccidiosis</a:t>
            </a:r>
            <a:r>
              <a:rPr lang="en-US" sz="2800" dirty="0"/>
              <a:t> </a:t>
            </a:r>
          </a:p>
          <a:p>
            <a:pPr lvl="1" eaLnBrk="1" hangingPunct="1">
              <a:lnSpc>
                <a:spcPct val="80000"/>
              </a:lnSpc>
            </a:pPr>
            <a:r>
              <a:rPr lang="en-US" sz="2400" dirty="0"/>
              <a:t>is a protozoal infection that causes intestinal disorders</a:t>
            </a:r>
          </a:p>
          <a:p>
            <a:pPr eaLnBrk="1" hangingPunct="1">
              <a:lnSpc>
                <a:spcPct val="80000"/>
              </a:lnSpc>
            </a:pPr>
            <a:r>
              <a:rPr lang="en-US" sz="2800" dirty="0"/>
              <a:t>Anticoccidial drugs are </a:t>
            </a:r>
          </a:p>
          <a:p>
            <a:pPr lvl="1" eaLnBrk="1" hangingPunct="1">
              <a:lnSpc>
                <a:spcPct val="80000"/>
              </a:lnSpc>
            </a:pPr>
            <a:r>
              <a:rPr lang="en-US" sz="2400" dirty="0"/>
              <a:t>coccidiostats (do not actually kill the parasite, so hygiene is crucial)</a:t>
            </a:r>
          </a:p>
          <a:p>
            <a:pPr lvl="1">
              <a:lnSpc>
                <a:spcPct val="80000"/>
              </a:lnSpc>
            </a:pPr>
            <a:r>
              <a:rPr lang="en-US" sz="2500" dirty="0" err="1"/>
              <a:t>Sulfadimethoxine</a:t>
            </a:r>
            <a:endParaRPr lang="en-US" sz="2500" dirty="0"/>
          </a:p>
          <a:p>
            <a:pPr lvl="2">
              <a:lnSpc>
                <a:spcPct val="80000"/>
              </a:lnSpc>
            </a:pPr>
            <a:r>
              <a:rPr lang="en-US" sz="2100" dirty="0"/>
              <a:t>Reduces the number of oocysts shed, thus reducing spread of disease</a:t>
            </a:r>
          </a:p>
          <a:p>
            <a:pPr lvl="2">
              <a:lnSpc>
                <a:spcPct val="80000"/>
              </a:lnSpc>
            </a:pPr>
            <a:r>
              <a:rPr lang="en-US" sz="2100" dirty="0"/>
              <a:t>Thymidylate synthase inhibitor</a:t>
            </a:r>
          </a:p>
          <a:p>
            <a:pPr lvl="1">
              <a:lnSpc>
                <a:spcPct val="80000"/>
              </a:lnSpc>
            </a:pPr>
            <a:r>
              <a:rPr lang="en-US" sz="2400" dirty="0"/>
              <a:t>Trimethoprim</a:t>
            </a:r>
          </a:p>
          <a:p>
            <a:pPr lvl="2">
              <a:lnSpc>
                <a:spcPct val="80000"/>
              </a:lnSpc>
            </a:pPr>
            <a:r>
              <a:rPr lang="en-US" sz="2100" dirty="0"/>
              <a:t>DHFR inhibitor</a:t>
            </a:r>
          </a:p>
          <a:p>
            <a:pPr eaLnBrk="1" hangingPunct="1">
              <a:lnSpc>
                <a:spcPct val="80000"/>
              </a:lnSpc>
            </a:pPr>
            <a:r>
              <a:rPr lang="en-US" sz="2800" dirty="0"/>
              <a:t>Others (work mainly by affecting the protozoan’s metabolism)</a:t>
            </a:r>
          </a:p>
          <a:p>
            <a:pPr lvl="1" eaLnBrk="1" hangingPunct="1">
              <a:lnSpc>
                <a:spcPct val="80000"/>
              </a:lnSpc>
            </a:pPr>
            <a:r>
              <a:rPr lang="en-US" sz="2400" dirty="0"/>
              <a:t>Amprolium</a:t>
            </a:r>
          </a:p>
          <a:p>
            <a:pPr lvl="1" eaLnBrk="1" hangingPunct="1">
              <a:lnSpc>
                <a:spcPct val="80000"/>
              </a:lnSpc>
            </a:pPr>
            <a:r>
              <a:rPr lang="en-US" sz="2400" dirty="0" err="1"/>
              <a:t>Monensin</a:t>
            </a:r>
            <a:endParaRPr lang="en-US" sz="2400" dirty="0"/>
          </a:p>
          <a:p>
            <a:pPr lvl="1" eaLnBrk="1" hangingPunct="1">
              <a:lnSpc>
                <a:spcPct val="80000"/>
              </a:lnSpc>
            </a:pPr>
            <a:r>
              <a:rPr lang="en-US" sz="2400" dirty="0" err="1"/>
              <a:t>Nicarbazine</a:t>
            </a:r>
            <a:endParaRPr lang="en-US" sz="2400" dirty="0"/>
          </a:p>
          <a:p>
            <a:pPr lvl="1" eaLnBrk="1" hangingPunct="1">
              <a:lnSpc>
                <a:spcPct val="80000"/>
              </a:lnSpc>
            </a:pPr>
            <a:r>
              <a:rPr lang="en-US" sz="2400" dirty="0"/>
              <a:t>Robenidine</a:t>
            </a:r>
          </a:p>
        </p:txBody>
      </p:sp>
      <p:sp>
        <p:nvSpPr>
          <p:cNvPr id="2" name="Footer Placeholder 1">
            <a:extLst>
              <a:ext uri="{FF2B5EF4-FFF2-40B4-BE49-F238E27FC236}">
                <a16:creationId xmlns:a16="http://schemas.microsoft.com/office/drawing/2014/main" id="{49C2A7A5-481C-4751-ABA5-E811B31DD272}"/>
              </a:ext>
            </a:extLst>
          </p:cNvPr>
          <p:cNvSpPr>
            <a:spLocks noGrp="1"/>
          </p:cNvSpPr>
          <p:nvPr>
            <p:ph type="ftr" sz="quarter" idx="10"/>
          </p:nvPr>
        </p:nvSpPr>
        <p:spPr/>
        <p:txBody>
          <a:bodyPr/>
          <a:lstStyle/>
          <a:p>
            <a:pPr>
              <a:defRPr/>
            </a:pPr>
            <a:r>
              <a:rPr lang="en-US"/>
              <a:t>© 2019 by Takele Beyene, AAU-CVMA. </a:t>
            </a:r>
          </a:p>
        </p:txBody>
      </p:sp>
      <p:sp>
        <p:nvSpPr>
          <p:cNvPr id="5" name="Line 4">
            <a:extLst>
              <a:ext uri="{FF2B5EF4-FFF2-40B4-BE49-F238E27FC236}">
                <a16:creationId xmlns:a16="http://schemas.microsoft.com/office/drawing/2014/main" id="{497E97C2-E584-4CA8-93EE-DE9AE00CBB8D}"/>
              </a:ext>
            </a:extLst>
          </p:cNvPr>
          <p:cNvSpPr>
            <a:spLocks noChangeShapeType="1"/>
          </p:cNvSpPr>
          <p:nvPr/>
        </p:nvSpPr>
        <p:spPr bwMode="auto">
          <a:xfrm>
            <a:off x="342900" y="953602"/>
            <a:ext cx="8686800" cy="45719"/>
          </a:xfrm>
          <a:prstGeom prst="line">
            <a:avLst/>
          </a:prstGeom>
          <a:noFill/>
          <a:ln w="28575">
            <a:solidFill>
              <a:srgbClr val="00CCFF"/>
            </a:solidFill>
            <a:round/>
            <a:headEnd/>
            <a:tailEnd/>
          </a:ln>
        </p:spPr>
        <p:txBody>
          <a:bodyPr/>
          <a:lstStyle/>
          <a:p>
            <a:endParaRPr lang="en-GB"/>
          </a:p>
        </p:txBody>
      </p:sp>
    </p:spTree>
    <p:extLst>
      <p:ext uri="{BB962C8B-B14F-4D97-AF65-F5344CB8AC3E}">
        <p14:creationId xmlns:p14="http://schemas.microsoft.com/office/powerpoint/2010/main" val="13395219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467600" cy="685800"/>
          </a:xfrm>
        </p:spPr>
        <p:txBody>
          <a:bodyPr/>
          <a:lstStyle/>
          <a:p>
            <a:pPr algn="r"/>
            <a:r>
              <a:rPr lang="en-US" sz="2800" b="1" dirty="0">
                <a:solidFill>
                  <a:srgbClr val="FFFF00"/>
                </a:solidFill>
                <a:effectLst>
                  <a:outerShdw blurRad="38100" dist="38100" dir="2700000" algn="tl">
                    <a:srgbClr val="000000">
                      <a:alpha val="43137"/>
                    </a:srgbClr>
                  </a:outerShdw>
                </a:effectLst>
              </a:rPr>
              <a:t>Anticoccidials…cont’d</a:t>
            </a:r>
            <a:endParaRPr lang="en-GB" dirty="0"/>
          </a:p>
        </p:txBody>
      </p:sp>
      <p:sp>
        <p:nvSpPr>
          <p:cNvPr id="3" name="Content Placeholder 2"/>
          <p:cNvSpPr>
            <a:spLocks noGrp="1"/>
          </p:cNvSpPr>
          <p:nvPr>
            <p:ph idx="1"/>
          </p:nvPr>
        </p:nvSpPr>
        <p:spPr>
          <a:xfrm>
            <a:off x="457200" y="914400"/>
            <a:ext cx="8382000" cy="5562600"/>
          </a:xfrm>
        </p:spPr>
        <p:txBody>
          <a:bodyPr/>
          <a:lstStyle/>
          <a:p>
            <a:pPr>
              <a:buFont typeface="Wingdings" pitchFamily="2" charset="2"/>
              <a:buChar char="q"/>
            </a:pPr>
            <a:r>
              <a:rPr lang="en-GB" sz="2800" b="1" dirty="0">
                <a:solidFill>
                  <a:srgbClr val="002060"/>
                </a:solidFill>
                <a:effectLst>
                  <a:outerShdw blurRad="38100" dist="38100" dir="2700000" algn="tl">
                    <a:srgbClr val="000000">
                      <a:alpha val="43137"/>
                    </a:srgbClr>
                  </a:outerShdw>
                </a:effectLst>
              </a:rPr>
              <a:t>Amprolium</a:t>
            </a:r>
          </a:p>
          <a:p>
            <a:pPr algn="just"/>
            <a:r>
              <a:rPr lang="en-US" sz="2400" dirty="0"/>
              <a:t>A structural analogue of thiamine (vitamin B1)</a:t>
            </a:r>
          </a:p>
          <a:p>
            <a:pPr algn="just"/>
            <a:r>
              <a:rPr lang="en-GB" sz="2400" dirty="0">
                <a:solidFill>
                  <a:srgbClr val="0070C0"/>
                </a:solidFill>
              </a:rPr>
              <a:t>Competitively inhibits thiamine utilization </a:t>
            </a:r>
            <a:r>
              <a:rPr lang="en-US" sz="2400" dirty="0"/>
              <a:t>by the parasite.</a:t>
            </a:r>
          </a:p>
          <a:p>
            <a:pPr lvl="1" algn="just"/>
            <a:r>
              <a:rPr lang="en-US" sz="1800" dirty="0"/>
              <a:t>Prolonged high dosages can cause thiamine deficiency in the host and excessive </a:t>
            </a:r>
            <a:r>
              <a:rPr lang="en-US" sz="2000" dirty="0"/>
              <a:t>thiamine in the diet can reduce or reverse the </a:t>
            </a:r>
            <a:r>
              <a:rPr lang="en-US" sz="2000" dirty="0" err="1"/>
              <a:t>anticoccidial</a:t>
            </a:r>
            <a:r>
              <a:rPr lang="en-US" sz="2000" dirty="0"/>
              <a:t> activity of the drug</a:t>
            </a:r>
            <a:endParaRPr lang="en-US" sz="2400" dirty="0"/>
          </a:p>
          <a:p>
            <a:pPr algn="just"/>
            <a:r>
              <a:rPr lang="en-US" sz="2400" dirty="0"/>
              <a:t>Good activity against and used as a therapeutic agent </a:t>
            </a:r>
          </a:p>
          <a:p>
            <a:pPr lvl="1" algn="just"/>
            <a:r>
              <a:rPr lang="en-US" sz="2400" i="1" dirty="0"/>
              <a:t>E. </a:t>
            </a:r>
            <a:r>
              <a:rPr lang="en-US" sz="2400" i="1" dirty="0" err="1"/>
              <a:t>tenella</a:t>
            </a:r>
            <a:r>
              <a:rPr lang="en-US" sz="2400" i="1" dirty="0"/>
              <a:t>, E. </a:t>
            </a:r>
            <a:r>
              <a:rPr lang="en-US" sz="2400" i="1" dirty="0" err="1"/>
              <a:t>acervulina</a:t>
            </a:r>
            <a:r>
              <a:rPr lang="en-US" sz="2400" i="1" dirty="0"/>
              <a:t> </a:t>
            </a:r>
            <a:r>
              <a:rPr lang="en-US" sz="2400" dirty="0"/>
              <a:t>in poultry</a:t>
            </a:r>
          </a:p>
          <a:p>
            <a:pPr algn="just"/>
            <a:r>
              <a:rPr lang="en-US" sz="2400" dirty="0"/>
              <a:t>It has weak activity against E. maxima, E. </a:t>
            </a:r>
            <a:r>
              <a:rPr lang="en-US" sz="2400" dirty="0" err="1"/>
              <a:t>mivati</a:t>
            </a:r>
            <a:r>
              <a:rPr lang="en-US" sz="2400" dirty="0"/>
              <a:t>, </a:t>
            </a:r>
            <a:r>
              <a:rPr lang="en-US" sz="2400" i="1" dirty="0"/>
              <a:t>E. </a:t>
            </a:r>
            <a:r>
              <a:rPr lang="en-US" sz="2400" i="1" dirty="0" err="1"/>
              <a:t>necatrix</a:t>
            </a:r>
            <a:r>
              <a:rPr lang="en-US" sz="2400" dirty="0"/>
              <a:t>, or </a:t>
            </a:r>
            <a:r>
              <a:rPr lang="en-US" sz="2400" i="1" dirty="0"/>
              <a:t>E. </a:t>
            </a:r>
            <a:r>
              <a:rPr lang="en-US" sz="2400" i="1" dirty="0" err="1"/>
              <a:t>brunetti</a:t>
            </a:r>
            <a:r>
              <a:rPr lang="en-US" sz="2400" dirty="0"/>
              <a:t>.</a:t>
            </a:r>
          </a:p>
          <a:p>
            <a:pPr algn="just"/>
            <a:r>
              <a:rPr lang="en-US" sz="2400" dirty="0"/>
              <a:t>In cattle, </a:t>
            </a:r>
            <a:r>
              <a:rPr lang="en-US" sz="2400" dirty="0" err="1"/>
              <a:t>amprolium</a:t>
            </a:r>
            <a:r>
              <a:rPr lang="en-US" sz="2400" dirty="0"/>
              <a:t> has approval for the treatment and prevention of </a:t>
            </a:r>
            <a:r>
              <a:rPr lang="en-US" sz="2400" i="1" dirty="0"/>
              <a:t>E. </a:t>
            </a:r>
            <a:r>
              <a:rPr lang="en-US" sz="2400" i="1" dirty="0" err="1"/>
              <a:t>bovis</a:t>
            </a:r>
            <a:r>
              <a:rPr lang="en-US" sz="2400" i="1" dirty="0"/>
              <a:t> </a:t>
            </a:r>
            <a:r>
              <a:rPr lang="en-US" sz="2400" dirty="0"/>
              <a:t>and </a:t>
            </a:r>
            <a:r>
              <a:rPr lang="en-US" sz="2400" i="1" dirty="0"/>
              <a:t>E. </a:t>
            </a:r>
            <a:r>
              <a:rPr lang="en-US" sz="2400" i="1" dirty="0" err="1"/>
              <a:t>zurnii</a:t>
            </a:r>
            <a:r>
              <a:rPr lang="en-US" sz="2400" i="1" dirty="0"/>
              <a:t> </a:t>
            </a:r>
            <a:r>
              <a:rPr lang="en-US" sz="2400" dirty="0"/>
              <a:t>in </a:t>
            </a:r>
            <a:r>
              <a:rPr lang="en-GB" sz="2400" dirty="0"/>
              <a:t>cattle and calves</a:t>
            </a:r>
          </a:p>
          <a:p>
            <a:pPr algn="just"/>
            <a:r>
              <a:rPr lang="en-GB" sz="2400" dirty="0"/>
              <a:t>Treatment of coccidiosis in dogs and cats</a:t>
            </a:r>
          </a:p>
        </p:txBody>
      </p:sp>
      <p:sp>
        <p:nvSpPr>
          <p:cNvPr id="4" name="Footer Placeholder 3">
            <a:extLst>
              <a:ext uri="{FF2B5EF4-FFF2-40B4-BE49-F238E27FC236}">
                <a16:creationId xmlns:a16="http://schemas.microsoft.com/office/drawing/2014/main" id="{A9918083-F78B-4EB3-92E9-37F0884424E5}"/>
              </a:ext>
            </a:extLst>
          </p:cNvPr>
          <p:cNvSpPr>
            <a:spLocks noGrp="1"/>
          </p:cNvSpPr>
          <p:nvPr>
            <p:ph type="ftr" sz="quarter" idx="10"/>
          </p:nvPr>
        </p:nvSpPr>
        <p:spPr/>
        <p:txBody>
          <a:bodyPr/>
          <a:lstStyle/>
          <a:p>
            <a:pPr>
              <a:defRPr/>
            </a:pPr>
            <a:r>
              <a:rPr lang="en-US"/>
              <a:t>© 2019 by Takele Beyene, AAU-CVMA. </a:t>
            </a:r>
          </a:p>
        </p:txBody>
      </p:sp>
      <p:sp>
        <p:nvSpPr>
          <p:cNvPr id="5" name="Line 4">
            <a:extLst>
              <a:ext uri="{FF2B5EF4-FFF2-40B4-BE49-F238E27FC236}">
                <a16:creationId xmlns:a16="http://schemas.microsoft.com/office/drawing/2014/main" id="{BD808AFD-59D8-4A82-BF35-510E4360CBAC}"/>
              </a:ext>
            </a:extLst>
          </p:cNvPr>
          <p:cNvSpPr>
            <a:spLocks noChangeShapeType="1"/>
          </p:cNvSpPr>
          <p:nvPr/>
        </p:nvSpPr>
        <p:spPr bwMode="auto">
          <a:xfrm>
            <a:off x="139148" y="1371600"/>
            <a:ext cx="8686800" cy="45719"/>
          </a:xfrm>
          <a:prstGeom prst="line">
            <a:avLst/>
          </a:prstGeom>
          <a:noFill/>
          <a:ln w="28575">
            <a:solidFill>
              <a:srgbClr val="00CCFF"/>
            </a:solidFill>
            <a:round/>
            <a:headEnd/>
            <a:tailEnd/>
          </a:ln>
        </p:spPr>
        <p:txBody>
          <a:bodyPr/>
          <a:lstStyle/>
          <a:p>
            <a:endParaRPr lang="en-GB"/>
          </a:p>
        </p:txBody>
      </p:sp>
    </p:spTree>
    <p:extLst>
      <p:ext uri="{BB962C8B-B14F-4D97-AF65-F5344CB8AC3E}">
        <p14:creationId xmlns:p14="http://schemas.microsoft.com/office/powerpoint/2010/main" val="39031258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305800" cy="5715000"/>
          </a:xfrm>
        </p:spPr>
        <p:txBody>
          <a:bodyPr/>
          <a:lstStyle/>
          <a:p>
            <a:pPr>
              <a:buFont typeface="Wingdings" panose="05000000000000000000" pitchFamily="2" charset="2"/>
              <a:buChar char="q"/>
            </a:pPr>
            <a:r>
              <a:rPr lang="en-US" sz="2800" b="1" dirty="0" err="1">
                <a:solidFill>
                  <a:srgbClr val="002060"/>
                </a:solidFill>
              </a:rPr>
              <a:t>Monensin</a:t>
            </a:r>
            <a:r>
              <a:rPr lang="en-US" sz="2800" dirty="0">
                <a:solidFill>
                  <a:srgbClr val="FFFF00"/>
                </a:solidFill>
              </a:rPr>
              <a:t>:</a:t>
            </a:r>
          </a:p>
          <a:p>
            <a:pPr lvl="1" algn="just"/>
            <a:r>
              <a:rPr lang="en-US" sz="2400" dirty="0"/>
              <a:t>An </a:t>
            </a:r>
            <a:r>
              <a:rPr lang="en-US" sz="2400" dirty="0" err="1"/>
              <a:t>ionophore</a:t>
            </a:r>
            <a:r>
              <a:rPr lang="en-US" sz="2400" dirty="0"/>
              <a:t>, causing osmotic imbalance by interfering transport of ions </a:t>
            </a:r>
          </a:p>
          <a:p>
            <a:pPr lvl="1"/>
            <a:r>
              <a:rPr lang="en-US" sz="2400" dirty="0"/>
              <a:t>Effective for all </a:t>
            </a:r>
            <a:r>
              <a:rPr lang="en-US" sz="2400" dirty="0" err="1"/>
              <a:t>spps</a:t>
            </a:r>
            <a:r>
              <a:rPr lang="en-US" sz="2400" dirty="0"/>
              <a:t>. </a:t>
            </a:r>
          </a:p>
          <a:p>
            <a:pPr lvl="1"/>
            <a:r>
              <a:rPr lang="en-US" sz="2400" dirty="0"/>
              <a:t>Growth promotion effect in cattle </a:t>
            </a:r>
          </a:p>
          <a:p>
            <a:pPr lvl="1"/>
            <a:r>
              <a:rPr lang="en-US" sz="2400" dirty="0"/>
              <a:t>Dose: 100-120ppm for chicken. </a:t>
            </a:r>
          </a:p>
          <a:p>
            <a:pPr marL="457200" lvl="1" indent="0">
              <a:buNone/>
            </a:pPr>
            <a:r>
              <a:rPr lang="en-US" sz="2200" dirty="0"/>
              <a:t>		16-33ppm for cattle (calf). </a:t>
            </a:r>
          </a:p>
          <a:p>
            <a:pPr marL="457200" lvl="1" indent="0">
              <a:buNone/>
            </a:pPr>
            <a:r>
              <a:rPr lang="en-US" sz="2200" dirty="0"/>
              <a:t>		11-33ppm for sheep</a:t>
            </a:r>
          </a:p>
          <a:p>
            <a:pPr lvl="1"/>
            <a:r>
              <a:rPr lang="en-US" sz="2200" dirty="0"/>
              <a:t>Characteristics:</a:t>
            </a:r>
          </a:p>
          <a:p>
            <a:pPr lvl="2"/>
            <a:r>
              <a:rPr lang="en-US" sz="2200" dirty="0"/>
              <a:t> Lipid soluble, biodegradable (within the host / environment), </a:t>
            </a:r>
          </a:p>
          <a:p>
            <a:pPr lvl="2"/>
            <a:r>
              <a:rPr lang="en-US" sz="2200" dirty="0"/>
              <a:t>Act as contact, stomach, systemic poison mainly for equine</a:t>
            </a:r>
            <a:endParaRPr lang="en-GB" sz="2200" dirty="0"/>
          </a:p>
        </p:txBody>
      </p:sp>
      <p:sp>
        <p:nvSpPr>
          <p:cNvPr id="6" name="Title 1"/>
          <p:cNvSpPr>
            <a:spLocks noGrp="1"/>
          </p:cNvSpPr>
          <p:nvPr>
            <p:ph type="title"/>
          </p:nvPr>
        </p:nvSpPr>
        <p:spPr>
          <a:xfrm>
            <a:off x="1447800" y="152400"/>
            <a:ext cx="7467600" cy="685800"/>
          </a:xfrm>
        </p:spPr>
        <p:txBody>
          <a:bodyPr/>
          <a:lstStyle/>
          <a:p>
            <a:pPr algn="r"/>
            <a:r>
              <a:rPr lang="en-US" sz="2800" b="1" dirty="0">
                <a:solidFill>
                  <a:srgbClr val="FFFF00"/>
                </a:solidFill>
                <a:effectLst>
                  <a:outerShdw blurRad="38100" dist="38100" dir="2700000" algn="tl">
                    <a:srgbClr val="000000">
                      <a:alpha val="43137"/>
                    </a:srgbClr>
                  </a:outerShdw>
                </a:effectLst>
              </a:rPr>
              <a:t>Anticoccidials…cont’d</a:t>
            </a:r>
            <a:endParaRPr lang="en-GB" dirty="0"/>
          </a:p>
        </p:txBody>
      </p:sp>
      <p:sp>
        <p:nvSpPr>
          <p:cNvPr id="2" name="Footer Placeholder 1">
            <a:extLst>
              <a:ext uri="{FF2B5EF4-FFF2-40B4-BE49-F238E27FC236}">
                <a16:creationId xmlns:a16="http://schemas.microsoft.com/office/drawing/2014/main" id="{6AAD86BA-E96E-445A-8D49-4356C6AE73D4}"/>
              </a:ext>
            </a:extLst>
          </p:cNvPr>
          <p:cNvSpPr>
            <a:spLocks noGrp="1"/>
          </p:cNvSpPr>
          <p:nvPr>
            <p:ph type="ftr" sz="quarter" idx="10"/>
          </p:nvPr>
        </p:nvSpPr>
        <p:spPr/>
        <p:txBody>
          <a:bodyPr/>
          <a:lstStyle/>
          <a:p>
            <a:pPr>
              <a:defRPr/>
            </a:pPr>
            <a:r>
              <a:rPr lang="en-US"/>
              <a:t>© 2019 by Takele Beyene, AAU-CVMA. </a:t>
            </a:r>
          </a:p>
        </p:txBody>
      </p:sp>
      <p:sp>
        <p:nvSpPr>
          <p:cNvPr id="5" name="Line 4">
            <a:extLst>
              <a:ext uri="{FF2B5EF4-FFF2-40B4-BE49-F238E27FC236}">
                <a16:creationId xmlns:a16="http://schemas.microsoft.com/office/drawing/2014/main" id="{EB952D55-A002-46AC-8BCC-B687EF76E865}"/>
              </a:ext>
            </a:extLst>
          </p:cNvPr>
          <p:cNvSpPr>
            <a:spLocks noChangeShapeType="1"/>
          </p:cNvSpPr>
          <p:nvPr/>
        </p:nvSpPr>
        <p:spPr bwMode="auto">
          <a:xfrm>
            <a:off x="76200" y="1219200"/>
            <a:ext cx="8686800" cy="45719"/>
          </a:xfrm>
          <a:prstGeom prst="line">
            <a:avLst/>
          </a:prstGeom>
          <a:noFill/>
          <a:ln w="28575">
            <a:solidFill>
              <a:srgbClr val="00CCFF"/>
            </a:solidFill>
            <a:round/>
            <a:headEnd/>
            <a:tailEnd/>
          </a:ln>
        </p:spPr>
        <p:txBody>
          <a:bodyPr/>
          <a:lstStyle/>
          <a:p>
            <a:endParaRPr lang="en-GB"/>
          </a:p>
        </p:txBody>
      </p:sp>
    </p:spTree>
    <p:extLst>
      <p:ext uri="{BB962C8B-B14F-4D97-AF65-F5344CB8AC3E}">
        <p14:creationId xmlns:p14="http://schemas.microsoft.com/office/powerpoint/2010/main" val="4313305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382000" cy="5943600"/>
          </a:xfrm>
        </p:spPr>
        <p:txBody>
          <a:bodyPr/>
          <a:lstStyle/>
          <a:p>
            <a:pPr lvl="0">
              <a:buFont typeface="Wingdings" pitchFamily="2" charset="2"/>
              <a:buChar char="q"/>
            </a:pPr>
            <a:r>
              <a:rPr lang="en-US" sz="2400" b="1" dirty="0" err="1">
                <a:solidFill>
                  <a:srgbClr val="002060"/>
                </a:solidFill>
                <a:effectLst>
                  <a:outerShdw blurRad="38100" dist="38100" dir="2700000" algn="tl">
                    <a:srgbClr val="000000">
                      <a:alpha val="43137"/>
                    </a:srgbClr>
                  </a:outerShdw>
                </a:effectLst>
              </a:rPr>
              <a:t>Benzeacetonitrils</a:t>
            </a:r>
            <a:endParaRPr lang="en-US" sz="2400" b="1" dirty="0">
              <a:solidFill>
                <a:srgbClr val="002060"/>
              </a:solidFill>
              <a:effectLst>
                <a:outerShdw blurRad="38100" dist="38100" dir="2700000" algn="tl">
                  <a:srgbClr val="000000">
                    <a:alpha val="43137"/>
                  </a:srgbClr>
                </a:outerShdw>
              </a:effectLst>
            </a:endParaRPr>
          </a:p>
          <a:p>
            <a:pPr lvl="1">
              <a:buFont typeface="Wingdings" pitchFamily="2" charset="2"/>
              <a:buChar char="Ø"/>
            </a:pPr>
            <a:r>
              <a:rPr lang="en-US" sz="2000" dirty="0" err="1"/>
              <a:t>Diclazuril</a:t>
            </a:r>
            <a:r>
              <a:rPr lang="en-US" sz="2000" dirty="0"/>
              <a:t>-</a:t>
            </a:r>
          </a:p>
          <a:p>
            <a:pPr lvl="1"/>
            <a:r>
              <a:rPr lang="en-US" sz="2000" dirty="0" err="1"/>
              <a:t>Coccidostatic</a:t>
            </a:r>
            <a:r>
              <a:rPr lang="en-US" sz="2000" dirty="0"/>
              <a:t> agent</a:t>
            </a:r>
          </a:p>
          <a:p>
            <a:pPr lvl="1"/>
            <a:r>
              <a:rPr lang="en-US" sz="2000" dirty="0"/>
              <a:t>used for chicken to treat </a:t>
            </a:r>
            <a:r>
              <a:rPr lang="en-US" sz="2000" dirty="0" err="1"/>
              <a:t>E.maxima</a:t>
            </a:r>
            <a:r>
              <a:rPr lang="en-US" sz="2000" dirty="0"/>
              <a:t>, </a:t>
            </a:r>
            <a:r>
              <a:rPr lang="en-US" sz="2000" dirty="0" err="1"/>
              <a:t>E.burnetti</a:t>
            </a:r>
            <a:r>
              <a:rPr lang="en-US" sz="2000" dirty="0"/>
              <a:t>, </a:t>
            </a:r>
            <a:r>
              <a:rPr lang="en-US" sz="2000" dirty="0" err="1"/>
              <a:t>E.acervulina</a:t>
            </a:r>
            <a:r>
              <a:rPr lang="en-US" sz="2000" dirty="0"/>
              <a:t>, given with feed1ppm </a:t>
            </a:r>
          </a:p>
          <a:p>
            <a:pPr lvl="1"/>
            <a:r>
              <a:rPr lang="en-US" sz="2000" dirty="0"/>
              <a:t> highly potent drug (for toxoplasmosis, </a:t>
            </a:r>
            <a:r>
              <a:rPr lang="en-US" sz="2000" dirty="0" err="1"/>
              <a:t>Neospora</a:t>
            </a:r>
            <a:r>
              <a:rPr lang="en-US" sz="2000" dirty="0"/>
              <a:t> caninum and </a:t>
            </a:r>
            <a:r>
              <a:rPr lang="en-US" sz="2000" dirty="0" err="1"/>
              <a:t>sarcocyst</a:t>
            </a:r>
            <a:r>
              <a:rPr lang="en-US" sz="2000" dirty="0"/>
              <a:t>)</a:t>
            </a:r>
            <a:endParaRPr lang="en-GB" sz="2000" dirty="0"/>
          </a:p>
          <a:p>
            <a:pPr lvl="0">
              <a:buFont typeface="Wingdings" pitchFamily="2" charset="2"/>
              <a:buChar char="q"/>
            </a:pPr>
            <a:r>
              <a:rPr lang="en-US" sz="2800" b="1" dirty="0">
                <a:solidFill>
                  <a:srgbClr val="002060"/>
                </a:solidFill>
                <a:effectLst>
                  <a:outerShdw blurRad="38100" dist="38100" dir="2700000" algn="tl">
                    <a:srgbClr val="000000">
                      <a:alpha val="43137"/>
                    </a:srgbClr>
                  </a:outerShdw>
                </a:effectLst>
              </a:rPr>
              <a:t>Benzyl </a:t>
            </a:r>
            <a:r>
              <a:rPr lang="en-US" sz="2800" b="1" dirty="0" err="1">
                <a:solidFill>
                  <a:srgbClr val="002060"/>
                </a:solidFill>
                <a:effectLst>
                  <a:outerShdw blurRad="38100" dist="38100" dir="2700000" algn="tl">
                    <a:srgbClr val="000000">
                      <a:alpha val="43137"/>
                    </a:srgbClr>
                  </a:outerShdw>
                </a:effectLst>
              </a:rPr>
              <a:t>purines</a:t>
            </a:r>
            <a:endParaRPr lang="en-US" sz="2800" b="1" dirty="0">
              <a:solidFill>
                <a:srgbClr val="002060"/>
              </a:solidFill>
              <a:effectLst>
                <a:outerShdw blurRad="38100" dist="38100" dir="2700000" algn="tl">
                  <a:srgbClr val="000000">
                    <a:alpha val="43137"/>
                  </a:srgbClr>
                </a:outerShdw>
              </a:effectLst>
            </a:endParaRPr>
          </a:p>
          <a:p>
            <a:pPr lvl="1">
              <a:buFont typeface="Wingdings" pitchFamily="2" charset="2"/>
              <a:buChar char="Ø"/>
            </a:pPr>
            <a:r>
              <a:rPr lang="en-US" sz="2000" dirty="0" err="1"/>
              <a:t>Arprinocids</a:t>
            </a:r>
            <a:r>
              <a:rPr lang="en-US" sz="2000" dirty="0"/>
              <a:t>  </a:t>
            </a:r>
          </a:p>
          <a:p>
            <a:pPr lvl="1"/>
            <a:r>
              <a:rPr lang="en-US" sz="2000" dirty="0"/>
              <a:t>used for poultry</a:t>
            </a:r>
          </a:p>
          <a:p>
            <a:pPr lvl="1"/>
            <a:r>
              <a:rPr lang="en-US" sz="2000" dirty="0"/>
              <a:t>MOA: Inhibit DNA synthesis.</a:t>
            </a:r>
          </a:p>
          <a:p>
            <a:pPr lvl="1"/>
            <a:r>
              <a:rPr lang="en-US" sz="2000" dirty="0"/>
              <a:t> Effective for all </a:t>
            </a:r>
            <a:r>
              <a:rPr lang="en-US" sz="2000" dirty="0" err="1"/>
              <a:t>spps</a:t>
            </a:r>
            <a:r>
              <a:rPr lang="en-US" sz="2000" dirty="0"/>
              <a:t> of </a:t>
            </a:r>
            <a:r>
              <a:rPr lang="en-US" sz="2000" dirty="0" err="1"/>
              <a:t>emeria</a:t>
            </a:r>
            <a:r>
              <a:rPr lang="en-US" sz="2000" dirty="0"/>
              <a:t>. </a:t>
            </a:r>
          </a:p>
          <a:p>
            <a:pPr lvl="1"/>
            <a:r>
              <a:rPr lang="en-US" sz="2000" dirty="0"/>
              <a:t>Dose: 60ppm in feed</a:t>
            </a:r>
          </a:p>
          <a:p>
            <a:pPr lvl="0">
              <a:buFont typeface="Wingdings" pitchFamily="2" charset="2"/>
              <a:buChar char="q"/>
            </a:pPr>
            <a:r>
              <a:rPr lang="en-US" sz="2800" b="1" dirty="0" err="1">
                <a:solidFill>
                  <a:srgbClr val="002060"/>
                </a:solidFill>
                <a:effectLst>
                  <a:outerShdw blurRad="38100" dist="38100" dir="2700000" algn="tl">
                    <a:srgbClr val="000000">
                      <a:alpha val="43137"/>
                    </a:srgbClr>
                  </a:outerShdw>
                </a:effectLst>
              </a:rPr>
              <a:t>Carbanilides</a:t>
            </a:r>
            <a:endParaRPr lang="en-US" sz="2800" b="1" dirty="0">
              <a:solidFill>
                <a:srgbClr val="002060"/>
              </a:solidFill>
              <a:effectLst>
                <a:outerShdw blurRad="38100" dist="38100" dir="2700000" algn="tl">
                  <a:srgbClr val="000000">
                    <a:alpha val="43137"/>
                  </a:srgbClr>
                </a:outerShdw>
              </a:effectLst>
            </a:endParaRPr>
          </a:p>
          <a:p>
            <a:pPr lvl="1">
              <a:buFont typeface="Wingdings" pitchFamily="2" charset="2"/>
              <a:buChar char="Ø"/>
            </a:pPr>
            <a:r>
              <a:rPr lang="en-US" sz="2000" dirty="0" err="1"/>
              <a:t>Nicarbazine</a:t>
            </a:r>
            <a:r>
              <a:rPr lang="en-US" sz="2000" dirty="0"/>
              <a:t> </a:t>
            </a:r>
          </a:p>
          <a:p>
            <a:pPr lvl="1"/>
            <a:r>
              <a:rPr lang="en-US" sz="2000" dirty="0"/>
              <a:t>affect the second asexual generation (</a:t>
            </a:r>
            <a:r>
              <a:rPr lang="en-US" sz="2000" dirty="0" err="1"/>
              <a:t>schizonts</a:t>
            </a:r>
            <a:r>
              <a:rPr lang="en-US" sz="2000" dirty="0"/>
              <a:t>). </a:t>
            </a:r>
          </a:p>
          <a:p>
            <a:pPr lvl="1"/>
            <a:r>
              <a:rPr lang="en-US" sz="2000" dirty="0"/>
              <a:t>Dose: 125ppm in feed.</a:t>
            </a:r>
            <a:endParaRPr lang="en-GB" sz="2000" dirty="0"/>
          </a:p>
        </p:txBody>
      </p:sp>
      <p:sp>
        <p:nvSpPr>
          <p:cNvPr id="6" name="Title 1"/>
          <p:cNvSpPr>
            <a:spLocks noGrp="1"/>
          </p:cNvSpPr>
          <p:nvPr>
            <p:ph type="title"/>
          </p:nvPr>
        </p:nvSpPr>
        <p:spPr>
          <a:xfrm>
            <a:off x="1447800" y="152400"/>
            <a:ext cx="7467600" cy="685800"/>
          </a:xfrm>
        </p:spPr>
        <p:txBody>
          <a:bodyPr/>
          <a:lstStyle/>
          <a:p>
            <a:pPr algn="r"/>
            <a:r>
              <a:rPr lang="en-US" sz="2800" b="1" dirty="0">
                <a:solidFill>
                  <a:srgbClr val="FFFF00"/>
                </a:solidFill>
                <a:effectLst>
                  <a:outerShdw blurRad="38100" dist="38100" dir="2700000" algn="tl">
                    <a:srgbClr val="000000">
                      <a:alpha val="43137"/>
                    </a:srgbClr>
                  </a:outerShdw>
                </a:effectLst>
              </a:rPr>
              <a:t>Anticoccidials…cont’d</a:t>
            </a:r>
            <a:endParaRPr lang="en-GB" dirty="0"/>
          </a:p>
        </p:txBody>
      </p:sp>
      <p:sp>
        <p:nvSpPr>
          <p:cNvPr id="2" name="Footer Placeholder 1">
            <a:extLst>
              <a:ext uri="{FF2B5EF4-FFF2-40B4-BE49-F238E27FC236}">
                <a16:creationId xmlns:a16="http://schemas.microsoft.com/office/drawing/2014/main" id="{715A54BF-0BD0-4CB5-B30C-09FE0C38F4D2}"/>
              </a:ext>
            </a:extLst>
          </p:cNvPr>
          <p:cNvSpPr>
            <a:spLocks noGrp="1"/>
          </p:cNvSpPr>
          <p:nvPr>
            <p:ph type="ftr" sz="quarter" idx="10"/>
          </p:nvPr>
        </p:nvSpPr>
        <p:spPr/>
        <p:txBody>
          <a:bodyPr/>
          <a:lstStyle/>
          <a:p>
            <a:pPr>
              <a:defRPr/>
            </a:pPr>
            <a:r>
              <a:rPr lang="en-US"/>
              <a:t>© 2019 by Takele Beyene, AAU-CVMA. </a:t>
            </a:r>
          </a:p>
        </p:txBody>
      </p:sp>
      <p:sp>
        <p:nvSpPr>
          <p:cNvPr id="5" name="Line 4">
            <a:extLst>
              <a:ext uri="{FF2B5EF4-FFF2-40B4-BE49-F238E27FC236}">
                <a16:creationId xmlns:a16="http://schemas.microsoft.com/office/drawing/2014/main" id="{B37B0973-3D26-49F7-B739-0EC687C43C10}"/>
              </a:ext>
            </a:extLst>
          </p:cNvPr>
          <p:cNvSpPr>
            <a:spLocks noChangeShapeType="1"/>
          </p:cNvSpPr>
          <p:nvPr/>
        </p:nvSpPr>
        <p:spPr bwMode="auto">
          <a:xfrm>
            <a:off x="152400" y="1066800"/>
            <a:ext cx="8686800" cy="45719"/>
          </a:xfrm>
          <a:prstGeom prst="line">
            <a:avLst/>
          </a:prstGeom>
          <a:noFill/>
          <a:ln w="28575">
            <a:solidFill>
              <a:srgbClr val="00CCFF"/>
            </a:solidFill>
            <a:round/>
            <a:headEnd/>
            <a:tailEnd/>
          </a:ln>
        </p:spPr>
        <p:txBody>
          <a:bodyPr/>
          <a:lstStyle/>
          <a:p>
            <a:endParaRPr lang="en-GB"/>
          </a:p>
        </p:txBody>
      </p:sp>
      <p:sp>
        <p:nvSpPr>
          <p:cNvPr id="7" name="Line 4">
            <a:extLst>
              <a:ext uri="{FF2B5EF4-FFF2-40B4-BE49-F238E27FC236}">
                <a16:creationId xmlns:a16="http://schemas.microsoft.com/office/drawing/2014/main" id="{BA9613DB-7A16-4349-BECB-C9503972217C}"/>
              </a:ext>
            </a:extLst>
          </p:cNvPr>
          <p:cNvSpPr>
            <a:spLocks noChangeShapeType="1"/>
          </p:cNvSpPr>
          <p:nvPr/>
        </p:nvSpPr>
        <p:spPr bwMode="auto">
          <a:xfrm>
            <a:off x="205409" y="3200400"/>
            <a:ext cx="8686800" cy="45719"/>
          </a:xfrm>
          <a:prstGeom prst="line">
            <a:avLst/>
          </a:prstGeom>
          <a:noFill/>
          <a:ln w="28575">
            <a:solidFill>
              <a:srgbClr val="00CCFF"/>
            </a:solidFill>
            <a:round/>
            <a:headEnd/>
            <a:tailEnd/>
          </a:ln>
        </p:spPr>
        <p:txBody>
          <a:bodyPr/>
          <a:lstStyle/>
          <a:p>
            <a:endParaRPr lang="en-GB"/>
          </a:p>
        </p:txBody>
      </p:sp>
      <p:sp>
        <p:nvSpPr>
          <p:cNvPr id="8" name="Line 4">
            <a:extLst>
              <a:ext uri="{FF2B5EF4-FFF2-40B4-BE49-F238E27FC236}">
                <a16:creationId xmlns:a16="http://schemas.microsoft.com/office/drawing/2014/main" id="{001D97A1-A130-4087-B1B3-89E7AA39BA7D}"/>
              </a:ext>
            </a:extLst>
          </p:cNvPr>
          <p:cNvSpPr>
            <a:spLocks noChangeShapeType="1"/>
          </p:cNvSpPr>
          <p:nvPr/>
        </p:nvSpPr>
        <p:spPr bwMode="auto">
          <a:xfrm>
            <a:off x="304800" y="5181600"/>
            <a:ext cx="8686800" cy="45719"/>
          </a:xfrm>
          <a:prstGeom prst="line">
            <a:avLst/>
          </a:prstGeom>
          <a:noFill/>
          <a:ln w="28575">
            <a:solidFill>
              <a:srgbClr val="00CCFF"/>
            </a:solidFill>
            <a:round/>
            <a:headEnd/>
            <a:tailEnd/>
          </a:ln>
        </p:spPr>
        <p:txBody>
          <a:bodyPr/>
          <a:lstStyle/>
          <a:p>
            <a:endParaRPr lang="en-GB"/>
          </a:p>
        </p:txBody>
      </p:sp>
    </p:spTree>
    <p:extLst>
      <p:ext uri="{BB962C8B-B14F-4D97-AF65-F5344CB8AC3E}">
        <p14:creationId xmlns:p14="http://schemas.microsoft.com/office/powerpoint/2010/main" val="24609768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71513"/>
            <a:ext cx="8515350" cy="5867400"/>
          </a:xfrm>
        </p:spPr>
        <p:txBody>
          <a:bodyPr>
            <a:normAutofit lnSpcReduction="10000"/>
          </a:bodyPr>
          <a:lstStyle/>
          <a:p>
            <a:pPr>
              <a:buFont typeface="Wingdings" pitchFamily="2" charset="2"/>
              <a:buChar char="q"/>
            </a:pPr>
            <a:r>
              <a:rPr lang="en-US" sz="2400" b="1" dirty="0" err="1">
                <a:solidFill>
                  <a:srgbClr val="002060"/>
                </a:solidFill>
              </a:rPr>
              <a:t>Guanidines</a:t>
            </a:r>
            <a:r>
              <a:rPr lang="en-US" sz="2400" b="1" dirty="0">
                <a:solidFill>
                  <a:srgbClr val="002060"/>
                </a:solidFill>
              </a:rPr>
              <a:t>- </a:t>
            </a:r>
            <a:r>
              <a:rPr lang="en-US" sz="2400" b="1" dirty="0" err="1">
                <a:solidFill>
                  <a:srgbClr val="002060"/>
                </a:solidFill>
              </a:rPr>
              <a:t>Robenidine</a:t>
            </a:r>
            <a:r>
              <a:rPr lang="en-US" sz="2400" b="1" dirty="0">
                <a:solidFill>
                  <a:srgbClr val="002060"/>
                </a:solidFill>
              </a:rPr>
              <a:t> </a:t>
            </a:r>
          </a:p>
          <a:p>
            <a:pPr>
              <a:buFont typeface="Wingdings" pitchFamily="2" charset="2"/>
              <a:buChar char="Ø"/>
            </a:pPr>
            <a:r>
              <a:rPr lang="en-US" sz="2400" dirty="0"/>
              <a:t>Active against first generation schizont of E. </a:t>
            </a:r>
            <a:r>
              <a:rPr lang="en-US" sz="2400" dirty="0" err="1"/>
              <a:t>tenella</a:t>
            </a:r>
            <a:endParaRPr lang="en-US" sz="2400" dirty="0"/>
          </a:p>
          <a:p>
            <a:pPr>
              <a:buFont typeface="Wingdings" pitchFamily="2" charset="2"/>
              <a:buChar char="Ø"/>
            </a:pPr>
            <a:r>
              <a:rPr lang="en-US" sz="2400" dirty="0"/>
              <a:t>MOA: </a:t>
            </a:r>
          </a:p>
          <a:p>
            <a:pPr lvl="1">
              <a:buFont typeface="Wingdings" pitchFamily="2" charset="2"/>
              <a:buChar char="ü"/>
            </a:pPr>
            <a:r>
              <a:rPr lang="en-US" sz="2000" dirty="0"/>
              <a:t>Inhibit DNA replication, </a:t>
            </a:r>
          </a:p>
          <a:p>
            <a:pPr lvl="1">
              <a:buFont typeface="Wingdings" pitchFamily="2" charset="2"/>
              <a:buChar char="ü"/>
            </a:pPr>
            <a:r>
              <a:rPr lang="en-US" sz="2000" dirty="0"/>
              <a:t>Affect energy metabolism. i.e. oxidative phosphorylation</a:t>
            </a:r>
            <a:r>
              <a:rPr lang="en-US" sz="2400" dirty="0"/>
              <a:t>.</a:t>
            </a:r>
          </a:p>
          <a:p>
            <a:pPr lvl="1">
              <a:buFont typeface="Wingdings" pitchFamily="2" charset="2"/>
              <a:buChar char="ü"/>
            </a:pPr>
            <a:r>
              <a:rPr lang="en-US" sz="2400" dirty="0"/>
              <a:t>Used in prevention in chickens</a:t>
            </a:r>
          </a:p>
          <a:p>
            <a:pPr>
              <a:buFont typeface="Wingdings" pitchFamily="2" charset="2"/>
              <a:buChar char="Ø"/>
            </a:pPr>
            <a:r>
              <a:rPr lang="en-US" sz="2400" dirty="0"/>
              <a:t>Dose: 33ppm.For theileriosis – In cattle</a:t>
            </a:r>
          </a:p>
          <a:p>
            <a:pPr lvl="1">
              <a:buFont typeface="Wingdings" pitchFamily="2" charset="2"/>
              <a:buChar char="Ø"/>
            </a:pPr>
            <a:r>
              <a:rPr lang="en-US" sz="2000" dirty="0"/>
              <a:t>Parvaquone – </a:t>
            </a:r>
            <a:r>
              <a:rPr lang="en-US" sz="2000" dirty="0" err="1"/>
              <a:t>Im</a:t>
            </a:r>
            <a:r>
              <a:rPr lang="en-US" sz="2000" dirty="0"/>
              <a:t>, 20mg/kg stat dose</a:t>
            </a:r>
          </a:p>
          <a:p>
            <a:pPr lvl="1">
              <a:buFont typeface="Wingdings" pitchFamily="2" charset="2"/>
              <a:buChar char="Ø"/>
            </a:pPr>
            <a:r>
              <a:rPr lang="en-US" sz="2000" dirty="0" err="1"/>
              <a:t>Buparuquone</a:t>
            </a:r>
            <a:r>
              <a:rPr lang="en-US" sz="2000" dirty="0"/>
              <a:t> – </a:t>
            </a:r>
            <a:r>
              <a:rPr lang="en-US" sz="2000" dirty="0" err="1"/>
              <a:t>Im</a:t>
            </a:r>
            <a:r>
              <a:rPr lang="en-US" sz="2000" dirty="0"/>
              <a:t>, 2.5mg/kg </a:t>
            </a:r>
          </a:p>
          <a:p>
            <a:pPr lvl="3">
              <a:buFont typeface="Wingdings" pitchFamily="2" charset="2"/>
              <a:buChar char="ü"/>
            </a:pPr>
            <a:r>
              <a:rPr lang="en-US" sz="2400" dirty="0"/>
              <a:t>1-2 times curative treatment in cattle</a:t>
            </a:r>
            <a:endParaRPr lang="en-GB" sz="2400" dirty="0"/>
          </a:p>
          <a:p>
            <a:pPr lvl="0">
              <a:buFont typeface="Wingdings" pitchFamily="2" charset="2"/>
              <a:buChar char="q"/>
            </a:pPr>
            <a:r>
              <a:rPr lang="en-US" sz="2400" b="1" dirty="0" err="1">
                <a:solidFill>
                  <a:srgbClr val="002060"/>
                </a:solidFill>
              </a:rPr>
              <a:t>Ionophores</a:t>
            </a:r>
            <a:endParaRPr lang="en-GB" sz="2400" b="1" dirty="0">
              <a:solidFill>
                <a:srgbClr val="002060"/>
              </a:solidFill>
            </a:endParaRPr>
          </a:p>
          <a:p>
            <a:pPr>
              <a:buFont typeface="Wingdings" pitchFamily="2" charset="2"/>
              <a:buChar char="Ø"/>
            </a:pPr>
            <a:r>
              <a:rPr lang="en-US" sz="2400" dirty="0"/>
              <a:t>MOA: </a:t>
            </a:r>
          </a:p>
          <a:p>
            <a:pPr lvl="1">
              <a:buFont typeface="Wingdings" pitchFamily="2" charset="2"/>
              <a:buChar char="ü"/>
            </a:pPr>
            <a:r>
              <a:rPr lang="en-US" sz="2000" dirty="0"/>
              <a:t>Cause osmotic imbalance by interfering transport of ions </a:t>
            </a:r>
          </a:p>
          <a:p>
            <a:pPr lvl="1">
              <a:buFont typeface="Wingdings" pitchFamily="2" charset="2"/>
              <a:buChar char="ü"/>
            </a:pPr>
            <a:r>
              <a:rPr lang="en-US" sz="2000" dirty="0"/>
              <a:t>In cattle: used as growth promoter </a:t>
            </a:r>
          </a:p>
          <a:p>
            <a:pPr lvl="1">
              <a:buFont typeface="Wingdings" pitchFamily="2" charset="2"/>
              <a:buChar char="ü"/>
            </a:pPr>
            <a:r>
              <a:rPr lang="en-US" sz="2000" dirty="0"/>
              <a:t>It acts at two stages i.e. </a:t>
            </a:r>
            <a:r>
              <a:rPr lang="en-US" sz="2000" dirty="0" err="1"/>
              <a:t>sporozoite</a:t>
            </a:r>
            <a:r>
              <a:rPr lang="en-US" sz="2000" dirty="0"/>
              <a:t> and </a:t>
            </a:r>
            <a:r>
              <a:rPr lang="en-US" sz="2000" dirty="0" err="1"/>
              <a:t>merozoite</a:t>
            </a:r>
            <a:r>
              <a:rPr lang="en-US" sz="2000" dirty="0"/>
              <a:t> Therefore used as preventive and treatment. </a:t>
            </a:r>
            <a:endParaRPr lang="en-GB" sz="2000" dirty="0"/>
          </a:p>
          <a:p>
            <a:endParaRPr lang="en-GB" sz="2400" dirty="0"/>
          </a:p>
        </p:txBody>
      </p:sp>
      <p:sp>
        <p:nvSpPr>
          <p:cNvPr id="6" name="Title 1"/>
          <p:cNvSpPr>
            <a:spLocks noGrp="1"/>
          </p:cNvSpPr>
          <p:nvPr>
            <p:ph type="title"/>
          </p:nvPr>
        </p:nvSpPr>
        <p:spPr>
          <a:xfrm>
            <a:off x="1447800" y="152400"/>
            <a:ext cx="7467600" cy="685800"/>
          </a:xfrm>
        </p:spPr>
        <p:txBody>
          <a:bodyPr/>
          <a:lstStyle/>
          <a:p>
            <a:pPr algn="r"/>
            <a:r>
              <a:rPr lang="en-US" sz="2800" b="1" dirty="0">
                <a:solidFill>
                  <a:srgbClr val="FFFF00"/>
                </a:solidFill>
                <a:effectLst>
                  <a:outerShdw blurRad="38100" dist="38100" dir="2700000" algn="tl">
                    <a:srgbClr val="000000">
                      <a:alpha val="43137"/>
                    </a:srgbClr>
                  </a:outerShdw>
                </a:effectLst>
              </a:rPr>
              <a:t>Anticoccidials…cont’d</a:t>
            </a:r>
            <a:endParaRPr lang="en-GB" dirty="0"/>
          </a:p>
        </p:txBody>
      </p:sp>
      <p:sp>
        <p:nvSpPr>
          <p:cNvPr id="2" name="Footer Placeholder 1">
            <a:extLst>
              <a:ext uri="{FF2B5EF4-FFF2-40B4-BE49-F238E27FC236}">
                <a16:creationId xmlns:a16="http://schemas.microsoft.com/office/drawing/2014/main" id="{D09CA4BA-1A93-4777-9519-D0D1D9BE5C7D}"/>
              </a:ext>
            </a:extLst>
          </p:cNvPr>
          <p:cNvSpPr>
            <a:spLocks noGrp="1"/>
          </p:cNvSpPr>
          <p:nvPr>
            <p:ph type="ftr" sz="quarter" idx="10"/>
          </p:nvPr>
        </p:nvSpPr>
        <p:spPr/>
        <p:txBody>
          <a:bodyPr/>
          <a:lstStyle/>
          <a:p>
            <a:pPr>
              <a:defRPr/>
            </a:pPr>
            <a:r>
              <a:rPr lang="en-US"/>
              <a:t>© 2019 by Takele Beyene, AAU-CVMA. </a:t>
            </a:r>
          </a:p>
        </p:txBody>
      </p:sp>
      <p:sp>
        <p:nvSpPr>
          <p:cNvPr id="5" name="Line 4">
            <a:extLst>
              <a:ext uri="{FF2B5EF4-FFF2-40B4-BE49-F238E27FC236}">
                <a16:creationId xmlns:a16="http://schemas.microsoft.com/office/drawing/2014/main" id="{B2B2BAB4-2E88-4FCC-BC21-FD694D70F11C}"/>
              </a:ext>
            </a:extLst>
          </p:cNvPr>
          <p:cNvSpPr>
            <a:spLocks noChangeShapeType="1"/>
          </p:cNvSpPr>
          <p:nvPr/>
        </p:nvSpPr>
        <p:spPr bwMode="auto">
          <a:xfrm>
            <a:off x="105189" y="1066800"/>
            <a:ext cx="8686800" cy="45719"/>
          </a:xfrm>
          <a:prstGeom prst="line">
            <a:avLst/>
          </a:prstGeom>
          <a:noFill/>
          <a:ln w="28575">
            <a:solidFill>
              <a:srgbClr val="00CCFF"/>
            </a:solidFill>
            <a:round/>
            <a:headEnd/>
            <a:tailEnd/>
          </a:ln>
        </p:spPr>
        <p:txBody>
          <a:bodyPr/>
          <a:lstStyle/>
          <a:p>
            <a:endParaRPr lang="en-GB"/>
          </a:p>
        </p:txBody>
      </p:sp>
      <p:sp>
        <p:nvSpPr>
          <p:cNvPr id="7" name="Line 4">
            <a:extLst>
              <a:ext uri="{FF2B5EF4-FFF2-40B4-BE49-F238E27FC236}">
                <a16:creationId xmlns:a16="http://schemas.microsoft.com/office/drawing/2014/main" id="{722EAD4A-0977-4FBF-8F0D-97AFB6D4A612}"/>
              </a:ext>
            </a:extLst>
          </p:cNvPr>
          <p:cNvSpPr>
            <a:spLocks noChangeShapeType="1"/>
          </p:cNvSpPr>
          <p:nvPr/>
        </p:nvSpPr>
        <p:spPr bwMode="auto">
          <a:xfrm>
            <a:off x="105189" y="4572000"/>
            <a:ext cx="8686800" cy="45719"/>
          </a:xfrm>
          <a:prstGeom prst="line">
            <a:avLst/>
          </a:prstGeom>
          <a:noFill/>
          <a:ln w="28575">
            <a:solidFill>
              <a:srgbClr val="00CCFF"/>
            </a:solidFill>
            <a:round/>
            <a:headEnd/>
            <a:tailEnd/>
          </a:ln>
        </p:spPr>
        <p:txBody>
          <a:bodyPr/>
          <a:lstStyle/>
          <a:p>
            <a:endParaRPr lang="en-GB"/>
          </a:p>
        </p:txBody>
      </p:sp>
    </p:spTree>
    <p:extLst>
      <p:ext uri="{BB962C8B-B14F-4D97-AF65-F5344CB8AC3E}">
        <p14:creationId xmlns:p14="http://schemas.microsoft.com/office/powerpoint/2010/main" val="18567041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5343F-4A1F-4D58-906F-F3E1C9892E93}"/>
              </a:ext>
            </a:extLst>
          </p:cNvPr>
          <p:cNvSpPr>
            <a:spLocks noGrp="1"/>
          </p:cNvSpPr>
          <p:nvPr>
            <p:ph type="title"/>
          </p:nvPr>
        </p:nvSpPr>
        <p:spPr>
          <a:xfrm>
            <a:off x="628649" y="365127"/>
            <a:ext cx="8167687" cy="549274"/>
          </a:xfrm>
        </p:spPr>
        <p:txBody>
          <a:bodyPr>
            <a:normAutofit/>
          </a:bodyPr>
          <a:lstStyle/>
          <a:p>
            <a:r>
              <a:rPr lang="en-US" sz="2400" b="1" dirty="0">
                <a:solidFill>
                  <a:srgbClr val="FF0000"/>
                </a:solidFill>
              </a:rPr>
              <a:t>Drugs licensed for the treatment of coccidiosis in food animals</a:t>
            </a:r>
          </a:p>
        </p:txBody>
      </p:sp>
      <p:sp>
        <p:nvSpPr>
          <p:cNvPr id="4" name="Footer Placeholder 3">
            <a:extLst>
              <a:ext uri="{FF2B5EF4-FFF2-40B4-BE49-F238E27FC236}">
                <a16:creationId xmlns:a16="http://schemas.microsoft.com/office/drawing/2014/main" id="{A04628A5-676C-4D02-B23F-1E87E78DE0C9}"/>
              </a:ext>
            </a:extLst>
          </p:cNvPr>
          <p:cNvSpPr>
            <a:spLocks noGrp="1"/>
          </p:cNvSpPr>
          <p:nvPr>
            <p:ph type="ftr" sz="quarter" idx="11"/>
          </p:nvPr>
        </p:nvSpPr>
        <p:spPr/>
        <p:txBody>
          <a:bodyPr/>
          <a:lstStyle/>
          <a:p>
            <a:pPr>
              <a:defRPr/>
            </a:pPr>
            <a:r>
              <a:rPr lang="en-US"/>
              <a:t>© 2019 by Takele Beyene, AAU-CVMA. </a:t>
            </a:r>
          </a:p>
        </p:txBody>
      </p:sp>
      <p:pic>
        <p:nvPicPr>
          <p:cNvPr id="5" name="Picture 4">
            <a:extLst>
              <a:ext uri="{FF2B5EF4-FFF2-40B4-BE49-F238E27FC236}">
                <a16:creationId xmlns:a16="http://schemas.microsoft.com/office/drawing/2014/main" id="{2170B5A4-775F-43BB-B93C-6BE06EE7C1CD}"/>
              </a:ext>
            </a:extLst>
          </p:cNvPr>
          <p:cNvPicPr>
            <a:picLocks noChangeAspect="1"/>
          </p:cNvPicPr>
          <p:nvPr/>
        </p:nvPicPr>
        <p:blipFill>
          <a:blip r:embed="rId2"/>
          <a:stretch>
            <a:fillRect/>
          </a:stretch>
        </p:blipFill>
        <p:spPr>
          <a:xfrm>
            <a:off x="347662" y="914401"/>
            <a:ext cx="8448675" cy="5891211"/>
          </a:xfrm>
          <a:prstGeom prst="rect">
            <a:avLst/>
          </a:prstGeom>
        </p:spPr>
      </p:pic>
    </p:spTree>
    <p:extLst>
      <p:ext uri="{BB962C8B-B14F-4D97-AF65-F5344CB8AC3E}">
        <p14:creationId xmlns:p14="http://schemas.microsoft.com/office/powerpoint/2010/main" val="32871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34D5F-A77E-41CF-901A-E988485AF5DB}"/>
              </a:ext>
            </a:extLst>
          </p:cNvPr>
          <p:cNvSpPr>
            <a:spLocks noGrp="1"/>
          </p:cNvSpPr>
          <p:nvPr>
            <p:ph type="title"/>
          </p:nvPr>
        </p:nvSpPr>
        <p:spPr>
          <a:xfrm>
            <a:off x="628650" y="203474"/>
            <a:ext cx="7886700" cy="776289"/>
          </a:xfrm>
        </p:spPr>
        <p:txBody>
          <a:bodyPr>
            <a:normAutofit/>
          </a:bodyPr>
          <a:lstStyle/>
          <a:p>
            <a:r>
              <a:rPr lang="en-US" sz="2400" b="1" dirty="0">
                <a:solidFill>
                  <a:srgbClr val="FF0000"/>
                </a:solidFill>
              </a:rPr>
              <a:t>Drugs licensed for the treatment of coccidiosis in food animals</a:t>
            </a:r>
            <a:endParaRPr lang="en-US" sz="2400" dirty="0"/>
          </a:p>
        </p:txBody>
      </p:sp>
      <p:sp>
        <p:nvSpPr>
          <p:cNvPr id="4" name="Footer Placeholder 3">
            <a:extLst>
              <a:ext uri="{FF2B5EF4-FFF2-40B4-BE49-F238E27FC236}">
                <a16:creationId xmlns:a16="http://schemas.microsoft.com/office/drawing/2014/main" id="{9BF6473C-0309-427C-BCA0-442FA9CBB891}"/>
              </a:ext>
            </a:extLst>
          </p:cNvPr>
          <p:cNvSpPr>
            <a:spLocks noGrp="1"/>
          </p:cNvSpPr>
          <p:nvPr>
            <p:ph type="ftr" sz="quarter" idx="11"/>
          </p:nvPr>
        </p:nvSpPr>
        <p:spPr/>
        <p:txBody>
          <a:bodyPr/>
          <a:lstStyle/>
          <a:p>
            <a:pPr>
              <a:defRPr/>
            </a:pPr>
            <a:r>
              <a:rPr lang="en-US"/>
              <a:t>© 2019 by Takele Beyene, AAU-CVMA. </a:t>
            </a:r>
          </a:p>
        </p:txBody>
      </p:sp>
      <p:pic>
        <p:nvPicPr>
          <p:cNvPr id="5" name="Picture 4">
            <a:extLst>
              <a:ext uri="{FF2B5EF4-FFF2-40B4-BE49-F238E27FC236}">
                <a16:creationId xmlns:a16="http://schemas.microsoft.com/office/drawing/2014/main" id="{8BF75E08-3622-4D83-B47C-952B59C0D0F1}"/>
              </a:ext>
            </a:extLst>
          </p:cNvPr>
          <p:cNvPicPr>
            <a:picLocks noChangeAspect="1"/>
          </p:cNvPicPr>
          <p:nvPr/>
        </p:nvPicPr>
        <p:blipFill>
          <a:blip r:embed="rId2"/>
          <a:stretch>
            <a:fillRect/>
          </a:stretch>
        </p:blipFill>
        <p:spPr>
          <a:xfrm>
            <a:off x="314325" y="990600"/>
            <a:ext cx="8515350" cy="5257800"/>
          </a:xfrm>
          <a:prstGeom prst="rect">
            <a:avLst/>
          </a:prstGeom>
        </p:spPr>
      </p:pic>
    </p:spTree>
    <p:extLst>
      <p:ext uri="{BB962C8B-B14F-4D97-AF65-F5344CB8AC3E}">
        <p14:creationId xmlns:p14="http://schemas.microsoft.com/office/powerpoint/2010/main" val="17945930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2060"/>
                </a:solidFill>
                <a:effectLst>
                  <a:outerShdw blurRad="38100" dist="38100" dir="2700000" algn="tl">
                    <a:srgbClr val="000000">
                      <a:alpha val="43137"/>
                    </a:srgbClr>
                  </a:outerShdw>
                </a:effectLst>
              </a:rPr>
              <a:t>II. Anti-</a:t>
            </a:r>
            <a:r>
              <a:rPr lang="en-GB" b="1" dirty="0" err="1">
                <a:solidFill>
                  <a:srgbClr val="002060"/>
                </a:solidFill>
                <a:effectLst>
                  <a:outerShdw blurRad="38100" dist="38100" dir="2700000" algn="tl">
                    <a:srgbClr val="000000">
                      <a:alpha val="43137"/>
                    </a:srgbClr>
                  </a:outerShdw>
                </a:effectLst>
              </a:rPr>
              <a:t>Babesiosis</a:t>
            </a:r>
            <a:endParaRPr lang="en-GB"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lgn="just" eaLnBrk="1" hangingPunct="1">
              <a:lnSpc>
                <a:spcPct val="80000"/>
              </a:lnSpc>
            </a:pPr>
            <a:r>
              <a:rPr lang="en-US" sz="2800" dirty="0"/>
              <a:t>Blood protozoan </a:t>
            </a:r>
            <a:r>
              <a:rPr lang="en-US" sz="2800" i="1" dirty="0" err="1"/>
              <a:t>Babesia</a:t>
            </a:r>
            <a:r>
              <a:rPr lang="en-US" sz="2800" i="1" dirty="0"/>
              <a:t> sp.</a:t>
            </a:r>
            <a:r>
              <a:rPr lang="en-US" sz="2800" dirty="0"/>
              <a:t> is transmitted by ticks</a:t>
            </a:r>
          </a:p>
          <a:p>
            <a:pPr lvl="1" eaLnBrk="1" hangingPunct="1">
              <a:lnSpc>
                <a:spcPct val="80000"/>
              </a:lnSpc>
            </a:pPr>
            <a:r>
              <a:rPr lang="en-US" sz="2400" dirty="0"/>
              <a:t>Tick prevention</a:t>
            </a:r>
          </a:p>
          <a:p>
            <a:endParaRPr lang="en-US" sz="2400" dirty="0"/>
          </a:p>
          <a:p>
            <a:r>
              <a:rPr lang="en-US" sz="2400" dirty="0"/>
              <a:t>Urea complex drugs are commonly used</a:t>
            </a:r>
          </a:p>
          <a:p>
            <a:pPr lvl="1"/>
            <a:r>
              <a:rPr lang="en-US" sz="2400" dirty="0" err="1"/>
              <a:t>Amicarbalid</a:t>
            </a:r>
            <a:r>
              <a:rPr lang="en-US" sz="2400" dirty="0"/>
              <a:t> </a:t>
            </a:r>
            <a:r>
              <a:rPr lang="en-US" sz="2400" dirty="0" err="1"/>
              <a:t>isothionate</a:t>
            </a:r>
            <a:r>
              <a:rPr lang="en-US" sz="2400" dirty="0"/>
              <a:t> </a:t>
            </a:r>
          </a:p>
          <a:p>
            <a:pPr lvl="1"/>
            <a:r>
              <a:rPr lang="en-US" sz="2400" dirty="0" err="1"/>
              <a:t>Imidocarp</a:t>
            </a:r>
            <a:r>
              <a:rPr lang="en-US" sz="2400" dirty="0"/>
              <a:t> </a:t>
            </a:r>
            <a:r>
              <a:rPr lang="en-US" sz="2400" dirty="0" err="1"/>
              <a:t>dipropionate</a:t>
            </a:r>
            <a:endParaRPr lang="en-US" sz="2400" dirty="0"/>
          </a:p>
          <a:p>
            <a:pPr lvl="1"/>
            <a:r>
              <a:rPr lang="en-US" sz="2400" dirty="0" err="1"/>
              <a:t>Quinoronium</a:t>
            </a:r>
            <a:r>
              <a:rPr lang="en-US" sz="2400" dirty="0"/>
              <a:t> sulfate </a:t>
            </a:r>
          </a:p>
          <a:p>
            <a:pPr lvl="1"/>
            <a:r>
              <a:rPr lang="en-US" sz="2400" dirty="0"/>
              <a:t>Diminazene </a:t>
            </a:r>
            <a:r>
              <a:rPr lang="en-US" sz="2400" dirty="0" err="1"/>
              <a:t>diaceturate</a:t>
            </a:r>
            <a:endParaRPr lang="en-US" sz="2400" dirty="0"/>
          </a:p>
          <a:p>
            <a:pPr lvl="1"/>
            <a:r>
              <a:rPr lang="en-US" sz="2400" dirty="0"/>
              <a:t>Pentamidine </a:t>
            </a:r>
          </a:p>
          <a:p>
            <a:pPr lvl="1"/>
            <a:r>
              <a:rPr lang="en-US" sz="2400" dirty="0" err="1"/>
              <a:t>Phenamidine</a:t>
            </a:r>
            <a:r>
              <a:rPr lang="en-US" sz="2400" dirty="0"/>
              <a:t> </a:t>
            </a:r>
            <a:r>
              <a:rPr lang="en-US" sz="2400" dirty="0" err="1"/>
              <a:t>isothionate</a:t>
            </a:r>
            <a:endParaRPr lang="en-US" sz="2400" dirty="0"/>
          </a:p>
          <a:p>
            <a:pPr lvl="1"/>
            <a:endParaRPr lang="en-GB" dirty="0"/>
          </a:p>
        </p:txBody>
      </p:sp>
      <p:sp>
        <p:nvSpPr>
          <p:cNvPr id="4" name="Footer Placeholder 3">
            <a:extLst>
              <a:ext uri="{FF2B5EF4-FFF2-40B4-BE49-F238E27FC236}">
                <a16:creationId xmlns:a16="http://schemas.microsoft.com/office/drawing/2014/main" id="{730B9659-0703-4581-A08D-8470F511192E}"/>
              </a:ext>
            </a:extLst>
          </p:cNvPr>
          <p:cNvSpPr>
            <a:spLocks noGrp="1"/>
          </p:cNvSpPr>
          <p:nvPr>
            <p:ph type="ftr" sz="quarter" idx="10"/>
          </p:nvPr>
        </p:nvSpPr>
        <p:spPr/>
        <p:txBody>
          <a:bodyPr/>
          <a:lstStyle/>
          <a:p>
            <a:pPr>
              <a:defRPr/>
            </a:pPr>
            <a:r>
              <a:rPr lang="en-US"/>
              <a:t>© 2019 by Takele Beyene, AAU-CVMA. </a:t>
            </a:r>
          </a:p>
        </p:txBody>
      </p:sp>
      <p:sp>
        <p:nvSpPr>
          <p:cNvPr id="5" name="Line 4">
            <a:extLst>
              <a:ext uri="{FF2B5EF4-FFF2-40B4-BE49-F238E27FC236}">
                <a16:creationId xmlns:a16="http://schemas.microsoft.com/office/drawing/2014/main" id="{3973974B-435C-4C2A-AC6A-1EB1DFB677BE}"/>
              </a:ext>
            </a:extLst>
          </p:cNvPr>
          <p:cNvSpPr>
            <a:spLocks noChangeShapeType="1"/>
          </p:cNvSpPr>
          <p:nvPr/>
        </p:nvSpPr>
        <p:spPr bwMode="auto">
          <a:xfrm>
            <a:off x="76200" y="1524000"/>
            <a:ext cx="8686800" cy="45719"/>
          </a:xfrm>
          <a:prstGeom prst="line">
            <a:avLst/>
          </a:prstGeom>
          <a:noFill/>
          <a:ln w="28575">
            <a:solidFill>
              <a:srgbClr val="00CCFF"/>
            </a:solidFill>
            <a:round/>
            <a:headEnd/>
            <a:tailEnd/>
          </a:ln>
        </p:spPr>
        <p:txBody>
          <a:bodyPr/>
          <a:lstStyle/>
          <a:p>
            <a:endParaRPr lang="en-GB"/>
          </a:p>
        </p:txBody>
      </p:sp>
    </p:spTree>
    <p:extLst>
      <p:ext uri="{BB962C8B-B14F-4D97-AF65-F5344CB8AC3E}">
        <p14:creationId xmlns:p14="http://schemas.microsoft.com/office/powerpoint/2010/main" val="2524253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467600" cy="457200"/>
          </a:xfrm>
        </p:spPr>
        <p:txBody>
          <a:bodyPr>
            <a:normAutofit fontScale="90000"/>
          </a:bodyPr>
          <a:lstStyle/>
          <a:p>
            <a:r>
              <a:rPr lang="en-US" b="1" dirty="0">
                <a:solidFill>
                  <a:srgbClr val="FF0000"/>
                </a:solidFill>
                <a:effectLst>
                  <a:outerShdw blurRad="38100" dist="38100" dir="2700000" algn="tl">
                    <a:srgbClr val="000000">
                      <a:alpha val="43137"/>
                    </a:srgbClr>
                  </a:outerShdw>
                </a:effectLst>
              </a:rPr>
              <a:t>Overview</a:t>
            </a:r>
            <a:endParaRPr lang="en-GB" dirty="0"/>
          </a:p>
        </p:txBody>
      </p:sp>
      <p:sp>
        <p:nvSpPr>
          <p:cNvPr id="3" name="Content Placeholder 2"/>
          <p:cNvSpPr>
            <a:spLocks noGrp="1"/>
          </p:cNvSpPr>
          <p:nvPr>
            <p:ph idx="1"/>
          </p:nvPr>
        </p:nvSpPr>
        <p:spPr>
          <a:xfrm>
            <a:off x="381000" y="1112519"/>
            <a:ext cx="8382000" cy="5288281"/>
          </a:xfrm>
        </p:spPr>
        <p:txBody>
          <a:bodyPr/>
          <a:lstStyle/>
          <a:p>
            <a:pPr algn="just" eaLnBrk="1" hangingPunct="1">
              <a:buFont typeface="Wingdings" pitchFamily="2" charset="2"/>
              <a:buChar char="q"/>
            </a:pPr>
            <a:r>
              <a:rPr lang="en-US" sz="2400" b="1" dirty="0">
                <a:solidFill>
                  <a:srgbClr val="FF0000"/>
                </a:solidFill>
                <a:effectLst>
                  <a:outerShdw blurRad="38100" dist="38100" dir="2700000" algn="tl">
                    <a:srgbClr val="000000">
                      <a:alpha val="43137"/>
                    </a:srgbClr>
                  </a:outerShdw>
                </a:effectLst>
              </a:rPr>
              <a:t>Protozoa</a:t>
            </a:r>
            <a:endParaRPr lang="en-US" sz="2400" dirty="0">
              <a:solidFill>
                <a:srgbClr val="FF0000"/>
              </a:solidFill>
            </a:endParaRPr>
          </a:p>
          <a:p>
            <a:pPr algn="just" eaLnBrk="1" hangingPunct="1"/>
            <a:r>
              <a:rPr lang="en-US" sz="2800" dirty="0"/>
              <a:t>Single celled, usually contracted by: </a:t>
            </a:r>
          </a:p>
          <a:p>
            <a:pPr lvl="2" algn="just">
              <a:buFont typeface="Wingdings" panose="05000000000000000000" pitchFamily="2" charset="2"/>
              <a:buChar char="ü"/>
            </a:pPr>
            <a:r>
              <a:rPr lang="en-US" sz="2500" dirty="0"/>
              <a:t>oral-fecal route, contaminated water or bite of an insect.</a:t>
            </a:r>
          </a:p>
          <a:p>
            <a:pPr algn="just" eaLnBrk="1" hangingPunct="1"/>
            <a:r>
              <a:rPr lang="en-US" sz="2800" dirty="0"/>
              <a:t>Include:</a:t>
            </a:r>
          </a:p>
          <a:p>
            <a:pPr lvl="3">
              <a:buFont typeface="Courier New" panose="02070309020205020404" pitchFamily="49" charset="0"/>
              <a:buChar char="o"/>
            </a:pPr>
            <a:r>
              <a:rPr lang="en-US" sz="1950" dirty="0"/>
              <a:t> </a:t>
            </a:r>
            <a:r>
              <a:rPr lang="en-US" sz="2400" dirty="0"/>
              <a:t>Coccidiosis</a:t>
            </a:r>
            <a:endParaRPr lang="en-US" sz="1950" dirty="0"/>
          </a:p>
          <a:p>
            <a:pPr lvl="3">
              <a:buFont typeface="Courier New" panose="02070309020205020404" pitchFamily="49" charset="0"/>
              <a:buChar char="o"/>
            </a:pPr>
            <a:r>
              <a:rPr lang="en-US" sz="2400" dirty="0"/>
              <a:t>Babesiosis, </a:t>
            </a:r>
          </a:p>
          <a:p>
            <a:pPr lvl="3">
              <a:buFont typeface="Courier New" panose="02070309020205020404" pitchFamily="49" charset="0"/>
              <a:buChar char="o"/>
            </a:pPr>
            <a:r>
              <a:rPr lang="en-US" sz="2400" dirty="0"/>
              <a:t>Trypanosomiasis</a:t>
            </a:r>
          </a:p>
          <a:p>
            <a:pPr lvl="3">
              <a:buFont typeface="Courier New" panose="02070309020205020404" pitchFamily="49" charset="0"/>
              <a:buChar char="o"/>
            </a:pPr>
            <a:r>
              <a:rPr lang="en-US" sz="2400" dirty="0"/>
              <a:t>Toxoplasmosis</a:t>
            </a:r>
          </a:p>
          <a:p>
            <a:pPr lvl="3">
              <a:buFont typeface="Courier New" panose="02070309020205020404" pitchFamily="49" charset="0"/>
              <a:buChar char="o"/>
            </a:pPr>
            <a:r>
              <a:rPr lang="en-US" sz="2400" dirty="0"/>
              <a:t>Trichomoniasis</a:t>
            </a:r>
            <a:endParaRPr lang="en-US" sz="2000" dirty="0"/>
          </a:p>
          <a:p>
            <a:pPr lvl="3">
              <a:buFont typeface="Courier New" panose="02070309020205020404" pitchFamily="49" charset="0"/>
              <a:buChar char="o"/>
            </a:pPr>
            <a:r>
              <a:rPr lang="en-US" sz="2400" dirty="0"/>
              <a:t>Anaplasmosis </a:t>
            </a:r>
          </a:p>
          <a:p>
            <a:pPr lvl="3">
              <a:buFont typeface="Courier New" panose="02070309020205020404" pitchFamily="49" charset="0"/>
              <a:buChar char="o"/>
            </a:pPr>
            <a:r>
              <a:rPr lang="en-US" sz="2400" dirty="0"/>
              <a:t>Giardiasis </a:t>
            </a:r>
          </a:p>
          <a:p>
            <a:pPr lvl="3">
              <a:buFont typeface="Courier New" panose="02070309020205020404" pitchFamily="49" charset="0"/>
              <a:buChar char="o"/>
            </a:pPr>
            <a:r>
              <a:rPr lang="en-US" sz="2400" dirty="0"/>
              <a:t>Amebiasis</a:t>
            </a:r>
          </a:p>
          <a:p>
            <a:endParaRPr lang="en-GB" sz="2400" dirty="0"/>
          </a:p>
        </p:txBody>
      </p:sp>
      <p:sp>
        <p:nvSpPr>
          <p:cNvPr id="4" name="Footer Placeholder 3"/>
          <p:cNvSpPr>
            <a:spLocks noGrp="1"/>
          </p:cNvSpPr>
          <p:nvPr>
            <p:ph type="ftr" sz="quarter" idx="11"/>
          </p:nvPr>
        </p:nvSpPr>
        <p:spPr/>
        <p:txBody>
          <a:bodyPr/>
          <a:lstStyle/>
          <a:p>
            <a:pPr>
              <a:defRPr/>
            </a:pPr>
            <a:r>
              <a:rPr lang="en-US"/>
              <a:t>© 2019 by Takele Beyene, AAU-CVMA. </a:t>
            </a:r>
            <a:endParaRPr lang="en-US" dirty="0"/>
          </a:p>
        </p:txBody>
      </p:sp>
      <p:sp>
        <p:nvSpPr>
          <p:cNvPr id="5" name="Line 4">
            <a:extLst>
              <a:ext uri="{FF2B5EF4-FFF2-40B4-BE49-F238E27FC236}">
                <a16:creationId xmlns:a16="http://schemas.microsoft.com/office/drawing/2014/main" id="{600111C3-E1E5-4BAD-AD4B-46E241781978}"/>
              </a:ext>
            </a:extLst>
          </p:cNvPr>
          <p:cNvSpPr>
            <a:spLocks noChangeShapeType="1"/>
          </p:cNvSpPr>
          <p:nvPr/>
        </p:nvSpPr>
        <p:spPr bwMode="auto">
          <a:xfrm>
            <a:off x="99240" y="762000"/>
            <a:ext cx="8686800" cy="45719"/>
          </a:xfrm>
          <a:prstGeom prst="line">
            <a:avLst/>
          </a:prstGeom>
          <a:noFill/>
          <a:ln w="28575">
            <a:solidFill>
              <a:srgbClr val="00CCFF"/>
            </a:solidFill>
            <a:round/>
            <a:headEnd/>
            <a:tailEnd/>
          </a:ln>
        </p:spPr>
        <p:txBody>
          <a:bodyPr/>
          <a:lstStyle/>
          <a:p>
            <a:endParaRPr lang="en-GB"/>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467600" cy="609600"/>
          </a:xfrm>
        </p:spPr>
        <p:txBody>
          <a:bodyPr/>
          <a:lstStyle/>
          <a:p>
            <a:pPr algn="ctr"/>
            <a:r>
              <a:rPr lang="en-US" sz="3200" b="1" dirty="0" err="1">
                <a:solidFill>
                  <a:srgbClr val="002060"/>
                </a:solidFill>
              </a:rPr>
              <a:t>Antibabesial</a:t>
            </a:r>
            <a:r>
              <a:rPr lang="en-US" sz="3200" b="1" dirty="0">
                <a:solidFill>
                  <a:srgbClr val="FFFF00"/>
                </a:solidFill>
              </a:rPr>
              <a:t> </a:t>
            </a:r>
            <a:r>
              <a:rPr lang="en-US" sz="3200" b="1" dirty="0">
                <a:solidFill>
                  <a:srgbClr val="002060"/>
                </a:solidFill>
              </a:rPr>
              <a:t>drugs</a:t>
            </a:r>
            <a:endParaRPr lang="en-GB" dirty="0">
              <a:solidFill>
                <a:srgbClr val="002060"/>
              </a:solidFill>
            </a:endParaRPr>
          </a:p>
        </p:txBody>
      </p:sp>
      <p:sp>
        <p:nvSpPr>
          <p:cNvPr id="3" name="Content Placeholder 2"/>
          <p:cNvSpPr>
            <a:spLocks noGrp="1"/>
          </p:cNvSpPr>
          <p:nvPr>
            <p:ph idx="1"/>
          </p:nvPr>
        </p:nvSpPr>
        <p:spPr>
          <a:xfrm>
            <a:off x="533400" y="838200"/>
            <a:ext cx="8610600" cy="5791200"/>
          </a:xfrm>
        </p:spPr>
        <p:txBody>
          <a:bodyPr/>
          <a:lstStyle/>
          <a:p>
            <a:pPr>
              <a:buFont typeface="Wingdings" pitchFamily="2" charset="2"/>
              <a:buChar char="q"/>
            </a:pPr>
            <a:r>
              <a:rPr lang="en-US" sz="2400" b="1" dirty="0" err="1">
                <a:solidFill>
                  <a:srgbClr val="002060"/>
                </a:solidFill>
              </a:rPr>
              <a:t>Amicarbalid</a:t>
            </a:r>
            <a:r>
              <a:rPr lang="en-US" sz="2400" b="1" dirty="0">
                <a:solidFill>
                  <a:srgbClr val="002060"/>
                </a:solidFill>
              </a:rPr>
              <a:t> </a:t>
            </a:r>
            <a:r>
              <a:rPr lang="en-US" sz="2400" b="1" dirty="0" err="1">
                <a:solidFill>
                  <a:srgbClr val="002060"/>
                </a:solidFill>
              </a:rPr>
              <a:t>isothionate</a:t>
            </a:r>
            <a:r>
              <a:rPr lang="en-US" sz="2400" b="1" dirty="0">
                <a:solidFill>
                  <a:srgbClr val="002060"/>
                </a:solidFill>
              </a:rPr>
              <a:t> </a:t>
            </a:r>
            <a:endParaRPr lang="en-GB" sz="2400" b="1" dirty="0">
              <a:solidFill>
                <a:srgbClr val="002060"/>
              </a:solidFill>
            </a:endParaRPr>
          </a:p>
          <a:p>
            <a:r>
              <a:rPr lang="en-US" sz="2400" dirty="0"/>
              <a:t>MOA: Inhibition of DNA replication –</a:t>
            </a:r>
          </a:p>
          <a:p>
            <a:pPr lvl="1" algn="just"/>
            <a:r>
              <a:rPr lang="en-US" sz="2000" dirty="0"/>
              <a:t>Not completely remove the parasite but help to develop </a:t>
            </a:r>
            <a:r>
              <a:rPr lang="en-US" sz="2000" dirty="0" err="1"/>
              <a:t>preimmunity</a:t>
            </a:r>
            <a:r>
              <a:rPr lang="en-US" sz="2000" dirty="0"/>
              <a:t>. So the animals carry the parasite through out the life. </a:t>
            </a:r>
            <a:endParaRPr lang="en-GB" sz="2400" dirty="0"/>
          </a:p>
          <a:p>
            <a:r>
              <a:rPr lang="en-US" sz="2400" dirty="0"/>
              <a:t>Effective against bovine babesiosis</a:t>
            </a:r>
          </a:p>
          <a:p>
            <a:pPr lvl="1"/>
            <a:r>
              <a:rPr lang="en-US" sz="2100" dirty="0"/>
              <a:t>Route: Sc, </a:t>
            </a:r>
            <a:r>
              <a:rPr lang="en-US" sz="2100" dirty="0" err="1"/>
              <a:t>Im</a:t>
            </a:r>
            <a:r>
              <a:rPr lang="en-US" sz="2100" dirty="0"/>
              <a:t>, Iv, </a:t>
            </a:r>
            <a:r>
              <a:rPr lang="en-US" sz="2400" dirty="0"/>
              <a:t>Dose: 5-10mg/kg </a:t>
            </a:r>
            <a:endParaRPr lang="en-GB" sz="2400" dirty="0"/>
          </a:p>
          <a:p>
            <a:pPr lvl="0">
              <a:buFont typeface="Wingdings" pitchFamily="2" charset="2"/>
              <a:buChar char="q"/>
            </a:pPr>
            <a:r>
              <a:rPr lang="en-US" sz="2400" b="1" dirty="0">
                <a:solidFill>
                  <a:srgbClr val="002060"/>
                </a:solidFill>
              </a:rPr>
              <a:t>Imidocarb </a:t>
            </a:r>
            <a:r>
              <a:rPr lang="en-US" sz="2400" b="1" dirty="0" err="1">
                <a:solidFill>
                  <a:srgbClr val="002060"/>
                </a:solidFill>
              </a:rPr>
              <a:t>dipropionate</a:t>
            </a:r>
            <a:r>
              <a:rPr lang="en-US" sz="2400" b="1" dirty="0">
                <a:solidFill>
                  <a:srgbClr val="002060"/>
                </a:solidFill>
              </a:rPr>
              <a:t> </a:t>
            </a:r>
            <a:r>
              <a:rPr lang="en-US" sz="2400" dirty="0">
                <a:solidFill>
                  <a:srgbClr val="002060"/>
                </a:solidFill>
              </a:rPr>
              <a:t>= </a:t>
            </a:r>
            <a:r>
              <a:rPr lang="en-US" sz="2400" dirty="0" err="1"/>
              <a:t>Imizol</a:t>
            </a:r>
            <a:r>
              <a:rPr lang="en-US" sz="2400" dirty="0"/>
              <a:t> </a:t>
            </a:r>
          </a:p>
          <a:p>
            <a:r>
              <a:rPr lang="en-GB" sz="2400" dirty="0"/>
              <a:t>Diamidine of the </a:t>
            </a:r>
            <a:r>
              <a:rPr lang="en-GB" sz="2400" dirty="0" err="1"/>
              <a:t>carbanalide</a:t>
            </a:r>
            <a:r>
              <a:rPr lang="en-GB" sz="2400" dirty="0"/>
              <a:t> series of antiprotozoal  </a:t>
            </a:r>
            <a:endParaRPr lang="en-US" sz="2400" dirty="0"/>
          </a:p>
          <a:p>
            <a:pPr lvl="0"/>
            <a:r>
              <a:rPr lang="en-US" sz="2400" dirty="0"/>
              <a:t>MOA: </a:t>
            </a:r>
          </a:p>
          <a:p>
            <a:pPr lvl="1"/>
            <a:r>
              <a:rPr lang="en-US" sz="2000" dirty="0"/>
              <a:t>inhibit cellular repair and replication of </a:t>
            </a:r>
            <a:r>
              <a:rPr lang="en-US" sz="2000" dirty="0" err="1"/>
              <a:t>babesia</a:t>
            </a:r>
            <a:r>
              <a:rPr lang="en-US" sz="2000" dirty="0"/>
              <a:t> </a:t>
            </a:r>
          </a:p>
          <a:p>
            <a:pPr lvl="0"/>
            <a:r>
              <a:rPr lang="en-US" sz="2400" dirty="0"/>
              <a:t>Dose: 1-2mg/kg horse, 2-4mg/kg dogs </a:t>
            </a:r>
          </a:p>
          <a:p>
            <a:pPr lvl="0"/>
            <a:r>
              <a:rPr lang="en-US" sz="2400" dirty="0"/>
              <a:t>more effective against bovine babesiosis ( but </a:t>
            </a:r>
            <a:r>
              <a:rPr lang="en-US" sz="2400" i="1" dirty="0"/>
              <a:t>B. </a:t>
            </a:r>
            <a:r>
              <a:rPr lang="en-US" sz="2400" i="1" dirty="0" err="1"/>
              <a:t>canis</a:t>
            </a:r>
            <a:r>
              <a:rPr lang="en-US" sz="2400" i="1" dirty="0"/>
              <a:t> </a:t>
            </a:r>
            <a:r>
              <a:rPr lang="en-US" sz="2400" dirty="0"/>
              <a:t>than B. </a:t>
            </a:r>
            <a:r>
              <a:rPr lang="en-US" sz="2400" dirty="0" err="1"/>
              <a:t>gibsoni</a:t>
            </a:r>
            <a:r>
              <a:rPr lang="en-US" sz="2400" dirty="0"/>
              <a:t>), B </a:t>
            </a:r>
            <a:r>
              <a:rPr lang="en-US" sz="2400" dirty="0" err="1"/>
              <a:t>caballi</a:t>
            </a:r>
            <a:r>
              <a:rPr lang="en-US" sz="2400" dirty="0"/>
              <a:t> (equine), </a:t>
            </a:r>
          </a:p>
          <a:p>
            <a:pPr lvl="0"/>
            <a:r>
              <a:rPr lang="en-US" sz="2400" dirty="0"/>
              <a:t>Mostly used as a prophylactic drug given </a:t>
            </a:r>
            <a:r>
              <a:rPr lang="en-US" sz="2400" dirty="0" err="1"/>
              <a:t>Im</a:t>
            </a:r>
            <a:r>
              <a:rPr lang="en-US" sz="2400" dirty="0"/>
              <a:t> and Sc </a:t>
            </a:r>
            <a:endParaRPr lang="en-GB" sz="2400" dirty="0"/>
          </a:p>
          <a:p>
            <a:endParaRPr lang="en-GB" sz="2400" dirty="0"/>
          </a:p>
        </p:txBody>
      </p:sp>
      <p:sp>
        <p:nvSpPr>
          <p:cNvPr id="4" name="Footer Placeholder 3">
            <a:extLst>
              <a:ext uri="{FF2B5EF4-FFF2-40B4-BE49-F238E27FC236}">
                <a16:creationId xmlns:a16="http://schemas.microsoft.com/office/drawing/2014/main" id="{BFA973C1-3481-4750-A438-45323C1D4AFC}"/>
              </a:ext>
            </a:extLst>
          </p:cNvPr>
          <p:cNvSpPr>
            <a:spLocks noGrp="1"/>
          </p:cNvSpPr>
          <p:nvPr>
            <p:ph type="ftr" sz="quarter" idx="10"/>
          </p:nvPr>
        </p:nvSpPr>
        <p:spPr/>
        <p:txBody>
          <a:bodyPr/>
          <a:lstStyle/>
          <a:p>
            <a:pPr>
              <a:defRPr/>
            </a:pPr>
            <a:r>
              <a:rPr lang="en-US"/>
              <a:t>© 2019 by Takele Beyene, AAU-CVMA. </a:t>
            </a:r>
          </a:p>
        </p:txBody>
      </p:sp>
      <p:sp>
        <p:nvSpPr>
          <p:cNvPr id="5" name="Line 4">
            <a:extLst>
              <a:ext uri="{FF2B5EF4-FFF2-40B4-BE49-F238E27FC236}">
                <a16:creationId xmlns:a16="http://schemas.microsoft.com/office/drawing/2014/main" id="{F55D1A92-6CAF-4A97-AA37-8B17B3EAFABB}"/>
              </a:ext>
            </a:extLst>
          </p:cNvPr>
          <p:cNvSpPr>
            <a:spLocks noChangeShapeType="1"/>
          </p:cNvSpPr>
          <p:nvPr/>
        </p:nvSpPr>
        <p:spPr bwMode="auto">
          <a:xfrm>
            <a:off x="152400" y="1219200"/>
            <a:ext cx="8686800" cy="45719"/>
          </a:xfrm>
          <a:prstGeom prst="line">
            <a:avLst/>
          </a:prstGeom>
          <a:noFill/>
          <a:ln w="28575">
            <a:solidFill>
              <a:srgbClr val="00CCFF"/>
            </a:solidFill>
            <a:round/>
            <a:headEnd/>
            <a:tailEnd/>
          </a:ln>
        </p:spPr>
        <p:txBody>
          <a:bodyPr/>
          <a:lstStyle/>
          <a:p>
            <a:endParaRPr lang="en-GB"/>
          </a:p>
        </p:txBody>
      </p:sp>
      <p:sp>
        <p:nvSpPr>
          <p:cNvPr id="6" name="Line 4">
            <a:extLst>
              <a:ext uri="{FF2B5EF4-FFF2-40B4-BE49-F238E27FC236}">
                <a16:creationId xmlns:a16="http://schemas.microsoft.com/office/drawing/2014/main" id="{7C9ADFC7-C4E3-4F90-9A65-BA8271B5E177}"/>
              </a:ext>
            </a:extLst>
          </p:cNvPr>
          <p:cNvSpPr>
            <a:spLocks noChangeShapeType="1"/>
          </p:cNvSpPr>
          <p:nvPr/>
        </p:nvSpPr>
        <p:spPr bwMode="auto">
          <a:xfrm>
            <a:off x="381000" y="3497581"/>
            <a:ext cx="8686800" cy="45719"/>
          </a:xfrm>
          <a:prstGeom prst="line">
            <a:avLst/>
          </a:prstGeom>
          <a:noFill/>
          <a:ln w="28575">
            <a:solidFill>
              <a:srgbClr val="00CCFF"/>
            </a:solidFill>
            <a:round/>
            <a:headEnd/>
            <a:tailEnd/>
          </a:ln>
        </p:spPr>
        <p:txBody>
          <a:bodyPr/>
          <a:lstStyle/>
          <a:p>
            <a:endParaRPr lang="en-GB"/>
          </a:p>
        </p:txBody>
      </p:sp>
    </p:spTree>
    <p:extLst>
      <p:ext uri="{BB962C8B-B14F-4D97-AF65-F5344CB8AC3E}">
        <p14:creationId xmlns:p14="http://schemas.microsoft.com/office/powerpoint/2010/main" val="22371785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467600" cy="533400"/>
          </a:xfrm>
        </p:spPr>
        <p:txBody>
          <a:bodyPr/>
          <a:lstStyle/>
          <a:p>
            <a:pPr algn="ctr"/>
            <a:r>
              <a:rPr lang="en-US" sz="3200" b="1" dirty="0" err="1">
                <a:solidFill>
                  <a:srgbClr val="002060"/>
                </a:solidFill>
              </a:rPr>
              <a:t>Antibabesial</a:t>
            </a:r>
            <a:r>
              <a:rPr lang="en-US" sz="3200" b="1" dirty="0">
                <a:solidFill>
                  <a:srgbClr val="002060"/>
                </a:solidFill>
              </a:rPr>
              <a:t> drugs</a:t>
            </a:r>
            <a:endParaRPr lang="en-GB" sz="3200" dirty="0">
              <a:solidFill>
                <a:srgbClr val="002060"/>
              </a:solidFill>
            </a:endParaRPr>
          </a:p>
        </p:txBody>
      </p:sp>
      <p:sp>
        <p:nvSpPr>
          <p:cNvPr id="3" name="Content Placeholder 2"/>
          <p:cNvSpPr>
            <a:spLocks noGrp="1"/>
          </p:cNvSpPr>
          <p:nvPr>
            <p:ph idx="1"/>
          </p:nvPr>
        </p:nvSpPr>
        <p:spPr>
          <a:xfrm>
            <a:off x="533400" y="1066800"/>
            <a:ext cx="8305800" cy="5029200"/>
          </a:xfrm>
        </p:spPr>
        <p:txBody>
          <a:bodyPr>
            <a:normAutofit/>
          </a:bodyPr>
          <a:lstStyle/>
          <a:p>
            <a:pPr lvl="0">
              <a:buFont typeface="Wingdings" pitchFamily="2" charset="2"/>
              <a:buChar char="q"/>
            </a:pPr>
            <a:r>
              <a:rPr lang="en-US" sz="2800" b="1" dirty="0" err="1">
                <a:solidFill>
                  <a:srgbClr val="002060"/>
                </a:solidFill>
              </a:rPr>
              <a:t>Quinorunium</a:t>
            </a:r>
            <a:r>
              <a:rPr lang="en-US" sz="2800" b="1" dirty="0">
                <a:solidFill>
                  <a:srgbClr val="002060"/>
                </a:solidFill>
              </a:rPr>
              <a:t> sulfate </a:t>
            </a:r>
          </a:p>
          <a:p>
            <a:pPr lvl="2">
              <a:buFont typeface="Wingdings" pitchFamily="2" charset="2"/>
              <a:buChar char="q"/>
            </a:pPr>
            <a:r>
              <a:rPr lang="en-US" sz="1800" dirty="0"/>
              <a:t>® </a:t>
            </a:r>
            <a:r>
              <a:rPr lang="en-US" sz="2000" dirty="0" err="1"/>
              <a:t>acaprin</a:t>
            </a:r>
            <a:r>
              <a:rPr lang="en-US" sz="2000" dirty="0"/>
              <a:t>, </a:t>
            </a:r>
            <a:r>
              <a:rPr lang="en-US" sz="2000" dirty="0" err="1"/>
              <a:t>acapron</a:t>
            </a:r>
            <a:r>
              <a:rPr lang="en-US" sz="2000" dirty="0"/>
              <a:t>, </a:t>
            </a:r>
            <a:r>
              <a:rPr lang="en-US" sz="2000" dirty="0" err="1"/>
              <a:t>babesan</a:t>
            </a:r>
            <a:r>
              <a:rPr lang="en-US" sz="2000" dirty="0"/>
              <a:t> </a:t>
            </a:r>
            <a:endParaRPr lang="en-US" sz="1800" dirty="0"/>
          </a:p>
          <a:p>
            <a:pPr lvl="0">
              <a:buFont typeface="Wingdings" pitchFamily="2" charset="2"/>
              <a:buChar char="ü"/>
            </a:pPr>
            <a:r>
              <a:rPr lang="en-US" sz="2800" dirty="0"/>
              <a:t>Curative drug. </a:t>
            </a:r>
          </a:p>
          <a:p>
            <a:pPr lvl="0">
              <a:buFont typeface="Wingdings" pitchFamily="2" charset="2"/>
              <a:buChar char="ü"/>
            </a:pPr>
            <a:r>
              <a:rPr lang="en-US" sz="2800" dirty="0"/>
              <a:t>Dose: </a:t>
            </a:r>
          </a:p>
          <a:p>
            <a:pPr lvl="1">
              <a:buFont typeface="Arial" pitchFamily="34" charset="0"/>
              <a:buChar char="•"/>
            </a:pPr>
            <a:r>
              <a:rPr lang="en-US" sz="2400" dirty="0"/>
              <a:t>0.3-0.5mg/kg horses, 		</a:t>
            </a:r>
          </a:p>
          <a:p>
            <a:pPr lvl="1">
              <a:buFont typeface="Arial" pitchFamily="34" charset="0"/>
              <a:buChar char="•"/>
            </a:pPr>
            <a:r>
              <a:rPr lang="en-US" sz="2400" dirty="0"/>
              <a:t>0.5mg/kg cattle, sheep and pig,</a:t>
            </a:r>
          </a:p>
          <a:p>
            <a:pPr lvl="1">
              <a:buFont typeface="Arial" pitchFamily="34" charset="0"/>
              <a:buChar char="•"/>
            </a:pPr>
            <a:r>
              <a:rPr lang="en-US" sz="2400" dirty="0"/>
              <a:t>0.25mg/kg dogs. </a:t>
            </a:r>
          </a:p>
          <a:p>
            <a:pPr>
              <a:buFont typeface="Wingdings" pitchFamily="2" charset="2"/>
              <a:buChar char="ü"/>
            </a:pPr>
            <a:r>
              <a:rPr lang="en-US" sz="2800" dirty="0"/>
              <a:t>Route: SC. </a:t>
            </a:r>
            <a:endParaRPr lang="en-GB" sz="2800" dirty="0"/>
          </a:p>
          <a:p>
            <a:endParaRPr lang="en-GB" sz="2800" dirty="0"/>
          </a:p>
        </p:txBody>
      </p:sp>
      <p:sp>
        <p:nvSpPr>
          <p:cNvPr id="4" name="Footer Placeholder 3">
            <a:extLst>
              <a:ext uri="{FF2B5EF4-FFF2-40B4-BE49-F238E27FC236}">
                <a16:creationId xmlns:a16="http://schemas.microsoft.com/office/drawing/2014/main" id="{0D3CE088-CCAC-47A2-B121-C13AB7181ADC}"/>
              </a:ext>
            </a:extLst>
          </p:cNvPr>
          <p:cNvSpPr>
            <a:spLocks noGrp="1"/>
          </p:cNvSpPr>
          <p:nvPr>
            <p:ph type="ftr" sz="quarter" idx="10"/>
          </p:nvPr>
        </p:nvSpPr>
        <p:spPr/>
        <p:txBody>
          <a:bodyPr/>
          <a:lstStyle/>
          <a:p>
            <a:pPr>
              <a:defRPr/>
            </a:pPr>
            <a:r>
              <a:rPr lang="en-US"/>
              <a:t>© 2019 by Takele Beyene, AAU-CVMA. </a:t>
            </a:r>
          </a:p>
        </p:txBody>
      </p:sp>
      <p:sp>
        <p:nvSpPr>
          <p:cNvPr id="5" name="Line 4">
            <a:extLst>
              <a:ext uri="{FF2B5EF4-FFF2-40B4-BE49-F238E27FC236}">
                <a16:creationId xmlns:a16="http://schemas.microsoft.com/office/drawing/2014/main" id="{8F49F3A9-39B1-4351-9646-5D71B40360F3}"/>
              </a:ext>
            </a:extLst>
          </p:cNvPr>
          <p:cNvSpPr>
            <a:spLocks noChangeShapeType="1"/>
          </p:cNvSpPr>
          <p:nvPr/>
        </p:nvSpPr>
        <p:spPr bwMode="auto">
          <a:xfrm>
            <a:off x="76200" y="1524000"/>
            <a:ext cx="8686800" cy="45719"/>
          </a:xfrm>
          <a:prstGeom prst="line">
            <a:avLst/>
          </a:prstGeom>
          <a:noFill/>
          <a:ln w="28575">
            <a:solidFill>
              <a:srgbClr val="00CCFF"/>
            </a:solidFill>
            <a:round/>
            <a:headEnd/>
            <a:tailEnd/>
          </a:ln>
        </p:spPr>
        <p:txBody>
          <a:bodyPr/>
          <a:lstStyle/>
          <a:p>
            <a:endParaRPr lang="en-GB"/>
          </a:p>
        </p:txBody>
      </p:sp>
    </p:spTree>
    <p:extLst>
      <p:ext uri="{BB962C8B-B14F-4D97-AF65-F5344CB8AC3E}">
        <p14:creationId xmlns:p14="http://schemas.microsoft.com/office/powerpoint/2010/main" val="39322215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a:solidFill>
                  <a:srgbClr val="002060"/>
                </a:solidFill>
                <a:effectLst>
                  <a:outerShdw blurRad="38100" dist="38100" dir="2700000" algn="tl">
                    <a:srgbClr val="000000">
                      <a:alpha val="43137"/>
                    </a:srgbClr>
                  </a:outerShdw>
                </a:effectLst>
              </a:rPr>
              <a:t>III. Anti-</a:t>
            </a:r>
            <a:r>
              <a:rPr lang="en-GB" sz="4000" b="1" dirty="0" err="1">
                <a:solidFill>
                  <a:srgbClr val="002060"/>
                </a:solidFill>
                <a:effectLst>
                  <a:outerShdw blurRad="38100" dist="38100" dir="2700000" algn="tl">
                    <a:srgbClr val="000000">
                      <a:alpha val="43137"/>
                    </a:srgbClr>
                  </a:outerShdw>
                </a:effectLst>
              </a:rPr>
              <a:t>trypanosomial</a:t>
            </a:r>
            <a:r>
              <a:rPr lang="en-GB" sz="4000" b="1" dirty="0">
                <a:solidFill>
                  <a:srgbClr val="002060"/>
                </a:solidFill>
                <a:effectLst>
                  <a:outerShdw blurRad="38100" dist="38100" dir="2700000" algn="tl">
                    <a:srgbClr val="000000">
                      <a:alpha val="43137"/>
                    </a:srgbClr>
                  </a:outerShdw>
                </a:effectLst>
              </a:rPr>
              <a:t> drugs</a:t>
            </a:r>
          </a:p>
        </p:txBody>
      </p:sp>
      <p:sp>
        <p:nvSpPr>
          <p:cNvPr id="3" name="Content Placeholder 2"/>
          <p:cNvSpPr>
            <a:spLocks noGrp="1"/>
          </p:cNvSpPr>
          <p:nvPr>
            <p:ph idx="1"/>
          </p:nvPr>
        </p:nvSpPr>
        <p:spPr/>
        <p:txBody>
          <a:bodyPr/>
          <a:lstStyle/>
          <a:p>
            <a:pPr>
              <a:buFont typeface="Wingdings" pitchFamily="2" charset="2"/>
              <a:buChar char="q"/>
            </a:pPr>
            <a:r>
              <a:rPr lang="en-US" sz="2800" b="1" dirty="0" err="1">
                <a:solidFill>
                  <a:srgbClr val="FF0000"/>
                </a:solidFill>
              </a:rPr>
              <a:t>Isomethamedium</a:t>
            </a:r>
            <a:r>
              <a:rPr lang="en-US" sz="2800" b="1" dirty="0">
                <a:solidFill>
                  <a:srgbClr val="FF0000"/>
                </a:solidFill>
              </a:rPr>
              <a:t> = ®</a:t>
            </a:r>
            <a:r>
              <a:rPr lang="en-US" sz="2800" dirty="0" err="1"/>
              <a:t>samorin</a:t>
            </a:r>
            <a:endParaRPr lang="en-US" sz="2800" b="1" dirty="0">
              <a:solidFill>
                <a:srgbClr val="FF0000"/>
              </a:solidFill>
            </a:endParaRPr>
          </a:p>
          <a:p>
            <a:r>
              <a:rPr lang="en-US" sz="2800" dirty="0"/>
              <a:t>MOA: </a:t>
            </a:r>
          </a:p>
          <a:p>
            <a:pPr lvl="1"/>
            <a:r>
              <a:rPr lang="en-US" sz="2400" dirty="0"/>
              <a:t>inhibit cell division and growth of parasite. </a:t>
            </a:r>
          </a:p>
          <a:p>
            <a:pPr>
              <a:buFont typeface="Wingdings" pitchFamily="2" charset="2"/>
              <a:buChar char="Ø"/>
            </a:pPr>
            <a:r>
              <a:rPr lang="en-US" sz="2800" dirty="0"/>
              <a:t>Active against </a:t>
            </a:r>
            <a:r>
              <a:rPr lang="en-US" sz="2800" i="1" dirty="0"/>
              <a:t>T. </a:t>
            </a:r>
            <a:r>
              <a:rPr lang="en-US" sz="2800" i="1" dirty="0" err="1"/>
              <a:t>vivax</a:t>
            </a:r>
            <a:r>
              <a:rPr lang="en-US" sz="2800" i="1" dirty="0"/>
              <a:t> </a:t>
            </a:r>
            <a:r>
              <a:rPr lang="en-US" sz="2800" dirty="0"/>
              <a:t>and </a:t>
            </a:r>
            <a:r>
              <a:rPr lang="en-US" sz="2800" i="1" dirty="0"/>
              <a:t>T. </a:t>
            </a:r>
            <a:r>
              <a:rPr lang="en-US" sz="2800" i="1" dirty="0" err="1"/>
              <a:t>congolense</a:t>
            </a:r>
            <a:r>
              <a:rPr lang="en-US" sz="2800" i="1" dirty="0"/>
              <a:t>, </a:t>
            </a:r>
            <a:r>
              <a:rPr lang="en-US" sz="2800" i="1" dirty="0" err="1"/>
              <a:t>T.evansi</a:t>
            </a:r>
            <a:r>
              <a:rPr lang="en-US" sz="2800" i="1" dirty="0"/>
              <a:t> </a:t>
            </a:r>
            <a:endParaRPr lang="en-GB" sz="2800" i="1" dirty="0"/>
          </a:p>
          <a:p>
            <a:pPr>
              <a:buFont typeface="Wingdings" pitchFamily="2" charset="2"/>
              <a:buChar char="Ø"/>
            </a:pPr>
            <a:r>
              <a:rPr lang="en-US" sz="2800" dirty="0"/>
              <a:t>Have prophylactic effect for 6 month. </a:t>
            </a:r>
          </a:p>
          <a:p>
            <a:pPr>
              <a:buFont typeface="Wingdings" pitchFamily="2" charset="2"/>
              <a:buChar char="Ø"/>
            </a:pPr>
            <a:r>
              <a:rPr lang="en-US" sz="2800" dirty="0"/>
              <a:t>Dose: 0.5mg/kg, 1-2mg/kg in resistant areas. </a:t>
            </a:r>
            <a:endParaRPr lang="en-GB" sz="2800" dirty="0"/>
          </a:p>
          <a:p>
            <a:endParaRPr lang="en-GB" sz="2800" dirty="0"/>
          </a:p>
        </p:txBody>
      </p:sp>
      <p:sp>
        <p:nvSpPr>
          <p:cNvPr id="4" name="Footer Placeholder 3">
            <a:extLst>
              <a:ext uri="{FF2B5EF4-FFF2-40B4-BE49-F238E27FC236}">
                <a16:creationId xmlns:a16="http://schemas.microsoft.com/office/drawing/2014/main" id="{C26989A2-A9FF-4302-842E-9445E212D1BD}"/>
              </a:ext>
            </a:extLst>
          </p:cNvPr>
          <p:cNvSpPr>
            <a:spLocks noGrp="1"/>
          </p:cNvSpPr>
          <p:nvPr>
            <p:ph type="ftr" sz="quarter" idx="10"/>
          </p:nvPr>
        </p:nvSpPr>
        <p:spPr/>
        <p:txBody>
          <a:bodyPr/>
          <a:lstStyle/>
          <a:p>
            <a:pPr>
              <a:defRPr/>
            </a:pPr>
            <a:r>
              <a:rPr lang="en-US"/>
              <a:t>© 2019 by Takele Beyene, AAU-CVMA. </a:t>
            </a:r>
          </a:p>
        </p:txBody>
      </p:sp>
      <p:sp>
        <p:nvSpPr>
          <p:cNvPr id="5" name="Line 4">
            <a:extLst>
              <a:ext uri="{FF2B5EF4-FFF2-40B4-BE49-F238E27FC236}">
                <a16:creationId xmlns:a16="http://schemas.microsoft.com/office/drawing/2014/main" id="{4BA74C1A-816B-42E6-937E-A8E9D4D4F273}"/>
              </a:ext>
            </a:extLst>
          </p:cNvPr>
          <p:cNvSpPr>
            <a:spLocks noChangeShapeType="1"/>
          </p:cNvSpPr>
          <p:nvPr/>
        </p:nvSpPr>
        <p:spPr bwMode="auto">
          <a:xfrm>
            <a:off x="228600" y="1295400"/>
            <a:ext cx="8686800" cy="45719"/>
          </a:xfrm>
          <a:prstGeom prst="line">
            <a:avLst/>
          </a:prstGeom>
          <a:noFill/>
          <a:ln w="28575">
            <a:solidFill>
              <a:srgbClr val="00CCFF"/>
            </a:solidFill>
            <a:round/>
            <a:headEnd/>
            <a:tailEnd/>
          </a:ln>
        </p:spPr>
        <p:txBody>
          <a:bodyPr/>
          <a:lstStyle/>
          <a:p>
            <a:endParaRPr lang="en-GB"/>
          </a:p>
        </p:txBody>
      </p:sp>
    </p:spTree>
    <p:extLst>
      <p:ext uri="{BB962C8B-B14F-4D97-AF65-F5344CB8AC3E}">
        <p14:creationId xmlns:p14="http://schemas.microsoft.com/office/powerpoint/2010/main" val="37818883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rgbClr val="FF0000"/>
                </a:solidFill>
              </a:rPr>
              <a:t>Anti-</a:t>
            </a:r>
            <a:r>
              <a:rPr lang="en-GB" dirty="0" err="1">
                <a:solidFill>
                  <a:srgbClr val="FF0000"/>
                </a:solidFill>
              </a:rPr>
              <a:t>trypanosomial</a:t>
            </a:r>
            <a:r>
              <a:rPr lang="en-GB" dirty="0">
                <a:solidFill>
                  <a:srgbClr val="FF0000"/>
                </a:solidFill>
              </a:rPr>
              <a:t> drugs</a:t>
            </a:r>
          </a:p>
        </p:txBody>
      </p:sp>
      <p:sp>
        <p:nvSpPr>
          <p:cNvPr id="3" name="Content Placeholder 2"/>
          <p:cNvSpPr>
            <a:spLocks noGrp="1"/>
          </p:cNvSpPr>
          <p:nvPr>
            <p:ph idx="1"/>
          </p:nvPr>
        </p:nvSpPr>
        <p:spPr>
          <a:xfrm>
            <a:off x="533400" y="1447800"/>
            <a:ext cx="8305800" cy="5105400"/>
          </a:xfrm>
        </p:spPr>
        <p:txBody>
          <a:bodyPr>
            <a:normAutofit/>
          </a:bodyPr>
          <a:lstStyle/>
          <a:p>
            <a:pPr>
              <a:buFont typeface="Wingdings" pitchFamily="2" charset="2"/>
              <a:buChar char="q"/>
            </a:pPr>
            <a:r>
              <a:rPr lang="en-US" sz="2800" b="1" dirty="0" err="1">
                <a:solidFill>
                  <a:srgbClr val="FF0000"/>
                </a:solidFill>
              </a:rPr>
              <a:t>Quinapyramines</a:t>
            </a:r>
            <a:r>
              <a:rPr lang="en-US" sz="2800" b="1" dirty="0"/>
              <a:t> </a:t>
            </a:r>
            <a:r>
              <a:rPr lang="en-US" sz="2800" dirty="0"/>
              <a:t>®=</a:t>
            </a:r>
            <a:r>
              <a:rPr lang="en-US" sz="2800" dirty="0" err="1"/>
              <a:t>Antrycide</a:t>
            </a:r>
            <a:endParaRPr lang="en-US" sz="2800" dirty="0"/>
          </a:p>
          <a:p>
            <a:pPr lvl="1">
              <a:buFont typeface="Wingdings" pitchFamily="2" charset="2"/>
              <a:buChar char="Ø"/>
            </a:pPr>
            <a:r>
              <a:rPr lang="en-US" sz="2800" dirty="0" err="1"/>
              <a:t>Quinapramine</a:t>
            </a:r>
            <a:r>
              <a:rPr lang="en-US" sz="2800" dirty="0"/>
              <a:t> chloride – as prophylaxis –</a:t>
            </a:r>
          </a:p>
          <a:p>
            <a:pPr lvl="1">
              <a:buFont typeface="Wingdings" pitchFamily="2" charset="2"/>
              <a:buChar char="Ø"/>
            </a:pPr>
            <a:r>
              <a:rPr lang="en-US" sz="2800" dirty="0" err="1"/>
              <a:t>Quinapramine</a:t>
            </a:r>
            <a:r>
              <a:rPr lang="en-US" sz="2800" dirty="0"/>
              <a:t> sulfate – curative drug </a:t>
            </a:r>
            <a:endParaRPr lang="en-GB" sz="2800" dirty="0"/>
          </a:p>
          <a:p>
            <a:r>
              <a:rPr lang="en-US" sz="3200" dirty="0"/>
              <a:t>Effective – </a:t>
            </a:r>
          </a:p>
          <a:p>
            <a:pPr lvl="1"/>
            <a:r>
              <a:rPr lang="en-US" sz="2800" dirty="0" err="1"/>
              <a:t>T.congolense</a:t>
            </a:r>
            <a:r>
              <a:rPr lang="en-US" sz="2800" dirty="0"/>
              <a:t>, </a:t>
            </a:r>
            <a:r>
              <a:rPr lang="en-US" sz="2800" dirty="0" err="1"/>
              <a:t>T.vivax</a:t>
            </a:r>
            <a:r>
              <a:rPr lang="en-US" sz="2800" dirty="0"/>
              <a:t>, </a:t>
            </a:r>
            <a:r>
              <a:rPr lang="en-US" sz="2800" dirty="0" err="1"/>
              <a:t>T.equiperdium</a:t>
            </a:r>
            <a:r>
              <a:rPr lang="en-US" sz="2800" dirty="0"/>
              <a:t>, </a:t>
            </a:r>
            <a:r>
              <a:rPr lang="en-US" sz="2800" dirty="0" err="1"/>
              <a:t>T.evansi</a:t>
            </a:r>
            <a:r>
              <a:rPr lang="en-US" sz="2800" dirty="0"/>
              <a:t> </a:t>
            </a:r>
          </a:p>
          <a:p>
            <a:pPr lvl="1"/>
            <a:r>
              <a:rPr lang="en-US" sz="3200" dirty="0"/>
              <a:t>For all, but mainly used in equine and camel </a:t>
            </a:r>
          </a:p>
          <a:p>
            <a:pPr>
              <a:buFont typeface="Arial" pitchFamily="34" charset="0"/>
              <a:buChar char="•"/>
            </a:pPr>
            <a:r>
              <a:rPr lang="en-US" sz="3200" dirty="0"/>
              <a:t>Dose: prophylaxis: 0.025mg/kg of 10%. </a:t>
            </a:r>
          </a:p>
          <a:p>
            <a:pPr lvl="2">
              <a:buFont typeface="Wingdings" pitchFamily="2" charset="2"/>
              <a:buChar char="ü"/>
            </a:pPr>
            <a:r>
              <a:rPr lang="en-US" sz="1800" dirty="0"/>
              <a:t>Therapeutic: 3-5mg/kg s/c </a:t>
            </a:r>
            <a:endParaRPr lang="en-GB" sz="1800" dirty="0"/>
          </a:p>
          <a:p>
            <a:endParaRPr lang="en-GB" sz="3600" dirty="0"/>
          </a:p>
        </p:txBody>
      </p:sp>
      <p:sp>
        <p:nvSpPr>
          <p:cNvPr id="4" name="Footer Placeholder 3">
            <a:extLst>
              <a:ext uri="{FF2B5EF4-FFF2-40B4-BE49-F238E27FC236}">
                <a16:creationId xmlns:a16="http://schemas.microsoft.com/office/drawing/2014/main" id="{7C30D039-61C0-4458-861E-317F3A503E0E}"/>
              </a:ext>
            </a:extLst>
          </p:cNvPr>
          <p:cNvSpPr>
            <a:spLocks noGrp="1"/>
          </p:cNvSpPr>
          <p:nvPr>
            <p:ph type="ftr" sz="quarter" idx="10"/>
          </p:nvPr>
        </p:nvSpPr>
        <p:spPr/>
        <p:txBody>
          <a:bodyPr/>
          <a:lstStyle/>
          <a:p>
            <a:pPr>
              <a:defRPr/>
            </a:pPr>
            <a:r>
              <a:rPr lang="en-US"/>
              <a:t>© 2019 by Takele Beyene, AAU-CVMA. </a:t>
            </a:r>
          </a:p>
        </p:txBody>
      </p:sp>
      <p:sp>
        <p:nvSpPr>
          <p:cNvPr id="5" name="Line 4">
            <a:extLst>
              <a:ext uri="{FF2B5EF4-FFF2-40B4-BE49-F238E27FC236}">
                <a16:creationId xmlns:a16="http://schemas.microsoft.com/office/drawing/2014/main" id="{BADD003F-6297-4B79-9FD0-F2A598A0A7E3}"/>
              </a:ext>
            </a:extLst>
          </p:cNvPr>
          <p:cNvSpPr>
            <a:spLocks noChangeShapeType="1"/>
          </p:cNvSpPr>
          <p:nvPr/>
        </p:nvSpPr>
        <p:spPr bwMode="auto">
          <a:xfrm>
            <a:off x="125067" y="1905000"/>
            <a:ext cx="8686800" cy="45719"/>
          </a:xfrm>
          <a:prstGeom prst="line">
            <a:avLst/>
          </a:prstGeom>
          <a:noFill/>
          <a:ln w="28575">
            <a:solidFill>
              <a:srgbClr val="00CCFF"/>
            </a:solidFill>
            <a:round/>
            <a:headEnd/>
            <a:tailEnd/>
          </a:ln>
        </p:spPr>
        <p:txBody>
          <a:bodyPr/>
          <a:lstStyle/>
          <a:p>
            <a:endParaRPr lang="en-GB"/>
          </a:p>
        </p:txBody>
      </p:sp>
    </p:spTree>
    <p:extLst>
      <p:ext uri="{BB962C8B-B14F-4D97-AF65-F5344CB8AC3E}">
        <p14:creationId xmlns:p14="http://schemas.microsoft.com/office/powerpoint/2010/main" val="35288643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467600" cy="838200"/>
          </a:xfrm>
        </p:spPr>
        <p:txBody>
          <a:bodyPr/>
          <a:lstStyle/>
          <a:p>
            <a:r>
              <a:rPr lang="en-GB" dirty="0"/>
              <a:t>Anti-</a:t>
            </a:r>
            <a:r>
              <a:rPr lang="en-GB" dirty="0" err="1"/>
              <a:t>trypanosomial</a:t>
            </a:r>
            <a:r>
              <a:rPr lang="en-GB" dirty="0"/>
              <a:t> drugs</a:t>
            </a:r>
          </a:p>
        </p:txBody>
      </p:sp>
      <p:sp>
        <p:nvSpPr>
          <p:cNvPr id="3" name="Content Placeholder 2"/>
          <p:cNvSpPr>
            <a:spLocks noGrp="1"/>
          </p:cNvSpPr>
          <p:nvPr>
            <p:ph idx="1"/>
          </p:nvPr>
        </p:nvSpPr>
        <p:spPr>
          <a:xfrm>
            <a:off x="76200" y="1295400"/>
            <a:ext cx="8763000" cy="5334000"/>
          </a:xfrm>
        </p:spPr>
        <p:txBody>
          <a:bodyPr>
            <a:normAutofit/>
          </a:bodyPr>
          <a:lstStyle/>
          <a:p>
            <a:pPr lvl="0">
              <a:buFont typeface="Wingdings" pitchFamily="2" charset="2"/>
              <a:buChar char="q"/>
            </a:pPr>
            <a:r>
              <a:rPr lang="en-US" sz="3200" b="1" dirty="0" err="1">
                <a:solidFill>
                  <a:srgbClr val="FF0000"/>
                </a:solidFill>
              </a:rPr>
              <a:t>Suramin</a:t>
            </a:r>
            <a:r>
              <a:rPr lang="en-US" sz="2800" b="1" dirty="0">
                <a:solidFill>
                  <a:srgbClr val="FFFF00"/>
                </a:solidFill>
              </a:rPr>
              <a:t>:</a:t>
            </a:r>
          </a:p>
          <a:p>
            <a:pPr lvl="1">
              <a:buFont typeface="Wingdings" pitchFamily="2" charset="2"/>
              <a:buChar char="q"/>
            </a:pPr>
            <a:r>
              <a:rPr lang="en-US" sz="2400" dirty="0"/>
              <a:t>curative drug </a:t>
            </a:r>
          </a:p>
          <a:p>
            <a:pPr lvl="1">
              <a:buFont typeface="Wingdings" pitchFamily="2" charset="2"/>
              <a:buChar char="q"/>
            </a:pPr>
            <a:r>
              <a:rPr lang="en-US" sz="2400" dirty="0"/>
              <a:t>MOA: </a:t>
            </a:r>
          </a:p>
          <a:p>
            <a:pPr lvl="2">
              <a:buFont typeface="Wingdings" pitchFamily="2" charset="2"/>
              <a:buChar char="ü"/>
            </a:pPr>
            <a:r>
              <a:rPr lang="en-US" sz="1800" dirty="0"/>
              <a:t>Inhibit cell division </a:t>
            </a:r>
          </a:p>
          <a:p>
            <a:pPr lvl="1" algn="just">
              <a:buFont typeface="Wingdings" pitchFamily="2" charset="2"/>
              <a:buChar char="q"/>
            </a:pPr>
            <a:r>
              <a:rPr lang="en-US" sz="2400" dirty="0"/>
              <a:t>Active for </a:t>
            </a:r>
          </a:p>
          <a:p>
            <a:pPr lvl="2" algn="just">
              <a:buFont typeface="Wingdings" pitchFamily="2" charset="2"/>
              <a:buChar char="ü"/>
            </a:pPr>
            <a:r>
              <a:rPr lang="en-US" sz="1800" i="1" dirty="0" err="1"/>
              <a:t>T.evansi</a:t>
            </a:r>
            <a:r>
              <a:rPr lang="en-US" sz="1800" i="1" dirty="0"/>
              <a:t>, </a:t>
            </a:r>
            <a:r>
              <a:rPr lang="en-US" sz="1800" i="1" dirty="0" err="1"/>
              <a:t>T.bruci</a:t>
            </a:r>
            <a:r>
              <a:rPr lang="en-US" sz="1800" i="1" dirty="0"/>
              <a:t>, </a:t>
            </a:r>
            <a:r>
              <a:rPr lang="en-US" sz="1800" i="1" dirty="0" err="1"/>
              <a:t>T.equiperdum</a:t>
            </a:r>
            <a:r>
              <a:rPr lang="en-US" sz="1800" i="1" dirty="0"/>
              <a:t> </a:t>
            </a:r>
          </a:p>
          <a:p>
            <a:pPr lvl="2">
              <a:buFont typeface="Wingdings" pitchFamily="2" charset="2"/>
              <a:buChar char="ü"/>
            </a:pPr>
            <a:r>
              <a:rPr lang="en-US" sz="1800" dirty="0"/>
              <a:t>but not for </a:t>
            </a:r>
            <a:r>
              <a:rPr lang="en-US" sz="1800" i="1" dirty="0" err="1"/>
              <a:t>T.vivax</a:t>
            </a:r>
            <a:r>
              <a:rPr lang="en-US" sz="1800" dirty="0"/>
              <a:t> and </a:t>
            </a:r>
            <a:r>
              <a:rPr lang="en-US" sz="1800" i="1" dirty="0"/>
              <a:t>T. </a:t>
            </a:r>
            <a:r>
              <a:rPr lang="en-US" sz="1800" i="1" dirty="0" err="1"/>
              <a:t>congolense</a:t>
            </a:r>
            <a:r>
              <a:rPr lang="en-US" sz="1800" i="1" dirty="0"/>
              <a:t> </a:t>
            </a:r>
          </a:p>
          <a:p>
            <a:pPr lvl="1">
              <a:buFont typeface="Wingdings" pitchFamily="2" charset="2"/>
              <a:buChar char="q"/>
            </a:pPr>
            <a:r>
              <a:rPr lang="en-US" sz="2400" dirty="0"/>
              <a:t>Dose: 7-12mg/kg of 10%, </a:t>
            </a:r>
          </a:p>
          <a:p>
            <a:pPr lvl="1">
              <a:buFont typeface="Wingdings" pitchFamily="2" charset="2"/>
              <a:buChar char="q"/>
            </a:pPr>
            <a:r>
              <a:rPr lang="en-US" sz="2400" dirty="0"/>
              <a:t>best drug for dourine, </a:t>
            </a:r>
          </a:p>
          <a:p>
            <a:pPr lvl="1">
              <a:buFont typeface="Wingdings" pitchFamily="2" charset="2"/>
              <a:buChar char="q"/>
            </a:pPr>
            <a:r>
              <a:rPr lang="en-US" sz="2400" dirty="0"/>
              <a:t>used in horse and camel </a:t>
            </a:r>
            <a:endParaRPr lang="en-GB" sz="2400" dirty="0"/>
          </a:p>
          <a:p>
            <a:endParaRPr lang="en-GB" sz="2800" dirty="0"/>
          </a:p>
        </p:txBody>
      </p:sp>
      <p:sp>
        <p:nvSpPr>
          <p:cNvPr id="4" name="Footer Placeholder 3">
            <a:extLst>
              <a:ext uri="{FF2B5EF4-FFF2-40B4-BE49-F238E27FC236}">
                <a16:creationId xmlns:a16="http://schemas.microsoft.com/office/drawing/2014/main" id="{06787CFA-A72B-4C93-AF6E-17C7E27CDA00}"/>
              </a:ext>
            </a:extLst>
          </p:cNvPr>
          <p:cNvSpPr>
            <a:spLocks noGrp="1"/>
          </p:cNvSpPr>
          <p:nvPr>
            <p:ph type="ftr" sz="quarter" idx="10"/>
          </p:nvPr>
        </p:nvSpPr>
        <p:spPr/>
        <p:txBody>
          <a:bodyPr/>
          <a:lstStyle/>
          <a:p>
            <a:pPr>
              <a:defRPr/>
            </a:pPr>
            <a:r>
              <a:rPr lang="en-US"/>
              <a:t>© 2019 by Takele Beyene, AAU-CVMA. </a:t>
            </a:r>
          </a:p>
        </p:txBody>
      </p:sp>
      <p:sp>
        <p:nvSpPr>
          <p:cNvPr id="5" name="Line 4">
            <a:extLst>
              <a:ext uri="{FF2B5EF4-FFF2-40B4-BE49-F238E27FC236}">
                <a16:creationId xmlns:a16="http://schemas.microsoft.com/office/drawing/2014/main" id="{FEBCA93A-4165-4E16-9F5D-1777FBC19FCC}"/>
              </a:ext>
            </a:extLst>
          </p:cNvPr>
          <p:cNvSpPr>
            <a:spLocks noChangeShapeType="1"/>
          </p:cNvSpPr>
          <p:nvPr/>
        </p:nvSpPr>
        <p:spPr bwMode="auto">
          <a:xfrm>
            <a:off x="76200" y="1752600"/>
            <a:ext cx="8686800" cy="45719"/>
          </a:xfrm>
          <a:prstGeom prst="line">
            <a:avLst/>
          </a:prstGeom>
          <a:noFill/>
          <a:ln w="28575">
            <a:solidFill>
              <a:srgbClr val="00CCFF"/>
            </a:solidFill>
            <a:round/>
            <a:headEnd/>
            <a:tailEnd/>
          </a:ln>
        </p:spPr>
        <p:txBody>
          <a:bodyPr/>
          <a:lstStyle/>
          <a:p>
            <a:endParaRPr lang="en-GB"/>
          </a:p>
        </p:txBody>
      </p:sp>
    </p:spTree>
    <p:extLst>
      <p:ext uri="{BB962C8B-B14F-4D97-AF65-F5344CB8AC3E}">
        <p14:creationId xmlns:p14="http://schemas.microsoft.com/office/powerpoint/2010/main" val="629741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Individual assignment</a:t>
            </a:r>
          </a:p>
        </p:txBody>
      </p:sp>
      <p:sp>
        <p:nvSpPr>
          <p:cNvPr id="3" name="Content Placeholder 2"/>
          <p:cNvSpPr>
            <a:spLocks noGrp="1"/>
          </p:cNvSpPr>
          <p:nvPr>
            <p:ph idx="1"/>
          </p:nvPr>
        </p:nvSpPr>
        <p:spPr>
          <a:xfrm>
            <a:off x="647700" y="1828800"/>
            <a:ext cx="7886700" cy="4348163"/>
          </a:xfrm>
        </p:spPr>
        <p:txBody>
          <a:bodyPr/>
          <a:lstStyle/>
          <a:p>
            <a:pPr algn="just"/>
            <a:r>
              <a:rPr lang="en-GB" dirty="0"/>
              <a:t>Briefly discuss about drugs commonly used to control (prevention &amp; treatment) bovine trypanosomiasis in Ethiopia</a:t>
            </a:r>
          </a:p>
          <a:p>
            <a:pPr lvl="1" algn="just"/>
            <a:r>
              <a:rPr lang="en-GB" dirty="0"/>
              <a:t>Detail mechanisms of action</a:t>
            </a:r>
          </a:p>
          <a:p>
            <a:pPr lvl="1" algn="just"/>
            <a:r>
              <a:rPr lang="en-GB" dirty="0"/>
              <a:t>Level of Resistance development</a:t>
            </a:r>
          </a:p>
          <a:p>
            <a:pPr lvl="1" algn="just"/>
            <a:r>
              <a:rPr lang="en-GB" dirty="0"/>
              <a:t>Mechanism of how resistance developed by trypanosomes</a:t>
            </a:r>
          </a:p>
          <a:p>
            <a:pPr algn="just"/>
            <a:endParaRPr lang="en-GB" dirty="0"/>
          </a:p>
          <a:p>
            <a:pPr marL="0" indent="0" algn="just">
              <a:buNone/>
            </a:pPr>
            <a:r>
              <a:rPr lang="en-GB" dirty="0"/>
              <a:t>	Date of submission: 14</a:t>
            </a:r>
            <a:r>
              <a:rPr lang="en-GB" baseline="30000" dirty="0"/>
              <a:t>th</a:t>
            </a:r>
            <a:r>
              <a:rPr lang="en-GB" dirty="0"/>
              <a:t> week of the semester</a:t>
            </a:r>
          </a:p>
          <a:p>
            <a:pPr marL="0" indent="0" algn="just">
              <a:buNone/>
            </a:pPr>
            <a:r>
              <a:rPr lang="en-GB" dirty="0"/>
              <a:t>	Via email: </a:t>
            </a:r>
            <a:r>
              <a:rPr lang="en-GB" dirty="0">
                <a:hlinkClick r:id="rId3"/>
              </a:rPr>
              <a:t>takele.beyene@aau.edu.et</a:t>
            </a:r>
            <a:r>
              <a:rPr lang="en-GB" dirty="0"/>
              <a:t> </a:t>
            </a:r>
          </a:p>
        </p:txBody>
      </p:sp>
      <p:sp>
        <p:nvSpPr>
          <p:cNvPr id="4" name="Footer Placeholder 3">
            <a:extLst>
              <a:ext uri="{FF2B5EF4-FFF2-40B4-BE49-F238E27FC236}">
                <a16:creationId xmlns:a16="http://schemas.microsoft.com/office/drawing/2014/main" id="{C5C73A45-0851-4E5A-8B16-75BDA340025C}"/>
              </a:ext>
            </a:extLst>
          </p:cNvPr>
          <p:cNvSpPr>
            <a:spLocks noGrp="1"/>
          </p:cNvSpPr>
          <p:nvPr>
            <p:ph type="ftr" sz="quarter" idx="10"/>
          </p:nvPr>
        </p:nvSpPr>
        <p:spPr/>
        <p:txBody>
          <a:bodyPr/>
          <a:lstStyle/>
          <a:p>
            <a:pPr>
              <a:defRPr/>
            </a:pPr>
            <a:r>
              <a:rPr lang="en-US"/>
              <a:t>© 2019 by Takele Beyene, AAU-CVMA. </a:t>
            </a:r>
          </a:p>
        </p:txBody>
      </p:sp>
      <p:sp>
        <p:nvSpPr>
          <p:cNvPr id="5" name="Line 4">
            <a:extLst>
              <a:ext uri="{FF2B5EF4-FFF2-40B4-BE49-F238E27FC236}">
                <a16:creationId xmlns:a16="http://schemas.microsoft.com/office/drawing/2014/main" id="{0206387D-4B5F-4E25-A12A-52858FC4735B}"/>
              </a:ext>
            </a:extLst>
          </p:cNvPr>
          <p:cNvSpPr>
            <a:spLocks noChangeShapeType="1"/>
          </p:cNvSpPr>
          <p:nvPr/>
        </p:nvSpPr>
        <p:spPr bwMode="auto">
          <a:xfrm>
            <a:off x="33130" y="1371600"/>
            <a:ext cx="8686800" cy="45719"/>
          </a:xfrm>
          <a:prstGeom prst="line">
            <a:avLst/>
          </a:prstGeom>
          <a:noFill/>
          <a:ln w="28575">
            <a:solidFill>
              <a:srgbClr val="00CCFF"/>
            </a:solidFill>
            <a:round/>
            <a:headEnd/>
            <a:tailEnd/>
          </a:ln>
        </p:spPr>
        <p:txBody>
          <a:bodyPr/>
          <a:lstStyle/>
          <a:p>
            <a:endParaRPr lang="en-GB"/>
          </a:p>
        </p:txBody>
      </p:sp>
    </p:spTree>
    <p:extLst>
      <p:ext uri="{BB962C8B-B14F-4D97-AF65-F5344CB8AC3E}">
        <p14:creationId xmlns:p14="http://schemas.microsoft.com/office/powerpoint/2010/main" val="5181189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zh-CN" sz="4000" b="1" dirty="0">
                <a:solidFill>
                  <a:srgbClr val="FF0000"/>
                </a:solidFill>
                <a:effectLst>
                  <a:outerShdw blurRad="38100" dist="38100" dir="2700000" algn="tl">
                    <a:srgbClr val="000000">
                      <a:alpha val="43137"/>
                    </a:srgbClr>
                  </a:outerShdw>
                </a:effectLst>
                <a:ea typeface="宋体" charset="-122"/>
              </a:rPr>
              <a:t>IV. Anti-</a:t>
            </a:r>
            <a:r>
              <a:rPr lang="en-US" altLang="zh-CN" sz="4000" b="1" dirty="0" err="1">
                <a:solidFill>
                  <a:srgbClr val="FF0000"/>
                </a:solidFill>
                <a:effectLst>
                  <a:outerShdw blurRad="38100" dist="38100" dir="2700000" algn="tl">
                    <a:srgbClr val="000000">
                      <a:alpha val="43137"/>
                    </a:srgbClr>
                  </a:outerShdw>
                </a:effectLst>
                <a:ea typeface="宋体" charset="-122"/>
              </a:rPr>
              <a:t>trichomoniasis</a:t>
            </a:r>
            <a:r>
              <a:rPr lang="en-US" altLang="zh-CN" sz="4000" b="1" dirty="0">
                <a:solidFill>
                  <a:srgbClr val="FF0000"/>
                </a:solidFill>
                <a:effectLst>
                  <a:outerShdw blurRad="38100" dist="38100" dir="2700000" algn="tl">
                    <a:srgbClr val="000000">
                      <a:alpha val="43137"/>
                    </a:srgbClr>
                  </a:outerShdw>
                </a:effectLst>
                <a:ea typeface="宋体" charset="-122"/>
              </a:rPr>
              <a:t> Drugs</a:t>
            </a:r>
          </a:p>
        </p:txBody>
      </p:sp>
      <p:sp>
        <p:nvSpPr>
          <p:cNvPr id="52227" name="Rectangle 3"/>
          <p:cNvSpPr>
            <a:spLocks noGrp="1" noChangeArrowheads="1"/>
          </p:cNvSpPr>
          <p:nvPr>
            <p:ph type="body" idx="1"/>
          </p:nvPr>
        </p:nvSpPr>
        <p:spPr>
          <a:xfrm>
            <a:off x="628650" y="1524000"/>
            <a:ext cx="7886700" cy="4652963"/>
          </a:xfrm>
        </p:spPr>
        <p:txBody>
          <a:bodyPr/>
          <a:lstStyle/>
          <a:p>
            <a:pPr eaLnBrk="1" hangingPunct="1"/>
            <a:r>
              <a:rPr lang="en-US" dirty="0"/>
              <a:t>Trichomoniasis </a:t>
            </a:r>
          </a:p>
          <a:p>
            <a:pPr lvl="1" eaLnBrk="1" hangingPunct="1"/>
            <a:r>
              <a:rPr lang="en-US" sz="2400" dirty="0"/>
              <a:t>Vaginal infection caused by </a:t>
            </a:r>
            <a:r>
              <a:rPr lang="en-US" sz="2400" i="1" dirty="0"/>
              <a:t>Trichomonas</a:t>
            </a:r>
          </a:p>
          <a:p>
            <a:pPr eaLnBrk="1" hangingPunct="1"/>
            <a:r>
              <a:rPr lang="en-US" dirty="0"/>
              <a:t>Contracted sexually</a:t>
            </a:r>
          </a:p>
          <a:p>
            <a:pPr eaLnBrk="1" hangingPunct="1"/>
            <a:r>
              <a:rPr lang="en-US" dirty="0"/>
              <a:t>Treat both sexes</a:t>
            </a:r>
          </a:p>
          <a:p>
            <a:pPr eaLnBrk="1" hangingPunct="1"/>
            <a:r>
              <a:rPr lang="en-US" altLang="zh-CN" sz="2400" dirty="0">
                <a:ea typeface="宋体" charset="-122"/>
              </a:rPr>
              <a:t>R</a:t>
            </a:r>
            <a:r>
              <a:rPr lang="en-US" altLang="zh-CN" sz="2400" baseline="-25000" dirty="0">
                <a:ea typeface="宋体" charset="-122"/>
              </a:rPr>
              <a:t>x</a:t>
            </a:r>
            <a:r>
              <a:rPr lang="en-US" altLang="zh-CN" sz="2400" dirty="0">
                <a:ea typeface="宋体" charset="-122"/>
              </a:rPr>
              <a:t>: 	</a:t>
            </a:r>
          </a:p>
          <a:p>
            <a:pPr lvl="3" eaLnBrk="1" hangingPunct="1"/>
            <a:r>
              <a:rPr lang="en-US" altLang="zh-CN" sz="2400" dirty="0">
                <a:ea typeface="宋体" charset="-122"/>
              </a:rPr>
              <a:t>Metronidazole</a:t>
            </a:r>
          </a:p>
          <a:p>
            <a:pPr lvl="3" eaLnBrk="1" hangingPunct="1"/>
            <a:r>
              <a:rPr lang="en-US" altLang="zh-CN" sz="2400" dirty="0" err="1">
                <a:ea typeface="宋体" charset="-122"/>
              </a:rPr>
              <a:t>Acetarsol</a:t>
            </a:r>
            <a:endParaRPr lang="en-US" altLang="zh-CN" sz="2400" dirty="0">
              <a:ea typeface="宋体" charset="-122"/>
            </a:endParaRPr>
          </a:p>
        </p:txBody>
      </p:sp>
      <p:sp>
        <p:nvSpPr>
          <p:cNvPr id="2" name="Footer Placeholder 1">
            <a:extLst>
              <a:ext uri="{FF2B5EF4-FFF2-40B4-BE49-F238E27FC236}">
                <a16:creationId xmlns:a16="http://schemas.microsoft.com/office/drawing/2014/main" id="{B01689FF-C124-460D-898F-F25D2132012A}"/>
              </a:ext>
            </a:extLst>
          </p:cNvPr>
          <p:cNvSpPr>
            <a:spLocks noGrp="1"/>
          </p:cNvSpPr>
          <p:nvPr>
            <p:ph type="ftr" sz="quarter" idx="10"/>
          </p:nvPr>
        </p:nvSpPr>
        <p:spPr/>
        <p:txBody>
          <a:bodyPr/>
          <a:lstStyle/>
          <a:p>
            <a:pPr>
              <a:defRPr/>
            </a:pPr>
            <a:r>
              <a:rPr lang="en-US"/>
              <a:t>© 2019 by Takele Beyene, AAU-CVMA. </a:t>
            </a:r>
          </a:p>
        </p:txBody>
      </p:sp>
      <p:sp>
        <p:nvSpPr>
          <p:cNvPr id="5" name="Line 4">
            <a:extLst>
              <a:ext uri="{FF2B5EF4-FFF2-40B4-BE49-F238E27FC236}">
                <a16:creationId xmlns:a16="http://schemas.microsoft.com/office/drawing/2014/main" id="{F7D723CB-AFC6-4E80-A97B-4DE2313C2906}"/>
              </a:ext>
            </a:extLst>
          </p:cNvPr>
          <p:cNvSpPr>
            <a:spLocks noChangeShapeType="1"/>
          </p:cNvSpPr>
          <p:nvPr/>
        </p:nvSpPr>
        <p:spPr bwMode="auto">
          <a:xfrm>
            <a:off x="76200" y="1388587"/>
            <a:ext cx="8686800" cy="45719"/>
          </a:xfrm>
          <a:prstGeom prst="line">
            <a:avLst/>
          </a:prstGeom>
          <a:noFill/>
          <a:ln w="28575">
            <a:solidFill>
              <a:srgbClr val="00CCFF"/>
            </a:solidFill>
            <a:round/>
            <a:headEnd/>
            <a:tailEnd/>
          </a:ln>
        </p:spPr>
        <p:txBody>
          <a:bodyPr/>
          <a:lstStyle/>
          <a:p>
            <a:endParaRPr lang="en-GB"/>
          </a:p>
        </p:txBody>
      </p:sp>
    </p:spTree>
    <p:extLst>
      <p:ext uri="{BB962C8B-B14F-4D97-AF65-F5344CB8AC3E}">
        <p14:creationId xmlns:p14="http://schemas.microsoft.com/office/powerpoint/2010/main" val="24292300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447800" y="228600"/>
            <a:ext cx="7467600" cy="762000"/>
          </a:xfrm>
        </p:spPr>
        <p:txBody>
          <a:bodyPr/>
          <a:lstStyle/>
          <a:p>
            <a:pPr eaLnBrk="1" hangingPunct="1"/>
            <a:r>
              <a:rPr lang="en-US" b="1" dirty="0">
                <a:solidFill>
                  <a:srgbClr val="FF0000"/>
                </a:solidFill>
                <a:effectLst>
                  <a:outerShdw blurRad="38100" dist="38100" dir="2700000" algn="tl">
                    <a:srgbClr val="000000">
                      <a:alpha val="43137"/>
                    </a:srgbClr>
                  </a:outerShdw>
                </a:effectLst>
              </a:rPr>
              <a:t>Others</a:t>
            </a:r>
          </a:p>
        </p:txBody>
      </p:sp>
      <p:sp>
        <p:nvSpPr>
          <p:cNvPr id="17411" name="Rectangle 3"/>
          <p:cNvSpPr>
            <a:spLocks noGrp="1" noChangeArrowheads="1"/>
          </p:cNvSpPr>
          <p:nvPr>
            <p:ph type="body" idx="1"/>
          </p:nvPr>
        </p:nvSpPr>
        <p:spPr>
          <a:xfrm>
            <a:off x="628650" y="1143000"/>
            <a:ext cx="8210550" cy="4953000"/>
          </a:xfrm>
        </p:spPr>
        <p:txBody>
          <a:bodyPr/>
          <a:lstStyle/>
          <a:p>
            <a:pPr eaLnBrk="1" hangingPunct="1">
              <a:lnSpc>
                <a:spcPct val="80000"/>
              </a:lnSpc>
              <a:buFont typeface="Wingdings" pitchFamily="2" charset="2"/>
              <a:buChar char="q"/>
            </a:pPr>
            <a:r>
              <a:rPr lang="en-US" sz="2800" b="1" dirty="0" err="1">
                <a:solidFill>
                  <a:srgbClr val="FF0000"/>
                </a:solidFill>
              </a:rPr>
              <a:t>Antigiardiosis</a:t>
            </a:r>
            <a:r>
              <a:rPr lang="en-US" sz="2800" b="1" dirty="0">
                <a:solidFill>
                  <a:srgbClr val="FFFF00"/>
                </a:solidFill>
              </a:rPr>
              <a:t> </a:t>
            </a:r>
          </a:p>
          <a:p>
            <a:pPr eaLnBrk="1" hangingPunct="1">
              <a:lnSpc>
                <a:spcPct val="80000"/>
              </a:lnSpc>
            </a:pPr>
            <a:endParaRPr lang="en-US" sz="2800" i="1" dirty="0"/>
          </a:p>
          <a:p>
            <a:pPr eaLnBrk="1" hangingPunct="1">
              <a:lnSpc>
                <a:spcPct val="80000"/>
              </a:lnSpc>
            </a:pPr>
            <a:r>
              <a:rPr lang="en-US" sz="2800" i="1" dirty="0" err="1"/>
              <a:t>Giardiosis</a:t>
            </a:r>
            <a:r>
              <a:rPr lang="en-US" sz="2800" dirty="0"/>
              <a:t> is a </a:t>
            </a:r>
            <a:r>
              <a:rPr lang="en-US" sz="2800" dirty="0" err="1"/>
              <a:t>protozoal</a:t>
            </a:r>
            <a:r>
              <a:rPr lang="en-US" sz="2800" dirty="0"/>
              <a:t> disease caused by the parasite </a:t>
            </a:r>
            <a:r>
              <a:rPr lang="en-US" sz="2800" i="1" dirty="0" err="1"/>
              <a:t>Giardia</a:t>
            </a:r>
            <a:endParaRPr lang="en-US" sz="2800" i="1" dirty="0"/>
          </a:p>
          <a:p>
            <a:pPr lvl="1" eaLnBrk="1" hangingPunct="1">
              <a:lnSpc>
                <a:spcPct val="80000"/>
              </a:lnSpc>
            </a:pPr>
            <a:r>
              <a:rPr lang="en-US" sz="2400" dirty="0"/>
              <a:t>Antiprotozoal drugs</a:t>
            </a:r>
          </a:p>
          <a:p>
            <a:pPr lvl="2" eaLnBrk="1" hangingPunct="1">
              <a:lnSpc>
                <a:spcPct val="80000"/>
              </a:lnSpc>
            </a:pPr>
            <a:r>
              <a:rPr lang="en-US" sz="2000" dirty="0" err="1"/>
              <a:t>Metronidazole</a:t>
            </a:r>
            <a:r>
              <a:rPr lang="en-US" sz="2000" dirty="0"/>
              <a:t> </a:t>
            </a:r>
          </a:p>
          <a:p>
            <a:pPr lvl="3" eaLnBrk="1" hangingPunct="1">
              <a:lnSpc>
                <a:spcPct val="80000"/>
              </a:lnSpc>
            </a:pPr>
            <a:r>
              <a:rPr lang="en-US" sz="1800" dirty="0"/>
              <a:t>(enters the </a:t>
            </a:r>
            <a:r>
              <a:rPr lang="en-US" sz="1800" dirty="0" err="1"/>
              <a:t>protozoal</a:t>
            </a:r>
            <a:r>
              <a:rPr lang="en-US" sz="1800" dirty="0"/>
              <a:t> cell and interferes with its ability to function and replicate)</a:t>
            </a:r>
          </a:p>
          <a:p>
            <a:pPr lvl="2" eaLnBrk="1" hangingPunct="1">
              <a:lnSpc>
                <a:spcPct val="80000"/>
              </a:lnSpc>
            </a:pPr>
            <a:r>
              <a:rPr lang="en-US" sz="2000" dirty="0" err="1"/>
              <a:t>Fenbendazole</a:t>
            </a:r>
            <a:r>
              <a:rPr lang="en-US" sz="2000" dirty="0"/>
              <a:t> (covered previously)</a:t>
            </a:r>
          </a:p>
          <a:p>
            <a:pPr lvl="2" eaLnBrk="1" hangingPunct="1">
              <a:lnSpc>
                <a:spcPct val="80000"/>
              </a:lnSpc>
            </a:pPr>
            <a:r>
              <a:rPr lang="en-US" sz="2000" dirty="0" err="1"/>
              <a:t>Albendazole</a:t>
            </a:r>
            <a:r>
              <a:rPr lang="en-US" sz="2000" dirty="0"/>
              <a:t> (covered previously)</a:t>
            </a:r>
          </a:p>
          <a:p>
            <a:pPr lvl="1" eaLnBrk="1" hangingPunct="1">
              <a:lnSpc>
                <a:spcPct val="80000"/>
              </a:lnSpc>
            </a:pPr>
            <a:endParaRPr lang="en-US" sz="2800" dirty="0"/>
          </a:p>
          <a:p>
            <a:pPr lvl="1" eaLnBrk="1" hangingPunct="1">
              <a:lnSpc>
                <a:spcPct val="80000"/>
              </a:lnSpc>
            </a:pPr>
            <a:r>
              <a:rPr lang="en-US" sz="2000" dirty="0"/>
              <a:t>Vaccines for human</a:t>
            </a:r>
          </a:p>
          <a:p>
            <a:pPr lvl="2" eaLnBrk="1" hangingPunct="1">
              <a:lnSpc>
                <a:spcPct val="80000"/>
              </a:lnSpc>
            </a:pPr>
            <a:r>
              <a:rPr lang="en-US" sz="1600" dirty="0"/>
              <a:t>On development</a:t>
            </a:r>
          </a:p>
          <a:p>
            <a:pPr eaLnBrk="1" hangingPunct="1">
              <a:lnSpc>
                <a:spcPct val="80000"/>
              </a:lnSpc>
            </a:pPr>
            <a:endParaRPr lang="en-US" sz="2800" dirty="0"/>
          </a:p>
        </p:txBody>
      </p:sp>
      <p:sp>
        <p:nvSpPr>
          <p:cNvPr id="2" name="Footer Placeholder 1">
            <a:extLst>
              <a:ext uri="{FF2B5EF4-FFF2-40B4-BE49-F238E27FC236}">
                <a16:creationId xmlns:a16="http://schemas.microsoft.com/office/drawing/2014/main" id="{4F4FB08E-5730-46B7-82C1-379619EA5607}"/>
              </a:ext>
            </a:extLst>
          </p:cNvPr>
          <p:cNvSpPr>
            <a:spLocks noGrp="1"/>
          </p:cNvSpPr>
          <p:nvPr>
            <p:ph type="ftr" sz="quarter" idx="10"/>
          </p:nvPr>
        </p:nvSpPr>
        <p:spPr/>
        <p:txBody>
          <a:bodyPr/>
          <a:lstStyle/>
          <a:p>
            <a:pPr>
              <a:defRPr/>
            </a:pPr>
            <a:r>
              <a:rPr lang="en-US"/>
              <a:t>© 2019 by Takele Beyene, AAU-CVMA. </a:t>
            </a:r>
          </a:p>
        </p:txBody>
      </p:sp>
      <p:sp>
        <p:nvSpPr>
          <p:cNvPr id="5" name="Line 4">
            <a:extLst>
              <a:ext uri="{FF2B5EF4-FFF2-40B4-BE49-F238E27FC236}">
                <a16:creationId xmlns:a16="http://schemas.microsoft.com/office/drawing/2014/main" id="{B14494A5-B887-4A9F-ABC0-7DABB57DA0AD}"/>
              </a:ext>
            </a:extLst>
          </p:cNvPr>
          <p:cNvSpPr>
            <a:spLocks noChangeShapeType="1"/>
          </p:cNvSpPr>
          <p:nvPr/>
        </p:nvSpPr>
        <p:spPr bwMode="auto">
          <a:xfrm>
            <a:off x="76200" y="1524000"/>
            <a:ext cx="8686800" cy="45719"/>
          </a:xfrm>
          <a:prstGeom prst="line">
            <a:avLst/>
          </a:prstGeom>
          <a:noFill/>
          <a:ln w="28575">
            <a:solidFill>
              <a:srgbClr val="00CCFF"/>
            </a:solidFill>
            <a:round/>
            <a:headEnd/>
            <a:tailEnd/>
          </a:ln>
        </p:spPr>
        <p:txBody>
          <a:bodyPr/>
          <a:lstStyle/>
          <a:p>
            <a:endParaRPr lang="en-GB"/>
          </a:p>
        </p:txBody>
      </p:sp>
    </p:spTree>
    <p:extLst>
      <p:ext uri="{BB962C8B-B14F-4D97-AF65-F5344CB8AC3E}">
        <p14:creationId xmlns:p14="http://schemas.microsoft.com/office/powerpoint/2010/main" val="9123793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447800" y="274638"/>
            <a:ext cx="7239000" cy="725487"/>
          </a:xfrm>
        </p:spPr>
        <p:txBody>
          <a:bodyPr>
            <a:normAutofit/>
          </a:bodyPr>
          <a:lstStyle/>
          <a:p>
            <a:pPr algn="l" eaLnBrk="1" hangingPunct="1">
              <a:buFont typeface="Wingdings" pitchFamily="2" charset="2"/>
              <a:buChar char="q"/>
              <a:defRPr/>
            </a:pPr>
            <a:r>
              <a:rPr lang="en-US" altLang="zh-CN" b="1" dirty="0">
                <a:solidFill>
                  <a:srgbClr val="002060"/>
                </a:solidFill>
                <a:effectLst>
                  <a:outerShdw blurRad="38100" dist="38100" dir="2700000" algn="tl">
                    <a:srgbClr val="000000">
                      <a:alpha val="43137"/>
                    </a:srgbClr>
                  </a:outerShdw>
                </a:effectLst>
              </a:rPr>
              <a:t>Anti-</a:t>
            </a:r>
            <a:r>
              <a:rPr lang="en-US" altLang="zh-CN" b="1" dirty="0" err="1">
                <a:solidFill>
                  <a:srgbClr val="002060"/>
                </a:solidFill>
                <a:effectLst>
                  <a:outerShdw blurRad="38100" dist="38100" dir="2700000" algn="tl">
                    <a:srgbClr val="000000">
                      <a:alpha val="43137"/>
                    </a:srgbClr>
                  </a:outerShdw>
                </a:effectLst>
              </a:rPr>
              <a:t>amebiasis</a:t>
            </a:r>
            <a:endParaRPr lang="en-US" altLang="zh-CN" b="1" dirty="0">
              <a:solidFill>
                <a:srgbClr val="002060"/>
              </a:solidFill>
              <a:effectLst>
                <a:outerShdw blurRad="38100" dist="38100" dir="2700000" algn="tl">
                  <a:srgbClr val="000000">
                    <a:alpha val="43137"/>
                  </a:srgbClr>
                </a:outerShdw>
              </a:effectLst>
            </a:endParaRPr>
          </a:p>
        </p:txBody>
      </p:sp>
      <p:sp>
        <p:nvSpPr>
          <p:cNvPr id="40963" name="Rectangle 3"/>
          <p:cNvSpPr>
            <a:spLocks noGrp="1" noChangeArrowheads="1"/>
          </p:cNvSpPr>
          <p:nvPr>
            <p:ph type="body" idx="1"/>
          </p:nvPr>
        </p:nvSpPr>
        <p:spPr>
          <a:xfrm>
            <a:off x="990600" y="990600"/>
            <a:ext cx="7924800" cy="5486400"/>
          </a:xfrm>
        </p:spPr>
        <p:txBody>
          <a:bodyPr/>
          <a:lstStyle/>
          <a:p>
            <a:pPr eaLnBrk="1" hangingPunct="1">
              <a:buFont typeface="Wingdings" pitchFamily="2" charset="2"/>
              <a:buChar char="q"/>
            </a:pPr>
            <a:r>
              <a:rPr lang="en-US" altLang="zh-CN" sz="2400" dirty="0" err="1">
                <a:solidFill>
                  <a:srgbClr val="002060"/>
                </a:solidFill>
                <a:ea typeface="宋体" charset="-122"/>
              </a:rPr>
              <a:t>Amebiasis</a:t>
            </a:r>
            <a:r>
              <a:rPr lang="en-US" altLang="zh-CN" sz="2400" dirty="0">
                <a:solidFill>
                  <a:srgbClr val="002060"/>
                </a:solidFill>
                <a:ea typeface="宋体" charset="-122"/>
              </a:rPr>
              <a:t> </a:t>
            </a:r>
          </a:p>
          <a:p>
            <a:pPr eaLnBrk="1" hangingPunct="1">
              <a:buFont typeface="Wingdings" pitchFamily="2" charset="2"/>
              <a:buChar char="Ø"/>
            </a:pPr>
            <a:r>
              <a:rPr lang="en-US" altLang="zh-CN" sz="2400" dirty="0">
                <a:solidFill>
                  <a:srgbClr val="002060"/>
                </a:solidFill>
                <a:ea typeface="宋体" charset="-122"/>
              </a:rPr>
              <a:t>is infection with </a:t>
            </a:r>
            <a:r>
              <a:rPr lang="en-US" altLang="zh-CN" sz="2400" i="1" dirty="0" err="1">
                <a:solidFill>
                  <a:srgbClr val="002060"/>
                </a:solidFill>
                <a:ea typeface="宋体" charset="-122"/>
              </a:rPr>
              <a:t>Entamoeba</a:t>
            </a:r>
            <a:r>
              <a:rPr lang="en-US" altLang="zh-CN" sz="2400" i="1" dirty="0">
                <a:solidFill>
                  <a:srgbClr val="002060"/>
                </a:solidFill>
                <a:ea typeface="宋体" charset="-122"/>
              </a:rPr>
              <a:t> spp.</a:t>
            </a:r>
          </a:p>
          <a:p>
            <a:pPr eaLnBrk="1" hangingPunct="1">
              <a:buFont typeface="Wingdings" pitchFamily="2" charset="2"/>
              <a:buChar char="Ø"/>
            </a:pPr>
            <a:r>
              <a:rPr lang="en-US" altLang="zh-CN" sz="2400" dirty="0">
                <a:solidFill>
                  <a:srgbClr val="002060"/>
                </a:solidFill>
                <a:ea typeface="宋体" charset="-122"/>
              </a:rPr>
              <a:t>is transmitted through GIT</a:t>
            </a:r>
          </a:p>
          <a:p>
            <a:pPr eaLnBrk="1" hangingPunct="1"/>
            <a:r>
              <a:rPr lang="en-US" altLang="zh-CN" sz="2400" dirty="0">
                <a:solidFill>
                  <a:srgbClr val="002060"/>
                </a:solidFill>
                <a:ea typeface="宋体" charset="-122"/>
              </a:rPr>
              <a:t>Ameba has two stages of development: </a:t>
            </a:r>
          </a:p>
          <a:p>
            <a:pPr lvl="1" eaLnBrk="1" hangingPunct="1"/>
            <a:r>
              <a:rPr lang="en-US" altLang="zh-CN" sz="2400" dirty="0">
                <a:solidFill>
                  <a:srgbClr val="002060"/>
                </a:solidFill>
                <a:ea typeface="宋体" charset="-122"/>
              </a:rPr>
              <a:t>cyst</a:t>
            </a:r>
            <a:r>
              <a:rPr lang="en-GB" altLang="zh-CN" sz="2400" dirty="0">
                <a:solidFill>
                  <a:srgbClr val="002060"/>
                </a:solidFill>
                <a:ea typeface="宋体" charset="-122"/>
              </a:rPr>
              <a:t> </a:t>
            </a:r>
            <a:r>
              <a:rPr lang="en-US" altLang="zh-CN" sz="2400" dirty="0">
                <a:solidFill>
                  <a:srgbClr val="002060"/>
                </a:solidFill>
                <a:ea typeface="宋体" charset="-122"/>
              </a:rPr>
              <a:t>and </a:t>
            </a:r>
            <a:r>
              <a:rPr lang="en-US" altLang="zh-CN" sz="2400" dirty="0" err="1">
                <a:solidFill>
                  <a:srgbClr val="002060"/>
                </a:solidFill>
                <a:ea typeface="宋体" charset="-122"/>
              </a:rPr>
              <a:t>trophozoite</a:t>
            </a:r>
            <a:r>
              <a:rPr lang="en-GB" altLang="zh-CN" sz="2400" dirty="0">
                <a:solidFill>
                  <a:srgbClr val="002060"/>
                </a:solidFill>
                <a:ea typeface="宋体" charset="-122"/>
              </a:rPr>
              <a:t>.</a:t>
            </a:r>
            <a:endParaRPr lang="en-US" altLang="zh-CN" sz="2400" dirty="0">
              <a:solidFill>
                <a:srgbClr val="002060"/>
              </a:solidFill>
              <a:ea typeface="宋体" charset="-122"/>
            </a:endParaRPr>
          </a:p>
          <a:p>
            <a:pPr lvl="1" eaLnBrk="1" hangingPunct="1">
              <a:buFontTx/>
              <a:buNone/>
            </a:pPr>
            <a:r>
              <a:rPr lang="en-US" altLang="zh-CN" sz="2400" dirty="0">
                <a:solidFill>
                  <a:srgbClr val="002060"/>
                </a:solidFill>
                <a:ea typeface="宋体" charset="-122"/>
              </a:rPr>
              <a:t>Cysts → small intestine → little </a:t>
            </a:r>
            <a:r>
              <a:rPr lang="en-US" altLang="zh-CN" sz="2400" dirty="0" err="1">
                <a:solidFill>
                  <a:srgbClr val="002060"/>
                </a:solidFill>
                <a:ea typeface="宋体" charset="-122"/>
              </a:rPr>
              <a:t>trophozoites</a:t>
            </a:r>
            <a:r>
              <a:rPr lang="en-US" altLang="zh-CN" sz="2400" dirty="0">
                <a:solidFill>
                  <a:srgbClr val="002060"/>
                </a:solidFill>
                <a:ea typeface="宋体" charset="-122"/>
              </a:rPr>
              <a:t> (</a:t>
            </a:r>
            <a:r>
              <a:rPr lang="en-US" altLang="zh-CN" sz="2400" dirty="0" err="1">
                <a:solidFill>
                  <a:srgbClr val="002060"/>
                </a:solidFill>
                <a:ea typeface="宋体" charset="-122"/>
              </a:rPr>
              <a:t>ileocecum</a:t>
            </a:r>
            <a:r>
              <a:rPr lang="en-US" altLang="zh-CN" sz="2400" dirty="0">
                <a:solidFill>
                  <a:srgbClr val="002060"/>
                </a:solidFill>
                <a:ea typeface="宋体" charset="-122"/>
              </a:rPr>
              <a:t>)</a:t>
            </a:r>
            <a:r>
              <a:rPr lang="en-US" altLang="zh-CN" dirty="0">
                <a:solidFill>
                  <a:srgbClr val="002060"/>
                </a:solidFill>
                <a:ea typeface="宋体" charset="-122"/>
              </a:rPr>
              <a:t>  </a:t>
            </a:r>
          </a:p>
          <a:p>
            <a:pPr lvl="1" eaLnBrk="1" hangingPunct="1">
              <a:buFontTx/>
              <a:buNone/>
            </a:pPr>
            <a:endParaRPr lang="en-US" altLang="zh-CN" dirty="0">
              <a:solidFill>
                <a:srgbClr val="002060"/>
              </a:solidFill>
              <a:ea typeface="宋体" charset="-122"/>
            </a:endParaRPr>
          </a:p>
          <a:p>
            <a:pPr lvl="1" eaLnBrk="1" hangingPunct="1">
              <a:buFontTx/>
              <a:buNone/>
            </a:pPr>
            <a:endParaRPr lang="en-US" altLang="zh-CN" dirty="0">
              <a:solidFill>
                <a:srgbClr val="002060"/>
              </a:solidFill>
              <a:ea typeface="宋体" charset="-122"/>
            </a:endParaRPr>
          </a:p>
        </p:txBody>
      </p:sp>
      <p:grpSp>
        <p:nvGrpSpPr>
          <p:cNvPr id="2" name="Group 12"/>
          <p:cNvGrpSpPr>
            <a:grpSpLocks/>
          </p:cNvGrpSpPr>
          <p:nvPr/>
        </p:nvGrpSpPr>
        <p:grpSpPr bwMode="auto">
          <a:xfrm>
            <a:off x="1066800" y="4190924"/>
            <a:ext cx="8458347" cy="1895945"/>
            <a:chOff x="340" y="3099"/>
            <a:chExt cx="5525" cy="797"/>
          </a:xfrm>
        </p:grpSpPr>
        <p:sp>
          <p:nvSpPr>
            <p:cNvPr id="40965" name="Line 4"/>
            <p:cNvSpPr>
              <a:spLocks noChangeShapeType="1"/>
            </p:cNvSpPr>
            <p:nvPr/>
          </p:nvSpPr>
          <p:spPr bwMode="auto">
            <a:xfrm>
              <a:off x="340" y="3521"/>
              <a:ext cx="318" cy="0"/>
            </a:xfrm>
            <a:prstGeom prst="line">
              <a:avLst/>
            </a:prstGeom>
            <a:noFill/>
            <a:ln w="9525">
              <a:solidFill>
                <a:schemeClr val="tx1"/>
              </a:solidFill>
              <a:round/>
              <a:headEnd/>
              <a:tailEnd/>
            </a:ln>
          </p:spPr>
          <p:txBody>
            <a:bodyPr/>
            <a:lstStyle/>
            <a:p>
              <a:endParaRPr lang="en-GB">
                <a:solidFill>
                  <a:srgbClr val="002060"/>
                </a:solidFill>
              </a:endParaRPr>
            </a:p>
          </p:txBody>
        </p:sp>
        <p:sp>
          <p:nvSpPr>
            <p:cNvPr id="35847" name="Text Box 7"/>
            <p:cNvSpPr txBox="1">
              <a:spLocks noChangeArrowheads="1"/>
            </p:cNvSpPr>
            <p:nvPr/>
          </p:nvSpPr>
          <p:spPr bwMode="auto">
            <a:xfrm>
              <a:off x="937" y="3099"/>
              <a:ext cx="4928" cy="155"/>
            </a:xfrm>
            <a:prstGeom prst="rect">
              <a:avLst/>
            </a:prstGeom>
            <a:noFill/>
            <a:ln w="9525">
              <a:noFill/>
              <a:miter lim="800000"/>
              <a:headEnd/>
              <a:tailEnd/>
            </a:ln>
            <a:effectLst/>
          </p:spPr>
          <p:txBody>
            <a:bodyPr wrap="square">
              <a:spAutoFit/>
            </a:bodyPr>
            <a:lstStyle/>
            <a:p>
              <a:pPr>
                <a:spcBef>
                  <a:spcPct val="50000"/>
                </a:spcBef>
                <a:defRPr/>
              </a:pPr>
              <a:r>
                <a:rPr lang="en-US" altLang="zh-CN" dirty="0">
                  <a:solidFill>
                    <a:srgbClr val="002060"/>
                  </a:solidFill>
                </a:rPr>
                <a:t>cysts (colon) </a:t>
              </a:r>
              <a:r>
                <a:rPr lang="en-US" altLang="zh-CN" dirty="0">
                  <a:solidFill>
                    <a:srgbClr val="002060"/>
                  </a:solidFill>
                  <a:effectLst>
                    <a:outerShdw blurRad="38100" dist="38100" dir="2700000" algn="tl">
                      <a:srgbClr val="000000"/>
                    </a:outerShdw>
                  </a:effectLst>
                  <a:latin typeface="Arial"/>
                </a:rPr>
                <a:t>——</a:t>
              </a:r>
              <a:r>
                <a:rPr lang="en-US" altLang="zh-CN" dirty="0">
                  <a:solidFill>
                    <a:srgbClr val="002060"/>
                  </a:solidFill>
                  <a:effectLst>
                    <a:outerShdw blurRad="38100" dist="38100" dir="2700000" algn="tl">
                      <a:srgbClr val="000000"/>
                    </a:outerShdw>
                  </a:effectLst>
                </a:rPr>
                <a:t> </a:t>
              </a:r>
              <a:r>
                <a:rPr lang="en-US" altLang="zh-CN" sz="1600" b="1" dirty="0">
                  <a:solidFill>
                    <a:srgbClr val="002060"/>
                  </a:solidFill>
                  <a:effectLst>
                    <a:outerShdw blurRad="38100" dist="38100" dir="2700000" algn="tl">
                      <a:srgbClr val="000000"/>
                    </a:outerShdw>
                  </a:effectLst>
                </a:rPr>
                <a:t>asymptomatic intestinal infection, </a:t>
              </a:r>
              <a:r>
                <a:rPr lang="en-US" altLang="zh-CN" sz="1600" b="1" dirty="0">
                  <a:solidFill>
                    <a:srgbClr val="002060"/>
                  </a:solidFill>
                </a:rPr>
                <a:t>source of infection</a:t>
              </a:r>
            </a:p>
          </p:txBody>
        </p:sp>
        <p:sp>
          <p:nvSpPr>
            <p:cNvPr id="35848" name="Text Box 8"/>
            <p:cNvSpPr txBox="1">
              <a:spLocks noChangeArrowheads="1"/>
            </p:cNvSpPr>
            <p:nvPr/>
          </p:nvSpPr>
          <p:spPr bwMode="auto">
            <a:xfrm>
              <a:off x="1037" y="3566"/>
              <a:ext cx="4428" cy="330"/>
            </a:xfrm>
            <a:prstGeom prst="rect">
              <a:avLst/>
            </a:prstGeom>
            <a:noFill/>
            <a:ln w="9525">
              <a:noFill/>
              <a:miter lim="800000"/>
              <a:headEnd/>
              <a:tailEnd/>
            </a:ln>
            <a:effectLst/>
          </p:spPr>
          <p:txBody>
            <a:bodyPr wrap="square">
              <a:spAutoFit/>
            </a:bodyPr>
            <a:lstStyle/>
            <a:p>
              <a:pPr>
                <a:spcBef>
                  <a:spcPct val="50000"/>
                </a:spcBef>
                <a:defRPr/>
              </a:pPr>
              <a:r>
                <a:rPr lang="en-US" altLang="zh-CN" dirty="0">
                  <a:solidFill>
                    <a:srgbClr val="002060"/>
                  </a:solidFill>
                  <a:ea typeface="宋体" charset="-122"/>
                </a:rPr>
                <a:t>big </a:t>
              </a:r>
              <a:r>
                <a:rPr lang="en-US" altLang="zh-CN" dirty="0" err="1">
                  <a:solidFill>
                    <a:srgbClr val="002060"/>
                  </a:solidFill>
                  <a:ea typeface="宋体" charset="-122"/>
                </a:rPr>
                <a:t>trophozoites</a:t>
              </a:r>
              <a:r>
                <a:rPr lang="en-US" altLang="zh-CN" dirty="0">
                  <a:solidFill>
                    <a:srgbClr val="002060"/>
                  </a:solidFill>
                  <a:ea typeface="宋体" charset="-122"/>
                </a:rPr>
                <a:t> (tissues of intestine) </a:t>
              </a:r>
              <a:r>
                <a:rPr lang="en-US" altLang="zh-CN" b="1" dirty="0">
                  <a:solidFill>
                    <a:srgbClr val="002060"/>
                  </a:solidFill>
                  <a:effectLst>
                    <a:outerShdw blurRad="38100" dist="38100" dir="2700000" algn="tl">
                      <a:srgbClr val="C0C0C0"/>
                    </a:outerShdw>
                  </a:effectLst>
                  <a:ea typeface="宋体" charset="-122"/>
                </a:rPr>
                <a:t>—— intestinal </a:t>
              </a:r>
              <a:r>
                <a:rPr lang="en-US" altLang="zh-CN" b="1" dirty="0" err="1">
                  <a:solidFill>
                    <a:srgbClr val="002060"/>
                  </a:solidFill>
                  <a:effectLst>
                    <a:outerShdw blurRad="38100" dist="38100" dir="2700000" algn="tl">
                      <a:srgbClr val="C0C0C0"/>
                    </a:outerShdw>
                  </a:effectLst>
                  <a:ea typeface="宋体" charset="-122"/>
                </a:rPr>
                <a:t>amebiasis</a:t>
              </a:r>
              <a:endParaRPr lang="en-US" altLang="zh-CN" b="1" dirty="0">
                <a:solidFill>
                  <a:srgbClr val="002060"/>
                </a:solidFill>
                <a:effectLst>
                  <a:outerShdw blurRad="38100" dist="38100" dir="2700000" algn="tl">
                    <a:srgbClr val="C0C0C0"/>
                  </a:outerShdw>
                </a:effectLst>
                <a:ea typeface="宋体" charset="-122"/>
              </a:endParaRPr>
            </a:p>
            <a:p>
              <a:pPr>
                <a:spcBef>
                  <a:spcPct val="50000"/>
                </a:spcBef>
                <a:defRPr/>
              </a:pPr>
              <a:r>
                <a:rPr lang="en-US" altLang="zh-CN" dirty="0">
                  <a:solidFill>
                    <a:srgbClr val="002060"/>
                  </a:solidFill>
                  <a:effectLst>
                    <a:outerShdw blurRad="38100" dist="38100" dir="2700000" algn="tl">
                      <a:srgbClr val="C0C0C0"/>
                    </a:outerShdw>
                  </a:effectLst>
                  <a:ea typeface="宋体" charset="-122"/>
                </a:rPr>
                <a:t>→ </a:t>
              </a:r>
              <a:r>
                <a:rPr lang="en-US" altLang="zh-CN" dirty="0" err="1">
                  <a:solidFill>
                    <a:srgbClr val="002060"/>
                  </a:solidFill>
                  <a:effectLst>
                    <a:outerShdw blurRad="38100" dist="38100" dir="2700000" algn="tl">
                      <a:srgbClr val="C0C0C0"/>
                    </a:outerShdw>
                  </a:effectLst>
                  <a:ea typeface="宋体" charset="-122"/>
                </a:rPr>
                <a:t>extraintestinal</a:t>
              </a:r>
              <a:r>
                <a:rPr lang="en-US" altLang="zh-CN" dirty="0">
                  <a:solidFill>
                    <a:srgbClr val="002060"/>
                  </a:solidFill>
                  <a:effectLst>
                    <a:outerShdw blurRad="38100" dist="38100" dir="2700000" algn="tl">
                      <a:srgbClr val="C0C0C0"/>
                    </a:outerShdw>
                  </a:effectLst>
                  <a:ea typeface="宋体" charset="-122"/>
                </a:rPr>
                <a:t> infection</a:t>
              </a:r>
            </a:p>
          </p:txBody>
        </p:sp>
        <p:sp>
          <p:nvSpPr>
            <p:cNvPr id="40968" name="Line 9"/>
            <p:cNvSpPr>
              <a:spLocks noChangeShapeType="1"/>
            </p:cNvSpPr>
            <p:nvPr/>
          </p:nvSpPr>
          <p:spPr bwMode="auto">
            <a:xfrm flipV="1">
              <a:off x="657" y="3249"/>
              <a:ext cx="318" cy="272"/>
            </a:xfrm>
            <a:prstGeom prst="line">
              <a:avLst/>
            </a:prstGeom>
            <a:noFill/>
            <a:ln w="9525">
              <a:solidFill>
                <a:schemeClr val="tx1"/>
              </a:solidFill>
              <a:round/>
              <a:headEnd/>
              <a:tailEnd type="triangle" w="med" len="med"/>
            </a:ln>
          </p:spPr>
          <p:txBody>
            <a:bodyPr/>
            <a:lstStyle/>
            <a:p>
              <a:endParaRPr lang="en-GB">
                <a:solidFill>
                  <a:srgbClr val="002060"/>
                </a:solidFill>
              </a:endParaRPr>
            </a:p>
          </p:txBody>
        </p:sp>
        <p:sp>
          <p:nvSpPr>
            <p:cNvPr id="40969" name="Line 11"/>
            <p:cNvSpPr>
              <a:spLocks noChangeShapeType="1"/>
            </p:cNvSpPr>
            <p:nvPr/>
          </p:nvSpPr>
          <p:spPr bwMode="auto">
            <a:xfrm>
              <a:off x="657" y="3521"/>
              <a:ext cx="318" cy="227"/>
            </a:xfrm>
            <a:prstGeom prst="line">
              <a:avLst/>
            </a:prstGeom>
            <a:noFill/>
            <a:ln w="9525">
              <a:solidFill>
                <a:schemeClr val="tx1"/>
              </a:solidFill>
              <a:round/>
              <a:headEnd/>
              <a:tailEnd type="triangle" w="med" len="med"/>
            </a:ln>
          </p:spPr>
          <p:txBody>
            <a:bodyPr/>
            <a:lstStyle/>
            <a:p>
              <a:endParaRPr lang="en-GB">
                <a:solidFill>
                  <a:srgbClr val="002060"/>
                </a:solidFill>
              </a:endParaRPr>
            </a:p>
          </p:txBody>
        </p:sp>
      </p:grpSp>
      <p:sp>
        <p:nvSpPr>
          <p:cNvPr id="3" name="Footer Placeholder 2">
            <a:extLst>
              <a:ext uri="{FF2B5EF4-FFF2-40B4-BE49-F238E27FC236}">
                <a16:creationId xmlns:a16="http://schemas.microsoft.com/office/drawing/2014/main" id="{A672E79C-A221-4499-BA04-470B27855C61}"/>
              </a:ext>
            </a:extLst>
          </p:cNvPr>
          <p:cNvSpPr>
            <a:spLocks noGrp="1"/>
          </p:cNvSpPr>
          <p:nvPr>
            <p:ph type="ftr" sz="quarter" idx="10"/>
          </p:nvPr>
        </p:nvSpPr>
        <p:spPr/>
        <p:txBody>
          <a:bodyPr/>
          <a:lstStyle/>
          <a:p>
            <a:pPr>
              <a:defRPr/>
            </a:pPr>
            <a:r>
              <a:rPr lang="en-US">
                <a:solidFill>
                  <a:srgbClr val="002060"/>
                </a:solidFill>
              </a:rPr>
              <a:t>© 2019 by Takele Beyene, AAU-CVMA. </a:t>
            </a:r>
          </a:p>
        </p:txBody>
      </p:sp>
      <p:sp>
        <p:nvSpPr>
          <p:cNvPr id="11" name="Line 4">
            <a:extLst>
              <a:ext uri="{FF2B5EF4-FFF2-40B4-BE49-F238E27FC236}">
                <a16:creationId xmlns:a16="http://schemas.microsoft.com/office/drawing/2014/main" id="{BCA85DDA-2C5C-4958-B22F-14DC4E72B33A}"/>
              </a:ext>
            </a:extLst>
          </p:cNvPr>
          <p:cNvSpPr>
            <a:spLocks noChangeShapeType="1"/>
          </p:cNvSpPr>
          <p:nvPr/>
        </p:nvSpPr>
        <p:spPr bwMode="auto">
          <a:xfrm>
            <a:off x="222665" y="886954"/>
            <a:ext cx="8686800" cy="45719"/>
          </a:xfrm>
          <a:prstGeom prst="line">
            <a:avLst/>
          </a:prstGeom>
          <a:noFill/>
          <a:ln w="28575">
            <a:solidFill>
              <a:srgbClr val="00CCFF"/>
            </a:solidFill>
            <a:round/>
            <a:headEnd/>
            <a:tailEnd/>
          </a:ln>
        </p:spPr>
        <p:txBody>
          <a:bodyPr/>
          <a:lstStyle/>
          <a:p>
            <a:endParaRPr lang="en-GB"/>
          </a:p>
        </p:txBody>
      </p:sp>
    </p:spTree>
    <p:extLst>
      <p:ext uri="{BB962C8B-B14F-4D97-AF65-F5344CB8AC3E}">
        <p14:creationId xmlns:p14="http://schemas.microsoft.com/office/powerpoint/2010/main" val="27020247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447800" y="228600"/>
            <a:ext cx="7467600" cy="609600"/>
          </a:xfrm>
        </p:spPr>
        <p:txBody>
          <a:bodyPr/>
          <a:lstStyle/>
          <a:p>
            <a:pPr eaLnBrk="1" hangingPunct="1"/>
            <a:r>
              <a:rPr lang="en-US" altLang="zh-CN" b="1" dirty="0">
                <a:solidFill>
                  <a:srgbClr val="002060"/>
                </a:solidFill>
                <a:effectLst>
                  <a:outerShdw blurRad="38100" dist="38100" dir="2700000" algn="tl">
                    <a:srgbClr val="000000">
                      <a:alpha val="43137"/>
                    </a:srgbClr>
                  </a:outerShdw>
                </a:effectLst>
              </a:rPr>
              <a:t>Anti-</a:t>
            </a:r>
            <a:r>
              <a:rPr lang="en-US" altLang="zh-CN" b="1" dirty="0" err="1">
                <a:solidFill>
                  <a:srgbClr val="002060"/>
                </a:solidFill>
                <a:effectLst>
                  <a:outerShdw blurRad="38100" dist="38100" dir="2700000" algn="tl">
                    <a:srgbClr val="000000">
                      <a:alpha val="43137"/>
                    </a:srgbClr>
                  </a:outerShdw>
                </a:effectLst>
              </a:rPr>
              <a:t>amebiasis</a:t>
            </a:r>
            <a:endParaRPr lang="en-US" altLang="zh-CN" dirty="0">
              <a:solidFill>
                <a:srgbClr val="002060"/>
              </a:solidFill>
              <a:ea typeface="宋体" charset="-122"/>
            </a:endParaRPr>
          </a:p>
        </p:txBody>
      </p:sp>
      <p:sp>
        <p:nvSpPr>
          <p:cNvPr id="41987" name="Rectangle 3"/>
          <p:cNvSpPr>
            <a:spLocks noGrp="1" noChangeArrowheads="1"/>
          </p:cNvSpPr>
          <p:nvPr>
            <p:ph type="body" idx="1"/>
          </p:nvPr>
        </p:nvSpPr>
        <p:spPr>
          <a:xfrm>
            <a:off x="533400" y="1066800"/>
            <a:ext cx="8305800" cy="5791200"/>
          </a:xfrm>
        </p:spPr>
        <p:txBody>
          <a:bodyPr/>
          <a:lstStyle/>
          <a:p>
            <a:pPr algn="just" eaLnBrk="1" hangingPunct="1">
              <a:lnSpc>
                <a:spcPct val="80000"/>
              </a:lnSpc>
              <a:buFont typeface="Wingdings" pitchFamily="2" charset="2"/>
              <a:buChar char="q"/>
            </a:pPr>
            <a:r>
              <a:rPr lang="en-US" altLang="zh-CN" sz="2400" b="1" dirty="0" err="1">
                <a:solidFill>
                  <a:srgbClr val="002060"/>
                </a:solidFill>
                <a:effectLst>
                  <a:outerShdw blurRad="38100" dist="38100" dir="2700000" algn="tl">
                    <a:srgbClr val="000000">
                      <a:alpha val="43137"/>
                    </a:srgbClr>
                  </a:outerShdw>
                </a:effectLst>
                <a:ea typeface="宋体" charset="-122"/>
              </a:rPr>
              <a:t>Metronidazole</a:t>
            </a:r>
            <a:r>
              <a:rPr lang="en-US" altLang="zh-CN" sz="2400" b="1" dirty="0">
                <a:solidFill>
                  <a:srgbClr val="002060"/>
                </a:solidFill>
                <a:effectLst>
                  <a:outerShdw blurRad="38100" dist="38100" dir="2700000" algn="tl">
                    <a:srgbClr val="000000">
                      <a:alpha val="43137"/>
                    </a:srgbClr>
                  </a:outerShdw>
                </a:effectLst>
                <a:ea typeface="宋体" charset="-122"/>
              </a:rPr>
              <a:t>, </a:t>
            </a:r>
            <a:r>
              <a:rPr lang="en-US" altLang="zh-CN" sz="2400" b="1" dirty="0" err="1">
                <a:solidFill>
                  <a:srgbClr val="002060"/>
                </a:solidFill>
                <a:effectLst>
                  <a:outerShdw blurRad="38100" dist="38100" dir="2700000" algn="tl">
                    <a:srgbClr val="000000">
                      <a:alpha val="43137"/>
                    </a:srgbClr>
                  </a:outerShdw>
                </a:effectLst>
                <a:ea typeface="宋体" charset="-122"/>
              </a:rPr>
              <a:t>Tindazole</a:t>
            </a:r>
            <a:endParaRPr lang="en-US" altLang="zh-CN" sz="2400" b="1" dirty="0">
              <a:solidFill>
                <a:srgbClr val="002060"/>
              </a:solidFill>
              <a:effectLst>
                <a:outerShdw blurRad="38100" dist="38100" dir="2700000" algn="tl">
                  <a:srgbClr val="000000">
                    <a:alpha val="43137"/>
                  </a:srgbClr>
                </a:outerShdw>
              </a:effectLst>
              <a:ea typeface="宋体" charset="-122"/>
            </a:endParaRPr>
          </a:p>
          <a:p>
            <a:pPr algn="just" eaLnBrk="1" hangingPunct="1">
              <a:lnSpc>
                <a:spcPct val="80000"/>
              </a:lnSpc>
              <a:buFont typeface="Wingdings" pitchFamily="2" charset="2"/>
              <a:buChar char="Ø"/>
            </a:pPr>
            <a:r>
              <a:rPr lang="en-US" altLang="zh-CN" sz="2200" dirty="0">
                <a:ea typeface="宋体" charset="-122"/>
              </a:rPr>
              <a:t>A </a:t>
            </a:r>
            <a:r>
              <a:rPr lang="en-US" altLang="zh-CN" sz="2200" dirty="0" err="1">
                <a:ea typeface="宋体" charset="-122"/>
              </a:rPr>
              <a:t>nitroimidazole</a:t>
            </a:r>
            <a:r>
              <a:rPr lang="en-US" altLang="zh-CN" sz="2200" dirty="0">
                <a:ea typeface="宋体" charset="-122"/>
              </a:rPr>
              <a:t> </a:t>
            </a:r>
            <a:r>
              <a:rPr lang="en-GB" sz="2200" dirty="0"/>
              <a:t>antibacterial and antiprotozoal agent</a:t>
            </a:r>
            <a:r>
              <a:rPr lang="en-GB" altLang="zh-CN" sz="2200" dirty="0">
                <a:ea typeface="宋体" charset="-122"/>
              </a:rPr>
              <a:t>.</a:t>
            </a:r>
          </a:p>
          <a:p>
            <a:pPr algn="just" eaLnBrk="1" hangingPunct="1">
              <a:lnSpc>
                <a:spcPct val="80000"/>
              </a:lnSpc>
              <a:buFont typeface="Wingdings" pitchFamily="2" charset="2"/>
              <a:buChar char="Ø"/>
            </a:pPr>
            <a:r>
              <a:rPr lang="en-US" altLang="zh-CN" sz="2200" dirty="0">
                <a:ea typeface="宋体" charset="-122"/>
              </a:rPr>
              <a:t>The nitro group of </a:t>
            </a:r>
            <a:r>
              <a:rPr lang="en-US" altLang="zh-CN" sz="2200" dirty="0" err="1">
                <a:ea typeface="宋体" charset="-122"/>
              </a:rPr>
              <a:t>metronidazole</a:t>
            </a:r>
            <a:r>
              <a:rPr lang="en-US" altLang="zh-CN" sz="2200" dirty="0">
                <a:ea typeface="宋体" charset="-122"/>
              </a:rPr>
              <a:t> is chemically reduced in anaerobic</a:t>
            </a:r>
            <a:r>
              <a:rPr lang="en-GB" altLang="zh-CN" sz="2200" dirty="0">
                <a:ea typeface="宋体" charset="-122"/>
              </a:rPr>
              <a:t> </a:t>
            </a:r>
            <a:r>
              <a:rPr lang="en-US" altLang="zh-CN" sz="2200" dirty="0">
                <a:ea typeface="宋体" charset="-122"/>
              </a:rPr>
              <a:t>bacteria and sensitive </a:t>
            </a:r>
            <a:r>
              <a:rPr lang="en-US" altLang="zh-CN" sz="2200" dirty="0" err="1">
                <a:ea typeface="宋体" charset="-122"/>
              </a:rPr>
              <a:t>protozoans</a:t>
            </a:r>
            <a:r>
              <a:rPr lang="en-US" altLang="zh-CN" sz="2200" dirty="0">
                <a:ea typeface="宋体" charset="-122"/>
              </a:rPr>
              <a:t>. </a:t>
            </a:r>
          </a:p>
          <a:p>
            <a:pPr algn="just" eaLnBrk="1" hangingPunct="1">
              <a:lnSpc>
                <a:spcPct val="80000"/>
              </a:lnSpc>
              <a:buFont typeface="Wingdings" pitchFamily="2" charset="2"/>
              <a:buChar char="Ø"/>
            </a:pPr>
            <a:r>
              <a:rPr lang="en-US" altLang="zh-CN" sz="2200" dirty="0">
                <a:ea typeface="宋体" charset="-122"/>
              </a:rPr>
              <a:t>Reactive reduction products appear to be responsible for antimicrobial activity.</a:t>
            </a:r>
          </a:p>
          <a:p>
            <a:pPr marL="609600" indent="-609600" eaLnBrk="1" hangingPunct="1">
              <a:buNone/>
            </a:pPr>
            <a:r>
              <a:rPr lang="en-US" altLang="zh-CN" sz="2400" dirty="0">
                <a:solidFill>
                  <a:srgbClr val="FF0066"/>
                </a:solidFill>
                <a:ea typeface="宋体" charset="-122"/>
              </a:rPr>
              <a:t>Pharmacological Effects and Clinical Uses</a:t>
            </a:r>
          </a:p>
          <a:p>
            <a:pPr marL="590550" indent="-533400" algn="just" eaLnBrk="1" hangingPunct="1">
              <a:buFontTx/>
              <a:buAutoNum type="arabicPeriod"/>
            </a:pPr>
            <a:r>
              <a:rPr lang="en-US" altLang="zh-CN" sz="2400" dirty="0">
                <a:ea typeface="宋体" charset="-122"/>
              </a:rPr>
              <a:t>Anti-</a:t>
            </a:r>
            <a:r>
              <a:rPr lang="en-US" altLang="zh-CN" sz="2400" dirty="0" err="1">
                <a:ea typeface="宋体" charset="-122"/>
              </a:rPr>
              <a:t>amebiasis</a:t>
            </a:r>
            <a:r>
              <a:rPr lang="en-US" altLang="zh-CN" sz="2400" dirty="0">
                <a:ea typeface="宋体" charset="-122"/>
              </a:rPr>
              <a:t>: </a:t>
            </a:r>
          </a:p>
          <a:p>
            <a:pPr marL="990600" lvl="1" indent="-533400" algn="just" eaLnBrk="1" hangingPunct="1">
              <a:buFont typeface="Wingdings" pitchFamily="2" charset="2"/>
              <a:buChar char="ü"/>
            </a:pPr>
            <a:r>
              <a:rPr lang="en-US" altLang="zh-CN" sz="2000" dirty="0">
                <a:ea typeface="宋体" charset="-122"/>
              </a:rPr>
              <a:t>kills </a:t>
            </a:r>
            <a:r>
              <a:rPr lang="en-US" altLang="zh-CN" sz="2000" dirty="0" err="1">
                <a:ea typeface="宋体" charset="-122"/>
              </a:rPr>
              <a:t>trophozoites</a:t>
            </a:r>
            <a:r>
              <a:rPr lang="en-US" altLang="zh-CN" sz="2000" dirty="0">
                <a:ea typeface="宋体" charset="-122"/>
              </a:rPr>
              <a:t> but not cysts. </a:t>
            </a:r>
          </a:p>
          <a:p>
            <a:pPr marL="990600" lvl="1" indent="-533400" algn="just" eaLnBrk="1" hangingPunct="1">
              <a:buFont typeface="Wingdings" pitchFamily="2" charset="2"/>
              <a:buChar char="ü"/>
            </a:pPr>
            <a:r>
              <a:rPr lang="en-US" altLang="zh-CN" sz="2000" dirty="0">
                <a:ea typeface="宋体" charset="-122"/>
              </a:rPr>
              <a:t>Treatment of all tissue infections. </a:t>
            </a:r>
          </a:p>
          <a:p>
            <a:pPr marL="990600" lvl="1" indent="-533400" algn="just" eaLnBrk="1" hangingPunct="1">
              <a:buFont typeface="Wingdings" pitchFamily="2" charset="2"/>
              <a:buChar char="ü"/>
            </a:pPr>
            <a:r>
              <a:rPr lang="en-US" altLang="zh-CN" sz="2000" dirty="0">
                <a:ea typeface="宋体" charset="-122"/>
              </a:rPr>
              <a:t>No effect against luminal parasites</a:t>
            </a:r>
          </a:p>
          <a:p>
            <a:pPr marL="590550" indent="-533400" eaLnBrk="1" hangingPunct="1">
              <a:buFontTx/>
              <a:buAutoNum type="arabicPeriod"/>
            </a:pPr>
            <a:r>
              <a:rPr lang="en-US" altLang="zh-CN" sz="2400" dirty="0">
                <a:ea typeface="宋体" charset="-122"/>
              </a:rPr>
              <a:t>Anti-</a:t>
            </a:r>
            <a:r>
              <a:rPr lang="en-US" altLang="zh-CN" sz="2400" dirty="0" err="1">
                <a:ea typeface="宋体" charset="-122"/>
              </a:rPr>
              <a:t>trichomoniasis</a:t>
            </a:r>
            <a:r>
              <a:rPr lang="en-GB" altLang="zh-CN" sz="2400" dirty="0">
                <a:ea typeface="宋体" charset="-122"/>
              </a:rPr>
              <a:t>:</a:t>
            </a:r>
            <a:endParaRPr lang="en-US" altLang="zh-CN" sz="2400" dirty="0">
              <a:ea typeface="宋体" charset="-122"/>
            </a:endParaRPr>
          </a:p>
          <a:p>
            <a:pPr marL="590550" indent="-533400" eaLnBrk="1" hangingPunct="1">
              <a:buFontTx/>
              <a:buAutoNum type="arabicPeriod"/>
            </a:pPr>
            <a:r>
              <a:rPr lang="en-US" altLang="zh-CN" sz="2400" dirty="0">
                <a:ea typeface="宋体" charset="-122"/>
              </a:rPr>
              <a:t>Anti-</a:t>
            </a:r>
            <a:r>
              <a:rPr lang="en-US" altLang="zh-CN" sz="2400" dirty="0" err="1">
                <a:ea typeface="宋体" charset="-122"/>
              </a:rPr>
              <a:t>giardiasis</a:t>
            </a:r>
            <a:endParaRPr lang="en-US" altLang="zh-CN" sz="2400" dirty="0">
              <a:ea typeface="宋体" charset="-122"/>
            </a:endParaRPr>
          </a:p>
          <a:p>
            <a:pPr marL="590550" indent="-533400" eaLnBrk="1" hangingPunct="1">
              <a:buFontTx/>
              <a:buAutoNum type="arabicPeriod"/>
            </a:pPr>
            <a:r>
              <a:rPr lang="en-US" altLang="zh-CN" sz="2400" dirty="0">
                <a:ea typeface="宋体" charset="-122"/>
              </a:rPr>
              <a:t>Anti-anaerobic bacteria</a:t>
            </a:r>
            <a:r>
              <a:rPr lang="en-GB" altLang="zh-CN" sz="2400" dirty="0">
                <a:ea typeface="宋体" charset="-122"/>
              </a:rPr>
              <a:t>:</a:t>
            </a:r>
            <a:endParaRPr lang="en-US" altLang="zh-CN" sz="2400" dirty="0">
              <a:ea typeface="宋体" charset="-122"/>
            </a:endParaRPr>
          </a:p>
        </p:txBody>
      </p:sp>
      <p:sp>
        <p:nvSpPr>
          <p:cNvPr id="2" name="Footer Placeholder 1">
            <a:extLst>
              <a:ext uri="{FF2B5EF4-FFF2-40B4-BE49-F238E27FC236}">
                <a16:creationId xmlns:a16="http://schemas.microsoft.com/office/drawing/2014/main" id="{74C25AFC-E55C-49B9-8DB9-81B3888EE362}"/>
              </a:ext>
            </a:extLst>
          </p:cNvPr>
          <p:cNvSpPr>
            <a:spLocks noGrp="1"/>
          </p:cNvSpPr>
          <p:nvPr>
            <p:ph type="ftr" sz="quarter" idx="10"/>
          </p:nvPr>
        </p:nvSpPr>
        <p:spPr/>
        <p:txBody>
          <a:bodyPr/>
          <a:lstStyle/>
          <a:p>
            <a:pPr>
              <a:defRPr/>
            </a:pPr>
            <a:r>
              <a:rPr lang="en-US"/>
              <a:t>© 2019 by Takele Beyene, AAU-CVMA. </a:t>
            </a:r>
          </a:p>
        </p:txBody>
      </p:sp>
    </p:spTree>
    <p:extLst>
      <p:ext uri="{BB962C8B-B14F-4D97-AF65-F5344CB8AC3E}">
        <p14:creationId xmlns:p14="http://schemas.microsoft.com/office/powerpoint/2010/main" val="3502154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7467600" cy="838200"/>
          </a:xfrm>
        </p:spPr>
        <p:txBody>
          <a:bodyPr/>
          <a:lstStyle/>
          <a:p>
            <a:r>
              <a:rPr lang="en-US" sz="2800" b="1" dirty="0">
                <a:solidFill>
                  <a:srgbClr val="FF0000"/>
                </a:solidFill>
                <a:effectLst>
                  <a:outerShdw blurRad="38100" dist="38100" dir="2700000" algn="tl">
                    <a:srgbClr val="000000">
                      <a:alpha val="43137"/>
                    </a:srgbClr>
                  </a:outerShdw>
                </a:effectLst>
              </a:rPr>
              <a:t>General principles of antiparasitic therapy</a:t>
            </a:r>
            <a:endParaRPr lang="en-GB" sz="28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066800"/>
            <a:ext cx="8382000" cy="5638800"/>
          </a:xfrm>
        </p:spPr>
        <p:txBody>
          <a:bodyPr>
            <a:normAutofit/>
          </a:bodyPr>
          <a:lstStyle/>
          <a:p>
            <a:pPr algn="just">
              <a:buFont typeface="Wingdings" panose="05000000000000000000" pitchFamily="2" charset="2"/>
              <a:buChar char="q"/>
            </a:pPr>
            <a:r>
              <a:rPr lang="en-US" sz="2400" dirty="0"/>
              <a:t>A rational approach to antiparasitic chemotherapy </a:t>
            </a:r>
          </a:p>
          <a:p>
            <a:pPr lvl="1" algn="just">
              <a:buFont typeface="Wingdings" panose="05000000000000000000" pitchFamily="2" charset="2"/>
              <a:buChar char="Ø"/>
            </a:pPr>
            <a:r>
              <a:rPr lang="en-US" sz="2400" dirty="0"/>
              <a:t>requires </a:t>
            </a:r>
            <a:r>
              <a:rPr lang="en-US" sz="2400" dirty="0">
                <a:solidFill>
                  <a:srgbClr val="7030A0"/>
                </a:solidFill>
              </a:rPr>
              <a:t>comparative biochemical and physiologic investigations </a:t>
            </a:r>
            <a:r>
              <a:rPr lang="en-US" sz="2400" dirty="0"/>
              <a:t>of host and parasite:</a:t>
            </a:r>
          </a:p>
          <a:p>
            <a:pPr lvl="2" algn="just">
              <a:buFont typeface="Courier New" panose="02070309020205020404" pitchFamily="49" charset="0"/>
              <a:buChar char="o"/>
            </a:pPr>
            <a:r>
              <a:rPr lang="en-US" sz="2400" dirty="0"/>
              <a:t>To discover differences in essential processes that will </a:t>
            </a:r>
            <a:r>
              <a:rPr lang="en-US" sz="2400" dirty="0">
                <a:solidFill>
                  <a:srgbClr val="7030A0"/>
                </a:solidFill>
              </a:rPr>
              <a:t>permit selective inhibition </a:t>
            </a:r>
            <a:r>
              <a:rPr lang="en-US" sz="2400" dirty="0"/>
              <a:t>in the parasite and not in the host</a:t>
            </a:r>
          </a:p>
          <a:p>
            <a:pPr algn="just">
              <a:buFont typeface="Wingdings" panose="05000000000000000000" pitchFamily="2" charset="2"/>
              <a:buChar char="q"/>
            </a:pPr>
            <a:r>
              <a:rPr lang="en-GB" sz="2400" dirty="0"/>
              <a:t>The parasite must </a:t>
            </a:r>
            <a:r>
              <a:rPr lang="en-US" sz="2400" dirty="0"/>
              <a:t>have </a:t>
            </a:r>
            <a:r>
              <a:rPr lang="en-US" sz="2400" b="1" dirty="0">
                <a:solidFill>
                  <a:schemeClr val="accent2"/>
                </a:solidFill>
              </a:rPr>
              <a:t>defense mechanisms </a:t>
            </a:r>
            <a:r>
              <a:rPr lang="en-US" sz="2400" dirty="0"/>
              <a:t>in order to survive</a:t>
            </a:r>
          </a:p>
          <a:p>
            <a:pPr lvl="2" algn="just"/>
            <a:r>
              <a:rPr lang="en-US" sz="2100" dirty="0"/>
              <a:t>To defend itself against immunologic attack, </a:t>
            </a:r>
            <a:r>
              <a:rPr lang="en-GB" sz="2100" dirty="0"/>
              <a:t>proteolytic digestion, </a:t>
            </a:r>
            <a:r>
              <a:rPr lang="en-GB" sz="2100" dirty="0" err="1"/>
              <a:t>etc</a:t>
            </a:r>
            <a:r>
              <a:rPr lang="en-GB" sz="2100" dirty="0"/>
              <a:t>, </a:t>
            </a:r>
          </a:p>
          <a:p>
            <a:pPr algn="just">
              <a:buFont typeface="Wingdings" panose="05000000000000000000" pitchFamily="2" charset="2"/>
              <a:buChar char="q"/>
            </a:pPr>
            <a:r>
              <a:rPr lang="en-GB" sz="2400" dirty="0"/>
              <a:t>The great </a:t>
            </a:r>
            <a:r>
              <a:rPr lang="en-US" sz="2400" dirty="0">
                <a:solidFill>
                  <a:schemeClr val="accent2"/>
                </a:solidFill>
              </a:rPr>
              <a:t>evolutionary distance </a:t>
            </a:r>
            <a:r>
              <a:rPr lang="en-US" sz="2400" dirty="0"/>
              <a:t>between host and parasite </a:t>
            </a:r>
          </a:p>
          <a:p>
            <a:pPr lvl="1" algn="just">
              <a:buFont typeface="Wingdings" panose="05000000000000000000" pitchFamily="2" charset="2"/>
              <a:buChar char="Ø"/>
            </a:pPr>
            <a:r>
              <a:rPr lang="en-US" sz="2400" dirty="0"/>
              <a:t>resulted in sufficient differences among individual </a:t>
            </a:r>
            <a:r>
              <a:rPr lang="en-US" sz="2400" dirty="0">
                <a:solidFill>
                  <a:srgbClr val="FF0000"/>
                </a:solidFill>
              </a:rPr>
              <a:t>enzymes or functional pathways to allow selective inhibition </a:t>
            </a:r>
            <a:r>
              <a:rPr lang="en-US" sz="2400" dirty="0"/>
              <a:t>of the parasite.</a:t>
            </a:r>
            <a:endParaRPr lang="en-GB" sz="2400" dirty="0"/>
          </a:p>
          <a:p>
            <a:pPr lvl="2" algn="just"/>
            <a:endParaRPr lang="en-US" sz="2400" dirty="0"/>
          </a:p>
        </p:txBody>
      </p:sp>
      <p:sp>
        <p:nvSpPr>
          <p:cNvPr id="4" name="Footer Placeholder 3"/>
          <p:cNvSpPr>
            <a:spLocks noGrp="1"/>
          </p:cNvSpPr>
          <p:nvPr>
            <p:ph type="ftr" sz="quarter" idx="11"/>
          </p:nvPr>
        </p:nvSpPr>
        <p:spPr/>
        <p:txBody>
          <a:bodyPr/>
          <a:lstStyle/>
          <a:p>
            <a:pPr>
              <a:defRPr/>
            </a:pPr>
            <a:r>
              <a:rPr lang="en-US"/>
              <a:t>© 2019 by Takele Beyene, AAU-CVMA. </a:t>
            </a:r>
            <a:endParaRPr lang="en-US" dirty="0"/>
          </a:p>
        </p:txBody>
      </p:sp>
      <p:sp>
        <p:nvSpPr>
          <p:cNvPr id="5" name="Line 4">
            <a:extLst>
              <a:ext uri="{FF2B5EF4-FFF2-40B4-BE49-F238E27FC236}">
                <a16:creationId xmlns:a16="http://schemas.microsoft.com/office/drawing/2014/main" id="{A21F4898-240A-49DF-B01C-4311B2651A24}"/>
              </a:ext>
            </a:extLst>
          </p:cNvPr>
          <p:cNvSpPr>
            <a:spLocks noChangeShapeType="1"/>
          </p:cNvSpPr>
          <p:nvPr/>
        </p:nvSpPr>
        <p:spPr bwMode="auto">
          <a:xfrm>
            <a:off x="228600" y="914400"/>
            <a:ext cx="8686800" cy="45719"/>
          </a:xfrm>
          <a:prstGeom prst="line">
            <a:avLst/>
          </a:prstGeom>
          <a:noFill/>
          <a:ln w="28575">
            <a:solidFill>
              <a:srgbClr val="00CCFF"/>
            </a:solidFill>
            <a:round/>
            <a:headEnd/>
            <a:tailEnd/>
          </a:ln>
        </p:spPr>
        <p:txBody>
          <a:bodyPr/>
          <a:lstStyle/>
          <a:p>
            <a:endParaRPr lang="en-GB"/>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447800" y="228600"/>
            <a:ext cx="7467600" cy="457200"/>
          </a:xfrm>
        </p:spPr>
        <p:txBody>
          <a:bodyPr>
            <a:normAutofit fontScale="90000"/>
          </a:bodyPr>
          <a:lstStyle/>
          <a:p>
            <a:pPr eaLnBrk="1" hangingPunct="1"/>
            <a:r>
              <a:rPr lang="en-US" altLang="zh-CN" b="1" dirty="0">
                <a:solidFill>
                  <a:srgbClr val="002060"/>
                </a:solidFill>
                <a:effectLst>
                  <a:outerShdw blurRad="38100" dist="38100" dir="2700000" algn="tl">
                    <a:srgbClr val="000000">
                      <a:alpha val="43137"/>
                    </a:srgbClr>
                  </a:outerShdw>
                </a:effectLst>
              </a:rPr>
              <a:t>Anti-</a:t>
            </a:r>
            <a:r>
              <a:rPr lang="en-US" altLang="zh-CN" b="1" dirty="0" err="1">
                <a:solidFill>
                  <a:srgbClr val="002060"/>
                </a:solidFill>
                <a:effectLst>
                  <a:outerShdw blurRad="38100" dist="38100" dir="2700000" algn="tl">
                    <a:srgbClr val="000000">
                      <a:alpha val="43137"/>
                    </a:srgbClr>
                  </a:outerShdw>
                </a:effectLst>
              </a:rPr>
              <a:t>amebiasis</a:t>
            </a:r>
            <a:endParaRPr lang="en-US" altLang="zh-CN" dirty="0">
              <a:solidFill>
                <a:srgbClr val="002060"/>
              </a:solidFill>
              <a:ea typeface="宋体" charset="-122"/>
            </a:endParaRPr>
          </a:p>
        </p:txBody>
      </p:sp>
      <p:sp>
        <p:nvSpPr>
          <p:cNvPr id="45059" name="Rectangle 3"/>
          <p:cNvSpPr>
            <a:spLocks noGrp="1" noChangeArrowheads="1"/>
          </p:cNvSpPr>
          <p:nvPr>
            <p:ph type="body" idx="1"/>
          </p:nvPr>
        </p:nvSpPr>
        <p:spPr>
          <a:xfrm>
            <a:off x="228600" y="762000"/>
            <a:ext cx="8763000" cy="6096000"/>
          </a:xfrm>
        </p:spPr>
        <p:txBody>
          <a:bodyPr/>
          <a:lstStyle/>
          <a:p>
            <a:pPr eaLnBrk="1" hangingPunct="1">
              <a:buFont typeface="Wingdings" pitchFamily="2" charset="2"/>
              <a:buChar char="q"/>
            </a:pPr>
            <a:r>
              <a:rPr lang="en-US" altLang="zh-CN" sz="2400" b="1" dirty="0">
                <a:solidFill>
                  <a:srgbClr val="002060"/>
                </a:solidFill>
                <a:ea typeface="宋体" charset="-122"/>
              </a:rPr>
              <a:t>Emetine</a:t>
            </a:r>
            <a:r>
              <a:rPr lang="en-US" altLang="zh-CN" sz="2400" dirty="0">
                <a:ea typeface="宋体" charset="-122"/>
              </a:rPr>
              <a:t>, an alkaloid derived from ipecac, and </a:t>
            </a:r>
          </a:p>
          <a:p>
            <a:pPr eaLnBrk="1" hangingPunct="1">
              <a:buFont typeface="Wingdings" pitchFamily="2" charset="2"/>
              <a:buChar char="q"/>
            </a:pPr>
            <a:r>
              <a:rPr lang="en-US" altLang="zh-CN" sz="2400" b="1" dirty="0" err="1">
                <a:solidFill>
                  <a:srgbClr val="002060"/>
                </a:solidFill>
                <a:ea typeface="宋体" charset="-122"/>
              </a:rPr>
              <a:t>dehydroemetine</a:t>
            </a:r>
            <a:r>
              <a:rPr lang="en-US" altLang="zh-CN" sz="2400" dirty="0">
                <a:ea typeface="宋体" charset="-122"/>
              </a:rPr>
              <a:t>, a synthetic analog, </a:t>
            </a:r>
          </a:p>
          <a:p>
            <a:pPr lvl="1" eaLnBrk="1" hangingPunct="1">
              <a:buFont typeface="Wingdings" pitchFamily="2" charset="2"/>
              <a:buChar char="Ø"/>
            </a:pPr>
            <a:r>
              <a:rPr lang="en-US" altLang="zh-CN" sz="2400" dirty="0">
                <a:ea typeface="宋体" charset="-122"/>
              </a:rPr>
              <a:t>are effective against tissue </a:t>
            </a:r>
            <a:r>
              <a:rPr lang="en-US" altLang="zh-CN" sz="2400" dirty="0" err="1">
                <a:ea typeface="宋体" charset="-122"/>
              </a:rPr>
              <a:t>trophozoites</a:t>
            </a:r>
            <a:endParaRPr lang="en-US" altLang="zh-CN" sz="2400" dirty="0">
              <a:ea typeface="宋体" charset="-122"/>
            </a:endParaRPr>
          </a:p>
          <a:p>
            <a:pPr lvl="1" algn="just" eaLnBrk="1" hangingPunct="1">
              <a:lnSpc>
                <a:spcPct val="90000"/>
              </a:lnSpc>
              <a:buFont typeface="Wingdings" pitchFamily="2" charset="2"/>
              <a:buChar char="Ø"/>
            </a:pPr>
            <a:r>
              <a:rPr lang="en-US" altLang="zh-CN" sz="2000" dirty="0">
                <a:ea typeface="宋体" charset="-122"/>
              </a:rPr>
              <a:t>kills </a:t>
            </a:r>
            <a:r>
              <a:rPr lang="en-US" altLang="zh-CN" sz="2000" i="1" dirty="0">
                <a:ea typeface="宋体" charset="-122"/>
              </a:rPr>
              <a:t>E</a:t>
            </a:r>
            <a:r>
              <a:rPr lang="en-US" altLang="zh-CN" sz="2000" dirty="0">
                <a:ea typeface="宋体" charset="-122"/>
              </a:rPr>
              <a:t> </a:t>
            </a:r>
            <a:r>
              <a:rPr lang="en-US" altLang="zh-CN" sz="2000" i="1" dirty="0">
                <a:ea typeface="宋体" charset="-122"/>
              </a:rPr>
              <a:t>histolytic </a:t>
            </a:r>
            <a:r>
              <a:rPr lang="en-US" altLang="zh-CN" sz="2000" dirty="0" err="1">
                <a:ea typeface="宋体" charset="-122"/>
              </a:rPr>
              <a:t>trophozoites</a:t>
            </a:r>
            <a:r>
              <a:rPr lang="en-US" altLang="zh-CN" sz="2000" dirty="0">
                <a:ea typeface="宋体" charset="-122"/>
              </a:rPr>
              <a:t> of histolytic tissues but no </a:t>
            </a:r>
            <a:r>
              <a:rPr lang="en-US" altLang="zh-CN" sz="2000" dirty="0" err="1">
                <a:ea typeface="宋体" charset="-122"/>
              </a:rPr>
              <a:t>effection</a:t>
            </a:r>
            <a:r>
              <a:rPr lang="en-US" altLang="zh-CN" sz="2000" dirty="0">
                <a:ea typeface="宋体" charset="-122"/>
              </a:rPr>
              <a:t> against luminal </a:t>
            </a:r>
            <a:r>
              <a:rPr lang="en-US" altLang="zh-CN" sz="2000" dirty="0" err="1">
                <a:ea typeface="宋体" charset="-122"/>
              </a:rPr>
              <a:t>trophozoites</a:t>
            </a:r>
            <a:r>
              <a:rPr lang="en-US" altLang="zh-CN" sz="2000" dirty="0">
                <a:ea typeface="宋体" charset="-122"/>
              </a:rPr>
              <a:t>. </a:t>
            </a:r>
          </a:p>
          <a:p>
            <a:pPr lvl="1" algn="just" eaLnBrk="1" hangingPunct="1">
              <a:lnSpc>
                <a:spcPct val="90000"/>
              </a:lnSpc>
              <a:buFont typeface="Wingdings" pitchFamily="2" charset="2"/>
              <a:buChar char="Ø"/>
            </a:pPr>
            <a:r>
              <a:rPr lang="en-US" altLang="zh-CN" sz="2000" dirty="0">
                <a:ea typeface="宋体" charset="-122"/>
              </a:rPr>
              <a:t>used to treat amebic dysentery for the minimum period because of toxicity.</a:t>
            </a:r>
          </a:p>
          <a:p>
            <a:pPr lvl="1" algn="just" eaLnBrk="1" hangingPunct="1">
              <a:lnSpc>
                <a:spcPct val="90000"/>
              </a:lnSpc>
              <a:buFont typeface="Wingdings" pitchFamily="2" charset="2"/>
              <a:buChar char="Ø"/>
            </a:pPr>
            <a:r>
              <a:rPr lang="en-US" altLang="zh-CN" sz="2000" dirty="0">
                <a:ea typeface="宋体" charset="-122"/>
              </a:rPr>
              <a:t>Occasionally as alternative therapies for amebic liver abscess</a:t>
            </a:r>
          </a:p>
          <a:p>
            <a:pPr eaLnBrk="1" hangingPunct="1"/>
            <a:r>
              <a:rPr lang="en-US" altLang="zh-CN" sz="2400" dirty="0">
                <a:solidFill>
                  <a:srgbClr val="C00000"/>
                </a:solidFill>
                <a:ea typeface="宋体" charset="-122"/>
              </a:rPr>
              <a:t>MOA</a:t>
            </a:r>
          </a:p>
          <a:p>
            <a:pPr lvl="1" eaLnBrk="1" hangingPunct="1">
              <a:buFont typeface="Wingdings" pitchFamily="2" charset="2"/>
              <a:buChar char="Ø"/>
            </a:pPr>
            <a:r>
              <a:rPr lang="en-US" altLang="zh-CN" sz="2400" dirty="0">
                <a:ea typeface="宋体" charset="-122"/>
              </a:rPr>
              <a:t>Inhibiting </a:t>
            </a:r>
            <a:r>
              <a:rPr lang="en-US" altLang="zh-CN" sz="2400" dirty="0" err="1">
                <a:ea typeface="宋体" charset="-122"/>
              </a:rPr>
              <a:t>peptidyl-tRNA</a:t>
            </a:r>
            <a:r>
              <a:rPr lang="en-US" altLang="zh-CN" sz="2400" dirty="0">
                <a:ea typeface="宋体" charset="-122"/>
              </a:rPr>
              <a:t> transposition → inhibiting elongation of peptide chain → inhibiting protein synthesis → interfering cleavage and breeding of </a:t>
            </a:r>
            <a:r>
              <a:rPr lang="en-US" altLang="zh-CN" sz="2400" dirty="0" err="1">
                <a:ea typeface="宋体" charset="-122"/>
              </a:rPr>
              <a:t>trophozoites</a:t>
            </a:r>
            <a:r>
              <a:rPr lang="en-US" altLang="zh-CN" sz="2400" dirty="0">
                <a:ea typeface="宋体" charset="-122"/>
              </a:rPr>
              <a:t> </a:t>
            </a:r>
          </a:p>
          <a:p>
            <a:pPr marL="990600" lvl="1" indent="-533400" eaLnBrk="1" hangingPunct="1">
              <a:lnSpc>
                <a:spcPct val="80000"/>
              </a:lnSpc>
              <a:buFont typeface="Wingdings" pitchFamily="2" charset="2"/>
              <a:buChar char="Ø"/>
            </a:pPr>
            <a:r>
              <a:rPr lang="en-US" altLang="zh-CN" sz="2400" dirty="0">
                <a:ea typeface="宋体" charset="-122"/>
              </a:rPr>
              <a:t>low selection → also inhibiting protein synthesis of </a:t>
            </a:r>
            <a:r>
              <a:rPr lang="en-US" altLang="zh-CN" sz="2400" dirty="0" err="1">
                <a:ea typeface="宋体" charset="-122"/>
              </a:rPr>
              <a:t>eukaryocyte</a:t>
            </a:r>
            <a:r>
              <a:rPr lang="en-US" altLang="zh-CN" sz="2400" dirty="0">
                <a:ea typeface="宋体" charset="-122"/>
              </a:rPr>
              <a:t>.</a:t>
            </a:r>
          </a:p>
          <a:p>
            <a:pPr marL="990600" lvl="1" indent="-533400" eaLnBrk="1" hangingPunct="1">
              <a:lnSpc>
                <a:spcPct val="80000"/>
              </a:lnSpc>
              <a:buFont typeface="Wingdings" pitchFamily="2" charset="2"/>
              <a:buChar char="Ø"/>
            </a:pPr>
            <a:r>
              <a:rPr lang="en-US" altLang="zh-CN" sz="2400" dirty="0">
                <a:ea typeface="宋体" charset="-122"/>
              </a:rPr>
              <a:t>Toxicity increase with length of therapy</a:t>
            </a:r>
          </a:p>
          <a:p>
            <a:pPr algn="just" eaLnBrk="1" hangingPunct="1">
              <a:lnSpc>
                <a:spcPct val="90000"/>
              </a:lnSpc>
            </a:pPr>
            <a:endParaRPr lang="en-US" altLang="zh-CN" sz="2400" dirty="0">
              <a:ea typeface="宋体" charset="-122"/>
            </a:endParaRPr>
          </a:p>
        </p:txBody>
      </p:sp>
      <p:sp>
        <p:nvSpPr>
          <p:cNvPr id="2" name="Footer Placeholder 1">
            <a:extLst>
              <a:ext uri="{FF2B5EF4-FFF2-40B4-BE49-F238E27FC236}">
                <a16:creationId xmlns:a16="http://schemas.microsoft.com/office/drawing/2014/main" id="{2DF189B5-81FE-47FC-866E-5A9E0092D893}"/>
              </a:ext>
            </a:extLst>
          </p:cNvPr>
          <p:cNvSpPr>
            <a:spLocks noGrp="1"/>
          </p:cNvSpPr>
          <p:nvPr>
            <p:ph type="ftr" sz="quarter" idx="10"/>
          </p:nvPr>
        </p:nvSpPr>
        <p:spPr/>
        <p:txBody>
          <a:bodyPr/>
          <a:lstStyle/>
          <a:p>
            <a:pPr>
              <a:defRPr/>
            </a:pPr>
            <a:r>
              <a:rPr lang="en-US"/>
              <a:t>© 2019 by Takele Beyene, AAU-CVMA. </a:t>
            </a:r>
          </a:p>
        </p:txBody>
      </p:sp>
    </p:spTree>
    <p:extLst>
      <p:ext uri="{BB962C8B-B14F-4D97-AF65-F5344CB8AC3E}">
        <p14:creationId xmlns:p14="http://schemas.microsoft.com/office/powerpoint/2010/main" val="30793473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447800" y="228600"/>
            <a:ext cx="7467600" cy="838200"/>
          </a:xfrm>
        </p:spPr>
        <p:txBody>
          <a:bodyPr/>
          <a:lstStyle/>
          <a:p>
            <a:pPr eaLnBrk="1" hangingPunct="1"/>
            <a:r>
              <a:rPr lang="en-US" altLang="zh-CN" b="1" dirty="0">
                <a:solidFill>
                  <a:srgbClr val="002060"/>
                </a:solidFill>
                <a:effectLst>
                  <a:outerShdw blurRad="38100" dist="38100" dir="2700000" algn="tl">
                    <a:srgbClr val="000000">
                      <a:alpha val="43137"/>
                    </a:srgbClr>
                  </a:outerShdw>
                </a:effectLst>
              </a:rPr>
              <a:t>Anti-</a:t>
            </a:r>
            <a:r>
              <a:rPr lang="en-US" altLang="zh-CN" b="1" dirty="0" err="1">
                <a:solidFill>
                  <a:srgbClr val="002060"/>
                </a:solidFill>
                <a:effectLst>
                  <a:outerShdw blurRad="38100" dist="38100" dir="2700000" algn="tl">
                    <a:srgbClr val="000000">
                      <a:alpha val="43137"/>
                    </a:srgbClr>
                  </a:outerShdw>
                </a:effectLst>
              </a:rPr>
              <a:t>amebiasis</a:t>
            </a:r>
            <a:endParaRPr lang="en-US" altLang="zh-CN" dirty="0">
              <a:solidFill>
                <a:srgbClr val="002060"/>
              </a:solidFill>
              <a:ea typeface="宋体" charset="-122"/>
            </a:endParaRPr>
          </a:p>
        </p:txBody>
      </p:sp>
      <p:sp>
        <p:nvSpPr>
          <p:cNvPr id="49155" name="Rectangle 3"/>
          <p:cNvSpPr>
            <a:spLocks noGrp="1" noChangeArrowheads="1"/>
          </p:cNvSpPr>
          <p:nvPr>
            <p:ph type="body" idx="1"/>
          </p:nvPr>
        </p:nvSpPr>
        <p:spPr>
          <a:xfrm>
            <a:off x="304800" y="1295400"/>
            <a:ext cx="8534400" cy="4800600"/>
          </a:xfrm>
        </p:spPr>
        <p:txBody>
          <a:bodyPr/>
          <a:lstStyle/>
          <a:p>
            <a:pPr eaLnBrk="1" hangingPunct="1">
              <a:lnSpc>
                <a:spcPct val="90000"/>
              </a:lnSpc>
              <a:buFont typeface="Wingdings" pitchFamily="2" charset="2"/>
              <a:buChar char="q"/>
            </a:pPr>
            <a:r>
              <a:rPr lang="en-US" altLang="zh-CN" sz="2800" b="1" dirty="0" err="1">
                <a:solidFill>
                  <a:srgbClr val="002060"/>
                </a:solidFill>
                <a:effectLst>
                  <a:outerShdw blurRad="38100" dist="38100" dir="2700000" algn="tl">
                    <a:srgbClr val="000000">
                      <a:alpha val="43137"/>
                    </a:srgbClr>
                  </a:outerShdw>
                </a:effectLst>
                <a:ea typeface="宋体" charset="-122"/>
              </a:rPr>
              <a:t>Diloxanide</a:t>
            </a:r>
            <a:endParaRPr lang="en-US" altLang="zh-CN" sz="2800" b="1" dirty="0">
              <a:solidFill>
                <a:srgbClr val="002060"/>
              </a:solidFill>
              <a:effectLst>
                <a:outerShdw blurRad="38100" dist="38100" dir="2700000" algn="tl">
                  <a:srgbClr val="000000">
                    <a:alpha val="43137"/>
                  </a:srgbClr>
                </a:outerShdw>
              </a:effectLst>
              <a:ea typeface="宋体" charset="-122"/>
            </a:endParaRPr>
          </a:p>
          <a:p>
            <a:pPr lvl="1" eaLnBrk="1" hangingPunct="1">
              <a:lnSpc>
                <a:spcPct val="90000"/>
              </a:lnSpc>
            </a:pPr>
            <a:r>
              <a:rPr lang="en-US" altLang="zh-CN" sz="2400" dirty="0">
                <a:ea typeface="宋体" charset="-122"/>
              </a:rPr>
              <a:t> is a </a:t>
            </a:r>
            <a:r>
              <a:rPr lang="en-US" altLang="zh-CN" sz="2400" dirty="0" err="1">
                <a:ea typeface="宋体" charset="-122"/>
              </a:rPr>
              <a:t>dichloroacetamide</a:t>
            </a:r>
            <a:r>
              <a:rPr lang="en-US" altLang="zh-CN" sz="2400" dirty="0">
                <a:ea typeface="宋体" charset="-122"/>
              </a:rPr>
              <a:t> derivative.</a:t>
            </a:r>
          </a:p>
          <a:p>
            <a:pPr lvl="1" eaLnBrk="1" hangingPunct="1">
              <a:lnSpc>
                <a:spcPct val="90000"/>
              </a:lnSpc>
            </a:pPr>
            <a:endParaRPr lang="en-US" altLang="zh-CN" sz="2400" dirty="0">
              <a:ea typeface="宋体" charset="-122"/>
            </a:endParaRPr>
          </a:p>
          <a:p>
            <a:pPr lvl="1" eaLnBrk="1" hangingPunct="1">
              <a:lnSpc>
                <a:spcPct val="90000"/>
              </a:lnSpc>
            </a:pPr>
            <a:r>
              <a:rPr lang="en-US" altLang="zh-CN" sz="2400" dirty="0">
                <a:ea typeface="宋体" charset="-122"/>
              </a:rPr>
              <a:t>Effective against luminal </a:t>
            </a:r>
            <a:r>
              <a:rPr lang="en-US" altLang="zh-CN" sz="2400" dirty="0" err="1">
                <a:ea typeface="宋体" charset="-122"/>
              </a:rPr>
              <a:t>amebicide</a:t>
            </a:r>
            <a:r>
              <a:rPr lang="en-US" altLang="zh-CN" sz="2400" dirty="0">
                <a:ea typeface="宋体" charset="-122"/>
              </a:rPr>
              <a:t> but is not active against tissue </a:t>
            </a:r>
            <a:r>
              <a:rPr lang="en-US" altLang="zh-CN" sz="2400" dirty="0" err="1">
                <a:ea typeface="宋体" charset="-122"/>
              </a:rPr>
              <a:t>trophozoites</a:t>
            </a:r>
            <a:r>
              <a:rPr lang="en-US" altLang="zh-CN" sz="2400" dirty="0">
                <a:ea typeface="宋体" charset="-122"/>
              </a:rPr>
              <a:t>.</a:t>
            </a:r>
          </a:p>
          <a:p>
            <a:pPr lvl="1" eaLnBrk="1" hangingPunct="1">
              <a:lnSpc>
                <a:spcPct val="90000"/>
              </a:lnSpc>
            </a:pPr>
            <a:endParaRPr lang="en-US" altLang="zh-CN" sz="2400" dirty="0">
              <a:ea typeface="宋体" charset="-122"/>
            </a:endParaRPr>
          </a:p>
          <a:p>
            <a:pPr lvl="1" eaLnBrk="1" hangingPunct="1">
              <a:lnSpc>
                <a:spcPct val="90000"/>
              </a:lnSpc>
            </a:pPr>
            <a:r>
              <a:rPr lang="en-US" altLang="zh-CN" sz="2400" dirty="0">
                <a:ea typeface="宋体" charset="-122"/>
              </a:rPr>
              <a:t>The unabsorbed </a:t>
            </a:r>
            <a:r>
              <a:rPr lang="en-US" altLang="zh-CN" sz="2400" dirty="0" err="1">
                <a:ea typeface="宋体" charset="-122"/>
              </a:rPr>
              <a:t>diloxanide</a:t>
            </a:r>
            <a:r>
              <a:rPr lang="en-US" altLang="zh-CN" sz="2400" dirty="0">
                <a:ea typeface="宋体" charset="-122"/>
              </a:rPr>
              <a:t> in the gut is the active </a:t>
            </a:r>
            <a:r>
              <a:rPr lang="en-US" altLang="zh-CN" sz="2400" dirty="0" err="1">
                <a:ea typeface="宋体" charset="-122"/>
              </a:rPr>
              <a:t>antiamebic</a:t>
            </a:r>
            <a:r>
              <a:rPr lang="en-US" altLang="zh-CN" sz="2400" dirty="0">
                <a:ea typeface="宋体" charset="-122"/>
              </a:rPr>
              <a:t> substance.</a:t>
            </a:r>
          </a:p>
          <a:p>
            <a:pPr lvl="1" eaLnBrk="1" hangingPunct="1">
              <a:lnSpc>
                <a:spcPct val="90000"/>
              </a:lnSpc>
            </a:pPr>
            <a:endParaRPr lang="en-US" altLang="zh-CN" sz="2400" dirty="0">
              <a:ea typeface="宋体" charset="-122"/>
            </a:endParaRPr>
          </a:p>
          <a:p>
            <a:pPr lvl="1" eaLnBrk="1" hangingPunct="1">
              <a:lnSpc>
                <a:spcPct val="90000"/>
              </a:lnSpc>
            </a:pPr>
            <a:r>
              <a:rPr lang="en-US" altLang="zh-CN" sz="2400" dirty="0">
                <a:ea typeface="宋体" charset="-122"/>
              </a:rPr>
              <a:t>It is used with a tissue </a:t>
            </a:r>
            <a:r>
              <a:rPr lang="en-US" altLang="zh-CN" sz="2400" dirty="0" err="1">
                <a:ea typeface="宋体" charset="-122"/>
              </a:rPr>
              <a:t>amebicide</a:t>
            </a:r>
            <a:r>
              <a:rPr lang="en-US" altLang="zh-CN" sz="2400" dirty="0">
                <a:ea typeface="宋体" charset="-122"/>
              </a:rPr>
              <a:t>: </a:t>
            </a:r>
            <a:r>
              <a:rPr lang="en-US" altLang="zh-CN" sz="2400" dirty="0" err="1">
                <a:ea typeface="宋体" charset="-122"/>
              </a:rPr>
              <a:t>metronidazole</a:t>
            </a:r>
            <a:r>
              <a:rPr lang="en-US" altLang="zh-CN" sz="2400" dirty="0">
                <a:ea typeface="宋体" charset="-122"/>
              </a:rPr>
              <a:t>.</a:t>
            </a:r>
          </a:p>
        </p:txBody>
      </p:sp>
      <p:sp>
        <p:nvSpPr>
          <p:cNvPr id="2" name="Footer Placeholder 1">
            <a:extLst>
              <a:ext uri="{FF2B5EF4-FFF2-40B4-BE49-F238E27FC236}">
                <a16:creationId xmlns:a16="http://schemas.microsoft.com/office/drawing/2014/main" id="{DCC76ADF-1746-4EE7-9F0E-EE182F974D22}"/>
              </a:ext>
            </a:extLst>
          </p:cNvPr>
          <p:cNvSpPr>
            <a:spLocks noGrp="1"/>
          </p:cNvSpPr>
          <p:nvPr>
            <p:ph type="ftr" sz="quarter" idx="10"/>
          </p:nvPr>
        </p:nvSpPr>
        <p:spPr/>
        <p:txBody>
          <a:bodyPr/>
          <a:lstStyle/>
          <a:p>
            <a:pPr>
              <a:defRPr/>
            </a:pPr>
            <a:r>
              <a:rPr lang="en-US"/>
              <a:t>© 2019 by Takele Beyene, AAU-CVMA. </a:t>
            </a:r>
          </a:p>
        </p:txBody>
      </p:sp>
    </p:spTree>
    <p:extLst>
      <p:ext uri="{BB962C8B-B14F-4D97-AF65-F5344CB8AC3E}">
        <p14:creationId xmlns:p14="http://schemas.microsoft.com/office/powerpoint/2010/main" val="11784591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447800" y="228600"/>
            <a:ext cx="7467600" cy="762000"/>
          </a:xfrm>
        </p:spPr>
        <p:txBody>
          <a:bodyPr/>
          <a:lstStyle/>
          <a:p>
            <a:pPr eaLnBrk="1" hangingPunct="1"/>
            <a:r>
              <a:rPr lang="en-US" altLang="zh-CN" b="1" dirty="0">
                <a:solidFill>
                  <a:srgbClr val="002060"/>
                </a:solidFill>
                <a:effectLst>
                  <a:outerShdw blurRad="38100" dist="38100" dir="2700000" algn="tl">
                    <a:srgbClr val="000000">
                      <a:alpha val="43137"/>
                    </a:srgbClr>
                  </a:outerShdw>
                </a:effectLst>
              </a:rPr>
              <a:t>Anti-</a:t>
            </a:r>
            <a:r>
              <a:rPr lang="en-US" altLang="zh-CN" b="1" dirty="0" err="1">
                <a:solidFill>
                  <a:srgbClr val="002060"/>
                </a:solidFill>
                <a:effectLst>
                  <a:outerShdw blurRad="38100" dist="38100" dir="2700000" algn="tl">
                    <a:srgbClr val="000000">
                      <a:alpha val="43137"/>
                    </a:srgbClr>
                  </a:outerShdw>
                </a:effectLst>
              </a:rPr>
              <a:t>ameobiasis</a:t>
            </a:r>
            <a:endParaRPr lang="en-US" altLang="zh-CN" dirty="0">
              <a:solidFill>
                <a:srgbClr val="002060"/>
              </a:solidFill>
              <a:ea typeface="宋体" charset="-122"/>
            </a:endParaRPr>
          </a:p>
        </p:txBody>
      </p:sp>
      <p:sp>
        <p:nvSpPr>
          <p:cNvPr id="50179" name="Rectangle 3"/>
          <p:cNvSpPr>
            <a:spLocks noGrp="1" noChangeArrowheads="1"/>
          </p:cNvSpPr>
          <p:nvPr>
            <p:ph type="body" idx="1"/>
          </p:nvPr>
        </p:nvSpPr>
        <p:spPr>
          <a:xfrm>
            <a:off x="628650" y="1219200"/>
            <a:ext cx="8286750" cy="5257800"/>
          </a:xfrm>
        </p:spPr>
        <p:txBody>
          <a:bodyPr/>
          <a:lstStyle/>
          <a:p>
            <a:pPr eaLnBrk="1" hangingPunct="1">
              <a:buFont typeface="Wingdings" pitchFamily="2" charset="2"/>
              <a:buChar char="q"/>
            </a:pPr>
            <a:r>
              <a:rPr lang="en-US" altLang="zh-CN" sz="2400" b="1" dirty="0" err="1">
                <a:solidFill>
                  <a:srgbClr val="002060"/>
                </a:solidFill>
                <a:effectLst>
                  <a:outerShdw blurRad="38100" dist="38100" dir="2700000" algn="tl">
                    <a:srgbClr val="000000">
                      <a:alpha val="43137"/>
                    </a:srgbClr>
                  </a:outerShdw>
                </a:effectLst>
                <a:ea typeface="宋体" charset="-122"/>
              </a:rPr>
              <a:t>Paromomycin</a:t>
            </a:r>
            <a:endParaRPr lang="en-US" altLang="zh-CN" sz="2400" b="1" dirty="0">
              <a:solidFill>
                <a:srgbClr val="002060"/>
              </a:solidFill>
              <a:effectLst>
                <a:outerShdw blurRad="38100" dist="38100" dir="2700000" algn="tl">
                  <a:srgbClr val="000000">
                    <a:alpha val="43137"/>
                  </a:srgbClr>
                </a:outerShdw>
              </a:effectLst>
              <a:ea typeface="宋体" charset="-122"/>
            </a:endParaRPr>
          </a:p>
          <a:p>
            <a:pPr lvl="1" eaLnBrk="1" hangingPunct="1"/>
            <a:r>
              <a:rPr lang="en-US" altLang="zh-CN" sz="2400" dirty="0">
                <a:ea typeface="宋体" charset="-122"/>
              </a:rPr>
              <a:t>Aminoglycoside antibiotic.</a:t>
            </a:r>
          </a:p>
          <a:p>
            <a:pPr lvl="1" eaLnBrk="1" hangingPunct="1"/>
            <a:r>
              <a:rPr lang="en-US" altLang="zh-CN" sz="2400" dirty="0">
                <a:ea typeface="宋体" charset="-122"/>
              </a:rPr>
              <a:t>Not significantly absorbed from the GIT.</a:t>
            </a:r>
          </a:p>
          <a:p>
            <a:pPr lvl="1" eaLnBrk="1" hangingPunct="1"/>
            <a:r>
              <a:rPr lang="en-US" altLang="zh-CN" sz="2400" dirty="0">
                <a:ea typeface="宋体" charset="-122"/>
              </a:rPr>
              <a:t>Only as a luminal amebicide effect</a:t>
            </a:r>
          </a:p>
          <a:p>
            <a:pPr lvl="1" eaLnBrk="1" hangingPunct="1"/>
            <a:r>
              <a:rPr lang="en-US" altLang="zh-CN" sz="2400" dirty="0">
                <a:ea typeface="宋体" charset="-122"/>
              </a:rPr>
              <a:t>inhibiting protein synthesis → kill trophozoites;</a:t>
            </a:r>
          </a:p>
          <a:p>
            <a:pPr lvl="1" eaLnBrk="1" hangingPunct="1"/>
            <a:r>
              <a:rPr lang="en-US" altLang="zh-CN" sz="2400" dirty="0">
                <a:ea typeface="宋体" charset="-122"/>
              </a:rPr>
              <a:t>inhibiting symbiosis flora → indirectly inhibiting ameba protozoa. </a:t>
            </a:r>
          </a:p>
          <a:p>
            <a:pPr marL="609600" indent="-609600" algn="just" eaLnBrk="1" hangingPunct="1">
              <a:buFont typeface="Wingdings" pitchFamily="2" charset="2"/>
              <a:buChar char="q"/>
            </a:pPr>
            <a:r>
              <a:rPr lang="en-US" altLang="zh-CN" sz="2400" b="1" dirty="0">
                <a:solidFill>
                  <a:srgbClr val="002060"/>
                </a:solidFill>
                <a:effectLst>
                  <a:outerShdw blurRad="38100" dist="38100" dir="2700000" algn="tl">
                    <a:srgbClr val="000000">
                      <a:alpha val="43137"/>
                    </a:srgbClr>
                  </a:outerShdw>
                </a:effectLst>
                <a:ea typeface="宋体" charset="-122"/>
              </a:rPr>
              <a:t>Chloroquine</a:t>
            </a:r>
            <a:r>
              <a:rPr lang="en-US" altLang="zh-CN" sz="2400" b="1" dirty="0">
                <a:solidFill>
                  <a:srgbClr val="FFFF00"/>
                </a:solidFill>
                <a:effectLst>
                  <a:outerShdw blurRad="38100" dist="38100" dir="2700000" algn="tl">
                    <a:srgbClr val="000000">
                      <a:alpha val="43137"/>
                    </a:srgbClr>
                  </a:outerShdw>
                </a:effectLst>
                <a:ea typeface="宋体" charset="-122"/>
              </a:rPr>
              <a:t> </a:t>
            </a:r>
          </a:p>
          <a:p>
            <a:pPr marL="1009650" lvl="1" indent="-609600" algn="just" eaLnBrk="1" hangingPunct="1">
              <a:buFont typeface="Wingdings" pitchFamily="2" charset="2"/>
              <a:buChar char="ü"/>
            </a:pPr>
            <a:r>
              <a:rPr lang="en-US" altLang="zh-CN" sz="2400" dirty="0">
                <a:ea typeface="宋体" charset="-122"/>
              </a:rPr>
              <a:t>reaches high liver concentrations → treatment of amebic liver abscess.</a:t>
            </a:r>
          </a:p>
          <a:p>
            <a:pPr marL="1009650" lvl="1" indent="-609600" algn="just" eaLnBrk="1" hangingPunct="1">
              <a:buFont typeface="Wingdings" pitchFamily="2" charset="2"/>
              <a:buChar char="ü"/>
            </a:pPr>
            <a:r>
              <a:rPr lang="en-US" altLang="zh-CN" sz="2400" dirty="0">
                <a:ea typeface="宋体" charset="-122"/>
              </a:rPr>
              <a:t>Not effective for intestinal or other extrahepatic amebiasis.</a:t>
            </a:r>
          </a:p>
          <a:p>
            <a:pPr eaLnBrk="1" hangingPunct="1"/>
            <a:endParaRPr lang="en-US" altLang="zh-CN" sz="2400" dirty="0">
              <a:ea typeface="宋体" charset="-122"/>
            </a:endParaRPr>
          </a:p>
        </p:txBody>
      </p:sp>
      <p:sp>
        <p:nvSpPr>
          <p:cNvPr id="2" name="Footer Placeholder 1">
            <a:extLst>
              <a:ext uri="{FF2B5EF4-FFF2-40B4-BE49-F238E27FC236}">
                <a16:creationId xmlns:a16="http://schemas.microsoft.com/office/drawing/2014/main" id="{DDD972F1-4B6C-461D-AC6E-812B98B41E17}"/>
              </a:ext>
            </a:extLst>
          </p:cNvPr>
          <p:cNvSpPr>
            <a:spLocks noGrp="1"/>
          </p:cNvSpPr>
          <p:nvPr>
            <p:ph type="ftr" sz="quarter" idx="10"/>
          </p:nvPr>
        </p:nvSpPr>
        <p:spPr/>
        <p:txBody>
          <a:bodyPr/>
          <a:lstStyle/>
          <a:p>
            <a:pPr>
              <a:defRPr/>
            </a:pPr>
            <a:r>
              <a:rPr lang="en-US"/>
              <a:t>© 2019 by Takele Beyene, AAU-CVMA. </a:t>
            </a:r>
          </a:p>
        </p:txBody>
      </p:sp>
    </p:spTree>
    <p:extLst>
      <p:ext uri="{BB962C8B-B14F-4D97-AF65-F5344CB8AC3E}">
        <p14:creationId xmlns:p14="http://schemas.microsoft.com/office/powerpoint/2010/main" val="25279992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29F7A-5A47-4470-A8FD-B240D51221B5}"/>
              </a:ext>
            </a:extLst>
          </p:cNvPr>
          <p:cNvSpPr>
            <a:spLocks noGrp="1"/>
          </p:cNvSpPr>
          <p:nvPr>
            <p:ph type="title"/>
          </p:nvPr>
        </p:nvSpPr>
        <p:spPr>
          <a:xfrm>
            <a:off x="628650" y="365127"/>
            <a:ext cx="7886700" cy="549273"/>
          </a:xfrm>
        </p:spPr>
        <p:txBody>
          <a:bodyPr>
            <a:noAutofit/>
          </a:bodyPr>
          <a:lstStyle/>
          <a:p>
            <a:r>
              <a:rPr lang="en-US" sz="2400" b="1" dirty="0">
                <a:solidFill>
                  <a:srgbClr val="FF0000"/>
                </a:solidFill>
              </a:rPr>
              <a:t>Summary of drugs used to treat selected protozoal diseases in animals</a:t>
            </a:r>
            <a:br>
              <a:rPr lang="en-US" sz="2400" dirty="0"/>
            </a:br>
            <a:endParaRPr lang="en-US" sz="2400" dirty="0"/>
          </a:p>
        </p:txBody>
      </p:sp>
      <p:sp>
        <p:nvSpPr>
          <p:cNvPr id="4" name="Footer Placeholder 3">
            <a:extLst>
              <a:ext uri="{FF2B5EF4-FFF2-40B4-BE49-F238E27FC236}">
                <a16:creationId xmlns:a16="http://schemas.microsoft.com/office/drawing/2014/main" id="{7BAD1C6D-589D-4BE1-A6FF-4D0A65862710}"/>
              </a:ext>
            </a:extLst>
          </p:cNvPr>
          <p:cNvSpPr>
            <a:spLocks noGrp="1"/>
          </p:cNvSpPr>
          <p:nvPr>
            <p:ph type="ftr" sz="quarter" idx="11"/>
          </p:nvPr>
        </p:nvSpPr>
        <p:spPr/>
        <p:txBody>
          <a:bodyPr/>
          <a:lstStyle/>
          <a:p>
            <a:pPr>
              <a:defRPr/>
            </a:pPr>
            <a:r>
              <a:rPr lang="en-US"/>
              <a:t>© 2019 by Takele Beyene, AAU-CVMA. </a:t>
            </a:r>
          </a:p>
        </p:txBody>
      </p:sp>
      <p:pic>
        <p:nvPicPr>
          <p:cNvPr id="5" name="Picture 4">
            <a:extLst>
              <a:ext uri="{FF2B5EF4-FFF2-40B4-BE49-F238E27FC236}">
                <a16:creationId xmlns:a16="http://schemas.microsoft.com/office/drawing/2014/main" id="{FB65C6BC-17C5-4743-8ED1-19D7DFB17A99}"/>
              </a:ext>
            </a:extLst>
          </p:cNvPr>
          <p:cNvPicPr>
            <a:picLocks noChangeAspect="1"/>
          </p:cNvPicPr>
          <p:nvPr/>
        </p:nvPicPr>
        <p:blipFill>
          <a:blip r:embed="rId2"/>
          <a:stretch>
            <a:fillRect/>
          </a:stretch>
        </p:blipFill>
        <p:spPr>
          <a:xfrm>
            <a:off x="423862" y="914400"/>
            <a:ext cx="8296275" cy="5653087"/>
          </a:xfrm>
          <a:prstGeom prst="rect">
            <a:avLst/>
          </a:prstGeom>
        </p:spPr>
      </p:pic>
      <p:sp>
        <p:nvSpPr>
          <p:cNvPr id="6" name="Line 4">
            <a:extLst>
              <a:ext uri="{FF2B5EF4-FFF2-40B4-BE49-F238E27FC236}">
                <a16:creationId xmlns:a16="http://schemas.microsoft.com/office/drawing/2014/main" id="{EA8AFF6C-1CBF-4AEB-8AB4-0CC4F698BF5F}"/>
              </a:ext>
            </a:extLst>
          </p:cNvPr>
          <p:cNvSpPr>
            <a:spLocks noChangeShapeType="1"/>
          </p:cNvSpPr>
          <p:nvPr/>
        </p:nvSpPr>
        <p:spPr bwMode="auto">
          <a:xfrm>
            <a:off x="152400" y="868681"/>
            <a:ext cx="8686800" cy="45719"/>
          </a:xfrm>
          <a:prstGeom prst="line">
            <a:avLst/>
          </a:prstGeom>
          <a:noFill/>
          <a:ln w="28575">
            <a:solidFill>
              <a:srgbClr val="00CCFF"/>
            </a:solidFill>
            <a:round/>
            <a:headEnd/>
            <a:tailEnd/>
          </a:ln>
        </p:spPr>
        <p:txBody>
          <a:bodyPr/>
          <a:lstStyle/>
          <a:p>
            <a:endParaRPr lang="en-GB"/>
          </a:p>
        </p:txBody>
      </p:sp>
    </p:spTree>
    <p:extLst>
      <p:ext uri="{BB962C8B-B14F-4D97-AF65-F5344CB8AC3E}">
        <p14:creationId xmlns:p14="http://schemas.microsoft.com/office/powerpoint/2010/main" val="35657541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D847A0C-B90D-42B8-8CD1-0D6B99898331}"/>
              </a:ext>
            </a:extLst>
          </p:cNvPr>
          <p:cNvSpPr>
            <a:spLocks noGrp="1"/>
          </p:cNvSpPr>
          <p:nvPr>
            <p:ph type="ftr" sz="quarter" idx="11"/>
          </p:nvPr>
        </p:nvSpPr>
        <p:spPr/>
        <p:txBody>
          <a:bodyPr/>
          <a:lstStyle/>
          <a:p>
            <a:pPr>
              <a:defRPr/>
            </a:pPr>
            <a:r>
              <a:rPr lang="en-US"/>
              <a:t>© 2019 by Takele Beyene, AAU-CVMA. </a:t>
            </a:r>
          </a:p>
        </p:txBody>
      </p:sp>
      <p:pic>
        <p:nvPicPr>
          <p:cNvPr id="5" name="Picture 4">
            <a:extLst>
              <a:ext uri="{FF2B5EF4-FFF2-40B4-BE49-F238E27FC236}">
                <a16:creationId xmlns:a16="http://schemas.microsoft.com/office/drawing/2014/main" id="{A00ED686-299D-404B-9C95-1AB4792B7535}"/>
              </a:ext>
            </a:extLst>
          </p:cNvPr>
          <p:cNvPicPr>
            <a:picLocks noChangeAspect="1"/>
          </p:cNvPicPr>
          <p:nvPr/>
        </p:nvPicPr>
        <p:blipFill>
          <a:blip r:embed="rId2"/>
          <a:stretch>
            <a:fillRect/>
          </a:stretch>
        </p:blipFill>
        <p:spPr>
          <a:xfrm>
            <a:off x="333375" y="1524000"/>
            <a:ext cx="8477250" cy="5197476"/>
          </a:xfrm>
          <a:prstGeom prst="rect">
            <a:avLst/>
          </a:prstGeom>
        </p:spPr>
      </p:pic>
      <p:pic>
        <p:nvPicPr>
          <p:cNvPr id="6" name="Picture 5">
            <a:extLst>
              <a:ext uri="{FF2B5EF4-FFF2-40B4-BE49-F238E27FC236}">
                <a16:creationId xmlns:a16="http://schemas.microsoft.com/office/drawing/2014/main" id="{8568337D-46EE-467D-87DD-72C78FA762E0}"/>
              </a:ext>
            </a:extLst>
          </p:cNvPr>
          <p:cNvPicPr>
            <a:picLocks noChangeAspect="1"/>
          </p:cNvPicPr>
          <p:nvPr/>
        </p:nvPicPr>
        <p:blipFill>
          <a:blip r:embed="rId3"/>
          <a:stretch>
            <a:fillRect/>
          </a:stretch>
        </p:blipFill>
        <p:spPr>
          <a:xfrm>
            <a:off x="152400" y="304800"/>
            <a:ext cx="8429625" cy="714375"/>
          </a:xfrm>
          <a:prstGeom prst="rect">
            <a:avLst/>
          </a:prstGeom>
        </p:spPr>
      </p:pic>
    </p:spTree>
    <p:extLst>
      <p:ext uri="{BB962C8B-B14F-4D97-AF65-F5344CB8AC3E}">
        <p14:creationId xmlns:p14="http://schemas.microsoft.com/office/powerpoint/2010/main" val="36395506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5D84525-C2E2-411C-9F59-D85C3B0B8C6B}"/>
              </a:ext>
            </a:extLst>
          </p:cNvPr>
          <p:cNvSpPr>
            <a:spLocks noGrp="1"/>
          </p:cNvSpPr>
          <p:nvPr>
            <p:ph type="ftr" sz="quarter" idx="11"/>
          </p:nvPr>
        </p:nvSpPr>
        <p:spPr/>
        <p:txBody>
          <a:bodyPr/>
          <a:lstStyle/>
          <a:p>
            <a:pPr>
              <a:defRPr/>
            </a:pPr>
            <a:r>
              <a:rPr lang="en-US"/>
              <a:t>© 2019 by Takele Beyene, AAU-CVMA. </a:t>
            </a:r>
          </a:p>
        </p:txBody>
      </p:sp>
      <p:pic>
        <p:nvPicPr>
          <p:cNvPr id="5" name="Picture 4">
            <a:extLst>
              <a:ext uri="{FF2B5EF4-FFF2-40B4-BE49-F238E27FC236}">
                <a16:creationId xmlns:a16="http://schemas.microsoft.com/office/drawing/2014/main" id="{ED21EE30-80A2-447C-8B32-9D101A352412}"/>
              </a:ext>
            </a:extLst>
          </p:cNvPr>
          <p:cNvPicPr>
            <a:picLocks noChangeAspect="1"/>
          </p:cNvPicPr>
          <p:nvPr/>
        </p:nvPicPr>
        <p:blipFill>
          <a:blip r:embed="rId2"/>
          <a:stretch>
            <a:fillRect/>
          </a:stretch>
        </p:blipFill>
        <p:spPr>
          <a:xfrm>
            <a:off x="471487" y="228601"/>
            <a:ext cx="8367713" cy="6127750"/>
          </a:xfrm>
          <a:prstGeom prst="rect">
            <a:avLst/>
          </a:prstGeom>
        </p:spPr>
      </p:pic>
    </p:spTree>
    <p:extLst>
      <p:ext uri="{BB962C8B-B14F-4D97-AF65-F5344CB8AC3E}">
        <p14:creationId xmlns:p14="http://schemas.microsoft.com/office/powerpoint/2010/main" val="9110089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2D122DB-1421-4AA5-A059-914597926572}"/>
              </a:ext>
            </a:extLst>
          </p:cNvPr>
          <p:cNvSpPr>
            <a:spLocks noGrp="1"/>
          </p:cNvSpPr>
          <p:nvPr>
            <p:ph type="ftr" sz="quarter" idx="11"/>
          </p:nvPr>
        </p:nvSpPr>
        <p:spPr/>
        <p:txBody>
          <a:bodyPr/>
          <a:lstStyle/>
          <a:p>
            <a:pPr>
              <a:defRPr/>
            </a:pPr>
            <a:r>
              <a:rPr lang="en-US"/>
              <a:t>© 2019 by Takele Beyene, AAU-CVMA. </a:t>
            </a:r>
          </a:p>
        </p:txBody>
      </p:sp>
      <p:pic>
        <p:nvPicPr>
          <p:cNvPr id="5" name="Picture 4">
            <a:extLst>
              <a:ext uri="{FF2B5EF4-FFF2-40B4-BE49-F238E27FC236}">
                <a16:creationId xmlns:a16="http://schemas.microsoft.com/office/drawing/2014/main" id="{FC57F7BB-52BF-4249-9924-06AA7966133F}"/>
              </a:ext>
            </a:extLst>
          </p:cNvPr>
          <p:cNvPicPr>
            <a:picLocks noChangeAspect="1"/>
          </p:cNvPicPr>
          <p:nvPr/>
        </p:nvPicPr>
        <p:blipFill>
          <a:blip r:embed="rId2"/>
          <a:stretch>
            <a:fillRect/>
          </a:stretch>
        </p:blipFill>
        <p:spPr>
          <a:xfrm>
            <a:off x="157162" y="1252537"/>
            <a:ext cx="8829675" cy="5103814"/>
          </a:xfrm>
          <a:prstGeom prst="rect">
            <a:avLst/>
          </a:prstGeom>
        </p:spPr>
      </p:pic>
      <p:pic>
        <p:nvPicPr>
          <p:cNvPr id="6" name="Picture 5">
            <a:extLst>
              <a:ext uri="{FF2B5EF4-FFF2-40B4-BE49-F238E27FC236}">
                <a16:creationId xmlns:a16="http://schemas.microsoft.com/office/drawing/2014/main" id="{31EE3580-5708-497B-A3A7-72E20B1C6FE6}"/>
              </a:ext>
            </a:extLst>
          </p:cNvPr>
          <p:cNvPicPr>
            <a:picLocks noChangeAspect="1"/>
          </p:cNvPicPr>
          <p:nvPr/>
        </p:nvPicPr>
        <p:blipFill>
          <a:blip r:embed="rId3"/>
          <a:stretch>
            <a:fillRect/>
          </a:stretch>
        </p:blipFill>
        <p:spPr>
          <a:xfrm>
            <a:off x="228600" y="381000"/>
            <a:ext cx="8429625" cy="714375"/>
          </a:xfrm>
          <a:prstGeom prst="rect">
            <a:avLst/>
          </a:prstGeom>
        </p:spPr>
      </p:pic>
    </p:spTree>
    <p:extLst>
      <p:ext uri="{BB962C8B-B14F-4D97-AF65-F5344CB8AC3E}">
        <p14:creationId xmlns:p14="http://schemas.microsoft.com/office/powerpoint/2010/main" val="307460475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62626-C9F2-43CA-AE73-ED5702ACD424}"/>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A8DB3083-6B70-40F0-A8AD-B42212B8D64F}"/>
              </a:ext>
            </a:extLst>
          </p:cNvPr>
          <p:cNvSpPr>
            <a:spLocks noGrp="1"/>
          </p:cNvSpPr>
          <p:nvPr>
            <p:ph type="ftr" sz="quarter" idx="11"/>
          </p:nvPr>
        </p:nvSpPr>
        <p:spPr/>
        <p:txBody>
          <a:bodyPr/>
          <a:lstStyle/>
          <a:p>
            <a:pPr>
              <a:defRPr/>
            </a:pPr>
            <a:r>
              <a:rPr lang="en-US"/>
              <a:t>© 2019 by Takele Beyene, AAU-CVMA. </a:t>
            </a:r>
          </a:p>
        </p:txBody>
      </p:sp>
      <p:pic>
        <p:nvPicPr>
          <p:cNvPr id="5" name="Picture 4">
            <a:extLst>
              <a:ext uri="{FF2B5EF4-FFF2-40B4-BE49-F238E27FC236}">
                <a16:creationId xmlns:a16="http://schemas.microsoft.com/office/drawing/2014/main" id="{F3F61EC7-DA5F-4034-A537-E1B2A887D1E3}"/>
              </a:ext>
            </a:extLst>
          </p:cNvPr>
          <p:cNvPicPr>
            <a:picLocks noChangeAspect="1"/>
          </p:cNvPicPr>
          <p:nvPr/>
        </p:nvPicPr>
        <p:blipFill>
          <a:blip r:embed="rId2"/>
          <a:stretch>
            <a:fillRect/>
          </a:stretch>
        </p:blipFill>
        <p:spPr>
          <a:xfrm>
            <a:off x="327020" y="365126"/>
            <a:ext cx="8489959" cy="5883274"/>
          </a:xfrm>
          <a:prstGeom prst="rect">
            <a:avLst/>
          </a:prstGeom>
        </p:spPr>
      </p:pic>
    </p:spTree>
    <p:extLst>
      <p:ext uri="{BB962C8B-B14F-4D97-AF65-F5344CB8AC3E}">
        <p14:creationId xmlns:p14="http://schemas.microsoft.com/office/powerpoint/2010/main" val="25571866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williams.edu/dean/AcademicPeerAdvisingSite/Website%20Images/Question.gif"/>
          <p:cNvPicPr>
            <a:picLocks noChangeAspect="1" noChangeArrowheads="1"/>
          </p:cNvPicPr>
          <p:nvPr/>
        </p:nvPicPr>
        <p:blipFill>
          <a:blip r:embed="rId3" cstate="print"/>
          <a:srcRect/>
          <a:stretch>
            <a:fillRect/>
          </a:stretch>
        </p:blipFill>
        <p:spPr bwMode="auto">
          <a:xfrm>
            <a:off x="1066800" y="609600"/>
            <a:ext cx="7162800" cy="5638800"/>
          </a:xfrm>
          <a:prstGeom prst="rect">
            <a:avLst/>
          </a:prstGeom>
          <a:noFill/>
          <a:ln w="9525">
            <a:noFill/>
            <a:miter lim="800000"/>
            <a:headEnd/>
            <a:tailEnd/>
          </a:ln>
        </p:spPr>
      </p:pic>
      <p:sp>
        <p:nvSpPr>
          <p:cNvPr id="2" name="Footer Placeholder 1">
            <a:extLst>
              <a:ext uri="{FF2B5EF4-FFF2-40B4-BE49-F238E27FC236}">
                <a16:creationId xmlns:a16="http://schemas.microsoft.com/office/drawing/2014/main" id="{50CB9E2A-B230-43F8-92E1-638F5C8036E4}"/>
              </a:ext>
            </a:extLst>
          </p:cNvPr>
          <p:cNvSpPr>
            <a:spLocks noGrp="1"/>
          </p:cNvSpPr>
          <p:nvPr>
            <p:ph type="ftr" sz="quarter" idx="10"/>
          </p:nvPr>
        </p:nvSpPr>
        <p:spPr/>
        <p:txBody>
          <a:bodyPr/>
          <a:lstStyle/>
          <a:p>
            <a:pPr>
              <a:defRPr/>
            </a:pPr>
            <a:r>
              <a:rPr lang="en-US" dirty="0"/>
              <a:t>© 2019 by Takele Beyene, AAU-CVMA. </a:t>
            </a:r>
          </a:p>
        </p:txBody>
      </p:sp>
    </p:spTree>
    <p:extLst>
      <p:ext uri="{BB962C8B-B14F-4D97-AF65-F5344CB8AC3E}">
        <p14:creationId xmlns:p14="http://schemas.microsoft.com/office/powerpoint/2010/main" val="200851780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A0BFC-3F98-49E9-AF2F-32E88BA478E0}"/>
              </a:ext>
            </a:extLst>
          </p:cNvPr>
          <p:cNvSpPr>
            <a:spLocks noGrp="1"/>
          </p:cNvSpPr>
          <p:nvPr>
            <p:ph type="title"/>
          </p:nvPr>
        </p:nvSpPr>
        <p:spPr/>
        <p:txBody>
          <a:bodyPr/>
          <a:lstStyle/>
          <a:p>
            <a:r>
              <a:rPr lang="en-US" dirty="0"/>
              <a:t>Reading materials</a:t>
            </a:r>
          </a:p>
        </p:txBody>
      </p:sp>
      <p:sp>
        <p:nvSpPr>
          <p:cNvPr id="4" name="Footer Placeholder 3">
            <a:extLst>
              <a:ext uri="{FF2B5EF4-FFF2-40B4-BE49-F238E27FC236}">
                <a16:creationId xmlns:a16="http://schemas.microsoft.com/office/drawing/2014/main" id="{9AB55B74-4124-4734-80D7-1ECE148F76FE}"/>
              </a:ext>
            </a:extLst>
          </p:cNvPr>
          <p:cNvSpPr>
            <a:spLocks noGrp="1"/>
          </p:cNvSpPr>
          <p:nvPr>
            <p:ph type="ftr" sz="quarter" idx="11"/>
          </p:nvPr>
        </p:nvSpPr>
        <p:spPr/>
        <p:txBody>
          <a:bodyPr/>
          <a:lstStyle/>
          <a:p>
            <a:r>
              <a:rPr lang="en-US"/>
              <a:t>Takele Beyene, CVMA-AAU</a:t>
            </a:r>
          </a:p>
        </p:txBody>
      </p:sp>
      <p:sp>
        <p:nvSpPr>
          <p:cNvPr id="7" name="Content Placeholder 6">
            <a:extLst>
              <a:ext uri="{FF2B5EF4-FFF2-40B4-BE49-F238E27FC236}">
                <a16:creationId xmlns:a16="http://schemas.microsoft.com/office/drawing/2014/main" id="{B174D976-88A3-4655-AF81-BDC9E548A0DA}"/>
              </a:ext>
            </a:extLst>
          </p:cNvPr>
          <p:cNvSpPr>
            <a:spLocks noGrp="1"/>
          </p:cNvSpPr>
          <p:nvPr>
            <p:ph idx="1"/>
          </p:nvPr>
        </p:nvSpPr>
        <p:spPr/>
        <p:txBody>
          <a:bodyPr/>
          <a:lstStyle/>
          <a:p>
            <a:pPr marL="0" indent="0">
              <a:buNone/>
            </a:pPr>
            <a:r>
              <a:rPr lang="en-US" dirty="0"/>
              <a:t>Textbook</a:t>
            </a:r>
          </a:p>
          <a:p>
            <a:r>
              <a:rPr lang="en-US" dirty="0" err="1"/>
              <a:t>Rivire</a:t>
            </a:r>
            <a:r>
              <a:rPr lang="en-US" dirty="0"/>
              <a:t> JE and </a:t>
            </a:r>
            <a:r>
              <a:rPr lang="en-US" dirty="0" err="1"/>
              <a:t>Papich</a:t>
            </a:r>
            <a:r>
              <a:rPr lang="en-US" dirty="0"/>
              <a:t> MG (2018): Veterinary Pharmacology and therapeutics 10</a:t>
            </a:r>
            <a:r>
              <a:rPr lang="en-US" baseline="30000" dirty="0"/>
              <a:t>th</a:t>
            </a:r>
            <a:r>
              <a:rPr lang="en-US" dirty="0"/>
              <a:t> ed.</a:t>
            </a:r>
          </a:p>
          <a:p>
            <a:pPr marL="0" indent="0" algn="ctr">
              <a:buNone/>
            </a:pPr>
            <a:r>
              <a:rPr lang="en-US" dirty="0"/>
              <a:t>OR</a:t>
            </a:r>
          </a:p>
          <a:p>
            <a:r>
              <a:rPr lang="en-US" dirty="0" err="1"/>
              <a:t>Rivire</a:t>
            </a:r>
            <a:r>
              <a:rPr lang="en-US" dirty="0"/>
              <a:t> JE and </a:t>
            </a:r>
            <a:r>
              <a:rPr lang="en-US" dirty="0" err="1"/>
              <a:t>Papich</a:t>
            </a:r>
            <a:r>
              <a:rPr lang="en-US" dirty="0"/>
              <a:t> MG (2016): Veterinary Pharmacology and therapeutics 9</a:t>
            </a:r>
            <a:r>
              <a:rPr lang="en-US" baseline="30000" dirty="0"/>
              <a:t>th</a:t>
            </a:r>
            <a:r>
              <a:rPr lang="en-US" dirty="0"/>
              <a:t> ed.</a:t>
            </a:r>
          </a:p>
          <a:p>
            <a:endParaRPr lang="en-US" dirty="0"/>
          </a:p>
          <a:p>
            <a:endParaRPr lang="en-US" dirty="0"/>
          </a:p>
        </p:txBody>
      </p:sp>
      <p:sp>
        <p:nvSpPr>
          <p:cNvPr id="5" name="Line 4">
            <a:extLst>
              <a:ext uri="{FF2B5EF4-FFF2-40B4-BE49-F238E27FC236}">
                <a16:creationId xmlns:a16="http://schemas.microsoft.com/office/drawing/2014/main" id="{353DADE1-94C1-4DC1-97FF-849FF0BA9B0F}"/>
              </a:ext>
            </a:extLst>
          </p:cNvPr>
          <p:cNvSpPr>
            <a:spLocks noChangeShapeType="1"/>
          </p:cNvSpPr>
          <p:nvPr/>
        </p:nvSpPr>
        <p:spPr bwMode="auto">
          <a:xfrm>
            <a:off x="26504" y="1447800"/>
            <a:ext cx="8686800" cy="45719"/>
          </a:xfrm>
          <a:prstGeom prst="line">
            <a:avLst/>
          </a:prstGeom>
          <a:noFill/>
          <a:ln w="28575">
            <a:solidFill>
              <a:srgbClr val="00CCFF"/>
            </a:solidFill>
            <a:round/>
            <a:headEnd/>
            <a:tailEnd/>
          </a:ln>
        </p:spPr>
        <p:txBody>
          <a:bodyPr/>
          <a:lstStyle/>
          <a:p>
            <a:endParaRPr lang="en-GB"/>
          </a:p>
        </p:txBody>
      </p:sp>
    </p:spTree>
    <p:extLst>
      <p:ext uri="{BB962C8B-B14F-4D97-AF65-F5344CB8AC3E}">
        <p14:creationId xmlns:p14="http://schemas.microsoft.com/office/powerpoint/2010/main" val="3368946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467600" cy="762000"/>
          </a:xfrm>
        </p:spPr>
        <p:txBody>
          <a:bodyPr/>
          <a:lstStyle/>
          <a:p>
            <a:r>
              <a:rPr lang="en-US" sz="3200" b="1" dirty="0">
                <a:solidFill>
                  <a:srgbClr val="FF0000"/>
                </a:solidFill>
                <a:effectLst>
                  <a:outerShdw blurRad="38100" dist="38100" dir="2700000" algn="tl">
                    <a:srgbClr val="000000">
                      <a:alpha val="43137"/>
                    </a:srgbClr>
                  </a:outerShdw>
                </a:effectLst>
              </a:rPr>
              <a:t>Targets of chemotherapy</a:t>
            </a:r>
            <a:endParaRPr lang="en-GB" sz="32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0" y="1219200"/>
            <a:ext cx="8001000" cy="5029200"/>
          </a:xfrm>
        </p:spPr>
        <p:txBody>
          <a:bodyPr/>
          <a:lstStyle/>
          <a:p>
            <a:pPr algn="just">
              <a:buFont typeface="Wingdings" pitchFamily="2" charset="2"/>
              <a:buChar char="q"/>
            </a:pPr>
            <a:r>
              <a:rPr lang="en-US" sz="2400" dirty="0"/>
              <a:t>Three major types of potential targets for chemotherapy of parasitic diseases: </a:t>
            </a:r>
          </a:p>
          <a:p>
            <a:pPr marL="457200" indent="-457200" algn="just">
              <a:buFont typeface="+mj-lt"/>
              <a:buAutoNum type="arabicPeriod"/>
            </a:pPr>
            <a:r>
              <a:rPr lang="en-US" sz="2400" b="1" dirty="0">
                <a:solidFill>
                  <a:srgbClr val="FF0000"/>
                </a:solidFill>
              </a:rPr>
              <a:t>Unique essential enzymes </a:t>
            </a:r>
            <a:r>
              <a:rPr lang="en-US" sz="2400" dirty="0"/>
              <a:t>found only in the parasite; </a:t>
            </a:r>
          </a:p>
          <a:p>
            <a:pPr marL="457200" indent="-457200" algn="just">
              <a:buFont typeface="+mj-lt"/>
              <a:buAutoNum type="arabicPeriod"/>
            </a:pPr>
            <a:endParaRPr lang="en-US" sz="2400" dirty="0"/>
          </a:p>
          <a:p>
            <a:pPr marL="457200" indent="-457200" algn="just">
              <a:buFont typeface="+mj-lt"/>
              <a:buAutoNum type="arabicPeriod"/>
            </a:pPr>
            <a:r>
              <a:rPr lang="en-US" sz="2400" b="1" dirty="0">
                <a:solidFill>
                  <a:srgbClr val="FF0000"/>
                </a:solidFill>
              </a:rPr>
              <a:t>Similar enzymes found in both host and parasite</a:t>
            </a:r>
            <a:r>
              <a:rPr lang="en-US" sz="2400" b="1" dirty="0">
                <a:solidFill>
                  <a:srgbClr val="FFFF00"/>
                </a:solidFill>
              </a:rPr>
              <a:t> </a:t>
            </a:r>
            <a:r>
              <a:rPr lang="en-US" sz="2400" dirty="0"/>
              <a:t>but </a:t>
            </a:r>
            <a:r>
              <a:rPr lang="en-US" sz="2400" dirty="0">
                <a:solidFill>
                  <a:srgbClr val="0070C0"/>
                </a:solidFill>
              </a:rPr>
              <a:t>indispensable</a:t>
            </a:r>
            <a:r>
              <a:rPr lang="en-US" sz="2400" dirty="0"/>
              <a:t> only for the parasite; and </a:t>
            </a:r>
          </a:p>
          <a:p>
            <a:pPr marL="457200" indent="-457200" algn="just">
              <a:buFont typeface="+mj-lt"/>
              <a:buAutoNum type="arabicPeriod"/>
            </a:pPr>
            <a:endParaRPr lang="en-US" sz="2400" dirty="0"/>
          </a:p>
          <a:p>
            <a:pPr marL="457200" indent="-457200" algn="just">
              <a:buFont typeface="+mj-lt"/>
              <a:buAutoNum type="arabicPeriod"/>
            </a:pPr>
            <a:r>
              <a:rPr lang="en-US" sz="2400" b="1" dirty="0">
                <a:solidFill>
                  <a:srgbClr val="FF0000"/>
                </a:solidFill>
              </a:rPr>
              <a:t>Common biochemical functions found in both parasite and host </a:t>
            </a:r>
            <a:r>
              <a:rPr lang="en-US" sz="2400" dirty="0"/>
              <a:t>but with different pharmacologic properties.</a:t>
            </a:r>
            <a:endParaRPr lang="en-GB" sz="2400" dirty="0"/>
          </a:p>
        </p:txBody>
      </p:sp>
      <p:sp>
        <p:nvSpPr>
          <p:cNvPr id="4" name="Footer Placeholder 3"/>
          <p:cNvSpPr>
            <a:spLocks noGrp="1"/>
          </p:cNvSpPr>
          <p:nvPr>
            <p:ph type="ftr" sz="quarter" idx="11"/>
          </p:nvPr>
        </p:nvSpPr>
        <p:spPr/>
        <p:txBody>
          <a:bodyPr/>
          <a:lstStyle/>
          <a:p>
            <a:pPr>
              <a:defRPr/>
            </a:pPr>
            <a:r>
              <a:rPr lang="en-US"/>
              <a:t>© 2019 by Takele Beyene, AAU-CVMA. </a:t>
            </a:r>
          </a:p>
        </p:txBody>
      </p:sp>
      <p:sp>
        <p:nvSpPr>
          <p:cNvPr id="5" name="Line 4">
            <a:extLst>
              <a:ext uri="{FF2B5EF4-FFF2-40B4-BE49-F238E27FC236}">
                <a16:creationId xmlns:a16="http://schemas.microsoft.com/office/drawing/2014/main" id="{B2C35B6A-5AEA-416A-A846-738112B79E83}"/>
              </a:ext>
            </a:extLst>
          </p:cNvPr>
          <p:cNvSpPr>
            <a:spLocks noChangeShapeType="1"/>
          </p:cNvSpPr>
          <p:nvPr/>
        </p:nvSpPr>
        <p:spPr bwMode="auto">
          <a:xfrm>
            <a:off x="228600" y="914400"/>
            <a:ext cx="8686800" cy="45719"/>
          </a:xfrm>
          <a:prstGeom prst="line">
            <a:avLst/>
          </a:prstGeom>
          <a:noFill/>
          <a:ln w="28575">
            <a:solidFill>
              <a:srgbClr val="00CCFF"/>
            </a:solidFill>
            <a:round/>
            <a:headEnd/>
            <a:tailEnd/>
          </a:ln>
        </p:spPr>
        <p:txBody>
          <a:bodyPr/>
          <a:lstStyle/>
          <a:p>
            <a:endParaRPr lang="en-GB"/>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1771</TotalTime>
  <Words>6054</Words>
  <Application>Microsoft Office PowerPoint</Application>
  <PresentationFormat>On-screen Show (4:3)</PresentationFormat>
  <Paragraphs>935</Paragraphs>
  <Slides>89</Slides>
  <Notes>68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89</vt:i4>
      </vt:variant>
    </vt:vector>
  </HeadingPairs>
  <TitlesOfParts>
    <vt:vector size="97" baseType="lpstr">
      <vt:lpstr>Arial</vt:lpstr>
      <vt:lpstr>Calibri</vt:lpstr>
      <vt:lpstr>Calibri Light</vt:lpstr>
      <vt:lpstr>Courier New</vt:lpstr>
      <vt:lpstr>MyriadPro-Regular</vt:lpstr>
      <vt:lpstr>Times New Roman</vt:lpstr>
      <vt:lpstr>Wingdings</vt:lpstr>
      <vt:lpstr>Office Theme</vt:lpstr>
      <vt:lpstr>PowerPoint Presentation</vt:lpstr>
      <vt:lpstr> Learning Objectives </vt:lpstr>
      <vt:lpstr>Overview</vt:lpstr>
      <vt:lpstr>Helminthiasis</vt:lpstr>
      <vt:lpstr>Factors responsible for therapeutic failure of AHs:</vt:lpstr>
      <vt:lpstr>Overview</vt:lpstr>
      <vt:lpstr>Overview</vt:lpstr>
      <vt:lpstr>General principles of antiparasitic therapy</vt:lpstr>
      <vt:lpstr>Targets of chemotherapy</vt:lpstr>
      <vt:lpstr>1. Unique essential enzymes</vt:lpstr>
      <vt:lpstr>2. Indispensable enzymes</vt:lpstr>
      <vt:lpstr>3. Common indispensable biochemical functions with different pharmacologic properties</vt:lpstr>
      <vt:lpstr>PowerPoint Presentation</vt:lpstr>
      <vt:lpstr>Anthelmintic Drugs</vt:lpstr>
      <vt:lpstr>Antinematodals</vt:lpstr>
      <vt:lpstr>Fig. Schematic representation of the main PK features taking place after oral/intraruminal administration of BZD AHs in ruminants. </vt:lpstr>
      <vt:lpstr>PowerPoint Presentation</vt:lpstr>
      <vt:lpstr> Benzimidazoles: </vt:lpstr>
      <vt:lpstr>Benzimidazoles:</vt:lpstr>
      <vt:lpstr>Benzimidazoles:</vt:lpstr>
      <vt:lpstr>Factors Affecting the Disposition Kinetics and Efficacy of BZD Anthelmintics</vt:lpstr>
      <vt:lpstr>PowerPoint Presentation</vt:lpstr>
      <vt:lpstr>PowerPoint Presentation</vt:lpstr>
      <vt:lpstr>PowerPoint Presentation</vt:lpstr>
      <vt:lpstr>PowerPoint Presentation</vt:lpstr>
      <vt:lpstr>PowerPoint Presentation</vt:lpstr>
      <vt:lpstr>PowerPoint Presentation</vt:lpstr>
      <vt:lpstr>Resistance to nematicides</vt:lpstr>
      <vt:lpstr>Table: Summary of the main anthelmintic resistance mechanisms described in helminth parasites for the most important chemical families: macrocyclic lactones (ivermectin, moxidectin, etc.), benzimidazoles (albendazole, fenbendazole, etc.), and imidazothiazoles (levamisole)</vt:lpstr>
      <vt:lpstr>PowerPoint Presentation</vt:lpstr>
      <vt:lpstr>Anticestodal agents</vt:lpstr>
      <vt:lpstr>PowerPoint Presentation</vt:lpstr>
      <vt:lpstr>PowerPoint Presentation</vt:lpstr>
      <vt:lpstr>Anticestodals … cont’d</vt:lpstr>
      <vt:lpstr>Antitrematodals</vt:lpstr>
      <vt:lpstr>Antitrematodal agents</vt:lpstr>
      <vt:lpstr>Antifilariasis</vt:lpstr>
      <vt:lpstr>Antifilariasis ...cont’d </vt:lpstr>
      <vt:lpstr>Antifilariasis ...cont’d</vt:lpstr>
      <vt:lpstr>Anti-filariasis ...cont’d</vt:lpstr>
      <vt:lpstr>PowerPoint Presentation</vt:lpstr>
      <vt:lpstr>PowerPoint Presentation</vt:lpstr>
      <vt:lpstr>Ectoparasiticides</vt:lpstr>
      <vt:lpstr>Ectoparasiticides</vt:lpstr>
      <vt:lpstr>Organochlorines</vt:lpstr>
      <vt:lpstr>Organochlorines</vt:lpstr>
      <vt:lpstr>Organophosphates (OP) </vt:lpstr>
      <vt:lpstr>Organophosphates</vt:lpstr>
      <vt:lpstr>Carbamates </vt:lpstr>
      <vt:lpstr>Pyrethrins and Synthetic Pyrethroids</vt:lpstr>
      <vt:lpstr>Pyrethrins and Synthetic Pyrethroids</vt:lpstr>
      <vt:lpstr>Macrocyclic Lactones  ( Avermectins and Milbemycins)</vt:lpstr>
      <vt:lpstr>Macrocyclic Lactones</vt:lpstr>
      <vt:lpstr>Formamidines</vt:lpstr>
      <vt:lpstr>Amitraz</vt:lpstr>
      <vt:lpstr>Insect Growth Regulators</vt:lpstr>
      <vt:lpstr>US FDA approved Ectoparasiticides  </vt:lpstr>
      <vt:lpstr>Resistance to Ectoparasiticides</vt:lpstr>
      <vt:lpstr>PowerPoint Presentation</vt:lpstr>
      <vt:lpstr>Objectives</vt:lpstr>
      <vt:lpstr>Antiprotozoals</vt:lpstr>
      <vt:lpstr>I. Anticoccidials</vt:lpstr>
      <vt:lpstr>Anticoccidials…cont’d</vt:lpstr>
      <vt:lpstr>Anticoccidials…cont’d</vt:lpstr>
      <vt:lpstr>Anticoccidials…cont’d</vt:lpstr>
      <vt:lpstr>Anticoccidials…cont’d</vt:lpstr>
      <vt:lpstr>Drugs licensed for the treatment of coccidiosis in food animals</vt:lpstr>
      <vt:lpstr>Drugs licensed for the treatment of coccidiosis in food animals</vt:lpstr>
      <vt:lpstr>II. Anti-Babesiosis</vt:lpstr>
      <vt:lpstr>Antibabesial drugs</vt:lpstr>
      <vt:lpstr>Antibabesial drugs</vt:lpstr>
      <vt:lpstr>III. Anti-trypanosomial drugs</vt:lpstr>
      <vt:lpstr>Anti-trypanosomial drugs</vt:lpstr>
      <vt:lpstr>Anti-trypanosomial drugs</vt:lpstr>
      <vt:lpstr>Individual assignment</vt:lpstr>
      <vt:lpstr>IV. Anti-trichomoniasis Drugs</vt:lpstr>
      <vt:lpstr>Others</vt:lpstr>
      <vt:lpstr>Anti-amebiasis</vt:lpstr>
      <vt:lpstr>Anti-amebiasis</vt:lpstr>
      <vt:lpstr>Anti-amebiasis</vt:lpstr>
      <vt:lpstr>Anti-amebiasis</vt:lpstr>
      <vt:lpstr>Anti-ameobiasis</vt:lpstr>
      <vt:lpstr>Summary of drugs used to treat selected protozoal diseases in animals </vt:lpstr>
      <vt:lpstr>PowerPoint Presentation</vt:lpstr>
      <vt:lpstr>PowerPoint Presentation</vt:lpstr>
      <vt:lpstr>PowerPoint Presentation</vt:lpstr>
      <vt:lpstr>PowerPoint Presentation</vt:lpstr>
      <vt:lpstr>PowerPoint Presentation</vt:lpstr>
      <vt:lpstr>Reading materials</vt:lpstr>
    </vt:vector>
  </TitlesOfParts>
  <Company>SPL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Antihelmintics</dc:title>
  <dc:creator>takele.beyene@aau.edu.et</dc:creator>
  <cp:lastModifiedBy>Takele B Tufa</cp:lastModifiedBy>
  <cp:revision>216</cp:revision>
  <cp:lastPrinted>2016-04-18T12:51:31Z</cp:lastPrinted>
  <dcterms:created xsi:type="dcterms:W3CDTF">2003-07-09T18:36:34Z</dcterms:created>
  <dcterms:modified xsi:type="dcterms:W3CDTF">2020-04-26T21:10:57Z</dcterms:modified>
</cp:coreProperties>
</file>