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313" r:id="rId4"/>
    <p:sldId id="331" r:id="rId5"/>
    <p:sldId id="340" r:id="rId6"/>
    <p:sldId id="359" r:id="rId7"/>
    <p:sldId id="341" r:id="rId8"/>
    <p:sldId id="342" r:id="rId9"/>
    <p:sldId id="343" r:id="rId10"/>
    <p:sldId id="338" r:id="rId11"/>
    <p:sldId id="344" r:id="rId12"/>
    <p:sldId id="346" r:id="rId13"/>
    <p:sldId id="347" r:id="rId14"/>
    <p:sldId id="348" r:id="rId15"/>
    <p:sldId id="349" r:id="rId16"/>
    <p:sldId id="339" r:id="rId17"/>
    <p:sldId id="350" r:id="rId18"/>
    <p:sldId id="352" r:id="rId19"/>
    <p:sldId id="353" r:id="rId20"/>
    <p:sldId id="351" r:id="rId21"/>
    <p:sldId id="355" r:id="rId22"/>
    <p:sldId id="358" r:id="rId23"/>
    <p:sldId id="345" r:id="rId24"/>
    <p:sldId id="356" r:id="rId25"/>
    <p:sldId id="357" r:id="rId26"/>
    <p:sldId id="354" r:id="rId27"/>
    <p:sldId id="31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94C7-A954-4FCB-8B7B-C747CEC0DB30}" type="datetimeFigureOut">
              <a:rPr lang="en-IN" smtClean="0"/>
              <a:t>29-04-2020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234C0-7731-448D-8376-A2B249373D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8300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BE30B3F-2422-426E-B2C6-333BBBF1A8DD}" type="datetime1">
              <a:rPr lang="en-US" smtClean="0"/>
              <a:t>4/29/2020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6DEAFBE-2B5E-4693-BBC1-8386AB69E616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9E5D4AF-D74D-4310-8895-1A981724DAEB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B21C08-38B6-4D98-972E-8A5A2E70360D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22CEFB7A-E6B0-4ABC-8121-6ADA7C5A2B4C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F3B7D8D-C701-4067-982D-455F40E4003A}" type="datetime1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1EF1DF6-40E2-436A-AE77-EB4DB36F8818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58C7E5E-1600-4553-9876-BE7074CFF205}" type="datetime1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298F89B-69F8-4845-A48B-169616880D16}" type="datetime1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219E0AA-3F6E-412A-B3C8-C37B06A1C000}" type="datetime1">
              <a:rPr lang="en-US" smtClean="0"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D3BEF512-4146-4E6A-9D32-801E96E149B7}" type="datetime1">
              <a:rPr lang="en-US" smtClean="0"/>
              <a:t>4/29/2020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r>
              <a:rPr kumimoji="0" lang="en-US" smtClean="0">
                <a:solidFill>
                  <a:srgbClr val="FFFFFF"/>
                </a:solidFill>
              </a:rPr>
              <a:t>Dr vasu pinnti                                                 ICT</a:t>
            </a:r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8.xls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Chapter -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machine learning</a:t>
            </a:r>
            <a:endParaRPr lang="en-IN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3540D03-B2D6-43FB-84D9-A69416F2685A}" type="datetime1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27433"/>
            <a:ext cx="5544616" cy="368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0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Decision Tree –An Example (contd..)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10</a:t>
            </a:fld>
            <a:endParaRPr kumimoji="0" lang="en-US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835790" y="3030165"/>
            <a:ext cx="4267200" cy="3298825"/>
            <a:chOff x="384" y="1584"/>
            <a:chExt cx="2451" cy="1694"/>
          </a:xfrm>
        </p:grpSpPr>
        <p:sp>
          <p:nvSpPr>
            <p:cNvPr id="11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</a:rPr>
                <a:t>Refund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</a:rPr>
                <a:t>MarSt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2D1993"/>
                  </a:solidFill>
                </a:rPr>
                <a:t>TaxInc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</a:rPr>
                <a:t>YES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</a:rPr>
                <a:t>NO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24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</a:rPr>
                <a:t>NO</a:t>
              </a:r>
              <a:endParaRPr lang="en-US" altLang="en-US" sz="1600">
                <a:solidFill>
                  <a:srgbClr val="00FFFF"/>
                </a:solidFill>
              </a:endParaRPr>
            </a:p>
          </p:txBody>
        </p:sp>
        <p:sp>
          <p:nvSpPr>
            <p:cNvPr id="26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</a:rPr>
                <a:t>NO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/>
                <a:t>Yes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/>
                <a:t>No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/>
                <a:t>Married</a:t>
              </a:r>
              <a:r>
                <a:rPr lang="en-US" altLang="en-US" sz="1600">
                  <a:solidFill>
                    <a:schemeClr val="bg2"/>
                  </a:solidFill>
                </a:rPr>
                <a:t> 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/>
                <a:t>Single, Divorced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/>
                <a:t>&lt; 80K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  <p:sp>
          <p:nvSpPr>
            <p:cNvPr id="33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/>
                <a:t>&gt; 80K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</p:grpSp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588319"/>
              </p:ext>
            </p:extLst>
          </p:nvPr>
        </p:nvGraphicFramePr>
        <p:xfrm>
          <a:off x="5102990" y="226816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3" imgW="4651248" imgH="1575816" progId="Word.Document.8">
                  <p:embed/>
                </p:oleObj>
              </mc:Choice>
              <mc:Fallback>
                <p:oleObj name="Document" r:id="rId3" imgW="4651248" imgH="15758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990" y="2268165"/>
                        <a:ext cx="3343275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4950590" y="1810965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b="1">
                <a:solidFill>
                  <a:schemeClr val="tx2"/>
                </a:solidFill>
              </a:rPr>
              <a:t>Test Data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1140590" y="2115765"/>
            <a:ext cx="3429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dirty="0"/>
              <a:t>Start from the root of tree.</a:t>
            </a:r>
          </a:p>
        </p:txBody>
      </p:sp>
      <p:sp>
        <p:nvSpPr>
          <p:cNvPr id="37" name="Line 30"/>
          <p:cNvSpPr>
            <a:spLocks noChangeShapeType="1"/>
          </p:cNvSpPr>
          <p:nvPr/>
        </p:nvSpPr>
        <p:spPr bwMode="auto">
          <a:xfrm>
            <a:off x="2283590" y="249676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49990" y="1491878"/>
            <a:ext cx="360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CC3300"/>
                </a:solidFill>
              </a:rPr>
              <a:t>Apply Model to Test Data</a:t>
            </a:r>
          </a:p>
        </p:txBody>
      </p:sp>
    </p:spTree>
    <p:extLst>
      <p:ext uri="{BB962C8B-B14F-4D97-AF65-F5344CB8AC3E}">
        <p14:creationId xmlns:p14="http://schemas.microsoft.com/office/powerpoint/2010/main" val="105801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Decision Tree –An Example (contd..)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11</a:t>
            </a:fld>
            <a:endParaRPr kumimoji="0" lang="en-US" dirty="0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898775" y="5185445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1658938" y="5185445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366963" y="4210720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3695700" y="4210720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>
            <a:off x="2544763" y="3320132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 flipH="1">
            <a:off x="1039813" y="3320132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606550" y="2996282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2D1993"/>
                </a:solidFill>
              </a:rPr>
              <a:t>Refund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2720975" y="3888457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2D1993"/>
                </a:solidFill>
              </a:rPr>
              <a:t>MarSt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925638" y="4860007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2D1993"/>
                </a:solidFill>
              </a:rPr>
              <a:t>TaxInc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941638" y="5828382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859088" y="5828382"/>
            <a:ext cx="7508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YES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1304925" y="5849020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435100" y="5831557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NO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685800" y="3905920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814388" y="3888457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NO</a:t>
            </a:r>
            <a:endParaRPr lang="en-US" altLang="en-US" sz="1600">
              <a:solidFill>
                <a:srgbClr val="00FFFF"/>
              </a:solidFill>
            </a:endParaRPr>
          </a:p>
        </p:txBody>
      </p:sp>
      <p:sp>
        <p:nvSpPr>
          <p:cNvPr id="24" name="AutoShape 18"/>
          <p:cNvSpPr>
            <a:spLocks noChangeArrowheads="1"/>
          </p:cNvSpPr>
          <p:nvPr/>
        </p:nvSpPr>
        <p:spPr bwMode="auto">
          <a:xfrm>
            <a:off x="3860800" y="4893345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968750" y="4893345"/>
            <a:ext cx="4905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NO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860425" y="3320132"/>
            <a:ext cx="533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Yes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897188" y="3320132"/>
            <a:ext cx="4429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4022725" y="4258345"/>
            <a:ext cx="930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FF0000"/>
                </a:solidFill>
              </a:rPr>
              <a:t>Married 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662113" y="4293270"/>
            <a:ext cx="166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Single, Divorced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155700" y="5264820"/>
            <a:ext cx="720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&lt; 80K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101975" y="5264820"/>
            <a:ext cx="720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&gt; 80K</a:t>
            </a:r>
            <a:endParaRPr lang="en-US" altLang="en-US" sz="1600">
              <a:solidFill>
                <a:schemeClr val="bg2"/>
              </a:solidFill>
            </a:endParaRPr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04926"/>
              </p:ext>
            </p:extLst>
          </p:nvPr>
        </p:nvGraphicFramePr>
        <p:xfrm>
          <a:off x="4953000" y="2234282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Document" r:id="rId3" imgW="4651248" imgH="1575816" progId="Word.Document.8">
                  <p:embed/>
                </p:oleObj>
              </mc:Choice>
              <mc:Fallback>
                <p:oleObj name="Document" r:id="rId3" imgW="4651248" imgH="15758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34282"/>
                        <a:ext cx="3343275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4800600" y="1777082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b="1">
                <a:solidFill>
                  <a:schemeClr val="tx2"/>
                </a:solidFill>
              </a:rPr>
              <a:t>Test Data</a:t>
            </a:r>
            <a:endParaRPr lang="en-US" altLang="en-US">
              <a:solidFill>
                <a:schemeClr val="bg2"/>
              </a:solidFill>
            </a:endParaRP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 flipH="1">
            <a:off x="4495800" y="3224882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6019800" y="4215482"/>
            <a:ext cx="26670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/>
              <a:t>Assign Cheat to “No”</a:t>
            </a: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249238" y="1988220"/>
            <a:ext cx="382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CC3300"/>
                </a:solidFill>
              </a:rPr>
              <a:t>Apply Model to Test Data</a:t>
            </a:r>
          </a:p>
        </p:txBody>
      </p:sp>
    </p:spTree>
    <p:extLst>
      <p:ext uri="{BB962C8B-B14F-4D97-AF65-F5344CB8AC3E}">
        <p14:creationId xmlns:p14="http://schemas.microsoft.com/office/powerpoint/2010/main" val="73467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– another example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graphicFrame>
        <p:nvGraphicFramePr>
          <p:cNvPr id="6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82985"/>
              </p:ext>
            </p:extLst>
          </p:nvPr>
        </p:nvGraphicFramePr>
        <p:xfrm>
          <a:off x="1514475" y="1923628"/>
          <a:ext cx="611505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Worksheet" r:id="rId3" imgW="6114862" imgH="4457747" progId="Excel.Sheet.8">
                  <p:embed/>
                </p:oleObj>
              </mc:Choice>
              <mc:Fallback>
                <p:oleObj name="Worksheet" r:id="rId3" imgW="6114862" imgH="4457747" progId="Excel.Sheet.8">
                  <p:embed/>
                  <p:pic>
                    <p:nvPicPr>
                      <p:cNvPr id="0" name="Object 2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1923628"/>
                        <a:ext cx="611505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9512" y="1412776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/>
              <a:t> </a:t>
            </a:r>
            <a:r>
              <a:rPr lang="en-US" altLang="en-US" dirty="0"/>
              <a:t>Training dataset for ‘</a:t>
            </a:r>
            <a:r>
              <a:rPr lang="en-US" altLang="en-US" dirty="0" err="1"/>
              <a:t>buys_computer</a:t>
            </a:r>
            <a:r>
              <a:rPr lang="en-US" altLang="en-US" dirty="0"/>
              <a:t>’ example</a:t>
            </a:r>
          </a:p>
        </p:txBody>
      </p:sp>
    </p:spTree>
    <p:extLst>
      <p:ext uri="{BB962C8B-B14F-4D97-AF65-F5344CB8AC3E}">
        <p14:creationId xmlns:p14="http://schemas.microsoft.com/office/powerpoint/2010/main" val="16511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– another example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219200" y="2406228"/>
            <a:ext cx="6305550" cy="3810000"/>
            <a:chOff x="768" y="1152"/>
            <a:chExt cx="3972" cy="240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2387" y="1152"/>
              <a:ext cx="475" cy="296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age?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245" y="1766"/>
              <a:ext cx="7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overcast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229" y="2342"/>
              <a:ext cx="763" cy="296"/>
            </a:xfrm>
            <a:prstGeom prst="rect">
              <a:avLst/>
            </a:prstGeom>
            <a:solidFill>
              <a:srgbClr val="00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student?</a:t>
              </a: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432" y="2342"/>
              <a:ext cx="1140" cy="296"/>
            </a:xfrm>
            <a:prstGeom prst="rect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credit rating?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1619" y="1462"/>
              <a:ext cx="625" cy="83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>
              <a:off x="2622" y="1491"/>
              <a:ext cx="1" cy="3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2928" y="1440"/>
              <a:ext cx="1051" cy="8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513" y="1730"/>
              <a:ext cx="534" cy="296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 b="1">
                  <a:latin typeface="Times New Roman" pitchFamily="18" charset="0"/>
                </a:rPr>
                <a:t>&lt;=30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364" y="1804"/>
              <a:ext cx="417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 b="1">
                  <a:latin typeface="Times New Roman" pitchFamily="18" charset="0"/>
                </a:rPr>
                <a:t>&gt;40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>
              <a:off x="960" y="2640"/>
              <a:ext cx="528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1728" y="2640"/>
              <a:ext cx="480" cy="6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3360" y="2640"/>
              <a:ext cx="480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4128" y="2640"/>
              <a:ext cx="432" cy="5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2623" y="2029"/>
              <a:ext cx="0" cy="27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768" y="3264"/>
              <a:ext cx="308" cy="28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028" y="3264"/>
              <a:ext cx="372" cy="28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368" y="3216"/>
              <a:ext cx="372" cy="28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437" y="2344"/>
              <a:ext cx="372" cy="288"/>
            </a:xfrm>
            <a:prstGeom prst="rect">
              <a:avLst/>
            </a:prstGeom>
            <a:solidFill>
              <a:srgbClr val="00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256" y="1824"/>
              <a:ext cx="672" cy="192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en-US" b="1" dirty="0">
                  <a:latin typeface="Times New Roman" pitchFamily="18" charset="0"/>
                </a:rPr>
                <a:t>31..40</a:t>
              </a:r>
              <a:endParaRPr lang="en-US" altLang="en-US" sz="1800" dirty="0">
                <a:latin typeface="Times New Roman" pitchFamily="18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 rot="-143156">
              <a:off x="3168" y="3216"/>
              <a:ext cx="308" cy="28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no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4176" y="2784"/>
              <a:ext cx="382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fair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072" y="2784"/>
              <a:ext cx="807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excellent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1872" y="2832"/>
              <a:ext cx="372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yes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960" y="2832"/>
              <a:ext cx="432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altLang="en-US">
                  <a:latin typeface="Times New Roman" pitchFamily="18" charset="0"/>
                </a:rPr>
                <a:t>no</a:t>
              </a:r>
            </a:p>
          </p:txBody>
        </p:sp>
      </p:grp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849438" y="1772816"/>
            <a:ext cx="5713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170981"/>
                </a:solidFill>
              </a:rPr>
              <a:t>Output: A Decision Tree for “</a:t>
            </a:r>
            <a:r>
              <a:rPr lang="en-US" altLang="en-US" b="1" i="1" dirty="0" err="1">
                <a:solidFill>
                  <a:srgbClr val="CC3300"/>
                </a:solidFill>
              </a:rPr>
              <a:t>buys_computer</a:t>
            </a:r>
            <a:r>
              <a:rPr lang="en-US" altLang="en-US" b="1" i="1" dirty="0">
                <a:solidFill>
                  <a:srgbClr val="17098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505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induction algorithms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14</a:t>
            </a:fld>
            <a:endParaRPr kumimoji="0" lang="en-US" dirty="0"/>
          </a:p>
        </p:txBody>
      </p:sp>
      <p:sp>
        <p:nvSpPr>
          <p:cNvPr id="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363272" cy="4467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Many Algorithms: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altLang="en-US" sz="2000" dirty="0" smtClean="0"/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/>
              <a:t>Hunt’s Algorithm (one of the earliest)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altLang="en-US" sz="2000" dirty="0" smtClean="0"/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/>
              <a:t> ID3(Induction Decision Tree ver. 3),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altLang="en-US" sz="2000" dirty="0" smtClean="0"/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/>
              <a:t> C4.5, C5.0 by Ross Quinlan et.al.</a:t>
            </a:r>
          </a:p>
          <a:p>
            <a:pPr lvl="1" eaLnBrk="1" hangingPunct="1">
              <a:buFont typeface="Marlett" pitchFamily="2" charset="2"/>
              <a:buNone/>
              <a:defRPr/>
            </a:pPr>
            <a:endParaRPr lang="en-US" altLang="en-US" sz="2000" dirty="0" smtClean="0"/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/>
              <a:t>CART (Classification And Regression Tree)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altLang="en-US" sz="2000" dirty="0" smtClean="0"/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r>
              <a:rPr lang="en-US" altLang="en-US" sz="2000" dirty="0" smtClean="0"/>
              <a:t>CHAID (Chi-square Automatic Interaction Detection)</a:t>
            </a:r>
          </a:p>
          <a:p>
            <a:pPr lvl="1" eaLnBrk="1" hangingPunct="1">
              <a:buFont typeface="Arial" panose="020B0604020202020204" pitchFamily="34" charset="0"/>
              <a:buChar char="–"/>
              <a:defRPr/>
            </a:pPr>
            <a:endParaRPr lang="en-US" altLang="en-US" sz="2000" dirty="0" smtClean="0"/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4129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 induction algorithms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15</a:t>
            </a:fld>
            <a:endParaRPr kumimoji="0"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6995" y="1527174"/>
            <a:ext cx="7427488" cy="4926161"/>
          </a:xfrm>
          <a:noFill/>
        </p:spPr>
      </p:pic>
    </p:spTree>
    <p:extLst>
      <p:ext uri="{BB962C8B-B14F-4D97-AF65-F5344CB8AC3E}">
        <p14:creationId xmlns:p14="http://schemas.microsoft.com/office/powerpoint/2010/main" val="59627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Naïve </a:t>
            </a:r>
            <a:r>
              <a:rPr lang="en-US" altLang="en-US" dirty="0"/>
              <a:t>Bayesian </a:t>
            </a:r>
            <a:r>
              <a:rPr lang="en-US" altLang="en-US" dirty="0" smtClean="0"/>
              <a:t>Classification</a:t>
            </a:r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16</a:t>
            </a:fld>
            <a:endParaRPr kumimoji="0"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Let D be a training set of tuples and their associated class labels, and each tuple is represented by an n-D attribute vector </a:t>
            </a:r>
            <a:r>
              <a:rPr lang="en-US" altLang="en-US" sz="2400" b="1" dirty="0" smtClean="0"/>
              <a:t>X</a:t>
            </a:r>
            <a:r>
              <a:rPr lang="en-US" altLang="en-US" sz="2400" dirty="0" smtClean="0"/>
              <a:t> = (x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x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…, </a:t>
            </a:r>
            <a:r>
              <a:rPr lang="en-US" altLang="en-US" sz="2400" dirty="0" err="1" smtClean="0"/>
              <a:t>x</a:t>
            </a:r>
            <a:r>
              <a:rPr lang="en-US" altLang="en-US" sz="2400" baseline="-25000" dirty="0" err="1" smtClean="0"/>
              <a:t>n</a:t>
            </a:r>
            <a:r>
              <a:rPr lang="en-US" altLang="en-US" sz="2400" dirty="0" smtClean="0"/>
              <a:t>)</a:t>
            </a:r>
          </a:p>
          <a:p>
            <a:r>
              <a:rPr lang="en-US" altLang="en-US" sz="2400" dirty="0" smtClean="0"/>
              <a:t>Suppose there are </a:t>
            </a:r>
            <a:r>
              <a:rPr lang="en-US" altLang="en-US" sz="2400" i="1" dirty="0" smtClean="0"/>
              <a:t>m</a:t>
            </a:r>
            <a:r>
              <a:rPr lang="en-US" altLang="en-US" sz="2400" dirty="0" smtClean="0"/>
              <a:t> classes C</a:t>
            </a:r>
            <a:r>
              <a:rPr lang="en-US" altLang="en-US" sz="2400" baseline="-25000" dirty="0" smtClean="0"/>
              <a:t>1</a:t>
            </a:r>
            <a:r>
              <a:rPr lang="en-US" altLang="en-US" sz="2400" dirty="0" smtClean="0"/>
              <a:t>, C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, …, C</a:t>
            </a:r>
            <a:r>
              <a:rPr lang="en-US" altLang="en-US" sz="2400" baseline="-25000" dirty="0" smtClean="0"/>
              <a:t>m</a:t>
            </a:r>
            <a:r>
              <a:rPr lang="en-US" alt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Classification is to derive the maximum posteriori, i.e., the maximal P(</a:t>
            </a:r>
            <a:r>
              <a:rPr lang="en-US" altLang="en-US" sz="2400" dirty="0" err="1" smtClean="0"/>
              <a:t>C</a:t>
            </a:r>
            <a:r>
              <a:rPr lang="en-US" altLang="en-US" sz="2400" baseline="-25000" dirty="0" err="1" smtClean="0"/>
              <a:t>i</a:t>
            </a:r>
            <a:r>
              <a:rPr lang="en-US" altLang="en-US" sz="2400" dirty="0" err="1" smtClean="0"/>
              <a:t>|</a:t>
            </a:r>
            <a:r>
              <a:rPr lang="en-US" altLang="en-US" sz="2400" b="1" dirty="0" err="1" smtClean="0"/>
              <a:t>X</a:t>
            </a:r>
            <a:r>
              <a:rPr lang="en-US" alt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This can be derived from Bayes’ theorem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Since P(X) is constant for all classes, only                              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dirty="0" smtClean="0"/>
              <a:t>needs to be maximized</a:t>
            </a:r>
          </a:p>
        </p:txBody>
      </p:sp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74808462"/>
              </p:ext>
            </p:extLst>
          </p:nvPr>
        </p:nvGraphicFramePr>
        <p:xfrm>
          <a:off x="1981200" y="4419600"/>
          <a:ext cx="2668588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Equation" r:id="rId3" imgW="2501900" imgH="647700" progId="Equation.3">
                  <p:embed/>
                </p:oleObj>
              </mc:Choice>
              <mc:Fallback>
                <p:oleObj name="Equation" r:id="rId3" imgW="2501900" imgH="647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419600"/>
                        <a:ext cx="2668588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925485778"/>
              </p:ext>
            </p:extLst>
          </p:nvPr>
        </p:nvGraphicFramePr>
        <p:xfrm>
          <a:off x="3851920" y="5821207"/>
          <a:ext cx="3690293" cy="517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Equation" r:id="rId5" imgW="2476500" imgH="381000" progId="Equation.3">
                  <p:embed/>
                </p:oleObj>
              </mc:Choice>
              <mc:Fallback>
                <p:oleObj name="Equation" r:id="rId5" imgW="24765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5821207"/>
                        <a:ext cx="3690293" cy="5176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07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Naive Bayesian Classifier Example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graphicFrame>
        <p:nvGraphicFramePr>
          <p:cNvPr id="8" name="Object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53438054"/>
              </p:ext>
            </p:extLst>
          </p:nvPr>
        </p:nvGraphicFramePr>
        <p:xfrm>
          <a:off x="1331640" y="2132856"/>
          <a:ext cx="6753944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Worksheet" r:id="rId3" imgW="5743651" imgH="5172151" progId="Excel.Sheet.8">
                  <p:embed/>
                </p:oleObj>
              </mc:Choice>
              <mc:Fallback>
                <p:oleObj name="Worksheet" r:id="rId3" imgW="5743651" imgH="517215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132856"/>
                        <a:ext cx="6753944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7092280" y="2060848"/>
            <a:ext cx="998984" cy="389384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endParaRPr lang="en-US" alt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401156" y="1844824"/>
            <a:ext cx="979156" cy="21602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067944" y="1477367"/>
            <a:ext cx="2410916" cy="523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800" dirty="0">
                <a:solidFill>
                  <a:srgbClr val="FF0000"/>
                </a:solidFill>
              </a:rPr>
              <a:t>play </a:t>
            </a:r>
            <a:r>
              <a:rPr lang="en-US" altLang="en-US" sz="2800" dirty="0" smtClean="0">
                <a:solidFill>
                  <a:srgbClr val="FF0000"/>
                </a:solidFill>
              </a:rPr>
              <a:t>foot ball?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32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Naive Bayesian Classifier Example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graphicFrame>
        <p:nvGraphicFramePr>
          <p:cNvPr id="6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529928"/>
              </p:ext>
            </p:extLst>
          </p:nvPr>
        </p:nvGraphicFramePr>
        <p:xfrm>
          <a:off x="1905000" y="4365104"/>
          <a:ext cx="5562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Worksheet" r:id="rId3" imgW="5743488" imgH="2086093" progId="Excel.Sheet.8">
                  <p:embed/>
                </p:oleObj>
              </mc:Choice>
              <mc:Fallback>
                <p:oleObj name="Worksheet" r:id="rId3" imgW="5743488" imgH="2086093" progId="Excel.Sheet.8">
                  <p:embed/>
                  <p:pic>
                    <p:nvPicPr>
                      <p:cNvPr id="0" name="Object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65104"/>
                        <a:ext cx="5562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567359"/>
              </p:ext>
            </p:extLst>
          </p:nvPr>
        </p:nvGraphicFramePr>
        <p:xfrm>
          <a:off x="1905000" y="1556792"/>
          <a:ext cx="55626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Worksheet" r:id="rId5" imgW="5743488" imgH="3447874" progId="Excel.Sheet.8">
                  <p:embed/>
                </p:oleObj>
              </mc:Choice>
              <mc:Fallback>
                <p:oleObj name="Worksheet" r:id="rId5" imgW="5743488" imgH="3447874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56792"/>
                        <a:ext cx="55626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5"/>
          <p:cNvSpPr>
            <a:spLocks/>
          </p:cNvSpPr>
          <p:nvPr/>
        </p:nvSpPr>
        <p:spPr bwMode="auto">
          <a:xfrm>
            <a:off x="7629071" y="1772816"/>
            <a:ext cx="228600" cy="2438400"/>
          </a:xfrm>
          <a:prstGeom prst="rightBrace">
            <a:avLst>
              <a:gd name="adj1" fmla="val 88889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 alt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877175" y="2732459"/>
            <a:ext cx="361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800">
                <a:solidFill>
                  <a:srgbClr val="0000FF"/>
                </a:solidFill>
              </a:rPr>
              <a:t>9</a:t>
            </a:r>
          </a:p>
        </p:txBody>
      </p:sp>
      <p:sp>
        <p:nvSpPr>
          <p:cNvPr id="14" name="AutoShape 7"/>
          <p:cNvSpPr>
            <a:spLocks/>
          </p:cNvSpPr>
          <p:nvPr/>
        </p:nvSpPr>
        <p:spPr bwMode="auto">
          <a:xfrm>
            <a:off x="7507560" y="4668416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 altLang="en-US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810450" y="5201816"/>
            <a:ext cx="3619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800" dirty="0">
                <a:solidFill>
                  <a:srgbClr val="0000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07790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487387"/>
            <a:ext cx="8229600" cy="609600"/>
          </a:xfrm>
          <a:prstGeom prst="rect">
            <a:avLst/>
          </a:prstGeom>
          <a:noFill/>
        </p:spPr>
        <p:txBody>
          <a:bodyPr vert="horz" lIns="92075" tIns="46038" rIns="92075" bIns="46038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Naive Bayesian Classifier Example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06587"/>
            <a:ext cx="8077200" cy="4530725"/>
          </a:xfrm>
          <a:prstGeom prst="rect">
            <a:avLst/>
          </a:prstGeom>
          <a:noFill/>
        </p:spPr>
        <p:txBody>
          <a:bodyPr vert="horz" lIns="92075" tIns="46038" rIns="92075" bIns="46038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smtClean="0"/>
              <a:t>Given the training set, we compute the probabilities:</a:t>
            </a:r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endParaRPr lang="en-US" altLang="en-US" sz="2000" smtClean="0"/>
          </a:p>
          <a:p>
            <a:r>
              <a:rPr lang="en-US" altLang="en-US" sz="2000" smtClean="0"/>
              <a:t>We also have the probabilities</a:t>
            </a:r>
          </a:p>
          <a:p>
            <a:pPr lvl="1"/>
            <a:r>
              <a:rPr lang="en-US" altLang="en-US" sz="1800" smtClean="0"/>
              <a:t>P = 9/14</a:t>
            </a:r>
          </a:p>
          <a:p>
            <a:pPr lvl="1"/>
            <a:r>
              <a:rPr lang="en-US" altLang="en-US" sz="1800" smtClean="0"/>
              <a:t>N = 5/14</a:t>
            </a:r>
          </a:p>
          <a:p>
            <a:pPr lvl="1">
              <a:buFont typeface="Wingdings" pitchFamily="2" charset="2"/>
              <a:buNone/>
            </a:pPr>
            <a:endParaRPr lang="en-US" altLang="en-US" sz="1800" smtClean="0"/>
          </a:p>
        </p:txBody>
      </p:sp>
      <p:graphicFrame>
        <p:nvGraphicFramePr>
          <p:cNvPr id="9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640888"/>
              </p:ext>
            </p:extLst>
          </p:nvPr>
        </p:nvGraphicFramePr>
        <p:xfrm>
          <a:off x="1066800" y="2239987"/>
          <a:ext cx="6459538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Worksheet" r:id="rId3" imgW="6459538" imgH="2862263" progId="Excel.Sheet.8">
                  <p:embed/>
                </p:oleObj>
              </mc:Choice>
              <mc:Fallback>
                <p:oleObj name="Worksheet" r:id="rId3" imgW="6459538" imgH="2862263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39987"/>
                        <a:ext cx="6459538" cy="286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53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What is machine learning</a:t>
            </a:r>
          </a:p>
          <a:p>
            <a:pPr lvl="0"/>
            <a:r>
              <a:rPr lang="en-US" dirty="0" smtClean="0"/>
              <a:t>Types of machine </a:t>
            </a:r>
            <a:r>
              <a:rPr lang="en-US" dirty="0" smtClean="0"/>
              <a:t>learning</a:t>
            </a:r>
          </a:p>
          <a:p>
            <a:pPr lvl="0"/>
            <a:r>
              <a:rPr lang="en-US" dirty="0" smtClean="0"/>
              <a:t>Applications of machine learning</a:t>
            </a:r>
            <a:endParaRPr lang="en-US" dirty="0" smtClean="0"/>
          </a:p>
          <a:p>
            <a:pPr lvl="0"/>
            <a:r>
              <a:rPr lang="en-US" dirty="0" smtClean="0"/>
              <a:t>Supervised </a:t>
            </a:r>
            <a:r>
              <a:rPr lang="en-US" dirty="0" smtClean="0"/>
              <a:t>learning(classification)</a:t>
            </a:r>
            <a:endParaRPr lang="en-US" dirty="0" smtClean="0"/>
          </a:p>
          <a:p>
            <a:pPr lvl="1"/>
            <a:r>
              <a:rPr lang="en-US" dirty="0"/>
              <a:t>Decision tree algorithm</a:t>
            </a:r>
          </a:p>
          <a:p>
            <a:pPr lvl="1"/>
            <a:r>
              <a:rPr lang="en-US" dirty="0"/>
              <a:t>Bayesian </a:t>
            </a:r>
            <a:r>
              <a:rPr lang="en-US" dirty="0" smtClean="0"/>
              <a:t>classification </a:t>
            </a:r>
            <a:r>
              <a:rPr lang="en-US" dirty="0"/>
              <a:t>algorithm</a:t>
            </a:r>
          </a:p>
          <a:p>
            <a:pPr lvl="0"/>
            <a:r>
              <a:rPr lang="en-US" dirty="0" smtClean="0"/>
              <a:t>Unsupervised </a:t>
            </a:r>
            <a:r>
              <a:rPr lang="en-US" dirty="0" smtClean="0"/>
              <a:t>learning(clustering)</a:t>
            </a:r>
            <a:endParaRPr lang="en-US" dirty="0" smtClean="0"/>
          </a:p>
          <a:p>
            <a:pPr lvl="1"/>
            <a:r>
              <a:rPr lang="en-US" dirty="0" smtClean="0"/>
              <a:t>K-means clustering algorithm</a:t>
            </a:r>
          </a:p>
        </p:txBody>
      </p:sp>
    </p:spTree>
    <p:extLst>
      <p:ext uri="{BB962C8B-B14F-4D97-AF65-F5344CB8AC3E}">
        <p14:creationId xmlns:p14="http://schemas.microsoft.com/office/powerpoint/2010/main" val="24403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20</a:t>
            </a:fld>
            <a:endParaRPr kumimoji="0"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  <a:noFill/>
        </p:spPr>
        <p:txBody>
          <a:bodyPr vert="horz" lIns="92075" tIns="46038" rIns="92075" bIns="46038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Naive Bayesian Classifier Example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706587"/>
            <a:ext cx="8077200" cy="4530725"/>
          </a:xfrm>
          <a:prstGeom prst="rect">
            <a:avLst/>
          </a:prstGeom>
          <a:noFill/>
        </p:spPr>
        <p:txBody>
          <a:bodyPr vert="horz" lIns="92075" tIns="46038" rIns="92075" bIns="46038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 smtClean="0"/>
              <a:t>To classify a new sample X:</a:t>
            </a:r>
          </a:p>
          <a:p>
            <a:pPr lvl="1"/>
            <a:r>
              <a:rPr lang="en-US" altLang="en-US" sz="2000" dirty="0" smtClean="0"/>
              <a:t>outlook = sunny</a:t>
            </a:r>
          </a:p>
          <a:p>
            <a:pPr lvl="1"/>
            <a:r>
              <a:rPr lang="en-US" altLang="en-US" sz="2000" dirty="0" smtClean="0"/>
              <a:t>temperature = cool</a:t>
            </a:r>
          </a:p>
          <a:p>
            <a:pPr lvl="1"/>
            <a:r>
              <a:rPr lang="en-US" altLang="en-US" sz="2000" dirty="0" smtClean="0"/>
              <a:t>humidity = high</a:t>
            </a:r>
          </a:p>
          <a:p>
            <a:pPr lvl="1"/>
            <a:r>
              <a:rPr lang="en-US" altLang="en-US" sz="2000" dirty="0" smtClean="0"/>
              <a:t>windy = false</a:t>
            </a:r>
          </a:p>
          <a:p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(P|X) = 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(P)*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sunny|P</a:t>
            </a:r>
            <a:r>
              <a:rPr lang="en-US" altLang="en-US" sz="2400" dirty="0" smtClean="0"/>
              <a:t>)*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cool|P</a:t>
            </a:r>
            <a:r>
              <a:rPr lang="en-US" altLang="en-US" sz="2400" dirty="0" smtClean="0"/>
              <a:t>)* 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high|P</a:t>
            </a:r>
            <a:r>
              <a:rPr lang="en-US" altLang="en-US" sz="2400" dirty="0" smtClean="0"/>
              <a:t>)*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false|P</a:t>
            </a:r>
            <a:r>
              <a:rPr lang="en-US" altLang="en-US" sz="2400" dirty="0" smtClean="0"/>
              <a:t>) = 9/14*2/9*3/9*3/9*6/9 = 0.01</a:t>
            </a:r>
          </a:p>
          <a:p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(N|X) = 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(N)*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sunny|N</a:t>
            </a:r>
            <a:r>
              <a:rPr lang="en-US" altLang="en-US" sz="2400" dirty="0" smtClean="0"/>
              <a:t>)*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cool|N</a:t>
            </a:r>
            <a:r>
              <a:rPr lang="en-US" altLang="en-US" sz="2400" dirty="0" smtClean="0"/>
              <a:t>)* 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high|N</a:t>
            </a:r>
            <a:r>
              <a:rPr lang="en-US" altLang="en-US" sz="2400" dirty="0" smtClean="0"/>
              <a:t>)*</a:t>
            </a:r>
            <a:r>
              <a:rPr lang="en-US" altLang="en-US" sz="2400" dirty="0" err="1" smtClean="0"/>
              <a:t>Prob</a:t>
            </a:r>
            <a:r>
              <a:rPr lang="en-US" altLang="en-US" sz="2400" dirty="0" smtClean="0"/>
              <a:t>(</a:t>
            </a:r>
            <a:r>
              <a:rPr lang="en-US" altLang="en-US" sz="2400" dirty="0" err="1" smtClean="0"/>
              <a:t>false|N</a:t>
            </a:r>
            <a:r>
              <a:rPr lang="en-US" altLang="en-US" sz="2400" dirty="0" smtClean="0"/>
              <a:t>) = 5/14*3/5*1/5*4/5*2/5 = 0.013</a:t>
            </a:r>
          </a:p>
          <a:p>
            <a:r>
              <a:rPr lang="en-US" altLang="en-US" sz="2400" dirty="0" smtClean="0"/>
              <a:t>Therefore X takes class label </a:t>
            </a:r>
            <a:r>
              <a:rPr lang="en-US" altLang="en-US" sz="2400" dirty="0" smtClean="0">
                <a:solidFill>
                  <a:srgbClr val="0000FF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390315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21</a:t>
            </a:fld>
            <a:endParaRPr kumimoji="0"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609600"/>
          </a:xfrm>
          <a:prstGeom prst="rect">
            <a:avLst/>
          </a:prstGeom>
          <a:noFill/>
        </p:spPr>
        <p:txBody>
          <a:bodyPr vert="horz" lIns="92075" tIns="46038" rIns="92075" bIns="46038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/>
              <a:t>Naive Bayesian Classifier Example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1728936"/>
            <a:ext cx="8178800" cy="472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 smtClean="0"/>
              <a:t>Second example X = &lt;rain, hot, high, false&gt;</a:t>
            </a:r>
          </a:p>
          <a:p>
            <a:pPr>
              <a:lnSpc>
                <a:spcPct val="90000"/>
              </a:lnSpc>
            </a:pP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P(</a:t>
            </a:r>
            <a:r>
              <a:rPr lang="en-US" altLang="en-US" sz="2400" dirty="0" err="1" smtClean="0"/>
              <a:t>X|p</a:t>
            </a:r>
            <a:r>
              <a:rPr lang="en-US" altLang="en-US" sz="2400" dirty="0" smtClean="0"/>
              <a:t>)·P(p) = </a:t>
            </a:r>
            <a:br>
              <a:rPr lang="en-US" altLang="en-US" sz="2400" dirty="0" smtClean="0"/>
            </a:br>
            <a:r>
              <a:rPr lang="en-US" altLang="en-US" sz="2400" dirty="0" smtClean="0"/>
              <a:t>P(</a:t>
            </a:r>
            <a:r>
              <a:rPr lang="en-US" altLang="en-US" sz="2400" dirty="0" err="1" smtClean="0"/>
              <a:t>rain|p</a:t>
            </a:r>
            <a:r>
              <a:rPr lang="en-US" altLang="en-US" sz="2400" dirty="0" smtClean="0"/>
              <a:t>)·P(</a:t>
            </a:r>
            <a:r>
              <a:rPr lang="en-US" altLang="en-US" sz="2400" dirty="0" err="1" smtClean="0"/>
              <a:t>hot|p</a:t>
            </a:r>
            <a:r>
              <a:rPr lang="en-US" altLang="en-US" sz="2400" dirty="0" smtClean="0"/>
              <a:t>)·P(</a:t>
            </a:r>
            <a:r>
              <a:rPr lang="en-US" altLang="en-US" sz="2400" dirty="0" err="1" smtClean="0"/>
              <a:t>high|p</a:t>
            </a:r>
            <a:r>
              <a:rPr lang="en-US" altLang="en-US" sz="2400" dirty="0" smtClean="0"/>
              <a:t>)·P(</a:t>
            </a:r>
            <a:r>
              <a:rPr lang="en-US" altLang="en-US" sz="2400" dirty="0" err="1" smtClean="0"/>
              <a:t>false|p</a:t>
            </a:r>
            <a:r>
              <a:rPr lang="en-US" altLang="en-US" sz="2400" dirty="0" smtClean="0"/>
              <a:t>)·P(p) = 3/9·2/9·3/9·6/9·9/14 = </a:t>
            </a:r>
            <a:r>
              <a:rPr lang="it-IT" altLang="en-US" sz="2400" dirty="0" smtClean="0"/>
              <a:t>0.010582</a:t>
            </a:r>
            <a:endParaRPr lang="en-US" altLang="en-US" sz="2400" dirty="0" smtClean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P(</a:t>
            </a:r>
            <a:r>
              <a:rPr lang="en-US" altLang="en-US" sz="2400" dirty="0" err="1" smtClean="0"/>
              <a:t>X|n</a:t>
            </a:r>
            <a:r>
              <a:rPr lang="en-US" altLang="en-US" sz="2400" dirty="0" smtClean="0"/>
              <a:t>)·P(n) = </a:t>
            </a:r>
            <a:br>
              <a:rPr lang="en-US" altLang="en-US" sz="2400" dirty="0" smtClean="0"/>
            </a:br>
            <a:r>
              <a:rPr lang="en-US" altLang="en-US" sz="2400" dirty="0" smtClean="0"/>
              <a:t>P(</a:t>
            </a:r>
            <a:r>
              <a:rPr lang="en-US" altLang="en-US" sz="2400" dirty="0" err="1" smtClean="0"/>
              <a:t>rain|n</a:t>
            </a:r>
            <a:r>
              <a:rPr lang="en-US" altLang="en-US" sz="2400" dirty="0" smtClean="0"/>
              <a:t>)·P(</a:t>
            </a:r>
            <a:r>
              <a:rPr lang="en-US" altLang="en-US" sz="2400" dirty="0" err="1" smtClean="0"/>
              <a:t>hot|n</a:t>
            </a:r>
            <a:r>
              <a:rPr lang="en-US" altLang="en-US" sz="2400" dirty="0" smtClean="0"/>
              <a:t>)·P(</a:t>
            </a:r>
            <a:r>
              <a:rPr lang="en-US" altLang="en-US" sz="2400" dirty="0" err="1" smtClean="0"/>
              <a:t>high|n</a:t>
            </a:r>
            <a:r>
              <a:rPr lang="en-US" altLang="en-US" sz="2400" dirty="0" smtClean="0"/>
              <a:t>)·P(</a:t>
            </a:r>
            <a:r>
              <a:rPr lang="en-US" altLang="en-US" sz="2400" dirty="0" err="1" smtClean="0"/>
              <a:t>false|n</a:t>
            </a:r>
            <a:r>
              <a:rPr lang="en-US" altLang="en-US" sz="2400" dirty="0" smtClean="0"/>
              <a:t>)·P(n) = 2/5·2/5·4/5·2/5·5/14 = </a:t>
            </a:r>
            <a:r>
              <a:rPr lang="it-IT" altLang="en-US" sz="2400" dirty="0" smtClean="0">
                <a:solidFill>
                  <a:srgbClr val="0000FF"/>
                </a:solidFill>
              </a:rPr>
              <a:t>0.018286</a:t>
            </a:r>
            <a:endParaRPr lang="en-US" alt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sz="2400" dirty="0" smtClean="0">
              <a:solidFill>
                <a:schemeClr val="hlink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Sample </a:t>
            </a:r>
            <a:r>
              <a:rPr lang="en-US" altLang="en-US" sz="2400" dirty="0" smtClean="0">
                <a:solidFill>
                  <a:srgbClr val="0000FF"/>
                </a:solidFill>
              </a:rPr>
              <a:t>X </a:t>
            </a:r>
            <a:r>
              <a:rPr lang="en-US" altLang="en-US" sz="2400" dirty="0" smtClean="0"/>
              <a:t>is classified in class </a:t>
            </a:r>
            <a:r>
              <a:rPr lang="en-US" altLang="en-US" sz="2400" dirty="0" smtClean="0">
                <a:solidFill>
                  <a:srgbClr val="0000FF"/>
                </a:solidFill>
              </a:rPr>
              <a:t>N</a:t>
            </a:r>
            <a:r>
              <a:rPr lang="en-US" altLang="en-US" sz="2400" dirty="0" smtClean="0">
                <a:solidFill>
                  <a:schemeClr val="hlink"/>
                </a:solidFill>
              </a:rPr>
              <a:t> </a:t>
            </a:r>
            <a:r>
              <a:rPr lang="en-US" altLang="en-US" sz="2400" dirty="0" smtClean="0"/>
              <a:t>(don</a:t>
            </a:r>
            <a:r>
              <a:rPr lang="en-US" altLang="en-US" sz="2400" dirty="0" smtClean="0">
                <a:latin typeface="Comic Sans MS" pitchFamily="66" charset="0"/>
              </a:rPr>
              <a:t>’</a:t>
            </a:r>
            <a:r>
              <a:rPr lang="en-US" altLang="en-US" sz="2400" dirty="0" smtClean="0"/>
              <a:t>t play)</a:t>
            </a:r>
            <a:endParaRPr lang="it-IT" altLang="en-US" sz="2400" dirty="0" smtClean="0"/>
          </a:p>
          <a:p>
            <a:pPr>
              <a:lnSpc>
                <a:spcPct val="90000"/>
              </a:lnSpc>
            </a:pPr>
            <a:endParaRPr lang="it-IT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974405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22</a:t>
            </a:fld>
            <a:endParaRPr kumimoji="0"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430560"/>
            <a:ext cx="7895456" cy="838200"/>
          </a:xfrm>
          <a:noFill/>
          <a:ln/>
        </p:spPr>
        <p:txBody>
          <a:bodyPr lIns="92075" tIns="46038" rIns="92075" bIns="46038" anchor="ctr">
            <a:normAutofit/>
          </a:bodyPr>
          <a:lstStyle/>
          <a:p>
            <a:r>
              <a:rPr lang="en-US" sz="3200" dirty="0" smtClean="0"/>
              <a:t>Clustering algorithms-Partitioning method</a:t>
            </a:r>
            <a:endParaRPr lang="en-US" sz="2800" b="1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81000" y="1724744"/>
            <a:ext cx="8458200" cy="4800600"/>
          </a:xfrm>
          <a:prstGeom prst="rect">
            <a:avLst/>
          </a:prstGeom>
          <a:noFill/>
          <a:ln/>
        </p:spPr>
        <p:txBody>
          <a:bodyPr vert="horz" lIns="92075" tIns="46038" rIns="92075" bIns="46038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u="sng" dirty="0" smtClean="0"/>
              <a:t>Partitioning method:</a:t>
            </a:r>
            <a:r>
              <a:rPr lang="en-US" sz="2400" dirty="0" smtClean="0"/>
              <a:t> Construct a partition of a database </a:t>
            </a:r>
            <a:r>
              <a:rPr lang="en-US" sz="2400" b="1" i="1" dirty="0" smtClean="0"/>
              <a:t>D</a:t>
            </a:r>
            <a:r>
              <a:rPr lang="en-US" sz="2400" dirty="0" smtClean="0"/>
              <a:t> of </a:t>
            </a:r>
            <a:r>
              <a:rPr lang="en-US" sz="2400" b="1" i="1" dirty="0" smtClean="0"/>
              <a:t>n</a:t>
            </a:r>
            <a:r>
              <a:rPr lang="en-US" sz="2400" dirty="0" smtClean="0"/>
              <a:t> objects into a set of </a:t>
            </a:r>
            <a:r>
              <a:rPr lang="en-US" sz="2400" b="1" i="1" dirty="0" smtClean="0"/>
              <a:t>k</a:t>
            </a:r>
            <a:r>
              <a:rPr lang="en-US" sz="2400" dirty="0" smtClean="0"/>
              <a:t> clusters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Given a </a:t>
            </a:r>
            <a:r>
              <a:rPr lang="en-US" sz="2400" i="1" dirty="0" smtClean="0"/>
              <a:t>k</a:t>
            </a:r>
            <a:r>
              <a:rPr lang="en-US" sz="2400" dirty="0" smtClean="0"/>
              <a:t>, find a partition of </a:t>
            </a:r>
            <a:r>
              <a:rPr lang="en-US" sz="2400" i="1" dirty="0" smtClean="0"/>
              <a:t>k clusters </a:t>
            </a:r>
            <a:r>
              <a:rPr lang="en-US" sz="2400" dirty="0" smtClean="0"/>
              <a:t>that optimizes the chosen partitioning criterion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Heuristic methods: </a:t>
            </a:r>
            <a:r>
              <a:rPr lang="en-US" sz="2400" i="1" dirty="0" smtClean="0"/>
              <a:t>k-means</a:t>
            </a:r>
            <a:r>
              <a:rPr lang="en-US" sz="2400" dirty="0" smtClean="0"/>
              <a:t> and </a:t>
            </a:r>
            <a:r>
              <a:rPr lang="en-US" sz="2400" i="1" dirty="0" smtClean="0"/>
              <a:t>k-</a:t>
            </a:r>
            <a:r>
              <a:rPr lang="en-US" sz="2400" i="1" dirty="0" err="1" smtClean="0"/>
              <a:t>medoids</a:t>
            </a:r>
            <a:r>
              <a:rPr lang="en-US" sz="2400" dirty="0" smtClean="0"/>
              <a:t> algorithms</a:t>
            </a:r>
          </a:p>
          <a:p>
            <a:pPr lvl="1">
              <a:lnSpc>
                <a:spcPct val="110000"/>
              </a:lnSpc>
            </a:pPr>
            <a:r>
              <a:rPr lang="en-US" sz="2400" i="1" u="sng" dirty="0" smtClean="0"/>
              <a:t>k-means</a:t>
            </a:r>
            <a:r>
              <a:rPr lang="en-US" sz="2400" dirty="0" smtClean="0"/>
              <a:t> (MacQueen’67): Each cluster is represented by the center of the cluster</a:t>
            </a:r>
          </a:p>
          <a:p>
            <a:pPr lvl="1">
              <a:lnSpc>
                <a:spcPct val="110000"/>
              </a:lnSpc>
            </a:pPr>
            <a:r>
              <a:rPr lang="en-US" sz="2400" i="1" u="sng" dirty="0" smtClean="0"/>
              <a:t>k-</a:t>
            </a:r>
            <a:r>
              <a:rPr lang="en-US" sz="2400" i="1" u="sng" dirty="0" err="1" smtClean="0"/>
              <a:t>medoids</a:t>
            </a:r>
            <a:r>
              <a:rPr lang="en-US" sz="2400" dirty="0" smtClean="0"/>
              <a:t> or PAM (Partition around </a:t>
            </a:r>
            <a:r>
              <a:rPr lang="en-US" sz="2400" dirty="0" err="1" smtClean="0"/>
              <a:t>medoids</a:t>
            </a:r>
            <a:r>
              <a:rPr lang="en-US" sz="2400" dirty="0" smtClean="0"/>
              <a:t>) (Kaufman &amp; Rousseeuw’87): Each cluster is represented by one of the objects in the cluster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7091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23</a:t>
            </a:fld>
            <a:endParaRPr kumimoji="0"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19213" y="464269"/>
            <a:ext cx="7296150" cy="4984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</a:t>
            </a:r>
            <a:r>
              <a:rPr lang="en-US" sz="3200" i="1" dirty="0"/>
              <a:t>K-Means</a:t>
            </a:r>
            <a:r>
              <a:rPr lang="en-US" sz="3200" dirty="0"/>
              <a:t> Clustering Method</a:t>
            </a:r>
            <a:r>
              <a:rPr lang="en-US" sz="2400" b="1" dirty="0"/>
              <a:t> </a:t>
            </a:r>
            <a:endParaRPr lang="en-US" sz="28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722313" y="1732557"/>
            <a:ext cx="7856538" cy="45767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Given </a:t>
            </a:r>
            <a:r>
              <a:rPr lang="en-US" sz="2400" i="1" dirty="0" smtClean="0"/>
              <a:t>k</a:t>
            </a:r>
            <a:r>
              <a:rPr lang="en-US" sz="2400" dirty="0" smtClean="0"/>
              <a:t>, the </a:t>
            </a:r>
            <a:r>
              <a:rPr lang="en-US" sz="2400" i="1" dirty="0" smtClean="0"/>
              <a:t>k-means</a:t>
            </a:r>
            <a:r>
              <a:rPr lang="en-US" sz="2400" dirty="0" smtClean="0"/>
              <a:t> algorithm is implemented in 4 steps: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Partition objects into </a:t>
            </a:r>
            <a:r>
              <a:rPr lang="en-US" sz="2400" i="1" dirty="0" smtClean="0">
                <a:solidFill>
                  <a:srgbClr val="000000"/>
                </a:solidFill>
              </a:rPr>
              <a:t>k</a:t>
            </a:r>
            <a:r>
              <a:rPr lang="en-US" sz="2400" dirty="0" smtClean="0">
                <a:solidFill>
                  <a:srgbClr val="000000"/>
                </a:solidFill>
              </a:rPr>
              <a:t> nonempty subsets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Compute seed points as the centroids of the clusters of the current partition.  The centroid is the center (mean point) of the cluster.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Assign each object to the cluster with the nearest seed point. 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Go back to Step 2, stop when no more new assignment.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96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725" y="554261"/>
            <a:ext cx="7296150" cy="4984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</a:t>
            </a:r>
            <a:r>
              <a:rPr lang="en-US" sz="3200" i="1" dirty="0"/>
              <a:t>K-Means</a:t>
            </a:r>
            <a:r>
              <a:rPr lang="en-US" sz="3200" dirty="0"/>
              <a:t> Clustering Method</a:t>
            </a:r>
            <a:r>
              <a:rPr lang="en-US" sz="2400" b="1" dirty="0"/>
              <a:t> </a:t>
            </a:r>
            <a:endParaRPr lang="en-US" sz="28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1008" y="1352128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Example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1828800" y="1580728"/>
            <a:ext cx="2286000" cy="2057400"/>
            <a:chOff x="528" y="240"/>
            <a:chExt cx="2142" cy="1872"/>
          </a:xfrm>
        </p:grpSpPr>
        <p:graphicFrame>
          <p:nvGraphicFramePr>
            <p:cNvPr id="14" name="Object 5"/>
            <p:cNvGraphicFramePr>
              <a:graphicFrameLocks noChangeAspect="1"/>
            </p:cNvGraphicFramePr>
            <p:nvPr/>
          </p:nvGraphicFramePr>
          <p:xfrm>
            <a:off x="528" y="240"/>
            <a:ext cx="2142" cy="18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6" name="Worksheet" r:id="rId3" imgW="3400654" imgH="2915107" progId="Excel.Sheet.8">
                    <p:embed/>
                  </p:oleObj>
                </mc:Choice>
                <mc:Fallback>
                  <p:oleObj name="Worksheet" r:id="rId3" imgW="3400654" imgH="2915107" progId="Excel.Sheet.8">
                    <p:embed/>
                    <p:pic>
                      <p:nvPicPr>
                        <p:cNvPr id="0" name=""/>
                        <p:cNvPicPr>
                          <a:picLocks noRot="1"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" y="240"/>
                          <a:ext cx="2142" cy="18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189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008" y="557"/>
              <a:ext cx="852" cy="1260"/>
            </a:xfrm>
            <a:custGeom>
              <a:avLst/>
              <a:gdLst>
                <a:gd name="T0" fmla="*/ 518 w 852"/>
                <a:gd name="T1" fmla="*/ 280 h 1260"/>
                <a:gd name="T2" fmla="*/ 392 w 852"/>
                <a:gd name="T3" fmla="*/ 36 h 1260"/>
                <a:gd name="T4" fmla="*/ 237 w 852"/>
                <a:gd name="T5" fmla="*/ 21 h 1260"/>
                <a:gd name="T6" fmla="*/ 133 w 852"/>
                <a:gd name="T7" fmla="*/ 73 h 1260"/>
                <a:gd name="T8" fmla="*/ 0 w 852"/>
                <a:gd name="T9" fmla="*/ 369 h 1260"/>
                <a:gd name="T10" fmla="*/ 44 w 852"/>
                <a:gd name="T11" fmla="*/ 688 h 1260"/>
                <a:gd name="T12" fmla="*/ 362 w 852"/>
                <a:gd name="T13" fmla="*/ 1117 h 1260"/>
                <a:gd name="T14" fmla="*/ 429 w 852"/>
                <a:gd name="T15" fmla="*/ 1139 h 1260"/>
                <a:gd name="T16" fmla="*/ 451 w 852"/>
                <a:gd name="T17" fmla="*/ 1154 h 1260"/>
                <a:gd name="T18" fmla="*/ 525 w 852"/>
                <a:gd name="T19" fmla="*/ 1176 h 1260"/>
                <a:gd name="T20" fmla="*/ 622 w 852"/>
                <a:gd name="T21" fmla="*/ 1228 h 1260"/>
                <a:gd name="T22" fmla="*/ 792 w 852"/>
                <a:gd name="T23" fmla="*/ 1243 h 1260"/>
                <a:gd name="T24" fmla="*/ 785 w 852"/>
                <a:gd name="T25" fmla="*/ 1021 h 1260"/>
                <a:gd name="T26" fmla="*/ 748 w 852"/>
                <a:gd name="T27" fmla="*/ 954 h 1260"/>
                <a:gd name="T28" fmla="*/ 688 w 852"/>
                <a:gd name="T29" fmla="*/ 858 h 1260"/>
                <a:gd name="T30" fmla="*/ 622 w 852"/>
                <a:gd name="T31" fmla="*/ 762 h 1260"/>
                <a:gd name="T32" fmla="*/ 607 w 852"/>
                <a:gd name="T33" fmla="*/ 732 h 1260"/>
                <a:gd name="T34" fmla="*/ 592 w 852"/>
                <a:gd name="T35" fmla="*/ 710 h 1260"/>
                <a:gd name="T36" fmla="*/ 555 w 852"/>
                <a:gd name="T37" fmla="*/ 643 h 1260"/>
                <a:gd name="T38" fmla="*/ 540 w 852"/>
                <a:gd name="T39" fmla="*/ 621 h 1260"/>
                <a:gd name="T40" fmla="*/ 518 w 852"/>
                <a:gd name="T41" fmla="*/ 28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2" h="1260">
                  <a:moveTo>
                    <a:pt x="518" y="280"/>
                  </a:moveTo>
                  <a:cubicBezTo>
                    <a:pt x="509" y="187"/>
                    <a:pt x="497" y="69"/>
                    <a:pt x="392" y="36"/>
                  </a:cubicBezTo>
                  <a:cubicBezTo>
                    <a:pt x="339" y="0"/>
                    <a:pt x="309" y="15"/>
                    <a:pt x="237" y="21"/>
                  </a:cubicBezTo>
                  <a:cubicBezTo>
                    <a:pt x="194" y="31"/>
                    <a:pt x="168" y="45"/>
                    <a:pt x="133" y="73"/>
                  </a:cubicBezTo>
                  <a:cubicBezTo>
                    <a:pt x="84" y="168"/>
                    <a:pt x="20" y="262"/>
                    <a:pt x="0" y="369"/>
                  </a:cubicBezTo>
                  <a:cubicBezTo>
                    <a:pt x="5" y="481"/>
                    <a:pt x="3" y="584"/>
                    <a:pt x="44" y="688"/>
                  </a:cubicBezTo>
                  <a:cubicBezTo>
                    <a:pt x="78" y="870"/>
                    <a:pt x="173" y="1057"/>
                    <a:pt x="362" y="1117"/>
                  </a:cubicBezTo>
                  <a:cubicBezTo>
                    <a:pt x="415" y="1152"/>
                    <a:pt x="347" y="1112"/>
                    <a:pt x="429" y="1139"/>
                  </a:cubicBezTo>
                  <a:cubicBezTo>
                    <a:pt x="437" y="1142"/>
                    <a:pt x="443" y="1150"/>
                    <a:pt x="451" y="1154"/>
                  </a:cubicBezTo>
                  <a:cubicBezTo>
                    <a:pt x="473" y="1165"/>
                    <a:pt x="501" y="1168"/>
                    <a:pt x="525" y="1176"/>
                  </a:cubicBezTo>
                  <a:cubicBezTo>
                    <a:pt x="562" y="1201"/>
                    <a:pt x="581" y="1218"/>
                    <a:pt x="622" y="1228"/>
                  </a:cubicBezTo>
                  <a:cubicBezTo>
                    <a:pt x="684" y="1260"/>
                    <a:pt x="714" y="1249"/>
                    <a:pt x="792" y="1243"/>
                  </a:cubicBezTo>
                  <a:cubicBezTo>
                    <a:pt x="852" y="1183"/>
                    <a:pt x="819" y="1088"/>
                    <a:pt x="785" y="1021"/>
                  </a:cubicBezTo>
                  <a:cubicBezTo>
                    <a:pt x="770" y="992"/>
                    <a:pt x="773" y="979"/>
                    <a:pt x="748" y="954"/>
                  </a:cubicBezTo>
                  <a:cubicBezTo>
                    <a:pt x="735" y="917"/>
                    <a:pt x="711" y="888"/>
                    <a:pt x="688" y="858"/>
                  </a:cubicBezTo>
                  <a:cubicBezTo>
                    <a:pt x="676" y="821"/>
                    <a:pt x="643" y="795"/>
                    <a:pt x="622" y="762"/>
                  </a:cubicBezTo>
                  <a:cubicBezTo>
                    <a:pt x="616" y="753"/>
                    <a:pt x="613" y="742"/>
                    <a:pt x="607" y="732"/>
                  </a:cubicBezTo>
                  <a:cubicBezTo>
                    <a:pt x="603" y="724"/>
                    <a:pt x="597" y="717"/>
                    <a:pt x="592" y="710"/>
                  </a:cubicBezTo>
                  <a:cubicBezTo>
                    <a:pt x="580" y="671"/>
                    <a:pt x="589" y="694"/>
                    <a:pt x="555" y="643"/>
                  </a:cubicBezTo>
                  <a:cubicBezTo>
                    <a:pt x="550" y="636"/>
                    <a:pt x="540" y="621"/>
                    <a:pt x="540" y="621"/>
                  </a:cubicBezTo>
                  <a:cubicBezTo>
                    <a:pt x="519" y="510"/>
                    <a:pt x="518" y="392"/>
                    <a:pt x="518" y="28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587" y="889"/>
              <a:ext cx="768" cy="630"/>
            </a:xfrm>
            <a:custGeom>
              <a:avLst/>
              <a:gdLst>
                <a:gd name="T0" fmla="*/ 183 w 768"/>
                <a:gd name="T1" fmla="*/ 67 h 630"/>
                <a:gd name="T2" fmla="*/ 72 w 768"/>
                <a:gd name="T3" fmla="*/ 74 h 630"/>
                <a:gd name="T4" fmla="*/ 5 w 768"/>
                <a:gd name="T5" fmla="*/ 170 h 630"/>
                <a:gd name="T6" fmla="*/ 13 w 768"/>
                <a:gd name="T7" fmla="*/ 311 h 630"/>
                <a:gd name="T8" fmla="*/ 57 w 768"/>
                <a:gd name="T9" fmla="*/ 356 h 630"/>
                <a:gd name="T10" fmla="*/ 109 w 768"/>
                <a:gd name="T11" fmla="*/ 415 h 630"/>
                <a:gd name="T12" fmla="*/ 235 w 768"/>
                <a:gd name="T13" fmla="*/ 548 h 630"/>
                <a:gd name="T14" fmla="*/ 257 w 768"/>
                <a:gd name="T15" fmla="*/ 570 h 630"/>
                <a:gd name="T16" fmla="*/ 331 w 768"/>
                <a:gd name="T17" fmla="*/ 593 h 630"/>
                <a:gd name="T18" fmla="*/ 450 w 768"/>
                <a:gd name="T19" fmla="*/ 630 h 630"/>
                <a:gd name="T20" fmla="*/ 598 w 768"/>
                <a:gd name="T21" fmla="*/ 607 h 630"/>
                <a:gd name="T22" fmla="*/ 657 w 768"/>
                <a:gd name="T23" fmla="*/ 585 h 630"/>
                <a:gd name="T24" fmla="*/ 687 w 768"/>
                <a:gd name="T25" fmla="*/ 533 h 630"/>
                <a:gd name="T26" fmla="*/ 717 w 768"/>
                <a:gd name="T27" fmla="*/ 474 h 630"/>
                <a:gd name="T28" fmla="*/ 724 w 768"/>
                <a:gd name="T29" fmla="*/ 437 h 630"/>
                <a:gd name="T30" fmla="*/ 739 w 768"/>
                <a:gd name="T31" fmla="*/ 415 h 630"/>
                <a:gd name="T32" fmla="*/ 768 w 768"/>
                <a:gd name="T33" fmla="*/ 296 h 630"/>
                <a:gd name="T34" fmla="*/ 761 w 768"/>
                <a:gd name="T35" fmla="*/ 178 h 630"/>
                <a:gd name="T36" fmla="*/ 724 w 768"/>
                <a:gd name="T37" fmla="*/ 111 h 630"/>
                <a:gd name="T38" fmla="*/ 465 w 768"/>
                <a:gd name="T39" fmla="*/ 0 h 630"/>
                <a:gd name="T40" fmla="*/ 205 w 768"/>
                <a:gd name="T41" fmla="*/ 30 h 630"/>
                <a:gd name="T42" fmla="*/ 183 w 768"/>
                <a:gd name="T43" fmla="*/ 67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68" h="630">
                  <a:moveTo>
                    <a:pt x="183" y="67"/>
                  </a:moveTo>
                  <a:cubicBezTo>
                    <a:pt x="146" y="41"/>
                    <a:pt x="112" y="61"/>
                    <a:pt x="72" y="74"/>
                  </a:cubicBezTo>
                  <a:cubicBezTo>
                    <a:pt x="13" y="114"/>
                    <a:pt x="28" y="107"/>
                    <a:pt x="5" y="170"/>
                  </a:cubicBezTo>
                  <a:cubicBezTo>
                    <a:pt x="8" y="217"/>
                    <a:pt x="0" y="266"/>
                    <a:pt x="13" y="311"/>
                  </a:cubicBezTo>
                  <a:cubicBezTo>
                    <a:pt x="19" y="331"/>
                    <a:pt x="45" y="339"/>
                    <a:pt x="57" y="356"/>
                  </a:cubicBezTo>
                  <a:cubicBezTo>
                    <a:pt x="92" y="407"/>
                    <a:pt x="72" y="390"/>
                    <a:pt x="109" y="415"/>
                  </a:cubicBezTo>
                  <a:cubicBezTo>
                    <a:pt x="145" y="467"/>
                    <a:pt x="187" y="508"/>
                    <a:pt x="235" y="548"/>
                  </a:cubicBezTo>
                  <a:cubicBezTo>
                    <a:pt x="243" y="555"/>
                    <a:pt x="248" y="565"/>
                    <a:pt x="257" y="570"/>
                  </a:cubicBezTo>
                  <a:cubicBezTo>
                    <a:pt x="283" y="584"/>
                    <a:pt x="305" y="583"/>
                    <a:pt x="331" y="593"/>
                  </a:cubicBezTo>
                  <a:cubicBezTo>
                    <a:pt x="371" y="608"/>
                    <a:pt x="408" y="621"/>
                    <a:pt x="450" y="630"/>
                  </a:cubicBezTo>
                  <a:cubicBezTo>
                    <a:pt x="498" y="625"/>
                    <a:pt x="551" y="623"/>
                    <a:pt x="598" y="607"/>
                  </a:cubicBezTo>
                  <a:cubicBezTo>
                    <a:pt x="618" y="600"/>
                    <a:pt x="657" y="585"/>
                    <a:pt x="657" y="585"/>
                  </a:cubicBezTo>
                  <a:cubicBezTo>
                    <a:pt x="675" y="536"/>
                    <a:pt x="651" y="594"/>
                    <a:pt x="687" y="533"/>
                  </a:cubicBezTo>
                  <a:cubicBezTo>
                    <a:pt x="698" y="514"/>
                    <a:pt x="717" y="474"/>
                    <a:pt x="717" y="474"/>
                  </a:cubicBezTo>
                  <a:cubicBezTo>
                    <a:pt x="719" y="462"/>
                    <a:pt x="720" y="449"/>
                    <a:pt x="724" y="437"/>
                  </a:cubicBezTo>
                  <a:cubicBezTo>
                    <a:pt x="727" y="429"/>
                    <a:pt x="736" y="423"/>
                    <a:pt x="739" y="415"/>
                  </a:cubicBezTo>
                  <a:cubicBezTo>
                    <a:pt x="750" y="382"/>
                    <a:pt x="760" y="332"/>
                    <a:pt x="768" y="296"/>
                  </a:cubicBezTo>
                  <a:cubicBezTo>
                    <a:pt x="766" y="257"/>
                    <a:pt x="766" y="217"/>
                    <a:pt x="761" y="178"/>
                  </a:cubicBezTo>
                  <a:cubicBezTo>
                    <a:pt x="754" y="127"/>
                    <a:pt x="750" y="142"/>
                    <a:pt x="724" y="111"/>
                  </a:cubicBezTo>
                  <a:cubicBezTo>
                    <a:pt x="653" y="27"/>
                    <a:pt x="566" y="24"/>
                    <a:pt x="465" y="0"/>
                  </a:cubicBezTo>
                  <a:cubicBezTo>
                    <a:pt x="370" y="4"/>
                    <a:pt x="294" y="6"/>
                    <a:pt x="205" y="30"/>
                  </a:cubicBezTo>
                  <a:cubicBezTo>
                    <a:pt x="154" y="63"/>
                    <a:pt x="144" y="53"/>
                    <a:pt x="183" y="6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IN"/>
            </a:p>
          </p:txBody>
        </p:sp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4267200" y="1580728"/>
            <a:ext cx="3200400" cy="2057400"/>
            <a:chOff x="2688" y="1296"/>
            <a:chExt cx="2016" cy="1296"/>
          </a:xfrm>
        </p:grpSpPr>
        <p:grpSp>
          <p:nvGrpSpPr>
            <p:cNvPr id="18" name="Group 9"/>
            <p:cNvGrpSpPr>
              <a:grpSpLocks/>
            </p:cNvGrpSpPr>
            <p:nvPr/>
          </p:nvGrpSpPr>
          <p:grpSpPr bwMode="auto">
            <a:xfrm>
              <a:off x="3264" y="1296"/>
              <a:ext cx="1440" cy="1296"/>
              <a:chOff x="3108" y="240"/>
              <a:chExt cx="2142" cy="1872"/>
            </a:xfrm>
          </p:grpSpPr>
          <p:graphicFrame>
            <p:nvGraphicFramePr>
              <p:cNvPr id="20" name="Object 10"/>
              <p:cNvGraphicFramePr>
                <a:graphicFrameLocks noChangeAspect="1"/>
              </p:cNvGraphicFramePr>
              <p:nvPr/>
            </p:nvGraphicFramePr>
            <p:xfrm>
              <a:off x="3108" y="240"/>
              <a:ext cx="2142" cy="1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07" name="Worksheet" r:id="rId5" imgW="3400654" imgH="2915107" progId="Excel.Sheet.8">
                      <p:embed/>
                    </p:oleObj>
                  </mc:Choice>
                  <mc:Fallback>
                    <p:oleObj name="Worksheet" r:id="rId5" imgW="3400654" imgH="2915107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8" y="240"/>
                            <a:ext cx="2142" cy="1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3552" y="528"/>
                <a:ext cx="852" cy="1260"/>
              </a:xfrm>
              <a:custGeom>
                <a:avLst/>
                <a:gdLst>
                  <a:gd name="T0" fmla="*/ 518 w 852"/>
                  <a:gd name="T1" fmla="*/ 280 h 1260"/>
                  <a:gd name="T2" fmla="*/ 392 w 852"/>
                  <a:gd name="T3" fmla="*/ 36 h 1260"/>
                  <a:gd name="T4" fmla="*/ 237 w 852"/>
                  <a:gd name="T5" fmla="*/ 21 h 1260"/>
                  <a:gd name="T6" fmla="*/ 133 w 852"/>
                  <a:gd name="T7" fmla="*/ 73 h 1260"/>
                  <a:gd name="T8" fmla="*/ 0 w 852"/>
                  <a:gd name="T9" fmla="*/ 369 h 1260"/>
                  <a:gd name="T10" fmla="*/ 44 w 852"/>
                  <a:gd name="T11" fmla="*/ 688 h 1260"/>
                  <a:gd name="T12" fmla="*/ 362 w 852"/>
                  <a:gd name="T13" fmla="*/ 1117 h 1260"/>
                  <a:gd name="T14" fmla="*/ 429 w 852"/>
                  <a:gd name="T15" fmla="*/ 1139 h 1260"/>
                  <a:gd name="T16" fmla="*/ 451 w 852"/>
                  <a:gd name="T17" fmla="*/ 1154 h 1260"/>
                  <a:gd name="T18" fmla="*/ 525 w 852"/>
                  <a:gd name="T19" fmla="*/ 1176 h 1260"/>
                  <a:gd name="T20" fmla="*/ 622 w 852"/>
                  <a:gd name="T21" fmla="*/ 1228 h 1260"/>
                  <a:gd name="T22" fmla="*/ 792 w 852"/>
                  <a:gd name="T23" fmla="*/ 1243 h 1260"/>
                  <a:gd name="T24" fmla="*/ 785 w 852"/>
                  <a:gd name="T25" fmla="*/ 1021 h 1260"/>
                  <a:gd name="T26" fmla="*/ 748 w 852"/>
                  <a:gd name="T27" fmla="*/ 954 h 1260"/>
                  <a:gd name="T28" fmla="*/ 688 w 852"/>
                  <a:gd name="T29" fmla="*/ 858 h 1260"/>
                  <a:gd name="T30" fmla="*/ 622 w 852"/>
                  <a:gd name="T31" fmla="*/ 762 h 1260"/>
                  <a:gd name="T32" fmla="*/ 607 w 852"/>
                  <a:gd name="T33" fmla="*/ 732 h 1260"/>
                  <a:gd name="T34" fmla="*/ 592 w 852"/>
                  <a:gd name="T35" fmla="*/ 710 h 1260"/>
                  <a:gd name="T36" fmla="*/ 555 w 852"/>
                  <a:gd name="T37" fmla="*/ 643 h 1260"/>
                  <a:gd name="T38" fmla="*/ 540 w 852"/>
                  <a:gd name="T39" fmla="*/ 621 h 1260"/>
                  <a:gd name="T40" fmla="*/ 518 w 852"/>
                  <a:gd name="T41" fmla="*/ 280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52" h="1260">
                    <a:moveTo>
                      <a:pt x="518" y="280"/>
                    </a:moveTo>
                    <a:cubicBezTo>
                      <a:pt x="509" y="187"/>
                      <a:pt x="497" y="69"/>
                      <a:pt x="392" y="36"/>
                    </a:cubicBezTo>
                    <a:cubicBezTo>
                      <a:pt x="339" y="0"/>
                      <a:pt x="309" y="15"/>
                      <a:pt x="237" y="21"/>
                    </a:cubicBezTo>
                    <a:cubicBezTo>
                      <a:pt x="194" y="31"/>
                      <a:pt x="168" y="45"/>
                      <a:pt x="133" y="73"/>
                    </a:cubicBezTo>
                    <a:cubicBezTo>
                      <a:pt x="84" y="168"/>
                      <a:pt x="20" y="262"/>
                      <a:pt x="0" y="369"/>
                    </a:cubicBezTo>
                    <a:cubicBezTo>
                      <a:pt x="5" y="481"/>
                      <a:pt x="3" y="584"/>
                      <a:pt x="44" y="688"/>
                    </a:cubicBezTo>
                    <a:cubicBezTo>
                      <a:pt x="78" y="870"/>
                      <a:pt x="173" y="1057"/>
                      <a:pt x="362" y="1117"/>
                    </a:cubicBezTo>
                    <a:cubicBezTo>
                      <a:pt x="415" y="1152"/>
                      <a:pt x="347" y="1112"/>
                      <a:pt x="429" y="1139"/>
                    </a:cubicBezTo>
                    <a:cubicBezTo>
                      <a:pt x="437" y="1142"/>
                      <a:pt x="443" y="1150"/>
                      <a:pt x="451" y="1154"/>
                    </a:cubicBezTo>
                    <a:cubicBezTo>
                      <a:pt x="473" y="1165"/>
                      <a:pt x="501" y="1168"/>
                      <a:pt x="525" y="1176"/>
                    </a:cubicBezTo>
                    <a:cubicBezTo>
                      <a:pt x="562" y="1201"/>
                      <a:pt x="581" y="1218"/>
                      <a:pt x="622" y="1228"/>
                    </a:cubicBezTo>
                    <a:cubicBezTo>
                      <a:pt x="684" y="1260"/>
                      <a:pt x="714" y="1249"/>
                      <a:pt x="792" y="1243"/>
                    </a:cubicBezTo>
                    <a:cubicBezTo>
                      <a:pt x="852" y="1183"/>
                      <a:pt x="819" y="1088"/>
                      <a:pt x="785" y="1021"/>
                    </a:cubicBezTo>
                    <a:cubicBezTo>
                      <a:pt x="770" y="992"/>
                      <a:pt x="773" y="979"/>
                      <a:pt x="748" y="954"/>
                    </a:cubicBezTo>
                    <a:cubicBezTo>
                      <a:pt x="735" y="917"/>
                      <a:pt x="711" y="888"/>
                      <a:pt x="688" y="858"/>
                    </a:cubicBezTo>
                    <a:cubicBezTo>
                      <a:pt x="676" y="821"/>
                      <a:pt x="643" y="795"/>
                      <a:pt x="622" y="762"/>
                    </a:cubicBezTo>
                    <a:cubicBezTo>
                      <a:pt x="616" y="753"/>
                      <a:pt x="613" y="742"/>
                      <a:pt x="607" y="732"/>
                    </a:cubicBezTo>
                    <a:cubicBezTo>
                      <a:pt x="603" y="724"/>
                      <a:pt x="597" y="717"/>
                      <a:pt x="592" y="710"/>
                    </a:cubicBezTo>
                    <a:cubicBezTo>
                      <a:pt x="580" y="671"/>
                      <a:pt x="589" y="694"/>
                      <a:pt x="555" y="643"/>
                    </a:cubicBezTo>
                    <a:cubicBezTo>
                      <a:pt x="550" y="636"/>
                      <a:pt x="540" y="621"/>
                      <a:pt x="540" y="621"/>
                    </a:cubicBezTo>
                    <a:cubicBezTo>
                      <a:pt x="519" y="510"/>
                      <a:pt x="518" y="392"/>
                      <a:pt x="518" y="28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4176" y="912"/>
                <a:ext cx="768" cy="630"/>
              </a:xfrm>
              <a:custGeom>
                <a:avLst/>
                <a:gdLst>
                  <a:gd name="T0" fmla="*/ 183 w 768"/>
                  <a:gd name="T1" fmla="*/ 67 h 630"/>
                  <a:gd name="T2" fmla="*/ 72 w 768"/>
                  <a:gd name="T3" fmla="*/ 74 h 630"/>
                  <a:gd name="T4" fmla="*/ 5 w 768"/>
                  <a:gd name="T5" fmla="*/ 170 h 630"/>
                  <a:gd name="T6" fmla="*/ 13 w 768"/>
                  <a:gd name="T7" fmla="*/ 311 h 630"/>
                  <a:gd name="T8" fmla="*/ 57 w 768"/>
                  <a:gd name="T9" fmla="*/ 356 h 630"/>
                  <a:gd name="T10" fmla="*/ 109 w 768"/>
                  <a:gd name="T11" fmla="*/ 415 h 630"/>
                  <a:gd name="T12" fmla="*/ 235 w 768"/>
                  <a:gd name="T13" fmla="*/ 548 h 630"/>
                  <a:gd name="T14" fmla="*/ 257 w 768"/>
                  <a:gd name="T15" fmla="*/ 570 h 630"/>
                  <a:gd name="T16" fmla="*/ 331 w 768"/>
                  <a:gd name="T17" fmla="*/ 593 h 630"/>
                  <a:gd name="T18" fmla="*/ 450 w 768"/>
                  <a:gd name="T19" fmla="*/ 630 h 630"/>
                  <a:gd name="T20" fmla="*/ 598 w 768"/>
                  <a:gd name="T21" fmla="*/ 607 h 630"/>
                  <a:gd name="T22" fmla="*/ 657 w 768"/>
                  <a:gd name="T23" fmla="*/ 585 h 630"/>
                  <a:gd name="T24" fmla="*/ 687 w 768"/>
                  <a:gd name="T25" fmla="*/ 533 h 630"/>
                  <a:gd name="T26" fmla="*/ 717 w 768"/>
                  <a:gd name="T27" fmla="*/ 474 h 630"/>
                  <a:gd name="T28" fmla="*/ 724 w 768"/>
                  <a:gd name="T29" fmla="*/ 437 h 630"/>
                  <a:gd name="T30" fmla="*/ 739 w 768"/>
                  <a:gd name="T31" fmla="*/ 415 h 630"/>
                  <a:gd name="T32" fmla="*/ 768 w 768"/>
                  <a:gd name="T33" fmla="*/ 296 h 630"/>
                  <a:gd name="T34" fmla="*/ 761 w 768"/>
                  <a:gd name="T35" fmla="*/ 178 h 630"/>
                  <a:gd name="T36" fmla="*/ 724 w 768"/>
                  <a:gd name="T37" fmla="*/ 111 h 630"/>
                  <a:gd name="T38" fmla="*/ 465 w 768"/>
                  <a:gd name="T39" fmla="*/ 0 h 630"/>
                  <a:gd name="T40" fmla="*/ 205 w 768"/>
                  <a:gd name="T41" fmla="*/ 30 h 630"/>
                  <a:gd name="T42" fmla="*/ 183 w 768"/>
                  <a:gd name="T43" fmla="*/ 67 h 6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68" h="630">
                    <a:moveTo>
                      <a:pt x="183" y="67"/>
                    </a:moveTo>
                    <a:cubicBezTo>
                      <a:pt x="146" y="41"/>
                      <a:pt x="112" y="61"/>
                      <a:pt x="72" y="74"/>
                    </a:cubicBezTo>
                    <a:cubicBezTo>
                      <a:pt x="13" y="114"/>
                      <a:pt x="28" y="107"/>
                      <a:pt x="5" y="170"/>
                    </a:cubicBezTo>
                    <a:cubicBezTo>
                      <a:pt x="8" y="217"/>
                      <a:pt x="0" y="266"/>
                      <a:pt x="13" y="311"/>
                    </a:cubicBezTo>
                    <a:cubicBezTo>
                      <a:pt x="19" y="331"/>
                      <a:pt x="45" y="339"/>
                      <a:pt x="57" y="356"/>
                    </a:cubicBezTo>
                    <a:cubicBezTo>
                      <a:pt x="92" y="407"/>
                      <a:pt x="72" y="390"/>
                      <a:pt x="109" y="415"/>
                    </a:cubicBezTo>
                    <a:cubicBezTo>
                      <a:pt x="145" y="467"/>
                      <a:pt x="187" y="508"/>
                      <a:pt x="235" y="548"/>
                    </a:cubicBezTo>
                    <a:cubicBezTo>
                      <a:pt x="243" y="555"/>
                      <a:pt x="248" y="565"/>
                      <a:pt x="257" y="570"/>
                    </a:cubicBezTo>
                    <a:cubicBezTo>
                      <a:pt x="283" y="584"/>
                      <a:pt x="305" y="583"/>
                      <a:pt x="331" y="593"/>
                    </a:cubicBezTo>
                    <a:cubicBezTo>
                      <a:pt x="371" y="608"/>
                      <a:pt x="408" y="621"/>
                      <a:pt x="450" y="630"/>
                    </a:cubicBezTo>
                    <a:cubicBezTo>
                      <a:pt x="498" y="625"/>
                      <a:pt x="551" y="623"/>
                      <a:pt x="598" y="607"/>
                    </a:cubicBezTo>
                    <a:cubicBezTo>
                      <a:pt x="618" y="600"/>
                      <a:pt x="657" y="585"/>
                      <a:pt x="657" y="585"/>
                    </a:cubicBezTo>
                    <a:cubicBezTo>
                      <a:pt x="675" y="536"/>
                      <a:pt x="651" y="594"/>
                      <a:pt x="687" y="533"/>
                    </a:cubicBezTo>
                    <a:cubicBezTo>
                      <a:pt x="698" y="514"/>
                      <a:pt x="717" y="474"/>
                      <a:pt x="717" y="474"/>
                    </a:cubicBezTo>
                    <a:cubicBezTo>
                      <a:pt x="719" y="462"/>
                      <a:pt x="720" y="449"/>
                      <a:pt x="724" y="437"/>
                    </a:cubicBezTo>
                    <a:cubicBezTo>
                      <a:pt x="727" y="429"/>
                      <a:pt x="736" y="423"/>
                      <a:pt x="739" y="415"/>
                    </a:cubicBezTo>
                    <a:cubicBezTo>
                      <a:pt x="750" y="382"/>
                      <a:pt x="760" y="332"/>
                      <a:pt x="768" y="296"/>
                    </a:cubicBezTo>
                    <a:cubicBezTo>
                      <a:pt x="766" y="257"/>
                      <a:pt x="766" y="217"/>
                      <a:pt x="761" y="178"/>
                    </a:cubicBezTo>
                    <a:cubicBezTo>
                      <a:pt x="754" y="127"/>
                      <a:pt x="750" y="142"/>
                      <a:pt x="724" y="111"/>
                    </a:cubicBezTo>
                    <a:cubicBezTo>
                      <a:pt x="653" y="27"/>
                      <a:pt x="566" y="24"/>
                      <a:pt x="465" y="0"/>
                    </a:cubicBezTo>
                    <a:cubicBezTo>
                      <a:pt x="370" y="4"/>
                      <a:pt x="294" y="6"/>
                      <a:pt x="205" y="30"/>
                    </a:cubicBezTo>
                    <a:cubicBezTo>
                      <a:pt x="154" y="63"/>
                      <a:pt x="144" y="53"/>
                      <a:pt x="183" y="6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</p:grp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2688" y="192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5257800" y="3714328"/>
            <a:ext cx="2286000" cy="2286000"/>
            <a:chOff x="3312" y="2640"/>
            <a:chExt cx="1440" cy="1440"/>
          </a:xfrm>
        </p:grpSpPr>
        <p:graphicFrame>
          <p:nvGraphicFramePr>
            <p:cNvPr id="24" name="Object 15"/>
            <p:cNvGraphicFramePr>
              <a:graphicFrameLocks noChangeAspect="1"/>
            </p:cNvGraphicFramePr>
            <p:nvPr/>
          </p:nvGraphicFramePr>
          <p:xfrm>
            <a:off x="3312" y="2832"/>
            <a:ext cx="1440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8" name="Worksheet" r:id="rId7" imgW="3419856" imgH="2934005" progId="Excel.Sheet.8">
                    <p:embed/>
                  </p:oleObj>
                </mc:Choice>
                <mc:Fallback>
                  <p:oleObj name="Worksheet" r:id="rId7" imgW="3419856" imgH="2934005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" y="2832"/>
                          <a:ext cx="1440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Line 16"/>
            <p:cNvSpPr>
              <a:spLocks noChangeShapeType="1"/>
            </p:cNvSpPr>
            <p:nvPr/>
          </p:nvSpPr>
          <p:spPr bwMode="auto">
            <a:xfrm>
              <a:off x="3984" y="264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1905000" y="4019128"/>
            <a:ext cx="3200400" cy="1981200"/>
            <a:chOff x="1200" y="2832"/>
            <a:chExt cx="2016" cy="1248"/>
          </a:xfrm>
        </p:grpSpPr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1200" y="2832"/>
              <a:ext cx="1440" cy="1248"/>
              <a:chOff x="3108" y="2256"/>
              <a:chExt cx="2148" cy="1872"/>
            </a:xfrm>
          </p:grpSpPr>
          <p:graphicFrame>
            <p:nvGraphicFramePr>
              <p:cNvPr id="29" name="Object 19"/>
              <p:cNvGraphicFramePr>
                <a:graphicFrameLocks noChangeAspect="1"/>
              </p:cNvGraphicFramePr>
              <p:nvPr/>
            </p:nvGraphicFramePr>
            <p:xfrm>
              <a:off x="3108" y="2256"/>
              <a:ext cx="2148" cy="187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809" name="Worksheet" r:id="rId9" imgW="3410407" imgH="2924556" progId="Excel.Sheet.8">
                      <p:embed/>
                    </p:oleObj>
                  </mc:Choice>
                  <mc:Fallback>
                    <p:oleObj name="Worksheet" r:id="rId9" imgW="3410407" imgH="2924556" progId="Excel.Sheet.8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08" y="2256"/>
                            <a:ext cx="2148" cy="187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3638" y="2571"/>
                <a:ext cx="728" cy="896"/>
              </a:xfrm>
              <a:custGeom>
                <a:avLst/>
                <a:gdLst>
                  <a:gd name="T0" fmla="*/ 199 w 728"/>
                  <a:gd name="T1" fmla="*/ 7 h 896"/>
                  <a:gd name="T2" fmla="*/ 110 w 728"/>
                  <a:gd name="T3" fmla="*/ 96 h 896"/>
                  <a:gd name="T4" fmla="*/ 80 w 728"/>
                  <a:gd name="T5" fmla="*/ 140 h 896"/>
                  <a:gd name="T6" fmla="*/ 65 w 728"/>
                  <a:gd name="T7" fmla="*/ 162 h 896"/>
                  <a:gd name="T8" fmla="*/ 21 w 728"/>
                  <a:gd name="T9" fmla="*/ 303 h 896"/>
                  <a:gd name="T10" fmla="*/ 65 w 728"/>
                  <a:gd name="T11" fmla="*/ 703 h 896"/>
                  <a:gd name="T12" fmla="*/ 110 w 728"/>
                  <a:gd name="T13" fmla="*/ 763 h 896"/>
                  <a:gd name="T14" fmla="*/ 332 w 728"/>
                  <a:gd name="T15" fmla="*/ 896 h 896"/>
                  <a:gd name="T16" fmla="*/ 495 w 728"/>
                  <a:gd name="T17" fmla="*/ 851 h 896"/>
                  <a:gd name="T18" fmla="*/ 636 w 728"/>
                  <a:gd name="T19" fmla="*/ 711 h 896"/>
                  <a:gd name="T20" fmla="*/ 688 w 728"/>
                  <a:gd name="T21" fmla="*/ 607 h 896"/>
                  <a:gd name="T22" fmla="*/ 702 w 728"/>
                  <a:gd name="T23" fmla="*/ 563 h 896"/>
                  <a:gd name="T24" fmla="*/ 710 w 728"/>
                  <a:gd name="T25" fmla="*/ 540 h 896"/>
                  <a:gd name="T26" fmla="*/ 680 w 728"/>
                  <a:gd name="T27" fmla="*/ 296 h 896"/>
                  <a:gd name="T28" fmla="*/ 569 w 728"/>
                  <a:gd name="T29" fmla="*/ 133 h 896"/>
                  <a:gd name="T30" fmla="*/ 510 w 728"/>
                  <a:gd name="T31" fmla="*/ 88 h 896"/>
                  <a:gd name="T32" fmla="*/ 465 w 728"/>
                  <a:gd name="T33" fmla="*/ 59 h 896"/>
                  <a:gd name="T34" fmla="*/ 295 w 728"/>
                  <a:gd name="T35" fmla="*/ 0 h 896"/>
                  <a:gd name="T36" fmla="*/ 206 w 728"/>
                  <a:gd name="T37" fmla="*/ 7 h 896"/>
                  <a:gd name="T38" fmla="*/ 184 w 728"/>
                  <a:gd name="T39" fmla="*/ 14 h 896"/>
                  <a:gd name="T40" fmla="*/ 199 w 728"/>
                  <a:gd name="T41" fmla="*/ 7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8" h="896">
                    <a:moveTo>
                      <a:pt x="199" y="7"/>
                    </a:moveTo>
                    <a:cubicBezTo>
                      <a:pt x="148" y="19"/>
                      <a:pt x="135" y="54"/>
                      <a:pt x="110" y="96"/>
                    </a:cubicBezTo>
                    <a:cubicBezTo>
                      <a:pt x="101" y="111"/>
                      <a:pt x="90" y="125"/>
                      <a:pt x="80" y="140"/>
                    </a:cubicBezTo>
                    <a:cubicBezTo>
                      <a:pt x="75" y="147"/>
                      <a:pt x="65" y="162"/>
                      <a:pt x="65" y="162"/>
                    </a:cubicBezTo>
                    <a:cubicBezTo>
                      <a:pt x="50" y="210"/>
                      <a:pt x="33" y="254"/>
                      <a:pt x="21" y="303"/>
                    </a:cubicBezTo>
                    <a:cubicBezTo>
                      <a:pt x="4" y="446"/>
                      <a:pt x="0" y="574"/>
                      <a:pt x="65" y="703"/>
                    </a:cubicBezTo>
                    <a:cubicBezTo>
                      <a:pt x="79" y="731"/>
                      <a:pt x="83" y="744"/>
                      <a:pt x="110" y="763"/>
                    </a:cubicBezTo>
                    <a:cubicBezTo>
                      <a:pt x="159" y="835"/>
                      <a:pt x="250" y="874"/>
                      <a:pt x="332" y="896"/>
                    </a:cubicBezTo>
                    <a:cubicBezTo>
                      <a:pt x="394" y="889"/>
                      <a:pt x="441" y="878"/>
                      <a:pt x="495" y="851"/>
                    </a:cubicBezTo>
                    <a:cubicBezTo>
                      <a:pt x="537" y="789"/>
                      <a:pt x="571" y="751"/>
                      <a:pt x="636" y="711"/>
                    </a:cubicBezTo>
                    <a:cubicBezTo>
                      <a:pt x="660" y="674"/>
                      <a:pt x="672" y="647"/>
                      <a:pt x="688" y="607"/>
                    </a:cubicBezTo>
                    <a:cubicBezTo>
                      <a:pt x="694" y="593"/>
                      <a:pt x="697" y="578"/>
                      <a:pt x="702" y="563"/>
                    </a:cubicBezTo>
                    <a:cubicBezTo>
                      <a:pt x="705" y="555"/>
                      <a:pt x="710" y="540"/>
                      <a:pt x="710" y="540"/>
                    </a:cubicBezTo>
                    <a:cubicBezTo>
                      <a:pt x="720" y="459"/>
                      <a:pt x="728" y="366"/>
                      <a:pt x="680" y="296"/>
                    </a:cubicBezTo>
                    <a:cubicBezTo>
                      <a:pt x="659" y="231"/>
                      <a:pt x="621" y="176"/>
                      <a:pt x="569" y="133"/>
                    </a:cubicBezTo>
                    <a:cubicBezTo>
                      <a:pt x="550" y="117"/>
                      <a:pt x="530" y="103"/>
                      <a:pt x="510" y="88"/>
                    </a:cubicBezTo>
                    <a:cubicBezTo>
                      <a:pt x="496" y="77"/>
                      <a:pt x="465" y="59"/>
                      <a:pt x="465" y="59"/>
                    </a:cubicBezTo>
                    <a:cubicBezTo>
                      <a:pt x="428" y="0"/>
                      <a:pt x="358" y="5"/>
                      <a:pt x="295" y="0"/>
                    </a:cubicBezTo>
                    <a:cubicBezTo>
                      <a:pt x="265" y="2"/>
                      <a:pt x="236" y="3"/>
                      <a:pt x="206" y="7"/>
                    </a:cubicBezTo>
                    <a:cubicBezTo>
                      <a:pt x="198" y="8"/>
                      <a:pt x="192" y="14"/>
                      <a:pt x="184" y="14"/>
                    </a:cubicBezTo>
                    <a:cubicBezTo>
                      <a:pt x="178" y="14"/>
                      <a:pt x="194" y="9"/>
                      <a:pt x="199" y="7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4090" y="2934"/>
                <a:ext cx="802" cy="889"/>
              </a:xfrm>
              <a:custGeom>
                <a:avLst/>
                <a:gdLst>
                  <a:gd name="T0" fmla="*/ 510 w 802"/>
                  <a:gd name="T1" fmla="*/ 44 h 889"/>
                  <a:gd name="T2" fmla="*/ 376 w 802"/>
                  <a:gd name="T3" fmla="*/ 177 h 889"/>
                  <a:gd name="T4" fmla="*/ 236 w 802"/>
                  <a:gd name="T5" fmla="*/ 296 h 889"/>
                  <a:gd name="T6" fmla="*/ 221 w 802"/>
                  <a:gd name="T7" fmla="*/ 318 h 889"/>
                  <a:gd name="T8" fmla="*/ 199 w 802"/>
                  <a:gd name="T9" fmla="*/ 333 h 889"/>
                  <a:gd name="T10" fmla="*/ 191 w 802"/>
                  <a:gd name="T11" fmla="*/ 355 h 889"/>
                  <a:gd name="T12" fmla="*/ 169 w 802"/>
                  <a:gd name="T13" fmla="*/ 385 h 889"/>
                  <a:gd name="T14" fmla="*/ 132 w 802"/>
                  <a:gd name="T15" fmla="*/ 496 h 889"/>
                  <a:gd name="T16" fmla="*/ 110 w 802"/>
                  <a:gd name="T17" fmla="*/ 518 h 889"/>
                  <a:gd name="T18" fmla="*/ 80 w 802"/>
                  <a:gd name="T19" fmla="*/ 562 h 889"/>
                  <a:gd name="T20" fmla="*/ 43 w 802"/>
                  <a:gd name="T21" fmla="*/ 629 h 889"/>
                  <a:gd name="T22" fmla="*/ 13 w 802"/>
                  <a:gd name="T23" fmla="*/ 703 h 889"/>
                  <a:gd name="T24" fmla="*/ 36 w 802"/>
                  <a:gd name="T25" fmla="*/ 844 h 889"/>
                  <a:gd name="T26" fmla="*/ 80 w 802"/>
                  <a:gd name="T27" fmla="*/ 874 h 889"/>
                  <a:gd name="T28" fmla="*/ 124 w 802"/>
                  <a:gd name="T29" fmla="*/ 888 h 889"/>
                  <a:gd name="T30" fmla="*/ 354 w 802"/>
                  <a:gd name="T31" fmla="*/ 874 h 889"/>
                  <a:gd name="T32" fmla="*/ 517 w 802"/>
                  <a:gd name="T33" fmla="*/ 822 h 889"/>
                  <a:gd name="T34" fmla="*/ 569 w 802"/>
                  <a:gd name="T35" fmla="*/ 792 h 889"/>
                  <a:gd name="T36" fmla="*/ 673 w 802"/>
                  <a:gd name="T37" fmla="*/ 651 h 889"/>
                  <a:gd name="T38" fmla="*/ 695 w 802"/>
                  <a:gd name="T39" fmla="*/ 600 h 889"/>
                  <a:gd name="T40" fmla="*/ 747 w 802"/>
                  <a:gd name="T41" fmla="*/ 533 h 889"/>
                  <a:gd name="T42" fmla="*/ 784 w 802"/>
                  <a:gd name="T43" fmla="*/ 451 h 889"/>
                  <a:gd name="T44" fmla="*/ 798 w 802"/>
                  <a:gd name="T45" fmla="*/ 385 h 889"/>
                  <a:gd name="T46" fmla="*/ 650 w 802"/>
                  <a:gd name="T47" fmla="*/ 0 h 889"/>
                  <a:gd name="T48" fmla="*/ 532 w 802"/>
                  <a:gd name="T49" fmla="*/ 22 h 889"/>
                  <a:gd name="T50" fmla="*/ 510 w 802"/>
                  <a:gd name="T51" fmla="*/ 44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02" h="889">
                    <a:moveTo>
                      <a:pt x="510" y="44"/>
                    </a:moveTo>
                    <a:cubicBezTo>
                      <a:pt x="455" y="80"/>
                      <a:pt x="422" y="133"/>
                      <a:pt x="376" y="177"/>
                    </a:cubicBezTo>
                    <a:cubicBezTo>
                      <a:pt x="346" y="236"/>
                      <a:pt x="298" y="273"/>
                      <a:pt x="236" y="296"/>
                    </a:cubicBezTo>
                    <a:cubicBezTo>
                      <a:pt x="231" y="303"/>
                      <a:pt x="227" y="312"/>
                      <a:pt x="221" y="318"/>
                    </a:cubicBezTo>
                    <a:cubicBezTo>
                      <a:pt x="215" y="324"/>
                      <a:pt x="205" y="326"/>
                      <a:pt x="199" y="333"/>
                    </a:cubicBezTo>
                    <a:cubicBezTo>
                      <a:pt x="194" y="339"/>
                      <a:pt x="195" y="348"/>
                      <a:pt x="191" y="355"/>
                    </a:cubicBezTo>
                    <a:cubicBezTo>
                      <a:pt x="185" y="366"/>
                      <a:pt x="176" y="375"/>
                      <a:pt x="169" y="385"/>
                    </a:cubicBezTo>
                    <a:cubicBezTo>
                      <a:pt x="156" y="422"/>
                      <a:pt x="155" y="463"/>
                      <a:pt x="132" y="496"/>
                    </a:cubicBezTo>
                    <a:cubicBezTo>
                      <a:pt x="126" y="504"/>
                      <a:pt x="116" y="510"/>
                      <a:pt x="110" y="518"/>
                    </a:cubicBezTo>
                    <a:cubicBezTo>
                      <a:pt x="99" y="532"/>
                      <a:pt x="80" y="562"/>
                      <a:pt x="80" y="562"/>
                    </a:cubicBezTo>
                    <a:cubicBezTo>
                      <a:pt x="68" y="602"/>
                      <a:pt x="78" y="578"/>
                      <a:pt x="43" y="629"/>
                    </a:cubicBezTo>
                    <a:cubicBezTo>
                      <a:pt x="28" y="651"/>
                      <a:pt x="22" y="678"/>
                      <a:pt x="13" y="703"/>
                    </a:cubicBezTo>
                    <a:cubicBezTo>
                      <a:pt x="15" y="727"/>
                      <a:pt x="0" y="812"/>
                      <a:pt x="36" y="844"/>
                    </a:cubicBezTo>
                    <a:cubicBezTo>
                      <a:pt x="49" y="856"/>
                      <a:pt x="65" y="864"/>
                      <a:pt x="80" y="874"/>
                    </a:cubicBezTo>
                    <a:cubicBezTo>
                      <a:pt x="93" y="883"/>
                      <a:pt x="124" y="888"/>
                      <a:pt x="124" y="888"/>
                    </a:cubicBezTo>
                    <a:cubicBezTo>
                      <a:pt x="167" y="886"/>
                      <a:pt x="287" y="889"/>
                      <a:pt x="354" y="874"/>
                    </a:cubicBezTo>
                    <a:cubicBezTo>
                      <a:pt x="410" y="861"/>
                      <a:pt x="461" y="835"/>
                      <a:pt x="517" y="822"/>
                    </a:cubicBezTo>
                    <a:cubicBezTo>
                      <a:pt x="534" y="811"/>
                      <a:pt x="553" y="804"/>
                      <a:pt x="569" y="792"/>
                    </a:cubicBezTo>
                    <a:cubicBezTo>
                      <a:pt x="613" y="757"/>
                      <a:pt x="651" y="702"/>
                      <a:pt x="673" y="651"/>
                    </a:cubicBezTo>
                    <a:cubicBezTo>
                      <a:pt x="680" y="634"/>
                      <a:pt x="685" y="615"/>
                      <a:pt x="695" y="600"/>
                    </a:cubicBezTo>
                    <a:cubicBezTo>
                      <a:pt x="711" y="577"/>
                      <a:pt x="747" y="533"/>
                      <a:pt x="747" y="533"/>
                    </a:cubicBezTo>
                    <a:cubicBezTo>
                      <a:pt x="756" y="504"/>
                      <a:pt x="784" y="451"/>
                      <a:pt x="784" y="451"/>
                    </a:cubicBezTo>
                    <a:cubicBezTo>
                      <a:pt x="787" y="439"/>
                      <a:pt x="798" y="395"/>
                      <a:pt x="798" y="385"/>
                    </a:cubicBezTo>
                    <a:cubicBezTo>
                      <a:pt x="798" y="264"/>
                      <a:pt x="802" y="46"/>
                      <a:pt x="650" y="0"/>
                    </a:cubicBezTo>
                    <a:cubicBezTo>
                      <a:pt x="598" y="5"/>
                      <a:pt x="575" y="6"/>
                      <a:pt x="532" y="22"/>
                    </a:cubicBezTo>
                    <a:cubicBezTo>
                      <a:pt x="516" y="46"/>
                      <a:pt x="526" y="44"/>
                      <a:pt x="510" y="44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IN"/>
              </a:p>
            </p:txBody>
          </p:sp>
        </p:grp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 flipH="1">
              <a:off x="2784" y="326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77533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APACHE MAHOUT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57003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750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</a:t>
            </a:r>
            <a:r>
              <a:rPr lang="en-US" dirty="0" err="1" smtClean="0"/>
              <a:t>MLib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874687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206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HADOOP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ANY QUESTIONS / DOUBTS</a:t>
            </a:r>
          </a:p>
          <a:p>
            <a:pPr marL="0" indent="0" algn="ctr">
              <a:buNone/>
            </a:pPr>
            <a:r>
              <a:rPr lang="en-US" sz="19900" dirty="0" smtClean="0">
                <a:solidFill>
                  <a:srgbClr val="FF0000"/>
                </a:solidFill>
              </a:rPr>
              <a:t>???</a:t>
            </a:r>
            <a:endParaRPr lang="en-IN" sz="19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 </a:t>
            </a:r>
            <a:r>
              <a:rPr lang="en-IN" dirty="0"/>
              <a:t>What is machine learning?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148478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Machine learning: "Field of study that gives computers the ability to learn without being explicitly programmed" </a:t>
            </a:r>
            <a:endParaRPr lang="en-IN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57438"/>
            <a:ext cx="5184576" cy="363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5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types </a:t>
            </a:r>
            <a:r>
              <a:rPr lang="en-US" dirty="0"/>
              <a:t>of learning </a:t>
            </a:r>
            <a:r>
              <a:rPr lang="en-US" dirty="0" smtClean="0"/>
              <a:t>algorithms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>
          <a:xfrm>
            <a:off x="179512" y="162880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 </a:t>
            </a:r>
            <a:r>
              <a:rPr lang="en-US" dirty="0"/>
              <a:t>Supervised learning  Teach the computer how to do something, then let it use </a:t>
            </a:r>
            <a:r>
              <a:rPr lang="en-US" dirty="0" err="1"/>
              <a:t>it;s</a:t>
            </a:r>
            <a:r>
              <a:rPr lang="en-US" dirty="0"/>
              <a:t> new found knowledge to do it 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/>
              <a:t>Unsupervised learning  Let the computer learn how to do something, and use this to determine structure and patterns in data o Reinforcement learning </a:t>
            </a:r>
            <a:endParaRPr lang="en-IN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12976"/>
            <a:ext cx="832485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37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Supervised </a:t>
            </a:r>
            <a:r>
              <a:rPr lang="en-US" dirty="0" err="1" smtClean="0"/>
              <a:t>vs</a:t>
            </a:r>
            <a:r>
              <a:rPr lang="en-US" dirty="0" smtClean="0"/>
              <a:t> unsupervised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7" y="1754873"/>
            <a:ext cx="5054962" cy="160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66" y="4221088"/>
            <a:ext cx="512697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147" y="1484784"/>
            <a:ext cx="270128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6065" y="3356992"/>
            <a:ext cx="5038063" cy="646331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e.g</a:t>
            </a:r>
            <a:r>
              <a:rPr lang="en-US" dirty="0" smtClean="0"/>
              <a:t>: decision tree , Bayesian classification algorithms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677616" y="5805264"/>
            <a:ext cx="5038063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e.g</a:t>
            </a:r>
            <a:r>
              <a:rPr lang="en-US" dirty="0" smtClean="0"/>
              <a:t>: k-means clustering  algorithm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109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Applications of machine learning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6264696" cy="465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36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tree(DT)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00100" lvl="1" indent="-342900">
              <a:buNone/>
            </a:pPr>
            <a:r>
              <a:rPr lang="en-US" altLang="en-US" sz="2400" dirty="0"/>
              <a:t>A decision tree has three types of nodes:</a:t>
            </a:r>
          </a:p>
          <a:p>
            <a:pPr marL="800100" lvl="1" indent="-342900">
              <a:buFontTx/>
              <a:buChar char="o"/>
            </a:pPr>
            <a:r>
              <a:rPr lang="en-US" altLang="en-US" sz="2000" b="1" dirty="0"/>
              <a:t>A </a:t>
            </a:r>
            <a:r>
              <a:rPr lang="en-US" altLang="en-US" sz="2000" b="1" dirty="0">
                <a:solidFill>
                  <a:srgbClr val="0000FF"/>
                </a:solidFill>
              </a:rPr>
              <a:t>root node</a:t>
            </a:r>
            <a:r>
              <a:rPr lang="en-US" altLang="en-US" sz="2000" b="1" dirty="0"/>
              <a:t> that has no incoming edges and zero or more outgoing edges.</a:t>
            </a:r>
          </a:p>
          <a:p>
            <a:pPr marL="800100" lvl="1" indent="-342900">
              <a:buFontTx/>
              <a:buChar char="o"/>
            </a:pPr>
            <a:r>
              <a:rPr lang="en-US" altLang="en-US" sz="2000" b="1" dirty="0">
                <a:solidFill>
                  <a:srgbClr val="0000FF"/>
                </a:solidFill>
              </a:rPr>
              <a:t>Internal nodes</a:t>
            </a:r>
            <a:r>
              <a:rPr lang="en-US" altLang="en-US" sz="2000" b="1" dirty="0"/>
              <a:t>, each of which has exactly one incoming edge and two or more outgoing edges.</a:t>
            </a:r>
          </a:p>
          <a:p>
            <a:pPr marL="800100" lvl="1" indent="-342900">
              <a:buFontTx/>
              <a:buChar char="o"/>
            </a:pPr>
            <a:r>
              <a:rPr lang="en-US" altLang="en-US" sz="2000" b="1" dirty="0">
                <a:solidFill>
                  <a:srgbClr val="0000FF"/>
                </a:solidFill>
              </a:rPr>
              <a:t>Leaf </a:t>
            </a:r>
            <a:r>
              <a:rPr lang="en-US" altLang="en-US" sz="2000" b="1" dirty="0"/>
              <a:t>or </a:t>
            </a:r>
            <a:r>
              <a:rPr lang="en-US" altLang="en-US" sz="2000" b="1" dirty="0">
                <a:solidFill>
                  <a:srgbClr val="0000FF"/>
                </a:solidFill>
              </a:rPr>
              <a:t>terminal node</a:t>
            </a:r>
            <a:r>
              <a:rPr lang="en-US" altLang="en-US" sz="2000" b="1" dirty="0"/>
              <a:t>, each of which has exactly one incoming and no outgoing edges</a:t>
            </a:r>
            <a:r>
              <a:rPr lang="en-US" altLang="en-US" sz="2000" b="1" dirty="0" smtClean="0"/>
              <a:t>.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Solving the classification problem using DT is a two-step process:</a:t>
            </a:r>
            <a:endParaRPr lang="en-US" altLang="en-US" sz="2600" dirty="0">
              <a:solidFill>
                <a:schemeClr val="accent2"/>
              </a:solidFill>
            </a:endParaRPr>
          </a:p>
          <a:p>
            <a:pPr marL="800100" lvl="1" indent="-342900">
              <a:buFont typeface="Marlett" pitchFamily="2" charset="2"/>
              <a:buAutoNum type="arabicParenR"/>
            </a:pPr>
            <a:r>
              <a:rPr lang="en-US" altLang="en-US" sz="2000" b="1" dirty="0">
                <a:solidFill>
                  <a:srgbClr val="008000"/>
                </a:solidFill>
              </a:rPr>
              <a:t>Decision Tree Induction- Construct a DT using training data</a:t>
            </a:r>
          </a:p>
          <a:p>
            <a:pPr marL="800100" lvl="1" indent="-342900">
              <a:buFont typeface="Marlett" pitchFamily="2" charset="2"/>
              <a:buAutoNum type="arabicParenR"/>
            </a:pPr>
            <a:r>
              <a:rPr lang="en-US" altLang="en-US" sz="2000" b="1" dirty="0">
                <a:solidFill>
                  <a:srgbClr val="008000"/>
                </a:solidFill>
              </a:rPr>
              <a:t>  For each </a:t>
            </a:r>
            <a:r>
              <a:rPr lang="en-US" altLang="en-US" sz="2000" b="1" dirty="0" err="1">
                <a:solidFill>
                  <a:srgbClr val="0000FF"/>
                </a:solidFill>
              </a:rPr>
              <a:t>t</a:t>
            </a:r>
            <a:r>
              <a:rPr lang="en-US" altLang="en-US" sz="2000" b="1" baseline="-25000" dirty="0" err="1">
                <a:solidFill>
                  <a:srgbClr val="0000FF"/>
                </a:solidFill>
              </a:rPr>
              <a:t>i</a:t>
            </a:r>
            <a:r>
              <a:rPr lang="en-US" altLang="en-US" sz="2000" b="1" dirty="0"/>
              <a:t> </a:t>
            </a:r>
            <a:r>
              <a:rPr lang="ru-RU" altLang="en-US" sz="2000" b="1" dirty="0">
                <a:cs typeface="Arial" charset="0"/>
              </a:rPr>
              <a:t>є</a:t>
            </a:r>
            <a:r>
              <a:rPr lang="en-US" altLang="en-US" sz="2000" b="1" dirty="0">
                <a:solidFill>
                  <a:srgbClr val="0000FF"/>
                </a:solidFill>
              </a:rPr>
              <a:t> D</a:t>
            </a:r>
            <a:r>
              <a:rPr lang="en-US" altLang="en-US" sz="2000" b="1" dirty="0">
                <a:solidFill>
                  <a:srgbClr val="008000"/>
                </a:solidFill>
              </a:rPr>
              <a:t>, apply the DT to determine its class</a:t>
            </a:r>
          </a:p>
          <a:p>
            <a:pPr marL="0" lv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57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tree(DT)- example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228600" y="1709638"/>
            <a:ext cx="3587750" cy="4311650"/>
            <a:chOff x="288" y="951"/>
            <a:chExt cx="2260" cy="2716"/>
          </a:xfrm>
        </p:grpSpPr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32" name="Document" r:id="rId3" imgW="5404104" imgH="5779008" progId="Word.Document.8">
                    <p:embed/>
                  </p:oleObj>
                </mc:Choice>
                <mc:Fallback>
                  <p:oleObj name="Document" r:id="rId3" imgW="5404104" imgH="5779008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006600"/>
                  </a:solidFill>
                </a:rPr>
                <a:t>categorical</a:t>
              </a:r>
              <a:endParaRPr lang="en-US" altLang="en-US" sz="1600" b="1">
                <a:solidFill>
                  <a:schemeClr val="bg2"/>
                </a:solidFill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006600"/>
                  </a:solidFill>
                </a:rPr>
                <a:t>categorical</a:t>
              </a:r>
              <a:endParaRPr lang="en-US" altLang="en-US" sz="1600" b="1">
                <a:solidFill>
                  <a:schemeClr val="bg2"/>
                </a:solidFill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006600"/>
                  </a:solidFill>
                </a:rPr>
                <a:t>continuous</a:t>
              </a:r>
              <a:endParaRPr lang="en-US" altLang="en-US" sz="1600" b="1">
                <a:solidFill>
                  <a:schemeClr val="bg2"/>
                </a:solidFill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006600"/>
                  </a:solidFill>
                </a:rPr>
                <a:t>class</a:t>
              </a:r>
              <a:endParaRPr lang="en-US" altLang="en-US" sz="1600" b="1">
                <a:solidFill>
                  <a:schemeClr val="bg2"/>
                </a:solidFill>
              </a:endParaRPr>
            </a:p>
          </p:txBody>
        </p:sp>
      </p:grp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788025" y="2720975"/>
            <a:ext cx="109696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 dirty="0">
                <a:solidFill>
                  <a:srgbClr val="2D1993"/>
                </a:solidFill>
              </a:rPr>
              <a:t>Refund</a:t>
            </a:r>
            <a:endParaRPr lang="en-US" altLang="en-US" sz="1600" dirty="0">
              <a:solidFill>
                <a:schemeClr val="bg2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6804024" y="3448050"/>
            <a:ext cx="1349375" cy="338554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 dirty="0" err="1" smtClean="0">
                <a:solidFill>
                  <a:srgbClr val="2D1993"/>
                </a:solidFill>
              </a:rPr>
              <a:t>MarStatus</a:t>
            </a:r>
            <a:endParaRPr lang="en-US" altLang="en-US" sz="1600" dirty="0">
              <a:solidFill>
                <a:schemeClr val="bg2"/>
              </a:solidFill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6078538" y="4240213"/>
            <a:ext cx="1416050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 dirty="0" err="1" smtClean="0">
                <a:solidFill>
                  <a:srgbClr val="2D1993"/>
                </a:solidFill>
              </a:rPr>
              <a:t>TaxIncome</a:t>
            </a:r>
            <a:endParaRPr lang="en-US" altLang="en-US" sz="1600" dirty="0">
              <a:solidFill>
                <a:schemeClr val="bg2"/>
              </a:solidFill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YES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NO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" name="Text Box 23"/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NO</a:t>
            </a:r>
            <a:endParaRPr lang="en-US" altLang="en-US" sz="1600">
              <a:solidFill>
                <a:srgbClr val="00FFFF"/>
              </a:solidFill>
            </a:endParaRPr>
          </a:p>
        </p:txBody>
      </p:sp>
      <p:sp>
        <p:nvSpPr>
          <p:cNvPr id="31" name="AutoShape 24"/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NO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Yes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No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Married</a:t>
            </a:r>
            <a:r>
              <a:rPr lang="en-US" altLang="en-US" sz="1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Single, Divorced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&lt; 80K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&gt; 80K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b="1" i="1">
                <a:solidFill>
                  <a:srgbClr val="FF0000"/>
                </a:solidFill>
              </a:rPr>
              <a:t>Splitting Attributes</a:t>
            </a:r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34"/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2" name="Line 35"/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36"/>
          <p:cNvSpPr txBox="1">
            <a:spLocks noChangeArrowheads="1"/>
          </p:cNvSpPr>
          <p:nvPr/>
        </p:nvSpPr>
        <p:spPr bwMode="auto">
          <a:xfrm>
            <a:off x="762000" y="6044778"/>
            <a:ext cx="2514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Training Data</a:t>
            </a:r>
            <a:endParaRPr lang="en-US" altLang="en-US" dirty="0">
              <a:solidFill>
                <a:schemeClr val="bg2"/>
              </a:solidFill>
            </a:endParaRPr>
          </a:p>
        </p:txBody>
      </p:sp>
      <p:sp>
        <p:nvSpPr>
          <p:cNvPr id="44" name="Text Box 37"/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b="1">
                <a:solidFill>
                  <a:schemeClr val="tx2"/>
                </a:solidFill>
              </a:rPr>
              <a:t>Model:  Decision Tree</a:t>
            </a:r>
            <a:endParaRPr lang="en-US" alt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tree(DT) example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3662EBF-F10E-4FC3-968B-8F16207D6450}" type="datetime1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vasu pinnti                                                 ICT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643305"/>
              </p:ext>
            </p:extLst>
          </p:nvPr>
        </p:nvGraphicFramePr>
        <p:xfrm>
          <a:off x="457198" y="2623666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name="Document" r:id="rId3" imgW="5404104" imgH="5779008" progId="Word.Document.8">
                  <p:embed/>
                </p:oleObj>
              </mc:Choice>
              <mc:Fallback>
                <p:oleObj name="Document" r:id="rId3" imgW="5404104" imgH="577900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8" y="2623666"/>
                        <a:ext cx="3565525" cy="368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 rot="19183191">
            <a:off x="1066798" y="1999779"/>
            <a:ext cx="1257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6600"/>
                </a:solidFill>
              </a:rPr>
              <a:t>categorical</a:t>
            </a:r>
            <a:endParaRPr lang="en-US" altLang="en-US" sz="1600" b="1">
              <a:solidFill>
                <a:schemeClr val="bg2"/>
              </a:solidFill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19183191">
            <a:off x="1752598" y="1999779"/>
            <a:ext cx="1257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6600"/>
                </a:solidFill>
              </a:rPr>
              <a:t>categorical</a:t>
            </a:r>
            <a:endParaRPr lang="en-US" altLang="en-US" sz="1600" b="1">
              <a:solidFill>
                <a:schemeClr val="bg2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 rot="19183191">
            <a:off x="2590798" y="1999779"/>
            <a:ext cx="12779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6600"/>
                </a:solidFill>
              </a:rPr>
              <a:t>continuous</a:t>
            </a:r>
            <a:endParaRPr lang="en-US" altLang="en-US" sz="1600" b="1">
              <a:solidFill>
                <a:schemeClr val="bg2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19183191">
            <a:off x="3352798" y="2152179"/>
            <a:ext cx="692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006600"/>
                </a:solidFill>
              </a:rPr>
              <a:t>class</a:t>
            </a:r>
            <a:endParaRPr lang="en-US" altLang="en-US" sz="1600" b="1">
              <a:solidFill>
                <a:schemeClr val="bg2"/>
              </a:solidFill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8005761" y="3987329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6875461" y="3987329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 flipH="1">
            <a:off x="5881686" y="3223741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7092948" y="3223741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6043611" y="2496666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 flipH="1">
            <a:off x="4670423" y="2496666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5187948" y="2233141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2D1993"/>
                </a:solidFill>
              </a:rPr>
              <a:t>MarSt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6203948" y="2960216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2D1993"/>
                </a:solidFill>
              </a:rPr>
              <a:t>Refund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7118348" y="3722216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2D1993"/>
                </a:solidFill>
              </a:rPr>
              <a:t>TaxInc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8045448" y="4511204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7969248" y="4511204"/>
            <a:ext cx="685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YES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6553198" y="4528666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6650036" y="4514379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NO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4348161" y="2974504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4443411" y="2960216"/>
            <a:ext cx="4889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1">
                <a:solidFill>
                  <a:srgbClr val="800000"/>
                </a:solidFill>
              </a:rPr>
              <a:t>NO</a:t>
            </a:r>
            <a:endParaRPr lang="en-US" altLang="en-US" sz="1600">
              <a:solidFill>
                <a:srgbClr val="00FFFF"/>
              </a:solidFill>
            </a:endParaRPr>
          </a:p>
        </p:txBody>
      </p:sp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5594348" y="3722216"/>
            <a:ext cx="685800" cy="381000"/>
            <a:chOff x="4927" y="2340"/>
            <a:chExt cx="432" cy="240"/>
          </a:xfrm>
        </p:grpSpPr>
        <p:sp>
          <p:nvSpPr>
            <p:cNvPr id="31" name="AutoShape 24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32" name="Text Box 25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 b="1">
                  <a:solidFill>
                    <a:srgbClr val="800000"/>
                  </a:solidFill>
                </a:rPr>
                <a:t>NO</a:t>
              </a:r>
              <a:endParaRPr lang="en-US" altLang="en-US" sz="1600">
                <a:solidFill>
                  <a:schemeClr val="bg2"/>
                </a:solidFill>
              </a:endParaRPr>
            </a:p>
          </p:txBody>
        </p:sp>
      </p:grp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5518148" y="3265016"/>
            <a:ext cx="5334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Yes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auto">
          <a:xfrm>
            <a:off x="7270748" y="3188816"/>
            <a:ext cx="44291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No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4146548" y="2426816"/>
            <a:ext cx="930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Married</a:t>
            </a:r>
            <a:r>
              <a:rPr lang="en-US" altLang="en-US" sz="16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5746748" y="2198216"/>
            <a:ext cx="1398588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Single, Divorced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6353173" y="4052416"/>
            <a:ext cx="720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&lt; 80K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8127998" y="4052416"/>
            <a:ext cx="7207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/>
              <a:t>&gt; 80K</a:t>
            </a:r>
            <a:endParaRPr lang="en-US" altLang="en-US" sz="1600">
              <a:solidFill>
                <a:schemeClr val="bg2"/>
              </a:solidFill>
            </a:endParaRPr>
          </a:p>
        </p:txBody>
      </p: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4343398" y="5519266"/>
            <a:ext cx="44196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26908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1372</TotalTime>
  <Words>1020</Words>
  <Application>Microsoft Office PowerPoint</Application>
  <PresentationFormat>On-screen Show (4:3)</PresentationFormat>
  <Paragraphs>280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Civic</vt:lpstr>
      <vt:lpstr>Document</vt:lpstr>
      <vt:lpstr>Worksheet</vt:lpstr>
      <vt:lpstr>Equation</vt:lpstr>
      <vt:lpstr>Microsoft Excel Worksheet</vt:lpstr>
      <vt:lpstr>Chapter -5 machine learning</vt:lpstr>
      <vt:lpstr>contents</vt:lpstr>
      <vt:lpstr> What is machine learning? </vt:lpstr>
      <vt:lpstr>types of learning algorithms</vt:lpstr>
      <vt:lpstr>Supervised vs unsupervised</vt:lpstr>
      <vt:lpstr>Applications of machine learning</vt:lpstr>
      <vt:lpstr>Decision tree(DT)</vt:lpstr>
      <vt:lpstr>Decision tree(DT)- example</vt:lpstr>
      <vt:lpstr>Decision tree(DT) example</vt:lpstr>
      <vt:lpstr>Decision Tree –An Example (contd..)</vt:lpstr>
      <vt:lpstr>Decision Tree –An Example (contd..)</vt:lpstr>
      <vt:lpstr>Decision tree – another example</vt:lpstr>
      <vt:lpstr>Decision tree – another example</vt:lpstr>
      <vt:lpstr>Decision tree induction algorithms</vt:lpstr>
      <vt:lpstr>Decision tree induction algorithms</vt:lpstr>
      <vt:lpstr>Naïve Bayesian Classification</vt:lpstr>
      <vt:lpstr>Naive Bayesian Classifier Example</vt:lpstr>
      <vt:lpstr>Naive Bayesian Classifier Example</vt:lpstr>
      <vt:lpstr>PowerPoint Presentation</vt:lpstr>
      <vt:lpstr>PowerPoint Presentation</vt:lpstr>
      <vt:lpstr>PowerPoint Presentation</vt:lpstr>
      <vt:lpstr>Clustering algorithms-Partitioning method</vt:lpstr>
      <vt:lpstr>The K-Means Clustering Method </vt:lpstr>
      <vt:lpstr>The K-Means Clustering Method </vt:lpstr>
      <vt:lpstr>APACHE MAHOUT</vt:lpstr>
      <vt:lpstr>SPARK MLib</vt:lpstr>
      <vt:lpstr>Introduction to HADOOP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-1  Introduction to Big Data and Big Data Analytics</dc:title>
  <dc:creator>Dr vasu pinnti</dc:creator>
  <cp:lastModifiedBy>sumaja</cp:lastModifiedBy>
  <cp:revision>71</cp:revision>
  <dcterms:created xsi:type="dcterms:W3CDTF">2020-03-12T19:22:14Z</dcterms:created>
  <dcterms:modified xsi:type="dcterms:W3CDTF">2020-04-29T20:24:08Z</dcterms:modified>
</cp:coreProperties>
</file>