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2" r:id="rId4"/>
    <p:sldId id="258" r:id="rId5"/>
    <p:sldId id="259" r:id="rId6"/>
    <p:sldId id="260" r:id="rId7"/>
    <p:sldId id="263" r:id="rId8"/>
    <p:sldId id="261" r:id="rId9"/>
    <p:sldId id="264" r:id="rId10"/>
    <p:sldId id="265" r:id="rId11"/>
    <p:sldId id="266" r:id="rId12"/>
    <p:sldId id="267" r:id="rId13"/>
    <p:sldId id="268" r:id="rId14"/>
    <p:sldId id="269" r:id="rId15"/>
    <p:sldId id="270" r:id="rId16"/>
    <p:sldId id="271" r:id="rId17"/>
    <p:sldId id="274" r:id="rId18"/>
    <p:sldId id="273"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Shanthakumar" initials="DS" lastIdx="1" clrIdx="0">
    <p:extLst>
      <p:ext uri="{19B8F6BF-5375-455C-9EA6-DF929625EA0E}">
        <p15:presenceInfo xmlns:p15="http://schemas.microsoft.com/office/powerpoint/2012/main" userId="Dr Shanthakum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18" autoAdjust="0"/>
  </p:normalViewPr>
  <p:slideViewPr>
    <p:cSldViewPr>
      <p:cViewPr varScale="1">
        <p:scale>
          <a:sx n="66" d="100"/>
          <a:sy n="66" d="100"/>
        </p:scale>
        <p:origin x="128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3T09:03:20.815" idx="1">
    <p:pos x="5681" y="97"/>
    <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0D160-2C48-415A-9E55-A2C7E2367D34}" type="datetimeFigureOut">
              <a:rPr lang="en-IN" smtClean="0"/>
              <a:t>04-05-2020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DA11E7-2DF9-429E-A7DF-9AF207D99ACF}" type="slidenum">
              <a:rPr lang="en-IN" smtClean="0"/>
              <a:t>‹#›</a:t>
            </a:fld>
            <a:endParaRPr lang="en-IN"/>
          </a:p>
        </p:txBody>
      </p:sp>
    </p:spTree>
    <p:extLst>
      <p:ext uri="{BB962C8B-B14F-4D97-AF65-F5344CB8AC3E}">
        <p14:creationId xmlns:p14="http://schemas.microsoft.com/office/powerpoint/2010/main" val="4155722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FDA11E7-2DF9-429E-A7DF-9AF207D99ACF}" type="slidenum">
              <a:rPr lang="en-IN" smtClean="0"/>
              <a:t>14</a:t>
            </a:fld>
            <a:endParaRPr lang="en-IN"/>
          </a:p>
        </p:txBody>
      </p:sp>
    </p:spTree>
    <p:extLst>
      <p:ext uri="{BB962C8B-B14F-4D97-AF65-F5344CB8AC3E}">
        <p14:creationId xmlns:p14="http://schemas.microsoft.com/office/powerpoint/2010/main" val="413058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D0817ED7-FF06-44B8-809E-85B07F3BC667}"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38041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0817ED7-FF06-44B8-809E-85B07F3BC667}"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2862227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0817ED7-FF06-44B8-809E-85B07F3BC667}"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175058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0817ED7-FF06-44B8-809E-85B07F3BC667}"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299035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817ED7-FF06-44B8-809E-85B07F3BC667}" type="datetimeFigureOut">
              <a:rPr lang="en-IN" smtClean="0"/>
              <a:t>04-05-2020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14837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0817ED7-FF06-44B8-809E-85B07F3BC667}"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12590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0817ED7-FF06-44B8-809E-85B07F3BC667}" type="datetimeFigureOut">
              <a:rPr lang="en-IN" smtClean="0"/>
              <a:t>04-05-2020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248398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0817ED7-FF06-44B8-809E-85B07F3BC667}" type="datetimeFigureOut">
              <a:rPr lang="en-IN" smtClean="0"/>
              <a:t>04-05-2020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21162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17ED7-FF06-44B8-809E-85B07F3BC667}" type="datetimeFigureOut">
              <a:rPr lang="en-IN" smtClean="0"/>
              <a:t>04-05-2020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373471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17ED7-FF06-44B8-809E-85B07F3BC667}"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234349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817ED7-FF06-44B8-809E-85B07F3BC667}" type="datetimeFigureOut">
              <a:rPr lang="en-IN" smtClean="0"/>
              <a:t>04-05-2020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F1D1FD-AA3C-4DA7-9966-39ADB81D244B}" type="slidenum">
              <a:rPr lang="en-IN" smtClean="0"/>
              <a:t>‹#›</a:t>
            </a:fld>
            <a:endParaRPr lang="en-IN"/>
          </a:p>
        </p:txBody>
      </p:sp>
    </p:spTree>
    <p:extLst>
      <p:ext uri="{BB962C8B-B14F-4D97-AF65-F5344CB8AC3E}">
        <p14:creationId xmlns:p14="http://schemas.microsoft.com/office/powerpoint/2010/main" val="2402519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17ED7-FF06-44B8-809E-85B07F3BC667}" type="datetimeFigureOut">
              <a:rPr lang="en-IN" smtClean="0"/>
              <a:t>04-05-2020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1D1FD-AA3C-4DA7-9966-39ADB81D244B}" type="slidenum">
              <a:rPr lang="en-IN" smtClean="0"/>
              <a:t>‹#›</a:t>
            </a:fld>
            <a:endParaRPr lang="en-IN"/>
          </a:p>
        </p:txBody>
      </p:sp>
    </p:spTree>
    <p:extLst>
      <p:ext uri="{BB962C8B-B14F-4D97-AF65-F5344CB8AC3E}">
        <p14:creationId xmlns:p14="http://schemas.microsoft.com/office/powerpoint/2010/main" val="3753522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76671"/>
            <a:ext cx="7772400" cy="576065"/>
          </a:xfrm>
        </p:spPr>
        <p:txBody>
          <a:bodyPr>
            <a:normAutofit fontScale="90000"/>
          </a:bodyPr>
          <a:lstStyle/>
          <a:p>
            <a:r>
              <a:rPr lang="en-IN" b="1" dirty="0">
                <a:solidFill>
                  <a:srgbClr val="FF0000"/>
                </a:solidFill>
                <a:latin typeface="Times New Roman" pitchFamily="18" charset="0"/>
                <a:cs typeface="Times New Roman" pitchFamily="18" charset="0"/>
              </a:rPr>
              <a:t>Casting Defects</a:t>
            </a:r>
          </a:p>
        </p:txBody>
      </p:sp>
      <p:sp>
        <p:nvSpPr>
          <p:cNvPr id="3" name="Subtitle 2"/>
          <p:cNvSpPr>
            <a:spLocks noGrp="1"/>
          </p:cNvSpPr>
          <p:nvPr>
            <p:ph type="subTitle" idx="1"/>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8964488" cy="6740307"/>
          </a:xfrm>
          <a:prstGeom prst="rect">
            <a:avLst/>
          </a:prstGeom>
        </p:spPr>
        <p:txBody>
          <a:bodyPr wrap="square">
            <a:spAutoFit/>
          </a:bodyPr>
          <a:lstStyle/>
          <a:p>
            <a:pPr algn="just"/>
            <a:r>
              <a:rPr lang="en-US" sz="2400" dirty="0">
                <a:latin typeface="Times New Roman" pitchFamily="18" charset="0"/>
                <a:cs typeface="Times New Roman" pitchFamily="18" charset="0"/>
              </a:rPr>
              <a:t>Hydrogen is absorbed by the molten metal inside the furnace and also inside the cavity. So, this is the main reason for the what say evolution of the pinhole porosity the main factor that influences the formation of the pinhole porosity is the hydrogen. This hydrogen is absorbed by the molten metal inside the furnace what is happening when we are melting the metal, inside in the open atmosphere the at hydrogen is present in the </a:t>
            </a:r>
            <a:r>
              <a:rPr lang="en-IN" sz="2400" dirty="0">
                <a:latin typeface="Times New Roman" pitchFamily="18" charset="0"/>
                <a:cs typeface="Times New Roman" pitchFamily="18" charset="0"/>
              </a:rPr>
              <a:t>atmosphere.</a:t>
            </a:r>
          </a:p>
          <a:p>
            <a:pPr algn="just"/>
            <a:r>
              <a:rPr lang="en-US" sz="2400" dirty="0">
                <a:latin typeface="Times New Roman" pitchFamily="18" charset="0"/>
                <a:cs typeface="Times New Roman" pitchFamily="18" charset="0"/>
              </a:rPr>
              <a:t>The hydrogen present in the atmosphere readily comes and reacts with the molten metal.  Now the molten metal rapidly absorbs the hydrogen, now when we pour it inside the  cavity that time also it can absorb the hydrogen, now as the melt gets solidified as the  molten material gets solidified then what happens whatever hydrogen it has absorbed it  slowly   liberates outside it sends outside then what happens it they dissolved hydrogen  will  be liberated outside, then it comes on the surface of the casting.  </a:t>
            </a:r>
          </a:p>
          <a:p>
            <a:pPr algn="just"/>
            <a:r>
              <a:rPr lang="en-US" sz="2400" dirty="0">
                <a:latin typeface="Times New Roman" pitchFamily="18" charset="0"/>
                <a:cs typeface="Times New Roman" pitchFamily="18" charset="0"/>
              </a:rPr>
              <a:t>Now, small holes are created because of the presence of the hydrogen. So, this is the a  cause of the pinhole porosity now how to prevent this what are the remedial measures to  </a:t>
            </a:r>
            <a:r>
              <a:rPr lang="en-IN" sz="2400" dirty="0">
                <a:latin typeface="Times New Roman" pitchFamily="18" charset="0"/>
                <a:cs typeface="Times New Roman" pitchFamily="18" charset="0"/>
              </a:rPr>
              <a:t>prevent the pinhole porosity.</a:t>
            </a:r>
          </a:p>
        </p:txBody>
      </p:sp>
    </p:spTree>
    <p:extLst>
      <p:ext uri="{BB962C8B-B14F-4D97-AF65-F5344CB8AC3E}">
        <p14:creationId xmlns:p14="http://schemas.microsoft.com/office/powerpoint/2010/main" val="176182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30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5846"/>
            <a:ext cx="8496944" cy="6555641"/>
          </a:xfrm>
          <a:prstGeom prst="rect">
            <a:avLst/>
          </a:prstGeom>
        </p:spPr>
        <p:txBody>
          <a:bodyPr wrap="square">
            <a:spAutoFit/>
          </a:bodyPr>
          <a:lstStyle/>
          <a:p>
            <a:pPr algn="just"/>
            <a:r>
              <a:rPr lang="en-US" sz="2800" dirty="0">
                <a:latin typeface="Times New Roman" pitchFamily="18" charset="0"/>
                <a:cs typeface="Times New Roman" pitchFamily="18" charset="0"/>
              </a:rPr>
              <a:t>Before that let us see the solubility of hydrogen in aluminum, now if you see here this is the x axis indicates the melt what say temperature whereas, y axis indicates the hydrogen solubility now in the solid state you can see this is the solubility this much is the  </a:t>
            </a:r>
            <a:r>
              <a:rPr lang="en-IN" sz="2800" dirty="0">
                <a:latin typeface="Times New Roman" pitchFamily="18" charset="0"/>
                <a:cs typeface="Times New Roman" pitchFamily="18" charset="0"/>
              </a:rPr>
              <a:t>solubility.</a:t>
            </a:r>
          </a:p>
          <a:p>
            <a:pPr algn="just"/>
            <a:r>
              <a:rPr lang="en-US" sz="2800" dirty="0">
                <a:latin typeface="Times New Roman" pitchFamily="18" charset="0"/>
                <a:cs typeface="Times New Roman" pitchFamily="18" charset="0"/>
              </a:rPr>
              <a:t>Now, at the melting point you can see here the solubility is almost 4 times than it is  solubility in the what say solid state. So, in the liquid state it is what say hydrogen  solubility is drastically increasing, now these are the remedial measures. One is the vacuum melting instead of a melting the metal in the open atmosphere, if we melt it in the vacuum then no what say atmospheric hydrogen will come and interact with the molten metal, but this vacuum melting is quite expensive. </a:t>
            </a:r>
            <a:r>
              <a:rPr lang="en-IN" sz="2800" dirty="0">
                <a:latin typeface="Times New Roman" pitchFamily="18" charset="0"/>
                <a:cs typeface="Times New Roman" pitchFamily="18" charset="0"/>
              </a:rPr>
              <a:t>Next one  vacuum degassing.</a:t>
            </a:r>
          </a:p>
        </p:txBody>
      </p:sp>
    </p:spTree>
    <p:extLst>
      <p:ext uri="{BB962C8B-B14F-4D97-AF65-F5344CB8AC3E}">
        <p14:creationId xmlns:p14="http://schemas.microsoft.com/office/powerpoint/2010/main" val="124202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5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21886"/>
            <a:ext cx="8229600" cy="1143000"/>
          </a:xfrm>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384" y="119534"/>
            <a:ext cx="4320480" cy="886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5" y="1124744"/>
            <a:ext cx="5472607" cy="504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40152" y="1192758"/>
            <a:ext cx="3024336" cy="4401205"/>
          </a:xfrm>
          <a:prstGeom prst="rect">
            <a:avLst/>
          </a:prstGeom>
        </p:spPr>
        <p:txBody>
          <a:bodyPr wrap="square">
            <a:spAutoFit/>
          </a:bodyPr>
          <a:lstStyle/>
          <a:p>
            <a:pPr algn="just"/>
            <a:r>
              <a:rPr lang="en-US" sz="2000" dirty="0"/>
              <a:t>So, this is the surface of the casting and here we can see something like the tail of a rat  what say tail impression if a rat is  crawling on some surface, then we can detect some impression of it is tail and here we can see a similar impression on the surface of the casting this is  known as the rat tail. </a:t>
            </a:r>
          </a:p>
          <a:p>
            <a:pPr algn="just"/>
            <a:r>
              <a:rPr lang="en-US" sz="2000" dirty="0"/>
              <a:t>Now what are the factors influencing rat tail.</a:t>
            </a:r>
            <a:endParaRPr lang="en-IN" sz="2000" dirty="0"/>
          </a:p>
        </p:txBody>
      </p:sp>
    </p:spTree>
    <p:extLst>
      <p:ext uri="{BB962C8B-B14F-4D97-AF65-F5344CB8AC3E}">
        <p14:creationId xmlns:p14="http://schemas.microsoft.com/office/powerpoint/2010/main" val="1094923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685800"/>
            <a:ext cx="74961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908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685800"/>
            <a:ext cx="749617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59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DE29-0684-43EB-A5C7-DE63480626C6}"/>
              </a:ext>
            </a:extLst>
          </p:cNvPr>
          <p:cNvSpPr>
            <a:spLocks noGrp="1"/>
          </p:cNvSpPr>
          <p:nvPr>
            <p:ph type="title"/>
          </p:nvPr>
        </p:nvSpPr>
        <p:spPr>
          <a:xfrm>
            <a:off x="457200" y="274638"/>
            <a:ext cx="8229600" cy="490066"/>
          </a:xfrm>
        </p:spPr>
        <p:txBody>
          <a:bodyPr>
            <a:normAutofit fontScale="90000"/>
          </a:bodyPr>
          <a:lstStyle/>
          <a:p>
            <a:r>
              <a:rPr lang="en-US" dirty="0"/>
              <a:t>Defects in Sand Casting </a:t>
            </a:r>
            <a:endParaRPr lang="en-IN" dirty="0"/>
          </a:p>
        </p:txBody>
      </p:sp>
      <p:pic>
        <p:nvPicPr>
          <p:cNvPr id="4" name="Content Placeholder 3">
            <a:extLst>
              <a:ext uri="{FF2B5EF4-FFF2-40B4-BE49-F238E27FC236}">
                <a16:creationId xmlns:a16="http://schemas.microsoft.com/office/drawing/2014/main" id="{A953CE63-EA8B-49C9-8F94-E5FCC52C1121}"/>
              </a:ext>
            </a:extLst>
          </p:cNvPr>
          <p:cNvPicPr>
            <a:picLocks noGrp="1" noChangeAspect="1"/>
          </p:cNvPicPr>
          <p:nvPr>
            <p:ph idx="1"/>
          </p:nvPr>
        </p:nvPicPr>
        <p:blipFill>
          <a:blip r:embed="rId2"/>
          <a:stretch>
            <a:fillRect/>
          </a:stretch>
        </p:blipFill>
        <p:spPr>
          <a:xfrm>
            <a:off x="107504" y="764704"/>
            <a:ext cx="9036495" cy="6093296"/>
          </a:xfrm>
          <a:prstGeom prst="rect">
            <a:avLst/>
          </a:prstGeom>
        </p:spPr>
      </p:pic>
    </p:spTree>
    <p:extLst>
      <p:ext uri="{BB962C8B-B14F-4D97-AF65-F5344CB8AC3E}">
        <p14:creationId xmlns:p14="http://schemas.microsoft.com/office/powerpoint/2010/main" val="276163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BE90-FCED-4BCA-B542-001789392B2A}"/>
              </a:ext>
            </a:extLst>
          </p:cNvPr>
          <p:cNvSpPr>
            <a:spLocks noGrp="1"/>
          </p:cNvSpPr>
          <p:nvPr>
            <p:ph type="title"/>
          </p:nvPr>
        </p:nvSpPr>
        <p:spPr>
          <a:xfrm>
            <a:off x="457200" y="274638"/>
            <a:ext cx="8229600" cy="418058"/>
          </a:xfrm>
        </p:spPr>
        <p:txBody>
          <a:bodyPr>
            <a:normAutofit fontScale="90000"/>
          </a:bodyPr>
          <a:lstStyle/>
          <a:p>
            <a:r>
              <a:rPr lang="en-US" dirty="0"/>
              <a:t>Common Defects in Casting </a:t>
            </a:r>
            <a:endParaRPr lang="en-IN" dirty="0"/>
          </a:p>
        </p:txBody>
      </p:sp>
      <p:pic>
        <p:nvPicPr>
          <p:cNvPr id="4" name="Content Placeholder 3">
            <a:extLst>
              <a:ext uri="{FF2B5EF4-FFF2-40B4-BE49-F238E27FC236}">
                <a16:creationId xmlns:a16="http://schemas.microsoft.com/office/drawing/2014/main" id="{CCDBF314-0435-49D2-8802-C7575E596B17}"/>
              </a:ext>
            </a:extLst>
          </p:cNvPr>
          <p:cNvPicPr>
            <a:picLocks noGrp="1" noChangeAspect="1"/>
          </p:cNvPicPr>
          <p:nvPr>
            <p:ph idx="1"/>
          </p:nvPr>
        </p:nvPicPr>
        <p:blipFill>
          <a:blip r:embed="rId2"/>
          <a:stretch>
            <a:fillRect/>
          </a:stretch>
        </p:blipFill>
        <p:spPr>
          <a:xfrm>
            <a:off x="107504" y="764704"/>
            <a:ext cx="8784975" cy="5904656"/>
          </a:xfrm>
          <a:prstGeom prst="rect">
            <a:avLst/>
          </a:prstGeom>
        </p:spPr>
      </p:pic>
    </p:spTree>
    <p:extLst>
      <p:ext uri="{BB962C8B-B14F-4D97-AF65-F5344CB8AC3E}">
        <p14:creationId xmlns:p14="http://schemas.microsoft.com/office/powerpoint/2010/main" val="3420871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BE233-0D7A-490C-AD28-650AE605F42B}"/>
              </a:ext>
            </a:extLst>
          </p:cNvPr>
          <p:cNvSpPr>
            <a:spLocks noGrp="1"/>
          </p:cNvSpPr>
          <p:nvPr>
            <p:ph type="title"/>
          </p:nvPr>
        </p:nvSpPr>
        <p:spPr>
          <a:xfrm>
            <a:off x="457200" y="274638"/>
            <a:ext cx="8229600" cy="590439"/>
          </a:xfrm>
        </p:spPr>
        <p:txBody>
          <a:bodyPr>
            <a:normAutofit fontScale="90000"/>
          </a:bodyPr>
          <a:lstStyle/>
          <a:p>
            <a:r>
              <a:rPr lang="en-US" dirty="0"/>
              <a:t>Common Defects in Casting </a:t>
            </a:r>
            <a:endParaRPr lang="en-IN" dirty="0"/>
          </a:p>
        </p:txBody>
      </p:sp>
      <p:pic>
        <p:nvPicPr>
          <p:cNvPr id="7" name="Content Placeholder 6">
            <a:extLst>
              <a:ext uri="{FF2B5EF4-FFF2-40B4-BE49-F238E27FC236}">
                <a16:creationId xmlns:a16="http://schemas.microsoft.com/office/drawing/2014/main" id="{139EC692-3FF9-4388-902B-39D20BB7F6C5}"/>
              </a:ext>
            </a:extLst>
          </p:cNvPr>
          <p:cNvPicPr>
            <a:picLocks noGrp="1" noChangeAspect="1"/>
          </p:cNvPicPr>
          <p:nvPr>
            <p:ph idx="1"/>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66032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98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29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6" y="404664"/>
            <a:ext cx="6284426"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766" y="4978021"/>
            <a:ext cx="9128234" cy="646331"/>
          </a:xfrm>
          <a:prstGeom prst="rect">
            <a:avLst/>
          </a:prstGeom>
        </p:spPr>
        <p:txBody>
          <a:bodyPr wrap="square">
            <a:spAutoFit/>
          </a:bodyPr>
          <a:lstStyle/>
          <a:p>
            <a:r>
              <a:rPr lang="en-US" dirty="0"/>
              <a:t>So, this is one of the severe defects that arise among the castings now why  this blowholes is arising causes.</a:t>
            </a:r>
            <a:endParaRPr lang="en-IN" dirty="0"/>
          </a:p>
        </p:txBody>
      </p:sp>
      <p:sp>
        <p:nvSpPr>
          <p:cNvPr id="3" name="Rectangle 2"/>
          <p:cNvSpPr/>
          <p:nvPr/>
        </p:nvSpPr>
        <p:spPr>
          <a:xfrm>
            <a:off x="6300192" y="260648"/>
            <a:ext cx="2580987" cy="4401205"/>
          </a:xfrm>
          <a:prstGeom prst="rect">
            <a:avLst/>
          </a:prstGeom>
        </p:spPr>
        <p:txBody>
          <a:bodyPr wrap="square">
            <a:spAutoFit/>
          </a:bodyPr>
          <a:lstStyle/>
          <a:p>
            <a:pPr algn="just"/>
            <a:r>
              <a:rPr lang="en-US" sz="2000" b="1" dirty="0">
                <a:latin typeface="Times New Roman" pitchFamily="18" charset="0"/>
                <a:cs typeface="Times New Roman" pitchFamily="18" charset="0"/>
              </a:rPr>
              <a:t>You can see smooth and semi round holes on the surface of the casting. So, this is a casting you can see these are all the what say a smooth and semi round holes on the  surface of the casting. So, certainly this cannot be tolerated and ultimately the casting has  to be rejected. </a:t>
            </a:r>
            <a:endParaRPr lang="en-I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58020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11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8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09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85800"/>
            <a:ext cx="6858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222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09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384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539</Words>
  <Application>Microsoft Office PowerPoint</Application>
  <PresentationFormat>On-screen Show (4:3)</PresentationFormat>
  <Paragraphs>14</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Casting Defects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Defects in Sand Casting </vt:lpstr>
      <vt:lpstr>Common Defects in Casting </vt:lpstr>
      <vt:lpstr>Common Defects in Casting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Casting Defects</dc:title>
  <dc:creator>Windows User</dc:creator>
  <cp:lastModifiedBy>Dr Shanthakumar</cp:lastModifiedBy>
  <cp:revision>8</cp:revision>
  <dcterms:created xsi:type="dcterms:W3CDTF">2019-05-05T16:46:41Z</dcterms:created>
  <dcterms:modified xsi:type="dcterms:W3CDTF">2020-05-04T09:05:25Z</dcterms:modified>
</cp:coreProperties>
</file>