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301" r:id="rId2"/>
    <p:sldId id="306" r:id="rId3"/>
    <p:sldId id="271" r:id="rId4"/>
    <p:sldId id="272" r:id="rId5"/>
    <p:sldId id="332" r:id="rId6"/>
    <p:sldId id="333" r:id="rId7"/>
    <p:sldId id="273" r:id="rId8"/>
    <p:sldId id="307" r:id="rId9"/>
    <p:sldId id="308" r:id="rId10"/>
    <p:sldId id="309" r:id="rId11"/>
    <p:sldId id="310" r:id="rId12"/>
    <p:sldId id="274" r:id="rId13"/>
    <p:sldId id="261" r:id="rId14"/>
    <p:sldId id="259" r:id="rId15"/>
    <p:sldId id="260" r:id="rId16"/>
    <p:sldId id="262" r:id="rId17"/>
    <p:sldId id="275" r:id="rId18"/>
    <p:sldId id="277" r:id="rId19"/>
    <p:sldId id="276" r:id="rId20"/>
    <p:sldId id="278" r:id="rId21"/>
    <p:sldId id="285" r:id="rId22"/>
    <p:sldId id="311" r:id="rId23"/>
    <p:sldId id="280" r:id="rId24"/>
    <p:sldId id="263" r:id="rId25"/>
    <p:sldId id="317" r:id="rId26"/>
    <p:sldId id="318" r:id="rId27"/>
    <p:sldId id="322" r:id="rId28"/>
    <p:sldId id="330" r:id="rId29"/>
    <p:sldId id="313" r:id="rId30"/>
    <p:sldId id="314" r:id="rId31"/>
    <p:sldId id="315" r:id="rId32"/>
    <p:sldId id="316" r:id="rId33"/>
    <p:sldId id="264" r:id="rId34"/>
    <p:sldId id="265" r:id="rId35"/>
    <p:sldId id="266" r:id="rId36"/>
    <p:sldId id="267" r:id="rId37"/>
    <p:sldId id="268" r:id="rId38"/>
    <p:sldId id="269" r:id="rId39"/>
    <p:sldId id="286" r:id="rId40"/>
    <p:sldId id="327" r:id="rId41"/>
    <p:sldId id="270" r:id="rId42"/>
    <p:sldId id="287" r:id="rId43"/>
    <p:sldId id="281" r:id="rId44"/>
    <p:sldId id="290" r:id="rId45"/>
    <p:sldId id="291" r:id="rId46"/>
    <p:sldId id="282" r:id="rId47"/>
    <p:sldId id="288" r:id="rId48"/>
    <p:sldId id="283" r:id="rId49"/>
    <p:sldId id="289" r:id="rId50"/>
    <p:sldId id="284" r:id="rId51"/>
    <p:sldId id="335" r:id="rId52"/>
    <p:sldId id="334" r:id="rId53"/>
    <p:sldId id="292" r:id="rId54"/>
    <p:sldId id="329" r:id="rId55"/>
    <p:sldId id="300" r:id="rId56"/>
    <p:sldId id="302" r:id="rId57"/>
    <p:sldId id="258" r:id="rId58"/>
    <p:sldId id="257" r:id="rId59"/>
    <p:sldId id="331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349" r:id="rId74"/>
    <p:sldId id="350" r:id="rId75"/>
    <p:sldId id="351" r:id="rId76"/>
    <p:sldId id="352" r:id="rId77"/>
    <p:sldId id="353" r:id="rId78"/>
    <p:sldId id="354" r:id="rId79"/>
    <p:sldId id="355" r:id="rId80"/>
    <p:sldId id="356" r:id="rId81"/>
    <p:sldId id="357" r:id="rId82"/>
    <p:sldId id="358" r:id="rId83"/>
    <p:sldId id="359" r:id="rId84"/>
    <p:sldId id="360" r:id="rId85"/>
    <p:sldId id="361" r:id="rId86"/>
    <p:sldId id="362" r:id="rId87"/>
    <p:sldId id="363" r:id="rId88"/>
    <p:sldId id="364" r:id="rId89"/>
    <p:sldId id="365" r:id="rId90"/>
    <p:sldId id="366" r:id="rId91"/>
    <p:sldId id="367" r:id="rId92"/>
    <p:sldId id="368" r:id="rId93"/>
    <p:sldId id="369" r:id="rId94"/>
    <p:sldId id="370" r:id="rId95"/>
    <p:sldId id="371" r:id="rId96"/>
  </p:sldIdLst>
  <p:sldSz cx="9144000" cy="6858000" type="screen4x3"/>
  <p:notesSz cx="6743700" cy="9753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8000"/>
    <a:srgbClr val="00CCFF"/>
    <a:srgbClr val="800080"/>
    <a:srgbClr val="FF5050"/>
    <a:srgbClr val="FF0066"/>
    <a:srgbClr val="66FF66"/>
    <a:srgbClr val="00FF00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-216" y="-90"/>
      </p:cViewPr>
      <p:guideLst>
        <p:guide orient="horz" pos="2159"/>
        <p:guide pos="288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0.xml"/><Relationship Id="rId7" Type="http://schemas.openxmlformats.org/officeDocument/2006/relationships/slide" Target="slides/slide60.xml"/><Relationship Id="rId2" Type="http://schemas.openxmlformats.org/officeDocument/2006/relationships/slide" Target="slides/slide35.xml"/><Relationship Id="rId1" Type="http://schemas.openxmlformats.org/officeDocument/2006/relationships/slide" Target="slides/slide1.xml"/><Relationship Id="rId6" Type="http://schemas.openxmlformats.org/officeDocument/2006/relationships/slide" Target="slides/slide56.xml"/><Relationship Id="rId5" Type="http://schemas.openxmlformats.org/officeDocument/2006/relationships/slide" Target="slides/slide48.xml"/><Relationship Id="rId4" Type="http://schemas.openxmlformats.org/officeDocument/2006/relationships/slide" Target="slides/slide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4" Type="http://schemas.openxmlformats.org/officeDocument/2006/relationships/image" Target="../media/image9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2" tIns="45237" rIns="90472" bIns="45237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2700" y="0"/>
            <a:ext cx="292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2" tIns="45237" rIns="90472" bIns="45237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4650"/>
            <a:ext cx="292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2" tIns="45237" rIns="90472" bIns="45237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2700" y="9264650"/>
            <a:ext cx="292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2" tIns="45237" rIns="90472" bIns="45237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/>
            </a:lvl1pPr>
          </a:lstStyle>
          <a:p>
            <a:pPr>
              <a:defRPr/>
            </a:pPr>
            <a:fld id="{E45617B0-FAEE-4706-8D82-53D184FFFC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932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1" tIns="45241" rIns="90481" bIns="45241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87337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1" tIns="45241" rIns="90481" bIns="45241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4088" y="752475"/>
            <a:ext cx="4819650" cy="3614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67250"/>
            <a:ext cx="4914900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1" tIns="45241" rIns="90481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9888"/>
            <a:ext cx="294798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1" tIns="45241" rIns="90481" bIns="45241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259888"/>
            <a:ext cx="28733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1" tIns="45241" rIns="90481" bIns="45241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/>
            </a:lvl1pPr>
          </a:lstStyle>
          <a:p>
            <a:pPr>
              <a:defRPr/>
            </a:pPr>
            <a:fld id="{26E3A4CC-C753-40C4-BDFE-80A8EE38AC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00878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31F4-76DC-4245-855D-54E37A7846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4444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D4E43-75D0-4CD6-B85C-93BCF5BD8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2695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688" y="0"/>
            <a:ext cx="2197100" cy="6592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13" y="0"/>
            <a:ext cx="6442075" cy="6592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FF0D1-26F4-45A6-A667-EE5B54E4D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1087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8F82F-9C7A-4CB6-99CA-55EF32FBF2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4448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F0C1F-0756-4C5C-9B75-52376F919F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8872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213" y="1219200"/>
            <a:ext cx="4319587" cy="537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19588" cy="537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7B720-8A7B-4F0D-99B4-6E99365EB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8005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07F9B-F521-420C-BAF6-03F652F18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4858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EEBD5-6FBF-4E8E-B19C-F1241D167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5378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D5FAA-383C-451A-8E5B-71119B2A7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3450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32E30-305F-4F5D-AB7A-561B409AAC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7034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ACC20-36CD-4523-ADDB-C7D92103CE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0709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8913" y="0"/>
            <a:ext cx="8766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213" y="1219200"/>
            <a:ext cx="8791575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7" descr="ad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6229350"/>
            <a:ext cx="4886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5318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33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23E75A-7A80-47CC-8E08-8B81EEFED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Egypt\AUC\MENG%20372\titi.av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372\titi.av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Egypt\AUC\MENG%20372\thrpos.avi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Egypt\AUC\MENG%20372\three_positions.avi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Egypt\AUC\MENG%20372\three_positions.avi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Egypt\AUC\MENG%20372\qr4bar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Egypt\AUC\MENG%20372\sixbar.avi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Egypt\AUC\MENG%20372\whitw.avi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Egypt\AUC\MENG%20372\cupcurv.avi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Egypt\AUC\MENG%20372\l-1011v2.avi" TargetMode="External"/><Relationship Id="rId4" Type="http://schemas.openxmlformats.org/officeDocument/2006/relationships/hyperlink" Target="LS4b%20Landing%20Gear.flv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Egypt\AUC\MENG%20372\cupcurv.avi" TargetMode="External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Aa6bOWB8qY" TargetMode="External"/><Relationship Id="rId2" Type="http://schemas.openxmlformats.org/officeDocument/2006/relationships/hyperlink" Target="https://www.youtube.com/watch?v=DfznnKUwywQ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png"/><Relationship Id="rId2" Type="http://schemas.openxmlformats.org/officeDocument/2006/relationships/video" Target="file:///D:\Egypt\AUC\MENG%20372\suspension.avi" TargetMode="External"/><Relationship Id="rId1" Type="http://schemas.openxmlformats.org/officeDocument/2006/relationships/video" Target="file:///D:\Egypt\AUC\MENG%20372\camera.avi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Egypt\AUC\MENG%20372\cognates_hw_3_24.avi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video" Target="file:///D:\Egypt\AUC\MENG%20372\HOEKEN.AVI" TargetMode="External"/><Relationship Id="rId7" Type="http://schemas.openxmlformats.org/officeDocument/2006/relationships/image" Target="../media/image47.png"/><Relationship Id="rId2" Type="http://schemas.openxmlformats.org/officeDocument/2006/relationships/video" Target="file:///D:\Egypt\AUC\MENG%20372\chebyschev.avi" TargetMode="External"/><Relationship Id="rId1" Type="http://schemas.openxmlformats.org/officeDocument/2006/relationships/video" Target="file:///D:\Egypt\AUC\MENG%20372\WATT.AVI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1.png"/><Relationship Id="rId5" Type="http://schemas.openxmlformats.org/officeDocument/2006/relationships/video" Target="file:///D:\Egypt\AUC\MENG%20372\peaucellier.avi" TargetMode="External"/><Relationship Id="rId10" Type="http://schemas.openxmlformats.org/officeDocument/2006/relationships/image" Target="../media/image50.png"/><Relationship Id="rId4" Type="http://schemas.openxmlformats.org/officeDocument/2006/relationships/video" Target="file:///D:\Egypt\AUC\MENG%20372\ROBERTS.AVI" TargetMode="External"/><Relationship Id="rId9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Egypt\AUC\MENG%20372\dwell_revolute.avi" TargetMode="External"/><Relationship Id="rId4" Type="http://schemas.openxmlformats.org/officeDocument/2006/relationships/image" Target="../media/image5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Egypt\AUC\MENG%20372\double_dwell_six-bar.avi" TargetMode="External"/><Relationship Id="rId4" Type="http://schemas.openxmlformats.org/officeDocument/2006/relationships/image" Target="../media/image5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TLAB%20Simulation%20of%20Theo%20Jansen%20Mechanism.flv" TargetMode="Externa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Egypt\AUC\MENG%20372\Lift2.avi" TargetMode="Externa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hyperlink" Target="A%20Theo%20Jansen&#180;s%20mechanism.fl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oggle-clamp_manual_vertical_3D_animated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7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75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9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9.jpeg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91.jpe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91.jpeg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91.jpeg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91.jpeg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B69DC4-2B6B-473C-B597-F047E41541EA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Text Box 1030"/>
          <p:cNvSpPr txBox="1">
            <a:spLocks noChangeArrowheads="1"/>
          </p:cNvSpPr>
          <p:nvPr/>
        </p:nvSpPr>
        <p:spPr bwMode="auto">
          <a:xfrm>
            <a:off x="0" y="536892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Palatino" pitchFamily="18" charset="0"/>
              </a:rPr>
              <a:t>All figures taken from </a:t>
            </a:r>
            <a:r>
              <a:rPr lang="en-US" altLang="en-US" sz="2400" i="1">
                <a:latin typeface="Palatino" pitchFamily="18" charset="0"/>
              </a:rPr>
              <a:t>Design of Machinery</a:t>
            </a:r>
            <a:r>
              <a:rPr lang="en-US" altLang="en-US" sz="2400">
                <a:latin typeface="Palatino" pitchFamily="18" charset="0"/>
              </a:rPr>
              <a:t>, 3</a:t>
            </a:r>
            <a:r>
              <a:rPr lang="en-US" altLang="en-US" sz="2400" baseline="30000">
                <a:latin typeface="Palatino" pitchFamily="18" charset="0"/>
              </a:rPr>
              <a:t>rd</a:t>
            </a:r>
            <a:r>
              <a:rPr lang="en-US" altLang="en-US" sz="2400">
                <a:latin typeface="Palatino" pitchFamily="18" charset="0"/>
              </a:rPr>
              <a:t> ed. Robert Norton 2003</a:t>
            </a:r>
          </a:p>
        </p:txBody>
      </p:sp>
      <p:sp>
        <p:nvSpPr>
          <p:cNvPr id="4100" name="Rectangle 1031"/>
          <p:cNvSpPr>
            <a:spLocks noChangeArrowheads="1"/>
          </p:cNvSpPr>
          <p:nvPr/>
        </p:nvSpPr>
        <p:spPr bwMode="auto">
          <a:xfrm>
            <a:off x="411163" y="254000"/>
            <a:ext cx="83248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2"/>
                </a:solidFill>
                <a:latin typeface="Palatino" pitchFamily="18" charset="0"/>
              </a:rPr>
              <a:t>MENG </a:t>
            </a:r>
            <a:r>
              <a:rPr lang="en-US" altLang="en-US" sz="4800" b="1" dirty="0" smtClean="0">
                <a:solidFill>
                  <a:schemeClr val="accent2"/>
                </a:solidFill>
                <a:latin typeface="Palatino" pitchFamily="18" charset="0"/>
              </a:rPr>
              <a:t>3071</a:t>
            </a:r>
            <a:r>
              <a:rPr lang="en-US" altLang="en-US" sz="4800" b="1" dirty="0">
                <a:solidFill>
                  <a:schemeClr val="accent2"/>
                </a:solidFill>
                <a:latin typeface="Palatino" pitchFamily="18" charset="0"/>
              </a:rPr>
              <a:t/>
            </a:r>
            <a:br>
              <a:rPr lang="en-US" altLang="en-US" sz="4800" b="1" dirty="0">
                <a:solidFill>
                  <a:schemeClr val="accent2"/>
                </a:solidFill>
                <a:latin typeface="Palatino" pitchFamily="18" charset="0"/>
              </a:rPr>
            </a:br>
            <a:r>
              <a:rPr lang="en-US" altLang="en-US" sz="4800" b="1">
                <a:solidFill>
                  <a:schemeClr val="accent2"/>
                </a:solidFill>
                <a:latin typeface="Palatino" pitchFamily="18" charset="0"/>
              </a:rPr>
              <a:t>Chapter </a:t>
            </a:r>
            <a:r>
              <a:rPr lang="en-US" altLang="en-US" sz="4800" b="1" smtClean="0">
                <a:solidFill>
                  <a:schemeClr val="accent2"/>
                </a:solidFill>
                <a:latin typeface="Palatino" pitchFamily="18" charset="0"/>
              </a:rPr>
              <a:t>10.1</a:t>
            </a:r>
            <a:r>
              <a:rPr lang="en-US" altLang="en-US" sz="4800" b="1" dirty="0">
                <a:solidFill>
                  <a:schemeClr val="accent2"/>
                </a:solidFill>
                <a:latin typeface="Palatino" pitchFamily="18" charset="0"/>
              </a:rPr>
              <a:t/>
            </a:r>
            <a:br>
              <a:rPr lang="en-US" altLang="en-US" sz="4800" b="1" dirty="0">
                <a:solidFill>
                  <a:schemeClr val="accent2"/>
                </a:solidFill>
                <a:latin typeface="Palatino" pitchFamily="18" charset="0"/>
              </a:rPr>
            </a:br>
            <a:r>
              <a:rPr lang="en-US" altLang="en-US" sz="4800" b="1" dirty="0">
                <a:solidFill>
                  <a:schemeClr val="accent2"/>
                </a:solidFill>
                <a:latin typeface="Palatino" pitchFamily="18" charset="0"/>
              </a:rPr>
              <a:t>Graphical Linkage 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497875-7710-4C64-843F-036F415A2C42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88913" y="17463"/>
            <a:ext cx="8766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accent2"/>
                </a:solidFill>
              </a:rPr>
              <a:t>Preliminaries: Center Point Construction</a:t>
            </a:r>
          </a:p>
        </p:txBody>
      </p:sp>
      <p:sp>
        <p:nvSpPr>
          <p:cNvPr id="13316" name="Text Box 40"/>
          <p:cNvSpPr txBox="1">
            <a:spLocks noChangeArrowheads="1"/>
          </p:cNvSpPr>
          <p:nvPr/>
        </p:nvSpPr>
        <p:spPr bwMode="auto">
          <a:xfrm>
            <a:off x="393700" y="1346200"/>
            <a:ext cx="5768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Palatino" pitchFamily="18" charset="0"/>
              </a:rPr>
              <a:t>Given point A, known to move in a circle from A</a:t>
            </a:r>
            <a:r>
              <a:rPr lang="en-US" altLang="en-US" sz="2400" b="1" baseline="-25000">
                <a:latin typeface="Palatino" pitchFamily="18" charset="0"/>
              </a:rPr>
              <a:t>1</a:t>
            </a:r>
            <a:r>
              <a:rPr lang="en-US" altLang="en-US" sz="2400" b="1">
                <a:latin typeface="Palatino" pitchFamily="18" charset="0"/>
              </a:rPr>
              <a:t> to A</a:t>
            </a:r>
            <a:r>
              <a:rPr lang="en-US" altLang="en-US" sz="2400" b="1" baseline="-25000">
                <a:latin typeface="Palatino" pitchFamily="18" charset="0"/>
              </a:rPr>
              <a:t>2</a:t>
            </a:r>
            <a:r>
              <a:rPr lang="en-US" altLang="en-US" sz="2400" b="1">
                <a:latin typeface="Palatino" pitchFamily="18" charset="0"/>
              </a:rPr>
              <a:t>. Determine the center of rotation.</a:t>
            </a:r>
          </a:p>
        </p:txBody>
      </p:sp>
      <p:sp>
        <p:nvSpPr>
          <p:cNvPr id="13317" name="Text Box 41"/>
          <p:cNvSpPr txBox="1">
            <a:spLocks noChangeArrowheads="1"/>
          </p:cNvSpPr>
          <p:nvPr/>
        </p:nvSpPr>
        <p:spPr bwMode="auto">
          <a:xfrm>
            <a:off x="417513" y="2727325"/>
            <a:ext cx="4445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solidFill>
                  <a:schemeClr val="accent2"/>
                </a:solidFill>
              </a:rPr>
              <a:t>Draw line connecting A</a:t>
            </a:r>
            <a:r>
              <a:rPr lang="en-US" altLang="en-US" sz="2400" baseline="-25000">
                <a:solidFill>
                  <a:schemeClr val="accent2"/>
                </a:solidFill>
              </a:rPr>
              <a:t>1</a:t>
            </a:r>
            <a:r>
              <a:rPr lang="en-US" altLang="en-US" sz="2400">
                <a:solidFill>
                  <a:schemeClr val="accent2"/>
                </a:solidFill>
              </a:rPr>
              <a:t> A</a:t>
            </a:r>
            <a:r>
              <a:rPr lang="en-US" altLang="en-US" sz="2400" baseline="-25000">
                <a:solidFill>
                  <a:schemeClr val="accent2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solidFill>
                  <a:srgbClr val="FF5050"/>
                </a:solidFill>
              </a:rPr>
              <a:t>Bisect, draw perpendicular line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/>
              <a:t>Choose center</a:t>
            </a:r>
          </a:p>
        </p:txBody>
      </p:sp>
      <p:sp>
        <p:nvSpPr>
          <p:cNvPr id="64554" name="Line 42"/>
          <p:cNvSpPr>
            <a:spLocks noChangeShapeType="1"/>
          </p:cNvSpPr>
          <p:nvPr/>
        </p:nvSpPr>
        <p:spPr bwMode="auto">
          <a:xfrm>
            <a:off x="5730875" y="3108325"/>
            <a:ext cx="20320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6" name="Line 44"/>
          <p:cNvSpPr>
            <a:spLocks noChangeShapeType="1"/>
          </p:cNvSpPr>
          <p:nvPr/>
        </p:nvSpPr>
        <p:spPr bwMode="auto">
          <a:xfrm>
            <a:off x="6684963" y="2479675"/>
            <a:ext cx="0" cy="30067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Text Box 45"/>
          <p:cNvSpPr txBox="1">
            <a:spLocks noChangeArrowheads="1"/>
          </p:cNvSpPr>
          <p:nvPr/>
        </p:nvSpPr>
        <p:spPr bwMode="auto">
          <a:xfrm>
            <a:off x="5392738" y="2462213"/>
            <a:ext cx="506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A</a:t>
            </a:r>
            <a:r>
              <a:rPr lang="en-US" altLang="en-US" sz="2400" b="1" baseline="-25000"/>
              <a:t>1</a:t>
            </a:r>
          </a:p>
        </p:txBody>
      </p:sp>
      <p:sp>
        <p:nvSpPr>
          <p:cNvPr id="13321" name="Text Box 46"/>
          <p:cNvSpPr txBox="1">
            <a:spLocks noChangeArrowheads="1"/>
          </p:cNvSpPr>
          <p:nvPr/>
        </p:nvSpPr>
        <p:spPr bwMode="auto">
          <a:xfrm>
            <a:off x="7658100" y="2535238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A</a:t>
            </a:r>
            <a:r>
              <a:rPr lang="en-US" altLang="en-US" sz="2400" b="1" baseline="-25000"/>
              <a:t>2</a:t>
            </a:r>
          </a:p>
        </p:txBody>
      </p:sp>
      <p:sp>
        <p:nvSpPr>
          <p:cNvPr id="64561" name="Arc 49"/>
          <p:cNvSpPr>
            <a:spLocks/>
          </p:cNvSpPr>
          <p:nvPr/>
        </p:nvSpPr>
        <p:spPr bwMode="auto">
          <a:xfrm rot="13500000" flipV="1">
            <a:off x="5730875" y="2459038"/>
            <a:ext cx="1971675" cy="197167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2" name="Line 50"/>
          <p:cNvSpPr>
            <a:spLocks noChangeShapeType="1"/>
          </p:cNvSpPr>
          <p:nvPr/>
        </p:nvSpPr>
        <p:spPr bwMode="auto">
          <a:xfrm>
            <a:off x="5730875" y="3087688"/>
            <a:ext cx="1422400" cy="233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3" name="Line 51"/>
          <p:cNvSpPr>
            <a:spLocks noChangeShapeType="1"/>
          </p:cNvSpPr>
          <p:nvPr/>
        </p:nvSpPr>
        <p:spPr bwMode="auto">
          <a:xfrm flipV="1">
            <a:off x="6359525" y="3030538"/>
            <a:ext cx="1422400" cy="211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Oval 47"/>
          <p:cNvSpPr>
            <a:spLocks noChangeArrowheads="1"/>
          </p:cNvSpPr>
          <p:nvPr/>
        </p:nvSpPr>
        <p:spPr bwMode="auto">
          <a:xfrm>
            <a:off x="5608638" y="2986088"/>
            <a:ext cx="223837" cy="223837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6" name="Oval 48"/>
          <p:cNvSpPr>
            <a:spLocks noChangeArrowheads="1"/>
          </p:cNvSpPr>
          <p:nvPr/>
        </p:nvSpPr>
        <p:spPr bwMode="auto">
          <a:xfrm>
            <a:off x="7610475" y="3016250"/>
            <a:ext cx="223838" cy="223838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64" name="Oval 52"/>
          <p:cNvSpPr>
            <a:spLocks noChangeArrowheads="1"/>
          </p:cNvSpPr>
          <p:nvPr/>
        </p:nvSpPr>
        <p:spPr bwMode="auto">
          <a:xfrm>
            <a:off x="6553200" y="4581525"/>
            <a:ext cx="223838" cy="223838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65" name="Line 53"/>
          <p:cNvSpPr>
            <a:spLocks noChangeShapeType="1"/>
          </p:cNvSpPr>
          <p:nvPr/>
        </p:nvSpPr>
        <p:spPr bwMode="auto">
          <a:xfrm>
            <a:off x="6800850" y="3109913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6" name="Line 54"/>
          <p:cNvSpPr>
            <a:spLocks noChangeShapeType="1"/>
          </p:cNvSpPr>
          <p:nvPr/>
        </p:nvSpPr>
        <p:spPr bwMode="auto">
          <a:xfrm>
            <a:off x="6681788" y="3243263"/>
            <a:ext cx="119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4" grpId="0" animBg="1"/>
      <p:bldP spid="64556" grpId="0" animBg="1"/>
      <p:bldP spid="64561" grpId="0" animBg="1"/>
      <p:bldP spid="64562" grpId="0" animBg="1"/>
      <p:bldP spid="64563" grpId="0" animBg="1"/>
      <p:bldP spid="64564" grpId="0" animBg="1"/>
      <p:bldP spid="64565" grpId="0" animBg="1"/>
      <p:bldP spid="645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D71406-BB60-40FB-9765-44CC3C7AFFCC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65610" name="AutoShape 74"/>
          <p:cNvSpPr>
            <a:spLocks noChangeArrowheads="1"/>
          </p:cNvSpPr>
          <p:nvPr/>
        </p:nvSpPr>
        <p:spPr bwMode="auto">
          <a:xfrm>
            <a:off x="2921000" y="1804988"/>
            <a:ext cx="838200" cy="10477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65" name="AutoShape 29"/>
          <p:cNvSpPr>
            <a:spLocks noChangeArrowheads="1"/>
          </p:cNvSpPr>
          <p:nvPr/>
        </p:nvSpPr>
        <p:spPr bwMode="auto">
          <a:xfrm>
            <a:off x="4303713" y="1798638"/>
            <a:ext cx="2071687" cy="10953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66" name="AutoShape 30"/>
          <p:cNvSpPr>
            <a:spLocks noChangeArrowheads="1"/>
          </p:cNvSpPr>
          <p:nvPr/>
        </p:nvSpPr>
        <p:spPr bwMode="auto">
          <a:xfrm>
            <a:off x="3616325" y="1795463"/>
            <a:ext cx="838200" cy="10477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42" name="Oval 31"/>
          <p:cNvSpPr>
            <a:spLocks noChangeAspect="1" noChangeArrowheads="1"/>
          </p:cNvSpPr>
          <p:nvPr/>
        </p:nvSpPr>
        <p:spPr bwMode="auto">
          <a:xfrm rot="-2700000">
            <a:off x="3654425" y="1868488"/>
            <a:ext cx="47625" cy="460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68" name="Oval 32"/>
          <p:cNvSpPr>
            <a:spLocks noChangeAspect="1" noChangeArrowheads="1"/>
          </p:cNvSpPr>
          <p:nvPr/>
        </p:nvSpPr>
        <p:spPr bwMode="auto">
          <a:xfrm rot="-2700000">
            <a:off x="4357688" y="1824038"/>
            <a:ext cx="46037" cy="476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69" name="Line 33"/>
          <p:cNvSpPr>
            <a:spLocks noChangeShapeType="1"/>
          </p:cNvSpPr>
          <p:nvPr/>
        </p:nvSpPr>
        <p:spPr bwMode="auto">
          <a:xfrm>
            <a:off x="3459163" y="1854200"/>
            <a:ext cx="24669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45" name="Group 34"/>
          <p:cNvGrpSpPr>
            <a:grpSpLocks/>
          </p:cNvGrpSpPr>
          <p:nvPr/>
        </p:nvGrpSpPr>
        <p:grpSpPr bwMode="auto">
          <a:xfrm>
            <a:off x="3538538" y="2006600"/>
            <a:ext cx="307975" cy="82550"/>
            <a:chOff x="630" y="2934"/>
            <a:chExt cx="194" cy="52"/>
          </a:xfrm>
        </p:grpSpPr>
        <p:sp>
          <p:nvSpPr>
            <p:cNvPr id="14386" name="Line 35"/>
            <p:cNvSpPr>
              <a:spLocks noChangeShapeType="1"/>
            </p:cNvSpPr>
            <p:nvPr/>
          </p:nvSpPr>
          <p:spPr bwMode="auto">
            <a:xfrm>
              <a:off x="648" y="2936"/>
              <a:ext cx="1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36"/>
            <p:cNvSpPr>
              <a:spLocks noChangeShapeType="1"/>
            </p:cNvSpPr>
            <p:nvPr/>
          </p:nvSpPr>
          <p:spPr bwMode="auto">
            <a:xfrm flipH="1">
              <a:off x="630" y="2934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37"/>
            <p:cNvSpPr>
              <a:spLocks noChangeShapeType="1"/>
            </p:cNvSpPr>
            <p:nvPr/>
          </p:nvSpPr>
          <p:spPr bwMode="auto">
            <a:xfrm flipH="1">
              <a:off x="660" y="2936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38"/>
            <p:cNvSpPr>
              <a:spLocks noChangeShapeType="1"/>
            </p:cNvSpPr>
            <p:nvPr/>
          </p:nvSpPr>
          <p:spPr bwMode="auto">
            <a:xfrm flipH="1">
              <a:off x="695" y="2936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39"/>
            <p:cNvSpPr>
              <a:spLocks noChangeShapeType="1"/>
            </p:cNvSpPr>
            <p:nvPr/>
          </p:nvSpPr>
          <p:spPr bwMode="auto">
            <a:xfrm flipH="1">
              <a:off x="725" y="2938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40"/>
            <p:cNvSpPr>
              <a:spLocks noChangeShapeType="1"/>
            </p:cNvSpPr>
            <p:nvPr/>
          </p:nvSpPr>
          <p:spPr bwMode="auto">
            <a:xfrm flipH="1">
              <a:off x="759" y="2934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Line 41"/>
            <p:cNvSpPr>
              <a:spLocks noChangeShapeType="1"/>
            </p:cNvSpPr>
            <p:nvPr/>
          </p:nvSpPr>
          <p:spPr bwMode="auto">
            <a:xfrm flipH="1">
              <a:off x="789" y="2936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6" name="toilet"/>
          <p:cNvSpPr>
            <a:spLocks noEditPoints="1" noChangeArrowheads="1"/>
          </p:cNvSpPr>
          <p:nvPr/>
        </p:nvSpPr>
        <p:spPr bwMode="auto">
          <a:xfrm rot="10800000">
            <a:off x="3586163" y="1778000"/>
            <a:ext cx="220662" cy="2301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931 w 21600"/>
              <a:gd name="T13" fmla="*/ 538 h 21600"/>
              <a:gd name="T14" fmla="*/ 20729 w 21600"/>
              <a:gd name="T15" fmla="*/ 660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600" y="7298"/>
                </a:moveTo>
                <a:lnTo>
                  <a:pt x="21600" y="0"/>
                </a:lnTo>
                <a:lnTo>
                  <a:pt x="10679" y="0"/>
                </a:lnTo>
                <a:lnTo>
                  <a:pt x="0" y="0"/>
                </a:lnTo>
                <a:lnTo>
                  <a:pt x="0" y="7298"/>
                </a:lnTo>
                <a:lnTo>
                  <a:pt x="6033" y="7298"/>
                </a:lnTo>
                <a:lnTo>
                  <a:pt x="6206" y="7616"/>
                </a:lnTo>
                <a:lnTo>
                  <a:pt x="6310" y="7935"/>
                </a:lnTo>
                <a:lnTo>
                  <a:pt x="6345" y="8302"/>
                </a:lnTo>
                <a:lnTo>
                  <a:pt x="6310" y="8620"/>
                </a:lnTo>
                <a:lnTo>
                  <a:pt x="6206" y="8963"/>
                </a:lnTo>
                <a:lnTo>
                  <a:pt x="6102" y="9331"/>
                </a:lnTo>
                <a:lnTo>
                  <a:pt x="5894" y="9722"/>
                </a:lnTo>
                <a:lnTo>
                  <a:pt x="5513" y="10163"/>
                </a:lnTo>
                <a:lnTo>
                  <a:pt x="4577" y="11339"/>
                </a:lnTo>
                <a:lnTo>
                  <a:pt x="3848" y="12539"/>
                </a:lnTo>
                <a:lnTo>
                  <a:pt x="3363" y="13641"/>
                </a:lnTo>
                <a:lnTo>
                  <a:pt x="3086" y="14718"/>
                </a:lnTo>
                <a:lnTo>
                  <a:pt x="3051" y="15649"/>
                </a:lnTo>
                <a:lnTo>
                  <a:pt x="3086" y="16580"/>
                </a:lnTo>
                <a:lnTo>
                  <a:pt x="3467" y="17510"/>
                </a:lnTo>
                <a:lnTo>
                  <a:pt x="3952" y="18294"/>
                </a:lnTo>
                <a:lnTo>
                  <a:pt x="4577" y="19029"/>
                </a:lnTo>
                <a:lnTo>
                  <a:pt x="5270" y="19616"/>
                </a:lnTo>
                <a:lnTo>
                  <a:pt x="6137" y="20229"/>
                </a:lnTo>
                <a:lnTo>
                  <a:pt x="6969" y="20718"/>
                </a:lnTo>
                <a:lnTo>
                  <a:pt x="7905" y="21061"/>
                </a:lnTo>
                <a:lnTo>
                  <a:pt x="8876" y="21331"/>
                </a:lnTo>
                <a:lnTo>
                  <a:pt x="9812" y="21600"/>
                </a:lnTo>
                <a:lnTo>
                  <a:pt x="10817" y="21600"/>
                </a:lnTo>
                <a:lnTo>
                  <a:pt x="11753" y="21600"/>
                </a:lnTo>
                <a:lnTo>
                  <a:pt x="12690" y="21331"/>
                </a:lnTo>
                <a:lnTo>
                  <a:pt x="13695" y="21061"/>
                </a:lnTo>
                <a:lnTo>
                  <a:pt x="14492" y="20718"/>
                </a:lnTo>
                <a:lnTo>
                  <a:pt x="15359" y="20229"/>
                </a:lnTo>
                <a:lnTo>
                  <a:pt x="16157" y="19616"/>
                </a:lnTo>
                <a:lnTo>
                  <a:pt x="16781" y="19029"/>
                </a:lnTo>
                <a:lnTo>
                  <a:pt x="17335" y="18294"/>
                </a:lnTo>
                <a:lnTo>
                  <a:pt x="17717" y="17510"/>
                </a:lnTo>
                <a:lnTo>
                  <a:pt x="18098" y="16580"/>
                </a:lnTo>
                <a:lnTo>
                  <a:pt x="18237" y="15649"/>
                </a:lnTo>
                <a:lnTo>
                  <a:pt x="18098" y="14718"/>
                </a:lnTo>
                <a:lnTo>
                  <a:pt x="17856" y="13641"/>
                </a:lnTo>
                <a:lnTo>
                  <a:pt x="17231" y="12539"/>
                </a:lnTo>
                <a:lnTo>
                  <a:pt x="16538" y="11339"/>
                </a:lnTo>
                <a:lnTo>
                  <a:pt x="15533" y="10163"/>
                </a:lnTo>
                <a:lnTo>
                  <a:pt x="15221" y="9722"/>
                </a:lnTo>
                <a:lnTo>
                  <a:pt x="14978" y="9404"/>
                </a:lnTo>
                <a:lnTo>
                  <a:pt x="14804" y="9012"/>
                </a:lnTo>
                <a:lnTo>
                  <a:pt x="14735" y="8620"/>
                </a:lnTo>
                <a:lnTo>
                  <a:pt x="14700" y="8302"/>
                </a:lnTo>
                <a:lnTo>
                  <a:pt x="14735" y="7959"/>
                </a:lnTo>
                <a:lnTo>
                  <a:pt x="14874" y="7616"/>
                </a:lnTo>
                <a:lnTo>
                  <a:pt x="14978" y="7298"/>
                </a:lnTo>
                <a:lnTo>
                  <a:pt x="21600" y="7298"/>
                </a:lnTo>
                <a:close/>
              </a:path>
              <a:path w="21600" h="21600" extrusionOk="0">
                <a:moveTo>
                  <a:pt x="21600" y="7298"/>
                </a:moveTo>
                <a:lnTo>
                  <a:pt x="6033" y="7298"/>
                </a:lnTo>
                <a:lnTo>
                  <a:pt x="11164" y="7298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Oval 43"/>
          <p:cNvSpPr>
            <a:spLocks noChangeAspect="1" noChangeArrowheads="1"/>
          </p:cNvSpPr>
          <p:nvPr/>
        </p:nvSpPr>
        <p:spPr bwMode="auto">
          <a:xfrm>
            <a:off x="3668713" y="1825625"/>
            <a:ext cx="53975" cy="55563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80" name="Oval 44"/>
          <p:cNvSpPr>
            <a:spLocks noChangeAspect="1" noChangeArrowheads="1"/>
          </p:cNvSpPr>
          <p:nvPr/>
        </p:nvSpPr>
        <p:spPr bwMode="auto">
          <a:xfrm rot="-2700000">
            <a:off x="6216650" y="1831975"/>
            <a:ext cx="47625" cy="46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612" name="Line 76"/>
          <p:cNvSpPr>
            <a:spLocks noChangeShapeType="1"/>
          </p:cNvSpPr>
          <p:nvPr/>
        </p:nvSpPr>
        <p:spPr bwMode="auto">
          <a:xfrm>
            <a:off x="3611563" y="2263775"/>
            <a:ext cx="24669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5" name="Oval 79"/>
          <p:cNvSpPr>
            <a:spLocks noChangeAspect="1" noChangeArrowheads="1"/>
          </p:cNvSpPr>
          <p:nvPr/>
        </p:nvSpPr>
        <p:spPr bwMode="auto">
          <a:xfrm rot="-2700000">
            <a:off x="4835525" y="1860550"/>
            <a:ext cx="47625" cy="46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614" name="AutoShape 78"/>
          <p:cNvSpPr>
            <a:spLocks noChangeArrowheads="1"/>
          </p:cNvSpPr>
          <p:nvPr/>
        </p:nvSpPr>
        <p:spPr bwMode="auto">
          <a:xfrm>
            <a:off x="2922588" y="1846263"/>
            <a:ext cx="2071687" cy="10953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613" name="Oval 77"/>
          <p:cNvSpPr>
            <a:spLocks noChangeAspect="1" noChangeArrowheads="1"/>
          </p:cNvSpPr>
          <p:nvPr/>
        </p:nvSpPr>
        <p:spPr bwMode="auto">
          <a:xfrm rot="-2700000">
            <a:off x="4845050" y="1841500"/>
            <a:ext cx="47625" cy="46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611" name="Oval 75"/>
          <p:cNvSpPr>
            <a:spLocks noChangeAspect="1" noChangeArrowheads="1"/>
          </p:cNvSpPr>
          <p:nvPr/>
        </p:nvSpPr>
        <p:spPr bwMode="auto">
          <a:xfrm rot="-2700000">
            <a:off x="2967038" y="1852613"/>
            <a:ext cx="46037" cy="476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616" name="Line 80"/>
          <p:cNvSpPr>
            <a:spLocks noChangeShapeType="1"/>
          </p:cNvSpPr>
          <p:nvPr/>
        </p:nvSpPr>
        <p:spPr bwMode="auto">
          <a:xfrm flipV="1">
            <a:off x="3697288" y="1279525"/>
            <a:ext cx="0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7" name="Line 81"/>
          <p:cNvSpPr>
            <a:spLocks noChangeShapeType="1"/>
          </p:cNvSpPr>
          <p:nvPr/>
        </p:nvSpPr>
        <p:spPr bwMode="auto">
          <a:xfrm flipV="1">
            <a:off x="4373563" y="1279525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8" name="Line 82"/>
          <p:cNvSpPr>
            <a:spLocks noChangeShapeType="1"/>
          </p:cNvSpPr>
          <p:nvPr/>
        </p:nvSpPr>
        <p:spPr bwMode="auto">
          <a:xfrm flipV="1">
            <a:off x="6230938" y="1212850"/>
            <a:ext cx="0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9" name="Line 83"/>
          <p:cNvSpPr>
            <a:spLocks noChangeShapeType="1"/>
          </p:cNvSpPr>
          <p:nvPr/>
        </p:nvSpPr>
        <p:spPr bwMode="auto">
          <a:xfrm>
            <a:off x="3687763" y="1546225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0" name="Line 84"/>
          <p:cNvSpPr>
            <a:spLocks noChangeShapeType="1"/>
          </p:cNvSpPr>
          <p:nvPr/>
        </p:nvSpPr>
        <p:spPr bwMode="auto">
          <a:xfrm>
            <a:off x="4402138" y="1546225"/>
            <a:ext cx="1819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1" name="Text Box 85"/>
          <p:cNvSpPr txBox="1">
            <a:spLocks noChangeArrowheads="1"/>
          </p:cNvSpPr>
          <p:nvPr/>
        </p:nvSpPr>
        <p:spPr bwMode="auto">
          <a:xfrm>
            <a:off x="3881438" y="1168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</a:t>
            </a:r>
          </a:p>
        </p:txBody>
      </p:sp>
      <p:sp>
        <p:nvSpPr>
          <p:cNvPr id="65622" name="Text Box 86"/>
          <p:cNvSpPr txBox="1">
            <a:spLocks noChangeArrowheads="1"/>
          </p:cNvSpPr>
          <p:nvPr/>
        </p:nvSpPr>
        <p:spPr bwMode="auto">
          <a:xfrm>
            <a:off x="4976813" y="1187450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</a:t>
            </a:r>
          </a:p>
        </p:txBody>
      </p:sp>
      <p:sp>
        <p:nvSpPr>
          <p:cNvPr id="65623" name="Line 87"/>
          <p:cNvSpPr>
            <a:spLocks noChangeShapeType="1"/>
          </p:cNvSpPr>
          <p:nvPr/>
        </p:nvSpPr>
        <p:spPr bwMode="auto">
          <a:xfrm flipV="1">
            <a:off x="4887913" y="1965325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4" name="Line 88"/>
          <p:cNvSpPr>
            <a:spLocks noChangeShapeType="1"/>
          </p:cNvSpPr>
          <p:nvPr/>
        </p:nvSpPr>
        <p:spPr bwMode="auto">
          <a:xfrm>
            <a:off x="3706813" y="2527300"/>
            <a:ext cx="1200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5" name="Text Box 89"/>
          <p:cNvSpPr txBox="1">
            <a:spLocks noChangeArrowheads="1"/>
          </p:cNvSpPr>
          <p:nvPr/>
        </p:nvSpPr>
        <p:spPr bwMode="auto">
          <a:xfrm>
            <a:off x="4062413" y="2159000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L-R</a:t>
            </a:r>
          </a:p>
        </p:txBody>
      </p:sp>
      <p:sp>
        <p:nvSpPr>
          <p:cNvPr id="65627" name="Text Box 91"/>
          <p:cNvSpPr txBox="1">
            <a:spLocks noChangeArrowheads="1"/>
          </p:cNvSpPr>
          <p:nvPr/>
        </p:nvSpPr>
        <p:spPr bwMode="auto">
          <a:xfrm>
            <a:off x="5281613" y="2168525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2R</a:t>
            </a:r>
          </a:p>
        </p:txBody>
      </p:sp>
      <p:sp>
        <p:nvSpPr>
          <p:cNvPr id="65628" name="Line 92"/>
          <p:cNvSpPr>
            <a:spLocks noChangeShapeType="1"/>
          </p:cNvSpPr>
          <p:nvPr/>
        </p:nvSpPr>
        <p:spPr bwMode="auto">
          <a:xfrm>
            <a:off x="4926013" y="2536825"/>
            <a:ext cx="1333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9" name="Oval 93"/>
          <p:cNvSpPr>
            <a:spLocks noChangeArrowheads="1"/>
          </p:cNvSpPr>
          <p:nvPr/>
        </p:nvSpPr>
        <p:spPr bwMode="auto">
          <a:xfrm>
            <a:off x="2906713" y="1155700"/>
            <a:ext cx="1485900" cy="14859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630" name="Line 94"/>
          <p:cNvSpPr>
            <a:spLocks noChangeShapeType="1"/>
          </p:cNvSpPr>
          <p:nvPr/>
        </p:nvSpPr>
        <p:spPr bwMode="auto">
          <a:xfrm>
            <a:off x="5461000" y="1755775"/>
            <a:ext cx="0" cy="263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31" name="Oval 95"/>
          <p:cNvSpPr>
            <a:spLocks noChangeAspect="1" noChangeArrowheads="1"/>
          </p:cNvSpPr>
          <p:nvPr/>
        </p:nvSpPr>
        <p:spPr bwMode="auto">
          <a:xfrm rot="-2700000">
            <a:off x="5419725" y="4238625"/>
            <a:ext cx="47625" cy="46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5303838" y="4376738"/>
            <a:ext cx="307975" cy="82550"/>
            <a:chOff x="630" y="2934"/>
            <a:chExt cx="194" cy="52"/>
          </a:xfrm>
        </p:grpSpPr>
        <p:sp>
          <p:nvSpPr>
            <p:cNvPr id="14379" name="Line 97"/>
            <p:cNvSpPr>
              <a:spLocks noChangeShapeType="1"/>
            </p:cNvSpPr>
            <p:nvPr/>
          </p:nvSpPr>
          <p:spPr bwMode="auto">
            <a:xfrm>
              <a:off x="648" y="2936"/>
              <a:ext cx="1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Line 98"/>
            <p:cNvSpPr>
              <a:spLocks noChangeShapeType="1"/>
            </p:cNvSpPr>
            <p:nvPr/>
          </p:nvSpPr>
          <p:spPr bwMode="auto">
            <a:xfrm flipH="1">
              <a:off x="630" y="2934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Line 99"/>
            <p:cNvSpPr>
              <a:spLocks noChangeShapeType="1"/>
            </p:cNvSpPr>
            <p:nvPr/>
          </p:nvSpPr>
          <p:spPr bwMode="auto">
            <a:xfrm flipH="1">
              <a:off x="660" y="2936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Line 100"/>
            <p:cNvSpPr>
              <a:spLocks noChangeShapeType="1"/>
            </p:cNvSpPr>
            <p:nvPr/>
          </p:nvSpPr>
          <p:spPr bwMode="auto">
            <a:xfrm flipH="1">
              <a:off x="695" y="2936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Line 101"/>
            <p:cNvSpPr>
              <a:spLocks noChangeShapeType="1"/>
            </p:cNvSpPr>
            <p:nvPr/>
          </p:nvSpPr>
          <p:spPr bwMode="auto">
            <a:xfrm flipH="1">
              <a:off x="725" y="2938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102"/>
            <p:cNvSpPr>
              <a:spLocks noChangeShapeType="1"/>
            </p:cNvSpPr>
            <p:nvPr/>
          </p:nvSpPr>
          <p:spPr bwMode="auto">
            <a:xfrm flipH="1">
              <a:off x="759" y="2934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103"/>
            <p:cNvSpPr>
              <a:spLocks noChangeShapeType="1"/>
            </p:cNvSpPr>
            <p:nvPr/>
          </p:nvSpPr>
          <p:spPr bwMode="auto">
            <a:xfrm flipH="1">
              <a:off x="789" y="2936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640" name="toilet"/>
          <p:cNvSpPr>
            <a:spLocks noEditPoints="1" noChangeArrowheads="1"/>
          </p:cNvSpPr>
          <p:nvPr/>
        </p:nvSpPr>
        <p:spPr bwMode="auto">
          <a:xfrm rot="10800000">
            <a:off x="5351463" y="4148138"/>
            <a:ext cx="220662" cy="23018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931 w 21600"/>
              <a:gd name="T13" fmla="*/ 538 h 21600"/>
              <a:gd name="T14" fmla="*/ 20729 w 21600"/>
              <a:gd name="T15" fmla="*/ 660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600" y="7298"/>
                </a:moveTo>
                <a:lnTo>
                  <a:pt x="21600" y="0"/>
                </a:lnTo>
                <a:lnTo>
                  <a:pt x="10679" y="0"/>
                </a:lnTo>
                <a:lnTo>
                  <a:pt x="0" y="0"/>
                </a:lnTo>
                <a:lnTo>
                  <a:pt x="0" y="7298"/>
                </a:lnTo>
                <a:lnTo>
                  <a:pt x="6033" y="7298"/>
                </a:lnTo>
                <a:lnTo>
                  <a:pt x="6206" y="7616"/>
                </a:lnTo>
                <a:lnTo>
                  <a:pt x="6310" y="7935"/>
                </a:lnTo>
                <a:lnTo>
                  <a:pt x="6345" y="8302"/>
                </a:lnTo>
                <a:lnTo>
                  <a:pt x="6310" y="8620"/>
                </a:lnTo>
                <a:lnTo>
                  <a:pt x="6206" y="8963"/>
                </a:lnTo>
                <a:lnTo>
                  <a:pt x="6102" y="9331"/>
                </a:lnTo>
                <a:lnTo>
                  <a:pt x="5894" y="9722"/>
                </a:lnTo>
                <a:lnTo>
                  <a:pt x="5513" y="10163"/>
                </a:lnTo>
                <a:lnTo>
                  <a:pt x="4577" y="11339"/>
                </a:lnTo>
                <a:lnTo>
                  <a:pt x="3848" y="12539"/>
                </a:lnTo>
                <a:lnTo>
                  <a:pt x="3363" y="13641"/>
                </a:lnTo>
                <a:lnTo>
                  <a:pt x="3086" y="14718"/>
                </a:lnTo>
                <a:lnTo>
                  <a:pt x="3051" y="15649"/>
                </a:lnTo>
                <a:lnTo>
                  <a:pt x="3086" y="16580"/>
                </a:lnTo>
                <a:lnTo>
                  <a:pt x="3467" y="17510"/>
                </a:lnTo>
                <a:lnTo>
                  <a:pt x="3952" y="18294"/>
                </a:lnTo>
                <a:lnTo>
                  <a:pt x="4577" y="19029"/>
                </a:lnTo>
                <a:lnTo>
                  <a:pt x="5270" y="19616"/>
                </a:lnTo>
                <a:lnTo>
                  <a:pt x="6137" y="20229"/>
                </a:lnTo>
                <a:lnTo>
                  <a:pt x="6969" y="20718"/>
                </a:lnTo>
                <a:lnTo>
                  <a:pt x="7905" y="21061"/>
                </a:lnTo>
                <a:lnTo>
                  <a:pt x="8876" y="21331"/>
                </a:lnTo>
                <a:lnTo>
                  <a:pt x="9812" y="21600"/>
                </a:lnTo>
                <a:lnTo>
                  <a:pt x="10817" y="21600"/>
                </a:lnTo>
                <a:lnTo>
                  <a:pt x="11753" y="21600"/>
                </a:lnTo>
                <a:lnTo>
                  <a:pt x="12690" y="21331"/>
                </a:lnTo>
                <a:lnTo>
                  <a:pt x="13695" y="21061"/>
                </a:lnTo>
                <a:lnTo>
                  <a:pt x="14492" y="20718"/>
                </a:lnTo>
                <a:lnTo>
                  <a:pt x="15359" y="20229"/>
                </a:lnTo>
                <a:lnTo>
                  <a:pt x="16157" y="19616"/>
                </a:lnTo>
                <a:lnTo>
                  <a:pt x="16781" y="19029"/>
                </a:lnTo>
                <a:lnTo>
                  <a:pt x="17335" y="18294"/>
                </a:lnTo>
                <a:lnTo>
                  <a:pt x="17717" y="17510"/>
                </a:lnTo>
                <a:lnTo>
                  <a:pt x="18098" y="16580"/>
                </a:lnTo>
                <a:lnTo>
                  <a:pt x="18237" y="15649"/>
                </a:lnTo>
                <a:lnTo>
                  <a:pt x="18098" y="14718"/>
                </a:lnTo>
                <a:lnTo>
                  <a:pt x="17856" y="13641"/>
                </a:lnTo>
                <a:lnTo>
                  <a:pt x="17231" y="12539"/>
                </a:lnTo>
                <a:lnTo>
                  <a:pt x="16538" y="11339"/>
                </a:lnTo>
                <a:lnTo>
                  <a:pt x="15533" y="10163"/>
                </a:lnTo>
                <a:lnTo>
                  <a:pt x="15221" y="9722"/>
                </a:lnTo>
                <a:lnTo>
                  <a:pt x="14978" y="9404"/>
                </a:lnTo>
                <a:lnTo>
                  <a:pt x="14804" y="9012"/>
                </a:lnTo>
                <a:lnTo>
                  <a:pt x="14735" y="8620"/>
                </a:lnTo>
                <a:lnTo>
                  <a:pt x="14700" y="8302"/>
                </a:lnTo>
                <a:lnTo>
                  <a:pt x="14735" y="7959"/>
                </a:lnTo>
                <a:lnTo>
                  <a:pt x="14874" y="7616"/>
                </a:lnTo>
                <a:lnTo>
                  <a:pt x="14978" y="7298"/>
                </a:lnTo>
                <a:lnTo>
                  <a:pt x="21600" y="7298"/>
                </a:lnTo>
                <a:close/>
              </a:path>
              <a:path w="21600" h="21600" extrusionOk="0">
                <a:moveTo>
                  <a:pt x="21600" y="7298"/>
                </a:moveTo>
                <a:lnTo>
                  <a:pt x="6033" y="7298"/>
                </a:lnTo>
                <a:lnTo>
                  <a:pt x="11164" y="7298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41" name="Oval 105"/>
          <p:cNvSpPr>
            <a:spLocks noChangeAspect="1" noChangeArrowheads="1"/>
          </p:cNvSpPr>
          <p:nvPr/>
        </p:nvSpPr>
        <p:spPr bwMode="auto">
          <a:xfrm>
            <a:off x="5434013" y="4195763"/>
            <a:ext cx="53975" cy="5556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642" name="Line 106"/>
          <p:cNvSpPr>
            <a:spLocks noChangeShapeType="1"/>
          </p:cNvSpPr>
          <p:nvPr/>
        </p:nvSpPr>
        <p:spPr bwMode="auto">
          <a:xfrm>
            <a:off x="4841875" y="1881188"/>
            <a:ext cx="614363" cy="2357437"/>
          </a:xfrm>
          <a:prstGeom prst="line">
            <a:avLst/>
          </a:prstGeom>
          <a:noFill/>
          <a:ln w="25400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43" name="Line 107"/>
          <p:cNvSpPr>
            <a:spLocks noChangeShapeType="1"/>
          </p:cNvSpPr>
          <p:nvPr/>
        </p:nvSpPr>
        <p:spPr bwMode="auto">
          <a:xfrm flipH="1">
            <a:off x="5481638" y="1866900"/>
            <a:ext cx="749300" cy="2362200"/>
          </a:xfrm>
          <a:prstGeom prst="line">
            <a:avLst/>
          </a:prstGeom>
          <a:noFill/>
          <a:ln w="25400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4" name="Rectangle 108"/>
          <p:cNvSpPr>
            <a:spLocks noChangeArrowheads="1"/>
          </p:cNvSpPr>
          <p:nvPr/>
        </p:nvSpPr>
        <p:spPr bwMode="auto">
          <a:xfrm>
            <a:off x="188913" y="0"/>
            <a:ext cx="8766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accent2"/>
                </a:solidFill>
              </a:rPr>
              <a:t>Preliminaries: 4-bar Mechanism</a:t>
            </a:r>
          </a:p>
        </p:txBody>
      </p:sp>
      <p:sp>
        <p:nvSpPr>
          <p:cNvPr id="65645" name="Text Box 109"/>
          <p:cNvSpPr txBox="1">
            <a:spLocks noChangeArrowheads="1"/>
          </p:cNvSpPr>
          <p:nvPr/>
        </p:nvSpPr>
        <p:spPr bwMode="auto">
          <a:xfrm>
            <a:off x="733425" y="4548188"/>
            <a:ext cx="738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As the crank moves thru 180</a:t>
            </a:r>
            <a:r>
              <a:rPr lang="en-US" altLang="en-US" sz="2400">
                <a:cs typeface="Times New Roman" panose="02020603050405020304" pitchFamily="18" charset="0"/>
              </a:rPr>
              <a:t>°, the rocker makes an angle </a:t>
            </a:r>
            <a:r>
              <a:rPr lang="en-US" altLang="en-US" sz="240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5646" name="Arc 110"/>
          <p:cNvSpPr>
            <a:spLocks/>
          </p:cNvSpPr>
          <p:nvPr/>
        </p:nvSpPr>
        <p:spPr bwMode="auto">
          <a:xfrm rot="13528888" flipV="1">
            <a:off x="5259388" y="2965450"/>
            <a:ext cx="527050" cy="520700"/>
          </a:xfrm>
          <a:custGeom>
            <a:avLst/>
            <a:gdLst>
              <a:gd name="T0" fmla="*/ 2147483646 w 21312"/>
              <a:gd name="T1" fmla="*/ 0 h 21115"/>
              <a:gd name="T2" fmla="*/ 2147483646 w 21312"/>
              <a:gd name="T3" fmla="*/ 2147483646 h 21115"/>
              <a:gd name="T4" fmla="*/ 0 w 21312"/>
              <a:gd name="T5" fmla="*/ 2147483646 h 21115"/>
              <a:gd name="T6" fmla="*/ 0 60000 65536"/>
              <a:gd name="T7" fmla="*/ 0 60000 65536"/>
              <a:gd name="T8" fmla="*/ 0 60000 65536"/>
              <a:gd name="T9" fmla="*/ 0 w 21312"/>
              <a:gd name="T10" fmla="*/ 0 h 21115"/>
              <a:gd name="T11" fmla="*/ 21312 w 21312"/>
              <a:gd name="T12" fmla="*/ 21115 h 21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12" h="21115" fill="none" extrusionOk="0">
                <a:moveTo>
                  <a:pt x="4552" y="0"/>
                </a:moveTo>
                <a:cubicBezTo>
                  <a:pt x="13221" y="1869"/>
                  <a:pt x="19867" y="8847"/>
                  <a:pt x="21311" y="17597"/>
                </a:cubicBezTo>
              </a:path>
              <a:path w="21312" h="21115" stroke="0" extrusionOk="0">
                <a:moveTo>
                  <a:pt x="4552" y="0"/>
                </a:moveTo>
                <a:cubicBezTo>
                  <a:pt x="13221" y="1869"/>
                  <a:pt x="19867" y="8847"/>
                  <a:pt x="21311" y="17597"/>
                </a:cubicBezTo>
                <a:lnTo>
                  <a:pt x="0" y="21115"/>
                </a:lnTo>
                <a:lnTo>
                  <a:pt x="455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5647" name="Rectangle 111"/>
          <p:cNvSpPr>
            <a:spLocks noChangeArrowheads="1"/>
          </p:cNvSpPr>
          <p:nvPr/>
        </p:nvSpPr>
        <p:spPr bwMode="auto">
          <a:xfrm>
            <a:off x="5419725" y="2689225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Symbol" panose="05050102010706020507" pitchFamily="18" charset="2"/>
              </a:rPr>
              <a:t>f</a:t>
            </a:r>
          </a:p>
        </p:txBody>
      </p:sp>
      <p:sp>
        <p:nvSpPr>
          <p:cNvPr id="65648" name="Arc 112"/>
          <p:cNvSpPr>
            <a:spLocks/>
          </p:cNvSpPr>
          <p:nvPr/>
        </p:nvSpPr>
        <p:spPr bwMode="auto">
          <a:xfrm rot="-2288015">
            <a:off x="3486150" y="1362075"/>
            <a:ext cx="428625" cy="42862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5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5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5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5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6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6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6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10" grpId="0" animBg="1"/>
      <p:bldP spid="65565" grpId="0" animBg="1"/>
      <p:bldP spid="65566" grpId="0" animBg="1"/>
      <p:bldP spid="65566" grpId="1" animBg="1"/>
      <p:bldP spid="65568" grpId="0" animBg="1"/>
      <p:bldP spid="65569" grpId="0" animBg="1"/>
      <p:bldP spid="65580" grpId="0" animBg="1"/>
      <p:bldP spid="65612" grpId="0" animBg="1"/>
      <p:bldP spid="65615" grpId="0" animBg="1"/>
      <p:bldP spid="65615" grpId="1" animBg="1"/>
      <p:bldP spid="65614" grpId="0" animBg="1"/>
      <p:bldP spid="65613" grpId="0" animBg="1"/>
      <p:bldP spid="65613" grpId="1" animBg="1"/>
      <p:bldP spid="65611" grpId="0" animBg="1"/>
      <p:bldP spid="65611" grpId="1" animBg="1"/>
      <p:bldP spid="65616" grpId="0" animBg="1"/>
      <p:bldP spid="65617" grpId="0" animBg="1"/>
      <p:bldP spid="65618" grpId="0" animBg="1"/>
      <p:bldP spid="65619" grpId="0" animBg="1"/>
      <p:bldP spid="65620" grpId="0" animBg="1"/>
      <p:bldP spid="65621" grpId="0"/>
      <p:bldP spid="65622" grpId="0"/>
      <p:bldP spid="65623" grpId="0" animBg="1"/>
      <p:bldP spid="65624" grpId="0" animBg="1"/>
      <p:bldP spid="65625" grpId="0"/>
      <p:bldP spid="65627" grpId="0"/>
      <p:bldP spid="65628" grpId="0" animBg="1"/>
      <p:bldP spid="65629" grpId="0" animBg="1"/>
      <p:bldP spid="65630" grpId="0" animBg="1"/>
      <p:bldP spid="65631" grpId="0" animBg="1"/>
      <p:bldP spid="65640" grpId="0" animBg="1"/>
      <p:bldP spid="65641" grpId="0" animBg="1"/>
      <p:bldP spid="65642" grpId="0" animBg="1"/>
      <p:bldP spid="65643" grpId="0" animBg="1"/>
      <p:bldP spid="65645" grpId="0"/>
      <p:bldP spid="65646" grpId="0" animBg="1"/>
      <p:bldP spid="65647" grpId="0"/>
      <p:bldP spid="656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04B4E8-9452-470E-A221-5552725347D2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Arial" panose="020B0604020202020204" pitchFamily="34" charset="0"/>
              </a:rPr>
              <a:t>3.4 Dimensional Synthesis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791575" cy="5373688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Arial" panose="020B0604020202020204" pitchFamily="34" charset="0"/>
              </a:rPr>
              <a:t>Dimensional Synthesis</a:t>
            </a:r>
            <a:r>
              <a:rPr lang="en-US" altLang="en-US" smtClean="0">
                <a:latin typeface="Arial" panose="020B0604020202020204" pitchFamily="34" charset="0"/>
              </a:rPr>
              <a:t>: the determination of the proportions (lengths) of the links necessary to accomplish the desired motions.</a:t>
            </a:r>
          </a:p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Arial" panose="020B0604020202020204" pitchFamily="34" charset="0"/>
              </a:rPr>
              <a:t>Types of synthesis</a:t>
            </a:r>
            <a:r>
              <a:rPr lang="en-US" altLang="en-US" smtClean="0">
                <a:latin typeface="Arial" panose="020B0604020202020204" pitchFamily="34" charset="0"/>
              </a:rPr>
              <a:t>: Rocker output (pure rotation) (function generation) and coupler output (complex motion) (motion generation)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0CB164-8A32-49D3-8439-5831585D132B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Rocker Output -Two Positions with Angular Displacement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2413" y="1530350"/>
            <a:ext cx="8018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Required: design a 4-bar Grashof crank-rocker to give 45° of rocker rotation with equal time forward and back.</a:t>
            </a:r>
          </a:p>
        </p:txBody>
      </p:sp>
      <p:pic>
        <p:nvPicPr>
          <p:cNvPr id="7174" name="titi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387600"/>
            <a:ext cx="4806950" cy="37433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Line 7"/>
          <p:cNvSpPr>
            <a:spLocks noChangeShapeType="1"/>
          </p:cNvSpPr>
          <p:nvPr/>
        </p:nvSpPr>
        <p:spPr bwMode="auto">
          <a:xfrm flipV="1">
            <a:off x="6192838" y="3094038"/>
            <a:ext cx="525462" cy="196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H="1" flipV="1">
            <a:off x="4575175" y="3859213"/>
            <a:ext cx="1628775" cy="1206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Arc 9"/>
          <p:cNvSpPr>
            <a:spLocks/>
          </p:cNvSpPr>
          <p:nvPr/>
        </p:nvSpPr>
        <p:spPr bwMode="auto">
          <a:xfrm flipH="1" flipV="1">
            <a:off x="5456238" y="4137025"/>
            <a:ext cx="1014412" cy="923925"/>
          </a:xfrm>
          <a:custGeom>
            <a:avLst/>
            <a:gdLst>
              <a:gd name="T0" fmla="*/ 2147483646 w 23751"/>
              <a:gd name="T1" fmla="*/ 2147483646 h 21600"/>
              <a:gd name="T2" fmla="*/ 0 w 23751"/>
              <a:gd name="T3" fmla="*/ 2147483646 h 21600"/>
              <a:gd name="T4" fmla="*/ 2147483646 w 23751"/>
              <a:gd name="T5" fmla="*/ 0 h 21600"/>
              <a:gd name="T6" fmla="*/ 0 60000 65536"/>
              <a:gd name="T7" fmla="*/ 0 60000 65536"/>
              <a:gd name="T8" fmla="*/ 0 60000 65536"/>
              <a:gd name="T9" fmla="*/ 0 w 23751"/>
              <a:gd name="T10" fmla="*/ 0 h 21600"/>
              <a:gd name="T11" fmla="*/ 23751 w 2375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51" h="21600" fill="none" extrusionOk="0">
                <a:moveTo>
                  <a:pt x="23750" y="12764"/>
                </a:moveTo>
                <a:cubicBezTo>
                  <a:pt x="19682" y="18318"/>
                  <a:pt x="13210" y="21599"/>
                  <a:pt x="6326" y="21600"/>
                </a:cubicBezTo>
                <a:cubicBezTo>
                  <a:pt x="4182" y="21600"/>
                  <a:pt x="2049" y="21280"/>
                  <a:pt x="0" y="20652"/>
                </a:cubicBezTo>
              </a:path>
              <a:path w="23751" h="21600" stroke="0" extrusionOk="0">
                <a:moveTo>
                  <a:pt x="23750" y="12764"/>
                </a:moveTo>
                <a:cubicBezTo>
                  <a:pt x="19682" y="18318"/>
                  <a:pt x="13210" y="21599"/>
                  <a:pt x="6326" y="21600"/>
                </a:cubicBezTo>
                <a:cubicBezTo>
                  <a:pt x="4182" y="21600"/>
                  <a:pt x="2049" y="21280"/>
                  <a:pt x="0" y="20652"/>
                </a:cubicBezTo>
                <a:lnTo>
                  <a:pt x="6326" y="0"/>
                </a:lnTo>
                <a:lnTo>
                  <a:pt x="23750" y="12764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12"/>
          <p:cNvSpPr txBox="1">
            <a:spLocks noChangeArrowheads="1"/>
          </p:cNvSpPr>
          <p:nvPr/>
        </p:nvSpPr>
        <p:spPr bwMode="auto">
          <a:xfrm>
            <a:off x="5581650" y="3787775"/>
            <a:ext cx="64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45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7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CB18D4-D896-40E4-8CF0-816F020929E6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Rocker Output</a:t>
            </a:r>
          </a:p>
        </p:txBody>
      </p:sp>
      <p:pic>
        <p:nvPicPr>
          <p:cNvPr id="17412" name="Picture 3" descr="funct1a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219200"/>
            <a:ext cx="73437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76200" y="1371600"/>
            <a:ext cx="3581400" cy="5430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rgbClr val="339966"/>
                </a:solidFill>
              </a:rPr>
              <a:t>Draw O</a:t>
            </a:r>
            <a:r>
              <a:rPr lang="en-US" altLang="en-US" sz="2800" baseline="-25000">
                <a:solidFill>
                  <a:srgbClr val="339966"/>
                </a:solidFill>
              </a:rPr>
              <a:t>4</a:t>
            </a:r>
            <a:r>
              <a:rPr lang="en-US" altLang="en-US" sz="2800">
                <a:solidFill>
                  <a:srgbClr val="339966"/>
                </a:solidFill>
              </a:rPr>
              <a:t>B in two extreme positions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Draw chord B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 in either direction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Select point O</a:t>
            </a:r>
            <a:r>
              <a:rPr lang="en-US" altLang="en-US" sz="2800" baseline="-25000"/>
              <a:t>2</a:t>
            </a:r>
            <a:endParaRPr lang="en-US" altLang="en-US" sz="2800"/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rgbClr val="CC3300"/>
                </a:solidFill>
              </a:rPr>
              <a:t>Bisect B</a:t>
            </a:r>
            <a:r>
              <a:rPr lang="en-US" altLang="en-US" sz="2800" baseline="-25000">
                <a:solidFill>
                  <a:srgbClr val="CC3300"/>
                </a:solidFill>
              </a:rPr>
              <a:t>1</a:t>
            </a:r>
            <a:r>
              <a:rPr lang="en-US" altLang="en-US" sz="2800">
                <a:solidFill>
                  <a:srgbClr val="CC3300"/>
                </a:solidFill>
              </a:rPr>
              <a:t>B</a:t>
            </a:r>
            <a:r>
              <a:rPr lang="en-US" altLang="en-US" sz="2800" baseline="-25000">
                <a:solidFill>
                  <a:srgbClr val="CC3300"/>
                </a:solidFill>
              </a:rPr>
              <a:t>2</a:t>
            </a:r>
            <a:r>
              <a:rPr lang="en-US" altLang="en-US" sz="2800">
                <a:solidFill>
                  <a:srgbClr val="CC3300"/>
                </a:solidFill>
              </a:rPr>
              <a:t> and draw circle of that radius at O</a:t>
            </a:r>
            <a:r>
              <a:rPr lang="en-US" altLang="en-US" sz="2800" baseline="-25000">
                <a:solidFill>
                  <a:srgbClr val="CC3300"/>
                </a:solidFill>
              </a:rPr>
              <a:t>2</a:t>
            </a:r>
            <a:endParaRPr lang="en-US" altLang="en-US" sz="2800">
              <a:solidFill>
                <a:srgbClr val="CC33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rgbClr val="CC9900"/>
                </a:solidFill>
              </a:rPr>
              <a:t>Crank-O</a:t>
            </a:r>
            <a:r>
              <a:rPr lang="en-US" altLang="en-US" sz="2800" baseline="-25000">
                <a:solidFill>
                  <a:srgbClr val="CC9900"/>
                </a:solidFill>
              </a:rPr>
              <a:t>2</a:t>
            </a:r>
            <a:r>
              <a:rPr lang="en-US" altLang="en-US" sz="2800">
                <a:solidFill>
                  <a:srgbClr val="CC9900"/>
                </a:solidFill>
              </a:rPr>
              <a:t>A, Coupler AB, Rocker O</a:t>
            </a:r>
            <a:r>
              <a:rPr lang="en-US" altLang="en-US" sz="2800" baseline="-25000">
                <a:solidFill>
                  <a:srgbClr val="CC9900"/>
                </a:solidFill>
              </a:rPr>
              <a:t>4</a:t>
            </a:r>
            <a:r>
              <a:rPr lang="en-US" altLang="en-US" sz="2800">
                <a:solidFill>
                  <a:srgbClr val="CC9900"/>
                </a:solidFill>
              </a:rPr>
              <a:t>B, Ground O</a:t>
            </a:r>
            <a:r>
              <a:rPr lang="en-US" altLang="en-US" sz="2800" baseline="-25000">
                <a:solidFill>
                  <a:srgbClr val="CC9900"/>
                </a:solidFill>
              </a:rPr>
              <a:t>2</a:t>
            </a:r>
            <a:r>
              <a:rPr lang="en-US" altLang="en-US" sz="2800">
                <a:solidFill>
                  <a:srgbClr val="CC9900"/>
                </a:solidFill>
              </a:rPr>
              <a:t>O</a:t>
            </a:r>
            <a:r>
              <a:rPr lang="en-US" altLang="en-US" sz="2800" baseline="-25000">
                <a:solidFill>
                  <a:srgbClr val="CC9900"/>
                </a:solidFill>
              </a:rPr>
              <a:t>4</a:t>
            </a:r>
            <a:endParaRPr lang="en-US" altLang="en-US" sz="2800">
              <a:solidFill>
                <a:srgbClr val="CC99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CC9900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086600" y="3429000"/>
            <a:ext cx="1219200" cy="1752600"/>
            <a:chOff x="4464" y="2160"/>
            <a:chExt cx="768" cy="1104"/>
          </a:xfrm>
        </p:grpSpPr>
        <p:sp>
          <p:nvSpPr>
            <p:cNvPr id="17433" name="Line 10"/>
            <p:cNvSpPr>
              <a:spLocks noChangeShapeType="1"/>
            </p:cNvSpPr>
            <p:nvPr/>
          </p:nvSpPr>
          <p:spPr bwMode="auto">
            <a:xfrm flipV="1">
              <a:off x="4992" y="2160"/>
              <a:ext cx="240" cy="1104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11"/>
            <p:cNvSpPr>
              <a:spLocks noChangeShapeType="1"/>
            </p:cNvSpPr>
            <p:nvPr/>
          </p:nvSpPr>
          <p:spPr bwMode="auto">
            <a:xfrm flipH="1" flipV="1">
              <a:off x="4464" y="2352"/>
              <a:ext cx="528" cy="912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3733800" y="3429000"/>
            <a:ext cx="4953000" cy="914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7431088" y="2590800"/>
            <a:ext cx="463550" cy="2057400"/>
            <a:chOff x="4681" y="1632"/>
            <a:chExt cx="292" cy="1296"/>
          </a:xfrm>
        </p:grpSpPr>
        <p:sp>
          <p:nvSpPr>
            <p:cNvPr id="17427" name="Freeform 5"/>
            <p:cNvSpPr>
              <a:spLocks/>
            </p:cNvSpPr>
            <p:nvPr/>
          </p:nvSpPr>
          <p:spPr bwMode="auto">
            <a:xfrm>
              <a:off x="4681" y="1947"/>
              <a:ext cx="187" cy="157"/>
            </a:xfrm>
            <a:custGeom>
              <a:avLst/>
              <a:gdLst>
                <a:gd name="T0" fmla="*/ 0 w 187"/>
                <a:gd name="T1" fmla="*/ 0 h 157"/>
                <a:gd name="T2" fmla="*/ 81 w 187"/>
                <a:gd name="T3" fmla="*/ 41 h 157"/>
                <a:gd name="T4" fmla="*/ 130 w 187"/>
                <a:gd name="T5" fmla="*/ 57 h 157"/>
                <a:gd name="T6" fmla="*/ 170 w 187"/>
                <a:gd name="T7" fmla="*/ 130 h 157"/>
                <a:gd name="T8" fmla="*/ 187 w 187"/>
                <a:gd name="T9" fmla="*/ 154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57"/>
                <a:gd name="T17" fmla="*/ 187 w 187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57">
                  <a:moveTo>
                    <a:pt x="0" y="0"/>
                  </a:moveTo>
                  <a:cubicBezTo>
                    <a:pt x="35" y="9"/>
                    <a:pt x="50" y="27"/>
                    <a:pt x="81" y="41"/>
                  </a:cubicBezTo>
                  <a:cubicBezTo>
                    <a:pt x="97" y="48"/>
                    <a:pt x="130" y="57"/>
                    <a:pt x="130" y="57"/>
                  </a:cubicBezTo>
                  <a:cubicBezTo>
                    <a:pt x="145" y="80"/>
                    <a:pt x="158" y="105"/>
                    <a:pt x="170" y="130"/>
                  </a:cubicBezTo>
                  <a:cubicBezTo>
                    <a:pt x="183" y="157"/>
                    <a:pt x="168" y="154"/>
                    <a:pt x="187" y="154"/>
                  </a:cubicBezTo>
                </a:path>
              </a:pathLst>
            </a:cu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28" name="Group 24"/>
            <p:cNvGrpSpPr>
              <a:grpSpLocks/>
            </p:cNvGrpSpPr>
            <p:nvPr/>
          </p:nvGrpSpPr>
          <p:grpSpPr bwMode="auto">
            <a:xfrm>
              <a:off x="4704" y="1632"/>
              <a:ext cx="269" cy="1296"/>
              <a:chOff x="4704" y="1632"/>
              <a:chExt cx="269" cy="1296"/>
            </a:xfrm>
          </p:grpSpPr>
          <p:sp>
            <p:nvSpPr>
              <p:cNvPr id="17429" name="Freeform 4"/>
              <p:cNvSpPr>
                <a:spLocks/>
              </p:cNvSpPr>
              <p:nvPr/>
            </p:nvSpPr>
            <p:spPr bwMode="auto">
              <a:xfrm>
                <a:off x="4754" y="1923"/>
                <a:ext cx="97" cy="194"/>
              </a:xfrm>
              <a:custGeom>
                <a:avLst/>
                <a:gdLst>
                  <a:gd name="T0" fmla="*/ 97 w 97"/>
                  <a:gd name="T1" fmla="*/ 0 h 194"/>
                  <a:gd name="T2" fmla="*/ 16 w 97"/>
                  <a:gd name="T3" fmla="*/ 97 h 194"/>
                  <a:gd name="T4" fmla="*/ 0 w 97"/>
                  <a:gd name="T5" fmla="*/ 194 h 194"/>
                  <a:gd name="T6" fmla="*/ 0 60000 65536"/>
                  <a:gd name="T7" fmla="*/ 0 60000 65536"/>
                  <a:gd name="T8" fmla="*/ 0 60000 65536"/>
                  <a:gd name="T9" fmla="*/ 0 w 97"/>
                  <a:gd name="T10" fmla="*/ 0 h 194"/>
                  <a:gd name="T11" fmla="*/ 97 w 97"/>
                  <a:gd name="T12" fmla="*/ 194 h 1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7" h="194">
                    <a:moveTo>
                      <a:pt x="97" y="0"/>
                    </a:moveTo>
                    <a:cubicBezTo>
                      <a:pt x="59" y="38"/>
                      <a:pt x="38" y="53"/>
                      <a:pt x="16" y="97"/>
                    </a:cubicBezTo>
                    <a:cubicBezTo>
                      <a:pt x="11" y="129"/>
                      <a:pt x="0" y="194"/>
                      <a:pt x="0" y="194"/>
                    </a:cubicBezTo>
                  </a:path>
                </a:pathLst>
              </a:cu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Freeform 7"/>
              <p:cNvSpPr>
                <a:spLocks/>
              </p:cNvSpPr>
              <p:nvPr/>
            </p:nvSpPr>
            <p:spPr bwMode="auto">
              <a:xfrm>
                <a:off x="4786" y="2450"/>
                <a:ext cx="187" cy="195"/>
              </a:xfrm>
              <a:custGeom>
                <a:avLst/>
                <a:gdLst>
                  <a:gd name="T0" fmla="*/ 187 w 187"/>
                  <a:gd name="T1" fmla="*/ 195 h 195"/>
                  <a:gd name="T2" fmla="*/ 114 w 187"/>
                  <a:gd name="T3" fmla="*/ 170 h 195"/>
                  <a:gd name="T4" fmla="*/ 82 w 187"/>
                  <a:gd name="T5" fmla="*/ 122 h 195"/>
                  <a:gd name="T6" fmla="*/ 41 w 187"/>
                  <a:gd name="T7" fmla="*/ 81 h 195"/>
                  <a:gd name="T8" fmla="*/ 0 w 187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7"/>
                  <a:gd name="T16" fmla="*/ 0 h 195"/>
                  <a:gd name="T17" fmla="*/ 187 w 187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7" h="195">
                    <a:moveTo>
                      <a:pt x="187" y="195"/>
                    </a:moveTo>
                    <a:cubicBezTo>
                      <a:pt x="130" y="176"/>
                      <a:pt x="154" y="185"/>
                      <a:pt x="114" y="170"/>
                    </a:cubicBezTo>
                    <a:cubicBezTo>
                      <a:pt x="103" y="154"/>
                      <a:pt x="93" y="138"/>
                      <a:pt x="82" y="122"/>
                    </a:cubicBezTo>
                    <a:cubicBezTo>
                      <a:pt x="71" y="106"/>
                      <a:pt x="41" y="81"/>
                      <a:pt x="41" y="81"/>
                    </a:cubicBezTo>
                    <a:cubicBezTo>
                      <a:pt x="34" y="59"/>
                      <a:pt x="16" y="14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Freeform 8"/>
              <p:cNvSpPr>
                <a:spLocks/>
              </p:cNvSpPr>
              <p:nvPr/>
            </p:nvSpPr>
            <p:spPr bwMode="auto">
              <a:xfrm>
                <a:off x="4819" y="2409"/>
                <a:ext cx="114" cy="268"/>
              </a:xfrm>
              <a:custGeom>
                <a:avLst/>
                <a:gdLst>
                  <a:gd name="T0" fmla="*/ 114 w 114"/>
                  <a:gd name="T1" fmla="*/ 0 h 268"/>
                  <a:gd name="T2" fmla="*/ 32 w 114"/>
                  <a:gd name="T3" fmla="*/ 211 h 268"/>
                  <a:gd name="T4" fmla="*/ 0 w 114"/>
                  <a:gd name="T5" fmla="*/ 268 h 268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268"/>
                  <a:gd name="T11" fmla="*/ 114 w 114"/>
                  <a:gd name="T12" fmla="*/ 268 h 2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268">
                    <a:moveTo>
                      <a:pt x="114" y="0"/>
                    </a:moveTo>
                    <a:cubicBezTo>
                      <a:pt x="92" y="79"/>
                      <a:pt x="94" y="152"/>
                      <a:pt x="32" y="211"/>
                    </a:cubicBezTo>
                    <a:cubicBezTo>
                      <a:pt x="25" y="234"/>
                      <a:pt x="17" y="251"/>
                      <a:pt x="0" y="268"/>
                    </a:cubicBezTo>
                  </a:path>
                </a:pathLst>
              </a:cu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Line 13"/>
              <p:cNvSpPr>
                <a:spLocks noChangeShapeType="1"/>
              </p:cNvSpPr>
              <p:nvPr/>
            </p:nvSpPr>
            <p:spPr bwMode="auto">
              <a:xfrm>
                <a:off x="4704" y="1632"/>
                <a:ext cx="240" cy="1296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056063" y="2720975"/>
            <a:ext cx="3478212" cy="2054225"/>
            <a:chOff x="2555" y="1714"/>
            <a:chExt cx="2191" cy="1294"/>
          </a:xfrm>
        </p:grpSpPr>
        <p:sp>
          <p:nvSpPr>
            <p:cNvPr id="17424" name="Oval 14"/>
            <p:cNvSpPr>
              <a:spLocks noChangeArrowheads="1"/>
            </p:cNvSpPr>
            <p:nvPr/>
          </p:nvSpPr>
          <p:spPr bwMode="auto">
            <a:xfrm>
              <a:off x="2555" y="2230"/>
              <a:ext cx="778" cy="778"/>
            </a:xfrm>
            <a:prstGeom prst="ellips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CC3300"/>
                </a:solidFill>
              </a:endParaRPr>
            </a:p>
          </p:txBody>
        </p:sp>
        <p:sp>
          <p:nvSpPr>
            <p:cNvPr id="17425" name="Line 15"/>
            <p:cNvSpPr>
              <a:spLocks noChangeShapeType="1"/>
            </p:cNvSpPr>
            <p:nvPr/>
          </p:nvSpPr>
          <p:spPr bwMode="auto">
            <a:xfrm flipV="1">
              <a:off x="2839" y="1996"/>
              <a:ext cx="366" cy="65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16"/>
            <p:cNvSpPr>
              <a:spLocks noChangeShapeType="1"/>
            </p:cNvSpPr>
            <p:nvPr/>
          </p:nvSpPr>
          <p:spPr bwMode="auto">
            <a:xfrm flipV="1">
              <a:off x="4380" y="1714"/>
              <a:ext cx="366" cy="65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537075" y="3344863"/>
            <a:ext cx="3997325" cy="1990725"/>
            <a:chOff x="2858" y="2107"/>
            <a:chExt cx="2518" cy="1254"/>
          </a:xfrm>
        </p:grpSpPr>
        <p:sp>
          <p:nvSpPr>
            <p:cNvPr id="17421" name="AutoShape 17"/>
            <p:cNvSpPr>
              <a:spLocks noChangeArrowheads="1"/>
            </p:cNvSpPr>
            <p:nvPr/>
          </p:nvSpPr>
          <p:spPr bwMode="auto">
            <a:xfrm rot="-568225">
              <a:off x="2858" y="2527"/>
              <a:ext cx="552" cy="12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2" name="AutoShape 18"/>
            <p:cNvSpPr>
              <a:spLocks noChangeArrowheads="1"/>
            </p:cNvSpPr>
            <p:nvPr/>
          </p:nvSpPr>
          <p:spPr bwMode="auto">
            <a:xfrm rot="-568225">
              <a:off x="3259" y="2307"/>
              <a:ext cx="2117" cy="14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3" name="AutoShape 19"/>
            <p:cNvSpPr>
              <a:spLocks noChangeArrowheads="1"/>
            </p:cNvSpPr>
            <p:nvPr/>
          </p:nvSpPr>
          <p:spPr bwMode="auto">
            <a:xfrm rot="-4584768">
              <a:off x="4485" y="2670"/>
              <a:ext cx="1254" cy="127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4624388" y="4110038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0" name="Rectangle 28"/>
          <p:cNvSpPr>
            <a:spLocks noChangeArrowheads="1"/>
          </p:cNvSpPr>
          <p:nvPr/>
        </p:nvSpPr>
        <p:spPr bwMode="auto">
          <a:xfrm>
            <a:off x="7510463" y="4151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45°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nimBg="1"/>
      <p:bldP spid="51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B4BF0D-4E86-4CB4-9762-CDB655271D24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18435" name="Picture 5" descr="funct1b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13" y="1682750"/>
            <a:ext cx="826135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Rocker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7DB32C-D3C9-4F54-9490-2C665C68D1C0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Rocker Output</a:t>
            </a:r>
          </a:p>
        </p:txBody>
      </p:sp>
      <p:pic>
        <p:nvPicPr>
          <p:cNvPr id="8197" name="titi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2238" y="987425"/>
            <a:ext cx="6364287" cy="495617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A70D0C-BD43-4809-9ADD-06D6ED28593C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Rocker Output – Two positions with Complex Displacement.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4603750" cy="5373688"/>
          </a:xfrm>
        </p:spPr>
        <p:txBody>
          <a:bodyPr/>
          <a:lstStyle/>
          <a:p>
            <a:pPr eaLnBrk="1" hangingPunct="1"/>
            <a:r>
              <a:rPr lang="en-US" altLang="en-US" smtClean="0"/>
              <a:t>Want to move from C</a:t>
            </a:r>
            <a:r>
              <a:rPr lang="en-US" altLang="en-US" baseline="-25000" smtClean="0"/>
              <a:t>1</a:t>
            </a:r>
            <a:r>
              <a:rPr lang="en-US" altLang="en-US" smtClean="0"/>
              <a:t>D</a:t>
            </a:r>
            <a:r>
              <a:rPr lang="en-US" altLang="en-US" baseline="-25000" smtClean="0"/>
              <a:t>1</a:t>
            </a:r>
            <a:r>
              <a:rPr lang="en-US" altLang="en-US" smtClean="0"/>
              <a:t> to C</a:t>
            </a:r>
            <a:r>
              <a:rPr lang="en-US" altLang="en-US" baseline="-25000" smtClean="0"/>
              <a:t>2</a:t>
            </a:r>
            <a:r>
              <a:rPr lang="en-US" altLang="en-US" smtClean="0"/>
              <a:t>D</a:t>
            </a:r>
            <a:r>
              <a:rPr lang="en-US" altLang="en-US" baseline="-25000" smtClean="0"/>
              <a:t>2</a:t>
            </a:r>
          </a:p>
          <a:p>
            <a:pPr eaLnBrk="1" hangingPunct="1"/>
            <a:r>
              <a:rPr lang="en-US" altLang="en-US" smtClean="0"/>
              <a:t>Construct perpendicular bisectors C</a:t>
            </a:r>
            <a:r>
              <a:rPr lang="en-US" altLang="en-US" baseline="-25000" smtClean="0"/>
              <a:t>1</a:t>
            </a:r>
            <a:r>
              <a:rPr lang="en-US" altLang="en-US" smtClean="0"/>
              <a:t>C</a:t>
            </a:r>
            <a:r>
              <a:rPr lang="en-US" altLang="en-US" baseline="-25000" smtClean="0"/>
              <a:t>2</a:t>
            </a:r>
            <a:r>
              <a:rPr lang="en-US" altLang="en-US" smtClean="0"/>
              <a:t> and D</a:t>
            </a:r>
            <a:r>
              <a:rPr lang="en-US" altLang="en-US" baseline="-25000" smtClean="0"/>
              <a:t>1</a:t>
            </a:r>
            <a:r>
              <a:rPr lang="en-US" altLang="en-US" smtClean="0"/>
              <a:t>D</a:t>
            </a:r>
            <a:r>
              <a:rPr lang="en-US" altLang="en-US" baseline="-25000" smtClean="0"/>
              <a:t>2</a:t>
            </a:r>
          </a:p>
          <a:p>
            <a:pPr eaLnBrk="1" hangingPunct="1"/>
            <a:r>
              <a:rPr lang="en-US" altLang="en-US" smtClean="0"/>
              <a:t>Intersection of the bisectors is the </a:t>
            </a:r>
            <a:r>
              <a:rPr lang="en-US" altLang="en-US" smtClean="0">
                <a:solidFill>
                  <a:schemeClr val="accent1"/>
                </a:solidFill>
              </a:rPr>
              <a:t>rotopole</a:t>
            </a:r>
            <a:r>
              <a:rPr lang="en-US" altLang="en-US" smtClean="0"/>
              <a:t> (the ground location)</a:t>
            </a:r>
          </a:p>
          <a:p>
            <a:pPr eaLnBrk="1" hangingPunct="1"/>
            <a:r>
              <a:rPr lang="en-US" altLang="en-US" smtClean="0"/>
              <a:t>The output link is shown in its two positions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0485" name="Picture 4" descr="fig 3-5"/>
          <p:cNvPicPr>
            <a:picLocks noChangeAspect="1" noChangeArrowheads="1"/>
          </p:cNvPicPr>
          <p:nvPr/>
        </p:nvPicPr>
        <p:blipFill>
          <a:blip r:embed="rId2">
            <a:lum bright="-12000"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94" r="3659" b="65602"/>
          <a:stretch>
            <a:fillRect/>
          </a:stretch>
        </p:blipFill>
        <p:spPr bwMode="auto">
          <a:xfrm>
            <a:off x="4541838" y="2068513"/>
            <a:ext cx="4602162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945188" y="2106613"/>
            <a:ext cx="474662" cy="4340225"/>
            <a:chOff x="4200" y="828"/>
            <a:chExt cx="232" cy="2076"/>
          </a:xfrm>
        </p:grpSpPr>
        <p:grpSp>
          <p:nvGrpSpPr>
            <p:cNvPr id="20503" name="Group 14"/>
            <p:cNvGrpSpPr>
              <a:grpSpLocks/>
            </p:cNvGrpSpPr>
            <p:nvPr/>
          </p:nvGrpSpPr>
          <p:grpSpPr bwMode="auto">
            <a:xfrm>
              <a:off x="4200" y="966"/>
              <a:ext cx="232" cy="1202"/>
              <a:chOff x="4200" y="966"/>
              <a:chExt cx="232" cy="1202"/>
            </a:xfrm>
          </p:grpSpPr>
          <p:sp>
            <p:nvSpPr>
              <p:cNvPr id="20505" name="Freeform 6"/>
              <p:cNvSpPr>
                <a:spLocks/>
              </p:cNvSpPr>
              <p:nvPr/>
            </p:nvSpPr>
            <p:spPr bwMode="auto">
              <a:xfrm>
                <a:off x="4220" y="972"/>
                <a:ext cx="160" cy="144"/>
              </a:xfrm>
              <a:custGeom>
                <a:avLst/>
                <a:gdLst>
                  <a:gd name="T0" fmla="*/ 160 w 160"/>
                  <a:gd name="T1" fmla="*/ 0 h 144"/>
                  <a:gd name="T2" fmla="*/ 108 w 160"/>
                  <a:gd name="T3" fmla="*/ 28 h 144"/>
                  <a:gd name="T4" fmla="*/ 96 w 160"/>
                  <a:gd name="T5" fmla="*/ 36 h 144"/>
                  <a:gd name="T6" fmla="*/ 64 w 160"/>
                  <a:gd name="T7" fmla="*/ 68 h 144"/>
                  <a:gd name="T8" fmla="*/ 24 w 160"/>
                  <a:gd name="T9" fmla="*/ 110 h 144"/>
                  <a:gd name="T10" fmla="*/ 0 w 160"/>
                  <a:gd name="T11" fmla="*/ 144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"/>
                  <a:gd name="T19" fmla="*/ 0 h 144"/>
                  <a:gd name="T20" fmla="*/ 160 w 160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" h="144">
                    <a:moveTo>
                      <a:pt x="160" y="0"/>
                    </a:moveTo>
                    <a:cubicBezTo>
                      <a:pt x="141" y="10"/>
                      <a:pt x="127" y="16"/>
                      <a:pt x="108" y="28"/>
                    </a:cubicBezTo>
                    <a:cubicBezTo>
                      <a:pt x="104" y="31"/>
                      <a:pt x="96" y="36"/>
                      <a:pt x="96" y="36"/>
                    </a:cubicBezTo>
                    <a:cubicBezTo>
                      <a:pt x="87" y="50"/>
                      <a:pt x="76" y="56"/>
                      <a:pt x="64" y="68"/>
                    </a:cubicBezTo>
                    <a:cubicBezTo>
                      <a:pt x="58" y="87"/>
                      <a:pt x="44" y="94"/>
                      <a:pt x="24" y="110"/>
                    </a:cubicBezTo>
                    <a:cubicBezTo>
                      <a:pt x="15" y="123"/>
                      <a:pt x="9" y="144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Freeform 7"/>
              <p:cNvSpPr>
                <a:spLocks/>
              </p:cNvSpPr>
              <p:nvPr/>
            </p:nvSpPr>
            <p:spPr bwMode="auto">
              <a:xfrm>
                <a:off x="4212" y="966"/>
                <a:ext cx="196" cy="174"/>
              </a:xfrm>
              <a:custGeom>
                <a:avLst/>
                <a:gdLst>
                  <a:gd name="T0" fmla="*/ 196 w 196"/>
                  <a:gd name="T1" fmla="*/ 174 h 174"/>
                  <a:gd name="T2" fmla="*/ 166 w 196"/>
                  <a:gd name="T3" fmla="*/ 136 h 174"/>
                  <a:gd name="T4" fmla="*/ 140 w 196"/>
                  <a:gd name="T5" fmla="*/ 106 h 174"/>
                  <a:gd name="T6" fmla="*/ 116 w 196"/>
                  <a:gd name="T7" fmla="*/ 90 h 174"/>
                  <a:gd name="T8" fmla="*/ 40 w 196"/>
                  <a:gd name="T9" fmla="*/ 26 h 174"/>
                  <a:gd name="T10" fmla="*/ 18 w 196"/>
                  <a:gd name="T11" fmla="*/ 12 h 174"/>
                  <a:gd name="T12" fmla="*/ 0 w 196"/>
                  <a:gd name="T13" fmla="*/ 0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174"/>
                  <a:gd name="T23" fmla="*/ 196 w 196"/>
                  <a:gd name="T24" fmla="*/ 174 h 1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174">
                    <a:moveTo>
                      <a:pt x="196" y="174"/>
                    </a:moveTo>
                    <a:cubicBezTo>
                      <a:pt x="181" y="159"/>
                      <a:pt x="188" y="158"/>
                      <a:pt x="166" y="136"/>
                    </a:cubicBezTo>
                    <a:cubicBezTo>
                      <a:pt x="160" y="129"/>
                      <a:pt x="146" y="112"/>
                      <a:pt x="140" y="106"/>
                    </a:cubicBezTo>
                    <a:cubicBezTo>
                      <a:pt x="133" y="99"/>
                      <a:pt x="116" y="90"/>
                      <a:pt x="116" y="90"/>
                    </a:cubicBezTo>
                    <a:cubicBezTo>
                      <a:pt x="101" y="67"/>
                      <a:pt x="65" y="39"/>
                      <a:pt x="40" y="26"/>
                    </a:cubicBezTo>
                    <a:cubicBezTo>
                      <a:pt x="32" y="22"/>
                      <a:pt x="26" y="16"/>
                      <a:pt x="18" y="12"/>
                    </a:cubicBezTo>
                    <a:cubicBezTo>
                      <a:pt x="14" y="10"/>
                      <a:pt x="0" y="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Freeform 8"/>
              <p:cNvSpPr>
                <a:spLocks/>
              </p:cNvSpPr>
              <p:nvPr/>
            </p:nvSpPr>
            <p:spPr bwMode="auto">
              <a:xfrm>
                <a:off x="4204" y="1976"/>
                <a:ext cx="200" cy="172"/>
              </a:xfrm>
              <a:custGeom>
                <a:avLst/>
                <a:gdLst>
                  <a:gd name="T0" fmla="*/ 200 w 200"/>
                  <a:gd name="T1" fmla="*/ 0 h 172"/>
                  <a:gd name="T2" fmla="*/ 156 w 200"/>
                  <a:gd name="T3" fmla="*/ 56 h 172"/>
                  <a:gd name="T4" fmla="*/ 0 w 200"/>
                  <a:gd name="T5" fmla="*/ 172 h 172"/>
                  <a:gd name="T6" fmla="*/ 0 60000 65536"/>
                  <a:gd name="T7" fmla="*/ 0 60000 65536"/>
                  <a:gd name="T8" fmla="*/ 0 60000 65536"/>
                  <a:gd name="T9" fmla="*/ 0 w 200"/>
                  <a:gd name="T10" fmla="*/ 0 h 172"/>
                  <a:gd name="T11" fmla="*/ 200 w 200"/>
                  <a:gd name="T12" fmla="*/ 172 h 1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" h="172">
                    <a:moveTo>
                      <a:pt x="200" y="0"/>
                    </a:moveTo>
                    <a:cubicBezTo>
                      <a:pt x="192" y="25"/>
                      <a:pt x="177" y="42"/>
                      <a:pt x="156" y="56"/>
                    </a:cubicBezTo>
                    <a:cubicBezTo>
                      <a:pt x="122" y="107"/>
                      <a:pt x="55" y="144"/>
                      <a:pt x="0" y="172"/>
                    </a:cubicBezTo>
                  </a:path>
                </a:pathLst>
              </a:cu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8" name="Freeform 9"/>
              <p:cNvSpPr>
                <a:spLocks/>
              </p:cNvSpPr>
              <p:nvPr/>
            </p:nvSpPr>
            <p:spPr bwMode="auto">
              <a:xfrm>
                <a:off x="4200" y="1984"/>
                <a:ext cx="232" cy="184"/>
              </a:xfrm>
              <a:custGeom>
                <a:avLst/>
                <a:gdLst>
                  <a:gd name="T0" fmla="*/ 232 w 232"/>
                  <a:gd name="T1" fmla="*/ 184 h 184"/>
                  <a:gd name="T2" fmla="*/ 56 w 232"/>
                  <a:gd name="T3" fmla="*/ 68 h 184"/>
                  <a:gd name="T4" fmla="*/ 36 w 232"/>
                  <a:gd name="T5" fmla="*/ 48 h 184"/>
                  <a:gd name="T6" fmla="*/ 0 w 232"/>
                  <a:gd name="T7" fmla="*/ 0 h 1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2"/>
                  <a:gd name="T13" fmla="*/ 0 h 184"/>
                  <a:gd name="T14" fmla="*/ 232 w 232"/>
                  <a:gd name="T15" fmla="*/ 184 h 1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2" h="184">
                    <a:moveTo>
                      <a:pt x="232" y="184"/>
                    </a:moveTo>
                    <a:cubicBezTo>
                      <a:pt x="162" y="172"/>
                      <a:pt x="122" y="90"/>
                      <a:pt x="56" y="68"/>
                    </a:cubicBezTo>
                    <a:cubicBezTo>
                      <a:pt x="49" y="61"/>
                      <a:pt x="43" y="56"/>
                      <a:pt x="36" y="48"/>
                    </a:cubicBezTo>
                    <a:cubicBezTo>
                      <a:pt x="21" y="31"/>
                      <a:pt x="16" y="16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4" name="Line 15"/>
            <p:cNvSpPr>
              <a:spLocks noChangeShapeType="1"/>
            </p:cNvSpPr>
            <p:nvPr/>
          </p:nvSpPr>
          <p:spPr bwMode="auto">
            <a:xfrm>
              <a:off x="4304" y="828"/>
              <a:ext cx="0" cy="2076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5207000" y="3619500"/>
            <a:ext cx="1844675" cy="0"/>
          </a:xfrm>
          <a:prstGeom prst="line">
            <a:avLst/>
          </a:prstGeom>
          <a:noFill/>
          <a:ln w="38100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724525" y="2465388"/>
            <a:ext cx="2689225" cy="4098925"/>
            <a:chOff x="4092" y="1000"/>
            <a:chExt cx="1312" cy="1960"/>
          </a:xfrm>
        </p:grpSpPr>
        <p:grpSp>
          <p:nvGrpSpPr>
            <p:cNvPr id="20497" name="Group 17"/>
            <p:cNvGrpSpPr>
              <a:grpSpLocks/>
            </p:cNvGrpSpPr>
            <p:nvPr/>
          </p:nvGrpSpPr>
          <p:grpSpPr bwMode="auto">
            <a:xfrm>
              <a:off x="4700" y="1000"/>
              <a:ext cx="704" cy="928"/>
              <a:chOff x="4700" y="1000"/>
              <a:chExt cx="704" cy="928"/>
            </a:xfrm>
          </p:grpSpPr>
          <p:sp>
            <p:nvSpPr>
              <p:cNvPr id="20499" name="Freeform 10"/>
              <p:cNvSpPr>
                <a:spLocks/>
              </p:cNvSpPr>
              <p:nvPr/>
            </p:nvSpPr>
            <p:spPr bwMode="auto">
              <a:xfrm>
                <a:off x="5200" y="1000"/>
                <a:ext cx="32" cy="292"/>
              </a:xfrm>
              <a:custGeom>
                <a:avLst/>
                <a:gdLst>
                  <a:gd name="T0" fmla="*/ 0 w 32"/>
                  <a:gd name="T1" fmla="*/ 0 h 292"/>
                  <a:gd name="T2" fmla="*/ 12 w 32"/>
                  <a:gd name="T3" fmla="*/ 44 h 292"/>
                  <a:gd name="T4" fmla="*/ 28 w 32"/>
                  <a:gd name="T5" fmla="*/ 196 h 292"/>
                  <a:gd name="T6" fmla="*/ 16 w 32"/>
                  <a:gd name="T7" fmla="*/ 292 h 2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292"/>
                  <a:gd name="T14" fmla="*/ 32 w 32"/>
                  <a:gd name="T15" fmla="*/ 292 h 2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292">
                    <a:moveTo>
                      <a:pt x="0" y="0"/>
                    </a:moveTo>
                    <a:cubicBezTo>
                      <a:pt x="5" y="15"/>
                      <a:pt x="7" y="29"/>
                      <a:pt x="12" y="44"/>
                    </a:cubicBezTo>
                    <a:cubicBezTo>
                      <a:pt x="18" y="95"/>
                      <a:pt x="24" y="145"/>
                      <a:pt x="28" y="196"/>
                    </a:cubicBezTo>
                    <a:cubicBezTo>
                      <a:pt x="26" y="239"/>
                      <a:pt x="32" y="260"/>
                      <a:pt x="16" y="292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Freeform 11"/>
              <p:cNvSpPr>
                <a:spLocks/>
              </p:cNvSpPr>
              <p:nvPr/>
            </p:nvSpPr>
            <p:spPr bwMode="auto">
              <a:xfrm>
                <a:off x="5108" y="1116"/>
                <a:ext cx="296" cy="104"/>
              </a:xfrm>
              <a:custGeom>
                <a:avLst/>
                <a:gdLst>
                  <a:gd name="T0" fmla="*/ 296 w 296"/>
                  <a:gd name="T1" fmla="*/ 0 h 104"/>
                  <a:gd name="T2" fmla="*/ 92 w 296"/>
                  <a:gd name="T3" fmla="*/ 56 h 104"/>
                  <a:gd name="T4" fmla="*/ 12 w 296"/>
                  <a:gd name="T5" fmla="*/ 96 h 104"/>
                  <a:gd name="T6" fmla="*/ 0 w 296"/>
                  <a:gd name="T7" fmla="*/ 104 h 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6"/>
                  <a:gd name="T13" fmla="*/ 0 h 104"/>
                  <a:gd name="T14" fmla="*/ 296 w 296"/>
                  <a:gd name="T15" fmla="*/ 104 h 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" h="104">
                    <a:moveTo>
                      <a:pt x="296" y="0"/>
                    </a:moveTo>
                    <a:cubicBezTo>
                      <a:pt x="224" y="12"/>
                      <a:pt x="162" y="28"/>
                      <a:pt x="92" y="56"/>
                    </a:cubicBezTo>
                    <a:cubicBezTo>
                      <a:pt x="65" y="65"/>
                      <a:pt x="39" y="89"/>
                      <a:pt x="12" y="96"/>
                    </a:cubicBezTo>
                    <a:cubicBezTo>
                      <a:pt x="8" y="99"/>
                      <a:pt x="0" y="104"/>
                      <a:pt x="0" y="104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Freeform 12"/>
              <p:cNvSpPr>
                <a:spLocks/>
              </p:cNvSpPr>
              <p:nvPr/>
            </p:nvSpPr>
            <p:spPr bwMode="auto">
              <a:xfrm>
                <a:off x="4700" y="1716"/>
                <a:ext cx="252" cy="108"/>
              </a:xfrm>
              <a:custGeom>
                <a:avLst/>
                <a:gdLst>
                  <a:gd name="T0" fmla="*/ 252 w 252"/>
                  <a:gd name="T1" fmla="*/ 0 h 108"/>
                  <a:gd name="T2" fmla="*/ 228 w 252"/>
                  <a:gd name="T3" fmla="*/ 12 h 108"/>
                  <a:gd name="T4" fmla="*/ 224 w 252"/>
                  <a:gd name="T5" fmla="*/ 24 h 108"/>
                  <a:gd name="T6" fmla="*/ 200 w 252"/>
                  <a:gd name="T7" fmla="*/ 40 h 108"/>
                  <a:gd name="T8" fmla="*/ 72 w 252"/>
                  <a:gd name="T9" fmla="*/ 92 h 108"/>
                  <a:gd name="T10" fmla="*/ 0 w 252"/>
                  <a:gd name="T11" fmla="*/ 108 h 1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2"/>
                  <a:gd name="T19" fmla="*/ 0 h 108"/>
                  <a:gd name="T20" fmla="*/ 252 w 252"/>
                  <a:gd name="T21" fmla="*/ 108 h 1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2" h="108">
                    <a:moveTo>
                      <a:pt x="252" y="0"/>
                    </a:moveTo>
                    <a:cubicBezTo>
                      <a:pt x="245" y="5"/>
                      <a:pt x="234" y="6"/>
                      <a:pt x="228" y="12"/>
                    </a:cubicBezTo>
                    <a:cubicBezTo>
                      <a:pt x="225" y="15"/>
                      <a:pt x="227" y="21"/>
                      <a:pt x="224" y="24"/>
                    </a:cubicBezTo>
                    <a:cubicBezTo>
                      <a:pt x="217" y="31"/>
                      <a:pt x="208" y="35"/>
                      <a:pt x="200" y="40"/>
                    </a:cubicBezTo>
                    <a:cubicBezTo>
                      <a:pt x="162" y="65"/>
                      <a:pt x="115" y="78"/>
                      <a:pt x="72" y="92"/>
                    </a:cubicBezTo>
                    <a:cubicBezTo>
                      <a:pt x="50" y="99"/>
                      <a:pt x="23" y="108"/>
                      <a:pt x="0" y="108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Freeform 13"/>
              <p:cNvSpPr>
                <a:spLocks/>
              </p:cNvSpPr>
              <p:nvPr/>
            </p:nvSpPr>
            <p:spPr bwMode="auto">
              <a:xfrm>
                <a:off x="4828" y="1640"/>
                <a:ext cx="16" cy="288"/>
              </a:xfrm>
              <a:custGeom>
                <a:avLst/>
                <a:gdLst>
                  <a:gd name="T0" fmla="*/ 12 w 16"/>
                  <a:gd name="T1" fmla="*/ 0 h 288"/>
                  <a:gd name="T2" fmla="*/ 0 w 16"/>
                  <a:gd name="T3" fmla="*/ 124 h 288"/>
                  <a:gd name="T4" fmla="*/ 4 w 16"/>
                  <a:gd name="T5" fmla="*/ 244 h 288"/>
                  <a:gd name="T6" fmla="*/ 16 w 16"/>
                  <a:gd name="T7" fmla="*/ 288 h 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88"/>
                  <a:gd name="T14" fmla="*/ 16 w 16"/>
                  <a:gd name="T15" fmla="*/ 288 h 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88">
                    <a:moveTo>
                      <a:pt x="12" y="0"/>
                    </a:moveTo>
                    <a:cubicBezTo>
                      <a:pt x="2" y="40"/>
                      <a:pt x="3" y="83"/>
                      <a:pt x="0" y="124"/>
                    </a:cubicBezTo>
                    <a:cubicBezTo>
                      <a:pt x="1" y="164"/>
                      <a:pt x="1" y="204"/>
                      <a:pt x="4" y="244"/>
                    </a:cubicBezTo>
                    <a:cubicBezTo>
                      <a:pt x="5" y="260"/>
                      <a:pt x="16" y="271"/>
                      <a:pt x="16" y="288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98" name="Line 18"/>
            <p:cNvSpPr>
              <a:spLocks noChangeShapeType="1"/>
            </p:cNvSpPr>
            <p:nvPr/>
          </p:nvSpPr>
          <p:spPr bwMode="auto">
            <a:xfrm flipH="1">
              <a:off x="4092" y="1064"/>
              <a:ext cx="1188" cy="189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6667500" y="2816225"/>
            <a:ext cx="1935163" cy="1296988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6076950" y="5745163"/>
            <a:ext cx="195263" cy="201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759325" y="2889250"/>
            <a:ext cx="2359025" cy="3454400"/>
            <a:chOff x="2998" y="1820"/>
            <a:chExt cx="1486" cy="2176"/>
          </a:xfrm>
        </p:grpSpPr>
        <p:sp>
          <p:nvSpPr>
            <p:cNvPr id="20495" name="AutoShape 23"/>
            <p:cNvSpPr>
              <a:spLocks noChangeArrowheads="1"/>
            </p:cNvSpPr>
            <p:nvPr/>
          </p:nvSpPr>
          <p:spPr bwMode="auto">
            <a:xfrm rot="-1382708">
              <a:off x="3377" y="1948"/>
              <a:ext cx="416" cy="2048"/>
            </a:xfrm>
            <a:prstGeom prst="roundRect">
              <a:avLst>
                <a:gd name="adj" fmla="val 50000"/>
              </a:avLst>
            </a:prstGeom>
            <a:solidFill>
              <a:srgbClr val="99FF3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496" name="AutoShape 24"/>
            <p:cNvSpPr>
              <a:spLocks noChangeArrowheads="1"/>
            </p:cNvSpPr>
            <p:nvPr/>
          </p:nvSpPr>
          <p:spPr bwMode="auto">
            <a:xfrm rot="-1544052">
              <a:off x="2998" y="1820"/>
              <a:ext cx="1486" cy="460"/>
            </a:xfrm>
            <a:prstGeom prst="roundRect">
              <a:avLst>
                <a:gd name="adj" fmla="val 50000"/>
              </a:avLst>
            </a:prstGeom>
            <a:solidFill>
              <a:srgbClr val="99FF3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6281738" y="3228975"/>
            <a:ext cx="2671762" cy="3035300"/>
            <a:chOff x="3957" y="2034"/>
            <a:chExt cx="1683" cy="1912"/>
          </a:xfrm>
        </p:grpSpPr>
        <p:sp>
          <p:nvSpPr>
            <p:cNvPr id="20493" name="AutoShape 30"/>
            <p:cNvSpPr>
              <a:spLocks noChangeArrowheads="1"/>
            </p:cNvSpPr>
            <p:nvPr/>
          </p:nvSpPr>
          <p:spPr bwMode="auto">
            <a:xfrm rot="1294942">
              <a:off x="3957" y="2034"/>
              <a:ext cx="424" cy="1912"/>
            </a:xfrm>
            <a:prstGeom prst="roundRect">
              <a:avLst>
                <a:gd name="adj" fmla="val 50000"/>
              </a:avLst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494" name="AutoShape 31"/>
            <p:cNvSpPr>
              <a:spLocks noChangeArrowheads="1"/>
            </p:cNvSpPr>
            <p:nvPr/>
          </p:nvSpPr>
          <p:spPr bwMode="auto">
            <a:xfrm rot="1133599">
              <a:off x="4216" y="2243"/>
              <a:ext cx="1424" cy="404"/>
            </a:xfrm>
            <a:prstGeom prst="roundRect">
              <a:avLst>
                <a:gd name="adj" fmla="val 50000"/>
              </a:avLst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8" grpId="0" animBg="1"/>
      <p:bldP spid="23571" grpId="0" animBg="1"/>
      <p:bldP spid="235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C20F6A-98AD-432D-A635-1AD66929FAA7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Rocker Output – Two positions with Complex Displacement.</a:t>
            </a:r>
          </a:p>
        </p:txBody>
      </p:sp>
      <p:pic>
        <p:nvPicPr>
          <p:cNvPr id="21508" name="Picture 5" descr="fig 3-5"/>
          <p:cNvPicPr>
            <a:picLocks noChangeAspect="1" noChangeArrowheads="1"/>
          </p:cNvPicPr>
          <p:nvPr/>
        </p:nvPicPr>
        <p:blipFill>
          <a:blip r:embed="rId2">
            <a:lum bright="-12000"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94" r="3659" b="65602"/>
          <a:stretch>
            <a:fillRect/>
          </a:stretch>
        </p:blipFill>
        <p:spPr bwMode="auto">
          <a:xfrm>
            <a:off x="4541838" y="2068513"/>
            <a:ext cx="4602162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Group 23"/>
          <p:cNvGrpSpPr>
            <a:grpSpLocks/>
          </p:cNvGrpSpPr>
          <p:nvPr/>
        </p:nvGrpSpPr>
        <p:grpSpPr bwMode="auto">
          <a:xfrm>
            <a:off x="4759325" y="2889250"/>
            <a:ext cx="2359025" cy="3454400"/>
            <a:chOff x="2998" y="1820"/>
            <a:chExt cx="1486" cy="2176"/>
          </a:xfrm>
        </p:grpSpPr>
        <p:sp>
          <p:nvSpPr>
            <p:cNvPr id="21518" name="AutoShape 24"/>
            <p:cNvSpPr>
              <a:spLocks noChangeArrowheads="1"/>
            </p:cNvSpPr>
            <p:nvPr/>
          </p:nvSpPr>
          <p:spPr bwMode="auto">
            <a:xfrm rot="-1382708">
              <a:off x="3377" y="1948"/>
              <a:ext cx="416" cy="2048"/>
            </a:xfrm>
            <a:prstGeom prst="roundRect">
              <a:avLst>
                <a:gd name="adj" fmla="val 50000"/>
              </a:avLst>
            </a:prstGeom>
            <a:solidFill>
              <a:srgbClr val="99FF3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9" name="AutoShape 25"/>
            <p:cNvSpPr>
              <a:spLocks noChangeArrowheads="1"/>
            </p:cNvSpPr>
            <p:nvPr/>
          </p:nvSpPr>
          <p:spPr bwMode="auto">
            <a:xfrm rot="-1544052">
              <a:off x="2998" y="1820"/>
              <a:ext cx="1486" cy="460"/>
            </a:xfrm>
            <a:prstGeom prst="roundRect">
              <a:avLst>
                <a:gd name="adj" fmla="val 50000"/>
              </a:avLst>
            </a:prstGeom>
            <a:solidFill>
              <a:srgbClr val="99FF3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21510" name="Group 26"/>
          <p:cNvGrpSpPr>
            <a:grpSpLocks/>
          </p:cNvGrpSpPr>
          <p:nvPr/>
        </p:nvGrpSpPr>
        <p:grpSpPr bwMode="auto">
          <a:xfrm>
            <a:off x="6281738" y="3228975"/>
            <a:ext cx="2671762" cy="3035300"/>
            <a:chOff x="3957" y="2034"/>
            <a:chExt cx="1683" cy="1912"/>
          </a:xfrm>
        </p:grpSpPr>
        <p:sp>
          <p:nvSpPr>
            <p:cNvPr id="21516" name="AutoShape 27"/>
            <p:cNvSpPr>
              <a:spLocks noChangeArrowheads="1"/>
            </p:cNvSpPr>
            <p:nvPr/>
          </p:nvSpPr>
          <p:spPr bwMode="auto">
            <a:xfrm rot="1294942">
              <a:off x="3957" y="2034"/>
              <a:ext cx="424" cy="1912"/>
            </a:xfrm>
            <a:prstGeom prst="roundRect">
              <a:avLst>
                <a:gd name="adj" fmla="val 50000"/>
              </a:avLst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7" name="AutoShape 28"/>
            <p:cNvSpPr>
              <a:spLocks noChangeArrowheads="1"/>
            </p:cNvSpPr>
            <p:nvPr/>
          </p:nvSpPr>
          <p:spPr bwMode="auto">
            <a:xfrm rot="1133599">
              <a:off x="4216" y="2243"/>
              <a:ext cx="1424" cy="404"/>
            </a:xfrm>
            <a:prstGeom prst="roundRect">
              <a:avLst>
                <a:gd name="adj" fmla="val 50000"/>
              </a:avLst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322888" y="3995738"/>
            <a:ext cx="1652587" cy="215900"/>
            <a:chOff x="3353" y="2517"/>
            <a:chExt cx="1041" cy="136"/>
          </a:xfrm>
        </p:grpSpPr>
        <p:sp>
          <p:nvSpPr>
            <p:cNvPr id="21514" name="Oval 22"/>
            <p:cNvSpPr>
              <a:spLocks noChangeArrowheads="1"/>
            </p:cNvSpPr>
            <p:nvPr/>
          </p:nvSpPr>
          <p:spPr bwMode="auto">
            <a:xfrm>
              <a:off x="4271" y="2517"/>
              <a:ext cx="123" cy="1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5" name="Oval 29"/>
            <p:cNvSpPr>
              <a:spLocks noChangeArrowheads="1"/>
            </p:cNvSpPr>
            <p:nvPr/>
          </p:nvSpPr>
          <p:spPr bwMode="auto">
            <a:xfrm>
              <a:off x="3353" y="2526"/>
              <a:ext cx="123" cy="1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25602" name="Picture 2" descr="fig 3-5"/>
          <p:cNvPicPr>
            <a:picLocks noChangeAspect="1" noChangeArrowheads="1"/>
          </p:cNvPicPr>
          <p:nvPr/>
        </p:nvPicPr>
        <p:blipFill>
          <a:blip r:embed="rId2">
            <a:lum bright="-12000"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25" t="42654" r="3659" b="14755"/>
          <a:stretch>
            <a:fillRect/>
          </a:stretch>
        </p:blipFill>
        <p:spPr bwMode="auto">
          <a:xfrm>
            <a:off x="1588" y="1576388"/>
            <a:ext cx="9144000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6213" y="1219200"/>
            <a:ext cx="8967787" cy="5373688"/>
          </a:xfrm>
        </p:spPr>
        <p:txBody>
          <a:bodyPr/>
          <a:lstStyle/>
          <a:p>
            <a:pPr eaLnBrk="1" hangingPunct="1"/>
            <a:r>
              <a:rPr lang="en-US" altLang="en-US" smtClean="0"/>
              <a:t>You can add a </a:t>
            </a:r>
            <a:r>
              <a:rPr lang="en-US" altLang="en-US" u="sng" smtClean="0"/>
              <a:t>dyad</a:t>
            </a:r>
            <a:r>
              <a:rPr lang="en-US" altLang="en-US" smtClean="0"/>
              <a:t> by picking point </a:t>
            </a:r>
            <a:r>
              <a:rPr lang="en-US" altLang="en-US" smtClean="0">
                <a:solidFill>
                  <a:schemeClr val="accent1"/>
                </a:solidFill>
              </a:rPr>
              <a:t>B</a:t>
            </a:r>
            <a:r>
              <a:rPr lang="en-US" altLang="en-US" smtClean="0"/>
              <a:t> on the output 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62467B-164E-413F-998F-A1E243F0ABE5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22531" name="Picture 30" descr="fig 3-6"/>
          <p:cNvPicPr>
            <a:picLocks noChangeAspect="1" noChangeArrowheads="1"/>
          </p:cNvPicPr>
          <p:nvPr/>
        </p:nvPicPr>
        <p:blipFill>
          <a:blip r:embed="rId2">
            <a:lum bright="-24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59" t="5766" r="3275" b="28319"/>
          <a:stretch>
            <a:fillRect/>
          </a:stretch>
        </p:blipFill>
        <p:spPr bwMode="auto">
          <a:xfrm>
            <a:off x="4876800" y="1697038"/>
            <a:ext cx="4127500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fig 3-6"/>
          <p:cNvPicPr>
            <a:picLocks noChangeAspect="1" noChangeArrowheads="1"/>
          </p:cNvPicPr>
          <p:nvPr/>
        </p:nvPicPr>
        <p:blipFill>
          <a:blip r:embed="rId2">
            <a:lum bright="-24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61" t="5766" r="46300" b="28319"/>
          <a:stretch>
            <a:fillRect/>
          </a:stretch>
        </p:blipFill>
        <p:spPr bwMode="auto">
          <a:xfrm>
            <a:off x="4865688" y="1735138"/>
            <a:ext cx="4278312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Coupler Output – Two Positions with Complex Displacement.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4668838" cy="5373688"/>
          </a:xfrm>
        </p:spPr>
        <p:txBody>
          <a:bodyPr/>
          <a:lstStyle/>
          <a:p>
            <a:pPr eaLnBrk="1" hangingPunct="1"/>
            <a:r>
              <a:rPr lang="en-US" altLang="en-US" smtClean="0"/>
              <a:t>Want to move from </a:t>
            </a:r>
            <a:r>
              <a:rPr lang="en-US" altLang="en-US" smtClean="0">
                <a:solidFill>
                  <a:srgbClr val="FF9900"/>
                </a:solidFill>
              </a:rPr>
              <a:t>C</a:t>
            </a:r>
            <a:r>
              <a:rPr lang="en-US" altLang="en-US" baseline="-25000" smtClean="0">
                <a:solidFill>
                  <a:srgbClr val="FF9900"/>
                </a:solidFill>
              </a:rPr>
              <a:t>1</a:t>
            </a:r>
            <a:r>
              <a:rPr lang="en-US" altLang="en-US" smtClean="0">
                <a:solidFill>
                  <a:srgbClr val="FF9900"/>
                </a:solidFill>
              </a:rPr>
              <a:t>D</a:t>
            </a:r>
            <a:r>
              <a:rPr lang="en-US" altLang="en-US" baseline="-25000" smtClean="0">
                <a:solidFill>
                  <a:srgbClr val="FF9900"/>
                </a:solidFill>
              </a:rPr>
              <a:t>1</a:t>
            </a:r>
            <a:r>
              <a:rPr lang="en-US" altLang="en-US" smtClean="0"/>
              <a:t> to </a:t>
            </a:r>
            <a:r>
              <a:rPr lang="en-US" altLang="en-US" smtClean="0">
                <a:solidFill>
                  <a:schemeClr val="accent1"/>
                </a:solidFill>
              </a:rPr>
              <a:t>C</a:t>
            </a:r>
            <a:r>
              <a:rPr lang="en-US" altLang="en-US" baseline="-25000" smtClean="0">
                <a:solidFill>
                  <a:schemeClr val="accent1"/>
                </a:solidFill>
              </a:rPr>
              <a:t>2</a:t>
            </a:r>
            <a:r>
              <a:rPr lang="en-US" altLang="en-US" smtClean="0">
                <a:solidFill>
                  <a:schemeClr val="accent1"/>
                </a:solidFill>
              </a:rPr>
              <a:t>D</a:t>
            </a:r>
            <a:r>
              <a:rPr lang="en-US" altLang="en-US" baseline="-25000" smtClean="0">
                <a:solidFill>
                  <a:schemeClr val="accent1"/>
                </a:solidFill>
              </a:rPr>
              <a:t>2</a:t>
            </a:r>
          </a:p>
          <a:p>
            <a:pPr eaLnBrk="1" hangingPunct="1"/>
            <a:r>
              <a:rPr lang="en-US" altLang="en-US" smtClean="0"/>
              <a:t>Construct </a:t>
            </a:r>
            <a:r>
              <a:rPr lang="en-US" altLang="en-US" smtClean="0">
                <a:latin typeface="Symbol" panose="05050102010706020507" pitchFamily="18" charset="2"/>
              </a:rPr>
              <a:t>^</a:t>
            </a:r>
            <a:r>
              <a:rPr lang="en-US" altLang="en-US" smtClean="0"/>
              <a:t> bisectors of C</a:t>
            </a:r>
            <a:r>
              <a:rPr lang="en-US" altLang="en-US" baseline="-25000" smtClean="0"/>
              <a:t>1</a:t>
            </a:r>
            <a:r>
              <a:rPr lang="en-US" altLang="en-US" smtClean="0"/>
              <a:t>C</a:t>
            </a:r>
            <a:r>
              <a:rPr lang="en-US" altLang="en-US" baseline="-25000" smtClean="0"/>
              <a:t>2</a:t>
            </a:r>
            <a:r>
              <a:rPr lang="en-US" altLang="en-US" smtClean="0"/>
              <a:t> and D</a:t>
            </a:r>
            <a:r>
              <a:rPr lang="en-US" altLang="en-US" baseline="-25000" smtClean="0"/>
              <a:t>1</a:t>
            </a:r>
            <a:r>
              <a:rPr lang="en-US" altLang="en-US" smtClean="0"/>
              <a:t>D</a:t>
            </a:r>
            <a:r>
              <a:rPr lang="en-US" altLang="en-US" baseline="-25000" smtClean="0"/>
              <a:t>2</a:t>
            </a:r>
            <a:r>
              <a:rPr lang="en-US" altLang="en-US" smtClean="0"/>
              <a:t>.</a:t>
            </a:r>
          </a:p>
          <a:p>
            <a:pPr eaLnBrk="1" hangingPunct="1"/>
            <a:r>
              <a:rPr lang="en-US" altLang="en-US" smtClean="0"/>
              <a:t>Any point of bisector of C</a:t>
            </a:r>
            <a:r>
              <a:rPr lang="en-US" altLang="en-US" baseline="-25000" smtClean="0"/>
              <a:t>1</a:t>
            </a:r>
            <a:r>
              <a:rPr lang="en-US" altLang="en-US" smtClean="0"/>
              <a:t>C</a:t>
            </a:r>
            <a:r>
              <a:rPr lang="en-US" altLang="en-US" baseline="-25000" smtClean="0"/>
              <a:t>2</a:t>
            </a:r>
            <a:r>
              <a:rPr lang="en-US" altLang="en-US" smtClean="0"/>
              <a:t> can be O</a:t>
            </a:r>
            <a:r>
              <a:rPr lang="en-US" altLang="en-US" baseline="-25000" smtClean="0"/>
              <a:t>2</a:t>
            </a:r>
            <a:r>
              <a:rPr lang="en-US" altLang="en-US" smtClean="0"/>
              <a:t> and any point on bisector of D</a:t>
            </a:r>
            <a:r>
              <a:rPr lang="en-US" altLang="en-US" baseline="-25000" smtClean="0"/>
              <a:t>1</a:t>
            </a:r>
            <a:r>
              <a:rPr lang="en-US" altLang="en-US" smtClean="0"/>
              <a:t>D</a:t>
            </a:r>
            <a:r>
              <a:rPr lang="en-US" altLang="en-US" baseline="-25000" smtClean="0"/>
              <a:t>2 </a:t>
            </a:r>
            <a:r>
              <a:rPr lang="en-US" altLang="en-US" smtClean="0"/>
              <a:t>can be O</a:t>
            </a:r>
            <a:r>
              <a:rPr lang="en-US" altLang="en-US" baseline="-25000" smtClean="0"/>
              <a:t>4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Links are</a:t>
            </a:r>
            <a:r>
              <a:rPr lang="en-US" altLang="en-US" smtClean="0">
                <a:solidFill>
                  <a:schemeClr val="accent1"/>
                </a:solidFill>
              </a:rPr>
              <a:t> </a:t>
            </a:r>
            <a:r>
              <a:rPr lang="en-US" altLang="en-US" smtClean="0">
                <a:solidFill>
                  <a:srgbClr val="FF9933"/>
                </a:solidFill>
              </a:rPr>
              <a:t>O</a:t>
            </a:r>
            <a:r>
              <a:rPr lang="en-US" altLang="en-US" baseline="-25000" smtClean="0">
                <a:solidFill>
                  <a:srgbClr val="FF9933"/>
                </a:solidFill>
              </a:rPr>
              <a:t>2</a:t>
            </a:r>
            <a:r>
              <a:rPr lang="en-US" altLang="en-US" smtClean="0">
                <a:solidFill>
                  <a:srgbClr val="FF9933"/>
                </a:solidFill>
              </a:rPr>
              <a:t>C</a:t>
            </a:r>
            <a:r>
              <a:rPr lang="en-US" altLang="en-US" baseline="-25000" smtClean="0">
                <a:solidFill>
                  <a:srgbClr val="FF9933"/>
                </a:solidFill>
              </a:rPr>
              <a:t>1</a:t>
            </a:r>
            <a:r>
              <a:rPr lang="en-US" altLang="en-US" smtClean="0"/>
              <a:t>,</a:t>
            </a:r>
            <a:r>
              <a:rPr lang="en-US" altLang="en-US" smtClean="0">
                <a:solidFill>
                  <a:schemeClr val="accent1"/>
                </a:solidFill>
              </a:rPr>
              <a:t> </a:t>
            </a:r>
            <a:r>
              <a:rPr lang="en-US" altLang="en-US" smtClean="0">
                <a:solidFill>
                  <a:srgbClr val="CC3300"/>
                </a:solidFill>
              </a:rPr>
              <a:t>C</a:t>
            </a:r>
            <a:r>
              <a:rPr lang="en-US" altLang="en-US" baseline="-25000" smtClean="0">
                <a:solidFill>
                  <a:srgbClr val="CC3300"/>
                </a:solidFill>
              </a:rPr>
              <a:t>1</a:t>
            </a:r>
            <a:r>
              <a:rPr lang="en-US" altLang="en-US" smtClean="0">
                <a:solidFill>
                  <a:srgbClr val="CC3300"/>
                </a:solidFill>
              </a:rPr>
              <a:t>D</a:t>
            </a:r>
            <a:r>
              <a:rPr lang="en-US" altLang="en-US" baseline="-25000" smtClean="0">
                <a:solidFill>
                  <a:srgbClr val="CC3300"/>
                </a:solidFill>
              </a:rPr>
              <a:t>1</a:t>
            </a:r>
            <a:r>
              <a:rPr lang="en-US" altLang="en-US" smtClean="0"/>
              <a:t>,</a:t>
            </a:r>
            <a:r>
              <a:rPr lang="en-US" altLang="en-US" smtClean="0">
                <a:solidFill>
                  <a:schemeClr val="accent1"/>
                </a:solidFill>
              </a:rPr>
              <a:t> </a:t>
            </a:r>
            <a:r>
              <a:rPr lang="en-US" altLang="en-US" smtClean="0">
                <a:solidFill>
                  <a:srgbClr val="FF33CC"/>
                </a:solidFill>
              </a:rPr>
              <a:t>D</a:t>
            </a:r>
            <a:r>
              <a:rPr lang="en-US" altLang="en-US" baseline="-25000" smtClean="0">
                <a:solidFill>
                  <a:srgbClr val="FF33CC"/>
                </a:solidFill>
              </a:rPr>
              <a:t>1</a:t>
            </a:r>
            <a:r>
              <a:rPr lang="en-US" altLang="en-US" smtClean="0">
                <a:solidFill>
                  <a:srgbClr val="FF33CC"/>
                </a:solidFill>
              </a:rPr>
              <a:t>O</a:t>
            </a:r>
            <a:r>
              <a:rPr lang="en-US" altLang="en-US" baseline="-25000" smtClean="0">
                <a:solidFill>
                  <a:srgbClr val="FF33CC"/>
                </a:solidFill>
              </a:rPr>
              <a:t>4</a:t>
            </a:r>
            <a:r>
              <a:rPr lang="en-US" altLang="en-US" smtClean="0"/>
              <a:t>, and ground O</a:t>
            </a:r>
            <a:r>
              <a:rPr lang="en-US" altLang="en-US" baseline="-25000" smtClean="0"/>
              <a:t>2</a:t>
            </a:r>
            <a:r>
              <a:rPr lang="en-US" altLang="en-US" smtClean="0"/>
              <a:t>O</a:t>
            </a:r>
            <a:r>
              <a:rPr lang="en-US" altLang="en-US" baseline="-25000" smtClean="0"/>
              <a:t>4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427663" y="2566988"/>
            <a:ext cx="3179762" cy="1173162"/>
            <a:chOff x="3086" y="1661"/>
            <a:chExt cx="2288" cy="844"/>
          </a:xfrm>
        </p:grpSpPr>
        <p:sp>
          <p:nvSpPr>
            <p:cNvPr id="22559" name="Line 5"/>
            <p:cNvSpPr>
              <a:spLocks noChangeShapeType="1"/>
            </p:cNvSpPr>
            <p:nvPr/>
          </p:nvSpPr>
          <p:spPr bwMode="auto">
            <a:xfrm flipV="1">
              <a:off x="3086" y="1661"/>
              <a:ext cx="993" cy="52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Line 6"/>
            <p:cNvSpPr>
              <a:spLocks noChangeShapeType="1"/>
            </p:cNvSpPr>
            <p:nvPr/>
          </p:nvSpPr>
          <p:spPr bwMode="auto">
            <a:xfrm>
              <a:off x="4302" y="2151"/>
              <a:ext cx="1072" cy="35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427663" y="2249488"/>
            <a:ext cx="1714500" cy="4013200"/>
            <a:chOff x="3086" y="1433"/>
            <a:chExt cx="1234" cy="2887"/>
          </a:xfrm>
        </p:grpSpPr>
        <p:sp>
          <p:nvSpPr>
            <p:cNvPr id="22555" name="Line 7"/>
            <p:cNvSpPr>
              <a:spLocks noChangeShapeType="1"/>
            </p:cNvSpPr>
            <p:nvPr/>
          </p:nvSpPr>
          <p:spPr bwMode="auto">
            <a:xfrm>
              <a:off x="3086" y="2163"/>
              <a:ext cx="1234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8"/>
            <p:cNvSpPr>
              <a:spLocks noChangeShapeType="1"/>
            </p:cNvSpPr>
            <p:nvPr/>
          </p:nvSpPr>
          <p:spPr bwMode="auto">
            <a:xfrm>
              <a:off x="3708" y="1433"/>
              <a:ext cx="0" cy="2887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Line 9"/>
            <p:cNvSpPr>
              <a:spLocks noChangeShapeType="1"/>
            </p:cNvSpPr>
            <p:nvPr/>
          </p:nvSpPr>
          <p:spPr bwMode="auto">
            <a:xfrm>
              <a:off x="3698" y="2263"/>
              <a:ext cx="111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Line 10"/>
            <p:cNvSpPr>
              <a:spLocks noChangeShapeType="1"/>
            </p:cNvSpPr>
            <p:nvPr/>
          </p:nvSpPr>
          <p:spPr bwMode="auto">
            <a:xfrm flipV="1">
              <a:off x="3809" y="2173"/>
              <a:ext cx="0" cy="9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696075" y="1909763"/>
            <a:ext cx="1925638" cy="2749550"/>
            <a:chOff x="3999" y="1188"/>
            <a:chExt cx="1385" cy="1978"/>
          </a:xfrm>
        </p:grpSpPr>
        <p:sp>
          <p:nvSpPr>
            <p:cNvPr id="22551" name="Line 11"/>
            <p:cNvSpPr>
              <a:spLocks noChangeShapeType="1"/>
            </p:cNvSpPr>
            <p:nvPr/>
          </p:nvSpPr>
          <p:spPr bwMode="auto">
            <a:xfrm>
              <a:off x="4079" y="1661"/>
              <a:ext cx="1305" cy="853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Line 12"/>
            <p:cNvSpPr>
              <a:spLocks noChangeShapeType="1"/>
            </p:cNvSpPr>
            <p:nvPr/>
          </p:nvSpPr>
          <p:spPr bwMode="auto">
            <a:xfrm flipH="1">
              <a:off x="3999" y="1188"/>
              <a:ext cx="1276" cy="1978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Line 13"/>
            <p:cNvSpPr>
              <a:spLocks noChangeShapeType="1"/>
            </p:cNvSpPr>
            <p:nvPr/>
          </p:nvSpPr>
          <p:spPr bwMode="auto">
            <a:xfrm>
              <a:off x="4651" y="2152"/>
              <a:ext cx="81" cy="41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Line 14"/>
            <p:cNvSpPr>
              <a:spLocks noChangeShapeType="1"/>
            </p:cNvSpPr>
            <p:nvPr/>
          </p:nvSpPr>
          <p:spPr bwMode="auto">
            <a:xfrm flipV="1">
              <a:off x="4732" y="2122"/>
              <a:ext cx="60" cy="91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799013" y="3265488"/>
            <a:ext cx="1563687" cy="2524125"/>
            <a:chOff x="1561" y="2321"/>
            <a:chExt cx="936" cy="1511"/>
          </a:xfrm>
        </p:grpSpPr>
        <p:sp>
          <p:nvSpPr>
            <p:cNvPr id="22548" name="Oval 15"/>
            <p:cNvSpPr>
              <a:spLocks noChangeArrowheads="1"/>
            </p:cNvSpPr>
            <p:nvPr/>
          </p:nvSpPr>
          <p:spPr bwMode="auto">
            <a:xfrm>
              <a:off x="2413" y="3748"/>
              <a:ext cx="84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9" name="Line 17"/>
            <p:cNvSpPr>
              <a:spLocks noChangeShapeType="1"/>
            </p:cNvSpPr>
            <p:nvPr/>
          </p:nvSpPr>
          <p:spPr bwMode="auto">
            <a:xfrm flipV="1">
              <a:off x="2079" y="2321"/>
              <a:ext cx="0" cy="1494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Text Box 19"/>
            <p:cNvSpPr txBox="1">
              <a:spLocks noChangeArrowheads="1"/>
            </p:cNvSpPr>
            <p:nvPr/>
          </p:nvSpPr>
          <p:spPr bwMode="auto">
            <a:xfrm>
              <a:off x="1561" y="3298"/>
              <a:ext cx="46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CC3300"/>
                  </a:solidFill>
                </a:rPr>
                <a:t>Pick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6989763" y="3414713"/>
            <a:ext cx="1798637" cy="933450"/>
            <a:chOff x="2872" y="2411"/>
            <a:chExt cx="1076" cy="559"/>
          </a:xfrm>
        </p:grpSpPr>
        <p:sp>
          <p:nvSpPr>
            <p:cNvPr id="22545" name="Oval 16"/>
            <p:cNvSpPr>
              <a:spLocks noChangeArrowheads="1"/>
            </p:cNvSpPr>
            <p:nvPr/>
          </p:nvSpPr>
          <p:spPr bwMode="auto">
            <a:xfrm>
              <a:off x="2872" y="2788"/>
              <a:ext cx="84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6" name="Text Box 20"/>
            <p:cNvSpPr txBox="1">
              <a:spLocks noChangeArrowheads="1"/>
            </p:cNvSpPr>
            <p:nvPr/>
          </p:nvSpPr>
          <p:spPr bwMode="auto">
            <a:xfrm>
              <a:off x="3481" y="2671"/>
              <a:ext cx="467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CC"/>
                  </a:solidFill>
                </a:rPr>
                <a:t>Pick</a:t>
              </a:r>
            </a:p>
          </p:txBody>
        </p:sp>
        <p:sp>
          <p:nvSpPr>
            <p:cNvPr id="22547" name="Line 21"/>
            <p:cNvSpPr>
              <a:spLocks noChangeShapeType="1"/>
            </p:cNvSpPr>
            <p:nvPr/>
          </p:nvSpPr>
          <p:spPr bwMode="auto">
            <a:xfrm flipH="1">
              <a:off x="3213" y="2411"/>
              <a:ext cx="361" cy="559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4897438" y="2249488"/>
            <a:ext cx="2379662" cy="3829050"/>
            <a:chOff x="2705" y="1433"/>
            <a:chExt cx="1712" cy="2755"/>
          </a:xfrm>
        </p:grpSpPr>
        <p:sp>
          <p:nvSpPr>
            <p:cNvPr id="22542" name="AutoShape 26"/>
            <p:cNvSpPr>
              <a:spLocks noChangeArrowheads="1"/>
            </p:cNvSpPr>
            <p:nvPr/>
          </p:nvSpPr>
          <p:spPr bwMode="auto">
            <a:xfrm rot="-1264332">
              <a:off x="3135" y="1889"/>
              <a:ext cx="510" cy="2299"/>
            </a:xfrm>
            <a:prstGeom prst="roundRect">
              <a:avLst>
                <a:gd name="adj" fmla="val 50000"/>
              </a:avLst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3" name="AutoShape 27"/>
            <p:cNvSpPr>
              <a:spLocks noChangeArrowheads="1"/>
            </p:cNvSpPr>
            <p:nvPr/>
          </p:nvSpPr>
          <p:spPr bwMode="auto">
            <a:xfrm rot="-1628705">
              <a:off x="2705" y="1667"/>
              <a:ext cx="1712" cy="485"/>
            </a:xfrm>
            <a:prstGeom prst="roundRect">
              <a:avLst>
                <a:gd name="adj" fmla="val 50000"/>
              </a:avLst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4" name="AutoShape 28"/>
            <p:cNvSpPr>
              <a:spLocks noChangeArrowheads="1"/>
            </p:cNvSpPr>
            <p:nvPr/>
          </p:nvSpPr>
          <p:spPr bwMode="auto">
            <a:xfrm rot="4795955">
              <a:off x="3396" y="1985"/>
              <a:ext cx="1568" cy="464"/>
            </a:xfrm>
            <a:prstGeom prst="roundRect">
              <a:avLst>
                <a:gd name="adj" fmla="val 50000"/>
              </a:avLst>
            </a:prstGeom>
            <a:solidFill>
              <a:srgbClr val="FF33CC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24613" name="Picture 37" descr="fig 3-6"/>
          <p:cNvPicPr>
            <a:picLocks noChangeAspect="1" noChangeArrowheads="1"/>
          </p:cNvPicPr>
          <p:nvPr/>
        </p:nvPicPr>
        <p:blipFill>
          <a:blip r:embed="rId2">
            <a:lum bright="-24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59" t="5766" r="3275" b="28319"/>
          <a:stretch>
            <a:fillRect/>
          </a:stretch>
        </p:blipFill>
        <p:spPr bwMode="auto">
          <a:xfrm>
            <a:off x="4840288" y="1701800"/>
            <a:ext cx="41275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BCEC59-40B3-4992-AD27-7874E88CA64D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Arial" panose="020B0604020202020204" pitchFamily="34" charset="0"/>
              </a:rPr>
              <a:t>Introduction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92125" y="1182688"/>
            <a:ext cx="822166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600">
                <a:solidFill>
                  <a:schemeClr val="accent2"/>
                </a:solidFill>
                <a:latin typeface="Arial" panose="020B0604020202020204" pitchFamily="34" charset="0"/>
              </a:rPr>
              <a:t>Synthesis: </a:t>
            </a:r>
            <a:r>
              <a:rPr lang="en-US" altLang="en-US" sz="3600">
                <a:latin typeface="Arial" panose="020B0604020202020204" pitchFamily="34" charset="0"/>
              </a:rPr>
              <a:t>to design or create a mechanism to give a certain motion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>
                <a:solidFill>
                  <a:schemeClr val="accent2"/>
                </a:solidFill>
                <a:latin typeface="Arial" panose="020B0604020202020204" pitchFamily="34" charset="0"/>
              </a:rPr>
              <a:t>Analysis: </a:t>
            </a:r>
            <a:r>
              <a:rPr lang="en-US" altLang="en-US" sz="3600">
                <a:latin typeface="Arial" panose="020B0604020202020204" pitchFamily="34" charset="0"/>
              </a:rPr>
              <a:t>to determine the motion characteristics of a given mechanism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4FB522-8163-4DC0-A8D6-8043E62EEBB3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26632" name="Picture 8" descr="fig 3-6"/>
          <p:cNvPicPr>
            <a:picLocks noChangeAspect="1" noChangeArrowheads="1"/>
          </p:cNvPicPr>
          <p:nvPr/>
        </p:nvPicPr>
        <p:blipFill>
          <a:blip r:embed="rId2">
            <a:lum bright="-24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18" t="5864" r="3134" b="28421"/>
          <a:stretch>
            <a:fillRect/>
          </a:stretch>
        </p:blipFill>
        <p:spPr bwMode="auto">
          <a:xfrm>
            <a:off x="5140325" y="2360613"/>
            <a:ext cx="2906713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067300" y="2386013"/>
            <a:ext cx="4076700" cy="4292600"/>
            <a:chOff x="3192" y="1503"/>
            <a:chExt cx="2568" cy="2704"/>
          </a:xfrm>
        </p:grpSpPr>
        <p:pic>
          <p:nvPicPr>
            <p:cNvPr id="23579" name="Picture 5" descr="fig 3-7"/>
            <p:cNvPicPr>
              <a:picLocks noChangeAspect="1" noChangeArrowheads="1"/>
            </p:cNvPicPr>
            <p:nvPr/>
          </p:nvPicPr>
          <p:blipFill>
            <a:blip r:embed="rId3">
              <a:lum bright="-18000" contrast="4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462" t="51242" r="44527" b="10248"/>
            <a:stretch>
              <a:fillRect/>
            </a:stretch>
          </p:blipFill>
          <p:spPr bwMode="auto">
            <a:xfrm>
              <a:off x="3192" y="1531"/>
              <a:ext cx="2568" cy="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0" name="Rectangle 31"/>
            <p:cNvSpPr>
              <a:spLocks noChangeArrowheads="1"/>
            </p:cNvSpPr>
            <p:nvPr/>
          </p:nvSpPr>
          <p:spPr bwMode="auto">
            <a:xfrm>
              <a:off x="4825" y="3798"/>
              <a:ext cx="935" cy="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1" name="Rectangle 32"/>
            <p:cNvSpPr>
              <a:spLocks noChangeArrowheads="1"/>
            </p:cNvSpPr>
            <p:nvPr/>
          </p:nvSpPr>
          <p:spPr bwMode="auto">
            <a:xfrm>
              <a:off x="5151" y="1503"/>
              <a:ext cx="609" cy="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23557" name="Picture 6" descr="fig 3-6"/>
          <p:cNvPicPr>
            <a:picLocks noChangeAspect="1" noChangeArrowheads="1"/>
          </p:cNvPicPr>
          <p:nvPr/>
        </p:nvPicPr>
        <p:blipFill>
          <a:blip r:embed="rId2">
            <a:lum bright="-24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18" t="5864" r="3134" b="28421"/>
          <a:stretch>
            <a:fillRect/>
          </a:stretch>
        </p:blipFill>
        <p:spPr bwMode="auto">
          <a:xfrm>
            <a:off x="2130425" y="2998788"/>
            <a:ext cx="2906713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0" y="2809875"/>
            <a:ext cx="5064125" cy="3500438"/>
            <a:chOff x="0" y="1770"/>
            <a:chExt cx="3190" cy="2205"/>
          </a:xfrm>
        </p:grpSpPr>
        <p:pic>
          <p:nvPicPr>
            <p:cNvPr id="23577" name="Picture 4" descr="fig 3-7"/>
            <p:cNvPicPr>
              <a:picLocks noChangeAspect="1" noChangeArrowheads="1"/>
            </p:cNvPicPr>
            <p:nvPr/>
          </p:nvPicPr>
          <p:blipFill>
            <a:blip r:embed="rId3">
              <a:lum bright="-18000" contrast="4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8126" t="28183" r="4730" b="41693"/>
            <a:stretch>
              <a:fillRect/>
            </a:stretch>
          </p:blipFill>
          <p:spPr bwMode="auto">
            <a:xfrm>
              <a:off x="0" y="1965"/>
              <a:ext cx="3190" cy="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8" name="Rectangle 29"/>
            <p:cNvSpPr>
              <a:spLocks noChangeArrowheads="1"/>
            </p:cNvSpPr>
            <p:nvPr/>
          </p:nvSpPr>
          <p:spPr bwMode="auto">
            <a:xfrm>
              <a:off x="0" y="1770"/>
              <a:ext cx="1102" cy="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35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Driving a non-Grashof linkage with a dyad (2-bar chain)</a:t>
            </a:r>
          </a:p>
        </p:txBody>
      </p:sp>
      <p:sp>
        <p:nvSpPr>
          <p:cNvPr id="235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791575" cy="5373688"/>
          </a:xfrm>
        </p:spPr>
        <p:txBody>
          <a:bodyPr/>
          <a:lstStyle/>
          <a:p>
            <a:pPr eaLnBrk="1" hangingPunct="1"/>
            <a:r>
              <a:rPr lang="en-US" altLang="en-US" smtClean="0"/>
              <a:t>The dyad does not have to be along the O</a:t>
            </a:r>
            <a:r>
              <a:rPr lang="en-US" altLang="en-US" baseline="-25000" smtClean="0"/>
              <a:t>2</a:t>
            </a:r>
            <a:r>
              <a:rPr lang="en-US" altLang="en-US" smtClean="0"/>
              <a:t>C</a:t>
            </a:r>
            <a:r>
              <a:rPr lang="en-US" altLang="en-US" baseline="-25000" smtClean="0"/>
              <a:t>1</a:t>
            </a:r>
            <a:r>
              <a:rPr lang="en-US" altLang="en-US" smtClean="0"/>
              <a:t> line.</a:t>
            </a:r>
          </a:p>
          <a:p>
            <a:pPr eaLnBrk="1" hangingPunct="1"/>
            <a:r>
              <a:rPr lang="en-US" altLang="en-US" smtClean="0"/>
              <a:t>This allows a choice of many places for O</a:t>
            </a:r>
            <a:r>
              <a:rPr lang="en-US" altLang="en-US" baseline="-25000" smtClean="0"/>
              <a:t>6</a:t>
            </a:r>
            <a:endParaRPr lang="en-US" altLang="en-US" smtClean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376488" y="3748088"/>
            <a:ext cx="954087" cy="2151062"/>
            <a:chOff x="1497" y="2361"/>
            <a:chExt cx="601" cy="1355"/>
          </a:xfrm>
        </p:grpSpPr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1524" y="2361"/>
              <a:ext cx="574" cy="1355"/>
            </a:xfrm>
            <a:custGeom>
              <a:avLst/>
              <a:gdLst>
                <a:gd name="T0" fmla="*/ 513 w 574"/>
                <a:gd name="T1" fmla="*/ 1137 h 1355"/>
                <a:gd name="T2" fmla="*/ 171 w 574"/>
                <a:gd name="T3" fmla="*/ 160 h 1355"/>
                <a:gd name="T4" fmla="*/ 183 w 574"/>
                <a:gd name="T5" fmla="*/ 174 h 1355"/>
                <a:gd name="T6" fmla="*/ 156 w 574"/>
                <a:gd name="T7" fmla="*/ 132 h 1355"/>
                <a:gd name="T8" fmla="*/ 123 w 574"/>
                <a:gd name="T9" fmla="*/ 111 h 1355"/>
                <a:gd name="T10" fmla="*/ 70 w 574"/>
                <a:gd name="T11" fmla="*/ 110 h 1355"/>
                <a:gd name="T12" fmla="*/ 6 w 574"/>
                <a:gd name="T13" fmla="*/ 195 h 1355"/>
                <a:gd name="T14" fmla="*/ 33 w 574"/>
                <a:gd name="T15" fmla="*/ 570 h 1355"/>
                <a:gd name="T16" fmla="*/ 66 w 574"/>
                <a:gd name="T17" fmla="*/ 804 h 1355"/>
                <a:gd name="T18" fmla="*/ 207 w 574"/>
                <a:gd name="T19" fmla="*/ 1026 h 1355"/>
                <a:gd name="T20" fmla="*/ 390 w 574"/>
                <a:gd name="T21" fmla="*/ 1299 h 1355"/>
                <a:gd name="T22" fmla="*/ 486 w 574"/>
                <a:gd name="T23" fmla="*/ 1353 h 1355"/>
                <a:gd name="T24" fmla="*/ 552 w 574"/>
                <a:gd name="T25" fmla="*/ 1284 h 1355"/>
                <a:gd name="T26" fmla="*/ 538 w 574"/>
                <a:gd name="T27" fmla="*/ 1212 h 1355"/>
                <a:gd name="T28" fmla="*/ 513 w 574"/>
                <a:gd name="T29" fmla="*/ 1137 h 13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4"/>
                <a:gd name="T46" fmla="*/ 0 h 1355"/>
                <a:gd name="T47" fmla="*/ 574 w 574"/>
                <a:gd name="T48" fmla="*/ 1355 h 13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4" h="1355">
                  <a:moveTo>
                    <a:pt x="513" y="1137"/>
                  </a:moveTo>
                  <a:cubicBezTo>
                    <a:pt x="452" y="962"/>
                    <a:pt x="226" y="320"/>
                    <a:pt x="171" y="160"/>
                  </a:cubicBezTo>
                  <a:cubicBezTo>
                    <a:pt x="116" y="0"/>
                    <a:pt x="185" y="179"/>
                    <a:pt x="183" y="174"/>
                  </a:cubicBezTo>
                  <a:cubicBezTo>
                    <a:pt x="181" y="169"/>
                    <a:pt x="166" y="143"/>
                    <a:pt x="156" y="132"/>
                  </a:cubicBezTo>
                  <a:cubicBezTo>
                    <a:pt x="146" y="121"/>
                    <a:pt x="137" y="115"/>
                    <a:pt x="123" y="111"/>
                  </a:cubicBezTo>
                  <a:cubicBezTo>
                    <a:pt x="109" y="107"/>
                    <a:pt x="90" y="96"/>
                    <a:pt x="70" y="110"/>
                  </a:cubicBezTo>
                  <a:cubicBezTo>
                    <a:pt x="50" y="124"/>
                    <a:pt x="12" y="118"/>
                    <a:pt x="6" y="195"/>
                  </a:cubicBezTo>
                  <a:cubicBezTo>
                    <a:pt x="0" y="272"/>
                    <a:pt x="23" y="469"/>
                    <a:pt x="33" y="570"/>
                  </a:cubicBezTo>
                  <a:cubicBezTo>
                    <a:pt x="43" y="671"/>
                    <a:pt x="37" y="728"/>
                    <a:pt x="66" y="804"/>
                  </a:cubicBezTo>
                  <a:cubicBezTo>
                    <a:pt x="95" y="880"/>
                    <a:pt x="153" y="943"/>
                    <a:pt x="207" y="1026"/>
                  </a:cubicBezTo>
                  <a:cubicBezTo>
                    <a:pt x="261" y="1109"/>
                    <a:pt x="344" y="1245"/>
                    <a:pt x="390" y="1299"/>
                  </a:cubicBezTo>
                  <a:cubicBezTo>
                    <a:pt x="436" y="1353"/>
                    <a:pt x="459" y="1355"/>
                    <a:pt x="486" y="1353"/>
                  </a:cubicBezTo>
                  <a:cubicBezTo>
                    <a:pt x="513" y="1351"/>
                    <a:pt x="543" y="1307"/>
                    <a:pt x="552" y="1284"/>
                  </a:cubicBezTo>
                  <a:cubicBezTo>
                    <a:pt x="561" y="1261"/>
                    <a:pt x="544" y="1236"/>
                    <a:pt x="538" y="1212"/>
                  </a:cubicBezTo>
                  <a:cubicBezTo>
                    <a:pt x="532" y="1188"/>
                    <a:pt x="574" y="1312"/>
                    <a:pt x="513" y="1137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Oval 11"/>
            <p:cNvSpPr>
              <a:spLocks noChangeArrowheads="1"/>
            </p:cNvSpPr>
            <p:nvPr/>
          </p:nvSpPr>
          <p:spPr bwMode="auto">
            <a:xfrm>
              <a:off x="1624" y="309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6" name="Text Box 12"/>
            <p:cNvSpPr txBox="1">
              <a:spLocks noChangeArrowheads="1"/>
            </p:cNvSpPr>
            <p:nvPr/>
          </p:nvSpPr>
          <p:spPr bwMode="auto">
            <a:xfrm>
              <a:off x="1497" y="3249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B</a:t>
              </a:r>
              <a:r>
                <a:rPr lang="en-US" altLang="en-US" sz="1200" baseline="-25000"/>
                <a:t>1</a:t>
              </a:r>
              <a:endParaRPr lang="en-US" altLang="en-US" sz="1200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727700" y="3298825"/>
            <a:ext cx="1423988" cy="2819400"/>
            <a:chOff x="3608" y="2078"/>
            <a:chExt cx="897" cy="1776"/>
          </a:xfrm>
        </p:grpSpPr>
        <p:sp>
          <p:nvSpPr>
            <p:cNvPr id="23572" name="Freeform 14"/>
            <p:cNvSpPr>
              <a:spLocks/>
            </p:cNvSpPr>
            <p:nvPr/>
          </p:nvSpPr>
          <p:spPr bwMode="auto">
            <a:xfrm rot="2233846">
              <a:off x="3608" y="2078"/>
              <a:ext cx="897" cy="1775"/>
            </a:xfrm>
            <a:custGeom>
              <a:avLst/>
              <a:gdLst>
                <a:gd name="T0" fmla="*/ 223 w 897"/>
                <a:gd name="T1" fmla="*/ 781 h 1775"/>
                <a:gd name="T2" fmla="*/ 37 w 897"/>
                <a:gd name="T3" fmla="*/ 223 h 1775"/>
                <a:gd name="T4" fmla="*/ 3 w 897"/>
                <a:gd name="T5" fmla="*/ 111 h 1775"/>
                <a:gd name="T6" fmla="*/ 39 w 897"/>
                <a:gd name="T7" fmla="*/ 47 h 1775"/>
                <a:gd name="T8" fmla="*/ 139 w 897"/>
                <a:gd name="T9" fmla="*/ 31 h 1775"/>
                <a:gd name="T10" fmla="*/ 223 w 897"/>
                <a:gd name="T11" fmla="*/ 235 h 1775"/>
                <a:gd name="T12" fmla="*/ 433 w 897"/>
                <a:gd name="T13" fmla="*/ 865 h 1775"/>
                <a:gd name="T14" fmla="*/ 571 w 897"/>
                <a:gd name="T15" fmla="*/ 1195 h 1775"/>
                <a:gd name="T16" fmla="*/ 755 w 897"/>
                <a:gd name="T17" fmla="*/ 1479 h 1775"/>
                <a:gd name="T18" fmla="*/ 867 w 897"/>
                <a:gd name="T19" fmla="*/ 1639 h 1775"/>
                <a:gd name="T20" fmla="*/ 889 w 897"/>
                <a:gd name="T21" fmla="*/ 1723 h 1775"/>
                <a:gd name="T22" fmla="*/ 817 w 897"/>
                <a:gd name="T23" fmla="*/ 1771 h 1775"/>
                <a:gd name="T24" fmla="*/ 739 w 897"/>
                <a:gd name="T25" fmla="*/ 1715 h 1775"/>
                <a:gd name="T26" fmla="*/ 511 w 897"/>
                <a:gd name="T27" fmla="*/ 1411 h 1775"/>
                <a:gd name="T28" fmla="*/ 355 w 897"/>
                <a:gd name="T29" fmla="*/ 1159 h 1775"/>
                <a:gd name="T30" fmla="*/ 299 w 897"/>
                <a:gd name="T31" fmla="*/ 1003 h 1775"/>
                <a:gd name="T32" fmla="*/ 223 w 897"/>
                <a:gd name="T33" fmla="*/ 781 h 17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7"/>
                <a:gd name="T52" fmla="*/ 0 h 1775"/>
                <a:gd name="T53" fmla="*/ 897 w 897"/>
                <a:gd name="T54" fmla="*/ 1775 h 17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7" h="1775">
                  <a:moveTo>
                    <a:pt x="223" y="781"/>
                  </a:moveTo>
                  <a:cubicBezTo>
                    <a:pt x="177" y="649"/>
                    <a:pt x="74" y="335"/>
                    <a:pt x="37" y="223"/>
                  </a:cubicBezTo>
                  <a:cubicBezTo>
                    <a:pt x="0" y="111"/>
                    <a:pt x="3" y="140"/>
                    <a:pt x="3" y="111"/>
                  </a:cubicBezTo>
                  <a:cubicBezTo>
                    <a:pt x="3" y="82"/>
                    <a:pt x="16" y="60"/>
                    <a:pt x="39" y="47"/>
                  </a:cubicBezTo>
                  <a:cubicBezTo>
                    <a:pt x="62" y="34"/>
                    <a:pt x="108" y="0"/>
                    <a:pt x="139" y="31"/>
                  </a:cubicBezTo>
                  <a:cubicBezTo>
                    <a:pt x="170" y="62"/>
                    <a:pt x="174" y="96"/>
                    <a:pt x="223" y="235"/>
                  </a:cubicBezTo>
                  <a:cubicBezTo>
                    <a:pt x="272" y="374"/>
                    <a:pt x="375" y="705"/>
                    <a:pt x="433" y="865"/>
                  </a:cubicBezTo>
                  <a:cubicBezTo>
                    <a:pt x="491" y="1025"/>
                    <a:pt x="517" y="1093"/>
                    <a:pt x="571" y="1195"/>
                  </a:cubicBezTo>
                  <a:cubicBezTo>
                    <a:pt x="625" y="1297"/>
                    <a:pt x="706" y="1405"/>
                    <a:pt x="755" y="1479"/>
                  </a:cubicBezTo>
                  <a:cubicBezTo>
                    <a:pt x="804" y="1553"/>
                    <a:pt x="845" y="1598"/>
                    <a:pt x="867" y="1639"/>
                  </a:cubicBezTo>
                  <a:cubicBezTo>
                    <a:pt x="889" y="1680"/>
                    <a:pt x="897" y="1701"/>
                    <a:pt x="889" y="1723"/>
                  </a:cubicBezTo>
                  <a:cubicBezTo>
                    <a:pt x="881" y="1745"/>
                    <a:pt x="842" y="1772"/>
                    <a:pt x="817" y="1771"/>
                  </a:cubicBezTo>
                  <a:cubicBezTo>
                    <a:pt x="792" y="1770"/>
                    <a:pt x="790" y="1775"/>
                    <a:pt x="739" y="1715"/>
                  </a:cubicBezTo>
                  <a:cubicBezTo>
                    <a:pt x="688" y="1655"/>
                    <a:pt x="575" y="1504"/>
                    <a:pt x="511" y="1411"/>
                  </a:cubicBezTo>
                  <a:cubicBezTo>
                    <a:pt x="447" y="1318"/>
                    <a:pt x="390" y="1227"/>
                    <a:pt x="355" y="1159"/>
                  </a:cubicBezTo>
                  <a:cubicBezTo>
                    <a:pt x="320" y="1091"/>
                    <a:pt x="321" y="1066"/>
                    <a:pt x="299" y="1003"/>
                  </a:cubicBezTo>
                  <a:cubicBezTo>
                    <a:pt x="277" y="940"/>
                    <a:pt x="239" y="827"/>
                    <a:pt x="223" y="781"/>
                  </a:cubicBezTo>
                  <a:close/>
                </a:path>
              </a:pathLst>
            </a:custGeom>
            <a:solidFill>
              <a:srgbClr val="FF99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Oval 15"/>
            <p:cNvSpPr>
              <a:spLocks noChangeArrowheads="1"/>
            </p:cNvSpPr>
            <p:nvPr/>
          </p:nvSpPr>
          <p:spPr bwMode="auto">
            <a:xfrm rot="2233846">
              <a:off x="3846" y="379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392738" y="3221038"/>
            <a:ext cx="1860550" cy="2817812"/>
            <a:chOff x="3413" y="2033"/>
            <a:chExt cx="1172" cy="1775"/>
          </a:xfrm>
        </p:grpSpPr>
        <p:sp>
          <p:nvSpPr>
            <p:cNvPr id="23569" name="Freeform 20"/>
            <p:cNvSpPr>
              <a:spLocks/>
            </p:cNvSpPr>
            <p:nvPr/>
          </p:nvSpPr>
          <p:spPr bwMode="auto">
            <a:xfrm>
              <a:off x="3413" y="2033"/>
              <a:ext cx="897" cy="1775"/>
            </a:xfrm>
            <a:custGeom>
              <a:avLst/>
              <a:gdLst>
                <a:gd name="T0" fmla="*/ 223 w 897"/>
                <a:gd name="T1" fmla="*/ 781 h 1775"/>
                <a:gd name="T2" fmla="*/ 37 w 897"/>
                <a:gd name="T3" fmla="*/ 223 h 1775"/>
                <a:gd name="T4" fmla="*/ 3 w 897"/>
                <a:gd name="T5" fmla="*/ 111 h 1775"/>
                <a:gd name="T6" fmla="*/ 39 w 897"/>
                <a:gd name="T7" fmla="*/ 47 h 1775"/>
                <a:gd name="T8" fmla="*/ 139 w 897"/>
                <a:gd name="T9" fmla="*/ 31 h 1775"/>
                <a:gd name="T10" fmla="*/ 223 w 897"/>
                <a:gd name="T11" fmla="*/ 235 h 1775"/>
                <a:gd name="T12" fmla="*/ 433 w 897"/>
                <a:gd name="T13" fmla="*/ 865 h 1775"/>
                <a:gd name="T14" fmla="*/ 571 w 897"/>
                <a:gd name="T15" fmla="*/ 1195 h 1775"/>
                <a:gd name="T16" fmla="*/ 755 w 897"/>
                <a:gd name="T17" fmla="*/ 1479 h 1775"/>
                <a:gd name="T18" fmla="*/ 867 w 897"/>
                <a:gd name="T19" fmla="*/ 1639 h 1775"/>
                <a:gd name="T20" fmla="*/ 889 w 897"/>
                <a:gd name="T21" fmla="*/ 1723 h 1775"/>
                <a:gd name="T22" fmla="*/ 817 w 897"/>
                <a:gd name="T23" fmla="*/ 1771 h 1775"/>
                <a:gd name="T24" fmla="*/ 739 w 897"/>
                <a:gd name="T25" fmla="*/ 1715 h 1775"/>
                <a:gd name="T26" fmla="*/ 511 w 897"/>
                <a:gd name="T27" fmla="*/ 1411 h 1775"/>
                <a:gd name="T28" fmla="*/ 355 w 897"/>
                <a:gd name="T29" fmla="*/ 1159 h 1775"/>
                <a:gd name="T30" fmla="*/ 299 w 897"/>
                <a:gd name="T31" fmla="*/ 1003 h 1775"/>
                <a:gd name="T32" fmla="*/ 223 w 897"/>
                <a:gd name="T33" fmla="*/ 781 h 17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7"/>
                <a:gd name="T52" fmla="*/ 0 h 1775"/>
                <a:gd name="T53" fmla="*/ 897 w 897"/>
                <a:gd name="T54" fmla="*/ 1775 h 17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7" h="1775">
                  <a:moveTo>
                    <a:pt x="223" y="781"/>
                  </a:moveTo>
                  <a:cubicBezTo>
                    <a:pt x="177" y="649"/>
                    <a:pt x="74" y="335"/>
                    <a:pt x="37" y="223"/>
                  </a:cubicBezTo>
                  <a:cubicBezTo>
                    <a:pt x="0" y="111"/>
                    <a:pt x="3" y="140"/>
                    <a:pt x="3" y="111"/>
                  </a:cubicBezTo>
                  <a:cubicBezTo>
                    <a:pt x="3" y="82"/>
                    <a:pt x="16" y="60"/>
                    <a:pt x="39" y="47"/>
                  </a:cubicBezTo>
                  <a:cubicBezTo>
                    <a:pt x="62" y="34"/>
                    <a:pt x="108" y="0"/>
                    <a:pt x="139" y="31"/>
                  </a:cubicBezTo>
                  <a:cubicBezTo>
                    <a:pt x="170" y="62"/>
                    <a:pt x="174" y="96"/>
                    <a:pt x="223" y="235"/>
                  </a:cubicBezTo>
                  <a:cubicBezTo>
                    <a:pt x="272" y="374"/>
                    <a:pt x="375" y="705"/>
                    <a:pt x="433" y="865"/>
                  </a:cubicBezTo>
                  <a:cubicBezTo>
                    <a:pt x="491" y="1025"/>
                    <a:pt x="517" y="1093"/>
                    <a:pt x="571" y="1195"/>
                  </a:cubicBezTo>
                  <a:cubicBezTo>
                    <a:pt x="625" y="1297"/>
                    <a:pt x="706" y="1405"/>
                    <a:pt x="755" y="1479"/>
                  </a:cubicBezTo>
                  <a:cubicBezTo>
                    <a:pt x="804" y="1553"/>
                    <a:pt x="845" y="1598"/>
                    <a:pt x="867" y="1639"/>
                  </a:cubicBezTo>
                  <a:cubicBezTo>
                    <a:pt x="889" y="1680"/>
                    <a:pt x="897" y="1701"/>
                    <a:pt x="889" y="1723"/>
                  </a:cubicBezTo>
                  <a:cubicBezTo>
                    <a:pt x="881" y="1745"/>
                    <a:pt x="842" y="1772"/>
                    <a:pt x="817" y="1771"/>
                  </a:cubicBezTo>
                  <a:cubicBezTo>
                    <a:pt x="792" y="1770"/>
                    <a:pt x="790" y="1775"/>
                    <a:pt x="739" y="1715"/>
                  </a:cubicBezTo>
                  <a:cubicBezTo>
                    <a:pt x="688" y="1655"/>
                    <a:pt x="575" y="1504"/>
                    <a:pt x="511" y="1411"/>
                  </a:cubicBezTo>
                  <a:cubicBezTo>
                    <a:pt x="447" y="1318"/>
                    <a:pt x="390" y="1227"/>
                    <a:pt x="355" y="1159"/>
                  </a:cubicBezTo>
                  <a:cubicBezTo>
                    <a:pt x="320" y="1091"/>
                    <a:pt x="321" y="1066"/>
                    <a:pt x="299" y="1003"/>
                  </a:cubicBezTo>
                  <a:cubicBezTo>
                    <a:pt x="277" y="940"/>
                    <a:pt x="239" y="827"/>
                    <a:pt x="223" y="781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Oval 21"/>
            <p:cNvSpPr>
              <a:spLocks noChangeArrowheads="1"/>
            </p:cNvSpPr>
            <p:nvPr/>
          </p:nvSpPr>
          <p:spPr bwMode="auto">
            <a:xfrm>
              <a:off x="4208" y="368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1" name="Text Box 22"/>
            <p:cNvSpPr txBox="1">
              <a:spLocks noChangeArrowheads="1"/>
            </p:cNvSpPr>
            <p:nvPr/>
          </p:nvSpPr>
          <p:spPr bwMode="auto">
            <a:xfrm>
              <a:off x="4225" y="3449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B</a:t>
              </a:r>
              <a:r>
                <a:rPr lang="en-US" altLang="en-US" sz="1200" baseline="-25000"/>
                <a:t>1</a:t>
              </a:r>
              <a:endParaRPr lang="en-US" altLang="en-US" sz="1200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3024188" y="3778250"/>
            <a:ext cx="911225" cy="2151063"/>
            <a:chOff x="1905" y="2380"/>
            <a:chExt cx="574" cy="1355"/>
          </a:xfrm>
        </p:grpSpPr>
        <p:sp>
          <p:nvSpPr>
            <p:cNvPr id="23567" name="Freeform 25"/>
            <p:cNvSpPr>
              <a:spLocks/>
            </p:cNvSpPr>
            <p:nvPr/>
          </p:nvSpPr>
          <p:spPr bwMode="auto">
            <a:xfrm rot="2228680">
              <a:off x="1905" y="2380"/>
              <a:ext cx="574" cy="1355"/>
            </a:xfrm>
            <a:custGeom>
              <a:avLst/>
              <a:gdLst>
                <a:gd name="T0" fmla="*/ 513 w 574"/>
                <a:gd name="T1" fmla="*/ 1137 h 1355"/>
                <a:gd name="T2" fmla="*/ 171 w 574"/>
                <a:gd name="T3" fmla="*/ 160 h 1355"/>
                <a:gd name="T4" fmla="*/ 183 w 574"/>
                <a:gd name="T5" fmla="*/ 174 h 1355"/>
                <a:gd name="T6" fmla="*/ 156 w 574"/>
                <a:gd name="T7" fmla="*/ 132 h 1355"/>
                <a:gd name="T8" fmla="*/ 123 w 574"/>
                <a:gd name="T9" fmla="*/ 111 h 1355"/>
                <a:gd name="T10" fmla="*/ 70 w 574"/>
                <a:gd name="T11" fmla="*/ 110 h 1355"/>
                <a:gd name="T12" fmla="*/ 6 w 574"/>
                <a:gd name="T13" fmla="*/ 195 h 1355"/>
                <a:gd name="T14" fmla="*/ 33 w 574"/>
                <a:gd name="T15" fmla="*/ 570 h 1355"/>
                <a:gd name="T16" fmla="*/ 66 w 574"/>
                <a:gd name="T17" fmla="*/ 804 h 1355"/>
                <a:gd name="T18" fmla="*/ 207 w 574"/>
                <a:gd name="T19" fmla="*/ 1026 h 1355"/>
                <a:gd name="T20" fmla="*/ 390 w 574"/>
                <a:gd name="T21" fmla="*/ 1299 h 1355"/>
                <a:gd name="T22" fmla="*/ 486 w 574"/>
                <a:gd name="T23" fmla="*/ 1353 h 1355"/>
                <a:gd name="T24" fmla="*/ 552 w 574"/>
                <a:gd name="T25" fmla="*/ 1284 h 1355"/>
                <a:gd name="T26" fmla="*/ 538 w 574"/>
                <a:gd name="T27" fmla="*/ 1212 h 1355"/>
                <a:gd name="T28" fmla="*/ 513 w 574"/>
                <a:gd name="T29" fmla="*/ 1137 h 13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4"/>
                <a:gd name="T46" fmla="*/ 0 h 1355"/>
                <a:gd name="T47" fmla="*/ 574 w 574"/>
                <a:gd name="T48" fmla="*/ 1355 h 13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4" h="1355">
                  <a:moveTo>
                    <a:pt x="513" y="1137"/>
                  </a:moveTo>
                  <a:cubicBezTo>
                    <a:pt x="452" y="962"/>
                    <a:pt x="226" y="320"/>
                    <a:pt x="171" y="160"/>
                  </a:cubicBezTo>
                  <a:cubicBezTo>
                    <a:pt x="116" y="0"/>
                    <a:pt x="185" y="179"/>
                    <a:pt x="183" y="174"/>
                  </a:cubicBezTo>
                  <a:cubicBezTo>
                    <a:pt x="181" y="169"/>
                    <a:pt x="166" y="143"/>
                    <a:pt x="156" y="132"/>
                  </a:cubicBezTo>
                  <a:cubicBezTo>
                    <a:pt x="146" y="121"/>
                    <a:pt x="137" y="115"/>
                    <a:pt x="123" y="111"/>
                  </a:cubicBezTo>
                  <a:cubicBezTo>
                    <a:pt x="109" y="107"/>
                    <a:pt x="90" y="96"/>
                    <a:pt x="70" y="110"/>
                  </a:cubicBezTo>
                  <a:cubicBezTo>
                    <a:pt x="50" y="124"/>
                    <a:pt x="12" y="118"/>
                    <a:pt x="6" y="195"/>
                  </a:cubicBezTo>
                  <a:cubicBezTo>
                    <a:pt x="0" y="272"/>
                    <a:pt x="23" y="469"/>
                    <a:pt x="33" y="570"/>
                  </a:cubicBezTo>
                  <a:cubicBezTo>
                    <a:pt x="43" y="671"/>
                    <a:pt x="37" y="728"/>
                    <a:pt x="66" y="804"/>
                  </a:cubicBezTo>
                  <a:cubicBezTo>
                    <a:pt x="95" y="880"/>
                    <a:pt x="153" y="943"/>
                    <a:pt x="207" y="1026"/>
                  </a:cubicBezTo>
                  <a:cubicBezTo>
                    <a:pt x="261" y="1109"/>
                    <a:pt x="344" y="1245"/>
                    <a:pt x="390" y="1299"/>
                  </a:cubicBezTo>
                  <a:cubicBezTo>
                    <a:pt x="436" y="1353"/>
                    <a:pt x="459" y="1355"/>
                    <a:pt x="486" y="1353"/>
                  </a:cubicBezTo>
                  <a:cubicBezTo>
                    <a:pt x="513" y="1351"/>
                    <a:pt x="543" y="1307"/>
                    <a:pt x="552" y="1284"/>
                  </a:cubicBezTo>
                  <a:cubicBezTo>
                    <a:pt x="561" y="1261"/>
                    <a:pt x="544" y="1236"/>
                    <a:pt x="538" y="1212"/>
                  </a:cubicBezTo>
                  <a:cubicBezTo>
                    <a:pt x="532" y="1188"/>
                    <a:pt x="574" y="1312"/>
                    <a:pt x="513" y="1137"/>
                  </a:cubicBezTo>
                  <a:close/>
                </a:path>
              </a:pathLst>
            </a:custGeom>
            <a:solidFill>
              <a:srgbClr val="FF99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Oval 26"/>
            <p:cNvSpPr>
              <a:spLocks noChangeArrowheads="1"/>
            </p:cNvSpPr>
            <p:nvPr/>
          </p:nvSpPr>
          <p:spPr bwMode="auto">
            <a:xfrm rot="2228680">
              <a:off x="1988" y="300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6659" name="Line 35"/>
          <p:cNvSpPr>
            <a:spLocks noChangeShapeType="1"/>
          </p:cNvSpPr>
          <p:nvPr/>
        </p:nvSpPr>
        <p:spPr bwMode="auto">
          <a:xfrm flipH="1">
            <a:off x="0" y="4545013"/>
            <a:ext cx="4259263" cy="10874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 flipH="1">
            <a:off x="4840288" y="5246688"/>
            <a:ext cx="4303712" cy="1181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9" grpId="0" animBg="1"/>
      <p:bldP spid="266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1769B4-4E9E-42D3-8C4C-6D393117C12A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Three Position Motion Synthesis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791575" cy="5373688"/>
          </a:xfrm>
        </p:spPr>
        <p:txBody>
          <a:bodyPr/>
          <a:lstStyle/>
          <a:p>
            <a:pPr eaLnBrk="1" hangingPunct="1"/>
            <a:r>
              <a:rPr lang="en-US" altLang="en-US" smtClean="0"/>
              <a:t>Want the coupler to go from C</a:t>
            </a:r>
            <a:r>
              <a:rPr lang="en-US" altLang="en-US" baseline="-25000" smtClean="0"/>
              <a:t>1</a:t>
            </a:r>
            <a:r>
              <a:rPr lang="en-US" altLang="en-US" smtClean="0"/>
              <a:t>D</a:t>
            </a:r>
            <a:r>
              <a:rPr lang="en-US" altLang="en-US" baseline="-25000" smtClean="0"/>
              <a:t>1</a:t>
            </a:r>
            <a:r>
              <a:rPr lang="en-US" altLang="en-US" smtClean="0"/>
              <a:t> to C</a:t>
            </a:r>
            <a:r>
              <a:rPr lang="en-US" altLang="en-US" baseline="-25000" smtClean="0"/>
              <a:t>2</a:t>
            </a:r>
            <a:r>
              <a:rPr lang="en-US" altLang="en-US" smtClean="0"/>
              <a:t>D</a:t>
            </a:r>
            <a:r>
              <a:rPr lang="en-US" altLang="en-US" baseline="-25000" smtClean="0"/>
              <a:t>2</a:t>
            </a:r>
            <a:r>
              <a:rPr lang="en-US" altLang="en-US" smtClean="0"/>
              <a:t> to C</a:t>
            </a:r>
            <a:r>
              <a:rPr lang="en-US" altLang="en-US" baseline="-25000" smtClean="0"/>
              <a:t>3</a:t>
            </a:r>
            <a:r>
              <a:rPr lang="en-US" altLang="en-US" smtClean="0"/>
              <a:t>D</a:t>
            </a:r>
            <a:r>
              <a:rPr lang="en-US" altLang="en-US" baseline="-25000" smtClean="0"/>
              <a:t>3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33796" name="thrpos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808163"/>
            <a:ext cx="6400800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2012950" y="3362325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3757613" y="2800350"/>
            <a:ext cx="62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5948363" y="3881438"/>
            <a:ext cx="62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7064375" y="4443413"/>
            <a:ext cx="62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baseline="-25000"/>
              <a:t>3</a:t>
            </a:r>
            <a:endParaRPr lang="en-US" altLang="en-US" sz="2400"/>
          </a:p>
        </p:txBody>
      </p:sp>
      <p:sp>
        <p:nvSpPr>
          <p:cNvPr id="24586" name="Text Box 9"/>
          <p:cNvSpPr txBox="1">
            <a:spLocks noChangeArrowheads="1"/>
          </p:cNvSpPr>
          <p:nvPr/>
        </p:nvSpPr>
        <p:spPr bwMode="auto">
          <a:xfrm>
            <a:off x="4125913" y="4268788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5668963" y="5265738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</a:t>
            </a:r>
            <a:r>
              <a:rPr lang="en-US" altLang="en-US" sz="2400" baseline="-25000"/>
              <a:t>3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3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6"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79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73B1EC-2A01-4D16-9843-9E706F34FF19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25603" name="Picture 2" descr="fig 3-8"/>
          <p:cNvPicPr>
            <a:picLocks noChangeAspect="1" noChangeArrowheads="1"/>
          </p:cNvPicPr>
          <p:nvPr/>
        </p:nvPicPr>
        <p:blipFill>
          <a:blip r:embed="rId2">
            <a:lum bright="-18000" contrast="4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4" t="3891" r="53500" b="29485"/>
          <a:stretch>
            <a:fillRect/>
          </a:stretch>
        </p:blipFill>
        <p:spPr bwMode="auto">
          <a:xfrm>
            <a:off x="4594225" y="1676400"/>
            <a:ext cx="4549775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Three Position Motion Synthesis</a:t>
            </a: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9200"/>
            <a:ext cx="4314825" cy="5373688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Construct </a:t>
            </a:r>
            <a:r>
              <a:rPr lang="en-US" altLang="en-US" sz="2800" smtClean="0">
                <a:solidFill>
                  <a:srgbClr val="FF0000"/>
                </a:solidFill>
                <a:latin typeface="Symbol" panose="05050102010706020507" pitchFamily="18" charset="2"/>
              </a:rPr>
              <a:t>^</a:t>
            </a:r>
            <a:r>
              <a:rPr lang="en-US" altLang="en-US" sz="2800" smtClean="0">
                <a:solidFill>
                  <a:srgbClr val="FF0000"/>
                </a:solidFill>
              </a:rPr>
              <a:t> bisector of C</a:t>
            </a:r>
            <a:r>
              <a:rPr lang="en-US" altLang="en-US" sz="2800" baseline="-25000" smtClean="0">
                <a:solidFill>
                  <a:srgbClr val="FF0000"/>
                </a:solidFill>
              </a:rPr>
              <a:t>1</a:t>
            </a:r>
            <a:r>
              <a:rPr lang="en-US" altLang="en-US" sz="2800" smtClean="0">
                <a:solidFill>
                  <a:srgbClr val="FF0000"/>
                </a:solidFill>
              </a:rPr>
              <a:t>C</a:t>
            </a:r>
            <a:r>
              <a:rPr lang="en-US" altLang="en-US" sz="2800" baseline="-25000" smtClean="0">
                <a:solidFill>
                  <a:srgbClr val="FF0000"/>
                </a:solidFill>
              </a:rPr>
              <a:t>2</a:t>
            </a:r>
            <a:r>
              <a:rPr lang="en-US" altLang="en-US" sz="2800" smtClean="0">
                <a:solidFill>
                  <a:srgbClr val="FF0000"/>
                </a:solidFill>
              </a:rPr>
              <a:t> and C</a:t>
            </a:r>
            <a:r>
              <a:rPr lang="en-US" altLang="en-US" sz="2800" baseline="-25000" smtClean="0">
                <a:solidFill>
                  <a:srgbClr val="FF0000"/>
                </a:solidFill>
              </a:rPr>
              <a:t>2</a:t>
            </a:r>
            <a:r>
              <a:rPr lang="en-US" altLang="en-US" sz="2800" smtClean="0">
                <a:solidFill>
                  <a:srgbClr val="FF0000"/>
                </a:solidFill>
              </a:rPr>
              <a:t>C</a:t>
            </a:r>
            <a:r>
              <a:rPr lang="en-US" altLang="en-US" sz="2800" baseline="-25000" smtClean="0">
                <a:solidFill>
                  <a:srgbClr val="FF0000"/>
                </a:solidFill>
              </a:rPr>
              <a:t>3</a:t>
            </a:r>
            <a:r>
              <a:rPr lang="en-US" altLang="en-US" sz="2800" smtClean="0">
                <a:solidFill>
                  <a:srgbClr val="FF0000"/>
                </a:solidFill>
              </a:rPr>
              <a:t>.  Where they intersect is O</a:t>
            </a:r>
            <a:r>
              <a:rPr lang="en-US" altLang="en-US" sz="2800" baseline="-25000" smtClean="0">
                <a:solidFill>
                  <a:srgbClr val="FF0000"/>
                </a:solidFill>
              </a:rPr>
              <a:t>2</a:t>
            </a:r>
            <a:r>
              <a:rPr lang="en-US" altLang="en-US" sz="2800" smtClean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en-US" altLang="en-US" sz="2800" smtClean="0">
                <a:solidFill>
                  <a:schemeClr val="accent2"/>
                </a:solidFill>
              </a:rPr>
              <a:t>Construct </a:t>
            </a:r>
            <a:r>
              <a:rPr lang="en-US" altLang="en-US" sz="2800" smtClean="0">
                <a:solidFill>
                  <a:schemeClr val="accent2"/>
                </a:solidFill>
                <a:latin typeface="Symbol" panose="05050102010706020507" pitchFamily="18" charset="2"/>
              </a:rPr>
              <a:t>^</a:t>
            </a:r>
            <a:r>
              <a:rPr lang="en-US" altLang="en-US" sz="2800" smtClean="0">
                <a:solidFill>
                  <a:schemeClr val="accent2"/>
                </a:solidFill>
              </a:rPr>
              <a:t> bisector of D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1</a:t>
            </a:r>
            <a:r>
              <a:rPr lang="en-US" altLang="en-US" sz="2800" smtClean="0">
                <a:solidFill>
                  <a:schemeClr val="accent2"/>
                </a:solidFill>
              </a:rPr>
              <a:t>D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2</a:t>
            </a:r>
            <a:r>
              <a:rPr lang="en-US" altLang="en-US" sz="2800" smtClean="0">
                <a:solidFill>
                  <a:schemeClr val="accent2"/>
                </a:solidFill>
              </a:rPr>
              <a:t> and D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2</a:t>
            </a:r>
            <a:r>
              <a:rPr lang="en-US" altLang="en-US" sz="2800" smtClean="0">
                <a:solidFill>
                  <a:schemeClr val="accent2"/>
                </a:solidFill>
              </a:rPr>
              <a:t>D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3</a:t>
            </a:r>
            <a:r>
              <a:rPr lang="en-US" altLang="en-US" sz="2800" smtClean="0">
                <a:solidFill>
                  <a:schemeClr val="accent2"/>
                </a:solidFill>
              </a:rPr>
              <a:t>.  Where they intersect is O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4</a:t>
            </a:r>
            <a:r>
              <a:rPr lang="en-US" altLang="en-US" sz="2800" smtClean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r>
              <a:rPr lang="en-US" altLang="en-US" sz="2800" smtClean="0"/>
              <a:t>Links are O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C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, C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D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, and D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O</a:t>
            </a:r>
            <a:r>
              <a:rPr lang="en-US" altLang="en-US" sz="2800" baseline="-25000" smtClean="0"/>
              <a:t>4</a:t>
            </a:r>
            <a:r>
              <a:rPr lang="en-US" altLang="en-US" sz="2800" smtClean="0"/>
              <a:t>, and ground is O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O</a:t>
            </a:r>
            <a:r>
              <a:rPr lang="en-US" altLang="en-US" sz="2800" baseline="-25000" smtClean="0"/>
              <a:t>4</a:t>
            </a:r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24438" y="2608263"/>
            <a:ext cx="2617787" cy="3429000"/>
            <a:chOff x="3165" y="1643"/>
            <a:chExt cx="1649" cy="2160"/>
          </a:xfrm>
        </p:grpSpPr>
        <p:sp>
          <p:nvSpPr>
            <p:cNvPr id="25628" name="Line 6"/>
            <p:cNvSpPr>
              <a:spLocks noChangeShapeType="1"/>
            </p:cNvSpPr>
            <p:nvPr/>
          </p:nvSpPr>
          <p:spPr bwMode="auto">
            <a:xfrm flipV="1">
              <a:off x="3165" y="2082"/>
              <a:ext cx="962" cy="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7"/>
            <p:cNvSpPr>
              <a:spLocks noChangeShapeType="1"/>
            </p:cNvSpPr>
            <p:nvPr/>
          </p:nvSpPr>
          <p:spPr bwMode="auto">
            <a:xfrm>
              <a:off x="4132" y="2082"/>
              <a:ext cx="682" cy="55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8"/>
            <p:cNvSpPr>
              <a:spLocks noChangeShapeType="1"/>
            </p:cNvSpPr>
            <p:nvPr/>
          </p:nvSpPr>
          <p:spPr bwMode="auto">
            <a:xfrm flipH="1" flipV="1">
              <a:off x="3647" y="1643"/>
              <a:ext cx="5" cy="21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9"/>
            <p:cNvSpPr>
              <a:spLocks noChangeShapeType="1"/>
            </p:cNvSpPr>
            <p:nvPr/>
          </p:nvSpPr>
          <p:spPr bwMode="auto">
            <a:xfrm flipV="1">
              <a:off x="3392" y="2151"/>
              <a:ext cx="1248" cy="153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Line 10"/>
            <p:cNvSpPr>
              <a:spLocks noChangeShapeType="1"/>
            </p:cNvSpPr>
            <p:nvPr/>
          </p:nvSpPr>
          <p:spPr bwMode="auto">
            <a:xfrm>
              <a:off x="3741" y="2082"/>
              <a:ext cx="0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Line 11"/>
            <p:cNvSpPr>
              <a:spLocks noChangeShapeType="1"/>
            </p:cNvSpPr>
            <p:nvPr/>
          </p:nvSpPr>
          <p:spPr bwMode="auto">
            <a:xfrm flipH="1" flipV="1">
              <a:off x="3662" y="2172"/>
              <a:ext cx="85" cy="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12"/>
            <p:cNvSpPr>
              <a:spLocks noChangeShapeType="1"/>
            </p:cNvSpPr>
            <p:nvPr/>
          </p:nvSpPr>
          <p:spPr bwMode="auto">
            <a:xfrm flipV="1">
              <a:off x="4486" y="2426"/>
              <a:ext cx="53" cy="5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Line 13"/>
            <p:cNvSpPr>
              <a:spLocks noChangeShapeType="1"/>
            </p:cNvSpPr>
            <p:nvPr/>
          </p:nvSpPr>
          <p:spPr bwMode="auto">
            <a:xfrm>
              <a:off x="4418" y="2426"/>
              <a:ext cx="58" cy="5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5713413" y="5259388"/>
            <a:ext cx="176212" cy="176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249988" y="1308100"/>
            <a:ext cx="2516187" cy="2408238"/>
            <a:chOff x="3937" y="824"/>
            <a:chExt cx="1585" cy="1517"/>
          </a:xfrm>
        </p:grpSpPr>
        <p:sp>
          <p:nvSpPr>
            <p:cNvPr id="25620" name="Line 16"/>
            <p:cNvSpPr>
              <a:spLocks noChangeShapeType="1"/>
            </p:cNvSpPr>
            <p:nvPr/>
          </p:nvSpPr>
          <p:spPr bwMode="auto">
            <a:xfrm>
              <a:off x="3937" y="1691"/>
              <a:ext cx="1020" cy="62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17"/>
            <p:cNvSpPr>
              <a:spLocks noChangeShapeType="1"/>
            </p:cNvSpPr>
            <p:nvPr/>
          </p:nvSpPr>
          <p:spPr bwMode="auto">
            <a:xfrm flipV="1">
              <a:off x="4957" y="2156"/>
              <a:ext cx="565" cy="15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18"/>
            <p:cNvSpPr>
              <a:spLocks noChangeShapeType="1"/>
            </p:cNvSpPr>
            <p:nvPr/>
          </p:nvSpPr>
          <p:spPr bwMode="auto">
            <a:xfrm flipV="1">
              <a:off x="4402" y="824"/>
              <a:ext cx="761" cy="124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19"/>
            <p:cNvSpPr>
              <a:spLocks noChangeShapeType="1"/>
            </p:cNvSpPr>
            <p:nvPr/>
          </p:nvSpPr>
          <p:spPr bwMode="auto">
            <a:xfrm flipH="1" flipV="1">
              <a:off x="4888" y="1009"/>
              <a:ext cx="386" cy="13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20"/>
            <p:cNvSpPr>
              <a:spLocks noChangeShapeType="1"/>
            </p:cNvSpPr>
            <p:nvPr/>
          </p:nvSpPr>
          <p:spPr bwMode="auto">
            <a:xfrm flipV="1">
              <a:off x="4523" y="1971"/>
              <a:ext cx="48" cy="7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21"/>
            <p:cNvSpPr>
              <a:spLocks noChangeShapeType="1"/>
            </p:cNvSpPr>
            <p:nvPr/>
          </p:nvSpPr>
          <p:spPr bwMode="auto">
            <a:xfrm flipH="1" flipV="1">
              <a:off x="4507" y="1924"/>
              <a:ext cx="63" cy="4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22"/>
            <p:cNvSpPr>
              <a:spLocks noChangeShapeType="1"/>
            </p:cNvSpPr>
            <p:nvPr/>
          </p:nvSpPr>
          <p:spPr bwMode="auto">
            <a:xfrm flipH="1">
              <a:off x="5211" y="2124"/>
              <a:ext cx="78" cy="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23"/>
            <p:cNvSpPr>
              <a:spLocks noChangeShapeType="1"/>
            </p:cNvSpPr>
            <p:nvPr/>
          </p:nvSpPr>
          <p:spPr bwMode="auto">
            <a:xfrm flipH="1" flipV="1">
              <a:off x="5295" y="2119"/>
              <a:ext cx="30" cy="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84" name="Oval 24"/>
          <p:cNvSpPr>
            <a:spLocks noChangeArrowheads="1"/>
          </p:cNvSpPr>
          <p:nvPr/>
        </p:nvSpPr>
        <p:spPr bwMode="auto">
          <a:xfrm>
            <a:off x="7759700" y="1828800"/>
            <a:ext cx="176213" cy="176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6585" name="AutoShape 25"/>
          <p:cNvSpPr>
            <a:spLocks noChangeArrowheads="1"/>
          </p:cNvSpPr>
          <p:nvPr/>
        </p:nvSpPr>
        <p:spPr bwMode="auto">
          <a:xfrm rot="4063895">
            <a:off x="4186238" y="4171950"/>
            <a:ext cx="2446337" cy="277813"/>
          </a:xfrm>
          <a:prstGeom prst="roundRect">
            <a:avLst>
              <a:gd name="adj" fmla="val 50000"/>
            </a:avLst>
          </a:prstGeom>
          <a:solidFill>
            <a:srgbClr val="00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6586" name="AutoShape 26"/>
          <p:cNvSpPr>
            <a:spLocks noChangeArrowheads="1"/>
          </p:cNvSpPr>
          <p:nvPr/>
        </p:nvSpPr>
        <p:spPr bwMode="auto">
          <a:xfrm rot="9261402">
            <a:off x="4819650" y="2840038"/>
            <a:ext cx="1693863" cy="277812"/>
          </a:xfrm>
          <a:prstGeom prst="roundRect">
            <a:avLst>
              <a:gd name="adj" fmla="val 50000"/>
            </a:avLst>
          </a:prstGeom>
          <a:solidFill>
            <a:srgbClr val="CC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6587" name="AutoShape 27"/>
          <p:cNvSpPr>
            <a:spLocks noChangeArrowheads="1"/>
          </p:cNvSpPr>
          <p:nvPr/>
        </p:nvSpPr>
        <p:spPr bwMode="auto">
          <a:xfrm rot="9261402">
            <a:off x="6021388" y="2141538"/>
            <a:ext cx="2133600" cy="277812"/>
          </a:xfrm>
          <a:prstGeom prst="roundRect">
            <a:avLst>
              <a:gd name="adj" fmla="val 50000"/>
            </a:avLst>
          </a:prstGeom>
          <a:solidFill>
            <a:srgbClr val="FF33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6588" name="AutoShape 28"/>
          <p:cNvSpPr>
            <a:spLocks noChangeArrowheads="1"/>
          </p:cNvSpPr>
          <p:nvPr/>
        </p:nvSpPr>
        <p:spPr bwMode="auto">
          <a:xfrm rot="-4187563">
            <a:off x="4999038" y="4144962"/>
            <a:ext cx="2446338" cy="277813"/>
          </a:xfrm>
          <a:prstGeom prst="roundRect">
            <a:avLst>
              <a:gd name="adj" fmla="val 50000"/>
            </a:avLst>
          </a:prstGeom>
          <a:solidFill>
            <a:srgbClr val="00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6589" name="AutoShape 29"/>
          <p:cNvSpPr>
            <a:spLocks noChangeArrowheads="1"/>
          </p:cNvSpPr>
          <p:nvPr/>
        </p:nvSpPr>
        <p:spPr bwMode="auto">
          <a:xfrm rot="-1991309">
            <a:off x="5503863" y="4610100"/>
            <a:ext cx="2446337" cy="277813"/>
          </a:xfrm>
          <a:prstGeom prst="roundRect">
            <a:avLst>
              <a:gd name="adj" fmla="val 50000"/>
            </a:avLst>
          </a:prstGeom>
          <a:solidFill>
            <a:srgbClr val="00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6590" name="AutoShape 30"/>
          <p:cNvSpPr>
            <a:spLocks noChangeArrowheads="1"/>
          </p:cNvSpPr>
          <p:nvPr/>
        </p:nvSpPr>
        <p:spPr bwMode="auto">
          <a:xfrm rot="-9622668">
            <a:off x="6383338" y="3352800"/>
            <a:ext cx="1693862" cy="277813"/>
          </a:xfrm>
          <a:prstGeom prst="roundRect">
            <a:avLst>
              <a:gd name="adj" fmla="val 50000"/>
            </a:avLst>
          </a:prstGeom>
          <a:solidFill>
            <a:srgbClr val="CC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6591" name="AutoShape 31"/>
          <p:cNvSpPr>
            <a:spLocks noChangeArrowheads="1"/>
          </p:cNvSpPr>
          <p:nvPr/>
        </p:nvSpPr>
        <p:spPr bwMode="auto">
          <a:xfrm rot="8757972">
            <a:off x="7412038" y="3606800"/>
            <a:ext cx="1693862" cy="277813"/>
          </a:xfrm>
          <a:prstGeom prst="roundRect">
            <a:avLst>
              <a:gd name="adj" fmla="val 50000"/>
            </a:avLst>
          </a:prstGeom>
          <a:solidFill>
            <a:srgbClr val="CC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6592" name="AutoShape 32"/>
          <p:cNvSpPr>
            <a:spLocks noChangeArrowheads="1"/>
          </p:cNvSpPr>
          <p:nvPr/>
        </p:nvSpPr>
        <p:spPr bwMode="auto">
          <a:xfrm rot="5400000">
            <a:off x="6807994" y="2680494"/>
            <a:ext cx="2133600" cy="277812"/>
          </a:xfrm>
          <a:prstGeom prst="roundRect">
            <a:avLst>
              <a:gd name="adj" fmla="val 50000"/>
            </a:avLst>
          </a:prstGeom>
          <a:solidFill>
            <a:srgbClr val="FF33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6593" name="AutoShape 33"/>
          <p:cNvSpPr>
            <a:spLocks noChangeArrowheads="1"/>
          </p:cNvSpPr>
          <p:nvPr/>
        </p:nvSpPr>
        <p:spPr bwMode="auto">
          <a:xfrm rot="3400422">
            <a:off x="7239794" y="2515394"/>
            <a:ext cx="2133600" cy="277812"/>
          </a:xfrm>
          <a:prstGeom prst="roundRect">
            <a:avLst>
              <a:gd name="adj" fmla="val 50000"/>
            </a:avLst>
          </a:prstGeom>
          <a:solidFill>
            <a:srgbClr val="FF33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6594" name="Picture 34" descr="fig 3-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18000" contrast="4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58" t="3891" r="8142" b="29485"/>
          <a:stretch>
            <a:fillRect/>
          </a:stretch>
        </p:blipFill>
        <p:spPr>
          <a:xfrm>
            <a:off x="4381500" y="1600200"/>
            <a:ext cx="4762500" cy="4079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4" grpId="0" animBg="1"/>
      <p:bldP spid="66584" grpId="0" animBg="1"/>
      <p:bldP spid="66585" grpId="0" animBg="1"/>
      <p:bldP spid="66586" grpId="0" animBg="1"/>
      <p:bldP spid="66587" grpId="0" animBg="1"/>
      <p:bldP spid="66588" grpId="0" animBg="1"/>
      <p:bldP spid="66589" grpId="0" animBg="1"/>
      <p:bldP spid="66590" grpId="0" animBg="1"/>
      <p:bldP spid="66591" grpId="0" animBg="1"/>
      <p:bldP spid="66592" grpId="0" animBg="1"/>
      <p:bldP spid="665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FD4271-1E32-4F47-A8BC-49527910FF05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Text Box 19"/>
          <p:cNvSpPr txBox="1">
            <a:spLocks noChangeArrowheads="1"/>
          </p:cNvSpPr>
          <p:nvPr/>
        </p:nvSpPr>
        <p:spPr bwMode="auto">
          <a:xfrm>
            <a:off x="5378450" y="2420938"/>
            <a:ext cx="43656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</a:t>
            </a:r>
            <a:r>
              <a:rPr lang="en-US" altLang="en-US" sz="2000" baseline="-25000"/>
              <a:t>1</a:t>
            </a:r>
            <a:endParaRPr lang="en-US" altLang="en-US" sz="2000"/>
          </a:p>
        </p:txBody>
      </p:sp>
      <p:sp>
        <p:nvSpPr>
          <p:cNvPr id="26628" name="Text Box 21"/>
          <p:cNvSpPr txBox="1">
            <a:spLocks noChangeArrowheads="1"/>
          </p:cNvSpPr>
          <p:nvPr/>
        </p:nvSpPr>
        <p:spPr bwMode="auto">
          <a:xfrm>
            <a:off x="6386513" y="2001838"/>
            <a:ext cx="45085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</a:t>
            </a:r>
            <a:r>
              <a:rPr lang="en-US" altLang="en-US" sz="2000" baseline="-25000"/>
              <a:t>1</a:t>
            </a:r>
            <a:endParaRPr lang="en-US" altLang="en-US" sz="2000"/>
          </a:p>
        </p:txBody>
      </p:sp>
      <p:sp>
        <p:nvSpPr>
          <p:cNvPr id="26629" name="Text Box 22"/>
          <p:cNvSpPr txBox="1">
            <a:spLocks noChangeArrowheads="1"/>
          </p:cNvSpPr>
          <p:nvPr/>
        </p:nvSpPr>
        <p:spPr bwMode="auto">
          <a:xfrm>
            <a:off x="7704138" y="2740025"/>
            <a:ext cx="45085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</a:t>
            </a:r>
            <a:r>
              <a:rPr lang="en-US" altLang="en-US" sz="2000" baseline="-25000"/>
              <a:t>2</a:t>
            </a:r>
            <a:endParaRPr lang="en-US" altLang="en-US" sz="2000"/>
          </a:p>
        </p:txBody>
      </p:sp>
      <p:sp>
        <p:nvSpPr>
          <p:cNvPr id="26630" name="Text Box 23"/>
          <p:cNvSpPr txBox="1">
            <a:spLocks noChangeArrowheads="1"/>
          </p:cNvSpPr>
          <p:nvPr/>
        </p:nvSpPr>
        <p:spPr bwMode="auto">
          <a:xfrm>
            <a:off x="8467725" y="2563813"/>
            <a:ext cx="45085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</a:t>
            </a:r>
            <a:r>
              <a:rPr lang="en-US" altLang="en-US" sz="2000" baseline="-25000"/>
              <a:t>3</a:t>
            </a:r>
            <a:endParaRPr lang="en-US" altLang="en-US" sz="2000"/>
          </a:p>
        </p:txBody>
      </p:sp>
      <p:sp>
        <p:nvSpPr>
          <p:cNvPr id="26631" name="Text Box 24"/>
          <p:cNvSpPr txBox="1">
            <a:spLocks noChangeArrowheads="1"/>
          </p:cNvSpPr>
          <p:nvPr/>
        </p:nvSpPr>
        <p:spPr bwMode="auto">
          <a:xfrm>
            <a:off x="6754813" y="2505075"/>
            <a:ext cx="436562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</a:t>
            </a:r>
            <a:r>
              <a:rPr lang="en-US" altLang="en-US" sz="2000" baseline="-25000"/>
              <a:t>2</a:t>
            </a:r>
            <a:endParaRPr lang="en-US" altLang="en-US" sz="2000"/>
          </a:p>
        </p:txBody>
      </p:sp>
      <p:sp>
        <p:nvSpPr>
          <p:cNvPr id="26632" name="Text Box 25"/>
          <p:cNvSpPr txBox="1">
            <a:spLocks noChangeArrowheads="1"/>
          </p:cNvSpPr>
          <p:nvPr/>
        </p:nvSpPr>
        <p:spPr bwMode="auto">
          <a:xfrm>
            <a:off x="7418388" y="3636963"/>
            <a:ext cx="436562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</a:t>
            </a:r>
            <a:r>
              <a:rPr lang="en-US" altLang="en-US" sz="2000" baseline="-25000"/>
              <a:t>3</a:t>
            </a:r>
            <a:endParaRPr lang="en-US" altLang="en-US" sz="2000"/>
          </a:p>
        </p:txBody>
      </p:sp>
      <p:sp>
        <p:nvSpPr>
          <p:cNvPr id="26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Three position synthesis with alternate attachment points</a:t>
            </a:r>
          </a:p>
        </p:txBody>
      </p:sp>
      <p:pic>
        <p:nvPicPr>
          <p:cNvPr id="28685" name="Picture 13" descr="fig 3-9"/>
          <p:cNvPicPr>
            <a:picLocks noChangeAspect="1" noChangeArrowheads="1"/>
          </p:cNvPicPr>
          <p:nvPr/>
        </p:nvPicPr>
        <p:blipFill>
          <a:blip r:embed="rId2">
            <a:lum bright="-24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40" t="3961" r="6754" b="80026"/>
          <a:stretch>
            <a:fillRect/>
          </a:stretch>
        </p:blipFill>
        <p:spPr bwMode="auto">
          <a:xfrm>
            <a:off x="5324475" y="1992313"/>
            <a:ext cx="1776413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222875" y="1528763"/>
            <a:ext cx="3921125" cy="5165725"/>
            <a:chOff x="3755" y="963"/>
            <a:chExt cx="2005" cy="2641"/>
          </a:xfrm>
        </p:grpSpPr>
        <p:pic>
          <p:nvPicPr>
            <p:cNvPr id="26642" name="Picture 5" descr="fig 3-9"/>
            <p:cNvPicPr>
              <a:picLocks noChangeAspect="1" noChangeArrowheads="1"/>
            </p:cNvPicPr>
            <p:nvPr/>
          </p:nvPicPr>
          <p:blipFill>
            <a:blip r:embed="rId2">
              <a:lum bright="-24000" contrast="6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695" t="10176" r="45920" b="40874"/>
            <a:stretch>
              <a:fillRect/>
            </a:stretch>
          </p:blipFill>
          <p:spPr bwMode="auto">
            <a:xfrm>
              <a:off x="3755" y="963"/>
              <a:ext cx="2005" cy="2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3" name="Rectangle 17"/>
            <p:cNvSpPr>
              <a:spLocks noChangeArrowheads="1"/>
            </p:cNvSpPr>
            <p:nvPr/>
          </p:nvSpPr>
          <p:spPr bwMode="auto">
            <a:xfrm>
              <a:off x="4803" y="2548"/>
              <a:ext cx="957" cy="1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6636" name="Line 6"/>
          <p:cNvSpPr>
            <a:spLocks noChangeShapeType="1"/>
          </p:cNvSpPr>
          <p:nvPr/>
        </p:nvSpPr>
        <p:spPr bwMode="auto">
          <a:xfrm flipV="1">
            <a:off x="5692775" y="2455863"/>
            <a:ext cx="930275" cy="487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Line 8"/>
          <p:cNvSpPr>
            <a:spLocks noChangeShapeType="1"/>
          </p:cNvSpPr>
          <p:nvPr/>
        </p:nvSpPr>
        <p:spPr bwMode="auto">
          <a:xfrm rot="2616628" flipV="1">
            <a:off x="6850063" y="2819400"/>
            <a:ext cx="930275" cy="487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Line 9"/>
          <p:cNvSpPr>
            <a:spLocks noChangeShapeType="1"/>
          </p:cNvSpPr>
          <p:nvPr/>
        </p:nvSpPr>
        <p:spPr bwMode="auto">
          <a:xfrm rot="21299284" flipV="1">
            <a:off x="7575550" y="3062288"/>
            <a:ext cx="930275" cy="487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99" name="Picture 27" descr="fig 3-9"/>
          <p:cNvPicPr>
            <a:picLocks noChangeAspect="1" noChangeArrowheads="1"/>
          </p:cNvPicPr>
          <p:nvPr/>
        </p:nvPicPr>
        <p:blipFill>
          <a:blip r:embed="rId2">
            <a:lum bright="-24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65" t="40271" r="4736" b="11189"/>
          <a:stretch>
            <a:fillRect/>
          </a:stretch>
        </p:blipFill>
        <p:spPr bwMode="auto">
          <a:xfrm>
            <a:off x="3133725" y="1879600"/>
            <a:ext cx="6010275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0" name="Rectangle 29"/>
          <p:cNvSpPr>
            <a:spLocks noChangeArrowheads="1"/>
          </p:cNvSpPr>
          <p:nvPr/>
        </p:nvSpPr>
        <p:spPr bwMode="auto">
          <a:xfrm>
            <a:off x="2700338" y="1725613"/>
            <a:ext cx="1095375" cy="1155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6988"/>
            <a:ext cx="5278438" cy="5373687"/>
          </a:xfrm>
        </p:spPr>
        <p:txBody>
          <a:bodyPr/>
          <a:lstStyle/>
          <a:p>
            <a:pPr eaLnBrk="1" hangingPunct="1">
              <a:tabLst>
                <a:tab pos="346075" algn="l"/>
              </a:tabLst>
            </a:pPr>
            <a:r>
              <a:rPr lang="en-US" altLang="en-US" smtClean="0"/>
              <a:t>The given points do not have to be used as the 	attachment points</a:t>
            </a:r>
          </a:p>
          <a:p>
            <a:pPr eaLnBrk="1" hangingPunct="1">
              <a:tabLst>
                <a:tab pos="346075" algn="l"/>
              </a:tabLst>
            </a:pPr>
            <a:r>
              <a:rPr lang="en-US" altLang="en-US" smtClean="0"/>
              <a:t>Draw points E and F 	relative to C and D 			at each position</a:t>
            </a:r>
          </a:p>
          <a:p>
            <a:pPr eaLnBrk="1" hangingPunct="1">
              <a:tabLst>
                <a:tab pos="346075" algn="l"/>
              </a:tabLst>
            </a:pPr>
            <a:r>
              <a:rPr lang="en-US" altLang="en-US" smtClean="0"/>
              <a:t>Solve to move 		from E</a:t>
            </a:r>
            <a:r>
              <a:rPr lang="en-US" altLang="en-US" baseline="-25000" smtClean="0"/>
              <a:t>1</a:t>
            </a:r>
            <a:r>
              <a:rPr lang="en-US" altLang="en-US" smtClean="0"/>
              <a:t>F</a:t>
            </a:r>
            <a:r>
              <a:rPr lang="en-US" altLang="en-US" baseline="-25000" smtClean="0"/>
              <a:t>1</a:t>
            </a:r>
            <a:r>
              <a:rPr lang="en-US" altLang="en-US" smtClean="0"/>
              <a:t> to 			E</a:t>
            </a:r>
            <a:r>
              <a:rPr lang="en-US" altLang="en-US" baseline="-25000" smtClean="0"/>
              <a:t>2</a:t>
            </a:r>
            <a:r>
              <a:rPr lang="en-US" altLang="en-US" smtClean="0"/>
              <a:t>F</a:t>
            </a:r>
            <a:r>
              <a:rPr lang="en-US" altLang="en-US" baseline="-25000" smtClean="0"/>
              <a:t>2</a:t>
            </a:r>
            <a:r>
              <a:rPr lang="en-US" altLang="en-US" smtClean="0"/>
              <a:t> to E</a:t>
            </a:r>
            <a:r>
              <a:rPr lang="en-US" altLang="en-US" baseline="-25000" smtClean="0"/>
              <a:t>3</a:t>
            </a:r>
            <a:r>
              <a:rPr lang="en-US" altLang="en-US" smtClean="0"/>
              <a:t>F</a:t>
            </a:r>
            <a:r>
              <a:rPr lang="en-US" altLang="en-US" baseline="-25000" smtClean="0"/>
              <a:t>3</a:t>
            </a:r>
          </a:p>
          <a:p>
            <a:pPr eaLnBrk="1" hangingPunct="1">
              <a:tabLst>
                <a:tab pos="346075" algn="l"/>
              </a:tabLst>
            </a:pPr>
            <a:r>
              <a:rPr lang="en-US" altLang="en-US" smtClean="0"/>
              <a:t>Can add a driver dyad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FCD959-1DF8-46DC-8F92-183A9185122D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Three position motion with specified fixed pivots</a:t>
            </a:r>
          </a:p>
        </p:txBody>
      </p:sp>
      <p:pic>
        <p:nvPicPr>
          <p:cNvPr id="9220" name="three_positions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6113" y="1612900"/>
            <a:ext cx="5095875" cy="4848225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42B920-058F-4CC6-90EE-CED36F2368B8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Freeform 5"/>
          <p:cNvSpPr>
            <a:spLocks/>
          </p:cNvSpPr>
          <p:nvPr/>
        </p:nvSpPr>
        <p:spPr bwMode="auto">
          <a:xfrm>
            <a:off x="1039813" y="1539875"/>
            <a:ext cx="5357812" cy="2025650"/>
          </a:xfrm>
          <a:custGeom>
            <a:avLst/>
            <a:gdLst>
              <a:gd name="T0" fmla="*/ 2147483646 w 3375"/>
              <a:gd name="T1" fmla="*/ 2147483646 h 1276"/>
              <a:gd name="T2" fmla="*/ 2147483646 w 3375"/>
              <a:gd name="T3" fmla="*/ 2147483646 h 1276"/>
              <a:gd name="T4" fmla="*/ 2147483646 w 3375"/>
              <a:gd name="T5" fmla="*/ 2147483646 h 1276"/>
              <a:gd name="T6" fmla="*/ 2147483646 w 3375"/>
              <a:gd name="T7" fmla="*/ 2147483646 h 1276"/>
              <a:gd name="T8" fmla="*/ 2147483646 w 3375"/>
              <a:gd name="T9" fmla="*/ 2147483646 h 1276"/>
              <a:gd name="T10" fmla="*/ 2147483646 w 3375"/>
              <a:gd name="T11" fmla="*/ 2147483646 h 1276"/>
              <a:gd name="T12" fmla="*/ 2147483646 w 3375"/>
              <a:gd name="T13" fmla="*/ 2147483646 h 1276"/>
              <a:gd name="T14" fmla="*/ 2147483646 w 3375"/>
              <a:gd name="T15" fmla="*/ 2147483646 h 1276"/>
              <a:gd name="T16" fmla="*/ 2147483646 w 3375"/>
              <a:gd name="T17" fmla="*/ 2147483646 h 1276"/>
              <a:gd name="T18" fmla="*/ 2147483646 w 3375"/>
              <a:gd name="T19" fmla="*/ 2147483646 h 12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75"/>
              <a:gd name="T31" fmla="*/ 0 h 1276"/>
              <a:gd name="T32" fmla="*/ 3375 w 3375"/>
              <a:gd name="T33" fmla="*/ 1276 h 12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75" h="1276">
                <a:moveTo>
                  <a:pt x="612" y="451"/>
                </a:moveTo>
                <a:cubicBezTo>
                  <a:pt x="820" y="320"/>
                  <a:pt x="1088" y="76"/>
                  <a:pt x="1342" y="38"/>
                </a:cubicBezTo>
                <a:cubicBezTo>
                  <a:pt x="1596" y="0"/>
                  <a:pt x="1923" y="217"/>
                  <a:pt x="2139" y="220"/>
                </a:cubicBezTo>
                <a:cubicBezTo>
                  <a:pt x="2355" y="223"/>
                  <a:pt x="2459" y="12"/>
                  <a:pt x="2638" y="57"/>
                </a:cubicBezTo>
                <a:cubicBezTo>
                  <a:pt x="2817" y="102"/>
                  <a:pt x="3125" y="343"/>
                  <a:pt x="3214" y="489"/>
                </a:cubicBezTo>
                <a:cubicBezTo>
                  <a:pt x="3303" y="635"/>
                  <a:pt x="3375" y="800"/>
                  <a:pt x="3175" y="931"/>
                </a:cubicBezTo>
                <a:cubicBezTo>
                  <a:pt x="2975" y="1062"/>
                  <a:pt x="2345" y="1276"/>
                  <a:pt x="2014" y="1276"/>
                </a:cubicBezTo>
                <a:cubicBezTo>
                  <a:pt x="1683" y="1276"/>
                  <a:pt x="1508" y="1006"/>
                  <a:pt x="1188" y="931"/>
                </a:cubicBezTo>
                <a:cubicBezTo>
                  <a:pt x="868" y="856"/>
                  <a:pt x="188" y="902"/>
                  <a:pt x="94" y="825"/>
                </a:cubicBezTo>
                <a:cubicBezTo>
                  <a:pt x="0" y="748"/>
                  <a:pt x="404" y="582"/>
                  <a:pt x="612" y="451"/>
                </a:cubicBezTo>
                <a:close/>
              </a:path>
            </a:pathLst>
          </a:custGeom>
          <a:solidFill>
            <a:srgbClr val="FFCC99"/>
          </a:solidFill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Line 6"/>
          <p:cNvSpPr>
            <a:spLocks noChangeShapeType="1"/>
          </p:cNvSpPr>
          <p:nvPr/>
        </p:nvSpPr>
        <p:spPr bwMode="auto">
          <a:xfrm flipV="1">
            <a:off x="2697163" y="1981200"/>
            <a:ext cx="1096962" cy="288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2395538" y="1774825"/>
            <a:ext cx="51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4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3648075" y="1514475"/>
            <a:ext cx="51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D</a:t>
            </a:r>
            <a:r>
              <a:rPr lang="en-US" altLang="en-US" sz="24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8679" name="Line 18"/>
          <p:cNvSpPr>
            <a:spLocks noChangeShapeType="1"/>
          </p:cNvSpPr>
          <p:nvPr/>
        </p:nvSpPr>
        <p:spPr bwMode="auto">
          <a:xfrm flipH="1">
            <a:off x="2392363" y="2865438"/>
            <a:ext cx="549275" cy="15700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Oval 12"/>
          <p:cNvSpPr>
            <a:spLocks noChangeAspect="1" noChangeArrowheads="1"/>
          </p:cNvSpPr>
          <p:nvPr/>
        </p:nvSpPr>
        <p:spPr bwMode="auto">
          <a:xfrm>
            <a:off x="2870200" y="2773363"/>
            <a:ext cx="142875" cy="14763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81" name="toilet"/>
          <p:cNvSpPr>
            <a:spLocks noEditPoints="1" noChangeArrowheads="1"/>
          </p:cNvSpPr>
          <p:nvPr/>
        </p:nvSpPr>
        <p:spPr bwMode="auto">
          <a:xfrm rot="10800000">
            <a:off x="2301875" y="4319588"/>
            <a:ext cx="220663" cy="23018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931 w 21600"/>
              <a:gd name="T13" fmla="*/ 538 h 21600"/>
              <a:gd name="T14" fmla="*/ 20729 w 21600"/>
              <a:gd name="T15" fmla="*/ 660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600" y="7298"/>
                </a:moveTo>
                <a:lnTo>
                  <a:pt x="21600" y="0"/>
                </a:lnTo>
                <a:lnTo>
                  <a:pt x="10679" y="0"/>
                </a:lnTo>
                <a:lnTo>
                  <a:pt x="0" y="0"/>
                </a:lnTo>
                <a:lnTo>
                  <a:pt x="0" y="7298"/>
                </a:lnTo>
                <a:lnTo>
                  <a:pt x="6033" y="7298"/>
                </a:lnTo>
                <a:lnTo>
                  <a:pt x="6206" y="7616"/>
                </a:lnTo>
                <a:lnTo>
                  <a:pt x="6310" y="7935"/>
                </a:lnTo>
                <a:lnTo>
                  <a:pt x="6345" y="8302"/>
                </a:lnTo>
                <a:lnTo>
                  <a:pt x="6310" y="8620"/>
                </a:lnTo>
                <a:lnTo>
                  <a:pt x="6206" y="8963"/>
                </a:lnTo>
                <a:lnTo>
                  <a:pt x="6102" y="9331"/>
                </a:lnTo>
                <a:lnTo>
                  <a:pt x="5894" y="9722"/>
                </a:lnTo>
                <a:lnTo>
                  <a:pt x="5513" y="10163"/>
                </a:lnTo>
                <a:lnTo>
                  <a:pt x="4577" y="11339"/>
                </a:lnTo>
                <a:lnTo>
                  <a:pt x="3848" y="12539"/>
                </a:lnTo>
                <a:lnTo>
                  <a:pt x="3363" y="13641"/>
                </a:lnTo>
                <a:lnTo>
                  <a:pt x="3086" y="14718"/>
                </a:lnTo>
                <a:lnTo>
                  <a:pt x="3051" y="15649"/>
                </a:lnTo>
                <a:lnTo>
                  <a:pt x="3086" y="16580"/>
                </a:lnTo>
                <a:lnTo>
                  <a:pt x="3467" y="17510"/>
                </a:lnTo>
                <a:lnTo>
                  <a:pt x="3952" y="18294"/>
                </a:lnTo>
                <a:lnTo>
                  <a:pt x="4577" y="19029"/>
                </a:lnTo>
                <a:lnTo>
                  <a:pt x="5270" y="19616"/>
                </a:lnTo>
                <a:lnTo>
                  <a:pt x="6137" y="20229"/>
                </a:lnTo>
                <a:lnTo>
                  <a:pt x="6969" y="20718"/>
                </a:lnTo>
                <a:lnTo>
                  <a:pt x="7905" y="21061"/>
                </a:lnTo>
                <a:lnTo>
                  <a:pt x="8876" y="21331"/>
                </a:lnTo>
                <a:lnTo>
                  <a:pt x="9812" y="21600"/>
                </a:lnTo>
                <a:lnTo>
                  <a:pt x="10817" y="21600"/>
                </a:lnTo>
                <a:lnTo>
                  <a:pt x="11753" y="21600"/>
                </a:lnTo>
                <a:lnTo>
                  <a:pt x="12690" y="21331"/>
                </a:lnTo>
                <a:lnTo>
                  <a:pt x="13695" y="21061"/>
                </a:lnTo>
                <a:lnTo>
                  <a:pt x="14492" y="20718"/>
                </a:lnTo>
                <a:lnTo>
                  <a:pt x="15359" y="20229"/>
                </a:lnTo>
                <a:lnTo>
                  <a:pt x="16157" y="19616"/>
                </a:lnTo>
                <a:lnTo>
                  <a:pt x="16781" y="19029"/>
                </a:lnTo>
                <a:lnTo>
                  <a:pt x="17335" y="18294"/>
                </a:lnTo>
                <a:lnTo>
                  <a:pt x="17717" y="17510"/>
                </a:lnTo>
                <a:lnTo>
                  <a:pt x="18098" y="16580"/>
                </a:lnTo>
                <a:lnTo>
                  <a:pt x="18237" y="15649"/>
                </a:lnTo>
                <a:lnTo>
                  <a:pt x="18098" y="14718"/>
                </a:lnTo>
                <a:lnTo>
                  <a:pt x="17856" y="13641"/>
                </a:lnTo>
                <a:lnTo>
                  <a:pt x="17231" y="12539"/>
                </a:lnTo>
                <a:lnTo>
                  <a:pt x="16538" y="11339"/>
                </a:lnTo>
                <a:lnTo>
                  <a:pt x="15533" y="10163"/>
                </a:lnTo>
                <a:lnTo>
                  <a:pt x="15221" y="9722"/>
                </a:lnTo>
                <a:lnTo>
                  <a:pt x="14978" y="9404"/>
                </a:lnTo>
                <a:lnTo>
                  <a:pt x="14804" y="9012"/>
                </a:lnTo>
                <a:lnTo>
                  <a:pt x="14735" y="8620"/>
                </a:lnTo>
                <a:lnTo>
                  <a:pt x="14700" y="8302"/>
                </a:lnTo>
                <a:lnTo>
                  <a:pt x="14735" y="7959"/>
                </a:lnTo>
                <a:lnTo>
                  <a:pt x="14874" y="7616"/>
                </a:lnTo>
                <a:lnTo>
                  <a:pt x="14978" y="7298"/>
                </a:lnTo>
                <a:lnTo>
                  <a:pt x="21600" y="7298"/>
                </a:lnTo>
                <a:close/>
              </a:path>
              <a:path w="21600" h="21600" extrusionOk="0">
                <a:moveTo>
                  <a:pt x="21600" y="7298"/>
                </a:moveTo>
                <a:lnTo>
                  <a:pt x="6033" y="7298"/>
                </a:lnTo>
                <a:lnTo>
                  <a:pt x="11164" y="7298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Oval 14"/>
          <p:cNvSpPr>
            <a:spLocks noChangeArrowheads="1"/>
          </p:cNvSpPr>
          <p:nvPr/>
        </p:nvSpPr>
        <p:spPr bwMode="auto">
          <a:xfrm>
            <a:off x="2374900" y="4357688"/>
            <a:ext cx="76200" cy="77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83" name="Line 23"/>
          <p:cNvSpPr>
            <a:spLocks noChangeShapeType="1"/>
          </p:cNvSpPr>
          <p:nvPr/>
        </p:nvSpPr>
        <p:spPr bwMode="auto">
          <a:xfrm>
            <a:off x="5221288" y="3001963"/>
            <a:ext cx="34925" cy="13255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Oval 24"/>
          <p:cNvSpPr>
            <a:spLocks noChangeAspect="1" noChangeArrowheads="1"/>
          </p:cNvSpPr>
          <p:nvPr/>
        </p:nvSpPr>
        <p:spPr bwMode="auto">
          <a:xfrm>
            <a:off x="5143500" y="2935288"/>
            <a:ext cx="142875" cy="14763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85" name="toilet"/>
          <p:cNvSpPr>
            <a:spLocks noEditPoints="1" noChangeArrowheads="1"/>
          </p:cNvSpPr>
          <p:nvPr/>
        </p:nvSpPr>
        <p:spPr bwMode="auto">
          <a:xfrm rot="10800000">
            <a:off x="5151438" y="4316413"/>
            <a:ext cx="220662" cy="23018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931 w 21600"/>
              <a:gd name="T13" fmla="*/ 538 h 21600"/>
              <a:gd name="T14" fmla="*/ 20729 w 21600"/>
              <a:gd name="T15" fmla="*/ 660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600" y="7298"/>
                </a:moveTo>
                <a:lnTo>
                  <a:pt x="21600" y="0"/>
                </a:lnTo>
                <a:lnTo>
                  <a:pt x="10679" y="0"/>
                </a:lnTo>
                <a:lnTo>
                  <a:pt x="0" y="0"/>
                </a:lnTo>
                <a:lnTo>
                  <a:pt x="0" y="7298"/>
                </a:lnTo>
                <a:lnTo>
                  <a:pt x="6033" y="7298"/>
                </a:lnTo>
                <a:lnTo>
                  <a:pt x="6206" y="7616"/>
                </a:lnTo>
                <a:lnTo>
                  <a:pt x="6310" y="7935"/>
                </a:lnTo>
                <a:lnTo>
                  <a:pt x="6345" y="8302"/>
                </a:lnTo>
                <a:lnTo>
                  <a:pt x="6310" y="8620"/>
                </a:lnTo>
                <a:lnTo>
                  <a:pt x="6206" y="8963"/>
                </a:lnTo>
                <a:lnTo>
                  <a:pt x="6102" y="9331"/>
                </a:lnTo>
                <a:lnTo>
                  <a:pt x="5894" y="9722"/>
                </a:lnTo>
                <a:lnTo>
                  <a:pt x="5513" y="10163"/>
                </a:lnTo>
                <a:lnTo>
                  <a:pt x="4577" y="11339"/>
                </a:lnTo>
                <a:lnTo>
                  <a:pt x="3848" y="12539"/>
                </a:lnTo>
                <a:lnTo>
                  <a:pt x="3363" y="13641"/>
                </a:lnTo>
                <a:lnTo>
                  <a:pt x="3086" y="14718"/>
                </a:lnTo>
                <a:lnTo>
                  <a:pt x="3051" y="15649"/>
                </a:lnTo>
                <a:lnTo>
                  <a:pt x="3086" y="16580"/>
                </a:lnTo>
                <a:lnTo>
                  <a:pt x="3467" y="17510"/>
                </a:lnTo>
                <a:lnTo>
                  <a:pt x="3952" y="18294"/>
                </a:lnTo>
                <a:lnTo>
                  <a:pt x="4577" y="19029"/>
                </a:lnTo>
                <a:lnTo>
                  <a:pt x="5270" y="19616"/>
                </a:lnTo>
                <a:lnTo>
                  <a:pt x="6137" y="20229"/>
                </a:lnTo>
                <a:lnTo>
                  <a:pt x="6969" y="20718"/>
                </a:lnTo>
                <a:lnTo>
                  <a:pt x="7905" y="21061"/>
                </a:lnTo>
                <a:lnTo>
                  <a:pt x="8876" y="21331"/>
                </a:lnTo>
                <a:lnTo>
                  <a:pt x="9812" y="21600"/>
                </a:lnTo>
                <a:lnTo>
                  <a:pt x="10817" y="21600"/>
                </a:lnTo>
                <a:lnTo>
                  <a:pt x="11753" y="21600"/>
                </a:lnTo>
                <a:lnTo>
                  <a:pt x="12690" y="21331"/>
                </a:lnTo>
                <a:lnTo>
                  <a:pt x="13695" y="21061"/>
                </a:lnTo>
                <a:lnTo>
                  <a:pt x="14492" y="20718"/>
                </a:lnTo>
                <a:lnTo>
                  <a:pt x="15359" y="20229"/>
                </a:lnTo>
                <a:lnTo>
                  <a:pt x="16157" y="19616"/>
                </a:lnTo>
                <a:lnTo>
                  <a:pt x="16781" y="19029"/>
                </a:lnTo>
                <a:lnTo>
                  <a:pt x="17335" y="18294"/>
                </a:lnTo>
                <a:lnTo>
                  <a:pt x="17717" y="17510"/>
                </a:lnTo>
                <a:lnTo>
                  <a:pt x="18098" y="16580"/>
                </a:lnTo>
                <a:lnTo>
                  <a:pt x="18237" y="15649"/>
                </a:lnTo>
                <a:lnTo>
                  <a:pt x="18098" y="14718"/>
                </a:lnTo>
                <a:lnTo>
                  <a:pt x="17856" y="13641"/>
                </a:lnTo>
                <a:lnTo>
                  <a:pt x="17231" y="12539"/>
                </a:lnTo>
                <a:lnTo>
                  <a:pt x="16538" y="11339"/>
                </a:lnTo>
                <a:lnTo>
                  <a:pt x="15533" y="10163"/>
                </a:lnTo>
                <a:lnTo>
                  <a:pt x="15221" y="9722"/>
                </a:lnTo>
                <a:lnTo>
                  <a:pt x="14978" y="9404"/>
                </a:lnTo>
                <a:lnTo>
                  <a:pt x="14804" y="9012"/>
                </a:lnTo>
                <a:lnTo>
                  <a:pt x="14735" y="8620"/>
                </a:lnTo>
                <a:lnTo>
                  <a:pt x="14700" y="8302"/>
                </a:lnTo>
                <a:lnTo>
                  <a:pt x="14735" y="7959"/>
                </a:lnTo>
                <a:lnTo>
                  <a:pt x="14874" y="7616"/>
                </a:lnTo>
                <a:lnTo>
                  <a:pt x="14978" y="7298"/>
                </a:lnTo>
                <a:lnTo>
                  <a:pt x="21600" y="7298"/>
                </a:lnTo>
                <a:close/>
              </a:path>
              <a:path w="21600" h="21600" extrusionOk="0">
                <a:moveTo>
                  <a:pt x="21600" y="7298"/>
                </a:moveTo>
                <a:lnTo>
                  <a:pt x="6033" y="7298"/>
                </a:lnTo>
                <a:lnTo>
                  <a:pt x="11164" y="7298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Oval 26"/>
          <p:cNvSpPr>
            <a:spLocks noChangeArrowheads="1"/>
          </p:cNvSpPr>
          <p:nvPr/>
        </p:nvSpPr>
        <p:spPr bwMode="auto">
          <a:xfrm>
            <a:off x="5224463" y="4354513"/>
            <a:ext cx="76200" cy="77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87" name="Text Box 27"/>
          <p:cNvSpPr txBox="1">
            <a:spLocks noChangeArrowheads="1"/>
          </p:cNvSpPr>
          <p:nvPr/>
        </p:nvSpPr>
        <p:spPr bwMode="auto">
          <a:xfrm>
            <a:off x="2274888" y="34242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8688" name="Text Box 28"/>
          <p:cNvSpPr txBox="1">
            <a:spLocks noChangeArrowheads="1"/>
          </p:cNvSpPr>
          <p:nvPr/>
        </p:nvSpPr>
        <p:spPr bwMode="auto">
          <a:xfrm>
            <a:off x="5214938" y="3454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8689" name="Text Box 29"/>
          <p:cNvSpPr txBox="1">
            <a:spLocks noChangeArrowheads="1"/>
          </p:cNvSpPr>
          <p:nvPr/>
        </p:nvSpPr>
        <p:spPr bwMode="auto">
          <a:xfrm>
            <a:off x="1817688" y="41529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8690" name="Text Box 30"/>
          <p:cNvSpPr txBox="1">
            <a:spLocks noChangeArrowheads="1"/>
          </p:cNvSpPr>
          <p:nvPr/>
        </p:nvSpPr>
        <p:spPr bwMode="auto">
          <a:xfrm>
            <a:off x="5297488" y="42005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8691" name="Text Box 31"/>
          <p:cNvSpPr txBox="1">
            <a:spLocks noChangeArrowheads="1"/>
          </p:cNvSpPr>
          <p:nvPr/>
        </p:nvSpPr>
        <p:spPr bwMode="auto">
          <a:xfrm>
            <a:off x="654050" y="5114925"/>
            <a:ext cx="7761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Given: O</a:t>
            </a:r>
            <a:r>
              <a:rPr lang="en-US" altLang="en-US" sz="2400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, O</a:t>
            </a:r>
            <a:r>
              <a:rPr lang="en-US" altLang="en-US" sz="2400" baseline="-25000">
                <a:solidFill>
                  <a:schemeClr val="accent2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 &amp; 3 positions for CD (C</a:t>
            </a:r>
            <a:r>
              <a:rPr lang="en-US" altLang="en-US" sz="2400" baseline="-2500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D</a:t>
            </a:r>
            <a:r>
              <a:rPr lang="en-US" altLang="en-US" sz="2400" baseline="-2500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,C</a:t>
            </a:r>
            <a:r>
              <a:rPr lang="en-US" altLang="en-US" sz="2400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D</a:t>
            </a:r>
            <a:r>
              <a:rPr lang="en-US" altLang="en-US" sz="2400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,C</a:t>
            </a:r>
            <a:r>
              <a:rPr lang="en-US" altLang="en-US" sz="2400" baseline="-25000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D</a:t>
            </a:r>
            <a:r>
              <a:rPr lang="en-US" altLang="en-US" sz="2400" baseline="-25000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66"/>
                </a:solidFill>
                <a:latin typeface="Arial" panose="020B0604020202020204" pitchFamily="34" charset="0"/>
              </a:rPr>
              <a:t>Required: solve for unknown attachment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FF0066"/>
                </a:solidFill>
                <a:latin typeface="Arial" panose="020B0604020202020204" pitchFamily="34" charset="0"/>
              </a:rPr>
              <a:t>points G and H</a:t>
            </a:r>
          </a:p>
        </p:txBody>
      </p:sp>
      <p:sp>
        <p:nvSpPr>
          <p:cNvPr id="28692" name="Line 32"/>
          <p:cNvSpPr>
            <a:spLocks noChangeShapeType="1"/>
          </p:cNvSpPr>
          <p:nvPr/>
        </p:nvSpPr>
        <p:spPr bwMode="auto">
          <a:xfrm>
            <a:off x="4479925" y="1704975"/>
            <a:ext cx="900113" cy="4127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Text Box 33"/>
          <p:cNvSpPr txBox="1">
            <a:spLocks noChangeArrowheads="1"/>
          </p:cNvSpPr>
          <p:nvPr/>
        </p:nvSpPr>
        <p:spPr bwMode="auto">
          <a:xfrm>
            <a:off x="4295775" y="1257300"/>
            <a:ext cx="51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4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8694" name="Text Box 34"/>
          <p:cNvSpPr txBox="1">
            <a:spLocks noChangeArrowheads="1"/>
          </p:cNvSpPr>
          <p:nvPr/>
        </p:nvSpPr>
        <p:spPr bwMode="auto">
          <a:xfrm>
            <a:off x="5327650" y="1693863"/>
            <a:ext cx="51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D</a:t>
            </a:r>
            <a:r>
              <a:rPr lang="en-US" altLang="en-US" sz="24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8695" name="Line 35"/>
          <p:cNvSpPr>
            <a:spLocks noChangeShapeType="1"/>
          </p:cNvSpPr>
          <p:nvPr/>
        </p:nvSpPr>
        <p:spPr bwMode="auto">
          <a:xfrm flipV="1">
            <a:off x="6161088" y="1689100"/>
            <a:ext cx="1096962" cy="288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6" name="Text Box 36"/>
          <p:cNvSpPr txBox="1">
            <a:spLocks noChangeArrowheads="1"/>
          </p:cNvSpPr>
          <p:nvPr/>
        </p:nvSpPr>
        <p:spPr bwMode="auto">
          <a:xfrm>
            <a:off x="5891213" y="1482725"/>
            <a:ext cx="51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4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8697" name="Text Box 37"/>
          <p:cNvSpPr txBox="1">
            <a:spLocks noChangeArrowheads="1"/>
          </p:cNvSpPr>
          <p:nvPr/>
        </p:nvSpPr>
        <p:spPr bwMode="auto">
          <a:xfrm>
            <a:off x="7112000" y="1222375"/>
            <a:ext cx="51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D</a:t>
            </a:r>
            <a:r>
              <a:rPr lang="en-US" altLang="en-US" sz="24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8698" name="Text Box 38"/>
          <p:cNvSpPr txBox="1">
            <a:spLocks noChangeArrowheads="1"/>
          </p:cNvSpPr>
          <p:nvPr/>
        </p:nvSpPr>
        <p:spPr bwMode="auto">
          <a:xfrm>
            <a:off x="2433638" y="2551113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G</a:t>
            </a:r>
            <a:endParaRPr lang="en-US" altLang="en-US" sz="2400" b="1" baseline="-2500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8699" name="Text Box 39"/>
          <p:cNvSpPr txBox="1">
            <a:spLocks noChangeArrowheads="1"/>
          </p:cNvSpPr>
          <p:nvPr/>
        </p:nvSpPr>
        <p:spPr bwMode="auto">
          <a:xfrm>
            <a:off x="5243513" y="275272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H</a:t>
            </a:r>
            <a:endParaRPr lang="en-US" altLang="en-US" sz="2400" b="1" baseline="-2500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8700" name="Rectangle 40"/>
          <p:cNvSpPr>
            <a:spLocks noChangeArrowheads="1"/>
          </p:cNvSpPr>
          <p:nvPr/>
        </p:nvSpPr>
        <p:spPr bwMode="auto">
          <a:xfrm>
            <a:off x="277813" y="73025"/>
            <a:ext cx="8766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accent2"/>
                </a:solidFill>
              </a:rPr>
              <a:t>Three position motion with specified fixed pivots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04525B-F75D-46A2-97FD-EB48534D3949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152400"/>
            <a:ext cx="60975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Line 3"/>
          <p:cNvSpPr>
            <a:spLocks noChangeShapeType="1"/>
          </p:cNvSpPr>
          <p:nvPr/>
        </p:nvSpPr>
        <p:spPr bwMode="auto">
          <a:xfrm flipV="1">
            <a:off x="1771650" y="2166938"/>
            <a:ext cx="514350" cy="3603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toilet"/>
          <p:cNvSpPr>
            <a:spLocks noEditPoints="1" noChangeArrowheads="1"/>
          </p:cNvSpPr>
          <p:nvPr/>
        </p:nvSpPr>
        <p:spPr bwMode="auto">
          <a:xfrm rot="10800000">
            <a:off x="2649538" y="3448050"/>
            <a:ext cx="220662" cy="2301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931 w 21600"/>
              <a:gd name="T13" fmla="*/ 538 h 21600"/>
              <a:gd name="T14" fmla="*/ 20729 w 21600"/>
              <a:gd name="T15" fmla="*/ 660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600" y="7298"/>
                </a:moveTo>
                <a:lnTo>
                  <a:pt x="21600" y="0"/>
                </a:lnTo>
                <a:lnTo>
                  <a:pt x="10679" y="0"/>
                </a:lnTo>
                <a:lnTo>
                  <a:pt x="0" y="0"/>
                </a:lnTo>
                <a:lnTo>
                  <a:pt x="0" y="7298"/>
                </a:lnTo>
                <a:lnTo>
                  <a:pt x="6033" y="7298"/>
                </a:lnTo>
                <a:lnTo>
                  <a:pt x="6206" y="7616"/>
                </a:lnTo>
                <a:lnTo>
                  <a:pt x="6310" y="7935"/>
                </a:lnTo>
                <a:lnTo>
                  <a:pt x="6345" y="8302"/>
                </a:lnTo>
                <a:lnTo>
                  <a:pt x="6310" y="8620"/>
                </a:lnTo>
                <a:lnTo>
                  <a:pt x="6206" y="8963"/>
                </a:lnTo>
                <a:lnTo>
                  <a:pt x="6102" y="9331"/>
                </a:lnTo>
                <a:lnTo>
                  <a:pt x="5894" y="9722"/>
                </a:lnTo>
                <a:lnTo>
                  <a:pt x="5513" y="10163"/>
                </a:lnTo>
                <a:lnTo>
                  <a:pt x="4577" y="11339"/>
                </a:lnTo>
                <a:lnTo>
                  <a:pt x="3848" y="12539"/>
                </a:lnTo>
                <a:lnTo>
                  <a:pt x="3363" y="13641"/>
                </a:lnTo>
                <a:lnTo>
                  <a:pt x="3086" y="14718"/>
                </a:lnTo>
                <a:lnTo>
                  <a:pt x="3051" y="15649"/>
                </a:lnTo>
                <a:lnTo>
                  <a:pt x="3086" y="16580"/>
                </a:lnTo>
                <a:lnTo>
                  <a:pt x="3467" y="17510"/>
                </a:lnTo>
                <a:lnTo>
                  <a:pt x="3952" y="18294"/>
                </a:lnTo>
                <a:lnTo>
                  <a:pt x="4577" y="19029"/>
                </a:lnTo>
                <a:lnTo>
                  <a:pt x="5270" y="19616"/>
                </a:lnTo>
                <a:lnTo>
                  <a:pt x="6137" y="20229"/>
                </a:lnTo>
                <a:lnTo>
                  <a:pt x="6969" y="20718"/>
                </a:lnTo>
                <a:lnTo>
                  <a:pt x="7905" y="21061"/>
                </a:lnTo>
                <a:lnTo>
                  <a:pt x="8876" y="21331"/>
                </a:lnTo>
                <a:lnTo>
                  <a:pt x="9812" y="21600"/>
                </a:lnTo>
                <a:lnTo>
                  <a:pt x="10817" y="21600"/>
                </a:lnTo>
                <a:lnTo>
                  <a:pt x="11753" y="21600"/>
                </a:lnTo>
                <a:lnTo>
                  <a:pt x="12690" y="21331"/>
                </a:lnTo>
                <a:lnTo>
                  <a:pt x="13695" y="21061"/>
                </a:lnTo>
                <a:lnTo>
                  <a:pt x="14492" y="20718"/>
                </a:lnTo>
                <a:lnTo>
                  <a:pt x="15359" y="20229"/>
                </a:lnTo>
                <a:lnTo>
                  <a:pt x="16157" y="19616"/>
                </a:lnTo>
                <a:lnTo>
                  <a:pt x="16781" y="19029"/>
                </a:lnTo>
                <a:lnTo>
                  <a:pt x="17335" y="18294"/>
                </a:lnTo>
                <a:lnTo>
                  <a:pt x="17717" y="17510"/>
                </a:lnTo>
                <a:lnTo>
                  <a:pt x="18098" y="16580"/>
                </a:lnTo>
                <a:lnTo>
                  <a:pt x="18237" y="15649"/>
                </a:lnTo>
                <a:lnTo>
                  <a:pt x="18098" y="14718"/>
                </a:lnTo>
                <a:lnTo>
                  <a:pt x="17856" y="13641"/>
                </a:lnTo>
                <a:lnTo>
                  <a:pt x="17231" y="12539"/>
                </a:lnTo>
                <a:lnTo>
                  <a:pt x="16538" y="11339"/>
                </a:lnTo>
                <a:lnTo>
                  <a:pt x="15533" y="10163"/>
                </a:lnTo>
                <a:lnTo>
                  <a:pt x="15221" y="9722"/>
                </a:lnTo>
                <a:lnTo>
                  <a:pt x="14978" y="9404"/>
                </a:lnTo>
                <a:lnTo>
                  <a:pt x="14804" y="9012"/>
                </a:lnTo>
                <a:lnTo>
                  <a:pt x="14735" y="8620"/>
                </a:lnTo>
                <a:lnTo>
                  <a:pt x="14700" y="8302"/>
                </a:lnTo>
                <a:lnTo>
                  <a:pt x="14735" y="7959"/>
                </a:lnTo>
                <a:lnTo>
                  <a:pt x="14874" y="7616"/>
                </a:lnTo>
                <a:lnTo>
                  <a:pt x="14978" y="7298"/>
                </a:lnTo>
                <a:lnTo>
                  <a:pt x="21600" y="7298"/>
                </a:lnTo>
                <a:close/>
              </a:path>
              <a:path w="21600" h="21600" extrusionOk="0">
                <a:moveTo>
                  <a:pt x="21600" y="7298"/>
                </a:moveTo>
                <a:lnTo>
                  <a:pt x="6033" y="7298"/>
                </a:lnTo>
                <a:lnTo>
                  <a:pt x="11164" y="7298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Oval 5"/>
          <p:cNvSpPr>
            <a:spLocks noChangeArrowheads="1"/>
          </p:cNvSpPr>
          <p:nvPr/>
        </p:nvSpPr>
        <p:spPr bwMode="auto">
          <a:xfrm>
            <a:off x="2722563" y="3486150"/>
            <a:ext cx="76200" cy="77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3" name="toilet"/>
          <p:cNvSpPr>
            <a:spLocks noEditPoints="1" noChangeArrowheads="1"/>
          </p:cNvSpPr>
          <p:nvPr/>
        </p:nvSpPr>
        <p:spPr bwMode="auto">
          <a:xfrm rot="10800000">
            <a:off x="4719638" y="3498850"/>
            <a:ext cx="220662" cy="2301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931 w 21600"/>
              <a:gd name="T13" fmla="*/ 538 h 21600"/>
              <a:gd name="T14" fmla="*/ 20729 w 21600"/>
              <a:gd name="T15" fmla="*/ 660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600" y="7298"/>
                </a:moveTo>
                <a:lnTo>
                  <a:pt x="21600" y="0"/>
                </a:lnTo>
                <a:lnTo>
                  <a:pt x="10679" y="0"/>
                </a:lnTo>
                <a:lnTo>
                  <a:pt x="0" y="0"/>
                </a:lnTo>
                <a:lnTo>
                  <a:pt x="0" y="7298"/>
                </a:lnTo>
                <a:lnTo>
                  <a:pt x="6033" y="7298"/>
                </a:lnTo>
                <a:lnTo>
                  <a:pt x="6206" y="7616"/>
                </a:lnTo>
                <a:lnTo>
                  <a:pt x="6310" y="7935"/>
                </a:lnTo>
                <a:lnTo>
                  <a:pt x="6345" y="8302"/>
                </a:lnTo>
                <a:lnTo>
                  <a:pt x="6310" y="8620"/>
                </a:lnTo>
                <a:lnTo>
                  <a:pt x="6206" y="8963"/>
                </a:lnTo>
                <a:lnTo>
                  <a:pt x="6102" y="9331"/>
                </a:lnTo>
                <a:lnTo>
                  <a:pt x="5894" y="9722"/>
                </a:lnTo>
                <a:lnTo>
                  <a:pt x="5513" y="10163"/>
                </a:lnTo>
                <a:lnTo>
                  <a:pt x="4577" y="11339"/>
                </a:lnTo>
                <a:lnTo>
                  <a:pt x="3848" y="12539"/>
                </a:lnTo>
                <a:lnTo>
                  <a:pt x="3363" y="13641"/>
                </a:lnTo>
                <a:lnTo>
                  <a:pt x="3086" y="14718"/>
                </a:lnTo>
                <a:lnTo>
                  <a:pt x="3051" y="15649"/>
                </a:lnTo>
                <a:lnTo>
                  <a:pt x="3086" y="16580"/>
                </a:lnTo>
                <a:lnTo>
                  <a:pt x="3467" y="17510"/>
                </a:lnTo>
                <a:lnTo>
                  <a:pt x="3952" y="18294"/>
                </a:lnTo>
                <a:lnTo>
                  <a:pt x="4577" y="19029"/>
                </a:lnTo>
                <a:lnTo>
                  <a:pt x="5270" y="19616"/>
                </a:lnTo>
                <a:lnTo>
                  <a:pt x="6137" y="20229"/>
                </a:lnTo>
                <a:lnTo>
                  <a:pt x="6969" y="20718"/>
                </a:lnTo>
                <a:lnTo>
                  <a:pt x="7905" y="21061"/>
                </a:lnTo>
                <a:lnTo>
                  <a:pt x="8876" y="21331"/>
                </a:lnTo>
                <a:lnTo>
                  <a:pt x="9812" y="21600"/>
                </a:lnTo>
                <a:lnTo>
                  <a:pt x="10817" y="21600"/>
                </a:lnTo>
                <a:lnTo>
                  <a:pt x="11753" y="21600"/>
                </a:lnTo>
                <a:lnTo>
                  <a:pt x="12690" y="21331"/>
                </a:lnTo>
                <a:lnTo>
                  <a:pt x="13695" y="21061"/>
                </a:lnTo>
                <a:lnTo>
                  <a:pt x="14492" y="20718"/>
                </a:lnTo>
                <a:lnTo>
                  <a:pt x="15359" y="20229"/>
                </a:lnTo>
                <a:lnTo>
                  <a:pt x="16157" y="19616"/>
                </a:lnTo>
                <a:lnTo>
                  <a:pt x="16781" y="19029"/>
                </a:lnTo>
                <a:lnTo>
                  <a:pt x="17335" y="18294"/>
                </a:lnTo>
                <a:lnTo>
                  <a:pt x="17717" y="17510"/>
                </a:lnTo>
                <a:lnTo>
                  <a:pt x="18098" y="16580"/>
                </a:lnTo>
                <a:lnTo>
                  <a:pt x="18237" y="15649"/>
                </a:lnTo>
                <a:lnTo>
                  <a:pt x="18098" y="14718"/>
                </a:lnTo>
                <a:lnTo>
                  <a:pt x="17856" y="13641"/>
                </a:lnTo>
                <a:lnTo>
                  <a:pt x="17231" y="12539"/>
                </a:lnTo>
                <a:lnTo>
                  <a:pt x="16538" y="11339"/>
                </a:lnTo>
                <a:lnTo>
                  <a:pt x="15533" y="10163"/>
                </a:lnTo>
                <a:lnTo>
                  <a:pt x="15221" y="9722"/>
                </a:lnTo>
                <a:lnTo>
                  <a:pt x="14978" y="9404"/>
                </a:lnTo>
                <a:lnTo>
                  <a:pt x="14804" y="9012"/>
                </a:lnTo>
                <a:lnTo>
                  <a:pt x="14735" y="8620"/>
                </a:lnTo>
                <a:lnTo>
                  <a:pt x="14700" y="8302"/>
                </a:lnTo>
                <a:lnTo>
                  <a:pt x="14735" y="7959"/>
                </a:lnTo>
                <a:lnTo>
                  <a:pt x="14874" y="7616"/>
                </a:lnTo>
                <a:lnTo>
                  <a:pt x="14978" y="7298"/>
                </a:lnTo>
                <a:lnTo>
                  <a:pt x="21600" y="7298"/>
                </a:lnTo>
                <a:close/>
              </a:path>
              <a:path w="21600" h="21600" extrusionOk="0">
                <a:moveTo>
                  <a:pt x="21600" y="7298"/>
                </a:moveTo>
                <a:lnTo>
                  <a:pt x="6033" y="7298"/>
                </a:lnTo>
                <a:lnTo>
                  <a:pt x="11164" y="7298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Oval 7"/>
          <p:cNvSpPr>
            <a:spLocks noChangeArrowheads="1"/>
          </p:cNvSpPr>
          <p:nvPr/>
        </p:nvSpPr>
        <p:spPr bwMode="auto">
          <a:xfrm>
            <a:off x="4792663" y="3536950"/>
            <a:ext cx="76200" cy="77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613" y="152400"/>
            <a:ext cx="6097587" cy="4572000"/>
            <a:chOff x="47" y="96"/>
            <a:chExt cx="3841" cy="2880"/>
          </a:xfrm>
        </p:grpSpPr>
        <p:pic>
          <p:nvPicPr>
            <p:cNvPr id="2972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" y="96"/>
              <a:ext cx="3841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1" name="Line 10"/>
            <p:cNvSpPr>
              <a:spLocks noChangeShapeType="1"/>
            </p:cNvSpPr>
            <p:nvPr/>
          </p:nvSpPr>
          <p:spPr bwMode="auto">
            <a:xfrm flipV="1">
              <a:off x="1548" y="1104"/>
              <a:ext cx="276" cy="27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11"/>
            <p:cNvSpPr>
              <a:spLocks noChangeShapeType="1"/>
            </p:cNvSpPr>
            <p:nvPr/>
          </p:nvSpPr>
          <p:spPr bwMode="auto">
            <a:xfrm flipV="1">
              <a:off x="1116" y="1365"/>
              <a:ext cx="324" cy="227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toilet"/>
            <p:cNvSpPr>
              <a:spLocks noEditPoints="1" noChangeArrowheads="1"/>
            </p:cNvSpPr>
            <p:nvPr/>
          </p:nvSpPr>
          <p:spPr bwMode="auto">
            <a:xfrm rot="10800000">
              <a:off x="1669" y="2172"/>
              <a:ext cx="139" cy="1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32 w 21600"/>
                <a:gd name="T13" fmla="*/ 596 h 21600"/>
                <a:gd name="T14" fmla="*/ 20668 w 21600"/>
                <a:gd name="T15" fmla="*/ 655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7298"/>
                  </a:moveTo>
                  <a:lnTo>
                    <a:pt x="21600" y="0"/>
                  </a:lnTo>
                  <a:lnTo>
                    <a:pt x="10679" y="0"/>
                  </a:lnTo>
                  <a:lnTo>
                    <a:pt x="0" y="0"/>
                  </a:lnTo>
                  <a:lnTo>
                    <a:pt x="0" y="7298"/>
                  </a:lnTo>
                  <a:lnTo>
                    <a:pt x="6033" y="7298"/>
                  </a:lnTo>
                  <a:lnTo>
                    <a:pt x="6206" y="7616"/>
                  </a:lnTo>
                  <a:lnTo>
                    <a:pt x="6310" y="7935"/>
                  </a:lnTo>
                  <a:lnTo>
                    <a:pt x="6345" y="8302"/>
                  </a:lnTo>
                  <a:lnTo>
                    <a:pt x="6310" y="8620"/>
                  </a:lnTo>
                  <a:lnTo>
                    <a:pt x="6206" y="8963"/>
                  </a:lnTo>
                  <a:lnTo>
                    <a:pt x="6102" y="9331"/>
                  </a:lnTo>
                  <a:lnTo>
                    <a:pt x="5894" y="9722"/>
                  </a:lnTo>
                  <a:lnTo>
                    <a:pt x="5513" y="10163"/>
                  </a:lnTo>
                  <a:lnTo>
                    <a:pt x="4577" y="11339"/>
                  </a:lnTo>
                  <a:lnTo>
                    <a:pt x="3848" y="12539"/>
                  </a:lnTo>
                  <a:lnTo>
                    <a:pt x="3363" y="13641"/>
                  </a:lnTo>
                  <a:lnTo>
                    <a:pt x="3086" y="14718"/>
                  </a:lnTo>
                  <a:lnTo>
                    <a:pt x="3051" y="15649"/>
                  </a:lnTo>
                  <a:lnTo>
                    <a:pt x="3086" y="16580"/>
                  </a:lnTo>
                  <a:lnTo>
                    <a:pt x="3467" y="17510"/>
                  </a:lnTo>
                  <a:lnTo>
                    <a:pt x="3952" y="18294"/>
                  </a:lnTo>
                  <a:lnTo>
                    <a:pt x="4577" y="19029"/>
                  </a:lnTo>
                  <a:lnTo>
                    <a:pt x="5270" y="19616"/>
                  </a:lnTo>
                  <a:lnTo>
                    <a:pt x="6137" y="20229"/>
                  </a:lnTo>
                  <a:lnTo>
                    <a:pt x="6969" y="20718"/>
                  </a:lnTo>
                  <a:lnTo>
                    <a:pt x="7905" y="21061"/>
                  </a:lnTo>
                  <a:lnTo>
                    <a:pt x="8876" y="21331"/>
                  </a:lnTo>
                  <a:lnTo>
                    <a:pt x="9812" y="21600"/>
                  </a:lnTo>
                  <a:lnTo>
                    <a:pt x="10817" y="21600"/>
                  </a:lnTo>
                  <a:lnTo>
                    <a:pt x="11753" y="21600"/>
                  </a:lnTo>
                  <a:lnTo>
                    <a:pt x="12690" y="21331"/>
                  </a:lnTo>
                  <a:lnTo>
                    <a:pt x="13695" y="21061"/>
                  </a:lnTo>
                  <a:lnTo>
                    <a:pt x="14492" y="20718"/>
                  </a:lnTo>
                  <a:lnTo>
                    <a:pt x="15359" y="20229"/>
                  </a:lnTo>
                  <a:lnTo>
                    <a:pt x="16157" y="19616"/>
                  </a:lnTo>
                  <a:lnTo>
                    <a:pt x="16781" y="19029"/>
                  </a:lnTo>
                  <a:lnTo>
                    <a:pt x="17335" y="18294"/>
                  </a:lnTo>
                  <a:lnTo>
                    <a:pt x="17717" y="17510"/>
                  </a:lnTo>
                  <a:lnTo>
                    <a:pt x="18098" y="16580"/>
                  </a:lnTo>
                  <a:lnTo>
                    <a:pt x="18237" y="15649"/>
                  </a:lnTo>
                  <a:lnTo>
                    <a:pt x="18098" y="14718"/>
                  </a:lnTo>
                  <a:lnTo>
                    <a:pt x="17856" y="13641"/>
                  </a:lnTo>
                  <a:lnTo>
                    <a:pt x="17231" y="12539"/>
                  </a:lnTo>
                  <a:lnTo>
                    <a:pt x="16538" y="11339"/>
                  </a:lnTo>
                  <a:lnTo>
                    <a:pt x="15533" y="10163"/>
                  </a:lnTo>
                  <a:lnTo>
                    <a:pt x="15221" y="9722"/>
                  </a:lnTo>
                  <a:lnTo>
                    <a:pt x="14978" y="9404"/>
                  </a:lnTo>
                  <a:lnTo>
                    <a:pt x="14804" y="9012"/>
                  </a:lnTo>
                  <a:lnTo>
                    <a:pt x="14735" y="8620"/>
                  </a:lnTo>
                  <a:lnTo>
                    <a:pt x="14700" y="8302"/>
                  </a:lnTo>
                  <a:lnTo>
                    <a:pt x="14735" y="7959"/>
                  </a:lnTo>
                  <a:lnTo>
                    <a:pt x="14874" y="7616"/>
                  </a:lnTo>
                  <a:lnTo>
                    <a:pt x="14978" y="7298"/>
                  </a:lnTo>
                  <a:lnTo>
                    <a:pt x="21600" y="7298"/>
                  </a:lnTo>
                  <a:close/>
                </a:path>
                <a:path w="21600" h="21600" extrusionOk="0">
                  <a:moveTo>
                    <a:pt x="21600" y="7298"/>
                  </a:moveTo>
                  <a:lnTo>
                    <a:pt x="6033" y="7298"/>
                  </a:lnTo>
                  <a:lnTo>
                    <a:pt x="11164" y="7298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Oval 13"/>
            <p:cNvSpPr>
              <a:spLocks noChangeArrowheads="1"/>
            </p:cNvSpPr>
            <p:nvPr/>
          </p:nvSpPr>
          <p:spPr bwMode="auto">
            <a:xfrm>
              <a:off x="1715" y="2196"/>
              <a:ext cx="48" cy="4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725" name="toilet"/>
            <p:cNvSpPr>
              <a:spLocks noEditPoints="1" noChangeArrowheads="1"/>
            </p:cNvSpPr>
            <p:nvPr/>
          </p:nvSpPr>
          <p:spPr bwMode="auto">
            <a:xfrm rot="10800000">
              <a:off x="2973" y="2204"/>
              <a:ext cx="139" cy="1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32 w 21600"/>
                <a:gd name="T13" fmla="*/ 596 h 21600"/>
                <a:gd name="T14" fmla="*/ 20668 w 21600"/>
                <a:gd name="T15" fmla="*/ 655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7298"/>
                  </a:moveTo>
                  <a:lnTo>
                    <a:pt x="21600" y="0"/>
                  </a:lnTo>
                  <a:lnTo>
                    <a:pt x="10679" y="0"/>
                  </a:lnTo>
                  <a:lnTo>
                    <a:pt x="0" y="0"/>
                  </a:lnTo>
                  <a:lnTo>
                    <a:pt x="0" y="7298"/>
                  </a:lnTo>
                  <a:lnTo>
                    <a:pt x="6033" y="7298"/>
                  </a:lnTo>
                  <a:lnTo>
                    <a:pt x="6206" y="7616"/>
                  </a:lnTo>
                  <a:lnTo>
                    <a:pt x="6310" y="7935"/>
                  </a:lnTo>
                  <a:lnTo>
                    <a:pt x="6345" y="8302"/>
                  </a:lnTo>
                  <a:lnTo>
                    <a:pt x="6310" y="8620"/>
                  </a:lnTo>
                  <a:lnTo>
                    <a:pt x="6206" y="8963"/>
                  </a:lnTo>
                  <a:lnTo>
                    <a:pt x="6102" y="9331"/>
                  </a:lnTo>
                  <a:lnTo>
                    <a:pt x="5894" y="9722"/>
                  </a:lnTo>
                  <a:lnTo>
                    <a:pt x="5513" y="10163"/>
                  </a:lnTo>
                  <a:lnTo>
                    <a:pt x="4577" y="11339"/>
                  </a:lnTo>
                  <a:lnTo>
                    <a:pt x="3848" y="12539"/>
                  </a:lnTo>
                  <a:lnTo>
                    <a:pt x="3363" y="13641"/>
                  </a:lnTo>
                  <a:lnTo>
                    <a:pt x="3086" y="14718"/>
                  </a:lnTo>
                  <a:lnTo>
                    <a:pt x="3051" y="15649"/>
                  </a:lnTo>
                  <a:lnTo>
                    <a:pt x="3086" y="16580"/>
                  </a:lnTo>
                  <a:lnTo>
                    <a:pt x="3467" y="17510"/>
                  </a:lnTo>
                  <a:lnTo>
                    <a:pt x="3952" y="18294"/>
                  </a:lnTo>
                  <a:lnTo>
                    <a:pt x="4577" y="19029"/>
                  </a:lnTo>
                  <a:lnTo>
                    <a:pt x="5270" y="19616"/>
                  </a:lnTo>
                  <a:lnTo>
                    <a:pt x="6137" y="20229"/>
                  </a:lnTo>
                  <a:lnTo>
                    <a:pt x="6969" y="20718"/>
                  </a:lnTo>
                  <a:lnTo>
                    <a:pt x="7905" y="21061"/>
                  </a:lnTo>
                  <a:lnTo>
                    <a:pt x="8876" y="21331"/>
                  </a:lnTo>
                  <a:lnTo>
                    <a:pt x="9812" y="21600"/>
                  </a:lnTo>
                  <a:lnTo>
                    <a:pt x="10817" y="21600"/>
                  </a:lnTo>
                  <a:lnTo>
                    <a:pt x="11753" y="21600"/>
                  </a:lnTo>
                  <a:lnTo>
                    <a:pt x="12690" y="21331"/>
                  </a:lnTo>
                  <a:lnTo>
                    <a:pt x="13695" y="21061"/>
                  </a:lnTo>
                  <a:lnTo>
                    <a:pt x="14492" y="20718"/>
                  </a:lnTo>
                  <a:lnTo>
                    <a:pt x="15359" y="20229"/>
                  </a:lnTo>
                  <a:lnTo>
                    <a:pt x="16157" y="19616"/>
                  </a:lnTo>
                  <a:lnTo>
                    <a:pt x="16781" y="19029"/>
                  </a:lnTo>
                  <a:lnTo>
                    <a:pt x="17335" y="18294"/>
                  </a:lnTo>
                  <a:lnTo>
                    <a:pt x="17717" y="17510"/>
                  </a:lnTo>
                  <a:lnTo>
                    <a:pt x="18098" y="16580"/>
                  </a:lnTo>
                  <a:lnTo>
                    <a:pt x="18237" y="15649"/>
                  </a:lnTo>
                  <a:lnTo>
                    <a:pt x="18098" y="14718"/>
                  </a:lnTo>
                  <a:lnTo>
                    <a:pt x="17856" y="13641"/>
                  </a:lnTo>
                  <a:lnTo>
                    <a:pt x="17231" y="12539"/>
                  </a:lnTo>
                  <a:lnTo>
                    <a:pt x="16538" y="11339"/>
                  </a:lnTo>
                  <a:lnTo>
                    <a:pt x="15533" y="10163"/>
                  </a:lnTo>
                  <a:lnTo>
                    <a:pt x="15221" y="9722"/>
                  </a:lnTo>
                  <a:lnTo>
                    <a:pt x="14978" y="9404"/>
                  </a:lnTo>
                  <a:lnTo>
                    <a:pt x="14804" y="9012"/>
                  </a:lnTo>
                  <a:lnTo>
                    <a:pt x="14735" y="8620"/>
                  </a:lnTo>
                  <a:lnTo>
                    <a:pt x="14700" y="8302"/>
                  </a:lnTo>
                  <a:lnTo>
                    <a:pt x="14735" y="7959"/>
                  </a:lnTo>
                  <a:lnTo>
                    <a:pt x="14874" y="7616"/>
                  </a:lnTo>
                  <a:lnTo>
                    <a:pt x="14978" y="7298"/>
                  </a:lnTo>
                  <a:lnTo>
                    <a:pt x="21600" y="7298"/>
                  </a:lnTo>
                  <a:close/>
                </a:path>
                <a:path w="21600" h="21600" extrusionOk="0">
                  <a:moveTo>
                    <a:pt x="21600" y="7298"/>
                  </a:moveTo>
                  <a:lnTo>
                    <a:pt x="6033" y="7298"/>
                  </a:lnTo>
                  <a:lnTo>
                    <a:pt x="11164" y="7298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Oval 15"/>
            <p:cNvSpPr>
              <a:spLocks noChangeArrowheads="1"/>
            </p:cNvSpPr>
            <p:nvPr/>
          </p:nvSpPr>
          <p:spPr bwMode="auto">
            <a:xfrm>
              <a:off x="3019" y="2228"/>
              <a:ext cx="48" cy="4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4613" y="152400"/>
            <a:ext cx="6097587" cy="4572000"/>
            <a:chOff x="47" y="96"/>
            <a:chExt cx="3841" cy="2880"/>
          </a:xfrm>
        </p:grpSpPr>
        <p:pic>
          <p:nvPicPr>
            <p:cNvPr id="29712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" y="96"/>
              <a:ext cx="3841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3" name="Line 18"/>
            <p:cNvSpPr>
              <a:spLocks noChangeShapeType="1"/>
            </p:cNvSpPr>
            <p:nvPr/>
          </p:nvSpPr>
          <p:spPr bwMode="auto">
            <a:xfrm flipV="1">
              <a:off x="1920" y="1257"/>
              <a:ext cx="180" cy="37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19"/>
            <p:cNvSpPr>
              <a:spLocks noChangeShapeType="1"/>
            </p:cNvSpPr>
            <p:nvPr/>
          </p:nvSpPr>
          <p:spPr bwMode="auto">
            <a:xfrm flipV="1">
              <a:off x="1548" y="1104"/>
              <a:ext cx="276" cy="275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20"/>
            <p:cNvSpPr>
              <a:spLocks noChangeShapeType="1"/>
            </p:cNvSpPr>
            <p:nvPr/>
          </p:nvSpPr>
          <p:spPr bwMode="auto">
            <a:xfrm flipV="1">
              <a:off x="1116" y="1365"/>
              <a:ext cx="324" cy="227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toilet"/>
            <p:cNvSpPr>
              <a:spLocks noEditPoints="1" noChangeArrowheads="1"/>
            </p:cNvSpPr>
            <p:nvPr/>
          </p:nvSpPr>
          <p:spPr bwMode="auto">
            <a:xfrm rot="10800000">
              <a:off x="1669" y="2172"/>
              <a:ext cx="139" cy="1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32 w 21600"/>
                <a:gd name="T13" fmla="*/ 596 h 21600"/>
                <a:gd name="T14" fmla="*/ 20668 w 21600"/>
                <a:gd name="T15" fmla="*/ 655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7298"/>
                  </a:moveTo>
                  <a:lnTo>
                    <a:pt x="21600" y="0"/>
                  </a:lnTo>
                  <a:lnTo>
                    <a:pt x="10679" y="0"/>
                  </a:lnTo>
                  <a:lnTo>
                    <a:pt x="0" y="0"/>
                  </a:lnTo>
                  <a:lnTo>
                    <a:pt x="0" y="7298"/>
                  </a:lnTo>
                  <a:lnTo>
                    <a:pt x="6033" y="7298"/>
                  </a:lnTo>
                  <a:lnTo>
                    <a:pt x="6206" y="7616"/>
                  </a:lnTo>
                  <a:lnTo>
                    <a:pt x="6310" y="7935"/>
                  </a:lnTo>
                  <a:lnTo>
                    <a:pt x="6345" y="8302"/>
                  </a:lnTo>
                  <a:lnTo>
                    <a:pt x="6310" y="8620"/>
                  </a:lnTo>
                  <a:lnTo>
                    <a:pt x="6206" y="8963"/>
                  </a:lnTo>
                  <a:lnTo>
                    <a:pt x="6102" y="9331"/>
                  </a:lnTo>
                  <a:lnTo>
                    <a:pt x="5894" y="9722"/>
                  </a:lnTo>
                  <a:lnTo>
                    <a:pt x="5513" y="10163"/>
                  </a:lnTo>
                  <a:lnTo>
                    <a:pt x="4577" y="11339"/>
                  </a:lnTo>
                  <a:lnTo>
                    <a:pt x="3848" y="12539"/>
                  </a:lnTo>
                  <a:lnTo>
                    <a:pt x="3363" y="13641"/>
                  </a:lnTo>
                  <a:lnTo>
                    <a:pt x="3086" y="14718"/>
                  </a:lnTo>
                  <a:lnTo>
                    <a:pt x="3051" y="15649"/>
                  </a:lnTo>
                  <a:lnTo>
                    <a:pt x="3086" y="16580"/>
                  </a:lnTo>
                  <a:lnTo>
                    <a:pt x="3467" y="17510"/>
                  </a:lnTo>
                  <a:lnTo>
                    <a:pt x="3952" y="18294"/>
                  </a:lnTo>
                  <a:lnTo>
                    <a:pt x="4577" y="19029"/>
                  </a:lnTo>
                  <a:lnTo>
                    <a:pt x="5270" y="19616"/>
                  </a:lnTo>
                  <a:lnTo>
                    <a:pt x="6137" y="20229"/>
                  </a:lnTo>
                  <a:lnTo>
                    <a:pt x="6969" y="20718"/>
                  </a:lnTo>
                  <a:lnTo>
                    <a:pt x="7905" y="21061"/>
                  </a:lnTo>
                  <a:lnTo>
                    <a:pt x="8876" y="21331"/>
                  </a:lnTo>
                  <a:lnTo>
                    <a:pt x="9812" y="21600"/>
                  </a:lnTo>
                  <a:lnTo>
                    <a:pt x="10817" y="21600"/>
                  </a:lnTo>
                  <a:lnTo>
                    <a:pt x="11753" y="21600"/>
                  </a:lnTo>
                  <a:lnTo>
                    <a:pt x="12690" y="21331"/>
                  </a:lnTo>
                  <a:lnTo>
                    <a:pt x="13695" y="21061"/>
                  </a:lnTo>
                  <a:lnTo>
                    <a:pt x="14492" y="20718"/>
                  </a:lnTo>
                  <a:lnTo>
                    <a:pt x="15359" y="20229"/>
                  </a:lnTo>
                  <a:lnTo>
                    <a:pt x="16157" y="19616"/>
                  </a:lnTo>
                  <a:lnTo>
                    <a:pt x="16781" y="19029"/>
                  </a:lnTo>
                  <a:lnTo>
                    <a:pt x="17335" y="18294"/>
                  </a:lnTo>
                  <a:lnTo>
                    <a:pt x="17717" y="17510"/>
                  </a:lnTo>
                  <a:lnTo>
                    <a:pt x="18098" y="16580"/>
                  </a:lnTo>
                  <a:lnTo>
                    <a:pt x="18237" y="15649"/>
                  </a:lnTo>
                  <a:lnTo>
                    <a:pt x="18098" y="14718"/>
                  </a:lnTo>
                  <a:lnTo>
                    <a:pt x="17856" y="13641"/>
                  </a:lnTo>
                  <a:lnTo>
                    <a:pt x="17231" y="12539"/>
                  </a:lnTo>
                  <a:lnTo>
                    <a:pt x="16538" y="11339"/>
                  </a:lnTo>
                  <a:lnTo>
                    <a:pt x="15533" y="10163"/>
                  </a:lnTo>
                  <a:lnTo>
                    <a:pt x="15221" y="9722"/>
                  </a:lnTo>
                  <a:lnTo>
                    <a:pt x="14978" y="9404"/>
                  </a:lnTo>
                  <a:lnTo>
                    <a:pt x="14804" y="9012"/>
                  </a:lnTo>
                  <a:lnTo>
                    <a:pt x="14735" y="8620"/>
                  </a:lnTo>
                  <a:lnTo>
                    <a:pt x="14700" y="8302"/>
                  </a:lnTo>
                  <a:lnTo>
                    <a:pt x="14735" y="7959"/>
                  </a:lnTo>
                  <a:lnTo>
                    <a:pt x="14874" y="7616"/>
                  </a:lnTo>
                  <a:lnTo>
                    <a:pt x="14978" y="7298"/>
                  </a:lnTo>
                  <a:lnTo>
                    <a:pt x="21600" y="7298"/>
                  </a:lnTo>
                  <a:close/>
                </a:path>
                <a:path w="21600" h="21600" extrusionOk="0">
                  <a:moveTo>
                    <a:pt x="21600" y="7298"/>
                  </a:moveTo>
                  <a:lnTo>
                    <a:pt x="6033" y="7298"/>
                  </a:lnTo>
                  <a:lnTo>
                    <a:pt x="11164" y="7298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Oval 22"/>
            <p:cNvSpPr>
              <a:spLocks noChangeArrowheads="1"/>
            </p:cNvSpPr>
            <p:nvPr/>
          </p:nvSpPr>
          <p:spPr bwMode="auto">
            <a:xfrm>
              <a:off x="1715" y="2196"/>
              <a:ext cx="48" cy="4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718" name="toilet"/>
            <p:cNvSpPr>
              <a:spLocks noEditPoints="1" noChangeArrowheads="1"/>
            </p:cNvSpPr>
            <p:nvPr/>
          </p:nvSpPr>
          <p:spPr bwMode="auto">
            <a:xfrm rot="10800000">
              <a:off x="2973" y="2204"/>
              <a:ext cx="139" cy="1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32 w 21600"/>
                <a:gd name="T13" fmla="*/ 596 h 21600"/>
                <a:gd name="T14" fmla="*/ 20668 w 21600"/>
                <a:gd name="T15" fmla="*/ 655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7298"/>
                  </a:moveTo>
                  <a:lnTo>
                    <a:pt x="21600" y="0"/>
                  </a:lnTo>
                  <a:lnTo>
                    <a:pt x="10679" y="0"/>
                  </a:lnTo>
                  <a:lnTo>
                    <a:pt x="0" y="0"/>
                  </a:lnTo>
                  <a:lnTo>
                    <a:pt x="0" y="7298"/>
                  </a:lnTo>
                  <a:lnTo>
                    <a:pt x="6033" y="7298"/>
                  </a:lnTo>
                  <a:lnTo>
                    <a:pt x="6206" y="7616"/>
                  </a:lnTo>
                  <a:lnTo>
                    <a:pt x="6310" y="7935"/>
                  </a:lnTo>
                  <a:lnTo>
                    <a:pt x="6345" y="8302"/>
                  </a:lnTo>
                  <a:lnTo>
                    <a:pt x="6310" y="8620"/>
                  </a:lnTo>
                  <a:lnTo>
                    <a:pt x="6206" y="8963"/>
                  </a:lnTo>
                  <a:lnTo>
                    <a:pt x="6102" y="9331"/>
                  </a:lnTo>
                  <a:lnTo>
                    <a:pt x="5894" y="9722"/>
                  </a:lnTo>
                  <a:lnTo>
                    <a:pt x="5513" y="10163"/>
                  </a:lnTo>
                  <a:lnTo>
                    <a:pt x="4577" y="11339"/>
                  </a:lnTo>
                  <a:lnTo>
                    <a:pt x="3848" y="12539"/>
                  </a:lnTo>
                  <a:lnTo>
                    <a:pt x="3363" y="13641"/>
                  </a:lnTo>
                  <a:lnTo>
                    <a:pt x="3086" y="14718"/>
                  </a:lnTo>
                  <a:lnTo>
                    <a:pt x="3051" y="15649"/>
                  </a:lnTo>
                  <a:lnTo>
                    <a:pt x="3086" y="16580"/>
                  </a:lnTo>
                  <a:lnTo>
                    <a:pt x="3467" y="17510"/>
                  </a:lnTo>
                  <a:lnTo>
                    <a:pt x="3952" y="18294"/>
                  </a:lnTo>
                  <a:lnTo>
                    <a:pt x="4577" y="19029"/>
                  </a:lnTo>
                  <a:lnTo>
                    <a:pt x="5270" y="19616"/>
                  </a:lnTo>
                  <a:lnTo>
                    <a:pt x="6137" y="20229"/>
                  </a:lnTo>
                  <a:lnTo>
                    <a:pt x="6969" y="20718"/>
                  </a:lnTo>
                  <a:lnTo>
                    <a:pt x="7905" y="21061"/>
                  </a:lnTo>
                  <a:lnTo>
                    <a:pt x="8876" y="21331"/>
                  </a:lnTo>
                  <a:lnTo>
                    <a:pt x="9812" y="21600"/>
                  </a:lnTo>
                  <a:lnTo>
                    <a:pt x="10817" y="21600"/>
                  </a:lnTo>
                  <a:lnTo>
                    <a:pt x="11753" y="21600"/>
                  </a:lnTo>
                  <a:lnTo>
                    <a:pt x="12690" y="21331"/>
                  </a:lnTo>
                  <a:lnTo>
                    <a:pt x="13695" y="21061"/>
                  </a:lnTo>
                  <a:lnTo>
                    <a:pt x="14492" y="20718"/>
                  </a:lnTo>
                  <a:lnTo>
                    <a:pt x="15359" y="20229"/>
                  </a:lnTo>
                  <a:lnTo>
                    <a:pt x="16157" y="19616"/>
                  </a:lnTo>
                  <a:lnTo>
                    <a:pt x="16781" y="19029"/>
                  </a:lnTo>
                  <a:lnTo>
                    <a:pt x="17335" y="18294"/>
                  </a:lnTo>
                  <a:lnTo>
                    <a:pt x="17717" y="17510"/>
                  </a:lnTo>
                  <a:lnTo>
                    <a:pt x="18098" y="16580"/>
                  </a:lnTo>
                  <a:lnTo>
                    <a:pt x="18237" y="15649"/>
                  </a:lnTo>
                  <a:lnTo>
                    <a:pt x="18098" y="14718"/>
                  </a:lnTo>
                  <a:lnTo>
                    <a:pt x="17856" y="13641"/>
                  </a:lnTo>
                  <a:lnTo>
                    <a:pt x="17231" y="12539"/>
                  </a:lnTo>
                  <a:lnTo>
                    <a:pt x="16538" y="11339"/>
                  </a:lnTo>
                  <a:lnTo>
                    <a:pt x="15533" y="10163"/>
                  </a:lnTo>
                  <a:lnTo>
                    <a:pt x="15221" y="9722"/>
                  </a:lnTo>
                  <a:lnTo>
                    <a:pt x="14978" y="9404"/>
                  </a:lnTo>
                  <a:lnTo>
                    <a:pt x="14804" y="9012"/>
                  </a:lnTo>
                  <a:lnTo>
                    <a:pt x="14735" y="8620"/>
                  </a:lnTo>
                  <a:lnTo>
                    <a:pt x="14700" y="8302"/>
                  </a:lnTo>
                  <a:lnTo>
                    <a:pt x="14735" y="7959"/>
                  </a:lnTo>
                  <a:lnTo>
                    <a:pt x="14874" y="7616"/>
                  </a:lnTo>
                  <a:lnTo>
                    <a:pt x="14978" y="7298"/>
                  </a:lnTo>
                  <a:lnTo>
                    <a:pt x="21600" y="7298"/>
                  </a:lnTo>
                  <a:close/>
                </a:path>
                <a:path w="21600" h="21600" extrusionOk="0">
                  <a:moveTo>
                    <a:pt x="21600" y="7298"/>
                  </a:moveTo>
                  <a:lnTo>
                    <a:pt x="6033" y="7298"/>
                  </a:lnTo>
                  <a:lnTo>
                    <a:pt x="11164" y="7298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Oval 24"/>
            <p:cNvSpPr>
              <a:spLocks noChangeArrowheads="1"/>
            </p:cNvSpPr>
            <p:nvPr/>
          </p:nvSpPr>
          <p:spPr bwMode="auto">
            <a:xfrm>
              <a:off x="3019" y="2228"/>
              <a:ext cx="48" cy="4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77849" name="Text Box 25"/>
          <p:cNvSpPr txBox="1">
            <a:spLocks noChangeArrowheads="1"/>
          </p:cNvSpPr>
          <p:nvPr/>
        </p:nvSpPr>
        <p:spPr bwMode="auto">
          <a:xfrm>
            <a:off x="268288" y="4895850"/>
            <a:ext cx="8415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latin typeface="Arial" panose="020B0604020202020204" pitchFamily="34" charset="0"/>
              </a:rPr>
              <a:t>Remember: You do NOT know the attachments points!</a:t>
            </a:r>
          </a:p>
        </p:txBody>
      </p:sp>
      <p:sp>
        <p:nvSpPr>
          <p:cNvPr id="77850" name="Line 26"/>
          <p:cNvSpPr>
            <a:spLocks noChangeShapeType="1"/>
          </p:cNvSpPr>
          <p:nvPr/>
        </p:nvSpPr>
        <p:spPr bwMode="auto">
          <a:xfrm flipV="1">
            <a:off x="3168650" y="2794000"/>
            <a:ext cx="2286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1" name="Line 27"/>
          <p:cNvSpPr>
            <a:spLocks noChangeShapeType="1"/>
          </p:cNvSpPr>
          <p:nvPr/>
        </p:nvSpPr>
        <p:spPr bwMode="auto">
          <a:xfrm flipV="1">
            <a:off x="3887788" y="1879600"/>
            <a:ext cx="603250" cy="289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3284538" y="2663825"/>
            <a:ext cx="228600" cy="228600"/>
          </a:xfrm>
          <a:prstGeom prst="ellipse">
            <a:avLst/>
          </a:prstGeom>
          <a:solidFill>
            <a:srgbClr val="00FF00">
              <a:alpha val="49019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7853" name="Oval 29"/>
          <p:cNvSpPr>
            <a:spLocks noChangeArrowheads="1"/>
          </p:cNvSpPr>
          <p:nvPr/>
        </p:nvSpPr>
        <p:spPr bwMode="auto">
          <a:xfrm>
            <a:off x="4408488" y="1752600"/>
            <a:ext cx="228600" cy="228600"/>
          </a:xfrm>
          <a:prstGeom prst="ellipse">
            <a:avLst/>
          </a:prstGeom>
          <a:solidFill>
            <a:srgbClr val="00FF00">
              <a:alpha val="49019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9" grpId="0"/>
      <p:bldP spid="77850" grpId="0" animBg="1"/>
      <p:bldP spid="77851" grpId="0" animBg="1"/>
      <p:bldP spid="77852" grpId="0" animBg="1"/>
      <p:bldP spid="778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4193E4-5261-44AC-90CB-3D0391187858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152400"/>
            <a:ext cx="60975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Line 3"/>
          <p:cNvSpPr>
            <a:spLocks noChangeShapeType="1"/>
          </p:cNvSpPr>
          <p:nvPr/>
        </p:nvSpPr>
        <p:spPr bwMode="auto">
          <a:xfrm flipV="1">
            <a:off x="1793875" y="1528763"/>
            <a:ext cx="514350" cy="36036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52400" y="4876800"/>
            <a:ext cx="8610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Solution is easy if you </a:t>
            </a:r>
            <a:r>
              <a:rPr lang="en-US" altLang="en-US" sz="2800" b="1" u="sng">
                <a:solidFill>
                  <a:srgbClr val="0000FF"/>
                </a:solidFill>
                <a:latin typeface="Arial" panose="020B0604020202020204" pitchFamily="34" charset="0"/>
              </a:rPr>
              <a:t>FIX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the </a:t>
            </a:r>
            <a:r>
              <a:rPr lang="en-US" altLang="en-US" sz="2800" b="1" u="sng">
                <a:solidFill>
                  <a:srgbClr val="0000FF"/>
                </a:solidFill>
                <a:latin typeface="Arial" panose="020B0604020202020204" pitchFamily="34" charset="0"/>
              </a:rPr>
              <a:t>coupler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in 1 position (say first), then </a:t>
            </a:r>
            <a:r>
              <a:rPr lang="en-US" altLang="en-US" sz="2800" b="1" u="sng">
                <a:solidFill>
                  <a:srgbClr val="0000FF"/>
                </a:solidFill>
                <a:latin typeface="Arial" panose="020B0604020202020204" pitchFamily="34" charset="0"/>
              </a:rPr>
              <a:t>MOVE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the </a:t>
            </a:r>
            <a:r>
              <a:rPr lang="en-US" altLang="en-US" sz="2800" b="1" u="sng">
                <a:solidFill>
                  <a:srgbClr val="0000FF"/>
                </a:solidFill>
                <a:latin typeface="Arial" panose="020B0604020202020204" pitchFamily="34" charset="0"/>
              </a:rPr>
              <a:t>ground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and draw it in 3 positions.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6350000" y="990600"/>
            <a:ext cx="2517775" cy="1104900"/>
          </a:xfrm>
          <a:prstGeom prst="rect">
            <a:avLst/>
          </a:prstGeom>
          <a:solidFill>
            <a:srgbClr val="FFCC99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Solution by Inversion</a:t>
            </a:r>
          </a:p>
        </p:txBody>
      </p:sp>
      <p:sp>
        <p:nvSpPr>
          <p:cNvPr id="30727" name="Text Box 14"/>
          <p:cNvSpPr txBox="1">
            <a:spLocks noChangeArrowheads="1"/>
          </p:cNvSpPr>
          <p:nvPr/>
        </p:nvSpPr>
        <p:spPr bwMode="auto">
          <a:xfrm>
            <a:off x="2454275" y="1249363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Coupler</a:t>
            </a:r>
          </a:p>
        </p:txBody>
      </p:sp>
      <p:pic>
        <p:nvPicPr>
          <p:cNvPr id="8193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152400"/>
            <a:ext cx="60975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152400"/>
            <a:ext cx="60975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Arc 23"/>
          <p:cNvSpPr>
            <a:spLocks/>
          </p:cNvSpPr>
          <p:nvPr/>
        </p:nvSpPr>
        <p:spPr bwMode="auto">
          <a:xfrm rot="-4500000">
            <a:off x="1404143" y="1647032"/>
            <a:ext cx="1020763" cy="2019300"/>
          </a:xfrm>
          <a:custGeom>
            <a:avLst/>
            <a:gdLst>
              <a:gd name="T0" fmla="*/ 2147483646 w 21600"/>
              <a:gd name="T1" fmla="*/ 2147483646 h 42744"/>
              <a:gd name="T2" fmla="*/ 2147483646 w 21600"/>
              <a:gd name="T3" fmla="*/ 0 h 42744"/>
              <a:gd name="T4" fmla="*/ 2147483646 w 21600"/>
              <a:gd name="T5" fmla="*/ 2147483646 h 42744"/>
              <a:gd name="T6" fmla="*/ 0 60000 65536"/>
              <a:gd name="T7" fmla="*/ 0 60000 65536"/>
              <a:gd name="T8" fmla="*/ 0 60000 65536"/>
              <a:gd name="T9" fmla="*/ 0 w 21600"/>
              <a:gd name="T10" fmla="*/ 0 h 42744"/>
              <a:gd name="T11" fmla="*/ 21600 w 21600"/>
              <a:gd name="T12" fmla="*/ 42744 h 42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744" fill="none" extrusionOk="0">
                <a:moveTo>
                  <a:pt x="18887" y="42744"/>
                </a:moveTo>
                <a:cubicBezTo>
                  <a:pt x="8093" y="41377"/>
                  <a:pt x="0" y="32195"/>
                  <a:pt x="0" y="21315"/>
                </a:cubicBezTo>
                <a:cubicBezTo>
                  <a:pt x="-1" y="10735"/>
                  <a:pt x="7662" y="1712"/>
                  <a:pt x="18102" y="-1"/>
                </a:cubicBezTo>
              </a:path>
              <a:path w="21600" h="42744" stroke="0" extrusionOk="0">
                <a:moveTo>
                  <a:pt x="18887" y="42744"/>
                </a:moveTo>
                <a:cubicBezTo>
                  <a:pt x="8093" y="41377"/>
                  <a:pt x="0" y="32195"/>
                  <a:pt x="0" y="21315"/>
                </a:cubicBezTo>
                <a:cubicBezTo>
                  <a:pt x="-1" y="10735"/>
                  <a:pt x="7662" y="1712"/>
                  <a:pt x="18102" y="-1"/>
                </a:cubicBezTo>
                <a:lnTo>
                  <a:pt x="21600" y="21315"/>
                </a:lnTo>
                <a:lnTo>
                  <a:pt x="18887" y="42744"/>
                </a:lnTo>
                <a:close/>
              </a:path>
            </a:pathLst>
          </a:custGeom>
          <a:noFill/>
          <a:ln w="22225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Arc 24"/>
          <p:cNvSpPr>
            <a:spLocks/>
          </p:cNvSpPr>
          <p:nvPr/>
        </p:nvSpPr>
        <p:spPr bwMode="auto">
          <a:xfrm rot="-4500000">
            <a:off x="2924969" y="1748631"/>
            <a:ext cx="1773238" cy="2219325"/>
          </a:xfrm>
          <a:custGeom>
            <a:avLst/>
            <a:gdLst>
              <a:gd name="T0" fmla="*/ 2147483646 w 21600"/>
              <a:gd name="T1" fmla="*/ 2147483646 h 27052"/>
              <a:gd name="T2" fmla="*/ 2147483646 w 21600"/>
              <a:gd name="T3" fmla="*/ 0 h 27052"/>
              <a:gd name="T4" fmla="*/ 2147483646 w 21600"/>
              <a:gd name="T5" fmla="*/ 2147483646 h 27052"/>
              <a:gd name="T6" fmla="*/ 0 60000 65536"/>
              <a:gd name="T7" fmla="*/ 0 60000 65536"/>
              <a:gd name="T8" fmla="*/ 0 60000 65536"/>
              <a:gd name="T9" fmla="*/ 0 w 21600"/>
              <a:gd name="T10" fmla="*/ 0 h 27052"/>
              <a:gd name="T11" fmla="*/ 21600 w 21600"/>
              <a:gd name="T12" fmla="*/ 27052 h 270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52" fill="none" extrusionOk="0">
                <a:moveTo>
                  <a:pt x="16597" y="27051"/>
                </a:moveTo>
                <a:cubicBezTo>
                  <a:pt x="6866" y="24734"/>
                  <a:pt x="0" y="16041"/>
                  <a:pt x="0" y="6039"/>
                </a:cubicBezTo>
                <a:cubicBezTo>
                  <a:pt x="-1" y="3995"/>
                  <a:pt x="290" y="1962"/>
                  <a:pt x="861" y="-1"/>
                </a:cubicBezTo>
              </a:path>
              <a:path w="21600" h="27052" stroke="0" extrusionOk="0">
                <a:moveTo>
                  <a:pt x="16597" y="27051"/>
                </a:moveTo>
                <a:cubicBezTo>
                  <a:pt x="6866" y="24734"/>
                  <a:pt x="0" y="16041"/>
                  <a:pt x="0" y="6039"/>
                </a:cubicBezTo>
                <a:cubicBezTo>
                  <a:pt x="-1" y="3995"/>
                  <a:pt x="290" y="1962"/>
                  <a:pt x="861" y="-1"/>
                </a:cubicBezTo>
                <a:lnTo>
                  <a:pt x="21600" y="6039"/>
                </a:lnTo>
                <a:lnTo>
                  <a:pt x="16597" y="27051"/>
                </a:lnTo>
                <a:close/>
              </a:path>
            </a:pathLst>
          </a:custGeom>
          <a:noFill/>
          <a:ln w="222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559050" y="2894013"/>
            <a:ext cx="2371725" cy="276225"/>
            <a:chOff x="1584" y="1872"/>
            <a:chExt cx="1494" cy="174"/>
          </a:xfrm>
        </p:grpSpPr>
        <p:sp>
          <p:nvSpPr>
            <p:cNvPr id="30754" name="Line 26"/>
            <p:cNvSpPr>
              <a:spLocks noChangeShapeType="1"/>
            </p:cNvSpPr>
            <p:nvPr/>
          </p:nvSpPr>
          <p:spPr bwMode="auto">
            <a:xfrm>
              <a:off x="1632" y="1920"/>
              <a:ext cx="1392" cy="7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Oval 27"/>
            <p:cNvSpPr>
              <a:spLocks noChangeArrowheads="1"/>
            </p:cNvSpPr>
            <p:nvPr/>
          </p:nvSpPr>
          <p:spPr bwMode="auto">
            <a:xfrm>
              <a:off x="1584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56" name="Oval 28"/>
            <p:cNvSpPr>
              <a:spLocks noChangeArrowheads="1"/>
            </p:cNvSpPr>
            <p:nvPr/>
          </p:nvSpPr>
          <p:spPr bwMode="auto">
            <a:xfrm>
              <a:off x="2982" y="195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966913" y="3151188"/>
            <a:ext cx="2214562" cy="506412"/>
            <a:chOff x="1239" y="2006"/>
            <a:chExt cx="1395" cy="319"/>
          </a:xfrm>
        </p:grpSpPr>
        <p:sp>
          <p:nvSpPr>
            <p:cNvPr id="30751" name="Line 30"/>
            <p:cNvSpPr>
              <a:spLocks noChangeShapeType="1"/>
            </p:cNvSpPr>
            <p:nvPr/>
          </p:nvSpPr>
          <p:spPr bwMode="auto">
            <a:xfrm>
              <a:off x="1286" y="2055"/>
              <a:ext cx="1296" cy="21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Oval 31"/>
            <p:cNvSpPr>
              <a:spLocks noChangeArrowheads="1"/>
            </p:cNvSpPr>
            <p:nvPr/>
          </p:nvSpPr>
          <p:spPr bwMode="auto">
            <a:xfrm>
              <a:off x="2538" y="222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53" name="Oval 32"/>
            <p:cNvSpPr>
              <a:spLocks noChangeArrowheads="1"/>
            </p:cNvSpPr>
            <p:nvPr/>
          </p:nvSpPr>
          <p:spPr bwMode="auto">
            <a:xfrm>
              <a:off x="1239" y="200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969963" y="2435225"/>
            <a:ext cx="1905000" cy="1219200"/>
            <a:chOff x="576" y="1583"/>
            <a:chExt cx="1200" cy="768"/>
          </a:xfrm>
        </p:grpSpPr>
        <p:sp>
          <p:nvSpPr>
            <p:cNvPr id="30748" name="Line 34"/>
            <p:cNvSpPr>
              <a:spLocks noChangeShapeType="1"/>
            </p:cNvSpPr>
            <p:nvPr/>
          </p:nvSpPr>
          <p:spPr bwMode="auto">
            <a:xfrm>
              <a:off x="624" y="1632"/>
              <a:ext cx="1104" cy="65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Oval 35"/>
            <p:cNvSpPr>
              <a:spLocks noChangeArrowheads="1"/>
            </p:cNvSpPr>
            <p:nvPr/>
          </p:nvSpPr>
          <p:spPr bwMode="auto">
            <a:xfrm>
              <a:off x="576" y="1583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50" name="Oval 36"/>
            <p:cNvSpPr>
              <a:spLocks noChangeArrowheads="1"/>
            </p:cNvSpPr>
            <p:nvPr/>
          </p:nvSpPr>
          <p:spPr bwMode="auto">
            <a:xfrm>
              <a:off x="1680" y="225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2767013" y="1674813"/>
            <a:ext cx="2089150" cy="1905000"/>
            <a:chOff x="1743" y="1055"/>
            <a:chExt cx="1316" cy="1200"/>
          </a:xfrm>
        </p:grpSpPr>
        <p:sp>
          <p:nvSpPr>
            <p:cNvPr id="30743" name="Line 38"/>
            <p:cNvSpPr>
              <a:spLocks noChangeShapeType="1"/>
            </p:cNvSpPr>
            <p:nvPr/>
          </p:nvSpPr>
          <p:spPr bwMode="auto">
            <a:xfrm flipH="1">
              <a:off x="2579" y="1967"/>
              <a:ext cx="48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Line 39"/>
            <p:cNvSpPr>
              <a:spLocks noChangeShapeType="1"/>
            </p:cNvSpPr>
            <p:nvPr/>
          </p:nvSpPr>
          <p:spPr bwMode="auto">
            <a:xfrm>
              <a:off x="2116" y="1103"/>
              <a:ext cx="711" cy="10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Line 40"/>
            <p:cNvSpPr>
              <a:spLocks noChangeShapeType="1"/>
            </p:cNvSpPr>
            <p:nvPr/>
          </p:nvSpPr>
          <p:spPr bwMode="auto">
            <a:xfrm flipV="1">
              <a:off x="1743" y="2232"/>
              <a:ext cx="884" cy="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Line 41"/>
            <p:cNvSpPr>
              <a:spLocks noChangeShapeType="1"/>
            </p:cNvSpPr>
            <p:nvPr/>
          </p:nvSpPr>
          <p:spPr bwMode="auto">
            <a:xfrm flipV="1">
              <a:off x="2147" y="1085"/>
              <a:ext cx="6" cy="11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Oval 42"/>
            <p:cNvSpPr>
              <a:spLocks noChangeArrowheads="1"/>
            </p:cNvSpPr>
            <p:nvPr/>
          </p:nvSpPr>
          <p:spPr bwMode="auto">
            <a:xfrm>
              <a:off x="2079" y="1055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1050925" y="2105025"/>
            <a:ext cx="1584325" cy="1171575"/>
            <a:chOff x="634" y="1326"/>
            <a:chExt cx="998" cy="738"/>
          </a:xfrm>
        </p:grpSpPr>
        <p:sp>
          <p:nvSpPr>
            <p:cNvPr id="30738" name="Line 45"/>
            <p:cNvSpPr>
              <a:spLocks noChangeShapeType="1"/>
            </p:cNvSpPr>
            <p:nvPr/>
          </p:nvSpPr>
          <p:spPr bwMode="auto">
            <a:xfrm flipV="1">
              <a:off x="1248" y="1920"/>
              <a:ext cx="384" cy="1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Line 44"/>
            <p:cNvSpPr>
              <a:spLocks noChangeShapeType="1"/>
            </p:cNvSpPr>
            <p:nvPr/>
          </p:nvSpPr>
          <p:spPr bwMode="auto">
            <a:xfrm flipH="1">
              <a:off x="952" y="1392"/>
              <a:ext cx="248" cy="40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Line 46"/>
            <p:cNvSpPr>
              <a:spLocks noChangeShapeType="1"/>
            </p:cNvSpPr>
            <p:nvPr/>
          </p:nvSpPr>
          <p:spPr bwMode="auto">
            <a:xfrm flipH="1" flipV="1">
              <a:off x="1198" y="1401"/>
              <a:ext cx="254" cy="5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Oval 47"/>
            <p:cNvSpPr>
              <a:spLocks noChangeArrowheads="1"/>
            </p:cNvSpPr>
            <p:nvPr/>
          </p:nvSpPr>
          <p:spPr bwMode="auto">
            <a:xfrm>
              <a:off x="1132" y="1326"/>
              <a:ext cx="144" cy="144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42" name="Line 48"/>
            <p:cNvSpPr>
              <a:spLocks noChangeShapeType="1"/>
            </p:cNvSpPr>
            <p:nvPr/>
          </p:nvSpPr>
          <p:spPr bwMode="auto">
            <a:xfrm flipH="1" flipV="1">
              <a:off x="634" y="1584"/>
              <a:ext cx="656" cy="42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2" name="Text Box 52"/>
          <p:cNvSpPr txBox="1">
            <a:spLocks noChangeArrowheads="1"/>
          </p:cNvSpPr>
          <p:nvPr/>
        </p:nvSpPr>
        <p:spPr bwMode="auto">
          <a:xfrm>
            <a:off x="6370638" y="2208213"/>
            <a:ext cx="2662237" cy="2292350"/>
          </a:xfrm>
          <a:prstGeom prst="rect">
            <a:avLst/>
          </a:prstGeom>
          <a:solidFill>
            <a:srgbClr val="FFFF99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Now you have 3 ground positions relative to the first link. </a:t>
            </a:r>
            <a:r>
              <a:rPr lang="en-US" altLang="en-US" sz="240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these to determine the attachment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AE8673-24DF-4E6A-A474-BC2FD1DFFE6A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152400"/>
            <a:ext cx="60975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Line 5"/>
          <p:cNvSpPr>
            <a:spLocks noChangeShapeType="1"/>
          </p:cNvSpPr>
          <p:nvPr/>
        </p:nvSpPr>
        <p:spPr bwMode="auto">
          <a:xfrm flipV="1">
            <a:off x="1793875" y="1528763"/>
            <a:ext cx="514350" cy="36036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2454275" y="1249363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Coupler</a:t>
            </a:r>
          </a:p>
        </p:txBody>
      </p:sp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152400"/>
            <a:ext cx="60975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152400"/>
            <a:ext cx="60975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Arc 11"/>
          <p:cNvSpPr>
            <a:spLocks/>
          </p:cNvSpPr>
          <p:nvPr/>
        </p:nvSpPr>
        <p:spPr bwMode="auto">
          <a:xfrm rot="-4500000">
            <a:off x="1404143" y="1647032"/>
            <a:ext cx="1020763" cy="2019300"/>
          </a:xfrm>
          <a:custGeom>
            <a:avLst/>
            <a:gdLst>
              <a:gd name="T0" fmla="*/ 2147483646 w 21600"/>
              <a:gd name="T1" fmla="*/ 2147483646 h 42744"/>
              <a:gd name="T2" fmla="*/ 2147483646 w 21600"/>
              <a:gd name="T3" fmla="*/ 0 h 42744"/>
              <a:gd name="T4" fmla="*/ 2147483646 w 21600"/>
              <a:gd name="T5" fmla="*/ 2147483646 h 42744"/>
              <a:gd name="T6" fmla="*/ 0 60000 65536"/>
              <a:gd name="T7" fmla="*/ 0 60000 65536"/>
              <a:gd name="T8" fmla="*/ 0 60000 65536"/>
              <a:gd name="T9" fmla="*/ 0 w 21600"/>
              <a:gd name="T10" fmla="*/ 0 h 42744"/>
              <a:gd name="T11" fmla="*/ 21600 w 21600"/>
              <a:gd name="T12" fmla="*/ 42744 h 42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744" fill="none" extrusionOk="0">
                <a:moveTo>
                  <a:pt x="18887" y="42744"/>
                </a:moveTo>
                <a:cubicBezTo>
                  <a:pt x="8093" y="41377"/>
                  <a:pt x="0" y="32195"/>
                  <a:pt x="0" y="21315"/>
                </a:cubicBezTo>
                <a:cubicBezTo>
                  <a:pt x="-1" y="10735"/>
                  <a:pt x="7662" y="1712"/>
                  <a:pt x="18102" y="-1"/>
                </a:cubicBezTo>
              </a:path>
              <a:path w="21600" h="42744" stroke="0" extrusionOk="0">
                <a:moveTo>
                  <a:pt x="18887" y="42744"/>
                </a:moveTo>
                <a:cubicBezTo>
                  <a:pt x="8093" y="41377"/>
                  <a:pt x="0" y="32195"/>
                  <a:pt x="0" y="21315"/>
                </a:cubicBezTo>
                <a:cubicBezTo>
                  <a:pt x="-1" y="10735"/>
                  <a:pt x="7662" y="1712"/>
                  <a:pt x="18102" y="-1"/>
                </a:cubicBezTo>
                <a:lnTo>
                  <a:pt x="21600" y="21315"/>
                </a:lnTo>
                <a:lnTo>
                  <a:pt x="18887" y="42744"/>
                </a:lnTo>
                <a:close/>
              </a:path>
            </a:pathLst>
          </a:custGeom>
          <a:noFill/>
          <a:ln w="22225">
            <a:solidFill>
              <a:srgbClr val="9933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Arc 12"/>
          <p:cNvSpPr>
            <a:spLocks/>
          </p:cNvSpPr>
          <p:nvPr/>
        </p:nvSpPr>
        <p:spPr bwMode="auto">
          <a:xfrm rot="-4500000">
            <a:off x="2924969" y="1748631"/>
            <a:ext cx="1773238" cy="2219325"/>
          </a:xfrm>
          <a:custGeom>
            <a:avLst/>
            <a:gdLst>
              <a:gd name="T0" fmla="*/ 2147483646 w 21600"/>
              <a:gd name="T1" fmla="*/ 2147483646 h 27052"/>
              <a:gd name="T2" fmla="*/ 2147483646 w 21600"/>
              <a:gd name="T3" fmla="*/ 0 h 27052"/>
              <a:gd name="T4" fmla="*/ 2147483646 w 21600"/>
              <a:gd name="T5" fmla="*/ 2147483646 h 27052"/>
              <a:gd name="T6" fmla="*/ 0 60000 65536"/>
              <a:gd name="T7" fmla="*/ 0 60000 65536"/>
              <a:gd name="T8" fmla="*/ 0 60000 65536"/>
              <a:gd name="T9" fmla="*/ 0 w 21600"/>
              <a:gd name="T10" fmla="*/ 0 h 27052"/>
              <a:gd name="T11" fmla="*/ 21600 w 21600"/>
              <a:gd name="T12" fmla="*/ 27052 h 270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52" fill="none" extrusionOk="0">
                <a:moveTo>
                  <a:pt x="16597" y="27051"/>
                </a:moveTo>
                <a:cubicBezTo>
                  <a:pt x="6866" y="24734"/>
                  <a:pt x="0" y="16041"/>
                  <a:pt x="0" y="6039"/>
                </a:cubicBezTo>
                <a:cubicBezTo>
                  <a:pt x="-1" y="3995"/>
                  <a:pt x="290" y="1962"/>
                  <a:pt x="861" y="-1"/>
                </a:cubicBezTo>
              </a:path>
              <a:path w="21600" h="27052" stroke="0" extrusionOk="0">
                <a:moveTo>
                  <a:pt x="16597" y="27051"/>
                </a:moveTo>
                <a:cubicBezTo>
                  <a:pt x="6866" y="24734"/>
                  <a:pt x="0" y="16041"/>
                  <a:pt x="0" y="6039"/>
                </a:cubicBezTo>
                <a:cubicBezTo>
                  <a:pt x="-1" y="3995"/>
                  <a:pt x="290" y="1962"/>
                  <a:pt x="861" y="-1"/>
                </a:cubicBezTo>
                <a:lnTo>
                  <a:pt x="21600" y="6039"/>
                </a:lnTo>
                <a:lnTo>
                  <a:pt x="16597" y="27051"/>
                </a:lnTo>
                <a:close/>
              </a:path>
            </a:pathLst>
          </a:custGeom>
          <a:noFill/>
          <a:ln w="22225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54" name="Group 13"/>
          <p:cNvGrpSpPr>
            <a:grpSpLocks/>
          </p:cNvGrpSpPr>
          <p:nvPr/>
        </p:nvGrpSpPr>
        <p:grpSpPr bwMode="auto">
          <a:xfrm>
            <a:off x="2559050" y="2894013"/>
            <a:ext cx="2371725" cy="276225"/>
            <a:chOff x="1584" y="1872"/>
            <a:chExt cx="1494" cy="174"/>
          </a:xfrm>
        </p:grpSpPr>
        <p:sp>
          <p:nvSpPr>
            <p:cNvPr id="31782" name="Line 14"/>
            <p:cNvSpPr>
              <a:spLocks noChangeShapeType="1"/>
            </p:cNvSpPr>
            <p:nvPr/>
          </p:nvSpPr>
          <p:spPr bwMode="auto">
            <a:xfrm>
              <a:off x="1632" y="1920"/>
              <a:ext cx="1392" cy="7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Oval 15"/>
            <p:cNvSpPr>
              <a:spLocks noChangeArrowheads="1"/>
            </p:cNvSpPr>
            <p:nvPr/>
          </p:nvSpPr>
          <p:spPr bwMode="auto">
            <a:xfrm>
              <a:off x="1584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84" name="Oval 16"/>
            <p:cNvSpPr>
              <a:spLocks noChangeArrowheads="1"/>
            </p:cNvSpPr>
            <p:nvPr/>
          </p:nvSpPr>
          <p:spPr bwMode="auto">
            <a:xfrm>
              <a:off x="2982" y="195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31755" name="Group 17"/>
          <p:cNvGrpSpPr>
            <a:grpSpLocks/>
          </p:cNvGrpSpPr>
          <p:nvPr/>
        </p:nvGrpSpPr>
        <p:grpSpPr bwMode="auto">
          <a:xfrm>
            <a:off x="1966913" y="3151188"/>
            <a:ext cx="2214562" cy="506412"/>
            <a:chOff x="1239" y="2006"/>
            <a:chExt cx="1395" cy="319"/>
          </a:xfrm>
        </p:grpSpPr>
        <p:sp>
          <p:nvSpPr>
            <p:cNvPr id="31779" name="Line 18"/>
            <p:cNvSpPr>
              <a:spLocks noChangeShapeType="1"/>
            </p:cNvSpPr>
            <p:nvPr/>
          </p:nvSpPr>
          <p:spPr bwMode="auto">
            <a:xfrm>
              <a:off x="1286" y="2055"/>
              <a:ext cx="1296" cy="21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Oval 19"/>
            <p:cNvSpPr>
              <a:spLocks noChangeArrowheads="1"/>
            </p:cNvSpPr>
            <p:nvPr/>
          </p:nvSpPr>
          <p:spPr bwMode="auto">
            <a:xfrm>
              <a:off x="2538" y="222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81" name="Oval 20"/>
            <p:cNvSpPr>
              <a:spLocks noChangeArrowheads="1"/>
            </p:cNvSpPr>
            <p:nvPr/>
          </p:nvSpPr>
          <p:spPr bwMode="auto">
            <a:xfrm>
              <a:off x="1239" y="200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31756" name="Group 21"/>
          <p:cNvGrpSpPr>
            <a:grpSpLocks/>
          </p:cNvGrpSpPr>
          <p:nvPr/>
        </p:nvGrpSpPr>
        <p:grpSpPr bwMode="auto">
          <a:xfrm>
            <a:off x="969963" y="2435225"/>
            <a:ext cx="1905000" cy="1219200"/>
            <a:chOff x="576" y="1583"/>
            <a:chExt cx="1200" cy="768"/>
          </a:xfrm>
        </p:grpSpPr>
        <p:sp>
          <p:nvSpPr>
            <p:cNvPr id="31776" name="Line 22"/>
            <p:cNvSpPr>
              <a:spLocks noChangeShapeType="1"/>
            </p:cNvSpPr>
            <p:nvPr/>
          </p:nvSpPr>
          <p:spPr bwMode="auto">
            <a:xfrm>
              <a:off x="624" y="1632"/>
              <a:ext cx="1104" cy="65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Oval 23"/>
            <p:cNvSpPr>
              <a:spLocks noChangeArrowheads="1"/>
            </p:cNvSpPr>
            <p:nvPr/>
          </p:nvSpPr>
          <p:spPr bwMode="auto">
            <a:xfrm>
              <a:off x="576" y="1583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78" name="Oval 24"/>
            <p:cNvSpPr>
              <a:spLocks noChangeArrowheads="1"/>
            </p:cNvSpPr>
            <p:nvPr/>
          </p:nvSpPr>
          <p:spPr bwMode="auto">
            <a:xfrm>
              <a:off x="1680" y="225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31757" name="Group 25"/>
          <p:cNvGrpSpPr>
            <a:grpSpLocks/>
          </p:cNvGrpSpPr>
          <p:nvPr/>
        </p:nvGrpSpPr>
        <p:grpSpPr bwMode="auto">
          <a:xfrm>
            <a:off x="2767013" y="1674813"/>
            <a:ext cx="2089150" cy="1905000"/>
            <a:chOff x="1743" y="1055"/>
            <a:chExt cx="1316" cy="1200"/>
          </a:xfrm>
        </p:grpSpPr>
        <p:sp>
          <p:nvSpPr>
            <p:cNvPr id="31771" name="Line 26"/>
            <p:cNvSpPr>
              <a:spLocks noChangeShapeType="1"/>
            </p:cNvSpPr>
            <p:nvPr/>
          </p:nvSpPr>
          <p:spPr bwMode="auto">
            <a:xfrm flipH="1">
              <a:off x="2579" y="1967"/>
              <a:ext cx="480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Line 27"/>
            <p:cNvSpPr>
              <a:spLocks noChangeShapeType="1"/>
            </p:cNvSpPr>
            <p:nvPr/>
          </p:nvSpPr>
          <p:spPr bwMode="auto">
            <a:xfrm>
              <a:off x="2116" y="1103"/>
              <a:ext cx="711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Line 28"/>
            <p:cNvSpPr>
              <a:spLocks noChangeShapeType="1"/>
            </p:cNvSpPr>
            <p:nvPr/>
          </p:nvSpPr>
          <p:spPr bwMode="auto">
            <a:xfrm flipV="1">
              <a:off x="1743" y="2232"/>
              <a:ext cx="884" cy="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Line 29"/>
            <p:cNvSpPr>
              <a:spLocks noChangeShapeType="1"/>
            </p:cNvSpPr>
            <p:nvPr/>
          </p:nvSpPr>
          <p:spPr bwMode="auto">
            <a:xfrm flipV="1">
              <a:off x="2147" y="1085"/>
              <a:ext cx="6" cy="11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Oval 30"/>
            <p:cNvSpPr>
              <a:spLocks noChangeArrowheads="1"/>
            </p:cNvSpPr>
            <p:nvPr/>
          </p:nvSpPr>
          <p:spPr bwMode="auto">
            <a:xfrm>
              <a:off x="2079" y="1055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31758" name="Group 31"/>
          <p:cNvGrpSpPr>
            <a:grpSpLocks/>
          </p:cNvGrpSpPr>
          <p:nvPr/>
        </p:nvGrpSpPr>
        <p:grpSpPr bwMode="auto">
          <a:xfrm>
            <a:off x="1050925" y="2105025"/>
            <a:ext cx="1584325" cy="1171575"/>
            <a:chOff x="634" y="1326"/>
            <a:chExt cx="998" cy="738"/>
          </a:xfrm>
        </p:grpSpPr>
        <p:sp>
          <p:nvSpPr>
            <p:cNvPr id="31766" name="Line 32"/>
            <p:cNvSpPr>
              <a:spLocks noChangeShapeType="1"/>
            </p:cNvSpPr>
            <p:nvPr/>
          </p:nvSpPr>
          <p:spPr bwMode="auto">
            <a:xfrm flipV="1">
              <a:off x="1248" y="1920"/>
              <a:ext cx="384" cy="14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Line 33"/>
            <p:cNvSpPr>
              <a:spLocks noChangeShapeType="1"/>
            </p:cNvSpPr>
            <p:nvPr/>
          </p:nvSpPr>
          <p:spPr bwMode="auto">
            <a:xfrm flipH="1">
              <a:off x="952" y="1392"/>
              <a:ext cx="248" cy="40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Line 34"/>
            <p:cNvSpPr>
              <a:spLocks noChangeShapeType="1"/>
            </p:cNvSpPr>
            <p:nvPr/>
          </p:nvSpPr>
          <p:spPr bwMode="auto">
            <a:xfrm flipH="1" flipV="1">
              <a:off x="1198" y="1401"/>
              <a:ext cx="254" cy="57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Oval 35"/>
            <p:cNvSpPr>
              <a:spLocks noChangeArrowheads="1"/>
            </p:cNvSpPr>
            <p:nvPr/>
          </p:nvSpPr>
          <p:spPr bwMode="auto">
            <a:xfrm>
              <a:off x="1132" y="1326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70" name="Line 36"/>
            <p:cNvSpPr>
              <a:spLocks noChangeShapeType="1"/>
            </p:cNvSpPr>
            <p:nvPr/>
          </p:nvSpPr>
          <p:spPr bwMode="auto">
            <a:xfrm flipH="1" flipV="1">
              <a:off x="634" y="1584"/>
              <a:ext cx="656" cy="425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103313" y="714375"/>
            <a:ext cx="3811587" cy="2571750"/>
            <a:chOff x="767" y="298"/>
            <a:chExt cx="2401" cy="1620"/>
          </a:xfrm>
        </p:grpSpPr>
        <p:pic>
          <p:nvPicPr>
            <p:cNvPr id="31761" name="Picture 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753" t="25003" r="18753" b="18753"/>
            <a:stretch>
              <a:fillRect/>
            </a:stretch>
          </p:blipFill>
          <p:spPr bwMode="auto">
            <a:xfrm>
              <a:off x="767" y="298"/>
              <a:ext cx="2401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2" name="toilet"/>
            <p:cNvSpPr>
              <a:spLocks noEditPoints="1" noChangeArrowheads="1"/>
            </p:cNvSpPr>
            <p:nvPr/>
          </p:nvSpPr>
          <p:spPr bwMode="auto">
            <a:xfrm rot="10800000">
              <a:off x="1669" y="1666"/>
              <a:ext cx="139" cy="1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32 w 21600"/>
                <a:gd name="T13" fmla="*/ 596 h 21600"/>
                <a:gd name="T14" fmla="*/ 20668 w 21600"/>
                <a:gd name="T15" fmla="*/ 655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7298"/>
                  </a:moveTo>
                  <a:lnTo>
                    <a:pt x="21600" y="0"/>
                  </a:lnTo>
                  <a:lnTo>
                    <a:pt x="10679" y="0"/>
                  </a:lnTo>
                  <a:lnTo>
                    <a:pt x="0" y="0"/>
                  </a:lnTo>
                  <a:lnTo>
                    <a:pt x="0" y="7298"/>
                  </a:lnTo>
                  <a:lnTo>
                    <a:pt x="6033" y="7298"/>
                  </a:lnTo>
                  <a:lnTo>
                    <a:pt x="6206" y="7616"/>
                  </a:lnTo>
                  <a:lnTo>
                    <a:pt x="6310" y="7935"/>
                  </a:lnTo>
                  <a:lnTo>
                    <a:pt x="6345" y="8302"/>
                  </a:lnTo>
                  <a:lnTo>
                    <a:pt x="6310" y="8620"/>
                  </a:lnTo>
                  <a:lnTo>
                    <a:pt x="6206" y="8963"/>
                  </a:lnTo>
                  <a:lnTo>
                    <a:pt x="6102" y="9331"/>
                  </a:lnTo>
                  <a:lnTo>
                    <a:pt x="5894" y="9722"/>
                  </a:lnTo>
                  <a:lnTo>
                    <a:pt x="5513" y="10163"/>
                  </a:lnTo>
                  <a:lnTo>
                    <a:pt x="4577" y="11339"/>
                  </a:lnTo>
                  <a:lnTo>
                    <a:pt x="3848" y="12539"/>
                  </a:lnTo>
                  <a:lnTo>
                    <a:pt x="3363" y="13641"/>
                  </a:lnTo>
                  <a:lnTo>
                    <a:pt x="3086" y="14718"/>
                  </a:lnTo>
                  <a:lnTo>
                    <a:pt x="3051" y="15649"/>
                  </a:lnTo>
                  <a:lnTo>
                    <a:pt x="3086" y="16580"/>
                  </a:lnTo>
                  <a:lnTo>
                    <a:pt x="3467" y="17510"/>
                  </a:lnTo>
                  <a:lnTo>
                    <a:pt x="3952" y="18294"/>
                  </a:lnTo>
                  <a:lnTo>
                    <a:pt x="4577" y="19029"/>
                  </a:lnTo>
                  <a:lnTo>
                    <a:pt x="5270" y="19616"/>
                  </a:lnTo>
                  <a:lnTo>
                    <a:pt x="6137" y="20229"/>
                  </a:lnTo>
                  <a:lnTo>
                    <a:pt x="6969" y="20718"/>
                  </a:lnTo>
                  <a:lnTo>
                    <a:pt x="7905" y="21061"/>
                  </a:lnTo>
                  <a:lnTo>
                    <a:pt x="8876" y="21331"/>
                  </a:lnTo>
                  <a:lnTo>
                    <a:pt x="9812" y="21600"/>
                  </a:lnTo>
                  <a:lnTo>
                    <a:pt x="10817" y="21600"/>
                  </a:lnTo>
                  <a:lnTo>
                    <a:pt x="11753" y="21600"/>
                  </a:lnTo>
                  <a:lnTo>
                    <a:pt x="12690" y="21331"/>
                  </a:lnTo>
                  <a:lnTo>
                    <a:pt x="13695" y="21061"/>
                  </a:lnTo>
                  <a:lnTo>
                    <a:pt x="14492" y="20718"/>
                  </a:lnTo>
                  <a:lnTo>
                    <a:pt x="15359" y="20229"/>
                  </a:lnTo>
                  <a:lnTo>
                    <a:pt x="16157" y="19616"/>
                  </a:lnTo>
                  <a:lnTo>
                    <a:pt x="16781" y="19029"/>
                  </a:lnTo>
                  <a:lnTo>
                    <a:pt x="17335" y="18294"/>
                  </a:lnTo>
                  <a:lnTo>
                    <a:pt x="17717" y="17510"/>
                  </a:lnTo>
                  <a:lnTo>
                    <a:pt x="18098" y="16580"/>
                  </a:lnTo>
                  <a:lnTo>
                    <a:pt x="18237" y="15649"/>
                  </a:lnTo>
                  <a:lnTo>
                    <a:pt x="18098" y="14718"/>
                  </a:lnTo>
                  <a:lnTo>
                    <a:pt x="17856" y="13641"/>
                  </a:lnTo>
                  <a:lnTo>
                    <a:pt x="17231" y="12539"/>
                  </a:lnTo>
                  <a:lnTo>
                    <a:pt x="16538" y="11339"/>
                  </a:lnTo>
                  <a:lnTo>
                    <a:pt x="15533" y="10163"/>
                  </a:lnTo>
                  <a:lnTo>
                    <a:pt x="15221" y="9722"/>
                  </a:lnTo>
                  <a:lnTo>
                    <a:pt x="14978" y="9404"/>
                  </a:lnTo>
                  <a:lnTo>
                    <a:pt x="14804" y="9012"/>
                  </a:lnTo>
                  <a:lnTo>
                    <a:pt x="14735" y="8620"/>
                  </a:lnTo>
                  <a:lnTo>
                    <a:pt x="14700" y="8302"/>
                  </a:lnTo>
                  <a:lnTo>
                    <a:pt x="14735" y="7959"/>
                  </a:lnTo>
                  <a:lnTo>
                    <a:pt x="14874" y="7616"/>
                  </a:lnTo>
                  <a:lnTo>
                    <a:pt x="14978" y="7298"/>
                  </a:lnTo>
                  <a:lnTo>
                    <a:pt x="21600" y="7298"/>
                  </a:lnTo>
                  <a:close/>
                </a:path>
                <a:path w="21600" h="21600" extrusionOk="0">
                  <a:moveTo>
                    <a:pt x="21600" y="7298"/>
                  </a:moveTo>
                  <a:lnTo>
                    <a:pt x="6033" y="7298"/>
                  </a:lnTo>
                  <a:lnTo>
                    <a:pt x="11164" y="7298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Oval 41"/>
            <p:cNvSpPr>
              <a:spLocks noChangeArrowheads="1"/>
            </p:cNvSpPr>
            <p:nvPr/>
          </p:nvSpPr>
          <p:spPr bwMode="auto">
            <a:xfrm>
              <a:off x="1715" y="1690"/>
              <a:ext cx="48" cy="4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4" name="toilet"/>
            <p:cNvSpPr>
              <a:spLocks noEditPoints="1" noChangeArrowheads="1"/>
            </p:cNvSpPr>
            <p:nvPr/>
          </p:nvSpPr>
          <p:spPr bwMode="auto">
            <a:xfrm rot="10800000">
              <a:off x="2973" y="1698"/>
              <a:ext cx="139" cy="1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32 w 21600"/>
                <a:gd name="T13" fmla="*/ 596 h 21600"/>
                <a:gd name="T14" fmla="*/ 20668 w 21600"/>
                <a:gd name="T15" fmla="*/ 655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7298"/>
                  </a:moveTo>
                  <a:lnTo>
                    <a:pt x="21600" y="0"/>
                  </a:lnTo>
                  <a:lnTo>
                    <a:pt x="10679" y="0"/>
                  </a:lnTo>
                  <a:lnTo>
                    <a:pt x="0" y="0"/>
                  </a:lnTo>
                  <a:lnTo>
                    <a:pt x="0" y="7298"/>
                  </a:lnTo>
                  <a:lnTo>
                    <a:pt x="6033" y="7298"/>
                  </a:lnTo>
                  <a:lnTo>
                    <a:pt x="6206" y="7616"/>
                  </a:lnTo>
                  <a:lnTo>
                    <a:pt x="6310" y="7935"/>
                  </a:lnTo>
                  <a:lnTo>
                    <a:pt x="6345" y="8302"/>
                  </a:lnTo>
                  <a:lnTo>
                    <a:pt x="6310" y="8620"/>
                  </a:lnTo>
                  <a:lnTo>
                    <a:pt x="6206" y="8963"/>
                  </a:lnTo>
                  <a:lnTo>
                    <a:pt x="6102" y="9331"/>
                  </a:lnTo>
                  <a:lnTo>
                    <a:pt x="5894" y="9722"/>
                  </a:lnTo>
                  <a:lnTo>
                    <a:pt x="5513" y="10163"/>
                  </a:lnTo>
                  <a:lnTo>
                    <a:pt x="4577" y="11339"/>
                  </a:lnTo>
                  <a:lnTo>
                    <a:pt x="3848" y="12539"/>
                  </a:lnTo>
                  <a:lnTo>
                    <a:pt x="3363" y="13641"/>
                  </a:lnTo>
                  <a:lnTo>
                    <a:pt x="3086" y="14718"/>
                  </a:lnTo>
                  <a:lnTo>
                    <a:pt x="3051" y="15649"/>
                  </a:lnTo>
                  <a:lnTo>
                    <a:pt x="3086" y="16580"/>
                  </a:lnTo>
                  <a:lnTo>
                    <a:pt x="3467" y="17510"/>
                  </a:lnTo>
                  <a:lnTo>
                    <a:pt x="3952" y="18294"/>
                  </a:lnTo>
                  <a:lnTo>
                    <a:pt x="4577" y="19029"/>
                  </a:lnTo>
                  <a:lnTo>
                    <a:pt x="5270" y="19616"/>
                  </a:lnTo>
                  <a:lnTo>
                    <a:pt x="6137" y="20229"/>
                  </a:lnTo>
                  <a:lnTo>
                    <a:pt x="6969" y="20718"/>
                  </a:lnTo>
                  <a:lnTo>
                    <a:pt x="7905" y="21061"/>
                  </a:lnTo>
                  <a:lnTo>
                    <a:pt x="8876" y="21331"/>
                  </a:lnTo>
                  <a:lnTo>
                    <a:pt x="9812" y="21600"/>
                  </a:lnTo>
                  <a:lnTo>
                    <a:pt x="10817" y="21600"/>
                  </a:lnTo>
                  <a:lnTo>
                    <a:pt x="11753" y="21600"/>
                  </a:lnTo>
                  <a:lnTo>
                    <a:pt x="12690" y="21331"/>
                  </a:lnTo>
                  <a:lnTo>
                    <a:pt x="13695" y="21061"/>
                  </a:lnTo>
                  <a:lnTo>
                    <a:pt x="14492" y="20718"/>
                  </a:lnTo>
                  <a:lnTo>
                    <a:pt x="15359" y="20229"/>
                  </a:lnTo>
                  <a:lnTo>
                    <a:pt x="16157" y="19616"/>
                  </a:lnTo>
                  <a:lnTo>
                    <a:pt x="16781" y="19029"/>
                  </a:lnTo>
                  <a:lnTo>
                    <a:pt x="17335" y="18294"/>
                  </a:lnTo>
                  <a:lnTo>
                    <a:pt x="17717" y="17510"/>
                  </a:lnTo>
                  <a:lnTo>
                    <a:pt x="18098" y="16580"/>
                  </a:lnTo>
                  <a:lnTo>
                    <a:pt x="18237" y="15649"/>
                  </a:lnTo>
                  <a:lnTo>
                    <a:pt x="18098" y="14718"/>
                  </a:lnTo>
                  <a:lnTo>
                    <a:pt x="17856" y="13641"/>
                  </a:lnTo>
                  <a:lnTo>
                    <a:pt x="17231" y="12539"/>
                  </a:lnTo>
                  <a:lnTo>
                    <a:pt x="16538" y="11339"/>
                  </a:lnTo>
                  <a:lnTo>
                    <a:pt x="15533" y="10163"/>
                  </a:lnTo>
                  <a:lnTo>
                    <a:pt x="15221" y="9722"/>
                  </a:lnTo>
                  <a:lnTo>
                    <a:pt x="14978" y="9404"/>
                  </a:lnTo>
                  <a:lnTo>
                    <a:pt x="14804" y="9012"/>
                  </a:lnTo>
                  <a:lnTo>
                    <a:pt x="14735" y="8620"/>
                  </a:lnTo>
                  <a:lnTo>
                    <a:pt x="14700" y="8302"/>
                  </a:lnTo>
                  <a:lnTo>
                    <a:pt x="14735" y="7959"/>
                  </a:lnTo>
                  <a:lnTo>
                    <a:pt x="14874" y="7616"/>
                  </a:lnTo>
                  <a:lnTo>
                    <a:pt x="14978" y="7298"/>
                  </a:lnTo>
                  <a:lnTo>
                    <a:pt x="21600" y="7298"/>
                  </a:lnTo>
                  <a:close/>
                </a:path>
                <a:path w="21600" h="21600" extrusionOk="0">
                  <a:moveTo>
                    <a:pt x="21600" y="7298"/>
                  </a:moveTo>
                  <a:lnTo>
                    <a:pt x="6033" y="7298"/>
                  </a:lnTo>
                  <a:lnTo>
                    <a:pt x="11164" y="7298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Oval 43"/>
            <p:cNvSpPr>
              <a:spLocks noChangeArrowheads="1"/>
            </p:cNvSpPr>
            <p:nvPr/>
          </p:nvSpPr>
          <p:spPr bwMode="auto">
            <a:xfrm>
              <a:off x="3019" y="1722"/>
              <a:ext cx="48" cy="4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1760" name="Text Box 44"/>
          <p:cNvSpPr txBox="1">
            <a:spLocks noChangeArrowheads="1"/>
          </p:cNvSpPr>
          <p:nvPr/>
        </p:nvSpPr>
        <p:spPr bwMode="auto">
          <a:xfrm>
            <a:off x="5380038" y="1127125"/>
            <a:ext cx="3687762" cy="1225550"/>
          </a:xfrm>
          <a:prstGeom prst="rect">
            <a:avLst/>
          </a:prstGeom>
          <a:solidFill>
            <a:srgbClr val="FFFF99"/>
          </a:solidFill>
          <a:ln w="38100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Then re-invert to move attachment points to the 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AAFAB6-3FBC-40D4-9C15-76B017AC52EE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Line 2"/>
          <p:cNvSpPr>
            <a:spLocks noChangeShapeType="1"/>
          </p:cNvSpPr>
          <p:nvPr/>
        </p:nvSpPr>
        <p:spPr bwMode="auto">
          <a:xfrm flipH="1">
            <a:off x="533400" y="28067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3"/>
          <p:cNvSpPr>
            <a:spLocks noChangeShapeType="1"/>
          </p:cNvSpPr>
          <p:nvPr/>
        </p:nvSpPr>
        <p:spPr bwMode="auto">
          <a:xfrm flipV="1">
            <a:off x="1660525" y="12954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 flipV="1">
            <a:off x="1641475" y="1905000"/>
            <a:ext cx="725488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2362200" y="1897063"/>
            <a:ext cx="2209800" cy="763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6"/>
          <p:cNvSpPr>
            <a:spLocks noChangeShapeType="1"/>
          </p:cNvSpPr>
          <p:nvPr/>
        </p:nvSpPr>
        <p:spPr bwMode="auto">
          <a:xfrm flipV="1">
            <a:off x="2819400" y="914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3" name="Arc 7"/>
          <p:cNvSpPr>
            <a:spLocks/>
          </p:cNvSpPr>
          <p:nvPr/>
        </p:nvSpPr>
        <p:spPr bwMode="auto">
          <a:xfrm>
            <a:off x="2058988" y="1066800"/>
            <a:ext cx="2514600" cy="1828800"/>
          </a:xfrm>
          <a:custGeom>
            <a:avLst/>
            <a:gdLst>
              <a:gd name="T0" fmla="*/ 0 w 29695"/>
              <a:gd name="T1" fmla="*/ 2147483646 h 21600"/>
              <a:gd name="T2" fmla="*/ 2147483646 w 29695"/>
              <a:gd name="T3" fmla="*/ 2147483646 h 21600"/>
              <a:gd name="T4" fmla="*/ 2147483646 w 29695"/>
              <a:gd name="T5" fmla="*/ 2147483646 h 21600"/>
              <a:gd name="T6" fmla="*/ 0 60000 65536"/>
              <a:gd name="T7" fmla="*/ 0 60000 65536"/>
              <a:gd name="T8" fmla="*/ 0 60000 65536"/>
              <a:gd name="T9" fmla="*/ 0 w 29695"/>
              <a:gd name="T10" fmla="*/ 0 h 21600"/>
              <a:gd name="T11" fmla="*/ 29695 w 2969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95" h="21600" fill="none" extrusionOk="0">
                <a:moveTo>
                  <a:pt x="0" y="1574"/>
                </a:moveTo>
                <a:cubicBezTo>
                  <a:pt x="2572" y="534"/>
                  <a:pt x="5320" y="-1"/>
                  <a:pt x="8095" y="0"/>
                </a:cubicBezTo>
                <a:cubicBezTo>
                  <a:pt x="20024" y="0"/>
                  <a:pt x="29695" y="9670"/>
                  <a:pt x="29695" y="21600"/>
                </a:cubicBezTo>
              </a:path>
              <a:path w="29695" h="21600" stroke="0" extrusionOk="0">
                <a:moveTo>
                  <a:pt x="0" y="1574"/>
                </a:moveTo>
                <a:cubicBezTo>
                  <a:pt x="2572" y="534"/>
                  <a:pt x="5320" y="-1"/>
                  <a:pt x="8095" y="0"/>
                </a:cubicBezTo>
                <a:cubicBezTo>
                  <a:pt x="20024" y="0"/>
                  <a:pt x="29695" y="9670"/>
                  <a:pt x="29695" y="21600"/>
                </a:cubicBezTo>
                <a:lnTo>
                  <a:pt x="8095" y="21600"/>
                </a:lnTo>
                <a:lnTo>
                  <a:pt x="0" y="1574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Arc 8"/>
          <p:cNvSpPr>
            <a:spLocks/>
          </p:cNvSpPr>
          <p:nvPr/>
        </p:nvSpPr>
        <p:spPr bwMode="auto">
          <a:xfrm>
            <a:off x="527050" y="1589088"/>
            <a:ext cx="2105025" cy="1143000"/>
          </a:xfrm>
          <a:custGeom>
            <a:avLst/>
            <a:gdLst>
              <a:gd name="T0" fmla="*/ 0 w 39772"/>
              <a:gd name="T1" fmla="*/ 2147483646 h 21600"/>
              <a:gd name="T2" fmla="*/ 2147483646 w 39772"/>
              <a:gd name="T3" fmla="*/ 2147483646 h 21600"/>
              <a:gd name="T4" fmla="*/ 2147483646 w 39772"/>
              <a:gd name="T5" fmla="*/ 2147483646 h 21600"/>
              <a:gd name="T6" fmla="*/ 0 60000 65536"/>
              <a:gd name="T7" fmla="*/ 0 60000 65536"/>
              <a:gd name="T8" fmla="*/ 0 60000 65536"/>
              <a:gd name="T9" fmla="*/ 0 w 39772"/>
              <a:gd name="T10" fmla="*/ 0 h 21600"/>
              <a:gd name="T11" fmla="*/ 39772 w 3977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72" h="21600" fill="none" extrusionOk="0">
                <a:moveTo>
                  <a:pt x="0" y="17053"/>
                </a:moveTo>
                <a:cubicBezTo>
                  <a:pt x="2142" y="7103"/>
                  <a:pt x="10938" y="-1"/>
                  <a:pt x="21116" y="0"/>
                </a:cubicBezTo>
                <a:cubicBezTo>
                  <a:pt x="28797" y="0"/>
                  <a:pt x="35900" y="4079"/>
                  <a:pt x="39772" y="10713"/>
                </a:cubicBezTo>
              </a:path>
              <a:path w="39772" h="21600" stroke="0" extrusionOk="0">
                <a:moveTo>
                  <a:pt x="0" y="17053"/>
                </a:moveTo>
                <a:cubicBezTo>
                  <a:pt x="2142" y="7103"/>
                  <a:pt x="10938" y="-1"/>
                  <a:pt x="21116" y="0"/>
                </a:cubicBezTo>
                <a:cubicBezTo>
                  <a:pt x="28797" y="0"/>
                  <a:pt x="35900" y="4079"/>
                  <a:pt x="39772" y="10713"/>
                </a:cubicBezTo>
                <a:lnTo>
                  <a:pt x="21116" y="21600"/>
                </a:lnTo>
                <a:lnTo>
                  <a:pt x="0" y="17053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flipH="1">
            <a:off x="2743200" y="2636838"/>
            <a:ext cx="1828800" cy="200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1676400" y="2819400"/>
            <a:ext cx="11430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Text Box 11"/>
          <p:cNvSpPr txBox="1">
            <a:spLocks noChangeArrowheads="1"/>
          </p:cNvSpPr>
          <p:nvPr/>
        </p:nvSpPr>
        <p:spPr bwMode="auto">
          <a:xfrm>
            <a:off x="1447800" y="152400"/>
            <a:ext cx="6264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Inversion of Four-bar Linkage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3451225" y="1993900"/>
            <a:ext cx="98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Coupler</a:t>
            </a:r>
          </a:p>
        </p:txBody>
      </p:sp>
      <p:sp>
        <p:nvSpPr>
          <p:cNvPr id="70669" name="Arc 13"/>
          <p:cNvSpPr>
            <a:spLocks/>
          </p:cNvSpPr>
          <p:nvPr/>
        </p:nvSpPr>
        <p:spPr bwMode="auto">
          <a:xfrm rot="8190978" flipH="1" flipV="1">
            <a:off x="1157288" y="2043113"/>
            <a:ext cx="835025" cy="696912"/>
          </a:xfrm>
          <a:custGeom>
            <a:avLst/>
            <a:gdLst>
              <a:gd name="T0" fmla="*/ 0 w 26297"/>
              <a:gd name="T1" fmla="*/ 2147483646 h 21944"/>
              <a:gd name="T2" fmla="*/ 2147483646 w 26297"/>
              <a:gd name="T3" fmla="*/ 2147483646 h 21944"/>
              <a:gd name="T4" fmla="*/ 2147483646 w 26297"/>
              <a:gd name="T5" fmla="*/ 2147483646 h 21944"/>
              <a:gd name="T6" fmla="*/ 0 60000 65536"/>
              <a:gd name="T7" fmla="*/ 0 60000 65536"/>
              <a:gd name="T8" fmla="*/ 0 60000 65536"/>
              <a:gd name="T9" fmla="*/ 0 w 26297"/>
              <a:gd name="T10" fmla="*/ 0 h 21944"/>
              <a:gd name="T11" fmla="*/ 26297 w 26297"/>
              <a:gd name="T12" fmla="*/ 21944 h 21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297" h="21944" fill="none" extrusionOk="0">
                <a:moveTo>
                  <a:pt x="-1" y="516"/>
                </a:moveTo>
                <a:cubicBezTo>
                  <a:pt x="1542" y="173"/>
                  <a:pt x="3117" y="-1"/>
                  <a:pt x="4697" y="0"/>
                </a:cubicBezTo>
                <a:cubicBezTo>
                  <a:pt x="16626" y="0"/>
                  <a:pt x="26297" y="9670"/>
                  <a:pt x="26297" y="21600"/>
                </a:cubicBezTo>
                <a:cubicBezTo>
                  <a:pt x="26297" y="21714"/>
                  <a:pt x="26296" y="21829"/>
                  <a:pt x="26294" y="21944"/>
                </a:cubicBezTo>
              </a:path>
              <a:path w="26297" h="21944" stroke="0" extrusionOk="0">
                <a:moveTo>
                  <a:pt x="-1" y="516"/>
                </a:moveTo>
                <a:cubicBezTo>
                  <a:pt x="1542" y="173"/>
                  <a:pt x="3117" y="-1"/>
                  <a:pt x="4697" y="0"/>
                </a:cubicBezTo>
                <a:cubicBezTo>
                  <a:pt x="16626" y="0"/>
                  <a:pt x="26297" y="9670"/>
                  <a:pt x="26297" y="21600"/>
                </a:cubicBezTo>
                <a:cubicBezTo>
                  <a:pt x="26297" y="21714"/>
                  <a:pt x="26296" y="21829"/>
                  <a:pt x="26294" y="21944"/>
                </a:cubicBezTo>
                <a:lnTo>
                  <a:pt x="4697" y="21600"/>
                </a:lnTo>
                <a:lnTo>
                  <a:pt x="-1" y="516"/>
                </a:lnTo>
                <a:close/>
              </a:path>
            </a:pathLst>
          </a:custGeom>
          <a:noFill/>
          <a:ln w="9525">
            <a:solidFill>
              <a:srgbClr val="800080"/>
            </a:solidFill>
            <a:prstDash val="dash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 flipV="1">
            <a:off x="1660525" y="1600200"/>
            <a:ext cx="0" cy="1143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 flipV="1">
            <a:off x="1600200" y="1539875"/>
            <a:ext cx="2286000" cy="12065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 flipV="1">
            <a:off x="2800350" y="1524000"/>
            <a:ext cx="1133475" cy="1295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17"/>
          <p:cNvSpPr>
            <a:spLocks noChangeShapeType="1"/>
          </p:cNvSpPr>
          <p:nvPr/>
        </p:nvSpPr>
        <p:spPr bwMode="auto">
          <a:xfrm flipH="1" flipV="1">
            <a:off x="609600" y="2286000"/>
            <a:ext cx="10668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 flipV="1">
            <a:off x="609600" y="1096963"/>
            <a:ext cx="1981200" cy="11890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>
            <a:off x="2587625" y="1066800"/>
            <a:ext cx="234950" cy="1676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1" grpId="0" animBg="1"/>
      <p:bldP spid="70663" grpId="0" animBg="1"/>
      <p:bldP spid="70664" grpId="0" animBg="1"/>
      <p:bldP spid="70665" grpId="0" animBg="1"/>
      <p:bldP spid="70666" grpId="0" animBg="1"/>
      <p:bldP spid="70668" grpId="0"/>
      <p:bldP spid="70669" grpId="0" animBg="1"/>
      <p:bldP spid="70670" grpId="0" animBg="1"/>
      <p:bldP spid="70671" grpId="0" animBg="1"/>
      <p:bldP spid="70672" grpId="0" animBg="1"/>
      <p:bldP spid="70673" grpId="0" animBg="1"/>
      <p:bldP spid="70674" grpId="0" animBg="1"/>
      <p:bldP spid="706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0D1BC9-A13A-452C-A77D-8E34E597B941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accent2"/>
                </a:solidFill>
                <a:latin typeface="Arial" panose="020B0604020202020204" pitchFamily="34" charset="0"/>
              </a:rPr>
              <a:t>Function, Path, &amp; Motion Generation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807450" cy="4360863"/>
          </a:xfrm>
        </p:spPr>
        <p:txBody>
          <a:bodyPr/>
          <a:lstStyle/>
          <a:p>
            <a:pPr eaLnBrk="1" hangingPunct="1"/>
            <a:r>
              <a:rPr lang="en-US" altLang="en-US" sz="2800" u="sng" smtClean="0">
                <a:latin typeface="Arial" panose="020B0604020202020204" pitchFamily="34" charset="0"/>
              </a:rPr>
              <a:t>Function Generation:</a:t>
            </a:r>
            <a:r>
              <a:rPr lang="en-US" altLang="en-US" sz="2800" smtClean="0">
                <a:latin typeface="Arial" panose="020B0604020202020204" pitchFamily="34" charset="0"/>
              </a:rPr>
              <a:t> correlation of an input motion with an output motion in a mechanism</a:t>
            </a:r>
          </a:p>
          <a:p>
            <a:pPr eaLnBrk="1" hangingPunct="1"/>
            <a:r>
              <a:rPr lang="en-US" altLang="en-US" sz="2800" u="sng" smtClean="0">
                <a:latin typeface="Arial" panose="020B0604020202020204" pitchFamily="34" charset="0"/>
              </a:rPr>
              <a:t>Path Generation</a:t>
            </a:r>
            <a:r>
              <a:rPr lang="en-US" altLang="en-US" sz="2800" smtClean="0">
                <a:latin typeface="Arial" panose="020B0604020202020204" pitchFamily="34" charset="0"/>
              </a:rPr>
              <a:t>: control of a </a:t>
            </a:r>
            <a:r>
              <a:rPr lang="en-US" altLang="en-US" sz="2800" smtClean="0">
                <a:solidFill>
                  <a:srgbClr val="FF0066"/>
                </a:solidFill>
                <a:latin typeface="Arial" panose="020B0604020202020204" pitchFamily="34" charset="0"/>
              </a:rPr>
              <a:t>point</a:t>
            </a:r>
            <a:r>
              <a:rPr lang="en-US" altLang="en-US" sz="2800" smtClean="0">
                <a:latin typeface="Arial" panose="020B0604020202020204" pitchFamily="34" charset="0"/>
              </a:rPr>
              <a:t> in a plane such that it follows some prescribed path</a:t>
            </a:r>
          </a:p>
          <a:p>
            <a:pPr eaLnBrk="1" hangingPunct="1"/>
            <a:r>
              <a:rPr lang="en-US" altLang="en-US" sz="2800" u="sng" smtClean="0">
                <a:latin typeface="Arial" panose="020B0604020202020204" pitchFamily="34" charset="0"/>
              </a:rPr>
              <a:t>Motion Generation</a:t>
            </a:r>
            <a:r>
              <a:rPr lang="en-US" altLang="en-US" sz="2800" smtClean="0">
                <a:latin typeface="Arial" panose="020B0604020202020204" pitchFamily="34" charset="0"/>
              </a:rPr>
              <a:t>: the control of a </a:t>
            </a:r>
            <a:r>
              <a:rPr lang="en-US" altLang="en-US" sz="2800" smtClean="0">
                <a:solidFill>
                  <a:srgbClr val="FF0066"/>
                </a:solidFill>
                <a:latin typeface="Arial" panose="020B0604020202020204" pitchFamily="34" charset="0"/>
              </a:rPr>
              <a:t>line</a:t>
            </a:r>
            <a:r>
              <a:rPr lang="en-US" altLang="en-US" sz="2800" smtClean="0">
                <a:latin typeface="Arial" panose="020B0604020202020204" pitchFamily="34" charset="0"/>
              </a:rPr>
              <a:t> in a plane such that it assumes some prescribed set of sequential positions</a:t>
            </a:r>
          </a:p>
          <a:p>
            <a:pPr eaLnBrk="1" hangingPunct="1"/>
            <a:r>
              <a:rPr lang="en-US" altLang="en-US" sz="2800" smtClean="0">
                <a:latin typeface="Arial" panose="020B0604020202020204" pitchFamily="34" charset="0"/>
              </a:rPr>
              <a:t>Planar vs. Spatial Mechanisms: many spatial mechanisms duplicate planar mechanisms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E9BE87-A4B6-41C0-B020-1169267DA0A2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Line 2"/>
          <p:cNvSpPr>
            <a:spLocks noChangeShapeType="1"/>
          </p:cNvSpPr>
          <p:nvPr/>
        </p:nvSpPr>
        <p:spPr bwMode="auto">
          <a:xfrm flipH="1">
            <a:off x="533400" y="28067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Line 3"/>
          <p:cNvSpPr>
            <a:spLocks noChangeShapeType="1"/>
          </p:cNvSpPr>
          <p:nvPr/>
        </p:nvSpPr>
        <p:spPr bwMode="auto">
          <a:xfrm flipV="1">
            <a:off x="1660525" y="1295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4"/>
          <p:cNvSpPr>
            <a:spLocks noChangeShapeType="1"/>
          </p:cNvSpPr>
          <p:nvPr/>
        </p:nvSpPr>
        <p:spPr bwMode="auto">
          <a:xfrm flipV="1">
            <a:off x="1641475" y="1905000"/>
            <a:ext cx="725488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2362200" y="1897063"/>
            <a:ext cx="2209800" cy="763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Line 6"/>
          <p:cNvSpPr>
            <a:spLocks noChangeShapeType="1"/>
          </p:cNvSpPr>
          <p:nvPr/>
        </p:nvSpPr>
        <p:spPr bwMode="auto">
          <a:xfrm flipV="1">
            <a:off x="2819400" y="9144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Arc 7"/>
          <p:cNvSpPr>
            <a:spLocks/>
          </p:cNvSpPr>
          <p:nvPr/>
        </p:nvSpPr>
        <p:spPr bwMode="auto">
          <a:xfrm>
            <a:off x="2058988" y="1066800"/>
            <a:ext cx="2514600" cy="1828800"/>
          </a:xfrm>
          <a:custGeom>
            <a:avLst/>
            <a:gdLst>
              <a:gd name="T0" fmla="*/ 0 w 29695"/>
              <a:gd name="T1" fmla="*/ 2147483646 h 21600"/>
              <a:gd name="T2" fmla="*/ 2147483646 w 29695"/>
              <a:gd name="T3" fmla="*/ 2147483646 h 21600"/>
              <a:gd name="T4" fmla="*/ 2147483646 w 29695"/>
              <a:gd name="T5" fmla="*/ 2147483646 h 21600"/>
              <a:gd name="T6" fmla="*/ 0 60000 65536"/>
              <a:gd name="T7" fmla="*/ 0 60000 65536"/>
              <a:gd name="T8" fmla="*/ 0 60000 65536"/>
              <a:gd name="T9" fmla="*/ 0 w 29695"/>
              <a:gd name="T10" fmla="*/ 0 h 21600"/>
              <a:gd name="T11" fmla="*/ 29695 w 2969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95" h="21600" fill="none" extrusionOk="0">
                <a:moveTo>
                  <a:pt x="0" y="1574"/>
                </a:moveTo>
                <a:cubicBezTo>
                  <a:pt x="2572" y="534"/>
                  <a:pt x="5320" y="-1"/>
                  <a:pt x="8095" y="0"/>
                </a:cubicBezTo>
                <a:cubicBezTo>
                  <a:pt x="20024" y="0"/>
                  <a:pt x="29695" y="9670"/>
                  <a:pt x="29695" y="21600"/>
                </a:cubicBezTo>
              </a:path>
              <a:path w="29695" h="21600" stroke="0" extrusionOk="0">
                <a:moveTo>
                  <a:pt x="0" y="1574"/>
                </a:moveTo>
                <a:cubicBezTo>
                  <a:pt x="2572" y="534"/>
                  <a:pt x="5320" y="-1"/>
                  <a:pt x="8095" y="0"/>
                </a:cubicBezTo>
                <a:cubicBezTo>
                  <a:pt x="20024" y="0"/>
                  <a:pt x="29695" y="9670"/>
                  <a:pt x="29695" y="21600"/>
                </a:cubicBezTo>
                <a:lnTo>
                  <a:pt x="8095" y="21600"/>
                </a:lnTo>
                <a:lnTo>
                  <a:pt x="0" y="1574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Arc 8"/>
          <p:cNvSpPr>
            <a:spLocks/>
          </p:cNvSpPr>
          <p:nvPr/>
        </p:nvSpPr>
        <p:spPr bwMode="auto">
          <a:xfrm>
            <a:off x="527050" y="1589088"/>
            <a:ext cx="2105025" cy="1143000"/>
          </a:xfrm>
          <a:custGeom>
            <a:avLst/>
            <a:gdLst>
              <a:gd name="T0" fmla="*/ 0 w 39772"/>
              <a:gd name="T1" fmla="*/ 2147483646 h 21600"/>
              <a:gd name="T2" fmla="*/ 2147483646 w 39772"/>
              <a:gd name="T3" fmla="*/ 2147483646 h 21600"/>
              <a:gd name="T4" fmla="*/ 2147483646 w 39772"/>
              <a:gd name="T5" fmla="*/ 2147483646 h 21600"/>
              <a:gd name="T6" fmla="*/ 0 60000 65536"/>
              <a:gd name="T7" fmla="*/ 0 60000 65536"/>
              <a:gd name="T8" fmla="*/ 0 60000 65536"/>
              <a:gd name="T9" fmla="*/ 0 w 39772"/>
              <a:gd name="T10" fmla="*/ 0 h 21600"/>
              <a:gd name="T11" fmla="*/ 39772 w 3977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72" h="21600" fill="none" extrusionOk="0">
                <a:moveTo>
                  <a:pt x="0" y="17053"/>
                </a:moveTo>
                <a:cubicBezTo>
                  <a:pt x="2142" y="7103"/>
                  <a:pt x="10938" y="-1"/>
                  <a:pt x="21116" y="0"/>
                </a:cubicBezTo>
                <a:cubicBezTo>
                  <a:pt x="28797" y="0"/>
                  <a:pt x="35900" y="4079"/>
                  <a:pt x="39772" y="10713"/>
                </a:cubicBezTo>
              </a:path>
              <a:path w="39772" h="21600" stroke="0" extrusionOk="0">
                <a:moveTo>
                  <a:pt x="0" y="17053"/>
                </a:moveTo>
                <a:cubicBezTo>
                  <a:pt x="2142" y="7103"/>
                  <a:pt x="10938" y="-1"/>
                  <a:pt x="21116" y="0"/>
                </a:cubicBezTo>
                <a:cubicBezTo>
                  <a:pt x="28797" y="0"/>
                  <a:pt x="35900" y="4079"/>
                  <a:pt x="39772" y="10713"/>
                </a:cubicBezTo>
                <a:lnTo>
                  <a:pt x="21116" y="21600"/>
                </a:lnTo>
                <a:lnTo>
                  <a:pt x="0" y="17053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9"/>
          <p:cNvSpPr>
            <a:spLocks noChangeShapeType="1"/>
          </p:cNvSpPr>
          <p:nvPr/>
        </p:nvSpPr>
        <p:spPr bwMode="auto">
          <a:xfrm flipH="1">
            <a:off x="2743200" y="2636838"/>
            <a:ext cx="1828800" cy="200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Line 10"/>
          <p:cNvSpPr>
            <a:spLocks noChangeShapeType="1"/>
          </p:cNvSpPr>
          <p:nvPr/>
        </p:nvSpPr>
        <p:spPr bwMode="auto">
          <a:xfrm>
            <a:off x="1676400" y="2819400"/>
            <a:ext cx="11430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Text Box 11"/>
          <p:cNvSpPr txBox="1">
            <a:spLocks noChangeArrowheads="1"/>
          </p:cNvSpPr>
          <p:nvPr/>
        </p:nvSpPr>
        <p:spPr bwMode="auto">
          <a:xfrm>
            <a:off x="5334000" y="379413"/>
            <a:ext cx="3581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Let’s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invert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 the mechanism on the coupler, i.e. </a:t>
            </a:r>
            <a:r>
              <a:rPr lang="en-US" altLang="en-US" sz="2400" u="sng">
                <a:solidFill>
                  <a:schemeClr val="accent2"/>
                </a:solidFill>
                <a:latin typeface="Arial" panose="020B0604020202020204" pitchFamily="34" charset="0"/>
              </a:rPr>
              <a:t>move the ground while holding the coupler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3805" name="Text Box 12"/>
          <p:cNvSpPr txBox="1">
            <a:spLocks noChangeArrowheads="1"/>
          </p:cNvSpPr>
          <p:nvPr/>
        </p:nvSpPr>
        <p:spPr bwMode="auto">
          <a:xfrm>
            <a:off x="5334000" y="2606675"/>
            <a:ext cx="350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This maintains the same relative position of links.</a:t>
            </a:r>
          </a:p>
        </p:txBody>
      </p:sp>
      <p:sp>
        <p:nvSpPr>
          <p:cNvPr id="33806" name="Text Box 13"/>
          <p:cNvSpPr txBox="1">
            <a:spLocks noChangeArrowheads="1"/>
          </p:cNvSpPr>
          <p:nvPr/>
        </p:nvSpPr>
        <p:spPr bwMode="auto">
          <a:xfrm>
            <a:off x="1447800" y="3429000"/>
            <a:ext cx="3429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Now we have 2 ground positions relative to the coupler.</a:t>
            </a:r>
          </a:p>
        </p:txBody>
      </p:sp>
      <p:sp>
        <p:nvSpPr>
          <p:cNvPr id="33807" name="Text Box 14"/>
          <p:cNvSpPr txBox="1">
            <a:spLocks noChangeArrowheads="1"/>
          </p:cNvSpPr>
          <p:nvPr/>
        </p:nvSpPr>
        <p:spPr bwMode="auto">
          <a:xfrm>
            <a:off x="3448050" y="1973263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Coupler</a:t>
            </a:r>
          </a:p>
        </p:txBody>
      </p:sp>
      <p:sp>
        <p:nvSpPr>
          <p:cNvPr id="33808" name="Arc 15"/>
          <p:cNvSpPr>
            <a:spLocks/>
          </p:cNvSpPr>
          <p:nvPr/>
        </p:nvSpPr>
        <p:spPr bwMode="auto">
          <a:xfrm rot="8190978" flipH="1" flipV="1">
            <a:off x="1157288" y="2043113"/>
            <a:ext cx="835025" cy="696912"/>
          </a:xfrm>
          <a:custGeom>
            <a:avLst/>
            <a:gdLst>
              <a:gd name="T0" fmla="*/ 0 w 26297"/>
              <a:gd name="T1" fmla="*/ 2147483646 h 21944"/>
              <a:gd name="T2" fmla="*/ 2147483646 w 26297"/>
              <a:gd name="T3" fmla="*/ 2147483646 h 21944"/>
              <a:gd name="T4" fmla="*/ 2147483646 w 26297"/>
              <a:gd name="T5" fmla="*/ 2147483646 h 21944"/>
              <a:gd name="T6" fmla="*/ 0 60000 65536"/>
              <a:gd name="T7" fmla="*/ 0 60000 65536"/>
              <a:gd name="T8" fmla="*/ 0 60000 65536"/>
              <a:gd name="T9" fmla="*/ 0 w 26297"/>
              <a:gd name="T10" fmla="*/ 0 h 21944"/>
              <a:gd name="T11" fmla="*/ 26297 w 26297"/>
              <a:gd name="T12" fmla="*/ 21944 h 21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297" h="21944" fill="none" extrusionOk="0">
                <a:moveTo>
                  <a:pt x="-1" y="516"/>
                </a:moveTo>
                <a:cubicBezTo>
                  <a:pt x="1542" y="173"/>
                  <a:pt x="3117" y="-1"/>
                  <a:pt x="4697" y="0"/>
                </a:cubicBezTo>
                <a:cubicBezTo>
                  <a:pt x="16626" y="0"/>
                  <a:pt x="26297" y="9670"/>
                  <a:pt x="26297" y="21600"/>
                </a:cubicBezTo>
                <a:cubicBezTo>
                  <a:pt x="26297" y="21714"/>
                  <a:pt x="26296" y="21829"/>
                  <a:pt x="26294" y="21944"/>
                </a:cubicBezTo>
              </a:path>
              <a:path w="26297" h="21944" stroke="0" extrusionOk="0">
                <a:moveTo>
                  <a:pt x="-1" y="516"/>
                </a:moveTo>
                <a:cubicBezTo>
                  <a:pt x="1542" y="173"/>
                  <a:pt x="3117" y="-1"/>
                  <a:pt x="4697" y="0"/>
                </a:cubicBezTo>
                <a:cubicBezTo>
                  <a:pt x="16626" y="0"/>
                  <a:pt x="26297" y="9670"/>
                  <a:pt x="26297" y="21600"/>
                </a:cubicBezTo>
                <a:cubicBezTo>
                  <a:pt x="26297" y="21714"/>
                  <a:pt x="26296" y="21829"/>
                  <a:pt x="26294" y="21944"/>
                </a:cubicBezTo>
                <a:lnTo>
                  <a:pt x="4697" y="21600"/>
                </a:lnTo>
                <a:lnTo>
                  <a:pt x="-1" y="516"/>
                </a:lnTo>
                <a:close/>
              </a:path>
            </a:pathLst>
          </a:custGeom>
          <a:noFill/>
          <a:ln w="9525">
            <a:solidFill>
              <a:srgbClr val="800080"/>
            </a:solidFill>
            <a:prstDash val="dash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 flipV="1">
            <a:off x="1660525" y="1600200"/>
            <a:ext cx="0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 flipV="1">
            <a:off x="1600200" y="1539875"/>
            <a:ext cx="2286000" cy="1206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 flipV="1">
            <a:off x="2800350" y="1524000"/>
            <a:ext cx="1133475" cy="1295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 rot="1307847" flipV="1">
            <a:off x="2233613" y="1846263"/>
            <a:ext cx="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0" name="Line 20"/>
          <p:cNvSpPr>
            <a:spLocks noChangeShapeType="1"/>
          </p:cNvSpPr>
          <p:nvPr/>
        </p:nvSpPr>
        <p:spPr bwMode="auto">
          <a:xfrm rot="1307847" flipV="1">
            <a:off x="2308225" y="2228850"/>
            <a:ext cx="2286000" cy="1206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1" name="Line 21"/>
          <p:cNvSpPr>
            <a:spLocks noChangeShapeType="1"/>
          </p:cNvSpPr>
          <p:nvPr/>
        </p:nvSpPr>
        <p:spPr bwMode="auto">
          <a:xfrm rot="1307847" flipV="1">
            <a:off x="3251200" y="2403475"/>
            <a:ext cx="1133475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2" name="Line 22"/>
          <p:cNvSpPr>
            <a:spLocks noChangeShapeType="1"/>
          </p:cNvSpPr>
          <p:nvPr/>
        </p:nvSpPr>
        <p:spPr bwMode="auto">
          <a:xfrm rot="1307847">
            <a:off x="1995488" y="3167063"/>
            <a:ext cx="11430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6" grpId="0" animBg="1"/>
      <p:bldP spid="71697" grpId="0" animBg="1"/>
      <p:bldP spid="71698" grpId="0" animBg="1"/>
      <p:bldP spid="71699" grpId="0" animBg="1"/>
      <p:bldP spid="71700" grpId="0" animBg="1"/>
      <p:bldP spid="71701" grpId="0" animBg="1"/>
      <p:bldP spid="7170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96C05B-96EF-44A9-BFE9-18DF06A9334B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79375"/>
            <a:ext cx="487203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Line 3"/>
          <p:cNvSpPr>
            <a:spLocks noChangeShapeType="1"/>
          </p:cNvSpPr>
          <p:nvPr/>
        </p:nvSpPr>
        <p:spPr bwMode="auto">
          <a:xfrm flipH="1">
            <a:off x="533400" y="28067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 flipV="1">
            <a:off x="1660525" y="12954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Line 5"/>
          <p:cNvSpPr>
            <a:spLocks noChangeShapeType="1"/>
          </p:cNvSpPr>
          <p:nvPr/>
        </p:nvSpPr>
        <p:spPr bwMode="auto">
          <a:xfrm flipH="1" flipV="1">
            <a:off x="609600" y="2286000"/>
            <a:ext cx="10668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Line 6"/>
          <p:cNvSpPr>
            <a:spLocks noChangeShapeType="1"/>
          </p:cNvSpPr>
          <p:nvPr/>
        </p:nvSpPr>
        <p:spPr bwMode="auto">
          <a:xfrm flipV="1">
            <a:off x="609600" y="1096963"/>
            <a:ext cx="1981200" cy="11890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7"/>
          <p:cNvSpPr>
            <a:spLocks noChangeShapeType="1"/>
          </p:cNvSpPr>
          <p:nvPr/>
        </p:nvSpPr>
        <p:spPr bwMode="auto">
          <a:xfrm flipV="1">
            <a:off x="1641475" y="1905000"/>
            <a:ext cx="725488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8"/>
          <p:cNvSpPr>
            <a:spLocks noChangeShapeType="1"/>
          </p:cNvSpPr>
          <p:nvPr/>
        </p:nvSpPr>
        <p:spPr bwMode="auto">
          <a:xfrm>
            <a:off x="2362200" y="1897063"/>
            <a:ext cx="2209800" cy="763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9"/>
          <p:cNvSpPr>
            <a:spLocks noChangeShapeType="1"/>
          </p:cNvSpPr>
          <p:nvPr/>
        </p:nvSpPr>
        <p:spPr bwMode="auto">
          <a:xfrm flipV="1">
            <a:off x="2819400" y="9144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Arc 10"/>
          <p:cNvSpPr>
            <a:spLocks/>
          </p:cNvSpPr>
          <p:nvPr/>
        </p:nvSpPr>
        <p:spPr bwMode="auto">
          <a:xfrm>
            <a:off x="2058988" y="1066800"/>
            <a:ext cx="2514600" cy="1828800"/>
          </a:xfrm>
          <a:custGeom>
            <a:avLst/>
            <a:gdLst>
              <a:gd name="T0" fmla="*/ 0 w 29695"/>
              <a:gd name="T1" fmla="*/ 2147483646 h 21600"/>
              <a:gd name="T2" fmla="*/ 2147483646 w 29695"/>
              <a:gd name="T3" fmla="*/ 2147483646 h 21600"/>
              <a:gd name="T4" fmla="*/ 2147483646 w 29695"/>
              <a:gd name="T5" fmla="*/ 2147483646 h 21600"/>
              <a:gd name="T6" fmla="*/ 0 60000 65536"/>
              <a:gd name="T7" fmla="*/ 0 60000 65536"/>
              <a:gd name="T8" fmla="*/ 0 60000 65536"/>
              <a:gd name="T9" fmla="*/ 0 w 29695"/>
              <a:gd name="T10" fmla="*/ 0 h 21600"/>
              <a:gd name="T11" fmla="*/ 29695 w 2969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95" h="21600" fill="none" extrusionOk="0">
                <a:moveTo>
                  <a:pt x="0" y="1574"/>
                </a:moveTo>
                <a:cubicBezTo>
                  <a:pt x="2572" y="534"/>
                  <a:pt x="5320" y="-1"/>
                  <a:pt x="8095" y="0"/>
                </a:cubicBezTo>
                <a:cubicBezTo>
                  <a:pt x="20024" y="0"/>
                  <a:pt x="29695" y="9670"/>
                  <a:pt x="29695" y="21600"/>
                </a:cubicBezTo>
              </a:path>
              <a:path w="29695" h="21600" stroke="0" extrusionOk="0">
                <a:moveTo>
                  <a:pt x="0" y="1574"/>
                </a:moveTo>
                <a:cubicBezTo>
                  <a:pt x="2572" y="534"/>
                  <a:pt x="5320" y="-1"/>
                  <a:pt x="8095" y="0"/>
                </a:cubicBezTo>
                <a:cubicBezTo>
                  <a:pt x="20024" y="0"/>
                  <a:pt x="29695" y="9670"/>
                  <a:pt x="29695" y="21600"/>
                </a:cubicBezTo>
                <a:lnTo>
                  <a:pt x="8095" y="21600"/>
                </a:lnTo>
                <a:lnTo>
                  <a:pt x="0" y="1574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Arc 11"/>
          <p:cNvSpPr>
            <a:spLocks/>
          </p:cNvSpPr>
          <p:nvPr/>
        </p:nvSpPr>
        <p:spPr bwMode="auto">
          <a:xfrm>
            <a:off x="527050" y="1589088"/>
            <a:ext cx="2105025" cy="1143000"/>
          </a:xfrm>
          <a:custGeom>
            <a:avLst/>
            <a:gdLst>
              <a:gd name="T0" fmla="*/ 0 w 39772"/>
              <a:gd name="T1" fmla="*/ 2147483646 h 21600"/>
              <a:gd name="T2" fmla="*/ 2147483646 w 39772"/>
              <a:gd name="T3" fmla="*/ 2147483646 h 21600"/>
              <a:gd name="T4" fmla="*/ 2147483646 w 39772"/>
              <a:gd name="T5" fmla="*/ 2147483646 h 21600"/>
              <a:gd name="T6" fmla="*/ 0 60000 65536"/>
              <a:gd name="T7" fmla="*/ 0 60000 65536"/>
              <a:gd name="T8" fmla="*/ 0 60000 65536"/>
              <a:gd name="T9" fmla="*/ 0 w 39772"/>
              <a:gd name="T10" fmla="*/ 0 h 21600"/>
              <a:gd name="T11" fmla="*/ 39772 w 3977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72" h="21600" fill="none" extrusionOk="0">
                <a:moveTo>
                  <a:pt x="0" y="17053"/>
                </a:moveTo>
                <a:cubicBezTo>
                  <a:pt x="2142" y="7103"/>
                  <a:pt x="10938" y="-1"/>
                  <a:pt x="21116" y="0"/>
                </a:cubicBezTo>
                <a:cubicBezTo>
                  <a:pt x="28797" y="0"/>
                  <a:pt x="35900" y="4079"/>
                  <a:pt x="39772" y="10713"/>
                </a:cubicBezTo>
              </a:path>
              <a:path w="39772" h="21600" stroke="0" extrusionOk="0">
                <a:moveTo>
                  <a:pt x="0" y="17053"/>
                </a:moveTo>
                <a:cubicBezTo>
                  <a:pt x="2142" y="7103"/>
                  <a:pt x="10938" y="-1"/>
                  <a:pt x="21116" y="0"/>
                </a:cubicBezTo>
                <a:cubicBezTo>
                  <a:pt x="28797" y="0"/>
                  <a:pt x="35900" y="4079"/>
                  <a:pt x="39772" y="10713"/>
                </a:cubicBezTo>
                <a:lnTo>
                  <a:pt x="21116" y="21600"/>
                </a:lnTo>
                <a:lnTo>
                  <a:pt x="0" y="17053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 rot="2956687">
            <a:off x="2268537" y="1693863"/>
            <a:ext cx="2212975" cy="1752600"/>
            <a:chOff x="3982" y="768"/>
            <a:chExt cx="1394" cy="1104"/>
          </a:xfrm>
        </p:grpSpPr>
        <p:sp>
          <p:nvSpPr>
            <p:cNvPr id="34844" name="Line 13"/>
            <p:cNvSpPr>
              <a:spLocks noChangeShapeType="1"/>
            </p:cNvSpPr>
            <p:nvPr/>
          </p:nvSpPr>
          <p:spPr bwMode="auto">
            <a:xfrm flipH="1" flipV="1">
              <a:off x="3982" y="1536"/>
              <a:ext cx="672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Line 14"/>
            <p:cNvSpPr>
              <a:spLocks noChangeShapeType="1"/>
            </p:cNvSpPr>
            <p:nvPr/>
          </p:nvSpPr>
          <p:spPr bwMode="auto">
            <a:xfrm flipV="1">
              <a:off x="3982" y="787"/>
              <a:ext cx="1248" cy="7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Line 15"/>
            <p:cNvSpPr>
              <a:spLocks noChangeShapeType="1"/>
            </p:cNvSpPr>
            <p:nvPr/>
          </p:nvSpPr>
          <p:spPr bwMode="auto">
            <a:xfrm>
              <a:off x="5228" y="768"/>
              <a:ext cx="148" cy="10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30" name="Line 16"/>
          <p:cNvSpPr>
            <a:spLocks noChangeShapeType="1"/>
          </p:cNvSpPr>
          <p:nvPr/>
        </p:nvSpPr>
        <p:spPr bwMode="auto">
          <a:xfrm flipH="1">
            <a:off x="2743200" y="2636838"/>
            <a:ext cx="1828800" cy="200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Line 17"/>
          <p:cNvSpPr>
            <a:spLocks noChangeShapeType="1"/>
          </p:cNvSpPr>
          <p:nvPr/>
        </p:nvSpPr>
        <p:spPr bwMode="auto">
          <a:xfrm>
            <a:off x="2587625" y="1066800"/>
            <a:ext cx="234950" cy="1676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2" name="Line 18"/>
          <p:cNvSpPr>
            <a:spLocks noChangeShapeType="1"/>
          </p:cNvSpPr>
          <p:nvPr/>
        </p:nvSpPr>
        <p:spPr bwMode="auto">
          <a:xfrm>
            <a:off x="2667000" y="3124200"/>
            <a:ext cx="838200" cy="762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Line 19"/>
          <p:cNvSpPr>
            <a:spLocks noChangeShapeType="1"/>
          </p:cNvSpPr>
          <p:nvPr/>
        </p:nvSpPr>
        <p:spPr bwMode="auto">
          <a:xfrm>
            <a:off x="1676400" y="2819400"/>
            <a:ext cx="11430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Text Box 20"/>
          <p:cNvSpPr txBox="1">
            <a:spLocks noChangeArrowheads="1"/>
          </p:cNvSpPr>
          <p:nvPr/>
        </p:nvSpPr>
        <p:spPr bwMode="auto">
          <a:xfrm>
            <a:off x="5638800" y="379413"/>
            <a:ext cx="32004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Do the same for the other position</a:t>
            </a:r>
          </a:p>
        </p:txBody>
      </p:sp>
      <p:sp>
        <p:nvSpPr>
          <p:cNvPr id="34835" name="Text Box 21"/>
          <p:cNvSpPr txBox="1">
            <a:spLocks noChangeArrowheads="1"/>
          </p:cNvSpPr>
          <p:nvPr/>
        </p:nvSpPr>
        <p:spPr bwMode="auto">
          <a:xfrm>
            <a:off x="3276600" y="1930400"/>
            <a:ext cx="98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Coupler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565400" y="1752600"/>
            <a:ext cx="1887538" cy="2011363"/>
            <a:chOff x="3749" y="2703"/>
            <a:chExt cx="1189" cy="1267"/>
          </a:xfrm>
        </p:grpSpPr>
        <p:sp>
          <p:nvSpPr>
            <p:cNvPr id="34842" name="AutoShape 23"/>
            <p:cNvSpPr>
              <a:spLocks noChangeArrowheads="1"/>
            </p:cNvSpPr>
            <p:nvPr/>
          </p:nvSpPr>
          <p:spPr bwMode="auto">
            <a:xfrm rot="-938524">
              <a:off x="3749" y="2703"/>
              <a:ext cx="1189" cy="774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43" name="AutoShape 24"/>
            <p:cNvSpPr>
              <a:spLocks noChangeArrowheads="1"/>
            </p:cNvSpPr>
            <p:nvPr/>
          </p:nvSpPr>
          <p:spPr bwMode="auto">
            <a:xfrm rot="-2894268">
              <a:off x="3975" y="3119"/>
              <a:ext cx="1047" cy="656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34837" name="Group 25"/>
          <p:cNvGrpSpPr>
            <a:grpSpLocks/>
          </p:cNvGrpSpPr>
          <p:nvPr/>
        </p:nvGrpSpPr>
        <p:grpSpPr bwMode="auto">
          <a:xfrm rot="-2790365">
            <a:off x="976313" y="1004887"/>
            <a:ext cx="1887538" cy="2011363"/>
            <a:chOff x="3749" y="2703"/>
            <a:chExt cx="1189" cy="1267"/>
          </a:xfrm>
        </p:grpSpPr>
        <p:sp>
          <p:nvSpPr>
            <p:cNvPr id="34840" name="AutoShape 26"/>
            <p:cNvSpPr>
              <a:spLocks noChangeArrowheads="1"/>
            </p:cNvSpPr>
            <p:nvPr/>
          </p:nvSpPr>
          <p:spPr bwMode="auto">
            <a:xfrm rot="-938524">
              <a:off x="3749" y="2703"/>
              <a:ext cx="1189" cy="774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41" name="AutoShape 27"/>
            <p:cNvSpPr>
              <a:spLocks noChangeArrowheads="1"/>
            </p:cNvSpPr>
            <p:nvPr/>
          </p:nvSpPr>
          <p:spPr bwMode="auto">
            <a:xfrm rot="-2894268">
              <a:off x="3975" y="3119"/>
              <a:ext cx="1047" cy="656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4838" name="Arc 28"/>
          <p:cNvSpPr>
            <a:spLocks/>
          </p:cNvSpPr>
          <p:nvPr/>
        </p:nvSpPr>
        <p:spPr bwMode="auto">
          <a:xfrm rot="8190978" flipH="1" flipV="1">
            <a:off x="1157288" y="2043113"/>
            <a:ext cx="835025" cy="696912"/>
          </a:xfrm>
          <a:custGeom>
            <a:avLst/>
            <a:gdLst>
              <a:gd name="T0" fmla="*/ 0 w 26297"/>
              <a:gd name="T1" fmla="*/ 2147483646 h 21944"/>
              <a:gd name="T2" fmla="*/ 2147483646 w 26297"/>
              <a:gd name="T3" fmla="*/ 2147483646 h 21944"/>
              <a:gd name="T4" fmla="*/ 2147483646 w 26297"/>
              <a:gd name="T5" fmla="*/ 2147483646 h 21944"/>
              <a:gd name="T6" fmla="*/ 0 60000 65536"/>
              <a:gd name="T7" fmla="*/ 0 60000 65536"/>
              <a:gd name="T8" fmla="*/ 0 60000 65536"/>
              <a:gd name="T9" fmla="*/ 0 w 26297"/>
              <a:gd name="T10" fmla="*/ 0 h 21944"/>
              <a:gd name="T11" fmla="*/ 26297 w 26297"/>
              <a:gd name="T12" fmla="*/ 21944 h 21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297" h="21944" fill="none" extrusionOk="0">
                <a:moveTo>
                  <a:pt x="-1" y="516"/>
                </a:moveTo>
                <a:cubicBezTo>
                  <a:pt x="1542" y="173"/>
                  <a:pt x="3117" y="-1"/>
                  <a:pt x="4697" y="0"/>
                </a:cubicBezTo>
                <a:cubicBezTo>
                  <a:pt x="16626" y="0"/>
                  <a:pt x="26297" y="9670"/>
                  <a:pt x="26297" y="21600"/>
                </a:cubicBezTo>
                <a:cubicBezTo>
                  <a:pt x="26297" y="21714"/>
                  <a:pt x="26296" y="21829"/>
                  <a:pt x="26294" y="21944"/>
                </a:cubicBezTo>
              </a:path>
              <a:path w="26297" h="21944" stroke="0" extrusionOk="0">
                <a:moveTo>
                  <a:pt x="-1" y="516"/>
                </a:moveTo>
                <a:cubicBezTo>
                  <a:pt x="1542" y="173"/>
                  <a:pt x="3117" y="-1"/>
                  <a:pt x="4697" y="0"/>
                </a:cubicBezTo>
                <a:cubicBezTo>
                  <a:pt x="16626" y="0"/>
                  <a:pt x="26297" y="9670"/>
                  <a:pt x="26297" y="21600"/>
                </a:cubicBezTo>
                <a:cubicBezTo>
                  <a:pt x="26297" y="21714"/>
                  <a:pt x="26296" y="21829"/>
                  <a:pt x="26294" y="21944"/>
                </a:cubicBezTo>
                <a:lnTo>
                  <a:pt x="4697" y="21600"/>
                </a:lnTo>
                <a:lnTo>
                  <a:pt x="-1" y="516"/>
                </a:lnTo>
                <a:close/>
              </a:path>
            </a:pathLst>
          </a:custGeom>
          <a:noFill/>
          <a:ln w="9525">
            <a:solidFill>
              <a:srgbClr val="800080"/>
            </a:solidFill>
            <a:prstDash val="dash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Text Box 29"/>
          <p:cNvSpPr txBox="1">
            <a:spLocks noChangeArrowheads="1"/>
          </p:cNvSpPr>
          <p:nvPr/>
        </p:nvSpPr>
        <p:spPr bwMode="auto">
          <a:xfrm>
            <a:off x="1524000" y="4038600"/>
            <a:ext cx="3429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Another ground position relative to the coupler.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6FDA61-01AF-45DE-8E9E-2F9955B2EBF5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Line 2"/>
          <p:cNvSpPr>
            <a:spLocks noChangeShapeType="1"/>
          </p:cNvSpPr>
          <p:nvPr/>
        </p:nvSpPr>
        <p:spPr bwMode="auto">
          <a:xfrm flipH="1">
            <a:off x="533400" y="28067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Line 3"/>
          <p:cNvSpPr>
            <a:spLocks noChangeShapeType="1"/>
          </p:cNvSpPr>
          <p:nvPr/>
        </p:nvSpPr>
        <p:spPr bwMode="auto">
          <a:xfrm flipV="1">
            <a:off x="1660525" y="12954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4"/>
          <p:cNvSpPr>
            <a:spLocks noChangeShapeType="1"/>
          </p:cNvSpPr>
          <p:nvPr/>
        </p:nvSpPr>
        <p:spPr bwMode="auto">
          <a:xfrm>
            <a:off x="2362200" y="1897063"/>
            <a:ext cx="2209800" cy="763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 flipV="1">
            <a:off x="2819400" y="9144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2667000" y="3124200"/>
            <a:ext cx="838200" cy="762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1676400" y="2819400"/>
            <a:ext cx="11430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4343400" y="379413"/>
            <a:ext cx="41306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hlink"/>
                </a:solidFill>
                <a:latin typeface="Arial" panose="020B0604020202020204" pitchFamily="34" charset="0"/>
              </a:rPr>
              <a:t>So now we have 3 positions of the ground relative to the first link (coupler)</a:t>
            </a: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4953000" y="2528888"/>
            <a:ext cx="4191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Solve the problem assuming you want to move the ground knowing its 3 positions</a:t>
            </a:r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3276600" y="1930400"/>
            <a:ext cx="98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Coupler</a:t>
            </a:r>
          </a:p>
        </p:txBody>
      </p:sp>
      <p:sp>
        <p:nvSpPr>
          <p:cNvPr id="35852" name="Line 11"/>
          <p:cNvSpPr>
            <a:spLocks noChangeShapeType="1"/>
          </p:cNvSpPr>
          <p:nvPr/>
        </p:nvSpPr>
        <p:spPr bwMode="auto">
          <a:xfrm flipV="1">
            <a:off x="1660525" y="12954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Line 12"/>
          <p:cNvSpPr>
            <a:spLocks noChangeShapeType="1"/>
          </p:cNvSpPr>
          <p:nvPr/>
        </p:nvSpPr>
        <p:spPr bwMode="auto">
          <a:xfrm>
            <a:off x="2362200" y="1897063"/>
            <a:ext cx="2209800" cy="763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Text Box 13"/>
          <p:cNvSpPr txBox="1">
            <a:spLocks noChangeArrowheads="1"/>
          </p:cNvSpPr>
          <p:nvPr/>
        </p:nvSpPr>
        <p:spPr bwMode="auto">
          <a:xfrm>
            <a:off x="3276600" y="1930400"/>
            <a:ext cx="98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Coupler</a:t>
            </a:r>
          </a:p>
        </p:txBody>
      </p:sp>
      <p:sp>
        <p:nvSpPr>
          <p:cNvPr id="35855" name="Line 14"/>
          <p:cNvSpPr>
            <a:spLocks noChangeShapeType="1"/>
          </p:cNvSpPr>
          <p:nvPr/>
        </p:nvSpPr>
        <p:spPr bwMode="auto">
          <a:xfrm rot="1307847" flipV="1">
            <a:off x="2308225" y="2228850"/>
            <a:ext cx="2286000" cy="1206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 rot="1307847">
            <a:off x="1995488" y="3167063"/>
            <a:ext cx="11430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 flipH="1">
            <a:off x="1676400" y="1905000"/>
            <a:ext cx="68580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 flipH="1">
            <a:off x="2819400" y="2667000"/>
            <a:ext cx="1752600" cy="152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6" name="Line 18"/>
          <p:cNvSpPr>
            <a:spLocks noChangeShapeType="1"/>
          </p:cNvSpPr>
          <p:nvPr/>
        </p:nvSpPr>
        <p:spPr bwMode="auto">
          <a:xfrm flipH="1">
            <a:off x="2057400" y="1905000"/>
            <a:ext cx="30480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7" name="Line 19"/>
          <p:cNvSpPr>
            <a:spLocks noChangeShapeType="1"/>
          </p:cNvSpPr>
          <p:nvPr/>
        </p:nvSpPr>
        <p:spPr bwMode="auto">
          <a:xfrm flipH="1">
            <a:off x="3048000" y="2667000"/>
            <a:ext cx="1524000" cy="714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>
            <a:off x="2362200" y="1905000"/>
            <a:ext cx="304800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9" name="Line 21"/>
          <p:cNvSpPr>
            <a:spLocks noChangeShapeType="1"/>
          </p:cNvSpPr>
          <p:nvPr/>
        </p:nvSpPr>
        <p:spPr bwMode="auto">
          <a:xfrm flipH="1">
            <a:off x="3486150" y="2667000"/>
            <a:ext cx="1085850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/>
      <p:bldP spid="73735" grpId="0" animBg="1"/>
      <p:bldP spid="73743" grpId="0" animBg="1"/>
      <p:bldP spid="73744" grpId="0" animBg="1"/>
      <p:bldP spid="73745" grpId="0" animBg="1"/>
      <p:bldP spid="73746" grpId="0" animBg="1"/>
      <p:bldP spid="73747" grpId="0" animBg="1"/>
      <p:bldP spid="73748" grpId="0" animBg="1"/>
      <p:bldP spid="737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F24C1B-E877-471F-9430-F33FD829F5C6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Three position motion with specified fixed pivots</a:t>
            </a:r>
          </a:p>
        </p:txBody>
      </p:sp>
      <p:sp>
        <p:nvSpPr>
          <p:cNvPr id="36868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791575" cy="192405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chemeClr val="accent2"/>
                </a:solidFill>
              </a:rPr>
              <a:t>Inversion Problem.  Move the ground while holding the link fixed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chemeClr val="accent2"/>
                </a:solidFill>
              </a:rPr>
              <a:t>Transfer the relative position of C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2</a:t>
            </a:r>
            <a:r>
              <a:rPr lang="en-US" altLang="en-US" sz="2800" smtClean="0">
                <a:solidFill>
                  <a:schemeClr val="accent2"/>
                </a:solidFill>
              </a:rPr>
              <a:t>D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2</a:t>
            </a:r>
            <a:r>
              <a:rPr lang="en-US" altLang="en-US" sz="2800" smtClean="0">
                <a:solidFill>
                  <a:schemeClr val="accent2"/>
                </a:solidFill>
              </a:rPr>
              <a:t>O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2</a:t>
            </a:r>
            <a:r>
              <a:rPr lang="en-US" altLang="en-US" sz="2800" smtClean="0">
                <a:solidFill>
                  <a:schemeClr val="accent2"/>
                </a:solidFill>
              </a:rPr>
              <a:t>O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4</a:t>
            </a:r>
            <a:r>
              <a:rPr lang="en-US" altLang="en-US" sz="2800" smtClean="0">
                <a:solidFill>
                  <a:schemeClr val="accent2"/>
                </a:solidFill>
              </a:rPr>
              <a:t> to C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1</a:t>
            </a:r>
            <a:r>
              <a:rPr lang="en-US" altLang="en-US" sz="2800" smtClean="0">
                <a:solidFill>
                  <a:schemeClr val="accent2"/>
                </a:solidFill>
              </a:rPr>
              <a:t>D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1</a:t>
            </a:r>
            <a:r>
              <a:rPr lang="en-US" altLang="en-US" sz="2800" smtClean="0">
                <a:solidFill>
                  <a:schemeClr val="accent2"/>
                </a:solidFill>
              </a:rPr>
              <a:t>O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2</a:t>
            </a:r>
            <a:r>
              <a:rPr lang="en-US" altLang="en-US" sz="2800" baseline="30000" smtClean="0">
                <a:solidFill>
                  <a:schemeClr val="accent2"/>
                </a:solidFill>
              </a:rPr>
              <a:t>’</a:t>
            </a:r>
            <a:r>
              <a:rPr lang="en-US" altLang="en-US" sz="2800" smtClean="0">
                <a:solidFill>
                  <a:schemeClr val="accent2"/>
                </a:solidFill>
              </a:rPr>
              <a:t>O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4</a:t>
            </a:r>
            <a:r>
              <a:rPr lang="en-US" altLang="en-US" sz="2800" smtClean="0">
                <a:solidFill>
                  <a:schemeClr val="accent2"/>
                </a:solidFill>
              </a:rPr>
              <a:t>’</a:t>
            </a:r>
            <a:endParaRPr lang="en-US" altLang="en-US" sz="2800" baseline="-25000" smtClean="0">
              <a:solidFill>
                <a:schemeClr val="accent2"/>
              </a:solidFill>
            </a:endParaRPr>
          </a:p>
        </p:txBody>
      </p:sp>
      <p:pic>
        <p:nvPicPr>
          <p:cNvPr id="36869" name="Picture 3" descr="inverted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733675"/>
            <a:ext cx="5646738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4586288" y="3806825"/>
            <a:ext cx="1787525" cy="284163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075113" y="4068763"/>
            <a:ext cx="4762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CC3300"/>
                </a:solidFill>
              </a:rPr>
              <a:t>O</a:t>
            </a:r>
            <a:r>
              <a:rPr lang="en-US" altLang="en-US" sz="1800" baseline="-25000">
                <a:solidFill>
                  <a:srgbClr val="CC3300"/>
                </a:solidFill>
              </a:rPr>
              <a:t>2</a:t>
            </a:r>
            <a:r>
              <a:rPr lang="en-US" altLang="en-US" sz="1800">
                <a:solidFill>
                  <a:srgbClr val="CC3300"/>
                </a:solidFill>
              </a:rPr>
              <a:t>’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386513" y="3852863"/>
            <a:ext cx="47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CC3300"/>
                </a:solidFill>
              </a:rPr>
              <a:t>O</a:t>
            </a:r>
            <a:r>
              <a:rPr lang="en-US" altLang="en-US" sz="1800" baseline="-25000">
                <a:solidFill>
                  <a:srgbClr val="CC3300"/>
                </a:solidFill>
              </a:rPr>
              <a:t>4</a:t>
            </a:r>
            <a:r>
              <a:rPr lang="en-US" altLang="en-US" sz="1800">
                <a:solidFill>
                  <a:srgbClr val="CC3300"/>
                </a:solidFill>
              </a:rPr>
              <a:t>’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284663" y="3487738"/>
            <a:ext cx="1557337" cy="1309687"/>
            <a:chOff x="1289" y="2586"/>
            <a:chExt cx="799" cy="672"/>
          </a:xfrm>
        </p:grpSpPr>
        <p:grpSp>
          <p:nvGrpSpPr>
            <p:cNvPr id="36893" name="Group 20"/>
            <p:cNvGrpSpPr>
              <a:grpSpLocks/>
            </p:cNvGrpSpPr>
            <p:nvPr/>
          </p:nvGrpSpPr>
          <p:grpSpPr bwMode="auto">
            <a:xfrm rot="2258782">
              <a:off x="1289" y="2586"/>
              <a:ext cx="799" cy="599"/>
              <a:chOff x="3564" y="2132"/>
              <a:chExt cx="780" cy="584"/>
            </a:xfrm>
          </p:grpSpPr>
          <p:sp>
            <p:nvSpPr>
              <p:cNvPr id="36895" name="Freeform 14"/>
              <p:cNvSpPr>
                <a:spLocks/>
              </p:cNvSpPr>
              <p:nvPr/>
            </p:nvSpPr>
            <p:spPr bwMode="auto">
              <a:xfrm>
                <a:off x="4236" y="2548"/>
                <a:ext cx="44" cy="168"/>
              </a:xfrm>
              <a:custGeom>
                <a:avLst/>
                <a:gdLst>
                  <a:gd name="T0" fmla="*/ 44 w 44"/>
                  <a:gd name="T1" fmla="*/ 0 h 168"/>
                  <a:gd name="T2" fmla="*/ 28 w 44"/>
                  <a:gd name="T3" fmla="*/ 84 h 168"/>
                  <a:gd name="T4" fmla="*/ 0 w 44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168"/>
                  <a:gd name="T11" fmla="*/ 44 w 44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168">
                    <a:moveTo>
                      <a:pt x="44" y="0"/>
                    </a:moveTo>
                    <a:cubicBezTo>
                      <a:pt x="41" y="27"/>
                      <a:pt x="41" y="59"/>
                      <a:pt x="28" y="84"/>
                    </a:cubicBezTo>
                    <a:cubicBezTo>
                      <a:pt x="17" y="105"/>
                      <a:pt x="0" y="144"/>
                      <a:pt x="0" y="168"/>
                    </a:cubicBezTo>
                  </a:path>
                </a:pathLst>
              </a:custGeom>
              <a:solidFill>
                <a:srgbClr val="CC0099"/>
              </a:solidFill>
              <a:ln w="38100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6" name="Freeform 15"/>
              <p:cNvSpPr>
                <a:spLocks/>
              </p:cNvSpPr>
              <p:nvPr/>
            </p:nvSpPr>
            <p:spPr bwMode="auto">
              <a:xfrm>
                <a:off x="4172" y="2580"/>
                <a:ext cx="172" cy="96"/>
              </a:xfrm>
              <a:custGeom>
                <a:avLst/>
                <a:gdLst>
                  <a:gd name="T0" fmla="*/ 172 w 172"/>
                  <a:gd name="T1" fmla="*/ 0 h 96"/>
                  <a:gd name="T2" fmla="*/ 100 w 172"/>
                  <a:gd name="T3" fmla="*/ 48 h 96"/>
                  <a:gd name="T4" fmla="*/ 48 w 172"/>
                  <a:gd name="T5" fmla="*/ 88 h 96"/>
                  <a:gd name="T6" fmla="*/ 0 w 172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2"/>
                  <a:gd name="T13" fmla="*/ 0 h 96"/>
                  <a:gd name="T14" fmla="*/ 172 w 172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2" h="96">
                    <a:moveTo>
                      <a:pt x="172" y="0"/>
                    </a:moveTo>
                    <a:cubicBezTo>
                      <a:pt x="152" y="20"/>
                      <a:pt x="124" y="34"/>
                      <a:pt x="100" y="48"/>
                    </a:cubicBezTo>
                    <a:cubicBezTo>
                      <a:pt x="81" y="59"/>
                      <a:pt x="67" y="77"/>
                      <a:pt x="48" y="88"/>
                    </a:cubicBezTo>
                    <a:cubicBezTo>
                      <a:pt x="34" y="96"/>
                      <a:pt x="0" y="96"/>
                      <a:pt x="0" y="96"/>
                    </a:cubicBezTo>
                  </a:path>
                </a:pathLst>
              </a:custGeom>
              <a:solidFill>
                <a:srgbClr val="CC0099"/>
              </a:solidFill>
              <a:ln w="38100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7" name="Oval 18"/>
              <p:cNvSpPr>
                <a:spLocks noChangeArrowheads="1"/>
              </p:cNvSpPr>
              <p:nvPr/>
            </p:nvSpPr>
            <p:spPr bwMode="auto">
              <a:xfrm>
                <a:off x="3564" y="2408"/>
                <a:ext cx="56" cy="56"/>
              </a:xfrm>
              <a:prstGeom prst="ellipse">
                <a:avLst/>
              </a:prstGeom>
              <a:solidFill>
                <a:srgbClr val="CC0099"/>
              </a:solidFill>
              <a:ln w="38100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6898" name="Oval 19"/>
              <p:cNvSpPr>
                <a:spLocks noChangeArrowheads="1"/>
              </p:cNvSpPr>
              <p:nvPr/>
            </p:nvSpPr>
            <p:spPr bwMode="auto">
              <a:xfrm>
                <a:off x="3996" y="2132"/>
                <a:ext cx="56" cy="56"/>
              </a:xfrm>
              <a:prstGeom prst="ellipse">
                <a:avLst/>
              </a:prstGeom>
              <a:solidFill>
                <a:srgbClr val="CC0099"/>
              </a:solidFill>
              <a:ln w="38100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6894" name="Freeform 26"/>
            <p:cNvSpPr>
              <a:spLocks/>
            </p:cNvSpPr>
            <p:nvPr/>
          </p:nvSpPr>
          <p:spPr bwMode="auto">
            <a:xfrm>
              <a:off x="1392" y="2664"/>
              <a:ext cx="516" cy="594"/>
            </a:xfrm>
            <a:custGeom>
              <a:avLst/>
              <a:gdLst>
                <a:gd name="T0" fmla="*/ 0 w 516"/>
                <a:gd name="T1" fmla="*/ 0 h 594"/>
                <a:gd name="T2" fmla="*/ 516 w 516"/>
                <a:gd name="T3" fmla="*/ 66 h 594"/>
                <a:gd name="T4" fmla="*/ 408 w 516"/>
                <a:gd name="T5" fmla="*/ 594 h 594"/>
                <a:gd name="T6" fmla="*/ 0 w 516"/>
                <a:gd name="T7" fmla="*/ 0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6"/>
                <a:gd name="T13" fmla="*/ 0 h 594"/>
                <a:gd name="T14" fmla="*/ 516 w 516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6" h="594">
                  <a:moveTo>
                    <a:pt x="0" y="0"/>
                  </a:moveTo>
                  <a:lnTo>
                    <a:pt x="516" y="66"/>
                  </a:lnTo>
                  <a:lnTo>
                    <a:pt x="408" y="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 rot="-2394055">
            <a:off x="3189288" y="3138488"/>
            <a:ext cx="1557337" cy="1309687"/>
            <a:chOff x="1289" y="2586"/>
            <a:chExt cx="799" cy="672"/>
          </a:xfrm>
        </p:grpSpPr>
        <p:grpSp>
          <p:nvGrpSpPr>
            <p:cNvPr id="36887" name="Group 29"/>
            <p:cNvGrpSpPr>
              <a:grpSpLocks/>
            </p:cNvGrpSpPr>
            <p:nvPr/>
          </p:nvGrpSpPr>
          <p:grpSpPr bwMode="auto">
            <a:xfrm rot="2258782">
              <a:off x="1289" y="2586"/>
              <a:ext cx="799" cy="599"/>
              <a:chOff x="3564" y="2132"/>
              <a:chExt cx="780" cy="584"/>
            </a:xfrm>
          </p:grpSpPr>
          <p:sp>
            <p:nvSpPr>
              <p:cNvPr id="36889" name="Freeform 30"/>
              <p:cNvSpPr>
                <a:spLocks/>
              </p:cNvSpPr>
              <p:nvPr/>
            </p:nvSpPr>
            <p:spPr bwMode="auto">
              <a:xfrm>
                <a:off x="4236" y="2548"/>
                <a:ext cx="44" cy="168"/>
              </a:xfrm>
              <a:custGeom>
                <a:avLst/>
                <a:gdLst>
                  <a:gd name="T0" fmla="*/ 44 w 44"/>
                  <a:gd name="T1" fmla="*/ 0 h 168"/>
                  <a:gd name="T2" fmla="*/ 28 w 44"/>
                  <a:gd name="T3" fmla="*/ 84 h 168"/>
                  <a:gd name="T4" fmla="*/ 0 w 44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168"/>
                  <a:gd name="T11" fmla="*/ 44 w 44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168">
                    <a:moveTo>
                      <a:pt x="44" y="0"/>
                    </a:moveTo>
                    <a:cubicBezTo>
                      <a:pt x="41" y="27"/>
                      <a:pt x="41" y="59"/>
                      <a:pt x="28" y="84"/>
                    </a:cubicBezTo>
                    <a:cubicBezTo>
                      <a:pt x="17" y="105"/>
                      <a:pt x="0" y="144"/>
                      <a:pt x="0" y="168"/>
                    </a:cubicBezTo>
                  </a:path>
                </a:pathLst>
              </a:custGeom>
              <a:solidFill>
                <a:srgbClr val="CC0099"/>
              </a:solidFill>
              <a:ln w="38100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0" name="Freeform 31"/>
              <p:cNvSpPr>
                <a:spLocks/>
              </p:cNvSpPr>
              <p:nvPr/>
            </p:nvSpPr>
            <p:spPr bwMode="auto">
              <a:xfrm>
                <a:off x="4172" y="2580"/>
                <a:ext cx="172" cy="96"/>
              </a:xfrm>
              <a:custGeom>
                <a:avLst/>
                <a:gdLst>
                  <a:gd name="T0" fmla="*/ 172 w 172"/>
                  <a:gd name="T1" fmla="*/ 0 h 96"/>
                  <a:gd name="T2" fmla="*/ 100 w 172"/>
                  <a:gd name="T3" fmla="*/ 48 h 96"/>
                  <a:gd name="T4" fmla="*/ 48 w 172"/>
                  <a:gd name="T5" fmla="*/ 88 h 96"/>
                  <a:gd name="T6" fmla="*/ 0 w 172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2"/>
                  <a:gd name="T13" fmla="*/ 0 h 96"/>
                  <a:gd name="T14" fmla="*/ 172 w 172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2" h="96">
                    <a:moveTo>
                      <a:pt x="172" y="0"/>
                    </a:moveTo>
                    <a:cubicBezTo>
                      <a:pt x="152" y="20"/>
                      <a:pt x="124" y="34"/>
                      <a:pt x="100" y="48"/>
                    </a:cubicBezTo>
                    <a:cubicBezTo>
                      <a:pt x="81" y="59"/>
                      <a:pt x="67" y="77"/>
                      <a:pt x="48" y="88"/>
                    </a:cubicBezTo>
                    <a:cubicBezTo>
                      <a:pt x="34" y="96"/>
                      <a:pt x="0" y="96"/>
                      <a:pt x="0" y="96"/>
                    </a:cubicBezTo>
                  </a:path>
                </a:pathLst>
              </a:custGeom>
              <a:solidFill>
                <a:srgbClr val="CC0099"/>
              </a:solidFill>
              <a:ln w="38100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1" name="Oval 32"/>
              <p:cNvSpPr>
                <a:spLocks noChangeArrowheads="1"/>
              </p:cNvSpPr>
              <p:nvPr/>
            </p:nvSpPr>
            <p:spPr bwMode="auto">
              <a:xfrm>
                <a:off x="3564" y="2408"/>
                <a:ext cx="56" cy="56"/>
              </a:xfrm>
              <a:prstGeom prst="ellipse">
                <a:avLst/>
              </a:prstGeom>
              <a:solidFill>
                <a:srgbClr val="CC0099"/>
              </a:solidFill>
              <a:ln w="38100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6892" name="Oval 33"/>
              <p:cNvSpPr>
                <a:spLocks noChangeArrowheads="1"/>
              </p:cNvSpPr>
              <p:nvPr/>
            </p:nvSpPr>
            <p:spPr bwMode="auto">
              <a:xfrm>
                <a:off x="3996" y="2132"/>
                <a:ext cx="56" cy="56"/>
              </a:xfrm>
              <a:prstGeom prst="ellipse">
                <a:avLst/>
              </a:prstGeom>
              <a:solidFill>
                <a:srgbClr val="CC0099"/>
              </a:solidFill>
              <a:ln w="38100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6888" name="Freeform 34"/>
            <p:cNvSpPr>
              <a:spLocks/>
            </p:cNvSpPr>
            <p:nvPr/>
          </p:nvSpPr>
          <p:spPr bwMode="auto">
            <a:xfrm>
              <a:off x="1392" y="2664"/>
              <a:ext cx="516" cy="594"/>
            </a:xfrm>
            <a:custGeom>
              <a:avLst/>
              <a:gdLst>
                <a:gd name="T0" fmla="*/ 0 w 516"/>
                <a:gd name="T1" fmla="*/ 0 h 594"/>
                <a:gd name="T2" fmla="*/ 516 w 516"/>
                <a:gd name="T3" fmla="*/ 66 h 594"/>
                <a:gd name="T4" fmla="*/ 408 w 516"/>
                <a:gd name="T5" fmla="*/ 594 h 594"/>
                <a:gd name="T6" fmla="*/ 0 w 516"/>
                <a:gd name="T7" fmla="*/ 0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6"/>
                <a:gd name="T13" fmla="*/ 0 h 594"/>
                <a:gd name="T14" fmla="*/ 516 w 516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6" h="594">
                  <a:moveTo>
                    <a:pt x="0" y="0"/>
                  </a:moveTo>
                  <a:lnTo>
                    <a:pt x="516" y="66"/>
                  </a:lnTo>
                  <a:lnTo>
                    <a:pt x="408" y="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128963" y="3184525"/>
            <a:ext cx="3294062" cy="887413"/>
            <a:chOff x="696" y="2430"/>
            <a:chExt cx="1690" cy="456"/>
          </a:xfrm>
        </p:grpSpPr>
        <p:sp>
          <p:nvSpPr>
            <p:cNvPr id="36882" name="Freeform 16"/>
            <p:cNvSpPr>
              <a:spLocks/>
            </p:cNvSpPr>
            <p:nvPr/>
          </p:nvSpPr>
          <p:spPr bwMode="auto">
            <a:xfrm>
              <a:off x="2342" y="2642"/>
              <a:ext cx="8" cy="244"/>
            </a:xfrm>
            <a:custGeom>
              <a:avLst/>
              <a:gdLst>
                <a:gd name="T0" fmla="*/ 8 w 8"/>
                <a:gd name="T1" fmla="*/ 0 h 244"/>
                <a:gd name="T2" fmla="*/ 4 w 8"/>
                <a:gd name="T3" fmla="*/ 116 h 244"/>
                <a:gd name="T4" fmla="*/ 8 w 8"/>
                <a:gd name="T5" fmla="*/ 188 h 244"/>
                <a:gd name="T6" fmla="*/ 0 w 8"/>
                <a:gd name="T7" fmla="*/ 244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44"/>
                <a:gd name="T14" fmla="*/ 8 w 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44">
                  <a:moveTo>
                    <a:pt x="8" y="0"/>
                  </a:moveTo>
                  <a:cubicBezTo>
                    <a:pt x="7" y="39"/>
                    <a:pt x="4" y="77"/>
                    <a:pt x="4" y="116"/>
                  </a:cubicBezTo>
                  <a:cubicBezTo>
                    <a:pt x="4" y="140"/>
                    <a:pt x="8" y="164"/>
                    <a:pt x="8" y="188"/>
                  </a:cubicBezTo>
                  <a:cubicBezTo>
                    <a:pt x="8" y="207"/>
                    <a:pt x="0" y="225"/>
                    <a:pt x="0" y="244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Freeform 17"/>
            <p:cNvSpPr>
              <a:spLocks/>
            </p:cNvSpPr>
            <p:nvPr/>
          </p:nvSpPr>
          <p:spPr bwMode="auto">
            <a:xfrm>
              <a:off x="2318" y="2650"/>
              <a:ext cx="68" cy="208"/>
            </a:xfrm>
            <a:custGeom>
              <a:avLst/>
              <a:gdLst>
                <a:gd name="T0" fmla="*/ 68 w 68"/>
                <a:gd name="T1" fmla="*/ 0 h 208"/>
                <a:gd name="T2" fmla="*/ 24 w 68"/>
                <a:gd name="T3" fmla="*/ 132 h 208"/>
                <a:gd name="T4" fmla="*/ 4 w 68"/>
                <a:gd name="T5" fmla="*/ 184 h 208"/>
                <a:gd name="T6" fmla="*/ 0 w 68"/>
                <a:gd name="T7" fmla="*/ 208 h 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208"/>
                <a:gd name="T14" fmla="*/ 68 w 68"/>
                <a:gd name="T15" fmla="*/ 208 h 2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208">
                  <a:moveTo>
                    <a:pt x="68" y="0"/>
                  </a:moveTo>
                  <a:cubicBezTo>
                    <a:pt x="53" y="44"/>
                    <a:pt x="42" y="89"/>
                    <a:pt x="24" y="132"/>
                  </a:cubicBezTo>
                  <a:cubicBezTo>
                    <a:pt x="16" y="150"/>
                    <a:pt x="15" y="167"/>
                    <a:pt x="4" y="184"/>
                  </a:cubicBezTo>
                  <a:cubicBezTo>
                    <a:pt x="0" y="205"/>
                    <a:pt x="0" y="197"/>
                    <a:pt x="0" y="208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Oval 35"/>
            <p:cNvSpPr>
              <a:spLocks noChangeArrowheads="1"/>
            </p:cNvSpPr>
            <p:nvPr/>
          </p:nvSpPr>
          <p:spPr bwMode="auto">
            <a:xfrm>
              <a:off x="696" y="2706"/>
              <a:ext cx="56" cy="5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885" name="Oval 36"/>
            <p:cNvSpPr>
              <a:spLocks noChangeArrowheads="1"/>
            </p:cNvSpPr>
            <p:nvPr/>
          </p:nvSpPr>
          <p:spPr bwMode="auto">
            <a:xfrm>
              <a:off x="1134" y="2430"/>
              <a:ext cx="56" cy="5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886" name="Freeform 38"/>
            <p:cNvSpPr>
              <a:spLocks/>
            </p:cNvSpPr>
            <p:nvPr/>
          </p:nvSpPr>
          <p:spPr bwMode="auto">
            <a:xfrm>
              <a:off x="726" y="2454"/>
              <a:ext cx="1632" cy="282"/>
            </a:xfrm>
            <a:custGeom>
              <a:avLst/>
              <a:gdLst>
                <a:gd name="T0" fmla="*/ 0 w 1632"/>
                <a:gd name="T1" fmla="*/ 282 h 282"/>
                <a:gd name="T2" fmla="*/ 444 w 1632"/>
                <a:gd name="T3" fmla="*/ 0 h 282"/>
                <a:gd name="T4" fmla="*/ 1632 w 1632"/>
                <a:gd name="T5" fmla="*/ 282 h 282"/>
                <a:gd name="T6" fmla="*/ 0 w 1632"/>
                <a:gd name="T7" fmla="*/ 282 h 2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2"/>
                <a:gd name="T13" fmla="*/ 0 h 282"/>
                <a:gd name="T14" fmla="*/ 1632 w 1632"/>
                <a:gd name="T15" fmla="*/ 282 h 2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2" h="282">
                  <a:moveTo>
                    <a:pt x="0" y="282"/>
                  </a:moveTo>
                  <a:lnTo>
                    <a:pt x="444" y="0"/>
                  </a:lnTo>
                  <a:lnTo>
                    <a:pt x="1632" y="282"/>
                  </a:lnTo>
                  <a:lnTo>
                    <a:pt x="0" y="282"/>
                  </a:lnTo>
                  <a:close/>
                </a:path>
              </a:pathLst>
            </a:custGeom>
            <a:solidFill>
              <a:srgbClr val="CC99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4395788" y="3565525"/>
            <a:ext cx="2446337" cy="2413000"/>
            <a:chOff x="1346" y="2626"/>
            <a:chExt cx="1255" cy="1238"/>
          </a:xfrm>
        </p:grpSpPr>
        <p:sp>
          <p:nvSpPr>
            <p:cNvPr id="36877" name="Freeform 42"/>
            <p:cNvSpPr>
              <a:spLocks/>
            </p:cNvSpPr>
            <p:nvPr/>
          </p:nvSpPr>
          <p:spPr bwMode="auto">
            <a:xfrm rot="2377659">
              <a:off x="2552" y="3620"/>
              <a:ext cx="8" cy="244"/>
            </a:xfrm>
            <a:custGeom>
              <a:avLst/>
              <a:gdLst>
                <a:gd name="T0" fmla="*/ 8 w 8"/>
                <a:gd name="T1" fmla="*/ 0 h 244"/>
                <a:gd name="T2" fmla="*/ 4 w 8"/>
                <a:gd name="T3" fmla="*/ 116 h 244"/>
                <a:gd name="T4" fmla="*/ 8 w 8"/>
                <a:gd name="T5" fmla="*/ 188 h 244"/>
                <a:gd name="T6" fmla="*/ 0 w 8"/>
                <a:gd name="T7" fmla="*/ 244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44"/>
                <a:gd name="T14" fmla="*/ 8 w 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44">
                  <a:moveTo>
                    <a:pt x="8" y="0"/>
                  </a:moveTo>
                  <a:cubicBezTo>
                    <a:pt x="7" y="39"/>
                    <a:pt x="4" y="77"/>
                    <a:pt x="4" y="116"/>
                  </a:cubicBezTo>
                  <a:cubicBezTo>
                    <a:pt x="4" y="140"/>
                    <a:pt x="8" y="164"/>
                    <a:pt x="8" y="188"/>
                  </a:cubicBezTo>
                  <a:cubicBezTo>
                    <a:pt x="8" y="207"/>
                    <a:pt x="0" y="225"/>
                    <a:pt x="0" y="244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Freeform 43"/>
            <p:cNvSpPr>
              <a:spLocks/>
            </p:cNvSpPr>
            <p:nvPr/>
          </p:nvSpPr>
          <p:spPr bwMode="auto">
            <a:xfrm rot="2377659">
              <a:off x="2533" y="3634"/>
              <a:ext cx="68" cy="208"/>
            </a:xfrm>
            <a:custGeom>
              <a:avLst/>
              <a:gdLst>
                <a:gd name="T0" fmla="*/ 68 w 68"/>
                <a:gd name="T1" fmla="*/ 0 h 208"/>
                <a:gd name="T2" fmla="*/ 24 w 68"/>
                <a:gd name="T3" fmla="*/ 132 h 208"/>
                <a:gd name="T4" fmla="*/ 4 w 68"/>
                <a:gd name="T5" fmla="*/ 184 h 208"/>
                <a:gd name="T6" fmla="*/ 0 w 68"/>
                <a:gd name="T7" fmla="*/ 208 h 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208"/>
                <a:gd name="T14" fmla="*/ 68 w 68"/>
                <a:gd name="T15" fmla="*/ 208 h 2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208">
                  <a:moveTo>
                    <a:pt x="68" y="0"/>
                  </a:moveTo>
                  <a:cubicBezTo>
                    <a:pt x="53" y="44"/>
                    <a:pt x="42" y="89"/>
                    <a:pt x="24" y="132"/>
                  </a:cubicBezTo>
                  <a:cubicBezTo>
                    <a:pt x="16" y="150"/>
                    <a:pt x="15" y="167"/>
                    <a:pt x="4" y="184"/>
                  </a:cubicBezTo>
                  <a:cubicBezTo>
                    <a:pt x="0" y="205"/>
                    <a:pt x="0" y="197"/>
                    <a:pt x="0" y="208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Oval 44"/>
            <p:cNvSpPr>
              <a:spLocks noChangeArrowheads="1"/>
            </p:cNvSpPr>
            <p:nvPr/>
          </p:nvSpPr>
          <p:spPr bwMode="auto">
            <a:xfrm rot="2377659">
              <a:off x="1346" y="2626"/>
              <a:ext cx="56" cy="5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880" name="Oval 45"/>
            <p:cNvSpPr>
              <a:spLocks noChangeArrowheads="1"/>
            </p:cNvSpPr>
            <p:nvPr/>
          </p:nvSpPr>
          <p:spPr bwMode="auto">
            <a:xfrm rot="2377659">
              <a:off x="1859" y="2693"/>
              <a:ext cx="56" cy="5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881" name="Freeform 46"/>
            <p:cNvSpPr>
              <a:spLocks/>
            </p:cNvSpPr>
            <p:nvPr/>
          </p:nvSpPr>
          <p:spPr bwMode="auto">
            <a:xfrm>
              <a:off x="1373" y="2657"/>
              <a:ext cx="1195" cy="1081"/>
            </a:xfrm>
            <a:custGeom>
              <a:avLst/>
              <a:gdLst>
                <a:gd name="T0" fmla="*/ 0 w 1195"/>
                <a:gd name="T1" fmla="*/ 0 h 1081"/>
                <a:gd name="T2" fmla="*/ 522 w 1195"/>
                <a:gd name="T3" fmla="*/ 66 h 1081"/>
                <a:gd name="T4" fmla="*/ 1195 w 1195"/>
                <a:gd name="T5" fmla="*/ 1081 h 1081"/>
                <a:gd name="T6" fmla="*/ 0 w 1195"/>
                <a:gd name="T7" fmla="*/ 0 h 10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5"/>
                <a:gd name="T13" fmla="*/ 0 h 1081"/>
                <a:gd name="T14" fmla="*/ 1195 w 1195"/>
                <a:gd name="T15" fmla="*/ 1081 h 10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5" h="1081">
                  <a:moveTo>
                    <a:pt x="0" y="0"/>
                  </a:moveTo>
                  <a:lnTo>
                    <a:pt x="522" y="66"/>
                  </a:lnTo>
                  <a:lnTo>
                    <a:pt x="1195" y="1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9" grpId="0" autoUpdateAnimBg="0"/>
      <p:bldP spid="1025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BA9AA-A243-464F-982E-DC542C3E3349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Three position motion with specified fixed pivots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116013"/>
            <a:ext cx="7772400" cy="1811337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chemeClr val="accent2"/>
                </a:solidFill>
              </a:rPr>
              <a:t>Transfer the relative position of C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3</a:t>
            </a:r>
            <a:r>
              <a:rPr lang="en-US" altLang="en-US" sz="2800" smtClean="0">
                <a:solidFill>
                  <a:schemeClr val="accent2"/>
                </a:solidFill>
              </a:rPr>
              <a:t>D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3</a:t>
            </a:r>
            <a:r>
              <a:rPr lang="en-US" altLang="en-US" sz="2800" smtClean="0">
                <a:solidFill>
                  <a:schemeClr val="accent2"/>
                </a:solidFill>
              </a:rPr>
              <a:t>O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2</a:t>
            </a:r>
            <a:r>
              <a:rPr lang="en-US" altLang="en-US" sz="2800" smtClean="0">
                <a:solidFill>
                  <a:schemeClr val="accent2"/>
                </a:solidFill>
              </a:rPr>
              <a:t>O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4</a:t>
            </a:r>
            <a:r>
              <a:rPr lang="en-US" altLang="en-US" sz="2800" smtClean="0">
                <a:solidFill>
                  <a:schemeClr val="accent2"/>
                </a:solidFill>
              </a:rPr>
              <a:t> to C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1</a:t>
            </a:r>
            <a:r>
              <a:rPr lang="en-US" altLang="en-US" sz="2800" smtClean="0">
                <a:solidFill>
                  <a:schemeClr val="accent2"/>
                </a:solidFill>
              </a:rPr>
              <a:t>D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1</a:t>
            </a:r>
            <a:r>
              <a:rPr lang="en-US" altLang="en-US" sz="2800" smtClean="0">
                <a:solidFill>
                  <a:schemeClr val="accent2"/>
                </a:solidFill>
              </a:rPr>
              <a:t>O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2</a:t>
            </a:r>
            <a:r>
              <a:rPr lang="en-US" altLang="en-US" sz="2800" baseline="30000" smtClean="0">
                <a:solidFill>
                  <a:schemeClr val="accent2"/>
                </a:solidFill>
              </a:rPr>
              <a:t>”</a:t>
            </a:r>
            <a:r>
              <a:rPr lang="en-US" altLang="en-US" sz="2800" smtClean="0">
                <a:solidFill>
                  <a:schemeClr val="accent2"/>
                </a:solidFill>
              </a:rPr>
              <a:t>O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4</a:t>
            </a:r>
            <a:r>
              <a:rPr lang="en-US" altLang="en-US" sz="2800" smtClean="0">
                <a:solidFill>
                  <a:schemeClr val="accent2"/>
                </a:solidFill>
              </a:rPr>
              <a:t>”</a:t>
            </a:r>
            <a:endParaRPr lang="en-US" altLang="en-US" sz="2800" baseline="-25000" smtClean="0">
              <a:solidFill>
                <a:schemeClr val="accent2"/>
              </a:solidFill>
            </a:endParaRPr>
          </a:p>
          <a:p>
            <a:pPr eaLnBrk="1" hangingPunct="1"/>
            <a:endParaRPr lang="en-US" altLang="en-US" smtClean="0">
              <a:solidFill>
                <a:schemeClr val="accent2"/>
              </a:solidFill>
            </a:endParaRPr>
          </a:p>
        </p:txBody>
      </p:sp>
      <p:pic>
        <p:nvPicPr>
          <p:cNvPr id="37893" name="Picture 4" descr="inverted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216150"/>
            <a:ext cx="6332538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4" name="Group 12"/>
          <p:cNvGrpSpPr>
            <a:grpSpLocks/>
          </p:cNvGrpSpPr>
          <p:nvPr/>
        </p:nvGrpSpPr>
        <p:grpSpPr bwMode="auto">
          <a:xfrm>
            <a:off x="4010025" y="3429000"/>
            <a:ext cx="3052763" cy="620713"/>
            <a:chOff x="1216" y="2750"/>
            <a:chExt cx="1396" cy="284"/>
          </a:xfrm>
        </p:grpSpPr>
        <p:sp>
          <p:nvSpPr>
            <p:cNvPr id="37922" name="Line 13"/>
            <p:cNvSpPr>
              <a:spLocks noChangeShapeType="1"/>
            </p:cNvSpPr>
            <p:nvPr/>
          </p:nvSpPr>
          <p:spPr bwMode="auto">
            <a:xfrm flipV="1">
              <a:off x="1444" y="2750"/>
              <a:ext cx="917" cy="146"/>
            </a:xfrm>
            <a:prstGeom prst="line">
              <a:avLst/>
            </a:prstGeom>
            <a:noFill/>
            <a:ln w="57150">
              <a:solidFill>
                <a:srgbClr val="CC33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Text Box 14"/>
            <p:cNvSpPr txBox="1">
              <a:spLocks noChangeArrowheads="1"/>
            </p:cNvSpPr>
            <p:nvPr/>
          </p:nvSpPr>
          <p:spPr bwMode="auto">
            <a:xfrm>
              <a:off x="1216" y="2904"/>
              <a:ext cx="244" cy="130"/>
            </a:xfrm>
            <a:prstGeom prst="rect">
              <a:avLst/>
            </a:prstGeom>
            <a:noFill/>
            <a:ln w="9525">
              <a:solidFill>
                <a:srgbClr val="CC3300">
                  <a:alpha val="50195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CC3300"/>
                  </a:solidFill>
                </a:rPr>
                <a:t>O</a:t>
              </a:r>
              <a:r>
                <a:rPr lang="en-US" altLang="en-US" sz="1800" baseline="-25000">
                  <a:solidFill>
                    <a:srgbClr val="CC3300"/>
                  </a:solidFill>
                </a:rPr>
                <a:t>2</a:t>
              </a:r>
              <a:r>
                <a:rPr lang="en-US" altLang="en-US" sz="1800">
                  <a:solidFill>
                    <a:srgbClr val="CC3300"/>
                  </a:solidFill>
                </a:rPr>
                <a:t>’</a:t>
              </a:r>
            </a:p>
          </p:txBody>
        </p:sp>
        <p:sp>
          <p:nvSpPr>
            <p:cNvPr id="37924" name="Text Box 15"/>
            <p:cNvSpPr txBox="1">
              <a:spLocks noChangeArrowheads="1"/>
            </p:cNvSpPr>
            <p:nvPr/>
          </p:nvSpPr>
          <p:spPr bwMode="auto">
            <a:xfrm>
              <a:off x="2368" y="2774"/>
              <a:ext cx="244" cy="130"/>
            </a:xfrm>
            <a:prstGeom prst="rect">
              <a:avLst/>
            </a:prstGeom>
            <a:noFill/>
            <a:ln w="9525">
              <a:solidFill>
                <a:srgbClr val="CC3300">
                  <a:alpha val="50195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CC3300"/>
                  </a:solidFill>
                </a:rPr>
                <a:t>O</a:t>
              </a:r>
              <a:r>
                <a:rPr lang="en-US" altLang="en-US" sz="1800" baseline="-25000">
                  <a:solidFill>
                    <a:srgbClr val="CC3300"/>
                  </a:solidFill>
                </a:rPr>
                <a:t>4</a:t>
              </a:r>
              <a:r>
                <a:rPr lang="en-US" altLang="en-US" sz="1800">
                  <a:solidFill>
                    <a:srgbClr val="CC3300"/>
                  </a:solidFill>
                </a:rPr>
                <a:t>’</a:t>
              </a:r>
            </a:p>
          </p:txBody>
        </p:sp>
      </p:grp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976563" y="4229100"/>
            <a:ext cx="1790700" cy="893763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663825" y="428148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CC3300"/>
                </a:solidFill>
              </a:rPr>
              <a:t>O</a:t>
            </a:r>
            <a:r>
              <a:rPr lang="en-US" altLang="en-US" sz="1800" baseline="-25000">
                <a:solidFill>
                  <a:srgbClr val="CC3300"/>
                </a:solidFill>
              </a:rPr>
              <a:t>2</a:t>
            </a:r>
            <a:r>
              <a:rPr lang="en-US" altLang="en-US" sz="1800">
                <a:solidFill>
                  <a:srgbClr val="CC3300"/>
                </a:solidFill>
              </a:rPr>
              <a:t>”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914900" y="5114925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CC3300"/>
                </a:solidFill>
              </a:rPr>
              <a:t>O</a:t>
            </a:r>
            <a:r>
              <a:rPr lang="en-US" altLang="en-US" sz="1800" baseline="-25000">
                <a:solidFill>
                  <a:srgbClr val="CC3300"/>
                </a:solidFill>
              </a:rPr>
              <a:t>4</a:t>
            </a:r>
            <a:r>
              <a:rPr lang="en-US" altLang="en-US" sz="1800">
                <a:solidFill>
                  <a:srgbClr val="CC3300"/>
                </a:solidFill>
              </a:rPr>
              <a:t>”</a:t>
            </a: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2651125" y="2663825"/>
            <a:ext cx="1328738" cy="1652588"/>
            <a:chOff x="594" y="2400"/>
            <a:chExt cx="608" cy="756"/>
          </a:xfrm>
        </p:grpSpPr>
        <p:sp>
          <p:nvSpPr>
            <p:cNvPr id="37917" name="Freeform 16"/>
            <p:cNvSpPr>
              <a:spLocks/>
            </p:cNvSpPr>
            <p:nvPr/>
          </p:nvSpPr>
          <p:spPr bwMode="auto">
            <a:xfrm>
              <a:off x="594" y="3063"/>
              <a:ext cx="292" cy="33"/>
            </a:xfrm>
            <a:custGeom>
              <a:avLst/>
              <a:gdLst>
                <a:gd name="T0" fmla="*/ 288 w 292"/>
                <a:gd name="T1" fmla="*/ 3 h 33"/>
                <a:gd name="T2" fmla="*/ 240 w 292"/>
                <a:gd name="T3" fmla="*/ 21 h 33"/>
                <a:gd name="T4" fmla="*/ 204 w 292"/>
                <a:gd name="T5" fmla="*/ 33 h 33"/>
                <a:gd name="T6" fmla="*/ 0 w 292"/>
                <a:gd name="T7" fmla="*/ 27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2"/>
                <a:gd name="T13" fmla="*/ 0 h 33"/>
                <a:gd name="T14" fmla="*/ 292 w 292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2" h="33">
                  <a:moveTo>
                    <a:pt x="288" y="3"/>
                  </a:moveTo>
                  <a:cubicBezTo>
                    <a:pt x="236" y="16"/>
                    <a:pt x="292" y="0"/>
                    <a:pt x="240" y="21"/>
                  </a:cubicBezTo>
                  <a:cubicBezTo>
                    <a:pt x="228" y="26"/>
                    <a:pt x="204" y="33"/>
                    <a:pt x="204" y="33"/>
                  </a:cubicBezTo>
                  <a:cubicBezTo>
                    <a:pt x="136" y="31"/>
                    <a:pt x="0" y="27"/>
                    <a:pt x="0" y="27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Freeform 18"/>
            <p:cNvSpPr>
              <a:spLocks/>
            </p:cNvSpPr>
            <p:nvPr/>
          </p:nvSpPr>
          <p:spPr bwMode="auto">
            <a:xfrm>
              <a:off x="612" y="3006"/>
              <a:ext cx="234" cy="150"/>
            </a:xfrm>
            <a:custGeom>
              <a:avLst/>
              <a:gdLst>
                <a:gd name="T0" fmla="*/ 0 w 234"/>
                <a:gd name="T1" fmla="*/ 0 h 150"/>
                <a:gd name="T2" fmla="*/ 42 w 234"/>
                <a:gd name="T3" fmla="*/ 48 h 150"/>
                <a:gd name="T4" fmla="*/ 78 w 234"/>
                <a:gd name="T5" fmla="*/ 66 h 150"/>
                <a:gd name="T6" fmla="*/ 180 w 234"/>
                <a:gd name="T7" fmla="*/ 132 h 150"/>
                <a:gd name="T8" fmla="*/ 216 w 234"/>
                <a:gd name="T9" fmla="*/ 144 h 150"/>
                <a:gd name="T10" fmla="*/ 234 w 234"/>
                <a:gd name="T11" fmla="*/ 150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"/>
                <a:gd name="T19" fmla="*/ 0 h 150"/>
                <a:gd name="T20" fmla="*/ 234 w 234"/>
                <a:gd name="T21" fmla="*/ 150 h 1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" h="150">
                  <a:moveTo>
                    <a:pt x="0" y="0"/>
                  </a:moveTo>
                  <a:cubicBezTo>
                    <a:pt x="6" y="9"/>
                    <a:pt x="34" y="42"/>
                    <a:pt x="42" y="48"/>
                  </a:cubicBezTo>
                  <a:cubicBezTo>
                    <a:pt x="52" y="56"/>
                    <a:pt x="67" y="59"/>
                    <a:pt x="78" y="66"/>
                  </a:cubicBezTo>
                  <a:cubicBezTo>
                    <a:pt x="102" y="103"/>
                    <a:pt x="140" y="119"/>
                    <a:pt x="180" y="132"/>
                  </a:cubicBezTo>
                  <a:cubicBezTo>
                    <a:pt x="192" y="136"/>
                    <a:pt x="204" y="140"/>
                    <a:pt x="216" y="144"/>
                  </a:cubicBezTo>
                  <a:cubicBezTo>
                    <a:pt x="222" y="146"/>
                    <a:pt x="234" y="150"/>
                    <a:pt x="234" y="150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Oval 21"/>
            <p:cNvSpPr>
              <a:spLocks noChangeArrowheads="1"/>
            </p:cNvSpPr>
            <p:nvPr/>
          </p:nvSpPr>
          <p:spPr bwMode="auto">
            <a:xfrm>
              <a:off x="702" y="2682"/>
              <a:ext cx="56" cy="56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20" name="Oval 22"/>
            <p:cNvSpPr>
              <a:spLocks noChangeArrowheads="1"/>
            </p:cNvSpPr>
            <p:nvPr/>
          </p:nvSpPr>
          <p:spPr bwMode="auto">
            <a:xfrm>
              <a:off x="1146" y="2400"/>
              <a:ext cx="56" cy="56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21" name="Freeform 27"/>
            <p:cNvSpPr>
              <a:spLocks/>
            </p:cNvSpPr>
            <p:nvPr/>
          </p:nvSpPr>
          <p:spPr bwMode="auto">
            <a:xfrm>
              <a:off x="726" y="2424"/>
              <a:ext cx="450" cy="690"/>
            </a:xfrm>
            <a:custGeom>
              <a:avLst/>
              <a:gdLst>
                <a:gd name="T0" fmla="*/ 6 w 450"/>
                <a:gd name="T1" fmla="*/ 288 h 690"/>
                <a:gd name="T2" fmla="*/ 0 w 450"/>
                <a:gd name="T3" fmla="*/ 690 h 690"/>
                <a:gd name="T4" fmla="*/ 450 w 450"/>
                <a:gd name="T5" fmla="*/ 0 h 690"/>
                <a:gd name="T6" fmla="*/ 6 w 450"/>
                <a:gd name="T7" fmla="*/ 288 h 6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0"/>
                <a:gd name="T13" fmla="*/ 0 h 690"/>
                <a:gd name="T14" fmla="*/ 450 w 450"/>
                <a:gd name="T15" fmla="*/ 690 h 6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0" h="690">
                  <a:moveTo>
                    <a:pt x="6" y="288"/>
                  </a:moveTo>
                  <a:lnTo>
                    <a:pt x="0" y="690"/>
                  </a:lnTo>
                  <a:lnTo>
                    <a:pt x="450" y="0"/>
                  </a:lnTo>
                  <a:lnTo>
                    <a:pt x="6" y="288"/>
                  </a:lnTo>
                  <a:close/>
                </a:path>
              </a:pathLst>
            </a:custGeom>
            <a:solidFill>
              <a:srgbClr val="CC99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970463" y="3070225"/>
            <a:ext cx="1498600" cy="1535113"/>
            <a:chOff x="1655" y="2586"/>
            <a:chExt cx="686" cy="702"/>
          </a:xfrm>
        </p:grpSpPr>
        <p:sp>
          <p:nvSpPr>
            <p:cNvPr id="37912" name="Freeform 30"/>
            <p:cNvSpPr>
              <a:spLocks/>
            </p:cNvSpPr>
            <p:nvPr/>
          </p:nvSpPr>
          <p:spPr bwMode="auto">
            <a:xfrm rot="426518">
              <a:off x="1655" y="3197"/>
              <a:ext cx="292" cy="33"/>
            </a:xfrm>
            <a:custGeom>
              <a:avLst/>
              <a:gdLst>
                <a:gd name="T0" fmla="*/ 288 w 292"/>
                <a:gd name="T1" fmla="*/ 3 h 33"/>
                <a:gd name="T2" fmla="*/ 240 w 292"/>
                <a:gd name="T3" fmla="*/ 21 h 33"/>
                <a:gd name="T4" fmla="*/ 204 w 292"/>
                <a:gd name="T5" fmla="*/ 33 h 33"/>
                <a:gd name="T6" fmla="*/ 0 w 292"/>
                <a:gd name="T7" fmla="*/ 27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2"/>
                <a:gd name="T13" fmla="*/ 0 h 33"/>
                <a:gd name="T14" fmla="*/ 292 w 292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2" h="33">
                  <a:moveTo>
                    <a:pt x="288" y="3"/>
                  </a:moveTo>
                  <a:cubicBezTo>
                    <a:pt x="236" y="16"/>
                    <a:pt x="292" y="0"/>
                    <a:pt x="240" y="21"/>
                  </a:cubicBezTo>
                  <a:cubicBezTo>
                    <a:pt x="228" y="26"/>
                    <a:pt x="204" y="33"/>
                    <a:pt x="204" y="33"/>
                  </a:cubicBezTo>
                  <a:cubicBezTo>
                    <a:pt x="136" y="31"/>
                    <a:pt x="0" y="27"/>
                    <a:pt x="0" y="27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31"/>
            <p:cNvSpPr>
              <a:spLocks/>
            </p:cNvSpPr>
            <p:nvPr/>
          </p:nvSpPr>
          <p:spPr bwMode="auto">
            <a:xfrm rot="426518">
              <a:off x="1673" y="3138"/>
              <a:ext cx="234" cy="150"/>
            </a:xfrm>
            <a:custGeom>
              <a:avLst/>
              <a:gdLst>
                <a:gd name="T0" fmla="*/ 0 w 234"/>
                <a:gd name="T1" fmla="*/ 0 h 150"/>
                <a:gd name="T2" fmla="*/ 42 w 234"/>
                <a:gd name="T3" fmla="*/ 48 h 150"/>
                <a:gd name="T4" fmla="*/ 78 w 234"/>
                <a:gd name="T5" fmla="*/ 66 h 150"/>
                <a:gd name="T6" fmla="*/ 180 w 234"/>
                <a:gd name="T7" fmla="*/ 132 h 150"/>
                <a:gd name="T8" fmla="*/ 216 w 234"/>
                <a:gd name="T9" fmla="*/ 144 h 150"/>
                <a:gd name="T10" fmla="*/ 234 w 234"/>
                <a:gd name="T11" fmla="*/ 150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"/>
                <a:gd name="T19" fmla="*/ 0 h 150"/>
                <a:gd name="T20" fmla="*/ 234 w 234"/>
                <a:gd name="T21" fmla="*/ 150 h 1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" h="150">
                  <a:moveTo>
                    <a:pt x="0" y="0"/>
                  </a:moveTo>
                  <a:cubicBezTo>
                    <a:pt x="6" y="9"/>
                    <a:pt x="34" y="42"/>
                    <a:pt x="42" y="48"/>
                  </a:cubicBezTo>
                  <a:cubicBezTo>
                    <a:pt x="52" y="56"/>
                    <a:pt x="67" y="59"/>
                    <a:pt x="78" y="66"/>
                  </a:cubicBezTo>
                  <a:cubicBezTo>
                    <a:pt x="102" y="103"/>
                    <a:pt x="140" y="119"/>
                    <a:pt x="180" y="132"/>
                  </a:cubicBezTo>
                  <a:cubicBezTo>
                    <a:pt x="192" y="136"/>
                    <a:pt x="204" y="140"/>
                    <a:pt x="216" y="144"/>
                  </a:cubicBezTo>
                  <a:cubicBezTo>
                    <a:pt x="222" y="146"/>
                    <a:pt x="234" y="150"/>
                    <a:pt x="234" y="150"/>
                  </a:cubicBezTo>
                </a:path>
              </a:pathLst>
            </a:custGeom>
            <a:solidFill>
              <a:srgbClr val="CC0099"/>
            </a:solidFill>
            <a:ln w="381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Oval 32"/>
            <p:cNvSpPr>
              <a:spLocks noChangeArrowheads="1"/>
            </p:cNvSpPr>
            <p:nvPr/>
          </p:nvSpPr>
          <p:spPr bwMode="auto">
            <a:xfrm rot="426518">
              <a:off x="1809" y="2817"/>
              <a:ext cx="56" cy="56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15" name="Oval 33"/>
            <p:cNvSpPr>
              <a:spLocks noChangeArrowheads="1"/>
            </p:cNvSpPr>
            <p:nvPr/>
          </p:nvSpPr>
          <p:spPr bwMode="auto">
            <a:xfrm rot="426518">
              <a:off x="2285" y="2592"/>
              <a:ext cx="56" cy="56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16" name="Freeform 34"/>
            <p:cNvSpPr>
              <a:spLocks/>
            </p:cNvSpPr>
            <p:nvPr/>
          </p:nvSpPr>
          <p:spPr bwMode="auto">
            <a:xfrm rot="426518">
              <a:off x="1824" y="2586"/>
              <a:ext cx="450" cy="690"/>
            </a:xfrm>
            <a:custGeom>
              <a:avLst/>
              <a:gdLst>
                <a:gd name="T0" fmla="*/ 6 w 450"/>
                <a:gd name="T1" fmla="*/ 288 h 690"/>
                <a:gd name="T2" fmla="*/ 0 w 450"/>
                <a:gd name="T3" fmla="*/ 690 h 690"/>
                <a:gd name="T4" fmla="*/ 450 w 450"/>
                <a:gd name="T5" fmla="*/ 0 h 690"/>
                <a:gd name="T6" fmla="*/ 6 w 450"/>
                <a:gd name="T7" fmla="*/ 288 h 6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0"/>
                <a:gd name="T13" fmla="*/ 0 h 690"/>
                <a:gd name="T14" fmla="*/ 450 w 450"/>
                <a:gd name="T15" fmla="*/ 690 h 6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0" h="690">
                  <a:moveTo>
                    <a:pt x="6" y="288"/>
                  </a:moveTo>
                  <a:lnTo>
                    <a:pt x="0" y="690"/>
                  </a:lnTo>
                  <a:lnTo>
                    <a:pt x="450" y="0"/>
                  </a:lnTo>
                  <a:lnTo>
                    <a:pt x="6" y="288"/>
                  </a:lnTo>
                  <a:close/>
                </a:path>
              </a:pathLst>
            </a:custGeom>
            <a:solidFill>
              <a:srgbClr val="CC99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5307013" y="3086100"/>
            <a:ext cx="1943100" cy="2760663"/>
            <a:chOff x="2145" y="1273"/>
            <a:chExt cx="889" cy="1263"/>
          </a:xfrm>
        </p:grpSpPr>
        <p:sp>
          <p:nvSpPr>
            <p:cNvPr id="37907" name="Freeform 40"/>
            <p:cNvSpPr>
              <a:spLocks/>
            </p:cNvSpPr>
            <p:nvPr/>
          </p:nvSpPr>
          <p:spPr bwMode="auto">
            <a:xfrm rot="382675">
              <a:off x="2834" y="2311"/>
              <a:ext cx="185" cy="225"/>
            </a:xfrm>
            <a:custGeom>
              <a:avLst/>
              <a:gdLst>
                <a:gd name="T0" fmla="*/ 133 w 192"/>
                <a:gd name="T1" fmla="*/ 0 h 228"/>
                <a:gd name="T2" fmla="*/ 75 w 192"/>
                <a:gd name="T3" fmla="*/ 107 h 228"/>
                <a:gd name="T4" fmla="*/ 0 w 192"/>
                <a:gd name="T5" fmla="*/ 198 h 228"/>
                <a:gd name="T6" fmla="*/ 0 60000 65536"/>
                <a:gd name="T7" fmla="*/ 0 60000 65536"/>
                <a:gd name="T8" fmla="*/ 0 60000 65536"/>
                <a:gd name="T9" fmla="*/ 0 w 192"/>
                <a:gd name="T10" fmla="*/ 0 h 228"/>
                <a:gd name="T11" fmla="*/ 192 w 192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28">
                  <a:moveTo>
                    <a:pt x="192" y="0"/>
                  </a:moveTo>
                  <a:cubicBezTo>
                    <a:pt x="165" y="40"/>
                    <a:pt x="149" y="92"/>
                    <a:pt x="108" y="120"/>
                  </a:cubicBezTo>
                  <a:cubicBezTo>
                    <a:pt x="78" y="165"/>
                    <a:pt x="38" y="190"/>
                    <a:pt x="0" y="228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41"/>
            <p:cNvSpPr>
              <a:spLocks/>
            </p:cNvSpPr>
            <p:nvPr/>
          </p:nvSpPr>
          <p:spPr bwMode="auto">
            <a:xfrm rot="382675">
              <a:off x="2797" y="2393"/>
              <a:ext cx="237" cy="89"/>
            </a:xfrm>
            <a:custGeom>
              <a:avLst/>
              <a:gdLst>
                <a:gd name="T0" fmla="*/ 170 w 246"/>
                <a:gd name="T1" fmla="*/ 0 h 90"/>
                <a:gd name="T2" fmla="*/ 54 w 246"/>
                <a:gd name="T3" fmla="*/ 56 h 90"/>
                <a:gd name="T4" fmla="*/ 0 w 246"/>
                <a:gd name="T5" fmla="*/ 80 h 90"/>
                <a:gd name="T6" fmla="*/ 0 60000 65536"/>
                <a:gd name="T7" fmla="*/ 0 60000 65536"/>
                <a:gd name="T8" fmla="*/ 0 60000 65536"/>
                <a:gd name="T9" fmla="*/ 0 w 246"/>
                <a:gd name="T10" fmla="*/ 0 h 90"/>
                <a:gd name="T11" fmla="*/ 246 w 246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90">
                  <a:moveTo>
                    <a:pt x="246" y="0"/>
                  </a:moveTo>
                  <a:cubicBezTo>
                    <a:pt x="197" y="33"/>
                    <a:pt x="135" y="49"/>
                    <a:pt x="78" y="66"/>
                  </a:cubicBezTo>
                  <a:cubicBezTo>
                    <a:pt x="56" y="73"/>
                    <a:pt x="24" y="90"/>
                    <a:pt x="0" y="90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Oval 42"/>
            <p:cNvSpPr>
              <a:spLocks noChangeArrowheads="1"/>
            </p:cNvSpPr>
            <p:nvPr/>
          </p:nvSpPr>
          <p:spPr bwMode="auto">
            <a:xfrm rot="382675">
              <a:off x="2147" y="1496"/>
              <a:ext cx="54" cy="5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10" name="Oval 43"/>
            <p:cNvSpPr>
              <a:spLocks noChangeArrowheads="1"/>
            </p:cNvSpPr>
            <p:nvPr/>
          </p:nvSpPr>
          <p:spPr bwMode="auto">
            <a:xfrm rot="382675">
              <a:off x="2614" y="1273"/>
              <a:ext cx="54" cy="55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11" name="Freeform 44"/>
            <p:cNvSpPr>
              <a:spLocks/>
            </p:cNvSpPr>
            <p:nvPr/>
          </p:nvSpPr>
          <p:spPr bwMode="auto">
            <a:xfrm rot="382675">
              <a:off x="2145" y="1288"/>
              <a:ext cx="837" cy="1109"/>
            </a:xfrm>
            <a:custGeom>
              <a:avLst/>
              <a:gdLst>
                <a:gd name="T0" fmla="*/ 0 w 870"/>
                <a:gd name="T1" fmla="*/ 252 h 1122"/>
                <a:gd name="T2" fmla="*/ 314 w 870"/>
                <a:gd name="T3" fmla="*/ 0 h 1122"/>
                <a:gd name="T4" fmla="*/ 592 w 870"/>
                <a:gd name="T5" fmla="*/ 998 h 1122"/>
                <a:gd name="T6" fmla="*/ 0 w 870"/>
                <a:gd name="T7" fmla="*/ 252 h 11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0"/>
                <a:gd name="T13" fmla="*/ 0 h 1122"/>
                <a:gd name="T14" fmla="*/ 870 w 870"/>
                <a:gd name="T15" fmla="*/ 1122 h 11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0" h="1122">
                  <a:moveTo>
                    <a:pt x="0" y="282"/>
                  </a:moveTo>
                  <a:lnTo>
                    <a:pt x="462" y="0"/>
                  </a:lnTo>
                  <a:lnTo>
                    <a:pt x="870" y="1122"/>
                  </a:lnTo>
                  <a:lnTo>
                    <a:pt x="0" y="282"/>
                  </a:lnTo>
                  <a:close/>
                </a:path>
              </a:pathLst>
            </a:custGeom>
            <a:solidFill>
              <a:srgbClr val="CC00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2889250" y="2676525"/>
            <a:ext cx="2132013" cy="2684463"/>
            <a:chOff x="703" y="2406"/>
            <a:chExt cx="975" cy="1228"/>
          </a:xfrm>
        </p:grpSpPr>
        <p:sp>
          <p:nvSpPr>
            <p:cNvPr id="37902" name="Freeform 46"/>
            <p:cNvSpPr>
              <a:spLocks/>
            </p:cNvSpPr>
            <p:nvPr/>
          </p:nvSpPr>
          <p:spPr bwMode="auto">
            <a:xfrm rot="35244">
              <a:off x="1476" y="3409"/>
              <a:ext cx="185" cy="225"/>
            </a:xfrm>
            <a:custGeom>
              <a:avLst/>
              <a:gdLst>
                <a:gd name="T0" fmla="*/ 133 w 192"/>
                <a:gd name="T1" fmla="*/ 0 h 228"/>
                <a:gd name="T2" fmla="*/ 75 w 192"/>
                <a:gd name="T3" fmla="*/ 107 h 228"/>
                <a:gd name="T4" fmla="*/ 0 w 192"/>
                <a:gd name="T5" fmla="*/ 198 h 228"/>
                <a:gd name="T6" fmla="*/ 0 60000 65536"/>
                <a:gd name="T7" fmla="*/ 0 60000 65536"/>
                <a:gd name="T8" fmla="*/ 0 60000 65536"/>
                <a:gd name="T9" fmla="*/ 0 w 192"/>
                <a:gd name="T10" fmla="*/ 0 h 228"/>
                <a:gd name="T11" fmla="*/ 192 w 192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28">
                  <a:moveTo>
                    <a:pt x="192" y="0"/>
                  </a:moveTo>
                  <a:cubicBezTo>
                    <a:pt x="165" y="40"/>
                    <a:pt x="149" y="92"/>
                    <a:pt x="108" y="120"/>
                  </a:cubicBezTo>
                  <a:cubicBezTo>
                    <a:pt x="78" y="165"/>
                    <a:pt x="38" y="190"/>
                    <a:pt x="0" y="228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47"/>
            <p:cNvSpPr>
              <a:spLocks/>
            </p:cNvSpPr>
            <p:nvPr/>
          </p:nvSpPr>
          <p:spPr bwMode="auto">
            <a:xfrm rot="35244">
              <a:off x="1441" y="3492"/>
              <a:ext cx="237" cy="89"/>
            </a:xfrm>
            <a:custGeom>
              <a:avLst/>
              <a:gdLst>
                <a:gd name="T0" fmla="*/ 170 w 246"/>
                <a:gd name="T1" fmla="*/ 0 h 90"/>
                <a:gd name="T2" fmla="*/ 54 w 246"/>
                <a:gd name="T3" fmla="*/ 56 h 90"/>
                <a:gd name="T4" fmla="*/ 0 w 246"/>
                <a:gd name="T5" fmla="*/ 80 h 90"/>
                <a:gd name="T6" fmla="*/ 0 60000 65536"/>
                <a:gd name="T7" fmla="*/ 0 60000 65536"/>
                <a:gd name="T8" fmla="*/ 0 60000 65536"/>
                <a:gd name="T9" fmla="*/ 0 w 246"/>
                <a:gd name="T10" fmla="*/ 0 h 90"/>
                <a:gd name="T11" fmla="*/ 246 w 246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90">
                  <a:moveTo>
                    <a:pt x="246" y="0"/>
                  </a:moveTo>
                  <a:cubicBezTo>
                    <a:pt x="197" y="33"/>
                    <a:pt x="135" y="49"/>
                    <a:pt x="78" y="66"/>
                  </a:cubicBezTo>
                  <a:cubicBezTo>
                    <a:pt x="56" y="73"/>
                    <a:pt x="24" y="90"/>
                    <a:pt x="0" y="90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Oval 48"/>
            <p:cNvSpPr>
              <a:spLocks noChangeArrowheads="1"/>
            </p:cNvSpPr>
            <p:nvPr/>
          </p:nvSpPr>
          <p:spPr bwMode="auto">
            <a:xfrm rot="35244">
              <a:off x="703" y="2675"/>
              <a:ext cx="54" cy="5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05" name="Oval 49"/>
            <p:cNvSpPr>
              <a:spLocks noChangeArrowheads="1"/>
            </p:cNvSpPr>
            <p:nvPr/>
          </p:nvSpPr>
          <p:spPr bwMode="auto">
            <a:xfrm rot="35244">
              <a:off x="1144" y="2406"/>
              <a:ext cx="54" cy="55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06" name="Freeform 50"/>
            <p:cNvSpPr>
              <a:spLocks/>
            </p:cNvSpPr>
            <p:nvPr/>
          </p:nvSpPr>
          <p:spPr bwMode="auto">
            <a:xfrm rot="35244">
              <a:off x="731" y="2426"/>
              <a:ext cx="837" cy="1109"/>
            </a:xfrm>
            <a:custGeom>
              <a:avLst/>
              <a:gdLst>
                <a:gd name="T0" fmla="*/ 0 w 870"/>
                <a:gd name="T1" fmla="*/ 252 h 1122"/>
                <a:gd name="T2" fmla="*/ 314 w 870"/>
                <a:gd name="T3" fmla="*/ 0 h 1122"/>
                <a:gd name="T4" fmla="*/ 592 w 870"/>
                <a:gd name="T5" fmla="*/ 998 h 1122"/>
                <a:gd name="T6" fmla="*/ 0 w 870"/>
                <a:gd name="T7" fmla="*/ 252 h 11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0"/>
                <a:gd name="T13" fmla="*/ 0 h 1122"/>
                <a:gd name="T14" fmla="*/ 870 w 870"/>
                <a:gd name="T15" fmla="*/ 1122 h 11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0" h="1122">
                  <a:moveTo>
                    <a:pt x="0" y="282"/>
                  </a:moveTo>
                  <a:lnTo>
                    <a:pt x="462" y="0"/>
                  </a:lnTo>
                  <a:lnTo>
                    <a:pt x="870" y="1122"/>
                  </a:lnTo>
                  <a:lnTo>
                    <a:pt x="0" y="282"/>
                  </a:lnTo>
                  <a:close/>
                </a:path>
              </a:pathLst>
            </a:custGeom>
            <a:solidFill>
              <a:srgbClr val="CC00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  <p:bldP spid="11274" grpId="0" autoUpdateAnimBg="0"/>
      <p:bldP spid="1127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6DFE7E-0B35-444B-BC7A-616D848DBEA1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38915" name="Picture 4" descr="inverted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216150"/>
            <a:ext cx="6332538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2238375" y="2276475"/>
            <a:ext cx="49149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Three position motion with specified fixed pivots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791575" cy="5373688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Now we have the three ground positions relative to the first link</a:t>
            </a:r>
          </a:p>
        </p:txBody>
      </p:sp>
      <p:sp>
        <p:nvSpPr>
          <p:cNvPr id="38919" name="Line 6"/>
          <p:cNvSpPr>
            <a:spLocks noChangeShapeType="1"/>
          </p:cNvSpPr>
          <p:nvPr/>
        </p:nvSpPr>
        <p:spPr bwMode="auto">
          <a:xfrm flipV="1">
            <a:off x="4508500" y="3429000"/>
            <a:ext cx="2005013" cy="319088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4200525" y="3717925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CC3300"/>
                </a:solidFill>
              </a:rPr>
              <a:t>O</a:t>
            </a:r>
            <a:r>
              <a:rPr lang="en-US" altLang="en-US" sz="1800" baseline="-25000">
                <a:solidFill>
                  <a:srgbClr val="CC3300"/>
                </a:solidFill>
              </a:rPr>
              <a:t>2</a:t>
            </a:r>
            <a:r>
              <a:rPr lang="en-US" altLang="en-US" sz="1800">
                <a:solidFill>
                  <a:srgbClr val="CC3300"/>
                </a:solidFill>
              </a:rPr>
              <a:t>’</a:t>
            </a:r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6529388" y="348138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CC3300"/>
                </a:solidFill>
              </a:rPr>
              <a:t>O</a:t>
            </a:r>
            <a:r>
              <a:rPr lang="en-US" altLang="en-US" sz="1800" baseline="-25000">
                <a:solidFill>
                  <a:srgbClr val="CC3300"/>
                </a:solidFill>
              </a:rPr>
              <a:t>4</a:t>
            </a:r>
            <a:r>
              <a:rPr lang="en-US" altLang="en-US" sz="1800">
                <a:solidFill>
                  <a:srgbClr val="CC3300"/>
                </a:solidFill>
              </a:rPr>
              <a:t>’</a:t>
            </a:r>
          </a:p>
        </p:txBody>
      </p:sp>
      <p:sp>
        <p:nvSpPr>
          <p:cNvPr id="38922" name="Line 9"/>
          <p:cNvSpPr>
            <a:spLocks noChangeShapeType="1"/>
          </p:cNvSpPr>
          <p:nvPr/>
        </p:nvSpPr>
        <p:spPr bwMode="auto">
          <a:xfrm>
            <a:off x="2976563" y="4229100"/>
            <a:ext cx="1790700" cy="893763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Text Box 10"/>
          <p:cNvSpPr txBox="1">
            <a:spLocks noChangeArrowheads="1"/>
          </p:cNvSpPr>
          <p:nvPr/>
        </p:nvSpPr>
        <p:spPr bwMode="auto">
          <a:xfrm>
            <a:off x="2663825" y="428148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CC3300"/>
                </a:solidFill>
              </a:rPr>
              <a:t>O</a:t>
            </a:r>
            <a:r>
              <a:rPr lang="en-US" altLang="en-US" sz="1800" baseline="-25000">
                <a:solidFill>
                  <a:srgbClr val="CC3300"/>
                </a:solidFill>
              </a:rPr>
              <a:t>2</a:t>
            </a:r>
            <a:r>
              <a:rPr lang="en-US" altLang="en-US" sz="1800">
                <a:solidFill>
                  <a:srgbClr val="CC3300"/>
                </a:solidFill>
              </a:rPr>
              <a:t>”</a:t>
            </a:r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4914900" y="5114925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CC3300"/>
                </a:solidFill>
              </a:rPr>
              <a:t>O</a:t>
            </a:r>
            <a:r>
              <a:rPr lang="en-US" altLang="en-US" sz="1800" baseline="-25000">
                <a:solidFill>
                  <a:srgbClr val="CC3300"/>
                </a:solidFill>
              </a:rPr>
              <a:t>4</a:t>
            </a:r>
            <a:r>
              <a:rPr lang="en-US" altLang="en-US" sz="1800">
                <a:solidFill>
                  <a:srgbClr val="CC3300"/>
                </a:solidFill>
              </a:rPr>
              <a:t>”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482850" y="3109913"/>
            <a:ext cx="4999038" cy="2293937"/>
            <a:chOff x="1564" y="1959"/>
            <a:chExt cx="3149" cy="1445"/>
          </a:xfrm>
        </p:grpSpPr>
        <p:grpSp>
          <p:nvGrpSpPr>
            <p:cNvPr id="38934" name="Group 43"/>
            <p:cNvGrpSpPr>
              <a:grpSpLocks/>
            </p:cNvGrpSpPr>
            <p:nvPr/>
          </p:nvGrpSpPr>
          <p:grpSpPr bwMode="auto">
            <a:xfrm>
              <a:off x="1564" y="1959"/>
              <a:ext cx="2771" cy="1202"/>
              <a:chOff x="1564" y="1959"/>
              <a:chExt cx="2771" cy="1202"/>
            </a:xfrm>
          </p:grpSpPr>
          <p:sp>
            <p:nvSpPr>
              <p:cNvPr id="38936" name="Text Box 37"/>
              <p:cNvSpPr txBox="1">
                <a:spLocks noChangeArrowheads="1"/>
              </p:cNvSpPr>
              <p:nvPr/>
            </p:nvSpPr>
            <p:spPr bwMode="auto">
              <a:xfrm>
                <a:off x="2561" y="2144"/>
                <a:ext cx="3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CC3300"/>
                    </a:solidFill>
                  </a:rPr>
                  <a:t>E</a:t>
                </a:r>
                <a:r>
                  <a:rPr lang="en-US" altLang="en-US" sz="1800" baseline="-25000">
                    <a:solidFill>
                      <a:srgbClr val="CC3300"/>
                    </a:solidFill>
                  </a:rPr>
                  <a:t>2</a:t>
                </a:r>
                <a:endParaRPr lang="en-US" altLang="en-US" sz="1800">
                  <a:solidFill>
                    <a:srgbClr val="CC3300"/>
                  </a:solidFill>
                </a:endParaRPr>
              </a:p>
            </p:txBody>
          </p:sp>
          <p:sp>
            <p:nvSpPr>
              <p:cNvPr id="38937" name="Text Box 38"/>
              <p:cNvSpPr txBox="1">
                <a:spLocks noChangeArrowheads="1"/>
              </p:cNvSpPr>
              <p:nvPr/>
            </p:nvSpPr>
            <p:spPr bwMode="auto">
              <a:xfrm>
                <a:off x="3999" y="1959"/>
                <a:ext cx="3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CC3300"/>
                    </a:solidFill>
                  </a:rPr>
                  <a:t>F</a:t>
                </a:r>
                <a:r>
                  <a:rPr lang="en-US" altLang="en-US" sz="1800" baseline="-25000">
                    <a:solidFill>
                      <a:srgbClr val="CC3300"/>
                    </a:solidFill>
                  </a:rPr>
                  <a:t>2</a:t>
                </a:r>
                <a:endParaRPr lang="en-US" altLang="en-US" sz="1800">
                  <a:solidFill>
                    <a:srgbClr val="CC3300"/>
                  </a:solidFill>
                </a:endParaRPr>
              </a:p>
            </p:txBody>
          </p:sp>
          <p:sp>
            <p:nvSpPr>
              <p:cNvPr id="38938" name="Text Box 39"/>
              <p:cNvSpPr txBox="1">
                <a:spLocks noChangeArrowheads="1"/>
              </p:cNvSpPr>
              <p:nvPr/>
            </p:nvSpPr>
            <p:spPr bwMode="auto">
              <a:xfrm>
                <a:off x="1564" y="2463"/>
                <a:ext cx="3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CC3300"/>
                    </a:solidFill>
                  </a:rPr>
                  <a:t>E</a:t>
                </a:r>
                <a:r>
                  <a:rPr lang="en-US" altLang="en-US" sz="1800" baseline="-25000">
                    <a:solidFill>
                      <a:srgbClr val="CC3300"/>
                    </a:solidFill>
                  </a:rPr>
                  <a:t>3</a:t>
                </a:r>
                <a:endParaRPr lang="en-US" altLang="en-US" sz="1800">
                  <a:solidFill>
                    <a:srgbClr val="CC3300"/>
                  </a:solidFill>
                </a:endParaRPr>
              </a:p>
            </p:txBody>
          </p:sp>
          <p:sp>
            <p:nvSpPr>
              <p:cNvPr id="38939" name="Text Box 40"/>
              <p:cNvSpPr txBox="1">
                <a:spLocks noChangeArrowheads="1"/>
              </p:cNvSpPr>
              <p:nvPr/>
            </p:nvSpPr>
            <p:spPr bwMode="auto">
              <a:xfrm>
                <a:off x="2982" y="2988"/>
                <a:ext cx="3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CC3300"/>
                    </a:solidFill>
                  </a:rPr>
                  <a:t>F</a:t>
                </a:r>
                <a:r>
                  <a:rPr lang="en-US" altLang="en-US" sz="1800" baseline="-25000">
                    <a:solidFill>
                      <a:srgbClr val="CC3300"/>
                    </a:solidFill>
                  </a:rPr>
                  <a:t>3</a:t>
                </a:r>
                <a:endParaRPr lang="en-US" altLang="en-US" sz="1800">
                  <a:solidFill>
                    <a:srgbClr val="CC3300"/>
                  </a:solidFill>
                </a:endParaRPr>
              </a:p>
            </p:txBody>
          </p:sp>
          <p:sp>
            <p:nvSpPr>
              <p:cNvPr id="38940" name="Text Box 41"/>
              <p:cNvSpPr txBox="1">
                <a:spLocks noChangeArrowheads="1"/>
              </p:cNvSpPr>
              <p:nvPr/>
            </p:nvSpPr>
            <p:spPr bwMode="auto">
              <a:xfrm>
                <a:off x="3359" y="2624"/>
                <a:ext cx="3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CC3300"/>
                    </a:solidFill>
                  </a:rPr>
                  <a:t>E</a:t>
                </a:r>
                <a:r>
                  <a:rPr lang="en-US" altLang="en-US" sz="1800" baseline="-25000">
                    <a:solidFill>
                      <a:srgbClr val="CC3300"/>
                    </a:solidFill>
                  </a:rPr>
                  <a:t>1</a:t>
                </a:r>
                <a:endParaRPr lang="en-US" altLang="en-US" sz="1800">
                  <a:solidFill>
                    <a:srgbClr val="CC3300"/>
                  </a:solidFill>
                </a:endParaRPr>
              </a:p>
            </p:txBody>
          </p:sp>
        </p:grpSp>
        <p:sp>
          <p:nvSpPr>
            <p:cNvPr id="38935" name="Text Box 42"/>
            <p:cNvSpPr txBox="1">
              <a:spLocks noChangeArrowheads="1"/>
            </p:cNvSpPr>
            <p:nvPr/>
          </p:nvSpPr>
          <p:spPr bwMode="auto">
            <a:xfrm>
              <a:off x="4377" y="3231"/>
              <a:ext cx="3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CC3300"/>
                  </a:solidFill>
                </a:rPr>
                <a:t>F</a:t>
              </a:r>
              <a:r>
                <a:rPr lang="en-US" altLang="en-US" sz="1800" baseline="-25000">
                  <a:solidFill>
                    <a:srgbClr val="CC3300"/>
                  </a:solidFill>
                </a:rPr>
                <a:t>1</a:t>
              </a:r>
              <a:endParaRPr lang="en-US" altLang="en-US" sz="1800">
                <a:solidFill>
                  <a:srgbClr val="CC3300"/>
                </a:solidFill>
              </a:endParaRP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2628900" y="3505200"/>
            <a:ext cx="4997450" cy="2343150"/>
            <a:chOff x="1656" y="2208"/>
            <a:chExt cx="3148" cy="1476"/>
          </a:xfrm>
        </p:grpSpPr>
        <p:sp>
          <p:nvSpPr>
            <p:cNvPr id="38928" name="Rectangle 44"/>
            <p:cNvSpPr>
              <a:spLocks noChangeArrowheads="1"/>
            </p:cNvSpPr>
            <p:nvPr/>
          </p:nvSpPr>
          <p:spPr bwMode="auto">
            <a:xfrm>
              <a:off x="1656" y="2718"/>
              <a:ext cx="246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29" name="Rectangle 45"/>
            <p:cNvSpPr>
              <a:spLocks noChangeArrowheads="1"/>
            </p:cNvSpPr>
            <p:nvPr/>
          </p:nvSpPr>
          <p:spPr bwMode="auto">
            <a:xfrm>
              <a:off x="3090" y="3234"/>
              <a:ext cx="246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30" name="Rectangle 46"/>
            <p:cNvSpPr>
              <a:spLocks noChangeArrowheads="1"/>
            </p:cNvSpPr>
            <p:nvPr/>
          </p:nvSpPr>
          <p:spPr bwMode="auto">
            <a:xfrm>
              <a:off x="2574" y="2370"/>
              <a:ext cx="323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31" name="Rectangle 47"/>
            <p:cNvSpPr>
              <a:spLocks noChangeArrowheads="1"/>
            </p:cNvSpPr>
            <p:nvPr/>
          </p:nvSpPr>
          <p:spPr bwMode="auto">
            <a:xfrm>
              <a:off x="4098" y="2208"/>
              <a:ext cx="323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32" name="Rectangle 48"/>
            <p:cNvSpPr>
              <a:spLocks noChangeArrowheads="1"/>
            </p:cNvSpPr>
            <p:nvPr/>
          </p:nvSpPr>
          <p:spPr bwMode="auto">
            <a:xfrm>
              <a:off x="2897" y="2736"/>
              <a:ext cx="323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33" name="Rectangle 49"/>
            <p:cNvSpPr>
              <a:spLocks noChangeArrowheads="1"/>
            </p:cNvSpPr>
            <p:nvPr/>
          </p:nvSpPr>
          <p:spPr bwMode="auto">
            <a:xfrm>
              <a:off x="4481" y="3498"/>
              <a:ext cx="323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3365" name="Rectangle 53"/>
          <p:cNvSpPr>
            <a:spLocks noChangeArrowheads="1"/>
          </p:cNvSpPr>
          <p:nvPr/>
        </p:nvSpPr>
        <p:spPr bwMode="auto">
          <a:xfrm>
            <a:off x="712788" y="22860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Label them E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F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, E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F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, E</a:t>
            </a:r>
            <a:r>
              <a:rPr lang="en-US" altLang="en-US" baseline="-25000">
                <a:solidFill>
                  <a:schemeClr val="accent2"/>
                </a:solidFill>
              </a:rPr>
              <a:t>3</a:t>
            </a:r>
            <a:r>
              <a:rPr lang="en-US" altLang="en-US">
                <a:solidFill>
                  <a:schemeClr val="accent2"/>
                </a:solidFill>
              </a:rPr>
              <a:t>F</a:t>
            </a:r>
            <a:r>
              <a:rPr lang="en-US" altLang="en-US" baseline="-25000">
                <a:solidFill>
                  <a:schemeClr val="accent2"/>
                </a:solidFill>
              </a:rPr>
              <a:t>3</a:t>
            </a:r>
            <a:r>
              <a:rPr lang="en-US" altLang="en-US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8" grpId="0" animBg="1"/>
      <p:bldP spid="1336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35A021-8F17-45DC-A6CD-9EBFEEE8D71C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Three position motion with specified fixed pivots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791575" cy="5373688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Solve the problem assuming you want to move E</a:t>
            </a:r>
            <a:r>
              <a:rPr lang="en-US" altLang="en-US" baseline="-25000" smtClean="0">
                <a:solidFill>
                  <a:schemeClr val="accent2"/>
                </a:solidFill>
              </a:rPr>
              <a:t>1</a:t>
            </a:r>
            <a:r>
              <a:rPr lang="en-US" altLang="en-US" smtClean="0">
                <a:solidFill>
                  <a:schemeClr val="accent2"/>
                </a:solidFill>
              </a:rPr>
              <a:t>F</a:t>
            </a:r>
            <a:r>
              <a:rPr lang="en-US" altLang="en-US" baseline="-25000" smtClean="0">
                <a:solidFill>
                  <a:schemeClr val="accent2"/>
                </a:solidFill>
              </a:rPr>
              <a:t>1</a:t>
            </a:r>
            <a:r>
              <a:rPr lang="en-US" altLang="en-US" smtClean="0">
                <a:solidFill>
                  <a:schemeClr val="accent2"/>
                </a:solidFill>
              </a:rPr>
              <a:t> to E</a:t>
            </a:r>
            <a:r>
              <a:rPr lang="en-US" altLang="en-US" baseline="-25000" smtClean="0">
                <a:solidFill>
                  <a:schemeClr val="accent2"/>
                </a:solidFill>
              </a:rPr>
              <a:t>2</a:t>
            </a:r>
            <a:r>
              <a:rPr lang="en-US" altLang="en-US" smtClean="0">
                <a:solidFill>
                  <a:schemeClr val="accent2"/>
                </a:solidFill>
              </a:rPr>
              <a:t>F</a:t>
            </a:r>
            <a:r>
              <a:rPr lang="en-US" altLang="en-US" baseline="-25000" smtClean="0">
                <a:solidFill>
                  <a:schemeClr val="accent2"/>
                </a:solidFill>
              </a:rPr>
              <a:t>2</a:t>
            </a:r>
            <a:r>
              <a:rPr lang="en-US" altLang="en-US" smtClean="0">
                <a:solidFill>
                  <a:schemeClr val="accent2"/>
                </a:solidFill>
              </a:rPr>
              <a:t> to E</a:t>
            </a:r>
            <a:r>
              <a:rPr lang="en-US" altLang="en-US" baseline="-25000" smtClean="0">
                <a:solidFill>
                  <a:schemeClr val="accent2"/>
                </a:solidFill>
              </a:rPr>
              <a:t>3</a:t>
            </a:r>
            <a:r>
              <a:rPr lang="en-US" altLang="en-US" smtClean="0">
                <a:solidFill>
                  <a:schemeClr val="accent2"/>
                </a:solidFill>
              </a:rPr>
              <a:t>F</a:t>
            </a:r>
            <a:r>
              <a:rPr lang="en-US" altLang="en-US" baseline="-25000" smtClean="0">
                <a:solidFill>
                  <a:schemeClr val="accent2"/>
                </a:solidFill>
              </a:rPr>
              <a:t>3</a:t>
            </a:r>
            <a:r>
              <a:rPr lang="en-US" altLang="en-US" smtClean="0">
                <a:solidFill>
                  <a:schemeClr val="accent2"/>
                </a:solidFill>
              </a:rPr>
              <a:t> finding ground positions G and H</a:t>
            </a:r>
          </a:p>
        </p:txBody>
      </p:sp>
      <p:pic>
        <p:nvPicPr>
          <p:cNvPr id="39941" name="Picture 4" descr="inverted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732088"/>
            <a:ext cx="5414962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197100" y="3443288"/>
            <a:ext cx="2566988" cy="1793875"/>
            <a:chOff x="1384" y="2169"/>
            <a:chExt cx="1617" cy="1130"/>
          </a:xfrm>
        </p:grpSpPr>
        <p:sp>
          <p:nvSpPr>
            <p:cNvPr id="39955" name="Line 5"/>
            <p:cNvSpPr>
              <a:spLocks noChangeShapeType="1"/>
            </p:cNvSpPr>
            <p:nvPr/>
          </p:nvSpPr>
          <p:spPr bwMode="auto">
            <a:xfrm flipV="1">
              <a:off x="1384" y="2222"/>
              <a:ext cx="1017" cy="306"/>
            </a:xfrm>
            <a:prstGeom prst="line">
              <a:avLst/>
            </a:prstGeom>
            <a:noFill/>
            <a:ln w="571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6"/>
            <p:cNvSpPr>
              <a:spLocks noChangeShapeType="1"/>
            </p:cNvSpPr>
            <p:nvPr/>
          </p:nvSpPr>
          <p:spPr bwMode="auto">
            <a:xfrm>
              <a:off x="2388" y="2229"/>
              <a:ext cx="613" cy="494"/>
            </a:xfrm>
            <a:prstGeom prst="line">
              <a:avLst/>
            </a:prstGeom>
            <a:noFill/>
            <a:ln w="571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Line 7"/>
            <p:cNvSpPr>
              <a:spLocks noChangeShapeType="1"/>
            </p:cNvSpPr>
            <p:nvPr/>
          </p:nvSpPr>
          <p:spPr bwMode="auto">
            <a:xfrm>
              <a:off x="1818" y="2169"/>
              <a:ext cx="320" cy="1093"/>
            </a:xfrm>
            <a:prstGeom prst="line">
              <a:avLst/>
            </a:prstGeom>
            <a:noFill/>
            <a:ln w="571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Line 8"/>
            <p:cNvSpPr>
              <a:spLocks noChangeShapeType="1"/>
            </p:cNvSpPr>
            <p:nvPr/>
          </p:nvSpPr>
          <p:spPr bwMode="auto">
            <a:xfrm flipH="1">
              <a:off x="2005" y="2364"/>
              <a:ext cx="763" cy="935"/>
            </a:xfrm>
            <a:prstGeom prst="line">
              <a:avLst/>
            </a:prstGeom>
            <a:noFill/>
            <a:ln w="571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Oval 15"/>
            <p:cNvSpPr>
              <a:spLocks noChangeArrowheads="1"/>
            </p:cNvSpPr>
            <p:nvPr/>
          </p:nvSpPr>
          <p:spPr bwMode="auto">
            <a:xfrm>
              <a:off x="2065" y="3127"/>
              <a:ext cx="90" cy="9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9960" name="Line 16"/>
            <p:cNvSpPr>
              <a:spLocks noChangeShapeType="1"/>
            </p:cNvSpPr>
            <p:nvPr/>
          </p:nvSpPr>
          <p:spPr bwMode="auto">
            <a:xfrm flipH="1" flipV="1">
              <a:off x="1975" y="2349"/>
              <a:ext cx="27" cy="97"/>
            </a:xfrm>
            <a:prstGeom prst="line">
              <a:avLst/>
            </a:prstGeom>
            <a:noFill/>
            <a:ln w="571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Line 17"/>
            <p:cNvSpPr>
              <a:spLocks noChangeShapeType="1"/>
            </p:cNvSpPr>
            <p:nvPr/>
          </p:nvSpPr>
          <p:spPr bwMode="auto">
            <a:xfrm flipV="1">
              <a:off x="1911" y="2442"/>
              <a:ext cx="90" cy="33"/>
            </a:xfrm>
            <a:prstGeom prst="line">
              <a:avLst/>
            </a:prstGeom>
            <a:noFill/>
            <a:ln w="571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62" name="Group 20"/>
            <p:cNvGrpSpPr>
              <a:grpSpLocks/>
            </p:cNvGrpSpPr>
            <p:nvPr/>
          </p:nvGrpSpPr>
          <p:grpSpPr bwMode="auto">
            <a:xfrm rot="3583239">
              <a:off x="2650" y="2487"/>
              <a:ext cx="91" cy="126"/>
              <a:chOff x="2694" y="2532"/>
              <a:chExt cx="91" cy="126"/>
            </a:xfrm>
          </p:grpSpPr>
          <p:sp>
            <p:nvSpPr>
              <p:cNvPr id="39963" name="Line 18"/>
              <p:cNvSpPr>
                <a:spLocks noChangeShapeType="1"/>
              </p:cNvSpPr>
              <p:nvPr/>
            </p:nvSpPr>
            <p:spPr bwMode="auto">
              <a:xfrm flipH="1" flipV="1">
                <a:off x="2758" y="2532"/>
                <a:ext cx="27" cy="97"/>
              </a:xfrm>
              <a:prstGeom prst="line">
                <a:avLst/>
              </a:prstGeom>
              <a:noFill/>
              <a:ln w="57150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4" name="Line 19"/>
              <p:cNvSpPr>
                <a:spLocks noChangeShapeType="1"/>
              </p:cNvSpPr>
              <p:nvPr/>
            </p:nvSpPr>
            <p:spPr bwMode="auto">
              <a:xfrm flipV="1">
                <a:off x="2694" y="2625"/>
                <a:ext cx="90" cy="33"/>
              </a:xfrm>
              <a:prstGeom prst="line">
                <a:avLst/>
              </a:prstGeom>
              <a:noFill/>
              <a:ln w="57150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240213" y="3146425"/>
            <a:ext cx="2481262" cy="2376488"/>
            <a:chOff x="2671" y="1982"/>
            <a:chExt cx="1563" cy="1497"/>
          </a:xfrm>
        </p:grpSpPr>
        <p:sp>
          <p:nvSpPr>
            <p:cNvPr id="39944" name="Line 9"/>
            <p:cNvSpPr>
              <a:spLocks noChangeShapeType="1"/>
            </p:cNvSpPr>
            <p:nvPr/>
          </p:nvSpPr>
          <p:spPr bwMode="auto">
            <a:xfrm flipH="1">
              <a:off x="2671" y="1982"/>
              <a:ext cx="1159" cy="1115"/>
            </a:xfrm>
            <a:prstGeom prst="line">
              <a:avLst/>
            </a:prstGeom>
            <a:noFill/>
            <a:ln w="5715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Line 10"/>
            <p:cNvSpPr>
              <a:spLocks noChangeShapeType="1"/>
            </p:cNvSpPr>
            <p:nvPr/>
          </p:nvSpPr>
          <p:spPr bwMode="auto">
            <a:xfrm>
              <a:off x="3830" y="1990"/>
              <a:ext cx="367" cy="1489"/>
            </a:xfrm>
            <a:prstGeom prst="line">
              <a:avLst/>
            </a:prstGeom>
            <a:noFill/>
            <a:ln w="5715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Line 11"/>
            <p:cNvSpPr>
              <a:spLocks noChangeShapeType="1"/>
            </p:cNvSpPr>
            <p:nvPr/>
          </p:nvSpPr>
          <p:spPr bwMode="auto">
            <a:xfrm flipH="1">
              <a:off x="3456" y="2656"/>
              <a:ext cx="778" cy="217"/>
            </a:xfrm>
            <a:prstGeom prst="line">
              <a:avLst/>
            </a:prstGeom>
            <a:noFill/>
            <a:ln w="5715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Line 12"/>
            <p:cNvSpPr>
              <a:spLocks noChangeShapeType="1"/>
            </p:cNvSpPr>
            <p:nvPr/>
          </p:nvSpPr>
          <p:spPr bwMode="auto">
            <a:xfrm flipH="1" flipV="1">
              <a:off x="3112" y="2401"/>
              <a:ext cx="524" cy="546"/>
            </a:xfrm>
            <a:prstGeom prst="line">
              <a:avLst/>
            </a:prstGeom>
            <a:noFill/>
            <a:ln w="5715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Oval 14"/>
            <p:cNvSpPr>
              <a:spLocks noChangeArrowheads="1"/>
            </p:cNvSpPr>
            <p:nvPr/>
          </p:nvSpPr>
          <p:spPr bwMode="auto">
            <a:xfrm>
              <a:off x="3501" y="2813"/>
              <a:ext cx="90" cy="9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39949" name="Group 21"/>
            <p:cNvGrpSpPr>
              <a:grpSpLocks/>
            </p:cNvGrpSpPr>
            <p:nvPr/>
          </p:nvGrpSpPr>
          <p:grpSpPr bwMode="auto">
            <a:xfrm rot="5803627">
              <a:off x="3934" y="2733"/>
              <a:ext cx="91" cy="126"/>
              <a:chOff x="2694" y="2532"/>
              <a:chExt cx="91" cy="126"/>
            </a:xfrm>
          </p:grpSpPr>
          <p:sp>
            <p:nvSpPr>
              <p:cNvPr id="39953" name="Line 22"/>
              <p:cNvSpPr>
                <a:spLocks noChangeShapeType="1"/>
              </p:cNvSpPr>
              <p:nvPr/>
            </p:nvSpPr>
            <p:spPr bwMode="auto">
              <a:xfrm flipH="1" flipV="1">
                <a:off x="2758" y="2532"/>
                <a:ext cx="27" cy="97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4" name="Line 23"/>
              <p:cNvSpPr>
                <a:spLocks noChangeShapeType="1"/>
              </p:cNvSpPr>
              <p:nvPr/>
            </p:nvSpPr>
            <p:spPr bwMode="auto">
              <a:xfrm flipV="1">
                <a:off x="2694" y="2625"/>
                <a:ext cx="90" cy="33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950" name="Group 24"/>
            <p:cNvGrpSpPr>
              <a:grpSpLocks/>
            </p:cNvGrpSpPr>
            <p:nvPr/>
          </p:nvGrpSpPr>
          <p:grpSpPr bwMode="auto">
            <a:xfrm rot="-1816761">
              <a:off x="3280" y="2480"/>
              <a:ext cx="91" cy="126"/>
              <a:chOff x="2694" y="2532"/>
              <a:chExt cx="91" cy="126"/>
            </a:xfrm>
          </p:grpSpPr>
          <p:sp>
            <p:nvSpPr>
              <p:cNvPr id="39951" name="Line 25"/>
              <p:cNvSpPr>
                <a:spLocks noChangeShapeType="1"/>
              </p:cNvSpPr>
              <p:nvPr/>
            </p:nvSpPr>
            <p:spPr bwMode="auto">
              <a:xfrm flipH="1" flipV="1">
                <a:off x="2758" y="2532"/>
                <a:ext cx="27" cy="97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2" name="Line 26"/>
              <p:cNvSpPr>
                <a:spLocks noChangeShapeType="1"/>
              </p:cNvSpPr>
              <p:nvPr/>
            </p:nvSpPr>
            <p:spPr bwMode="auto">
              <a:xfrm flipV="1">
                <a:off x="2694" y="2625"/>
                <a:ext cx="90" cy="33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C4EA36-849F-46BD-81B2-57801B8784E9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Three position motion with specified fixed pivots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791575" cy="5373688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The completed fourbar linkage which moves E</a:t>
            </a:r>
            <a:r>
              <a:rPr lang="en-US" altLang="en-US" baseline="-25000" smtClean="0">
                <a:solidFill>
                  <a:schemeClr val="accent2"/>
                </a:solidFill>
              </a:rPr>
              <a:t>1</a:t>
            </a:r>
            <a:r>
              <a:rPr lang="en-US" altLang="en-US" smtClean="0">
                <a:solidFill>
                  <a:schemeClr val="accent2"/>
                </a:solidFill>
              </a:rPr>
              <a:t>F</a:t>
            </a:r>
            <a:r>
              <a:rPr lang="en-US" altLang="en-US" baseline="-25000" smtClean="0">
                <a:solidFill>
                  <a:schemeClr val="accent2"/>
                </a:solidFill>
              </a:rPr>
              <a:t>1</a:t>
            </a:r>
            <a:r>
              <a:rPr lang="en-US" altLang="en-US" smtClean="0">
                <a:solidFill>
                  <a:schemeClr val="accent2"/>
                </a:solidFill>
              </a:rPr>
              <a:t> to E</a:t>
            </a:r>
            <a:r>
              <a:rPr lang="en-US" altLang="en-US" baseline="-25000" smtClean="0">
                <a:solidFill>
                  <a:schemeClr val="accent2"/>
                </a:solidFill>
              </a:rPr>
              <a:t>2</a:t>
            </a:r>
            <a:r>
              <a:rPr lang="en-US" altLang="en-US" smtClean="0">
                <a:solidFill>
                  <a:schemeClr val="accent2"/>
                </a:solidFill>
              </a:rPr>
              <a:t>F</a:t>
            </a:r>
            <a:r>
              <a:rPr lang="en-US" altLang="en-US" baseline="-25000" smtClean="0">
                <a:solidFill>
                  <a:schemeClr val="accent2"/>
                </a:solidFill>
              </a:rPr>
              <a:t>2</a:t>
            </a:r>
            <a:r>
              <a:rPr lang="en-US" altLang="en-US" smtClean="0">
                <a:solidFill>
                  <a:schemeClr val="accent2"/>
                </a:solidFill>
              </a:rPr>
              <a:t> to E</a:t>
            </a:r>
            <a:r>
              <a:rPr lang="en-US" altLang="en-US" baseline="-25000" smtClean="0">
                <a:solidFill>
                  <a:schemeClr val="accent2"/>
                </a:solidFill>
              </a:rPr>
              <a:t>3</a:t>
            </a:r>
            <a:r>
              <a:rPr lang="en-US" altLang="en-US" smtClean="0">
                <a:solidFill>
                  <a:schemeClr val="accent2"/>
                </a:solidFill>
              </a:rPr>
              <a:t>F</a:t>
            </a:r>
            <a:r>
              <a:rPr lang="en-US" altLang="en-US" baseline="-25000" smtClean="0">
                <a:solidFill>
                  <a:schemeClr val="accent2"/>
                </a:solidFill>
              </a:rPr>
              <a:t>3</a:t>
            </a:r>
            <a:r>
              <a:rPr lang="en-US" altLang="en-US" smtClean="0">
                <a:solidFill>
                  <a:schemeClr val="accent2"/>
                </a:solidFill>
              </a:rPr>
              <a:t> </a:t>
            </a:r>
          </a:p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G and H become the attachment points for the original linkage</a:t>
            </a:r>
          </a:p>
        </p:txBody>
      </p:sp>
      <p:pic>
        <p:nvPicPr>
          <p:cNvPr id="40965" name="Picture 4" descr="inverted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41675"/>
            <a:ext cx="4598988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inverted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05225"/>
            <a:ext cx="4773613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 descr="inverted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8988" y="4117975"/>
            <a:ext cx="4545012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DB3FB7-AB2A-4F28-AA72-4BA34E4C164C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41987" name="Picture 5" descr="inverted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13" y="4268788"/>
            <a:ext cx="4297362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Three position motion with specified fixed pivots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791575" cy="5373688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The completed linkage</a:t>
            </a:r>
          </a:p>
        </p:txBody>
      </p:sp>
      <p:pic>
        <p:nvPicPr>
          <p:cNvPr id="16388" name="Picture 4" descr="inverted2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41650"/>
            <a:ext cx="4573588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three_positions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301875"/>
            <a:ext cx="56673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9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9CC34E-B4B6-460E-84F9-9C3E32BE014E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Quick Return Fourbar Mechanism</a:t>
            </a:r>
          </a:p>
        </p:txBody>
      </p:sp>
      <p:pic>
        <p:nvPicPr>
          <p:cNvPr id="34820" name="qr4bar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365375"/>
            <a:ext cx="5719762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78313" y="4303713"/>
            <a:ext cx="1090612" cy="1196975"/>
            <a:chOff x="2695" y="2711"/>
            <a:chExt cx="687" cy="754"/>
          </a:xfrm>
        </p:grpSpPr>
        <p:sp>
          <p:nvSpPr>
            <p:cNvPr id="43015" name="Text Box 5"/>
            <p:cNvSpPr txBox="1">
              <a:spLocks noChangeArrowheads="1"/>
            </p:cNvSpPr>
            <p:nvPr/>
          </p:nvSpPr>
          <p:spPr bwMode="auto">
            <a:xfrm>
              <a:off x="2896" y="3177"/>
              <a:ext cx="4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43016" name="Text Box 6"/>
            <p:cNvSpPr txBox="1">
              <a:spLocks noChangeArrowheads="1"/>
            </p:cNvSpPr>
            <p:nvPr/>
          </p:nvSpPr>
          <p:spPr bwMode="auto">
            <a:xfrm>
              <a:off x="2695" y="2711"/>
              <a:ext cx="4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Symbol" panose="05050102010706020507" pitchFamily="18" charset="2"/>
                </a:rPr>
                <a:t>b</a:t>
              </a:r>
            </a:p>
          </p:txBody>
        </p:sp>
      </p:grpSp>
      <p:sp>
        <p:nvSpPr>
          <p:cNvPr id="430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791575" cy="5373688"/>
          </a:xfrm>
        </p:spPr>
        <p:txBody>
          <a:bodyPr/>
          <a:lstStyle/>
          <a:p>
            <a:pPr eaLnBrk="1" hangingPunct="1"/>
            <a:r>
              <a:rPr lang="en-US" altLang="en-US" smtClean="0"/>
              <a:t>Quick return: goes quicker in one direction (</a:t>
            </a:r>
            <a:r>
              <a:rPr lang="en-US" altLang="en-US" smtClean="0">
                <a:latin typeface="Symbol" panose="05050102010706020507" pitchFamily="18" charset="2"/>
              </a:rPr>
              <a:t>a</a:t>
            </a:r>
            <a:r>
              <a:rPr lang="en-US" altLang="en-US" smtClean="0"/>
              <a:t>) than the other (</a:t>
            </a:r>
            <a:r>
              <a:rPr lang="en-US" altLang="en-US" smtClean="0">
                <a:latin typeface="Symbol" panose="05050102010706020507" pitchFamily="18" charset="2"/>
              </a:rPr>
              <a:t>b</a:t>
            </a:r>
            <a:r>
              <a:rPr lang="en-US" altLang="en-US" smtClean="0"/>
              <a:t>)</a:t>
            </a:r>
          </a:p>
          <a:p>
            <a:pPr eaLnBrk="1" hangingPunct="1"/>
            <a:r>
              <a:rPr lang="en-US" altLang="en-US" smtClean="0"/>
              <a:t>Time Ratio 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	T</a:t>
            </a:r>
            <a:r>
              <a:rPr lang="en-US" altLang="en-US" baseline="-25000" smtClean="0"/>
              <a:t>R</a:t>
            </a:r>
            <a:r>
              <a:rPr lang="en-US" altLang="en-US" smtClean="0"/>
              <a:t>=</a:t>
            </a:r>
            <a:r>
              <a:rPr lang="en-US" altLang="en-US" smtClean="0">
                <a:latin typeface="Symbol" panose="05050102010706020507" pitchFamily="18" charset="2"/>
              </a:rPr>
              <a:t>a/b</a:t>
            </a:r>
          </a:p>
          <a:p>
            <a:pPr eaLnBrk="1" hangingPunct="1"/>
            <a:r>
              <a:rPr lang="en-US" altLang="en-US" smtClean="0"/>
              <a:t> </a:t>
            </a:r>
            <a:r>
              <a:rPr lang="en-US" altLang="en-US" smtClean="0">
                <a:latin typeface="Symbol" panose="05050102010706020507" pitchFamily="18" charset="2"/>
              </a:rPr>
              <a:t>a+b</a:t>
            </a:r>
            <a:r>
              <a:rPr lang="en-US" altLang="en-US" smtClean="0"/>
              <a:t>=360</a:t>
            </a:r>
          </a:p>
          <a:p>
            <a:pPr eaLnBrk="1" hangingPunct="1"/>
            <a:r>
              <a:rPr lang="en-US" altLang="en-US" smtClean="0"/>
              <a:t> </a:t>
            </a:r>
            <a:r>
              <a:rPr lang="en-US" altLang="en-US" smtClean="0">
                <a:latin typeface="Symbol" panose="05050102010706020507" pitchFamily="18" charset="2"/>
              </a:rPr>
              <a:t>b</a:t>
            </a:r>
            <a:r>
              <a:rPr lang="en-US" altLang="en-US" smtClean="0"/>
              <a:t>=360/(1+T</a:t>
            </a:r>
            <a:r>
              <a:rPr lang="en-US" altLang="en-US" baseline="-25000" smtClean="0"/>
              <a:t>R</a:t>
            </a:r>
            <a:r>
              <a:rPr lang="en-US" altLang="en-US" smtClean="0"/>
              <a:t>)</a:t>
            </a:r>
          </a:p>
          <a:p>
            <a:pPr eaLnBrk="1" hangingPunct="1"/>
            <a:r>
              <a:rPr lang="en-US" altLang="en-US" smtClean="0"/>
              <a:t>Max TR of 1:1.5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8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2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48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8A3FE2-C2D8-4AB8-8D8B-77A91DCADD6A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Arial" panose="020B0604020202020204" pitchFamily="34" charset="0"/>
              </a:rPr>
              <a:t>Limiting Conditions (Toggle)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4062413" cy="5638800"/>
          </a:xfrm>
        </p:spPr>
        <p:txBody>
          <a:bodyPr/>
          <a:lstStyle/>
          <a:p>
            <a:pPr eaLnBrk="1" hangingPunct="1">
              <a:tabLst>
                <a:tab pos="344488" algn="l"/>
              </a:tabLst>
            </a:pPr>
            <a:r>
              <a:rPr lang="en-US" altLang="en-US" sz="2800" smtClean="0">
                <a:solidFill>
                  <a:schemeClr val="accent2"/>
                </a:solidFill>
                <a:latin typeface="Arial" panose="020B0604020202020204" pitchFamily="34" charset="0"/>
              </a:rPr>
              <a:t>Toggle</a:t>
            </a:r>
            <a:r>
              <a:rPr lang="en-US" altLang="en-US" sz="2800" smtClean="0">
                <a:latin typeface="Arial" panose="020B0604020202020204" pitchFamily="34" charset="0"/>
              </a:rPr>
              <a:t>: a point where the link cannot rotate anymore.  Determined by the colinearity of 	two moving links.</a:t>
            </a:r>
          </a:p>
          <a:p>
            <a:pPr eaLnBrk="1" hangingPunct="1">
              <a:tabLst>
                <a:tab pos="344488" algn="l"/>
              </a:tabLst>
            </a:pPr>
            <a:r>
              <a:rPr lang="en-US" altLang="en-US" sz="2800" smtClean="0">
                <a:latin typeface="Arial" panose="020B0604020202020204" pitchFamily="34" charset="0"/>
              </a:rPr>
              <a:t>Need to check when making a design (either by making a cardboard model or working model).</a:t>
            </a:r>
          </a:p>
        </p:txBody>
      </p:sp>
      <p:pic>
        <p:nvPicPr>
          <p:cNvPr id="7173" name="Picture 4" descr="fig 3-1"/>
          <p:cNvPicPr>
            <a:picLocks noChangeAspect="1" noChangeArrowheads="1"/>
          </p:cNvPicPr>
          <p:nvPr/>
        </p:nvPicPr>
        <p:blipFill>
          <a:blip r:embed="rId2">
            <a:lum bright="-18000" contrast="4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96" t="1407" r="51753" b="42345"/>
          <a:stretch>
            <a:fillRect/>
          </a:stretch>
        </p:blipFill>
        <p:spPr bwMode="auto">
          <a:xfrm>
            <a:off x="4573588" y="923925"/>
            <a:ext cx="457041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fig 3-2"/>
          <p:cNvPicPr>
            <a:picLocks noChangeAspect="1" noChangeArrowheads="1"/>
          </p:cNvPicPr>
          <p:nvPr/>
        </p:nvPicPr>
        <p:blipFill>
          <a:blip r:embed="rId3">
            <a:lum bright="-6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04" t="7144" r="14931" b="14926"/>
          <a:stretch>
            <a:fillRect/>
          </a:stretch>
        </p:blipFill>
        <p:spPr bwMode="auto">
          <a:xfrm>
            <a:off x="3975100" y="3373438"/>
            <a:ext cx="5168900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430EAB-3687-4334-9AF6-8EC43F511140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Quick Return Fourbar Mechanism</a:t>
            </a:r>
          </a:p>
        </p:txBody>
      </p:sp>
      <p:sp>
        <p:nvSpPr>
          <p:cNvPr id="44036" name="Rectangle 2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33450"/>
            <a:ext cx="8791575" cy="1106488"/>
          </a:xfrm>
        </p:spPr>
        <p:txBody>
          <a:bodyPr/>
          <a:lstStyle/>
          <a:p>
            <a:pPr marL="66675" indent="7938" eaLnBrk="1" hangingPunct="1">
              <a:buFontTx/>
              <a:buNone/>
            </a:pPr>
            <a:r>
              <a:rPr lang="en-US" altLang="en-US" sz="2800" b="1" u="sng" smtClean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Problem</a:t>
            </a:r>
            <a:r>
              <a:rPr lang="en-US" altLang="en-US" sz="2800" b="1" smtClean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: Design a 4-bar linkage to provide a TR of 1:1.25 with 45</a:t>
            </a:r>
            <a:r>
              <a:rPr lang="en-US" altLang="en-US" sz="28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° output rocker motion</a:t>
            </a:r>
          </a:p>
        </p:txBody>
      </p:sp>
      <p:sp>
        <p:nvSpPr>
          <p:cNvPr id="44037" name="Rectangle 29"/>
          <p:cNvSpPr>
            <a:spLocks noChangeArrowheads="1"/>
          </p:cNvSpPr>
          <p:nvPr/>
        </p:nvSpPr>
        <p:spPr bwMode="auto">
          <a:xfrm>
            <a:off x="204788" y="1885950"/>
            <a:ext cx="577532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66FF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Draw output link in extreme positions (45</a:t>
            </a:r>
            <a:r>
              <a:rPr lang="en-US" altLang="en-US" sz="2800" b="1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° apart)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Calculate </a:t>
            </a:r>
            <a:r>
              <a:rPr lang="en-US" altLang="en-US" sz="2800">
                <a:latin typeface="SymbolPS" pitchFamily="18" charset="2"/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en-US" sz="2800">
                <a:latin typeface="SymbolPS" pitchFamily="18" charset="2"/>
                <a:cs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and </a:t>
            </a:r>
            <a:r>
              <a:rPr lang="en-US" altLang="en-US" sz="2800">
                <a:latin typeface="SymbolPS" pitchFamily="18" charset="2"/>
                <a:cs typeface="Arial" panose="020B0604020202020204" pitchFamily="34" charset="0"/>
                <a:sym typeface="Symbol" panose="05050102010706020507" pitchFamily="18" charset="2"/>
              </a:rPr>
              <a:t>d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where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Symbol" panose="05050102010706020507" pitchFamily="18" charset="2"/>
                <a:sym typeface="Symbol" panose="05050102010706020507" pitchFamily="18" charset="2"/>
              </a:rPr>
              <a:t>d=|b-180|=|180-a|</a:t>
            </a: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>
                <a:latin typeface="SymbolPS" pitchFamily="18" charset="2"/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=160°, </a:t>
            </a:r>
            <a:r>
              <a:rPr lang="en-US" altLang="en-US" sz="2800">
                <a:latin typeface="SymbolPS" pitchFamily="18" charset="2"/>
                <a:cs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=200°, </a:t>
            </a:r>
            <a:r>
              <a:rPr lang="en-US" altLang="en-US" sz="2800">
                <a:latin typeface="SymbolPS" pitchFamily="18" charset="2"/>
                <a:cs typeface="Arial" panose="020B0604020202020204" pitchFamily="34" charset="0"/>
                <a:sym typeface="Symbol" panose="05050102010706020507" pitchFamily="18" charset="2"/>
              </a:rPr>
              <a:t>d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=20°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Draw a construction line thru B</a:t>
            </a:r>
            <a:r>
              <a:rPr lang="en-US" altLang="en-US" sz="2800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at any convenient angle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Draw a construction line thru B</a:t>
            </a:r>
            <a:r>
              <a:rPr lang="en-US" altLang="en-US" sz="2800" b="1" baseline="-250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b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at an angle </a:t>
            </a:r>
            <a:r>
              <a:rPr lang="en-US" altLang="en-US" sz="2800" b="1">
                <a:solidFill>
                  <a:srgbClr val="00FFFF"/>
                </a:solidFill>
                <a:latin typeface="SymbolPS" pitchFamily="18" charset="2"/>
                <a:cs typeface="Arial" panose="020B0604020202020204" pitchFamily="34" charset="0"/>
                <a:sym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from 1</a:t>
            </a:r>
            <a:r>
              <a:rPr lang="en-US" altLang="en-US" sz="2800" b="1" baseline="300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st</a:t>
            </a:r>
            <a:r>
              <a:rPr lang="en-US" altLang="en-US" sz="2800" b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line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8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44038" name="Picture 31" descr="qr4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>
            <a:fillRect/>
          </a:stretch>
        </p:blipFill>
        <p:spPr bwMode="auto">
          <a:xfrm>
            <a:off x="5945188" y="2697163"/>
            <a:ext cx="31877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7458075" y="3800475"/>
            <a:ext cx="925513" cy="1270000"/>
            <a:chOff x="4698" y="2394"/>
            <a:chExt cx="583" cy="800"/>
          </a:xfrm>
        </p:grpSpPr>
        <p:sp>
          <p:nvSpPr>
            <p:cNvPr id="44046" name="Line 33"/>
            <p:cNvSpPr>
              <a:spLocks noChangeShapeType="1"/>
            </p:cNvSpPr>
            <p:nvPr/>
          </p:nvSpPr>
          <p:spPr bwMode="auto">
            <a:xfrm flipH="1">
              <a:off x="5139" y="2394"/>
              <a:ext cx="142" cy="80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7" name="Line 34"/>
            <p:cNvSpPr>
              <a:spLocks noChangeShapeType="1"/>
            </p:cNvSpPr>
            <p:nvPr/>
          </p:nvSpPr>
          <p:spPr bwMode="auto">
            <a:xfrm>
              <a:off x="4698" y="2506"/>
              <a:ext cx="441" cy="673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75" name="Line 35"/>
          <p:cNvSpPr>
            <a:spLocks noChangeShapeType="1"/>
          </p:cNvSpPr>
          <p:nvPr/>
        </p:nvSpPr>
        <p:spPr bwMode="auto">
          <a:xfrm flipH="1">
            <a:off x="6446838" y="3230563"/>
            <a:ext cx="2517775" cy="2457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494463" y="2697163"/>
            <a:ext cx="2305050" cy="3430587"/>
            <a:chOff x="4091" y="1699"/>
            <a:chExt cx="1452" cy="2161"/>
          </a:xfrm>
        </p:grpSpPr>
        <p:sp>
          <p:nvSpPr>
            <p:cNvPr id="44042" name="Line 37"/>
            <p:cNvSpPr>
              <a:spLocks noChangeShapeType="1"/>
            </p:cNvSpPr>
            <p:nvPr/>
          </p:nvSpPr>
          <p:spPr bwMode="auto">
            <a:xfrm flipH="1">
              <a:off x="4091" y="1699"/>
              <a:ext cx="988" cy="2161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Line 38"/>
            <p:cNvSpPr>
              <a:spLocks noChangeShapeType="1"/>
            </p:cNvSpPr>
            <p:nvPr/>
          </p:nvSpPr>
          <p:spPr bwMode="auto">
            <a:xfrm>
              <a:off x="5385" y="1975"/>
              <a:ext cx="158" cy="134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Line 39"/>
            <p:cNvSpPr>
              <a:spLocks noChangeShapeType="1"/>
            </p:cNvSpPr>
            <p:nvPr/>
          </p:nvSpPr>
          <p:spPr bwMode="auto">
            <a:xfrm flipH="1" flipV="1">
              <a:off x="5056" y="1795"/>
              <a:ext cx="217" cy="98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Text Box 40"/>
            <p:cNvSpPr txBox="1">
              <a:spLocks noChangeArrowheads="1"/>
            </p:cNvSpPr>
            <p:nvPr/>
          </p:nvSpPr>
          <p:spPr bwMode="auto">
            <a:xfrm>
              <a:off x="5276" y="1831"/>
              <a:ext cx="118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FFFF"/>
                  </a:solidFill>
                  <a:sym typeface="Symbol" panose="05050102010706020507" pitchFamily="18" charset="2"/>
                </a:rPr>
                <a:t></a:t>
              </a:r>
              <a:endParaRPr lang="en-US" altLang="en-US" sz="2400">
                <a:solidFill>
                  <a:srgbClr val="00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7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9BC811-1529-43E7-AED6-D9C63AA680E2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5059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Quick Return Fourbar Mechanism</a:t>
            </a:r>
          </a:p>
        </p:txBody>
      </p:sp>
      <p:pic>
        <p:nvPicPr>
          <p:cNvPr id="45060" name="Picture 5" descr="qr4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>
            <a:fillRect/>
          </a:stretch>
        </p:blipFill>
        <p:spPr bwMode="auto">
          <a:xfrm>
            <a:off x="5945188" y="2697163"/>
            <a:ext cx="31877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543675" y="4765675"/>
            <a:ext cx="1236663" cy="1314450"/>
            <a:chOff x="4122" y="3002"/>
            <a:chExt cx="779" cy="828"/>
          </a:xfrm>
        </p:grpSpPr>
        <p:sp>
          <p:nvSpPr>
            <p:cNvPr id="45082" name="Arc 22"/>
            <p:cNvSpPr>
              <a:spLocks/>
            </p:cNvSpPr>
            <p:nvPr/>
          </p:nvSpPr>
          <p:spPr bwMode="auto">
            <a:xfrm>
              <a:off x="4122" y="3002"/>
              <a:ext cx="685" cy="828"/>
            </a:xfrm>
            <a:custGeom>
              <a:avLst/>
              <a:gdLst>
                <a:gd name="T0" fmla="*/ 0 w 30068"/>
                <a:gd name="T1" fmla="*/ 0 h 36362"/>
                <a:gd name="T2" fmla="*/ 0 w 30068"/>
                <a:gd name="T3" fmla="*/ 0 h 36362"/>
                <a:gd name="T4" fmla="*/ 0 w 30068"/>
                <a:gd name="T5" fmla="*/ 0 h 36362"/>
                <a:gd name="T6" fmla="*/ 0 60000 65536"/>
                <a:gd name="T7" fmla="*/ 0 60000 65536"/>
                <a:gd name="T8" fmla="*/ 0 60000 65536"/>
                <a:gd name="T9" fmla="*/ 0 w 30068"/>
                <a:gd name="T10" fmla="*/ 0 h 36362"/>
                <a:gd name="T11" fmla="*/ 30068 w 30068"/>
                <a:gd name="T12" fmla="*/ 36362 h 36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068" h="36362" fill="none" extrusionOk="0">
                  <a:moveTo>
                    <a:pt x="24236" y="-1"/>
                  </a:moveTo>
                  <a:cubicBezTo>
                    <a:pt x="27983" y="4002"/>
                    <a:pt x="30068" y="9279"/>
                    <a:pt x="30068" y="14762"/>
                  </a:cubicBezTo>
                  <a:cubicBezTo>
                    <a:pt x="30068" y="26691"/>
                    <a:pt x="20397" y="36362"/>
                    <a:pt x="8468" y="36362"/>
                  </a:cubicBezTo>
                  <a:cubicBezTo>
                    <a:pt x="5557" y="36362"/>
                    <a:pt x="2677" y="35773"/>
                    <a:pt x="0" y="34632"/>
                  </a:cubicBezTo>
                </a:path>
                <a:path w="30068" h="36362" stroke="0" extrusionOk="0">
                  <a:moveTo>
                    <a:pt x="24236" y="-1"/>
                  </a:moveTo>
                  <a:cubicBezTo>
                    <a:pt x="27983" y="4002"/>
                    <a:pt x="30068" y="9279"/>
                    <a:pt x="30068" y="14762"/>
                  </a:cubicBezTo>
                  <a:cubicBezTo>
                    <a:pt x="30068" y="26691"/>
                    <a:pt x="20397" y="36362"/>
                    <a:pt x="8468" y="36362"/>
                  </a:cubicBezTo>
                  <a:cubicBezTo>
                    <a:pt x="5557" y="36362"/>
                    <a:pt x="2677" y="35773"/>
                    <a:pt x="0" y="34632"/>
                  </a:cubicBezTo>
                  <a:lnTo>
                    <a:pt x="8468" y="14762"/>
                  </a:lnTo>
                  <a:lnTo>
                    <a:pt x="24236" y="-1"/>
                  </a:lnTo>
                  <a:close/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3" name="Text Box 16"/>
            <p:cNvSpPr txBox="1">
              <a:spLocks noChangeArrowheads="1"/>
            </p:cNvSpPr>
            <p:nvPr/>
          </p:nvSpPr>
          <p:spPr bwMode="auto">
            <a:xfrm>
              <a:off x="4635" y="3505"/>
              <a:ext cx="266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CC0099"/>
                  </a:solidFill>
                  <a:sym typeface="Symbol" panose="05050102010706020507" pitchFamily="18" charset="2"/>
                </a:rPr>
                <a:t></a:t>
              </a:r>
              <a:endParaRPr lang="en-US" altLang="en-US" sz="2400">
                <a:solidFill>
                  <a:srgbClr val="CC0099"/>
                </a:solidFill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991225" y="4510088"/>
            <a:ext cx="1433513" cy="1481137"/>
            <a:chOff x="3774" y="2841"/>
            <a:chExt cx="903" cy="933"/>
          </a:xfrm>
        </p:grpSpPr>
        <p:sp>
          <p:nvSpPr>
            <p:cNvPr id="45080" name="Arc 21"/>
            <p:cNvSpPr>
              <a:spLocks/>
            </p:cNvSpPr>
            <p:nvPr/>
          </p:nvSpPr>
          <p:spPr bwMode="auto">
            <a:xfrm>
              <a:off x="3826" y="2841"/>
              <a:ext cx="851" cy="933"/>
            </a:xfrm>
            <a:custGeom>
              <a:avLst/>
              <a:gdLst>
                <a:gd name="T0" fmla="*/ 0 w 37368"/>
                <a:gd name="T1" fmla="*/ 0 h 40953"/>
                <a:gd name="T2" fmla="*/ 0 w 37368"/>
                <a:gd name="T3" fmla="*/ 0 h 40953"/>
                <a:gd name="T4" fmla="*/ 0 w 37368"/>
                <a:gd name="T5" fmla="*/ 0 h 40953"/>
                <a:gd name="T6" fmla="*/ 0 60000 65536"/>
                <a:gd name="T7" fmla="*/ 0 60000 65536"/>
                <a:gd name="T8" fmla="*/ 0 60000 65536"/>
                <a:gd name="T9" fmla="*/ 0 w 37368"/>
                <a:gd name="T10" fmla="*/ 0 h 40953"/>
                <a:gd name="T11" fmla="*/ 37368 w 37368"/>
                <a:gd name="T12" fmla="*/ 40953 h 409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368" h="40953" fill="none" extrusionOk="0">
                  <a:moveTo>
                    <a:pt x="12007" y="40952"/>
                  </a:moveTo>
                  <a:cubicBezTo>
                    <a:pt x="4652" y="37307"/>
                    <a:pt x="0" y="2980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575" y="-1"/>
                    <a:pt x="33283" y="2475"/>
                    <a:pt x="37367" y="6837"/>
                  </a:cubicBezTo>
                </a:path>
                <a:path w="37368" h="40953" stroke="0" extrusionOk="0">
                  <a:moveTo>
                    <a:pt x="12007" y="40952"/>
                  </a:moveTo>
                  <a:cubicBezTo>
                    <a:pt x="4652" y="37307"/>
                    <a:pt x="0" y="2980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575" y="-1"/>
                    <a:pt x="33283" y="2475"/>
                    <a:pt x="37367" y="6837"/>
                  </a:cubicBezTo>
                  <a:lnTo>
                    <a:pt x="21600" y="21600"/>
                  </a:lnTo>
                  <a:lnTo>
                    <a:pt x="12007" y="40952"/>
                  </a:lnTo>
                  <a:close/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1" name="Text Box 14"/>
            <p:cNvSpPr txBox="1">
              <a:spLocks noChangeArrowheads="1"/>
            </p:cNvSpPr>
            <p:nvPr/>
          </p:nvSpPr>
          <p:spPr bwMode="auto">
            <a:xfrm>
              <a:off x="3774" y="3020"/>
              <a:ext cx="174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CC9900"/>
                  </a:solidFill>
                  <a:sym typeface="Symbol" panose="05050102010706020507" pitchFamily="18" charset="2"/>
                </a:rPr>
                <a:t></a:t>
              </a:r>
              <a:endParaRPr lang="en-US" altLang="en-US" sz="2400">
                <a:solidFill>
                  <a:srgbClr val="CC9900"/>
                </a:solidFill>
              </a:endParaRPr>
            </a:p>
          </p:txBody>
        </p:sp>
      </p:grpSp>
      <p:sp>
        <p:nvSpPr>
          <p:cNvPr id="17431" name="Oval 23"/>
          <p:cNvSpPr>
            <a:spLocks noChangeArrowheads="1"/>
          </p:cNvSpPr>
          <p:nvPr/>
        </p:nvSpPr>
        <p:spPr bwMode="auto">
          <a:xfrm>
            <a:off x="6807200" y="5253038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759450" y="3051175"/>
            <a:ext cx="1993900" cy="2546350"/>
            <a:chOff x="3628" y="1922"/>
            <a:chExt cx="1256" cy="1604"/>
          </a:xfrm>
        </p:grpSpPr>
        <p:sp>
          <p:nvSpPr>
            <p:cNvPr id="45075" name="Line 12"/>
            <p:cNvSpPr>
              <a:spLocks noChangeShapeType="1"/>
            </p:cNvSpPr>
            <p:nvPr/>
          </p:nvSpPr>
          <p:spPr bwMode="auto">
            <a:xfrm flipH="1" flipV="1">
              <a:off x="4510" y="1922"/>
              <a:ext cx="374" cy="195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Line 13"/>
            <p:cNvSpPr>
              <a:spLocks noChangeShapeType="1"/>
            </p:cNvSpPr>
            <p:nvPr/>
          </p:nvSpPr>
          <p:spPr bwMode="auto">
            <a:xfrm flipH="1" flipV="1">
              <a:off x="4301" y="2319"/>
              <a:ext cx="374" cy="195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Line 24"/>
            <p:cNvSpPr>
              <a:spLocks noChangeShapeType="1"/>
            </p:cNvSpPr>
            <p:nvPr/>
          </p:nvSpPr>
          <p:spPr bwMode="auto">
            <a:xfrm flipH="1" flipV="1">
              <a:off x="3950" y="3142"/>
              <a:ext cx="374" cy="195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Line 25"/>
            <p:cNvSpPr>
              <a:spLocks noChangeShapeType="1"/>
            </p:cNvSpPr>
            <p:nvPr/>
          </p:nvSpPr>
          <p:spPr bwMode="auto">
            <a:xfrm flipH="1" flipV="1">
              <a:off x="3865" y="3331"/>
              <a:ext cx="374" cy="195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Freeform 26"/>
            <p:cNvSpPr>
              <a:spLocks/>
            </p:cNvSpPr>
            <p:nvPr/>
          </p:nvSpPr>
          <p:spPr bwMode="auto">
            <a:xfrm>
              <a:off x="3628" y="1981"/>
              <a:ext cx="748" cy="1164"/>
            </a:xfrm>
            <a:custGeom>
              <a:avLst/>
              <a:gdLst>
                <a:gd name="T0" fmla="*/ 748 w 748"/>
                <a:gd name="T1" fmla="*/ 0 h 1164"/>
                <a:gd name="T2" fmla="*/ 72 w 748"/>
                <a:gd name="T3" fmla="*/ 352 h 1164"/>
                <a:gd name="T4" fmla="*/ 316 w 748"/>
                <a:gd name="T5" fmla="*/ 1164 h 1164"/>
                <a:gd name="T6" fmla="*/ 0 60000 65536"/>
                <a:gd name="T7" fmla="*/ 0 60000 65536"/>
                <a:gd name="T8" fmla="*/ 0 60000 65536"/>
                <a:gd name="T9" fmla="*/ 0 w 748"/>
                <a:gd name="T10" fmla="*/ 0 h 1164"/>
                <a:gd name="T11" fmla="*/ 748 w 748"/>
                <a:gd name="T12" fmla="*/ 1164 h 11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8" h="1164">
                  <a:moveTo>
                    <a:pt x="748" y="0"/>
                  </a:moveTo>
                  <a:cubicBezTo>
                    <a:pt x="446" y="79"/>
                    <a:pt x="144" y="158"/>
                    <a:pt x="72" y="352"/>
                  </a:cubicBezTo>
                  <a:cubicBezTo>
                    <a:pt x="0" y="546"/>
                    <a:pt x="269" y="1021"/>
                    <a:pt x="316" y="1164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5" name="Rectangle 2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791575" cy="5373688"/>
          </a:xfrm>
        </p:spPr>
        <p:txBody>
          <a:bodyPr/>
          <a:lstStyle/>
          <a:p>
            <a:pPr eaLnBrk="1" hangingPunct="1"/>
            <a:r>
              <a:rPr lang="en-US" altLang="en-US" smtClean="0">
                <a:sym typeface="Symbol" panose="05050102010706020507" pitchFamily="18" charset="2"/>
              </a:rPr>
              <a:t>Intersection is O</a:t>
            </a:r>
            <a:r>
              <a:rPr lang="en-US" altLang="en-US" baseline="-25000" smtClean="0">
                <a:sym typeface="Symbol" panose="05050102010706020507" pitchFamily="18" charset="2"/>
              </a:rPr>
              <a:t>2</a:t>
            </a:r>
            <a:endParaRPr lang="en-US" altLang="en-US" smtClean="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mtClean="0">
                <a:solidFill>
                  <a:srgbClr val="CC3300"/>
                </a:solidFill>
                <a:sym typeface="Symbol" panose="05050102010706020507" pitchFamily="18" charset="2"/>
              </a:rPr>
              <a:t>Extend arc from B</a:t>
            </a:r>
            <a:r>
              <a:rPr lang="en-US" altLang="en-US" baseline="-25000" smtClean="0">
                <a:solidFill>
                  <a:srgbClr val="CC3300"/>
                </a:solidFill>
                <a:sym typeface="Symbol" panose="05050102010706020507" pitchFamily="18" charset="2"/>
              </a:rPr>
              <a:t>1</a:t>
            </a:r>
            <a:r>
              <a:rPr lang="en-US" altLang="en-US" smtClean="0">
                <a:solidFill>
                  <a:srgbClr val="CC3300"/>
                </a:solidFill>
                <a:sym typeface="Symbol" panose="05050102010706020507" pitchFamily="18" charset="2"/>
              </a:rPr>
              <a:t> to find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CC3300"/>
                </a:solidFill>
                <a:sym typeface="Symbol" panose="05050102010706020507" pitchFamily="18" charset="2"/>
              </a:rPr>
              <a:t>   twice driver length</a:t>
            </a:r>
          </a:p>
          <a:p>
            <a:pPr eaLnBrk="1" hangingPunct="1"/>
            <a:r>
              <a:rPr lang="en-US" altLang="en-US" smtClean="0">
                <a:solidFill>
                  <a:srgbClr val="CC0099"/>
                </a:solidFill>
                <a:sym typeface="Symbol" panose="05050102010706020507" pitchFamily="18" charset="2"/>
              </a:rPr>
              <a:t>Return is ,</a:t>
            </a:r>
            <a:r>
              <a:rPr lang="en-US" altLang="en-US" smtClean="0">
                <a:solidFill>
                  <a:srgbClr val="CC3300"/>
                </a:solidFill>
                <a:sym typeface="Symbol" panose="05050102010706020507" pitchFamily="18" charset="2"/>
              </a:rPr>
              <a:t> </a:t>
            </a:r>
            <a:r>
              <a:rPr lang="en-US" altLang="en-US" smtClean="0">
                <a:solidFill>
                  <a:srgbClr val="CC9900"/>
                </a:solidFill>
                <a:sym typeface="Symbol" panose="05050102010706020507" pitchFamily="18" charset="2"/>
              </a:rPr>
              <a:t>going is </a:t>
            </a:r>
          </a:p>
        </p:txBody>
      </p:sp>
      <p:grpSp>
        <p:nvGrpSpPr>
          <p:cNvPr id="45066" name="Group 35"/>
          <p:cNvGrpSpPr>
            <a:grpSpLocks/>
          </p:cNvGrpSpPr>
          <p:nvPr/>
        </p:nvGrpSpPr>
        <p:grpSpPr bwMode="auto">
          <a:xfrm>
            <a:off x="7458075" y="3800475"/>
            <a:ext cx="925513" cy="1270000"/>
            <a:chOff x="4698" y="2394"/>
            <a:chExt cx="583" cy="800"/>
          </a:xfrm>
        </p:grpSpPr>
        <p:sp>
          <p:nvSpPr>
            <p:cNvPr id="45073" name="Line 36"/>
            <p:cNvSpPr>
              <a:spLocks noChangeShapeType="1"/>
            </p:cNvSpPr>
            <p:nvPr/>
          </p:nvSpPr>
          <p:spPr bwMode="auto">
            <a:xfrm flipH="1">
              <a:off x="5139" y="2394"/>
              <a:ext cx="142" cy="80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Line 37"/>
            <p:cNvSpPr>
              <a:spLocks noChangeShapeType="1"/>
            </p:cNvSpPr>
            <p:nvPr/>
          </p:nvSpPr>
          <p:spPr bwMode="auto">
            <a:xfrm>
              <a:off x="4698" y="2506"/>
              <a:ext cx="441" cy="673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7" name="Line 38"/>
          <p:cNvSpPr>
            <a:spLocks noChangeShapeType="1"/>
          </p:cNvSpPr>
          <p:nvPr/>
        </p:nvSpPr>
        <p:spPr bwMode="auto">
          <a:xfrm flipH="1">
            <a:off x="6446838" y="3230563"/>
            <a:ext cx="2517775" cy="2457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68" name="Group 39"/>
          <p:cNvGrpSpPr>
            <a:grpSpLocks/>
          </p:cNvGrpSpPr>
          <p:nvPr/>
        </p:nvGrpSpPr>
        <p:grpSpPr bwMode="auto">
          <a:xfrm>
            <a:off x="6494463" y="2697163"/>
            <a:ext cx="2305050" cy="3430587"/>
            <a:chOff x="4091" y="1699"/>
            <a:chExt cx="1452" cy="2161"/>
          </a:xfrm>
        </p:grpSpPr>
        <p:sp>
          <p:nvSpPr>
            <p:cNvPr id="45069" name="Line 40"/>
            <p:cNvSpPr>
              <a:spLocks noChangeShapeType="1"/>
            </p:cNvSpPr>
            <p:nvPr/>
          </p:nvSpPr>
          <p:spPr bwMode="auto">
            <a:xfrm flipH="1">
              <a:off x="4091" y="1699"/>
              <a:ext cx="988" cy="2161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Line 41"/>
            <p:cNvSpPr>
              <a:spLocks noChangeShapeType="1"/>
            </p:cNvSpPr>
            <p:nvPr/>
          </p:nvSpPr>
          <p:spPr bwMode="auto">
            <a:xfrm>
              <a:off x="5385" y="1975"/>
              <a:ext cx="158" cy="134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Line 42"/>
            <p:cNvSpPr>
              <a:spLocks noChangeShapeType="1"/>
            </p:cNvSpPr>
            <p:nvPr/>
          </p:nvSpPr>
          <p:spPr bwMode="auto">
            <a:xfrm flipH="1" flipV="1">
              <a:off x="5056" y="1795"/>
              <a:ext cx="217" cy="98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Text Box 43"/>
            <p:cNvSpPr txBox="1">
              <a:spLocks noChangeArrowheads="1"/>
            </p:cNvSpPr>
            <p:nvPr/>
          </p:nvSpPr>
          <p:spPr bwMode="auto">
            <a:xfrm>
              <a:off x="5276" y="1831"/>
              <a:ext cx="118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FFFF"/>
                  </a:solidFill>
                  <a:sym typeface="Symbol" panose="05050102010706020507" pitchFamily="18" charset="2"/>
                </a:rPr>
                <a:t></a:t>
              </a:r>
              <a:endParaRPr lang="en-US" altLang="en-US" sz="2400">
                <a:solidFill>
                  <a:srgbClr val="00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400738-4EB8-4AD9-A7EA-70B85B1428F3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Sixbar Quick-Return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791575" cy="53736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Larger time ratios of 1:2 can be obtained</a:t>
            </a:r>
          </a:p>
          <a:p>
            <a:pPr eaLnBrk="1" hangingPunct="1"/>
            <a:r>
              <a:rPr lang="en-US" altLang="en-US" sz="2800" smtClean="0"/>
              <a:t>Based on a Grashof fourbar crank-crank mechanism </a:t>
            </a:r>
          </a:p>
        </p:txBody>
      </p:sp>
      <p:pic>
        <p:nvPicPr>
          <p:cNvPr id="35844" name="sixbar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2738" y="2225675"/>
            <a:ext cx="5818187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4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4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D1B044-813E-4685-BBB2-547A699AB376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Sixbar Quick-Return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791575" cy="5373688"/>
          </a:xfrm>
        </p:spPr>
        <p:txBody>
          <a:bodyPr/>
          <a:lstStyle/>
          <a:p>
            <a:pPr eaLnBrk="1" hangingPunct="1">
              <a:tabLst>
                <a:tab pos="346075" algn="l"/>
              </a:tabLst>
            </a:pPr>
            <a:r>
              <a:rPr lang="en-US" altLang="en-US" sz="2800" smtClean="0">
                <a:solidFill>
                  <a:srgbClr val="FF0066"/>
                </a:solidFill>
              </a:rPr>
              <a:t>Draw line of centers X-X at convenient location</a:t>
            </a:r>
          </a:p>
          <a:p>
            <a:pPr eaLnBrk="1" hangingPunct="1">
              <a:tabLst>
                <a:tab pos="346075" algn="l"/>
              </a:tabLst>
            </a:pPr>
            <a:r>
              <a:rPr lang="en-US" altLang="en-US" sz="2800" smtClean="0">
                <a:solidFill>
                  <a:srgbClr val="FF0066"/>
                </a:solidFill>
              </a:rPr>
              <a:t>Generate line Y-Y at convenient location</a:t>
            </a:r>
          </a:p>
          <a:p>
            <a:pPr eaLnBrk="1" hangingPunct="1">
              <a:tabLst>
                <a:tab pos="346075" algn="l"/>
              </a:tabLst>
            </a:pPr>
            <a:r>
              <a:rPr lang="en-US" altLang="en-US" sz="2800" smtClean="0">
                <a:solidFill>
                  <a:srgbClr val="00CC66"/>
                </a:solidFill>
              </a:rPr>
              <a:t>Draw circle of radius O</a:t>
            </a:r>
            <a:r>
              <a:rPr lang="en-US" altLang="en-US" sz="2800" baseline="-25000" smtClean="0">
                <a:solidFill>
                  <a:srgbClr val="00CC66"/>
                </a:solidFill>
              </a:rPr>
              <a:t>2</a:t>
            </a:r>
            <a:r>
              <a:rPr lang="en-US" altLang="en-US" sz="2800" smtClean="0">
                <a:solidFill>
                  <a:srgbClr val="00CC66"/>
                </a:solidFill>
              </a:rPr>
              <a:t>A at O</a:t>
            </a:r>
            <a:r>
              <a:rPr lang="en-US" altLang="en-US" sz="2800" baseline="-25000" smtClean="0">
                <a:solidFill>
                  <a:srgbClr val="00CC66"/>
                </a:solidFill>
              </a:rPr>
              <a:t>2</a:t>
            </a:r>
            <a:endParaRPr lang="en-US" altLang="en-US" sz="2800" smtClean="0">
              <a:solidFill>
                <a:srgbClr val="00CC66"/>
              </a:solidFill>
            </a:endParaRPr>
          </a:p>
          <a:p>
            <a:pPr eaLnBrk="1" hangingPunct="1">
              <a:tabLst>
                <a:tab pos="346075" algn="l"/>
              </a:tabLst>
            </a:pPr>
            <a:r>
              <a:rPr lang="en-US" altLang="en-US" sz="2800" smtClean="0">
                <a:solidFill>
                  <a:srgbClr val="CC3300"/>
                </a:solidFill>
              </a:rPr>
              <a:t>Draw </a:t>
            </a:r>
            <a:r>
              <a:rPr lang="en-US" altLang="en-US" sz="2800" smtClean="0">
                <a:solidFill>
                  <a:srgbClr val="CC33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smtClean="0">
                <a:solidFill>
                  <a:srgbClr val="CC3300"/>
                </a:solidFill>
              </a:rPr>
              <a:t> 							symmetric 							about 								quadrant 1</a:t>
            </a:r>
          </a:p>
          <a:p>
            <a:pPr eaLnBrk="1" hangingPunct="1">
              <a:tabLst>
                <a:tab pos="346075" algn="l"/>
              </a:tabLst>
            </a:pPr>
            <a:r>
              <a:rPr lang="en-US" altLang="en-US" sz="2800" smtClean="0">
                <a:solidFill>
                  <a:srgbClr val="CC3300"/>
                </a:solidFill>
              </a:rPr>
              <a:t>Find points 								A</a:t>
            </a:r>
            <a:r>
              <a:rPr lang="en-US" altLang="en-US" sz="2800" baseline="-25000" smtClean="0">
                <a:solidFill>
                  <a:srgbClr val="CC3300"/>
                </a:solidFill>
              </a:rPr>
              <a:t>1</a:t>
            </a:r>
            <a:r>
              <a:rPr lang="en-US" altLang="en-US" sz="2800" smtClean="0">
                <a:solidFill>
                  <a:srgbClr val="CC3300"/>
                </a:solidFill>
              </a:rPr>
              <a:t> and A</a:t>
            </a:r>
            <a:r>
              <a:rPr lang="en-US" altLang="en-US" sz="2800" baseline="-25000" smtClean="0">
                <a:solidFill>
                  <a:srgbClr val="CC3300"/>
                </a:solidFill>
              </a:rPr>
              <a:t>2</a:t>
            </a:r>
          </a:p>
          <a:p>
            <a:pPr eaLnBrk="1" hangingPunct="1">
              <a:tabLst>
                <a:tab pos="346075" algn="l"/>
              </a:tabLst>
            </a:pPr>
            <a:endParaRPr lang="en-US" altLang="en-US" sz="2800" smtClean="0"/>
          </a:p>
        </p:txBody>
      </p:sp>
      <p:pic>
        <p:nvPicPr>
          <p:cNvPr id="47109" name="Picture 4" descr="fig 3-13"/>
          <p:cNvPicPr>
            <a:picLocks noChangeAspect="1" noChangeArrowheads="1"/>
          </p:cNvPicPr>
          <p:nvPr/>
        </p:nvPicPr>
        <p:blipFill>
          <a:blip r:embed="rId2">
            <a:lum bright="-12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98" t="2269" r="2127" b="60117"/>
          <a:stretch>
            <a:fillRect/>
          </a:stretch>
        </p:blipFill>
        <p:spPr bwMode="auto">
          <a:xfrm>
            <a:off x="2624138" y="2967038"/>
            <a:ext cx="6519862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Line 6"/>
          <p:cNvSpPr>
            <a:spLocks noChangeShapeType="1"/>
          </p:cNvSpPr>
          <p:nvPr/>
        </p:nvSpPr>
        <p:spPr bwMode="auto">
          <a:xfrm flipH="1" flipV="1">
            <a:off x="2846388" y="5159375"/>
            <a:ext cx="6099175" cy="603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6943725" y="3709988"/>
            <a:ext cx="44450" cy="314801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6202363" y="4433888"/>
            <a:ext cx="1517650" cy="1517650"/>
          </a:xfrm>
          <a:prstGeom prst="ellipse">
            <a:avLst/>
          </a:prstGeom>
          <a:noFill/>
          <a:ln w="38100">
            <a:solidFill>
              <a:srgbClr val="00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003925" y="2768600"/>
            <a:ext cx="2665413" cy="3459163"/>
            <a:chOff x="3782" y="1744"/>
            <a:chExt cx="1679" cy="2179"/>
          </a:xfrm>
        </p:grpSpPr>
        <p:sp>
          <p:nvSpPr>
            <p:cNvPr id="47119" name="Text Box 11"/>
            <p:cNvSpPr txBox="1">
              <a:spLocks noChangeArrowheads="1"/>
            </p:cNvSpPr>
            <p:nvPr/>
          </p:nvSpPr>
          <p:spPr bwMode="auto">
            <a:xfrm>
              <a:off x="4979" y="2222"/>
              <a:ext cx="237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CC3300"/>
                  </a:solidFill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47120" name="Text Box 12"/>
            <p:cNvSpPr txBox="1">
              <a:spLocks noChangeArrowheads="1"/>
            </p:cNvSpPr>
            <p:nvPr/>
          </p:nvSpPr>
          <p:spPr bwMode="auto">
            <a:xfrm>
              <a:off x="4072" y="1744"/>
              <a:ext cx="811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CC3300"/>
                  </a:solidFill>
                  <a:latin typeface="Symbol" panose="05050102010706020507" pitchFamily="18" charset="2"/>
                </a:rPr>
                <a:t>(a-90)/2</a:t>
              </a:r>
            </a:p>
          </p:txBody>
        </p:sp>
        <p:sp>
          <p:nvSpPr>
            <p:cNvPr id="47121" name="Line 13"/>
            <p:cNvSpPr>
              <a:spLocks noChangeShapeType="1"/>
            </p:cNvSpPr>
            <p:nvPr/>
          </p:nvSpPr>
          <p:spPr bwMode="auto">
            <a:xfrm flipH="1">
              <a:off x="4124" y="1934"/>
              <a:ext cx="17" cy="39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9"/>
            <p:cNvSpPr>
              <a:spLocks noChangeShapeType="1"/>
            </p:cNvSpPr>
            <p:nvPr/>
          </p:nvSpPr>
          <p:spPr bwMode="auto">
            <a:xfrm flipH="1" flipV="1">
              <a:off x="3782" y="2201"/>
              <a:ext cx="598" cy="1076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10"/>
            <p:cNvSpPr>
              <a:spLocks noChangeShapeType="1"/>
            </p:cNvSpPr>
            <p:nvPr/>
          </p:nvSpPr>
          <p:spPr bwMode="auto">
            <a:xfrm>
              <a:off x="4385" y="3293"/>
              <a:ext cx="1076" cy="63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470650" y="4068763"/>
            <a:ext cx="1447800" cy="1970087"/>
            <a:chOff x="4076" y="2563"/>
            <a:chExt cx="912" cy="1241"/>
          </a:xfrm>
        </p:grpSpPr>
        <p:sp>
          <p:nvSpPr>
            <p:cNvPr id="47115" name="Text Box 16"/>
            <p:cNvSpPr txBox="1">
              <a:spLocks noChangeArrowheads="1"/>
            </p:cNvSpPr>
            <p:nvPr/>
          </p:nvSpPr>
          <p:spPr bwMode="auto">
            <a:xfrm>
              <a:off x="4076" y="2563"/>
              <a:ext cx="28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C3300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C3300"/>
                  </a:solidFill>
                </a:rPr>
                <a:t>1</a:t>
              </a:r>
              <a:endParaRPr lang="en-US" altLang="en-US" sz="1800">
                <a:solidFill>
                  <a:srgbClr val="CC3300"/>
                </a:solidFill>
              </a:endParaRPr>
            </a:p>
          </p:txBody>
        </p:sp>
        <p:sp>
          <p:nvSpPr>
            <p:cNvPr id="47116" name="Text Box 17"/>
            <p:cNvSpPr txBox="1">
              <a:spLocks noChangeArrowheads="1"/>
            </p:cNvSpPr>
            <p:nvPr/>
          </p:nvSpPr>
          <p:spPr bwMode="auto">
            <a:xfrm>
              <a:off x="4711" y="3573"/>
              <a:ext cx="27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C3300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C3300"/>
                  </a:solidFill>
                </a:rPr>
                <a:t>2</a:t>
              </a:r>
              <a:endParaRPr lang="en-US" altLang="en-US" sz="1800">
                <a:solidFill>
                  <a:srgbClr val="CC3300"/>
                </a:solidFill>
              </a:endParaRPr>
            </a:p>
          </p:txBody>
        </p:sp>
        <p:sp>
          <p:nvSpPr>
            <p:cNvPr id="47117" name="Oval 14"/>
            <p:cNvSpPr>
              <a:spLocks noChangeArrowheads="1"/>
            </p:cNvSpPr>
            <p:nvPr/>
          </p:nvSpPr>
          <p:spPr bwMode="auto">
            <a:xfrm>
              <a:off x="4119" y="282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7118" name="Oval 15"/>
            <p:cNvSpPr>
              <a:spLocks noChangeArrowheads="1"/>
            </p:cNvSpPr>
            <p:nvPr/>
          </p:nvSpPr>
          <p:spPr bwMode="auto">
            <a:xfrm>
              <a:off x="4760" y="350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  <p:bldP spid="2970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33819D-BE34-4F6D-9DE5-1034A2F9CBB7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788988"/>
          </a:xfrm>
        </p:spPr>
        <p:txBody>
          <a:bodyPr/>
          <a:lstStyle/>
          <a:p>
            <a:pPr eaLnBrk="1" hangingPunct="1"/>
            <a:r>
              <a:rPr lang="en-US" altLang="en-US" smtClean="0"/>
              <a:t>Sixbar Quick-Return</a:t>
            </a:r>
          </a:p>
        </p:txBody>
      </p:sp>
      <p:pic>
        <p:nvPicPr>
          <p:cNvPr id="48132" name="Picture 4" descr="fig 3-13"/>
          <p:cNvPicPr>
            <a:picLocks noChangeAspect="1" noChangeArrowheads="1"/>
          </p:cNvPicPr>
          <p:nvPr/>
        </p:nvPicPr>
        <p:blipFill>
          <a:blip r:embed="rId2">
            <a:lum bright="-12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98" t="2269" r="2127" b="60117"/>
          <a:stretch>
            <a:fillRect/>
          </a:stretch>
        </p:blipFill>
        <p:spPr bwMode="auto">
          <a:xfrm>
            <a:off x="2624138" y="2967038"/>
            <a:ext cx="6519862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Line 5"/>
          <p:cNvSpPr>
            <a:spLocks noChangeShapeType="1"/>
          </p:cNvSpPr>
          <p:nvPr/>
        </p:nvSpPr>
        <p:spPr bwMode="auto">
          <a:xfrm flipH="1" flipV="1">
            <a:off x="2846388" y="5159375"/>
            <a:ext cx="6099175" cy="603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H="1">
            <a:off x="6943725" y="3709988"/>
            <a:ext cx="44450" cy="314801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6202363" y="4433888"/>
            <a:ext cx="1517650" cy="1517650"/>
          </a:xfrm>
          <a:prstGeom prst="ellipse">
            <a:avLst/>
          </a:prstGeom>
          <a:noFill/>
          <a:ln w="38100">
            <a:solidFill>
              <a:srgbClr val="00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7904163" y="3527425"/>
            <a:ext cx="37623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48137" name="Line 12"/>
          <p:cNvSpPr>
            <a:spLocks noChangeShapeType="1"/>
          </p:cNvSpPr>
          <p:nvPr/>
        </p:nvSpPr>
        <p:spPr bwMode="auto">
          <a:xfrm flipH="1" flipV="1">
            <a:off x="6003925" y="3494088"/>
            <a:ext cx="949325" cy="170815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Line 13"/>
          <p:cNvSpPr>
            <a:spLocks noChangeShapeType="1"/>
          </p:cNvSpPr>
          <p:nvPr/>
        </p:nvSpPr>
        <p:spPr bwMode="auto">
          <a:xfrm>
            <a:off x="6961188" y="5227638"/>
            <a:ext cx="1708150" cy="1000125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Text Box 15"/>
          <p:cNvSpPr txBox="1">
            <a:spLocks noChangeArrowheads="1"/>
          </p:cNvSpPr>
          <p:nvPr/>
        </p:nvSpPr>
        <p:spPr bwMode="auto">
          <a:xfrm>
            <a:off x="6470650" y="4068763"/>
            <a:ext cx="4540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3300"/>
                </a:solidFill>
              </a:rPr>
              <a:t>A</a:t>
            </a:r>
            <a:r>
              <a:rPr lang="en-US" altLang="en-US" sz="1800" baseline="-25000">
                <a:solidFill>
                  <a:srgbClr val="CC3300"/>
                </a:solidFill>
              </a:rPr>
              <a:t>1</a:t>
            </a:r>
            <a:endParaRPr lang="en-US" altLang="en-US" sz="1800">
              <a:solidFill>
                <a:srgbClr val="CC3300"/>
              </a:solidFill>
            </a:endParaRPr>
          </a:p>
        </p:txBody>
      </p:sp>
      <p:sp>
        <p:nvSpPr>
          <p:cNvPr id="48140" name="Text Box 16"/>
          <p:cNvSpPr txBox="1">
            <a:spLocks noChangeArrowheads="1"/>
          </p:cNvSpPr>
          <p:nvPr/>
        </p:nvSpPr>
        <p:spPr bwMode="auto">
          <a:xfrm>
            <a:off x="7478713" y="5672138"/>
            <a:ext cx="439737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3300"/>
                </a:solidFill>
              </a:rPr>
              <a:t>A</a:t>
            </a:r>
            <a:r>
              <a:rPr lang="en-US" altLang="en-US" sz="1800" baseline="-25000">
                <a:solidFill>
                  <a:srgbClr val="CC3300"/>
                </a:solidFill>
              </a:rPr>
              <a:t>2</a:t>
            </a:r>
            <a:endParaRPr lang="en-US" altLang="en-US" sz="1800">
              <a:solidFill>
                <a:srgbClr val="CC3300"/>
              </a:solidFill>
            </a:endParaRPr>
          </a:p>
        </p:txBody>
      </p:sp>
      <p:sp>
        <p:nvSpPr>
          <p:cNvPr id="48141" name="Oval 17"/>
          <p:cNvSpPr>
            <a:spLocks noChangeArrowheads="1"/>
          </p:cNvSpPr>
          <p:nvPr/>
        </p:nvSpPr>
        <p:spPr bwMode="auto">
          <a:xfrm>
            <a:off x="6538913" y="448627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42" name="Oval 18"/>
          <p:cNvSpPr>
            <a:spLocks noChangeArrowheads="1"/>
          </p:cNvSpPr>
          <p:nvPr/>
        </p:nvSpPr>
        <p:spPr bwMode="auto">
          <a:xfrm>
            <a:off x="7556500" y="555625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23888"/>
            <a:ext cx="8791575" cy="5649912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accent2"/>
                </a:solidFill>
              </a:rPr>
              <a:t>Pick radius for coupler CA such that it will cross X-X twice. Find C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1</a:t>
            </a:r>
            <a:r>
              <a:rPr lang="en-US" altLang="en-US" sz="2800" smtClean="0">
                <a:solidFill>
                  <a:schemeClr val="accent2"/>
                </a:solidFill>
              </a:rPr>
              <a:t> and C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2</a:t>
            </a:r>
            <a:endParaRPr lang="en-US" altLang="en-US" sz="280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sz="2800" smtClean="0">
                <a:solidFill>
                  <a:srgbClr val="800080"/>
                </a:solidFill>
              </a:rPr>
              <a:t>Bisect C</a:t>
            </a:r>
            <a:r>
              <a:rPr lang="en-US" altLang="en-US" sz="2800" baseline="-25000" smtClean="0">
                <a:solidFill>
                  <a:srgbClr val="800080"/>
                </a:solidFill>
              </a:rPr>
              <a:t>1</a:t>
            </a:r>
            <a:r>
              <a:rPr lang="en-US" altLang="en-US" sz="2800" smtClean="0">
                <a:solidFill>
                  <a:srgbClr val="800080"/>
                </a:solidFill>
              </a:rPr>
              <a:t>C</a:t>
            </a:r>
            <a:r>
              <a:rPr lang="en-US" altLang="en-US" sz="2800" baseline="-25000" smtClean="0">
                <a:solidFill>
                  <a:srgbClr val="800080"/>
                </a:solidFill>
              </a:rPr>
              <a:t>2</a:t>
            </a:r>
            <a:r>
              <a:rPr lang="en-US" altLang="en-US" sz="2800" smtClean="0">
                <a:solidFill>
                  <a:srgbClr val="800080"/>
                </a:solidFill>
              </a:rPr>
              <a:t> to find O</a:t>
            </a:r>
            <a:r>
              <a:rPr lang="en-US" altLang="en-US" sz="2800" baseline="-25000" smtClean="0">
                <a:solidFill>
                  <a:srgbClr val="800080"/>
                </a:solidFill>
              </a:rPr>
              <a:t>4</a:t>
            </a:r>
          </a:p>
          <a:p>
            <a:pPr eaLnBrk="1" hangingPunct="1"/>
            <a:r>
              <a:rPr lang="en-US" altLang="en-US" sz="2800" smtClean="0">
                <a:solidFill>
                  <a:srgbClr val="00CCFF"/>
                </a:solidFill>
              </a:rPr>
              <a:t>Points B</a:t>
            </a:r>
            <a:r>
              <a:rPr lang="en-US" altLang="en-US" sz="2800" baseline="-25000" smtClean="0">
                <a:solidFill>
                  <a:srgbClr val="00CCFF"/>
                </a:solidFill>
              </a:rPr>
              <a:t>1</a:t>
            </a:r>
            <a:r>
              <a:rPr lang="en-US" altLang="en-US" sz="2800" smtClean="0">
                <a:solidFill>
                  <a:srgbClr val="00CCFF"/>
                </a:solidFill>
              </a:rPr>
              <a:t> and B</a:t>
            </a:r>
            <a:r>
              <a:rPr lang="en-US" altLang="en-US" sz="2800" baseline="-25000" smtClean="0">
                <a:solidFill>
                  <a:srgbClr val="00CCFF"/>
                </a:solidFill>
              </a:rPr>
              <a:t>2</a:t>
            </a:r>
            <a:r>
              <a:rPr lang="en-US" altLang="en-US" sz="2800" smtClean="0">
                <a:solidFill>
                  <a:srgbClr val="00CCFF"/>
                </a:solidFill>
              </a:rPr>
              <a:t> are the same distance apart as C</a:t>
            </a:r>
            <a:r>
              <a:rPr lang="en-US" altLang="en-US" sz="2800" baseline="-25000" smtClean="0">
                <a:solidFill>
                  <a:srgbClr val="00CCFF"/>
                </a:solidFill>
              </a:rPr>
              <a:t>1</a:t>
            </a:r>
            <a:r>
              <a:rPr lang="en-US" altLang="en-US" sz="2800" smtClean="0">
                <a:solidFill>
                  <a:srgbClr val="00CCFF"/>
                </a:solidFill>
              </a:rPr>
              <a:t> and C</a:t>
            </a:r>
            <a:r>
              <a:rPr lang="en-US" altLang="en-US" sz="2800" baseline="-25000" smtClean="0">
                <a:solidFill>
                  <a:srgbClr val="00CCFF"/>
                </a:solidFill>
              </a:rPr>
              <a:t>2</a:t>
            </a:r>
          </a:p>
          <a:p>
            <a:pPr eaLnBrk="1" hangingPunct="1"/>
            <a:r>
              <a:rPr lang="en-US" altLang="en-US" sz="2800" smtClean="0">
                <a:solidFill>
                  <a:srgbClr val="808000"/>
                </a:solidFill>
              </a:rPr>
              <a:t>Draw a line at an angle (180-</a:t>
            </a:r>
            <a:r>
              <a:rPr lang="en-US" altLang="en-US" sz="2800" i="1" smtClean="0">
                <a:solidFill>
                  <a:srgbClr val="8080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800" smtClean="0">
                <a:solidFill>
                  <a:srgbClr val="808000"/>
                </a:solidFill>
              </a:rPr>
              <a:t>)/2 from B</a:t>
            </a:r>
            <a:r>
              <a:rPr lang="en-US" altLang="en-US" sz="2800" baseline="-25000" smtClean="0">
                <a:solidFill>
                  <a:srgbClr val="808000"/>
                </a:solidFill>
              </a:rPr>
              <a:t>1</a:t>
            </a:r>
            <a:r>
              <a:rPr lang="en-US" altLang="en-US" sz="2800" smtClean="0">
                <a:solidFill>
                  <a:srgbClr val="808000"/>
                </a:solidFill>
              </a:rPr>
              <a:t> and B</a:t>
            </a:r>
            <a:r>
              <a:rPr lang="en-US" altLang="en-US" sz="2800" baseline="-25000" smtClean="0">
                <a:solidFill>
                  <a:srgbClr val="808000"/>
                </a:solidFill>
              </a:rPr>
              <a:t>2</a:t>
            </a:r>
            <a:r>
              <a:rPr lang="en-US" altLang="en-US" sz="2800" smtClean="0">
                <a:solidFill>
                  <a:srgbClr val="808000"/>
                </a:solidFill>
              </a:rPr>
              <a:t> to find O</a:t>
            </a:r>
            <a:r>
              <a:rPr lang="en-US" altLang="en-US" sz="2800" baseline="-25000" smtClean="0">
                <a:solidFill>
                  <a:srgbClr val="808000"/>
                </a:solidFill>
              </a:rPr>
              <a:t>6</a:t>
            </a:r>
          </a:p>
          <a:p>
            <a:pPr eaLnBrk="1" hangingPunct="1"/>
            <a:endParaRPr lang="en-US" altLang="en-US" sz="2800" smtClean="0">
              <a:solidFill>
                <a:srgbClr val="808000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753100" y="4548188"/>
            <a:ext cx="2700338" cy="1019175"/>
            <a:chOff x="3624" y="2865"/>
            <a:chExt cx="1701" cy="642"/>
          </a:xfrm>
        </p:grpSpPr>
        <p:sp>
          <p:nvSpPr>
            <p:cNvPr id="48184" name="Arc 19"/>
            <p:cNvSpPr>
              <a:spLocks/>
            </p:cNvSpPr>
            <p:nvPr/>
          </p:nvSpPr>
          <p:spPr bwMode="auto">
            <a:xfrm flipH="1" flipV="1">
              <a:off x="4783" y="3154"/>
              <a:ext cx="542" cy="353"/>
            </a:xfrm>
            <a:custGeom>
              <a:avLst/>
              <a:gdLst>
                <a:gd name="T0" fmla="*/ 0 w 21575"/>
                <a:gd name="T1" fmla="*/ 0 h 14014"/>
                <a:gd name="T2" fmla="*/ 0 w 21575"/>
                <a:gd name="T3" fmla="*/ 0 h 14014"/>
                <a:gd name="T4" fmla="*/ 0 w 21575"/>
                <a:gd name="T5" fmla="*/ 0 h 14014"/>
                <a:gd name="T6" fmla="*/ 0 60000 65536"/>
                <a:gd name="T7" fmla="*/ 0 60000 65536"/>
                <a:gd name="T8" fmla="*/ 0 60000 65536"/>
                <a:gd name="T9" fmla="*/ 0 w 21575"/>
                <a:gd name="T10" fmla="*/ 0 h 14014"/>
                <a:gd name="T11" fmla="*/ 21575 w 21575"/>
                <a:gd name="T12" fmla="*/ 14014 h 140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5" h="14014" fill="none" extrusionOk="0">
                  <a:moveTo>
                    <a:pt x="5138" y="14013"/>
                  </a:moveTo>
                  <a:cubicBezTo>
                    <a:pt x="2035" y="10374"/>
                    <a:pt x="228" y="5808"/>
                    <a:pt x="-1" y="1032"/>
                  </a:cubicBezTo>
                </a:path>
                <a:path w="21575" h="14014" stroke="0" extrusionOk="0">
                  <a:moveTo>
                    <a:pt x="5138" y="14013"/>
                  </a:moveTo>
                  <a:cubicBezTo>
                    <a:pt x="2035" y="10374"/>
                    <a:pt x="228" y="5808"/>
                    <a:pt x="-1" y="1032"/>
                  </a:cubicBezTo>
                  <a:lnTo>
                    <a:pt x="21575" y="0"/>
                  </a:lnTo>
                  <a:lnTo>
                    <a:pt x="5138" y="14013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5" name="Arc 20"/>
            <p:cNvSpPr>
              <a:spLocks/>
            </p:cNvSpPr>
            <p:nvPr/>
          </p:nvSpPr>
          <p:spPr bwMode="auto">
            <a:xfrm flipH="1" flipV="1">
              <a:off x="3624" y="2865"/>
              <a:ext cx="505" cy="514"/>
            </a:xfrm>
            <a:custGeom>
              <a:avLst/>
              <a:gdLst>
                <a:gd name="T0" fmla="*/ 0 w 20124"/>
                <a:gd name="T1" fmla="*/ 0 h 20436"/>
                <a:gd name="T2" fmla="*/ 0 w 20124"/>
                <a:gd name="T3" fmla="*/ 0 h 20436"/>
                <a:gd name="T4" fmla="*/ 0 w 20124"/>
                <a:gd name="T5" fmla="*/ 0 h 20436"/>
                <a:gd name="T6" fmla="*/ 0 60000 65536"/>
                <a:gd name="T7" fmla="*/ 0 60000 65536"/>
                <a:gd name="T8" fmla="*/ 0 60000 65536"/>
                <a:gd name="T9" fmla="*/ 0 w 20124"/>
                <a:gd name="T10" fmla="*/ 0 h 20436"/>
                <a:gd name="T11" fmla="*/ 20124 w 20124"/>
                <a:gd name="T12" fmla="*/ 20436 h 204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24" h="20436" fill="none" extrusionOk="0">
                  <a:moveTo>
                    <a:pt x="6994" y="-1"/>
                  </a:moveTo>
                  <a:cubicBezTo>
                    <a:pt x="13009" y="2058"/>
                    <a:pt x="17813" y="6663"/>
                    <a:pt x="20123" y="12587"/>
                  </a:cubicBezTo>
                </a:path>
                <a:path w="20124" h="20436" stroke="0" extrusionOk="0">
                  <a:moveTo>
                    <a:pt x="6994" y="-1"/>
                  </a:moveTo>
                  <a:cubicBezTo>
                    <a:pt x="13009" y="2058"/>
                    <a:pt x="17813" y="6663"/>
                    <a:pt x="20123" y="12587"/>
                  </a:cubicBezTo>
                  <a:lnTo>
                    <a:pt x="0" y="20436"/>
                  </a:lnTo>
                  <a:lnTo>
                    <a:pt x="6994" y="-1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670550" y="4743450"/>
            <a:ext cx="3171825" cy="969963"/>
            <a:chOff x="3572" y="2988"/>
            <a:chExt cx="1998" cy="611"/>
          </a:xfrm>
        </p:grpSpPr>
        <p:sp>
          <p:nvSpPr>
            <p:cNvPr id="48180" name="Oval 22"/>
            <p:cNvSpPr>
              <a:spLocks noChangeArrowheads="1"/>
            </p:cNvSpPr>
            <p:nvPr/>
          </p:nvSpPr>
          <p:spPr bwMode="auto">
            <a:xfrm>
              <a:off x="3745" y="3257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8181" name="Oval 23"/>
            <p:cNvSpPr>
              <a:spLocks noChangeArrowheads="1"/>
            </p:cNvSpPr>
            <p:nvPr/>
          </p:nvSpPr>
          <p:spPr bwMode="auto">
            <a:xfrm>
              <a:off x="5254" y="327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8182" name="Text Box 24"/>
            <p:cNvSpPr txBox="1">
              <a:spLocks noChangeArrowheads="1"/>
            </p:cNvSpPr>
            <p:nvPr/>
          </p:nvSpPr>
          <p:spPr bwMode="auto">
            <a:xfrm>
              <a:off x="3572" y="3368"/>
              <a:ext cx="28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C</a:t>
              </a:r>
              <a:r>
                <a:rPr lang="en-US" altLang="en-US" sz="1800" baseline="-25000">
                  <a:solidFill>
                    <a:schemeClr val="accent2"/>
                  </a:solidFill>
                </a:rPr>
                <a:t>1</a:t>
              </a:r>
              <a:endParaRPr lang="en-US" alt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48183" name="Text Box 25"/>
            <p:cNvSpPr txBox="1">
              <a:spLocks noChangeArrowheads="1"/>
            </p:cNvSpPr>
            <p:nvPr/>
          </p:nvSpPr>
          <p:spPr bwMode="auto">
            <a:xfrm>
              <a:off x="5284" y="2988"/>
              <a:ext cx="28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C</a:t>
              </a:r>
              <a:r>
                <a:rPr lang="en-US" altLang="en-US" sz="1800" baseline="-25000">
                  <a:solidFill>
                    <a:schemeClr val="accent2"/>
                  </a:solidFill>
                </a:rPr>
                <a:t>2</a:t>
              </a:r>
              <a:endParaRPr lang="en-US" altLang="en-US" sz="1800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986463" y="3881438"/>
            <a:ext cx="2406650" cy="2660650"/>
            <a:chOff x="3771" y="2445"/>
            <a:chExt cx="1516" cy="1676"/>
          </a:xfrm>
        </p:grpSpPr>
        <p:sp>
          <p:nvSpPr>
            <p:cNvPr id="48174" name="Line 28"/>
            <p:cNvSpPr>
              <a:spLocks noChangeShapeType="1"/>
            </p:cNvSpPr>
            <p:nvPr/>
          </p:nvSpPr>
          <p:spPr bwMode="auto">
            <a:xfrm>
              <a:off x="4532" y="2451"/>
              <a:ext cx="0" cy="163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5" name="Arc 29"/>
            <p:cNvSpPr>
              <a:spLocks/>
            </p:cNvSpPr>
            <p:nvPr/>
          </p:nvSpPr>
          <p:spPr bwMode="auto">
            <a:xfrm>
              <a:off x="3771" y="2445"/>
              <a:ext cx="877" cy="839"/>
            </a:xfrm>
            <a:custGeom>
              <a:avLst/>
              <a:gdLst>
                <a:gd name="T0" fmla="*/ 0 w 17683"/>
                <a:gd name="T1" fmla="*/ 0 h 16930"/>
                <a:gd name="T2" fmla="*/ 0 w 17683"/>
                <a:gd name="T3" fmla="*/ 0 h 16930"/>
                <a:gd name="T4" fmla="*/ 0 w 17683"/>
                <a:gd name="T5" fmla="*/ 0 h 16930"/>
                <a:gd name="T6" fmla="*/ 0 60000 65536"/>
                <a:gd name="T7" fmla="*/ 0 60000 65536"/>
                <a:gd name="T8" fmla="*/ 0 60000 65536"/>
                <a:gd name="T9" fmla="*/ 0 w 17683"/>
                <a:gd name="T10" fmla="*/ 0 h 16930"/>
                <a:gd name="T11" fmla="*/ 17683 w 17683"/>
                <a:gd name="T12" fmla="*/ 16930 h 169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83" h="16930" fill="none" extrusionOk="0">
                  <a:moveTo>
                    <a:pt x="13414" y="0"/>
                  </a:moveTo>
                  <a:cubicBezTo>
                    <a:pt x="15048" y="1295"/>
                    <a:pt x="16486" y="2819"/>
                    <a:pt x="17683" y="4525"/>
                  </a:cubicBezTo>
                </a:path>
                <a:path w="17683" h="16930" stroke="0" extrusionOk="0">
                  <a:moveTo>
                    <a:pt x="13414" y="0"/>
                  </a:moveTo>
                  <a:cubicBezTo>
                    <a:pt x="15048" y="1295"/>
                    <a:pt x="16486" y="2819"/>
                    <a:pt x="17683" y="4525"/>
                  </a:cubicBezTo>
                  <a:lnTo>
                    <a:pt x="0" y="16930"/>
                  </a:lnTo>
                  <a:lnTo>
                    <a:pt x="13414" y="0"/>
                  </a:lnTo>
                  <a:close/>
                </a:path>
              </a:pathLst>
            </a:cu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6" name="Arc 30"/>
            <p:cNvSpPr>
              <a:spLocks/>
            </p:cNvSpPr>
            <p:nvPr/>
          </p:nvSpPr>
          <p:spPr bwMode="auto">
            <a:xfrm flipH="1">
              <a:off x="4406" y="2449"/>
              <a:ext cx="877" cy="839"/>
            </a:xfrm>
            <a:custGeom>
              <a:avLst/>
              <a:gdLst>
                <a:gd name="T0" fmla="*/ 0 w 17683"/>
                <a:gd name="T1" fmla="*/ 0 h 16930"/>
                <a:gd name="T2" fmla="*/ 0 w 17683"/>
                <a:gd name="T3" fmla="*/ 0 h 16930"/>
                <a:gd name="T4" fmla="*/ 0 w 17683"/>
                <a:gd name="T5" fmla="*/ 0 h 16930"/>
                <a:gd name="T6" fmla="*/ 0 60000 65536"/>
                <a:gd name="T7" fmla="*/ 0 60000 65536"/>
                <a:gd name="T8" fmla="*/ 0 60000 65536"/>
                <a:gd name="T9" fmla="*/ 0 w 17683"/>
                <a:gd name="T10" fmla="*/ 0 h 16930"/>
                <a:gd name="T11" fmla="*/ 17683 w 17683"/>
                <a:gd name="T12" fmla="*/ 16930 h 169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83" h="16930" fill="none" extrusionOk="0">
                  <a:moveTo>
                    <a:pt x="13414" y="0"/>
                  </a:moveTo>
                  <a:cubicBezTo>
                    <a:pt x="15048" y="1295"/>
                    <a:pt x="16486" y="2819"/>
                    <a:pt x="17683" y="4525"/>
                  </a:cubicBezTo>
                </a:path>
                <a:path w="17683" h="16930" stroke="0" extrusionOk="0">
                  <a:moveTo>
                    <a:pt x="13414" y="0"/>
                  </a:moveTo>
                  <a:cubicBezTo>
                    <a:pt x="15048" y="1295"/>
                    <a:pt x="16486" y="2819"/>
                    <a:pt x="17683" y="4525"/>
                  </a:cubicBezTo>
                  <a:lnTo>
                    <a:pt x="0" y="16930"/>
                  </a:lnTo>
                  <a:lnTo>
                    <a:pt x="13414" y="0"/>
                  </a:lnTo>
                  <a:close/>
                </a:path>
              </a:pathLst>
            </a:cu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77" name="Group 33"/>
            <p:cNvGrpSpPr>
              <a:grpSpLocks/>
            </p:cNvGrpSpPr>
            <p:nvPr/>
          </p:nvGrpSpPr>
          <p:grpSpPr bwMode="auto">
            <a:xfrm flipV="1">
              <a:off x="3775" y="3278"/>
              <a:ext cx="1512" cy="843"/>
              <a:chOff x="384" y="2850"/>
              <a:chExt cx="1512" cy="843"/>
            </a:xfrm>
          </p:grpSpPr>
          <p:sp>
            <p:nvSpPr>
              <p:cNvPr id="48178" name="Arc 31"/>
              <p:cNvSpPr>
                <a:spLocks/>
              </p:cNvSpPr>
              <p:nvPr/>
            </p:nvSpPr>
            <p:spPr bwMode="auto">
              <a:xfrm>
                <a:off x="384" y="2850"/>
                <a:ext cx="877" cy="839"/>
              </a:xfrm>
              <a:custGeom>
                <a:avLst/>
                <a:gdLst>
                  <a:gd name="T0" fmla="*/ 0 w 17683"/>
                  <a:gd name="T1" fmla="*/ 0 h 16930"/>
                  <a:gd name="T2" fmla="*/ 0 w 17683"/>
                  <a:gd name="T3" fmla="*/ 0 h 16930"/>
                  <a:gd name="T4" fmla="*/ 0 w 17683"/>
                  <a:gd name="T5" fmla="*/ 0 h 16930"/>
                  <a:gd name="T6" fmla="*/ 0 60000 65536"/>
                  <a:gd name="T7" fmla="*/ 0 60000 65536"/>
                  <a:gd name="T8" fmla="*/ 0 60000 65536"/>
                  <a:gd name="T9" fmla="*/ 0 w 17683"/>
                  <a:gd name="T10" fmla="*/ 0 h 16930"/>
                  <a:gd name="T11" fmla="*/ 17683 w 17683"/>
                  <a:gd name="T12" fmla="*/ 16930 h 169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83" h="16930" fill="none" extrusionOk="0">
                    <a:moveTo>
                      <a:pt x="13414" y="0"/>
                    </a:moveTo>
                    <a:cubicBezTo>
                      <a:pt x="15048" y="1295"/>
                      <a:pt x="16486" y="2819"/>
                      <a:pt x="17683" y="4525"/>
                    </a:cubicBezTo>
                  </a:path>
                  <a:path w="17683" h="16930" stroke="0" extrusionOk="0">
                    <a:moveTo>
                      <a:pt x="13414" y="0"/>
                    </a:moveTo>
                    <a:cubicBezTo>
                      <a:pt x="15048" y="1295"/>
                      <a:pt x="16486" y="2819"/>
                      <a:pt x="17683" y="4525"/>
                    </a:cubicBezTo>
                    <a:lnTo>
                      <a:pt x="0" y="16930"/>
                    </a:lnTo>
                    <a:lnTo>
                      <a:pt x="13414" y="0"/>
                    </a:lnTo>
                    <a:close/>
                  </a:path>
                </a:pathLst>
              </a:custGeom>
              <a:noFill/>
              <a:ln w="38100">
                <a:solidFill>
                  <a:srgbClr val="800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9" name="Arc 32"/>
              <p:cNvSpPr>
                <a:spLocks/>
              </p:cNvSpPr>
              <p:nvPr/>
            </p:nvSpPr>
            <p:spPr bwMode="auto">
              <a:xfrm flipH="1">
                <a:off x="1019" y="2854"/>
                <a:ext cx="877" cy="839"/>
              </a:xfrm>
              <a:custGeom>
                <a:avLst/>
                <a:gdLst>
                  <a:gd name="T0" fmla="*/ 0 w 17683"/>
                  <a:gd name="T1" fmla="*/ 0 h 16930"/>
                  <a:gd name="T2" fmla="*/ 0 w 17683"/>
                  <a:gd name="T3" fmla="*/ 0 h 16930"/>
                  <a:gd name="T4" fmla="*/ 0 w 17683"/>
                  <a:gd name="T5" fmla="*/ 0 h 16930"/>
                  <a:gd name="T6" fmla="*/ 0 60000 65536"/>
                  <a:gd name="T7" fmla="*/ 0 60000 65536"/>
                  <a:gd name="T8" fmla="*/ 0 60000 65536"/>
                  <a:gd name="T9" fmla="*/ 0 w 17683"/>
                  <a:gd name="T10" fmla="*/ 0 h 16930"/>
                  <a:gd name="T11" fmla="*/ 17683 w 17683"/>
                  <a:gd name="T12" fmla="*/ 16930 h 169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83" h="16930" fill="none" extrusionOk="0">
                    <a:moveTo>
                      <a:pt x="13414" y="0"/>
                    </a:moveTo>
                    <a:cubicBezTo>
                      <a:pt x="15048" y="1295"/>
                      <a:pt x="16486" y="2819"/>
                      <a:pt x="17683" y="4525"/>
                    </a:cubicBezTo>
                  </a:path>
                  <a:path w="17683" h="16930" stroke="0" extrusionOk="0">
                    <a:moveTo>
                      <a:pt x="13414" y="0"/>
                    </a:moveTo>
                    <a:cubicBezTo>
                      <a:pt x="15048" y="1295"/>
                      <a:pt x="16486" y="2819"/>
                      <a:pt x="17683" y="4525"/>
                    </a:cubicBezTo>
                    <a:lnTo>
                      <a:pt x="0" y="16930"/>
                    </a:lnTo>
                    <a:lnTo>
                      <a:pt x="13414" y="0"/>
                    </a:lnTo>
                    <a:close/>
                  </a:path>
                </a:pathLst>
              </a:custGeom>
              <a:noFill/>
              <a:ln w="38100">
                <a:solidFill>
                  <a:srgbClr val="800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7040563" y="4654550"/>
            <a:ext cx="454025" cy="593725"/>
            <a:chOff x="4435" y="2932"/>
            <a:chExt cx="286" cy="374"/>
          </a:xfrm>
        </p:grpSpPr>
        <p:sp>
          <p:nvSpPr>
            <p:cNvPr id="48172" name="Oval 35"/>
            <p:cNvSpPr>
              <a:spLocks noChangeArrowheads="1"/>
            </p:cNvSpPr>
            <p:nvPr/>
          </p:nvSpPr>
          <p:spPr bwMode="auto">
            <a:xfrm>
              <a:off x="4505" y="325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8173" name="Text Box 36"/>
            <p:cNvSpPr txBox="1">
              <a:spLocks noChangeArrowheads="1"/>
            </p:cNvSpPr>
            <p:nvPr/>
          </p:nvSpPr>
          <p:spPr bwMode="auto">
            <a:xfrm>
              <a:off x="4435" y="2932"/>
              <a:ext cx="28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800080"/>
                  </a:solidFill>
                </a:rPr>
                <a:t>O</a:t>
              </a:r>
              <a:r>
                <a:rPr lang="en-US" altLang="en-US" sz="1800" baseline="-25000">
                  <a:solidFill>
                    <a:srgbClr val="800080"/>
                  </a:solidFill>
                </a:rPr>
                <a:t>4</a:t>
              </a:r>
              <a:endParaRPr lang="en-US" altLang="en-US" sz="1800">
                <a:solidFill>
                  <a:srgbClr val="800080"/>
                </a:solidFill>
              </a:endParaRP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3132138" y="5141913"/>
            <a:ext cx="5200650" cy="803275"/>
            <a:chOff x="1973" y="3239"/>
            <a:chExt cx="3276" cy="506"/>
          </a:xfrm>
        </p:grpSpPr>
        <p:sp>
          <p:nvSpPr>
            <p:cNvPr id="48166" name="Line 37"/>
            <p:cNvSpPr>
              <a:spLocks noChangeShapeType="1"/>
            </p:cNvSpPr>
            <p:nvPr/>
          </p:nvSpPr>
          <p:spPr bwMode="auto">
            <a:xfrm flipH="1" flipV="1">
              <a:off x="2000" y="3421"/>
              <a:ext cx="1472" cy="15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7" name="Line 38"/>
            <p:cNvSpPr>
              <a:spLocks noChangeShapeType="1"/>
            </p:cNvSpPr>
            <p:nvPr/>
          </p:nvSpPr>
          <p:spPr bwMode="auto">
            <a:xfrm flipH="1" flipV="1">
              <a:off x="3777" y="3443"/>
              <a:ext cx="1472" cy="15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8" name="Text Box 39"/>
            <p:cNvSpPr txBox="1">
              <a:spLocks noChangeArrowheads="1"/>
            </p:cNvSpPr>
            <p:nvPr/>
          </p:nvSpPr>
          <p:spPr bwMode="auto">
            <a:xfrm>
              <a:off x="1973" y="3503"/>
              <a:ext cx="28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CCFF"/>
                  </a:solidFill>
                </a:rPr>
                <a:t>B</a:t>
              </a:r>
              <a:r>
                <a:rPr lang="en-US" altLang="en-US" sz="1800" baseline="-25000">
                  <a:solidFill>
                    <a:srgbClr val="00CCFF"/>
                  </a:solidFill>
                </a:rPr>
                <a:t>1</a:t>
              </a:r>
              <a:endParaRPr lang="en-US" altLang="en-US" sz="1800">
                <a:solidFill>
                  <a:srgbClr val="00CCFF"/>
                </a:solidFill>
              </a:endParaRPr>
            </a:p>
          </p:txBody>
        </p:sp>
        <p:sp>
          <p:nvSpPr>
            <p:cNvPr id="48169" name="Text Box 40"/>
            <p:cNvSpPr txBox="1">
              <a:spLocks noChangeArrowheads="1"/>
            </p:cNvSpPr>
            <p:nvPr/>
          </p:nvSpPr>
          <p:spPr bwMode="auto">
            <a:xfrm>
              <a:off x="3271" y="3514"/>
              <a:ext cx="28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CCFF"/>
                  </a:solidFill>
                </a:rPr>
                <a:t>B</a:t>
              </a:r>
              <a:r>
                <a:rPr lang="en-US" altLang="en-US" sz="1800" baseline="-25000">
                  <a:solidFill>
                    <a:srgbClr val="00CCFF"/>
                  </a:solidFill>
                </a:rPr>
                <a:t>2</a:t>
              </a:r>
              <a:endParaRPr lang="en-US" altLang="en-US" sz="1800">
                <a:solidFill>
                  <a:srgbClr val="00CCFF"/>
                </a:solidFill>
              </a:endParaRPr>
            </a:p>
          </p:txBody>
        </p:sp>
        <p:sp>
          <p:nvSpPr>
            <p:cNvPr id="48170" name="Oval 45"/>
            <p:cNvSpPr>
              <a:spLocks noChangeArrowheads="1"/>
            </p:cNvSpPr>
            <p:nvPr/>
          </p:nvSpPr>
          <p:spPr bwMode="auto">
            <a:xfrm>
              <a:off x="1984" y="3239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8171" name="Oval 46"/>
            <p:cNvSpPr>
              <a:spLocks noChangeArrowheads="1"/>
            </p:cNvSpPr>
            <p:nvPr/>
          </p:nvSpPr>
          <p:spPr bwMode="auto">
            <a:xfrm>
              <a:off x="3478" y="324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2801938" y="4303713"/>
            <a:ext cx="4505325" cy="1096962"/>
            <a:chOff x="1765" y="2711"/>
            <a:chExt cx="2838" cy="691"/>
          </a:xfrm>
        </p:grpSpPr>
        <p:sp>
          <p:nvSpPr>
            <p:cNvPr id="48161" name="AutoShape 52"/>
            <p:cNvSpPr>
              <a:spLocks noChangeArrowheads="1"/>
            </p:cNvSpPr>
            <p:nvPr/>
          </p:nvSpPr>
          <p:spPr bwMode="auto">
            <a:xfrm>
              <a:off x="3712" y="3228"/>
              <a:ext cx="891" cy="108"/>
            </a:xfrm>
            <a:prstGeom prst="roundRect">
              <a:avLst>
                <a:gd name="adj" fmla="val 50000"/>
              </a:avLst>
            </a:prstGeom>
            <a:solidFill>
              <a:srgbClr val="FF5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8162" name="AutoShape 53"/>
            <p:cNvSpPr>
              <a:spLocks noChangeArrowheads="1"/>
            </p:cNvSpPr>
            <p:nvPr/>
          </p:nvSpPr>
          <p:spPr bwMode="auto">
            <a:xfrm>
              <a:off x="1925" y="3222"/>
              <a:ext cx="1918" cy="118"/>
            </a:xfrm>
            <a:prstGeom prst="roundRect">
              <a:avLst>
                <a:gd name="adj" fmla="val 50000"/>
              </a:avLst>
            </a:prstGeom>
            <a:solidFill>
              <a:srgbClr val="80008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8163" name="AutoShape 54"/>
            <p:cNvSpPr>
              <a:spLocks noChangeArrowheads="1"/>
            </p:cNvSpPr>
            <p:nvPr/>
          </p:nvSpPr>
          <p:spPr bwMode="auto">
            <a:xfrm rot="-2821653">
              <a:off x="3633" y="2999"/>
              <a:ext cx="691" cy="115"/>
            </a:xfrm>
            <a:prstGeom prst="roundRect">
              <a:avLst>
                <a:gd name="adj" fmla="val 50000"/>
              </a:avLst>
            </a:prstGeom>
            <a:solidFill>
              <a:srgbClr val="00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8164" name="AutoShape 55"/>
            <p:cNvSpPr>
              <a:spLocks noChangeArrowheads="1"/>
            </p:cNvSpPr>
            <p:nvPr/>
          </p:nvSpPr>
          <p:spPr bwMode="auto">
            <a:xfrm rot="3666855">
              <a:off x="3958" y="3009"/>
              <a:ext cx="605" cy="11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8165" name="AutoShape 56"/>
            <p:cNvSpPr>
              <a:spLocks noChangeArrowheads="1"/>
            </p:cNvSpPr>
            <p:nvPr/>
          </p:nvSpPr>
          <p:spPr bwMode="auto">
            <a:xfrm rot="-2674478">
              <a:off x="1765" y="2810"/>
              <a:ext cx="1245" cy="118"/>
            </a:xfrm>
            <a:prstGeom prst="roundRect">
              <a:avLst>
                <a:gd name="adj" fmla="val 50000"/>
              </a:avLst>
            </a:prstGeom>
            <a:solidFill>
              <a:srgbClr val="00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2225675" y="3167063"/>
            <a:ext cx="3373438" cy="2035175"/>
            <a:chOff x="1402" y="1995"/>
            <a:chExt cx="2125" cy="1282"/>
          </a:xfrm>
        </p:grpSpPr>
        <p:grpSp>
          <p:nvGrpSpPr>
            <p:cNvPr id="48151" name="Group 59"/>
            <p:cNvGrpSpPr>
              <a:grpSpLocks/>
            </p:cNvGrpSpPr>
            <p:nvPr/>
          </p:nvGrpSpPr>
          <p:grpSpPr bwMode="auto">
            <a:xfrm>
              <a:off x="1402" y="2065"/>
              <a:ext cx="2125" cy="1212"/>
              <a:chOff x="1402" y="2065"/>
              <a:chExt cx="2125" cy="1212"/>
            </a:xfrm>
          </p:grpSpPr>
          <p:grpSp>
            <p:nvGrpSpPr>
              <p:cNvPr id="48153" name="Group 51"/>
              <p:cNvGrpSpPr>
                <a:grpSpLocks/>
              </p:cNvGrpSpPr>
              <p:nvPr/>
            </p:nvGrpSpPr>
            <p:grpSpPr bwMode="auto">
              <a:xfrm>
                <a:off x="1402" y="2065"/>
                <a:ext cx="2125" cy="1212"/>
                <a:chOff x="1402" y="2065"/>
                <a:chExt cx="2125" cy="1212"/>
              </a:xfrm>
            </p:grpSpPr>
            <p:sp>
              <p:nvSpPr>
                <p:cNvPr id="4815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005" y="2065"/>
                  <a:ext cx="1201" cy="1212"/>
                </a:xfrm>
                <a:prstGeom prst="line">
                  <a:avLst/>
                </a:prstGeom>
                <a:noFill/>
                <a:ln w="38100">
                  <a:solidFill>
                    <a:srgbClr val="8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56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2380" y="2081"/>
                  <a:ext cx="1147" cy="1196"/>
                </a:xfrm>
                <a:prstGeom prst="line">
                  <a:avLst/>
                </a:prstGeom>
                <a:noFill/>
                <a:ln w="38100">
                  <a:solidFill>
                    <a:srgbClr val="8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57" name="Oval 44"/>
                <p:cNvSpPr>
                  <a:spLocks noChangeArrowheads="1"/>
                </p:cNvSpPr>
                <p:nvPr/>
              </p:nvSpPr>
              <p:spPr bwMode="auto">
                <a:xfrm>
                  <a:off x="2745" y="2473"/>
                  <a:ext cx="56" cy="5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4815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402" y="2807"/>
                  <a:ext cx="76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808000"/>
                      </a:solidFill>
                    </a:rPr>
                    <a:t>(180-</a:t>
                  </a:r>
                  <a:r>
                    <a:rPr lang="en-US" altLang="en-US" sz="2000" i="1">
                      <a:solidFill>
                        <a:srgbClr val="808000"/>
                      </a:solidFill>
                      <a:latin typeface="Symbol" panose="05050102010706020507" pitchFamily="18" charset="2"/>
                    </a:rPr>
                    <a:t>g</a:t>
                  </a:r>
                  <a:r>
                    <a:rPr lang="en-US" altLang="en-US" sz="2000">
                      <a:solidFill>
                        <a:srgbClr val="808000"/>
                      </a:solidFill>
                    </a:rPr>
                    <a:t>)/2</a:t>
                  </a:r>
                </a:p>
              </p:txBody>
            </p:sp>
            <p:sp>
              <p:nvSpPr>
                <p:cNvPr id="48159" name="Line 49"/>
                <p:cNvSpPr>
                  <a:spLocks noChangeShapeType="1"/>
                </p:cNvSpPr>
                <p:nvPr/>
              </p:nvSpPr>
              <p:spPr bwMode="auto">
                <a:xfrm>
                  <a:off x="2098" y="2923"/>
                  <a:ext cx="277" cy="202"/>
                </a:xfrm>
                <a:prstGeom prst="line">
                  <a:avLst/>
                </a:prstGeom>
                <a:noFill/>
                <a:ln w="28575">
                  <a:solidFill>
                    <a:srgbClr val="808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60" name="Line 50"/>
                <p:cNvSpPr>
                  <a:spLocks noChangeShapeType="1"/>
                </p:cNvSpPr>
                <p:nvPr/>
              </p:nvSpPr>
              <p:spPr bwMode="auto">
                <a:xfrm>
                  <a:off x="2103" y="2923"/>
                  <a:ext cx="1223" cy="251"/>
                </a:xfrm>
                <a:prstGeom prst="line">
                  <a:avLst/>
                </a:prstGeom>
                <a:noFill/>
                <a:ln w="28575">
                  <a:solidFill>
                    <a:srgbClr val="808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154" name="Text Box 43"/>
              <p:cNvSpPr txBox="1">
                <a:spLocks noChangeArrowheads="1"/>
              </p:cNvSpPr>
              <p:nvPr/>
            </p:nvSpPr>
            <p:spPr bwMode="auto">
              <a:xfrm>
                <a:off x="2353" y="2357"/>
                <a:ext cx="286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808000"/>
                    </a:solidFill>
                  </a:rPr>
                  <a:t>O</a:t>
                </a:r>
                <a:r>
                  <a:rPr lang="en-US" altLang="en-US" sz="1800" baseline="-25000">
                    <a:solidFill>
                      <a:srgbClr val="808000"/>
                    </a:solidFill>
                  </a:rPr>
                  <a:t>6</a:t>
                </a:r>
                <a:endParaRPr lang="en-US" altLang="en-US" sz="1800">
                  <a:solidFill>
                    <a:srgbClr val="808000"/>
                  </a:solidFill>
                </a:endParaRPr>
              </a:p>
            </p:txBody>
          </p:sp>
        </p:grpSp>
        <p:sp>
          <p:nvSpPr>
            <p:cNvPr id="48152" name="Text Box 61"/>
            <p:cNvSpPr txBox="1">
              <a:spLocks noChangeArrowheads="1"/>
            </p:cNvSpPr>
            <p:nvPr/>
          </p:nvSpPr>
          <p:spPr bwMode="auto">
            <a:xfrm>
              <a:off x="2649" y="1995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808000"/>
                  </a:solidFill>
                  <a:latin typeface="Symbol" panose="05050102010706020507" pitchFamily="18" charset="2"/>
                </a:rPr>
                <a:t>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4C1B7C-6E01-4486-860C-94174AF53170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Sixbar Quick-Return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3330575" cy="5373688"/>
          </a:xfrm>
        </p:spPr>
        <p:txBody>
          <a:bodyPr/>
          <a:lstStyle/>
          <a:p>
            <a:pPr eaLnBrk="1" hangingPunct="1"/>
            <a:r>
              <a:rPr lang="en-US" altLang="en-US" smtClean="0"/>
              <a:t>Same base fourbar linkage (O</a:t>
            </a:r>
            <a:r>
              <a:rPr lang="en-US" altLang="en-US" baseline="-25000" smtClean="0"/>
              <a:t>2</a:t>
            </a:r>
            <a:r>
              <a:rPr lang="en-US" altLang="en-US" smtClean="0"/>
              <a:t>ACO</a:t>
            </a:r>
            <a:r>
              <a:rPr lang="en-US" altLang="en-US" baseline="-25000" smtClean="0"/>
              <a:t>4</a:t>
            </a:r>
            <a:r>
              <a:rPr lang="en-US" altLang="en-US" smtClean="0"/>
              <a:t>) can be used for a slider output</a:t>
            </a:r>
          </a:p>
        </p:txBody>
      </p:sp>
      <p:pic>
        <p:nvPicPr>
          <p:cNvPr id="49157" name="Picture 4" descr="fig 3-13"/>
          <p:cNvPicPr>
            <a:picLocks noChangeAspect="1" noChangeArrowheads="1"/>
          </p:cNvPicPr>
          <p:nvPr/>
        </p:nvPicPr>
        <p:blipFill>
          <a:blip r:embed="rId2">
            <a:lum bright="-12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98" t="2269" r="2127" b="63048"/>
          <a:stretch>
            <a:fillRect/>
          </a:stretch>
        </p:blipFill>
        <p:spPr bwMode="auto">
          <a:xfrm>
            <a:off x="3521075" y="969963"/>
            <a:ext cx="5622925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9" descr="fig 3-13"/>
          <p:cNvPicPr>
            <a:picLocks noChangeAspect="1" noChangeArrowheads="1"/>
          </p:cNvPicPr>
          <p:nvPr/>
        </p:nvPicPr>
        <p:blipFill>
          <a:blip r:embed="rId2">
            <a:lum bright="-12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71" t="49890" r="2882" b="18849"/>
          <a:stretch>
            <a:fillRect/>
          </a:stretch>
        </p:blipFill>
        <p:spPr bwMode="auto">
          <a:xfrm>
            <a:off x="3408363" y="4046538"/>
            <a:ext cx="5735637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4C5554-4E38-4F2A-BB88-D27DE15CF6AE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Crank Shaper Quick Return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791575" cy="5373688"/>
          </a:xfrm>
        </p:spPr>
        <p:txBody>
          <a:bodyPr/>
          <a:lstStyle/>
          <a:p>
            <a:pPr eaLnBrk="1" hangingPunct="1"/>
            <a:r>
              <a:rPr lang="en-US" altLang="en-US" smtClean="0"/>
              <a:t>Can be used for larger time ratios</a:t>
            </a:r>
          </a:p>
          <a:p>
            <a:pPr eaLnBrk="1" hangingPunct="1"/>
            <a:r>
              <a:rPr lang="en-US" altLang="en-US" smtClean="0"/>
              <a:t>Has disadvantage of a slider joint</a:t>
            </a:r>
          </a:p>
        </p:txBody>
      </p:sp>
      <p:pic>
        <p:nvPicPr>
          <p:cNvPr id="30724" name="whitw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088" y="2349500"/>
            <a:ext cx="5713412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56A462-7A82-4802-9952-48B02D67FCD7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51203" name="Picture 4" descr="fig 3-14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15" t="6444" r="9338" b="13585"/>
          <a:stretch>
            <a:fillRect/>
          </a:stretch>
        </p:blipFill>
        <p:spPr bwMode="auto">
          <a:xfrm>
            <a:off x="3684588" y="2901950"/>
            <a:ext cx="5354637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Crank Shaper Quick Return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7608888" y="3241675"/>
            <a:ext cx="0" cy="361632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 flipV="1">
            <a:off x="7669213" y="4157663"/>
            <a:ext cx="620712" cy="215900"/>
          </a:xfrm>
          <a:prstGeom prst="line">
            <a:avLst/>
          </a:prstGeom>
          <a:noFill/>
          <a:ln w="38100">
            <a:solidFill>
              <a:srgbClr val="8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7548563" y="6530975"/>
            <a:ext cx="120650" cy="12065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8" name="Rectangle 11"/>
          <p:cNvSpPr>
            <a:spLocks noChangeArrowheads="1"/>
          </p:cNvSpPr>
          <p:nvPr/>
        </p:nvSpPr>
        <p:spPr bwMode="auto">
          <a:xfrm>
            <a:off x="3589338" y="4468813"/>
            <a:ext cx="2501900" cy="2243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994150" y="2462213"/>
            <a:ext cx="4797425" cy="1384300"/>
            <a:chOff x="2516" y="1551"/>
            <a:chExt cx="3022" cy="872"/>
          </a:xfrm>
        </p:grpSpPr>
        <p:sp>
          <p:nvSpPr>
            <p:cNvPr id="51219" name="Line 10"/>
            <p:cNvSpPr>
              <a:spLocks noChangeShapeType="1"/>
            </p:cNvSpPr>
            <p:nvPr/>
          </p:nvSpPr>
          <p:spPr bwMode="auto">
            <a:xfrm flipV="1">
              <a:off x="5446" y="2086"/>
              <a:ext cx="92" cy="337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0" name="Line 12"/>
            <p:cNvSpPr>
              <a:spLocks noChangeShapeType="1"/>
            </p:cNvSpPr>
            <p:nvPr/>
          </p:nvSpPr>
          <p:spPr bwMode="auto">
            <a:xfrm flipH="1">
              <a:off x="2516" y="2353"/>
              <a:ext cx="1250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1" name="Line 13"/>
            <p:cNvSpPr>
              <a:spLocks noChangeShapeType="1"/>
            </p:cNvSpPr>
            <p:nvPr/>
          </p:nvSpPr>
          <p:spPr bwMode="auto">
            <a:xfrm flipH="1">
              <a:off x="4151" y="2049"/>
              <a:ext cx="1250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2" name="Line 15"/>
            <p:cNvSpPr>
              <a:spLocks noChangeShapeType="1"/>
            </p:cNvSpPr>
            <p:nvPr/>
          </p:nvSpPr>
          <p:spPr bwMode="auto">
            <a:xfrm>
              <a:off x="4244" y="1788"/>
              <a:ext cx="261" cy="201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3" name="Line 16"/>
            <p:cNvSpPr>
              <a:spLocks noChangeShapeType="1"/>
            </p:cNvSpPr>
            <p:nvPr/>
          </p:nvSpPr>
          <p:spPr bwMode="auto">
            <a:xfrm flipH="1">
              <a:off x="3499" y="1799"/>
              <a:ext cx="615" cy="489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4" name="Text Box 18"/>
            <p:cNvSpPr txBox="1">
              <a:spLocks noChangeArrowheads="1"/>
            </p:cNvSpPr>
            <p:nvPr/>
          </p:nvSpPr>
          <p:spPr bwMode="auto">
            <a:xfrm>
              <a:off x="3669" y="1551"/>
              <a:ext cx="10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CC3300"/>
                  </a:solidFill>
                </a:rPr>
                <a:t>same length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626350" y="4365625"/>
            <a:ext cx="1517650" cy="1060450"/>
            <a:chOff x="4804" y="2750"/>
            <a:chExt cx="956" cy="668"/>
          </a:xfrm>
        </p:grpSpPr>
        <p:sp>
          <p:nvSpPr>
            <p:cNvPr id="51216" name="Line 6"/>
            <p:cNvSpPr>
              <a:spLocks noChangeShapeType="1"/>
            </p:cNvSpPr>
            <p:nvPr/>
          </p:nvSpPr>
          <p:spPr bwMode="auto">
            <a:xfrm>
              <a:off x="4804" y="2750"/>
              <a:ext cx="956" cy="32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Arc 17"/>
            <p:cNvSpPr>
              <a:spLocks/>
            </p:cNvSpPr>
            <p:nvPr/>
          </p:nvSpPr>
          <p:spPr bwMode="auto">
            <a:xfrm flipV="1">
              <a:off x="4804" y="2772"/>
              <a:ext cx="616" cy="646"/>
            </a:xfrm>
            <a:custGeom>
              <a:avLst/>
              <a:gdLst>
                <a:gd name="T0" fmla="*/ 0 w 20604"/>
                <a:gd name="T1" fmla="*/ 0 h 21600"/>
                <a:gd name="T2" fmla="*/ 0 w 20604"/>
                <a:gd name="T3" fmla="*/ 0 h 21600"/>
                <a:gd name="T4" fmla="*/ 0 w 20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0604"/>
                <a:gd name="T10" fmla="*/ 0 h 21600"/>
                <a:gd name="T11" fmla="*/ 20604 w 20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04" h="21600" fill="none" extrusionOk="0">
                  <a:moveTo>
                    <a:pt x="-1" y="0"/>
                  </a:moveTo>
                  <a:cubicBezTo>
                    <a:pt x="9431" y="0"/>
                    <a:pt x="17772" y="6119"/>
                    <a:pt x="20603" y="15116"/>
                  </a:cubicBezTo>
                </a:path>
                <a:path w="20604" h="21600" stroke="0" extrusionOk="0">
                  <a:moveTo>
                    <a:pt x="-1" y="0"/>
                  </a:moveTo>
                  <a:cubicBezTo>
                    <a:pt x="9431" y="0"/>
                    <a:pt x="17772" y="6119"/>
                    <a:pt x="20603" y="1511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8" name="Text Box 14"/>
            <p:cNvSpPr txBox="1">
              <a:spLocks noChangeArrowheads="1"/>
            </p:cNvSpPr>
            <p:nvPr/>
          </p:nvSpPr>
          <p:spPr bwMode="auto">
            <a:xfrm>
              <a:off x="5131" y="3176"/>
              <a:ext cx="319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66"/>
                  </a:solidFill>
                  <a:latin typeface="Symbol" panose="05050102010706020507" pitchFamily="18" charset="2"/>
                </a:rPr>
                <a:t>a</a:t>
              </a:r>
              <a:r>
                <a:rPr lang="en-US" altLang="en-US" sz="1800">
                  <a:solidFill>
                    <a:srgbClr val="FF0066"/>
                  </a:solidFill>
                </a:rPr>
                <a:t>/2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435850" y="2690813"/>
            <a:ext cx="1387475" cy="4425950"/>
            <a:chOff x="4684" y="1695"/>
            <a:chExt cx="874" cy="2788"/>
          </a:xfrm>
        </p:grpSpPr>
        <p:sp>
          <p:nvSpPr>
            <p:cNvPr id="51213" name="Line 8"/>
            <p:cNvSpPr>
              <a:spLocks noChangeShapeType="1"/>
            </p:cNvSpPr>
            <p:nvPr/>
          </p:nvSpPr>
          <p:spPr bwMode="auto">
            <a:xfrm flipH="1">
              <a:off x="4684" y="1695"/>
              <a:ext cx="874" cy="278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Line 20"/>
            <p:cNvSpPr>
              <a:spLocks noChangeShapeType="1"/>
            </p:cNvSpPr>
            <p:nvPr/>
          </p:nvSpPr>
          <p:spPr bwMode="auto">
            <a:xfrm flipH="1" flipV="1">
              <a:off x="5077" y="2945"/>
              <a:ext cx="85" cy="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Line 21"/>
            <p:cNvSpPr>
              <a:spLocks noChangeShapeType="1"/>
            </p:cNvSpPr>
            <p:nvPr/>
          </p:nvSpPr>
          <p:spPr bwMode="auto">
            <a:xfrm flipV="1">
              <a:off x="5075" y="2863"/>
              <a:ext cx="30" cy="7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791575" cy="5373688"/>
          </a:xfrm>
        </p:spPr>
        <p:txBody>
          <a:bodyPr/>
          <a:lstStyle/>
          <a:p>
            <a:pPr eaLnBrk="1" hangingPunct="1">
              <a:tabLst>
                <a:tab pos="346075" algn="l"/>
              </a:tabLst>
            </a:pPr>
            <a:r>
              <a:rPr lang="en-US" altLang="en-US" smtClean="0">
                <a:solidFill>
                  <a:srgbClr val="00CC66"/>
                </a:solidFill>
              </a:rPr>
              <a:t>Locate ground on vertical line.</a:t>
            </a:r>
            <a:r>
              <a:rPr lang="en-US" altLang="en-US" smtClean="0"/>
              <a:t>  </a:t>
            </a:r>
            <a:r>
              <a:rPr lang="en-US" altLang="en-US" smtClean="0">
                <a:solidFill>
                  <a:srgbClr val="FF0066"/>
                </a:solidFill>
              </a:rPr>
              <a:t>Draw a line at angle </a:t>
            </a:r>
            <a:r>
              <a:rPr lang="en-US" altLang="en-US" smtClean="0">
                <a:solidFill>
                  <a:srgbClr val="FF0066"/>
                </a:solidFill>
                <a:latin typeface="Symbol" panose="05050102010706020507" pitchFamily="18" charset="2"/>
              </a:rPr>
              <a:t>a</a:t>
            </a:r>
            <a:r>
              <a:rPr lang="en-US" altLang="en-US" smtClean="0">
                <a:solidFill>
                  <a:srgbClr val="FF0066"/>
                </a:solidFill>
              </a:rPr>
              <a:t>/2.  </a:t>
            </a:r>
            <a:r>
              <a:rPr lang="en-US" altLang="en-US" smtClean="0">
                <a:solidFill>
                  <a:srgbClr val="808000"/>
                </a:solidFill>
              </a:rPr>
              <a:t>Pick length for link 2.</a:t>
            </a:r>
          </a:p>
          <a:p>
            <a:pPr eaLnBrk="1" hangingPunct="1">
              <a:tabLst>
                <a:tab pos="346075" algn="l"/>
              </a:tabLst>
            </a:pPr>
            <a:r>
              <a:rPr lang="en-US" altLang="en-US" smtClean="0">
                <a:solidFill>
                  <a:schemeClr val="accent2"/>
                </a:solidFill>
              </a:rPr>
              <a:t>Draw line </a:t>
            </a:r>
            <a:r>
              <a:rPr lang="en-US" altLang="en-US" smtClean="0">
                <a:solidFill>
                  <a:schemeClr val="accent2"/>
                </a:solidFill>
                <a:latin typeface="Symbol" panose="05050102010706020507" pitchFamily="18" charset="2"/>
              </a:rPr>
              <a:t>^</a:t>
            </a:r>
            <a:r>
              <a:rPr lang="en-US" altLang="en-US" smtClean="0">
                <a:solidFill>
                  <a:schemeClr val="accent2"/>
                </a:solidFill>
              </a:rPr>
              <a:t> to first at slider.</a:t>
            </a:r>
          </a:p>
          <a:p>
            <a:pPr eaLnBrk="1" hangingPunct="1">
              <a:tabLst>
                <a:tab pos="346075" algn="l"/>
              </a:tabLst>
            </a:pPr>
            <a:r>
              <a:rPr lang="en-US" altLang="en-US" smtClean="0">
                <a:solidFill>
                  <a:srgbClr val="800080"/>
                </a:solidFill>
              </a:rPr>
              <a:t>Where this line 					intersects vertical 						line is the ground</a:t>
            </a:r>
          </a:p>
          <a:p>
            <a:pPr eaLnBrk="1" hangingPunct="1">
              <a:tabLst>
                <a:tab pos="346075" algn="l"/>
              </a:tabLst>
            </a:pPr>
            <a:r>
              <a:rPr lang="en-US" altLang="en-US" smtClean="0">
                <a:solidFill>
                  <a:srgbClr val="FF9933"/>
                </a:solidFill>
              </a:rPr>
              <a:t>Length of output 						motion can be chosen by moving 				attachment point up or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1" grpId="0" animBg="1"/>
      <p:bldP spid="3687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E1D916-2667-4FE7-9EFB-B23894284173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Coupler Curves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2895600" cy="5373688"/>
          </a:xfrm>
        </p:spPr>
        <p:txBody>
          <a:bodyPr/>
          <a:lstStyle/>
          <a:p>
            <a:pPr eaLnBrk="1" hangingPunct="1"/>
            <a:r>
              <a:rPr lang="en-US" altLang="en-US" smtClean="0"/>
              <a:t>Path of a point on the coupler</a:t>
            </a:r>
          </a:p>
          <a:p>
            <a:pPr eaLnBrk="1" hangingPunct="1"/>
            <a:r>
              <a:rPr lang="en-US" altLang="en-US" smtClean="0"/>
              <a:t>Closed path, even for non-Grashof linkages</a:t>
            </a:r>
          </a:p>
        </p:txBody>
      </p:sp>
      <p:pic>
        <p:nvPicPr>
          <p:cNvPr id="31748" name="cupcurv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317625"/>
            <a:ext cx="62103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260350" y="5254625"/>
            <a:ext cx="8758238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Capable of generating approximate straight lines and circular arcs.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4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879814-F8D4-4379-B58D-99051F57B8B0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Coupler Curves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7575"/>
            <a:ext cx="8791575" cy="5373688"/>
          </a:xfrm>
        </p:spPr>
        <p:txBody>
          <a:bodyPr/>
          <a:lstStyle/>
          <a:p>
            <a:pPr eaLnBrk="1" hangingPunct="1"/>
            <a:r>
              <a:rPr lang="en-US" altLang="en-US" smtClean="0"/>
              <a:t>Categorized by shape </a:t>
            </a:r>
          </a:p>
          <a:p>
            <a:pPr eaLnBrk="1" hangingPunct="1"/>
            <a:r>
              <a:rPr lang="en-US" altLang="en-US" smtClean="0"/>
              <a:t>Cusp – instantaneous zero velocity</a:t>
            </a:r>
          </a:p>
          <a:p>
            <a:pPr eaLnBrk="1" hangingPunct="1"/>
            <a:r>
              <a:rPr lang="en-US" altLang="en-US" smtClean="0"/>
              <a:t>Crunode – multiple loop point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53253" name="Picture 4" descr="fig 3-16 p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10" t="44730" r="12671" b="13727"/>
          <a:stretch>
            <a:fillRect/>
          </a:stretch>
        </p:blipFill>
        <p:spPr bwMode="auto">
          <a:xfrm>
            <a:off x="4471988" y="2625725"/>
            <a:ext cx="15494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 descr="fig 3-16 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47" t="48445" r="15273" b="10320"/>
          <a:stretch>
            <a:fillRect/>
          </a:stretch>
        </p:blipFill>
        <p:spPr bwMode="auto">
          <a:xfrm>
            <a:off x="7466013" y="2697163"/>
            <a:ext cx="1677987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6" descr="fig 3-16 p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04" t="1625" r="13199" b="57173"/>
          <a:stretch>
            <a:fillRect/>
          </a:stretch>
        </p:blipFill>
        <p:spPr bwMode="auto">
          <a:xfrm>
            <a:off x="2865438" y="2660650"/>
            <a:ext cx="1541462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7" descr="fig 3-16 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60" r="21692" b="52310"/>
          <a:stretch>
            <a:fillRect/>
          </a:stretch>
        </p:blipFill>
        <p:spPr bwMode="auto">
          <a:xfrm>
            <a:off x="6097588" y="2046288"/>
            <a:ext cx="1468437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75EDEF-B51C-4AEF-B0F1-A68BD8428922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105476" name="l-1011v2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1463" y="1100138"/>
            <a:ext cx="60674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068388" y="5868988"/>
            <a:ext cx="6973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u="sng"/>
              <a:t>http://workingmodel.design-simulation.com/DDM/examples/dynamic_designer_examples.php 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0"/>
            <a:ext cx="8766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accent2"/>
                </a:solidFill>
                <a:latin typeface="Arial" panose="020B0604020202020204" pitchFamily="34" charset="0"/>
              </a:rPr>
              <a:t>Limiting Conditions (Toggle)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6738938" y="5083175"/>
            <a:ext cx="1798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4" action="ppaction://hlinkfile"/>
              </a:rPr>
              <a:t>Landing gear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54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6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5476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FF2B28-1567-4C30-8BE0-C20784459FC9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54275" name="Picture 5" descr="fig 3-17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0" t="2435" r="5103" b="61296"/>
          <a:stretch>
            <a:fillRect/>
          </a:stretch>
        </p:blipFill>
        <p:spPr bwMode="auto">
          <a:xfrm>
            <a:off x="3589338" y="3306763"/>
            <a:ext cx="5554662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7719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Coupler Curves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3641725" cy="5373688"/>
          </a:xfrm>
        </p:spPr>
        <p:txBody>
          <a:bodyPr/>
          <a:lstStyle/>
          <a:p>
            <a:pPr eaLnBrk="1" hangingPunct="1"/>
            <a:r>
              <a:rPr lang="en-US" altLang="en-US" smtClean="0"/>
              <a:t>Hrones and Nelson has atlas of coupler curves</a:t>
            </a:r>
          </a:p>
          <a:p>
            <a:pPr eaLnBrk="1" hangingPunct="1"/>
            <a:r>
              <a:rPr lang="en-US" altLang="en-US" smtClean="0"/>
              <a:t>Each dash represents 5</a:t>
            </a:r>
            <a:r>
              <a:rPr lang="en-US" altLang="en-US" smtClean="0">
                <a:cs typeface="Times New Roman" panose="02020603050405020304" pitchFamily="18" charset="0"/>
              </a:rPr>
              <a:t> degrees of rotation</a:t>
            </a:r>
            <a:endParaRPr lang="en-US" altLang="en-US" smtClean="0">
              <a:latin typeface="Symbol" panose="05050102010706020507" pitchFamily="18" charset="2"/>
            </a:endParaRPr>
          </a:p>
        </p:txBody>
      </p:sp>
      <p:pic>
        <p:nvPicPr>
          <p:cNvPr id="32772" name="cupcurv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3988" y="0"/>
            <a:ext cx="5180012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7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27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Videos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Computational design of mechanical characters (Disney Research)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hlinkClick r:id="rId2"/>
              </a:rPr>
              <a:t>https://www.youtube.com/watch?v=DfznnKUwywQ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Furniture (Resource Furniture)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hlinkClick r:id="rId3"/>
              </a:rPr>
              <a:t>https://www.youtube.com/watch?v=dAa6bOWB8qY</a:t>
            </a: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/>
          </a:p>
        </p:txBody>
      </p:sp>
      <p:sp>
        <p:nvSpPr>
          <p:cNvPr id="553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7E38F5-94B4-41E1-ACA7-885F2F9AEB94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Slider-lock Geneva</a:t>
            </a:r>
          </a:p>
        </p:txBody>
      </p:sp>
      <p:sp>
        <p:nvSpPr>
          <p:cNvPr id="563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82DB48-F857-4C8F-840A-FF83D4C1EB6F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56324" name="Picture 5" descr="http://mechanicaldatahelp.files.wordpress.com/2011/02/image02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377950"/>
            <a:ext cx="45148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Box 4"/>
          <p:cNvSpPr txBox="1">
            <a:spLocks noChangeArrowheads="1"/>
          </p:cNvSpPr>
          <p:nvPr/>
        </p:nvSpPr>
        <p:spPr bwMode="auto">
          <a:xfrm>
            <a:off x="484188" y="5421313"/>
            <a:ext cx="8421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Source: http://mechanicaldatahelp.files.wordpress.com/2011/02/image0271.png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637FEA-66E9-41F4-B764-E8E515555FB8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223125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Coupler Curves (Examples)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7143750" cy="5373688"/>
          </a:xfrm>
        </p:spPr>
        <p:txBody>
          <a:bodyPr/>
          <a:lstStyle/>
          <a:p>
            <a:pPr eaLnBrk="1" hangingPunct="1"/>
            <a:r>
              <a:rPr lang="en-US" altLang="en-US" smtClean="0"/>
              <a:t>Film advance mechanism in camera is used to pause between frames</a:t>
            </a:r>
          </a:p>
          <a:p>
            <a:pPr eaLnBrk="1" hangingPunct="1"/>
            <a:r>
              <a:rPr lang="en-US" altLang="en-US" smtClean="0"/>
              <a:t>Suspension is used to make the point of tire contact move vertically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57349" name="Picture 5" descr="fig 3-19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71" t="1976" r="23753" b="67155"/>
          <a:stretch>
            <a:fillRect/>
          </a:stretch>
        </p:blipFill>
        <p:spPr bwMode="auto">
          <a:xfrm>
            <a:off x="6022975" y="4017963"/>
            <a:ext cx="31210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4" descr="fig 3-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64" t="3140" b="28424"/>
          <a:stretch>
            <a:fillRect/>
          </a:stretch>
        </p:blipFill>
        <p:spPr bwMode="auto">
          <a:xfrm>
            <a:off x="7381875" y="317500"/>
            <a:ext cx="176212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camera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39775" y="3557588"/>
            <a:ext cx="3086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suspension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776663"/>
            <a:ext cx="42291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9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09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96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9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09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7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96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9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09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8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28FA11-9E5F-4254-BDAF-791193FAA9DA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98308" name="cognates_hw_3_24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705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3384550" y="122238"/>
            <a:ext cx="2359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accent2"/>
                </a:solidFill>
                <a:latin typeface="Arial" panose="020B0604020202020204" pitchFamily="34" charset="0"/>
              </a:rPr>
              <a:t>Cognates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0" y="592455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Albertus" pitchFamily="34" charset="0"/>
              </a:rPr>
              <a:t>Cognates: linkages of different geometries that generate the same coupler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8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8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08"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8308"/>
                </p:tgtEl>
              </p:cMediaNode>
            </p:video>
          </p:childTnLst>
        </p:cTn>
      </p:par>
    </p:tnLst>
    <p:bldLst>
      <p:bldP spid="983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A3ED7A-B6DC-41C7-A8CD-A26A7219CB0B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2235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3.8 Straight-Line Mechanisms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3609975" cy="5373688"/>
          </a:xfrm>
        </p:spPr>
        <p:txBody>
          <a:bodyPr/>
          <a:lstStyle/>
          <a:p>
            <a:pPr eaLnBrk="1" hangingPunct="1"/>
            <a:r>
              <a:rPr lang="en-US" altLang="en-US" smtClean="0"/>
              <a:t>A common application of coupler curves is in the generation of straight lines</a:t>
            </a:r>
          </a:p>
        </p:txBody>
      </p:sp>
      <p:pic>
        <p:nvPicPr>
          <p:cNvPr id="59397" name="Picture 4" descr="fig 3-29 p1"/>
          <p:cNvPicPr>
            <a:picLocks noChangeAspect="1" noChangeArrowheads="1"/>
          </p:cNvPicPr>
          <p:nvPr/>
        </p:nvPicPr>
        <p:blipFill>
          <a:blip r:embed="rId2">
            <a:lum bright="-30000" contrast="6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9088" y="1247775"/>
            <a:ext cx="5014912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5" descr="fig 3-29 p2"/>
          <p:cNvPicPr>
            <a:picLocks noChangeAspect="1" noChangeArrowheads="1"/>
          </p:cNvPicPr>
          <p:nvPr/>
        </p:nvPicPr>
        <p:blipFill>
          <a:blip r:embed="rId3">
            <a:lum bright="-24000" contrast="4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10063"/>
            <a:ext cx="4575175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B245AC-E05B-4CFF-80B4-E892C6FDABDD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54281" name="WATT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52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9013" y="0"/>
            <a:ext cx="5614987" cy="812800"/>
          </a:xfrm>
        </p:spPr>
        <p:txBody>
          <a:bodyPr/>
          <a:lstStyle/>
          <a:p>
            <a:pPr algn="r" eaLnBrk="1" hangingPunct="1"/>
            <a:r>
              <a:rPr lang="en-US" altLang="en-US" sz="3600" smtClean="0"/>
              <a:t>Straight-Line Mechanisms</a:t>
            </a:r>
          </a:p>
        </p:txBody>
      </p:sp>
      <p:pic>
        <p:nvPicPr>
          <p:cNvPr id="54276" name="chebyschev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38438"/>
            <a:ext cx="3352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HOEKEN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69913"/>
            <a:ext cx="3074987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ROBERTS.AVI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86325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eaucellier.avi">
            <a:hlinkClick r:id="" action="ppaction://media"/>
          </p:cNvPr>
          <p:cNvPicPr>
            <a:picLocks noRot="1" noChangeAspect="1" noChangeArrowheads="1"/>
          </p:cNvPicPr>
          <p:nvPr>
            <a:videoFile r:link="rId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05238"/>
            <a:ext cx="50292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42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4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4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54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4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8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42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0"/>
                  </p:tgtEl>
                </p:cond>
              </p:nextCondLst>
            </p:seq>
            <p:vide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78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4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8"/>
                  </p:tgtEl>
                </p:cond>
              </p:nextCondLst>
            </p:seq>
            <p:vide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76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54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  <p:vide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77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54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7"/>
                  </p:tgtEl>
                </p:cond>
              </p:nextCondLst>
            </p:seq>
            <p:video>
              <p:cMediaNode>
                <p:cTn id="4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81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54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1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539970-640C-48DA-BE71-4BEB49C9C1A5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797550" cy="877888"/>
          </a:xfrm>
        </p:spPr>
        <p:txBody>
          <a:bodyPr/>
          <a:lstStyle/>
          <a:p>
            <a:pPr eaLnBrk="1" hangingPunct="1"/>
            <a:r>
              <a:rPr lang="en-US" altLang="en-US" smtClean="0"/>
              <a:t>Single-Dwell Linkages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28663"/>
            <a:ext cx="5810250" cy="5373687"/>
          </a:xfrm>
        </p:spPr>
        <p:txBody>
          <a:bodyPr/>
          <a:lstStyle/>
          <a:p>
            <a:pPr eaLnBrk="1" hangingPunct="1"/>
            <a:r>
              <a:rPr lang="en-US" altLang="en-US" smtClean="0"/>
              <a:t>Find a coupler curve with a circular arc</a:t>
            </a:r>
          </a:p>
          <a:p>
            <a:pPr eaLnBrk="1" hangingPunct="1"/>
            <a:r>
              <a:rPr lang="en-US" altLang="en-US" smtClean="0"/>
              <a:t>Add a dyad with one extreme position at the center of the arc</a:t>
            </a:r>
          </a:p>
        </p:txBody>
      </p:sp>
      <p:pic>
        <p:nvPicPr>
          <p:cNvPr id="4100" name="dwell_revolut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730625"/>
            <a:ext cx="40195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fig 3-31"/>
          <p:cNvPicPr>
            <a:picLocks noChangeAspect="1" noChangeArrowheads="1"/>
          </p:cNvPicPr>
          <p:nvPr/>
        </p:nvPicPr>
        <p:blipFill>
          <a:blip r:embed="rId4">
            <a:lum bright="-24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91" b="56284"/>
          <a:stretch>
            <a:fillRect/>
          </a:stretch>
        </p:blipFill>
        <p:spPr bwMode="auto">
          <a:xfrm>
            <a:off x="5870575" y="0"/>
            <a:ext cx="32734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 descr="fig 3-31"/>
          <p:cNvPicPr>
            <a:picLocks noChangeAspect="1" noChangeArrowheads="1"/>
          </p:cNvPicPr>
          <p:nvPr/>
        </p:nvPicPr>
        <p:blipFill>
          <a:blip r:embed="rId4">
            <a:lum bright="-30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11" r="47003" b="59599"/>
          <a:stretch>
            <a:fillRect/>
          </a:stretch>
        </p:blipFill>
        <p:spPr bwMode="auto">
          <a:xfrm>
            <a:off x="0" y="3003550"/>
            <a:ext cx="4575175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72D2F8-432B-4724-88CF-B55E4C9A7E48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760413"/>
          </a:xfrm>
        </p:spPr>
        <p:txBody>
          <a:bodyPr/>
          <a:lstStyle/>
          <a:p>
            <a:pPr eaLnBrk="1" hangingPunct="1"/>
            <a:r>
              <a:rPr lang="en-US" altLang="en-US" smtClean="0"/>
              <a:t>Double Dwell Sixbar Linkage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" y="712788"/>
            <a:ext cx="9829800" cy="4876800"/>
          </a:xfrm>
        </p:spPr>
        <p:txBody>
          <a:bodyPr/>
          <a:lstStyle/>
          <a:p>
            <a:pPr eaLnBrk="1" hangingPunct="1"/>
            <a:r>
              <a:rPr lang="en-US" altLang="en-US" smtClean="0"/>
              <a:t>Find a coupler curve with two straight line segments</a:t>
            </a:r>
          </a:p>
          <a:p>
            <a:pPr eaLnBrk="1" hangingPunct="1"/>
            <a:r>
              <a:rPr lang="en-US" altLang="en-US" smtClean="0"/>
              <a:t>Use a slider pivoted at the intersection of the straight lines</a:t>
            </a:r>
          </a:p>
        </p:txBody>
      </p:sp>
      <p:pic>
        <p:nvPicPr>
          <p:cNvPr id="3077" name="double_dwell_six-bar.avi">
            <a:hlinkClick r:id="" action="ppaction://ole?verb=0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0888" y="2395538"/>
            <a:ext cx="6248401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fig 3-32"/>
          <p:cNvPicPr>
            <a:picLocks noChangeAspect="1" noChangeArrowheads="1"/>
          </p:cNvPicPr>
          <p:nvPr/>
        </p:nvPicPr>
        <p:blipFill>
          <a:blip r:embed="rId4">
            <a:lum bright="-18000"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39" t="45337" r="3311" b="13362"/>
          <a:stretch>
            <a:fillRect/>
          </a:stretch>
        </p:blipFill>
        <p:spPr bwMode="auto">
          <a:xfrm>
            <a:off x="4840288" y="2354263"/>
            <a:ext cx="4303712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BB051D-96BB-4FFB-A57A-6D3BE436EB8A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Examples</a:t>
            </a:r>
          </a:p>
        </p:txBody>
      </p:sp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158750" y="987425"/>
            <a:ext cx="5208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hlinkClick r:id="rId3" action="ppaction://hlinkfile"/>
              </a:rPr>
              <a:t>MATLAB simulation of Theo Jansen mechanism</a:t>
            </a:r>
            <a:endParaRPr lang="en-US" altLang="en-US" sz="2000"/>
          </a:p>
        </p:txBody>
      </p:sp>
      <p:sp>
        <p:nvSpPr>
          <p:cNvPr id="63493" name="Text Box 7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157163" y="1401763"/>
            <a:ext cx="2663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hlinkClick r:id="rId4" action="ppaction://hlinkfile"/>
              </a:rPr>
              <a:t>Theo Jansen mechanism</a:t>
            </a:r>
            <a:endParaRPr lang="en-US" altLang="en-US" sz="2000"/>
          </a:p>
        </p:txBody>
      </p:sp>
      <p:grpSp>
        <p:nvGrpSpPr>
          <p:cNvPr id="63494" name="Group 12"/>
          <p:cNvGrpSpPr>
            <a:grpSpLocks/>
          </p:cNvGrpSpPr>
          <p:nvPr/>
        </p:nvGrpSpPr>
        <p:grpSpPr bwMode="auto">
          <a:xfrm>
            <a:off x="5756275" y="460375"/>
            <a:ext cx="2955925" cy="6181725"/>
            <a:chOff x="3626" y="290"/>
            <a:chExt cx="1862" cy="3894"/>
          </a:xfrm>
        </p:grpSpPr>
        <p:pic>
          <p:nvPicPr>
            <p:cNvPr id="63496" name="Picture 8" descr="elev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" y="1776"/>
              <a:ext cx="1801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97" name="Picture 9" descr="elev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" y="316"/>
              <a:ext cx="1801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8" name="Rectangle 10"/>
            <p:cNvSpPr>
              <a:spLocks noChangeArrowheads="1"/>
            </p:cNvSpPr>
            <p:nvPr/>
          </p:nvSpPr>
          <p:spPr bwMode="auto">
            <a:xfrm>
              <a:off x="3651" y="290"/>
              <a:ext cx="1817" cy="3894"/>
            </a:xfrm>
            <a:prstGeom prst="rect">
              <a:avLst/>
            </a:prstGeom>
            <a:noFill/>
            <a:ln w="12700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3499" name="Text Box 11"/>
            <p:cNvSpPr txBox="1">
              <a:spLocks noChangeArrowheads="1"/>
            </p:cNvSpPr>
            <p:nvPr/>
          </p:nvSpPr>
          <p:spPr bwMode="auto">
            <a:xfrm>
              <a:off x="4135" y="297"/>
              <a:ext cx="8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Scissors lift</a:t>
              </a:r>
            </a:p>
          </p:txBody>
        </p:sp>
      </p:grpSp>
      <p:pic>
        <p:nvPicPr>
          <p:cNvPr id="102416" name="Lift2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847850"/>
            <a:ext cx="5214938" cy="43481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24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1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25CA2D-945C-469F-BE15-8D69BB213E48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0" y="0"/>
            <a:ext cx="8766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accent2"/>
                </a:solidFill>
                <a:latin typeface="Arial" panose="020B0604020202020204" pitchFamily="34" charset="0"/>
              </a:rPr>
              <a:t>Toggle Clamp</a:t>
            </a:r>
          </a:p>
        </p:txBody>
      </p:sp>
      <p:pic>
        <p:nvPicPr>
          <p:cNvPr id="9220" name="Picture 2" descr="C:\Users\Mustafa\Desktop\Toggle-clamp_manual_vertical_3D_anima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103313"/>
            <a:ext cx="40957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533400" y="5638800"/>
            <a:ext cx="7640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hlinkClick r:id="rId3"/>
              </a:rPr>
              <a:t>http://commons.wikimedia.org/wiki/File:Toggle-clamp_manual_vertical_3D_animated.gif</a:t>
            </a:r>
            <a:r>
              <a:rPr lang="en-US" altLang="en-US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0" y="536892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Palatino" pitchFamily="18" charset="0"/>
                <a:cs typeface="Times New Roman" panose="02020603050405020304" pitchFamily="18" charset="0"/>
              </a:rPr>
              <a:t>All figures taken from </a:t>
            </a:r>
            <a:r>
              <a:rPr lang="en-US" altLang="en-US" sz="2000" i="1">
                <a:latin typeface="Palatino" pitchFamily="18" charset="0"/>
                <a:cs typeface="Times New Roman" panose="02020603050405020304" pitchFamily="18" charset="0"/>
              </a:rPr>
              <a:t>Design of Machinery</a:t>
            </a:r>
            <a:r>
              <a:rPr lang="en-US" altLang="en-US" sz="2000">
                <a:latin typeface="Palatino" pitchFamily="18" charset="0"/>
                <a:cs typeface="Times New Roman" panose="02020603050405020304" pitchFamily="18" charset="0"/>
              </a:rPr>
              <a:t>, 3</a:t>
            </a:r>
            <a:r>
              <a:rPr lang="en-US" altLang="en-US" sz="2000" baseline="30000">
                <a:latin typeface="Palatino" pitchFamily="18" charset="0"/>
                <a:cs typeface="Times New Roman" panose="02020603050405020304" pitchFamily="18" charset="0"/>
              </a:rPr>
              <a:t>rd</a:t>
            </a:r>
            <a:r>
              <a:rPr lang="en-US" altLang="en-US" sz="2000">
                <a:latin typeface="Palatino" pitchFamily="18" charset="0"/>
                <a:cs typeface="Times New Roman" panose="02020603050405020304" pitchFamily="18" charset="0"/>
              </a:rPr>
              <a:t> ed. Robert Norton 2003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660400" y="254000"/>
            <a:ext cx="846417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2"/>
                </a:solidFill>
                <a:latin typeface="Palatino" pitchFamily="18" charset="0"/>
                <a:cs typeface="Times New Roman" panose="02020603050405020304" pitchFamily="18" charset="0"/>
              </a:rPr>
              <a:t>MENG </a:t>
            </a:r>
            <a:r>
              <a:rPr lang="en-US" altLang="en-US" sz="4800" b="1" dirty="0" smtClean="0">
                <a:solidFill>
                  <a:schemeClr val="accent2"/>
                </a:solidFill>
                <a:latin typeface="Palatino" pitchFamily="18" charset="0"/>
                <a:cs typeface="Times New Roman" panose="02020603050405020304" pitchFamily="18" charset="0"/>
              </a:rPr>
              <a:t>3071</a:t>
            </a:r>
            <a:r>
              <a:rPr lang="en-US" altLang="en-US" sz="4800" b="1" dirty="0">
                <a:solidFill>
                  <a:schemeClr val="accent2"/>
                </a:solidFill>
                <a:latin typeface="Palatino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800" b="1" dirty="0">
                <a:solidFill>
                  <a:schemeClr val="accent2"/>
                </a:solidFill>
                <a:latin typeface="Palatino" pitchFamily="18" charset="0"/>
                <a:cs typeface="Times New Roman" panose="02020603050405020304" pitchFamily="18" charset="0"/>
              </a:rPr>
            </a:br>
            <a:r>
              <a:rPr lang="en-US" altLang="en-US" sz="4800" b="1" dirty="0">
                <a:solidFill>
                  <a:schemeClr val="accent2"/>
                </a:solidFill>
                <a:latin typeface="Palatino" pitchFamily="18" charset="0"/>
                <a:cs typeface="Times New Roman" panose="02020603050405020304" pitchFamily="18" charset="0"/>
              </a:rPr>
              <a:t>Chapter </a:t>
            </a:r>
            <a:r>
              <a:rPr lang="en-US" altLang="en-US" sz="4800" b="1" dirty="0" smtClean="0">
                <a:solidFill>
                  <a:schemeClr val="accent2"/>
                </a:solidFill>
                <a:latin typeface="Palatino" pitchFamily="18" charset="0"/>
                <a:cs typeface="Times New Roman" panose="02020603050405020304" pitchFamily="18" charset="0"/>
              </a:rPr>
              <a:t>10.2</a:t>
            </a:r>
            <a:r>
              <a:rPr lang="en-US" altLang="en-US" sz="4800" b="1" dirty="0">
                <a:solidFill>
                  <a:schemeClr val="accent2"/>
                </a:solidFill>
                <a:latin typeface="Palatino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800" b="1" dirty="0">
                <a:solidFill>
                  <a:schemeClr val="accent2"/>
                </a:solidFill>
                <a:latin typeface="Palatino" pitchFamily="18" charset="0"/>
                <a:cs typeface="Times New Roman" panose="02020603050405020304" pitchFamily="18" charset="0"/>
              </a:rPr>
            </a:br>
            <a:r>
              <a:rPr lang="en-US" altLang="en-US" sz="4800" b="1" dirty="0">
                <a:solidFill>
                  <a:schemeClr val="accent2"/>
                </a:solidFill>
                <a:latin typeface="Palatino" pitchFamily="18" charset="0"/>
                <a:cs typeface="Times New Roman" panose="02020603050405020304" pitchFamily="18" charset="0"/>
              </a:rPr>
              <a:t>Analytical Position 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FF"/>
                </a:solidFill>
              </a:rPr>
              <a:t>5.1 Types of Kinematic Synthesis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495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33FF"/>
                </a:solidFill>
              </a:rPr>
              <a:t>Function Generation: </a:t>
            </a:r>
            <a:r>
              <a:rPr lang="en-US" altLang="en-US" smtClean="0">
                <a:solidFill>
                  <a:srgbClr val="3333FF"/>
                </a:solidFill>
              </a:rPr>
              <a:t>correlation of an </a:t>
            </a:r>
            <a:r>
              <a:rPr lang="en-US" altLang="en-US" b="1" smtClean="0">
                <a:solidFill>
                  <a:srgbClr val="3333FF"/>
                </a:solidFill>
              </a:rPr>
              <a:t>input function </a:t>
            </a:r>
            <a:r>
              <a:rPr lang="en-US" altLang="en-US" smtClean="0">
                <a:solidFill>
                  <a:srgbClr val="3333FF"/>
                </a:solidFill>
              </a:rPr>
              <a:t>with an output function in a mechanism</a:t>
            </a:r>
          </a:p>
          <a:p>
            <a:pPr eaLnBrk="1" hangingPunct="1"/>
            <a:r>
              <a:rPr lang="en-US" altLang="en-US" b="1" smtClean="0">
                <a:solidFill>
                  <a:srgbClr val="3333FF"/>
                </a:solidFill>
              </a:rPr>
              <a:t>Path Generation: </a:t>
            </a:r>
            <a:r>
              <a:rPr lang="en-US" altLang="en-US" smtClean="0">
                <a:solidFill>
                  <a:srgbClr val="3333FF"/>
                </a:solidFill>
              </a:rPr>
              <a:t>control of a </a:t>
            </a:r>
            <a:r>
              <a:rPr lang="en-US" altLang="en-US" b="1" smtClean="0">
                <a:solidFill>
                  <a:srgbClr val="3333FF"/>
                </a:solidFill>
              </a:rPr>
              <a:t>point </a:t>
            </a:r>
            <a:r>
              <a:rPr lang="en-US" altLang="en-US" smtClean="0">
                <a:solidFill>
                  <a:srgbClr val="3333FF"/>
                </a:solidFill>
              </a:rPr>
              <a:t>in the plane such that it follows some prescribed path</a:t>
            </a:r>
          </a:p>
          <a:p>
            <a:pPr eaLnBrk="1" hangingPunct="1"/>
            <a:r>
              <a:rPr lang="en-US" altLang="en-US" b="1" smtClean="0">
                <a:solidFill>
                  <a:srgbClr val="3333FF"/>
                </a:solidFill>
              </a:rPr>
              <a:t>Motion Generation: </a:t>
            </a:r>
            <a:r>
              <a:rPr lang="en-US" altLang="en-US" smtClean="0">
                <a:solidFill>
                  <a:srgbClr val="3333FF"/>
                </a:solidFill>
              </a:rPr>
              <a:t>control of a </a:t>
            </a:r>
            <a:r>
              <a:rPr lang="en-US" altLang="en-US" b="1" smtClean="0">
                <a:solidFill>
                  <a:srgbClr val="3333FF"/>
                </a:solidFill>
              </a:rPr>
              <a:t>line </a:t>
            </a:r>
            <a:r>
              <a:rPr lang="en-US" altLang="en-US" smtClean="0">
                <a:solidFill>
                  <a:srgbClr val="3333FF"/>
                </a:solidFill>
              </a:rPr>
              <a:t>in the plane such that it assumes some sequential set of prescribed positions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34335" t="9635" r="19692" b="22136"/>
          <a:stretch/>
        </p:blipFill>
        <p:spPr>
          <a:xfrm>
            <a:off x="2552699" y="1219200"/>
            <a:ext cx="5981701" cy="4991100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V="1">
            <a:off x="4185634" y="1352282"/>
            <a:ext cx="3825025" cy="656822"/>
          </a:xfrm>
          <a:prstGeom prst="straightConnector1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  <a:headEnd type="oval" w="lg" len="lg"/>
            <a:tailEnd type="oval" w="lg" len="lg"/>
          </a:ln>
          <a:effectLst/>
        </p:spPr>
      </p:cxnSp>
      <p:cxnSp>
        <p:nvCxnSpPr>
          <p:cNvPr id="34" name="Straight Arrow Connector 33"/>
          <p:cNvCxnSpPr/>
          <p:nvPr/>
        </p:nvCxnSpPr>
        <p:spPr>
          <a:xfrm flipV="1">
            <a:off x="2807594" y="1648496"/>
            <a:ext cx="3400023" cy="1780504"/>
          </a:xfrm>
          <a:prstGeom prst="straightConnector1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  <a:headEnd type="oval" w="lg" len="lg"/>
            <a:tailEnd type="oval" w="lg" len="lg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799268" y="1328932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62033" y="677866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31521" y="2743460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87638" y="96785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grpSp>
        <p:nvGrpSpPr>
          <p:cNvPr id="2" name="Group 38"/>
          <p:cNvGrpSpPr/>
          <p:nvPr/>
        </p:nvGrpSpPr>
        <p:grpSpPr>
          <a:xfrm rot="18852395">
            <a:off x="3479813" y="2289830"/>
            <a:ext cx="1986258" cy="2678987"/>
            <a:chOff x="3600450" y="3209925"/>
            <a:chExt cx="3848100" cy="382905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5524500" y="3209925"/>
              <a:ext cx="0" cy="3829050"/>
            </a:xfrm>
            <a:prstGeom prst="line">
              <a:avLst/>
            </a:prstGeom>
            <a:noFill/>
            <a:ln w="50800" cap="flat" cmpd="sng" algn="ctr">
              <a:solidFill>
                <a:srgbClr val="FF0000"/>
              </a:solidFill>
              <a:prstDash val="sysDash"/>
              <a:miter lim="800000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>
              <a:off x="3600450" y="3209925"/>
              <a:ext cx="3848100" cy="0"/>
            </a:xfrm>
            <a:prstGeom prst="line">
              <a:avLst/>
            </a:prstGeom>
            <a:noFill/>
            <a:ln w="50800" cap="flat" cmpd="sng" algn="ctr">
              <a:solidFill>
                <a:srgbClr val="FF0000"/>
              </a:solidFill>
              <a:prstDash val="sysDash"/>
              <a:miter lim="800000"/>
            </a:ln>
            <a:effectLst/>
          </p:spPr>
        </p:cxnSp>
      </p:grpSp>
      <p:grpSp>
        <p:nvGrpSpPr>
          <p:cNvPr id="3" name="Group 41"/>
          <p:cNvGrpSpPr/>
          <p:nvPr/>
        </p:nvGrpSpPr>
        <p:grpSpPr>
          <a:xfrm rot="20996346">
            <a:off x="6513537" y="1475098"/>
            <a:ext cx="1781877" cy="3110296"/>
            <a:chOff x="3600450" y="3209925"/>
            <a:chExt cx="3848100" cy="382905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524500" y="3209925"/>
              <a:ext cx="0" cy="3829050"/>
            </a:xfrm>
            <a:prstGeom prst="line">
              <a:avLst/>
            </a:prstGeom>
            <a:noFill/>
            <a:ln w="50800" cap="flat" cmpd="sng" algn="ctr">
              <a:solidFill>
                <a:srgbClr val="FF0000"/>
              </a:solidFill>
              <a:prstDash val="sysDash"/>
              <a:miter lim="800000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>
              <a:off x="3600450" y="3209925"/>
              <a:ext cx="3848100" cy="0"/>
            </a:xfrm>
            <a:prstGeom prst="line">
              <a:avLst/>
            </a:prstGeom>
            <a:noFill/>
            <a:ln w="50800" cap="flat" cmpd="sng" algn="ctr">
              <a:solidFill>
                <a:srgbClr val="FF0000"/>
              </a:solidFill>
              <a:prstDash val="sysDash"/>
              <a:miter lim="800000"/>
            </a:ln>
            <a:effectLst/>
          </p:spPr>
        </p:cxnSp>
      </p:grpSp>
      <p:sp>
        <p:nvSpPr>
          <p:cNvPr id="45" name="TextBox 44"/>
          <p:cNvSpPr txBox="1"/>
          <p:nvPr/>
        </p:nvSpPr>
        <p:spPr>
          <a:xfrm>
            <a:off x="4363216" y="2732047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222949" y="223552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31074" y="4236728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74312" y="231945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 rot="21043331">
            <a:off x="4296508" y="1653604"/>
            <a:ext cx="3845604" cy="1326370"/>
          </a:xfrm>
          <a:prstGeom prst="rect">
            <a:avLst/>
          </a:prstGeom>
          <a:solidFill>
            <a:srgbClr val="5B9BD5">
              <a:lumMod val="60000"/>
              <a:lumOff val="40000"/>
              <a:alpha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 rot="19979737">
            <a:off x="2901238" y="2441635"/>
            <a:ext cx="3845604" cy="1326370"/>
          </a:xfrm>
          <a:prstGeom prst="rect">
            <a:avLst/>
          </a:prstGeom>
          <a:solidFill>
            <a:srgbClr val="5B9BD5">
              <a:lumMod val="60000"/>
              <a:lumOff val="40000"/>
              <a:alpha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50"/>
          <p:cNvGrpSpPr/>
          <p:nvPr/>
        </p:nvGrpSpPr>
        <p:grpSpPr>
          <a:xfrm rot="18578764">
            <a:off x="3786157" y="3571334"/>
            <a:ext cx="1678279" cy="1813780"/>
            <a:chOff x="3600450" y="3209925"/>
            <a:chExt cx="3848100" cy="382905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524500" y="3209925"/>
              <a:ext cx="0" cy="3829050"/>
            </a:xfrm>
            <a:prstGeom prst="line">
              <a:avLst/>
            </a:prstGeom>
            <a:noFill/>
            <a:ln w="50800" cap="flat" cmpd="sng" algn="ctr">
              <a:solidFill>
                <a:srgbClr val="00B050"/>
              </a:solidFill>
              <a:prstDash val="sysDash"/>
              <a:miter lim="800000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>
            <a:xfrm>
              <a:off x="3600450" y="3209925"/>
              <a:ext cx="3848100" cy="0"/>
            </a:xfrm>
            <a:prstGeom prst="line">
              <a:avLst/>
            </a:prstGeom>
            <a:noFill/>
            <a:ln w="50800" cap="flat" cmpd="sng" algn="ctr">
              <a:solidFill>
                <a:srgbClr val="00B050"/>
              </a:solidFill>
              <a:prstDash val="sysDash"/>
              <a:miter lim="800000"/>
            </a:ln>
            <a:effectLst/>
          </p:spPr>
        </p:cxnSp>
      </p:grpSp>
      <p:grpSp>
        <p:nvGrpSpPr>
          <p:cNvPr id="5" name="Group 53"/>
          <p:cNvGrpSpPr/>
          <p:nvPr/>
        </p:nvGrpSpPr>
        <p:grpSpPr>
          <a:xfrm rot="21158428">
            <a:off x="7023893" y="2720891"/>
            <a:ext cx="1383948" cy="3351073"/>
            <a:chOff x="3600450" y="3209925"/>
            <a:chExt cx="3848100" cy="382905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524500" y="3209925"/>
              <a:ext cx="0" cy="3829050"/>
            </a:xfrm>
            <a:prstGeom prst="line">
              <a:avLst/>
            </a:prstGeom>
            <a:noFill/>
            <a:ln w="50800" cap="flat" cmpd="sng" algn="ctr">
              <a:solidFill>
                <a:srgbClr val="00B050"/>
              </a:solidFill>
              <a:prstDash val="sysDash"/>
              <a:miter lim="800000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>
            <a:xfrm>
              <a:off x="3600450" y="3209925"/>
              <a:ext cx="3848100" cy="0"/>
            </a:xfrm>
            <a:prstGeom prst="line">
              <a:avLst/>
            </a:prstGeom>
            <a:noFill/>
            <a:ln w="50800" cap="flat" cmpd="sng" algn="ctr">
              <a:solidFill>
                <a:srgbClr val="00B050"/>
              </a:solidFill>
              <a:prstDash val="sysDash"/>
              <a:miter lim="800000"/>
            </a:ln>
            <a:effectLst/>
          </p:spPr>
        </p:cxnSp>
      </p:grpSp>
      <p:sp>
        <p:nvSpPr>
          <p:cNvPr id="57" name="AutoShape 75"/>
          <p:cNvSpPr>
            <a:spLocks noChangeArrowheads="1"/>
          </p:cNvSpPr>
          <p:nvPr/>
        </p:nvSpPr>
        <p:spPr bwMode="auto">
          <a:xfrm rot="-5400000">
            <a:off x="5195397" y="4937992"/>
            <a:ext cx="237735" cy="237735"/>
          </a:xfrm>
          <a:prstGeom prst="flowChartDelay">
            <a:avLst/>
          </a:prstGeom>
          <a:solidFill>
            <a:srgbClr val="C0C0C0"/>
          </a:solidFill>
          <a:ln w="12700" algn="ctr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8" name="Oval 76"/>
          <p:cNvSpPr>
            <a:spLocks noChangeArrowheads="1"/>
          </p:cNvSpPr>
          <p:nvPr/>
        </p:nvSpPr>
        <p:spPr bwMode="auto">
          <a:xfrm>
            <a:off x="5267497" y="5010092"/>
            <a:ext cx="93534" cy="93534"/>
          </a:xfrm>
          <a:prstGeom prst="ellipse">
            <a:avLst/>
          </a:prstGeom>
          <a:solidFill>
            <a:sysClr val="window" lastClr="FFFF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9" name="AutoShape 75"/>
          <p:cNvSpPr>
            <a:spLocks noChangeArrowheads="1"/>
          </p:cNvSpPr>
          <p:nvPr/>
        </p:nvSpPr>
        <p:spPr bwMode="auto">
          <a:xfrm rot="-5400000">
            <a:off x="7811629" y="5949278"/>
            <a:ext cx="237735" cy="237735"/>
          </a:xfrm>
          <a:prstGeom prst="flowChartDelay">
            <a:avLst/>
          </a:prstGeom>
          <a:solidFill>
            <a:srgbClr val="C0C0C0"/>
          </a:solidFill>
          <a:ln w="12700" algn="ctr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0" name="Oval 76"/>
          <p:cNvSpPr>
            <a:spLocks noChangeArrowheads="1"/>
          </p:cNvSpPr>
          <p:nvPr/>
        </p:nvSpPr>
        <p:spPr bwMode="auto">
          <a:xfrm>
            <a:off x="7883729" y="6021378"/>
            <a:ext cx="93534" cy="93534"/>
          </a:xfrm>
          <a:prstGeom prst="ellipse">
            <a:avLst/>
          </a:prstGeom>
          <a:solidFill>
            <a:sysClr val="window" lastClr="FFFF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1" name="Title 36"/>
          <p:cNvSpPr txBox="1">
            <a:spLocks/>
          </p:cNvSpPr>
          <p:nvPr/>
        </p:nvSpPr>
        <p:spPr>
          <a:xfrm>
            <a:off x="838200" y="60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Move coupler C</a:t>
            </a:r>
            <a:r>
              <a:rPr kumimoji="0" lang="en-US" sz="4400" b="0" i="0" u="none" strike="noStrike" kern="120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</a:t>
            </a:r>
            <a:r>
              <a:rPr kumimoji="0" lang="en-US" sz="4400" b="0" i="0" u="none" strike="noStrike" kern="120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to C</a:t>
            </a:r>
            <a:r>
              <a:rPr kumimoji="0" lang="en-US" sz="4400" b="0" i="0" u="none" strike="noStrike" kern="120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</a:t>
            </a:r>
            <a:r>
              <a:rPr kumimoji="0" lang="en-US" sz="4400" b="0" i="0" u="none" strike="noStrike" kern="120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</a:t>
            </a:r>
            <a:endParaRPr kumimoji="0" lang="en-US" sz="4400" b="0" i="0" u="none" strike="noStrike" kern="120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78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5" grpId="0"/>
      <p:bldP spid="46" grpId="0"/>
      <p:bldP spid="47" grpId="0"/>
      <p:bldP spid="48" grpId="0"/>
      <p:bldP spid="49" grpId="0" animBg="1"/>
      <p:bldP spid="50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335" t="9635" r="19692" b="22136"/>
          <a:stretch/>
        </p:blipFill>
        <p:spPr>
          <a:xfrm>
            <a:off x="2552699" y="1219200"/>
            <a:ext cx="5981701" cy="49911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4185634" y="1352282"/>
            <a:ext cx="3825025" cy="656822"/>
          </a:xfrm>
          <a:prstGeom prst="straightConnector1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  <a:headEnd type="oval" w="lg" len="lg"/>
            <a:tailEnd type="oval" w="lg" len="lg"/>
          </a:ln>
          <a:effectLst/>
        </p:spPr>
      </p:cxnSp>
      <p:cxnSp>
        <p:nvCxnSpPr>
          <p:cNvPr id="4" name="Straight Arrow Connector 3"/>
          <p:cNvCxnSpPr/>
          <p:nvPr/>
        </p:nvCxnSpPr>
        <p:spPr>
          <a:xfrm flipV="1">
            <a:off x="2807594" y="1648496"/>
            <a:ext cx="3400023" cy="1780504"/>
          </a:xfrm>
          <a:prstGeom prst="straightConnector1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  <a:headEnd type="oval" w="lg" len="lg"/>
            <a:tailEnd type="oval" w="lg" len="lg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786389" y="1238779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2033" y="639229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1521" y="2743460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9001" y="929215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63216" y="2732047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61586" y="213249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074" y="4236728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8554" y="233233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3" name="AutoShape 75"/>
          <p:cNvSpPr>
            <a:spLocks noChangeArrowheads="1"/>
          </p:cNvSpPr>
          <p:nvPr/>
        </p:nvSpPr>
        <p:spPr bwMode="auto">
          <a:xfrm rot="-5400000">
            <a:off x="5195397" y="4937992"/>
            <a:ext cx="237735" cy="237735"/>
          </a:xfrm>
          <a:prstGeom prst="flowChartDelay">
            <a:avLst/>
          </a:prstGeom>
          <a:solidFill>
            <a:srgbClr val="C0C0C0"/>
          </a:solidFill>
          <a:ln w="12700" algn="ctr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" name="Oval 76"/>
          <p:cNvSpPr>
            <a:spLocks noChangeArrowheads="1"/>
          </p:cNvSpPr>
          <p:nvPr/>
        </p:nvSpPr>
        <p:spPr bwMode="auto">
          <a:xfrm>
            <a:off x="5267497" y="5010092"/>
            <a:ext cx="93534" cy="93534"/>
          </a:xfrm>
          <a:prstGeom prst="ellipse">
            <a:avLst/>
          </a:prstGeom>
          <a:solidFill>
            <a:sysClr val="window" lastClr="FFFF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" name="AutoShape 75"/>
          <p:cNvSpPr>
            <a:spLocks noChangeArrowheads="1"/>
          </p:cNvSpPr>
          <p:nvPr/>
        </p:nvSpPr>
        <p:spPr bwMode="auto">
          <a:xfrm rot="-5400000">
            <a:off x="7811629" y="5949278"/>
            <a:ext cx="237735" cy="237735"/>
          </a:xfrm>
          <a:prstGeom prst="flowChartDelay">
            <a:avLst/>
          </a:prstGeom>
          <a:solidFill>
            <a:srgbClr val="C0C0C0"/>
          </a:solidFill>
          <a:ln w="12700" algn="ctr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Oval 76"/>
          <p:cNvSpPr>
            <a:spLocks noChangeArrowheads="1"/>
          </p:cNvSpPr>
          <p:nvPr/>
        </p:nvSpPr>
        <p:spPr bwMode="auto">
          <a:xfrm>
            <a:off x="7883729" y="6021378"/>
            <a:ext cx="93534" cy="93534"/>
          </a:xfrm>
          <a:prstGeom prst="ellipse">
            <a:avLst/>
          </a:prstGeom>
          <a:solidFill>
            <a:sysClr val="window" lastClr="FFFF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" name="Arc 16"/>
          <p:cNvSpPr/>
          <p:nvPr/>
        </p:nvSpPr>
        <p:spPr>
          <a:xfrm>
            <a:off x="4900023" y="429843"/>
            <a:ext cx="2573068" cy="2514584"/>
          </a:xfrm>
          <a:prstGeom prst="arc">
            <a:avLst>
              <a:gd name="adj1" fmla="val 9173460"/>
              <a:gd name="adj2" fmla="val 10257925"/>
            </a:avLst>
          </a:prstGeom>
          <a:noFill/>
          <a:ln w="444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36729" y="1755914"/>
            <a:ext cx="580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latin typeface="Symbol" panose="05050102010706020507" pitchFamily="18" charset="2"/>
              </a:rPr>
              <a:t>a</a:t>
            </a:r>
            <a:r>
              <a:rPr lang="en-US" sz="3200" b="1" i="1" baseline="-25000" dirty="0">
                <a:latin typeface="Symbol" panose="05050102010706020507" pitchFamily="18" charset="2"/>
              </a:rPr>
              <a:t>2</a:t>
            </a:r>
            <a:endParaRPr lang="en-US" sz="1400" b="1" i="1" baseline="-25000" dirty="0">
              <a:latin typeface="Symbol" panose="05050102010706020507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361" y="1809110"/>
            <a:ext cx="286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/>
              </a:rPr>
              <a:t>Coupler rotates </a:t>
            </a:r>
            <a:r>
              <a:rPr lang="en-US" sz="2800" i="1" dirty="0">
                <a:latin typeface="Symbol" panose="05050102010706020507" pitchFamily="18" charset="2"/>
              </a:rPr>
              <a:t>a</a:t>
            </a:r>
            <a:r>
              <a:rPr lang="en-US" sz="2800" i="1" baseline="-25000" dirty="0">
                <a:latin typeface="Calibri" panose="020F0502020204030204"/>
              </a:rPr>
              <a:t>2</a:t>
            </a:r>
          </a:p>
        </p:txBody>
      </p:sp>
      <p:sp>
        <p:nvSpPr>
          <p:cNvPr id="20" name="Title 31"/>
          <p:cNvSpPr txBox="1">
            <a:spLocks/>
          </p:cNvSpPr>
          <p:nvPr/>
        </p:nvSpPr>
        <p:spPr>
          <a:xfrm>
            <a:off x="838200" y="952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Move coupler C</a:t>
            </a:r>
            <a:r>
              <a:rPr kumimoji="0" lang="en-US" sz="4400" b="0" i="0" u="none" strike="noStrike" kern="120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</a:t>
            </a:r>
            <a:r>
              <a:rPr kumimoji="0" lang="en-US" sz="4400" b="0" i="0" u="none" strike="noStrike" kern="120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to C</a:t>
            </a:r>
            <a:r>
              <a:rPr kumimoji="0" lang="en-US" sz="4400" b="0" i="0" u="none" strike="noStrike" kern="120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</a:t>
            </a:r>
            <a:r>
              <a:rPr kumimoji="0" lang="en-US" sz="4400" b="0" i="0" u="none" strike="noStrike" kern="120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88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4335" t="9635" r="19692" b="22136"/>
          <a:stretch/>
        </p:blipFill>
        <p:spPr>
          <a:xfrm>
            <a:off x="2552699" y="1219200"/>
            <a:ext cx="5981701" cy="49911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4185634" y="1352282"/>
            <a:ext cx="3825025" cy="656822"/>
          </a:xfrm>
          <a:prstGeom prst="straightConnector1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  <a:headEnd type="oval" w="lg" len="lg"/>
            <a:tailEnd type="oval" w="lg" len="lg"/>
          </a:ln>
          <a:effectLst/>
        </p:spPr>
      </p:cxnSp>
      <p:cxnSp>
        <p:nvCxnSpPr>
          <p:cNvPr id="4" name="Straight Arrow Connector 3"/>
          <p:cNvCxnSpPr/>
          <p:nvPr/>
        </p:nvCxnSpPr>
        <p:spPr>
          <a:xfrm flipV="1">
            <a:off x="2807594" y="1648496"/>
            <a:ext cx="3400023" cy="1780504"/>
          </a:xfrm>
          <a:prstGeom prst="straightConnector1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  <a:headEnd type="oval" w="lg" len="lg"/>
            <a:tailEnd type="oval" w="lg" len="lg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891868" y="1397020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2033" y="639229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1521" y="2743460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9001" y="929215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63216" y="2732047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61586" y="213249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074" y="4236728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8554" y="233233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3" name="AutoShape 75"/>
          <p:cNvSpPr>
            <a:spLocks noChangeArrowheads="1"/>
          </p:cNvSpPr>
          <p:nvPr/>
        </p:nvSpPr>
        <p:spPr bwMode="auto">
          <a:xfrm rot="-5400000">
            <a:off x="5195397" y="4937992"/>
            <a:ext cx="237735" cy="237735"/>
          </a:xfrm>
          <a:prstGeom prst="flowChartDelay">
            <a:avLst/>
          </a:prstGeom>
          <a:solidFill>
            <a:srgbClr val="C0C0C0"/>
          </a:solidFill>
          <a:ln w="12700" algn="ctr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" name="Oval 76"/>
          <p:cNvSpPr>
            <a:spLocks noChangeArrowheads="1"/>
          </p:cNvSpPr>
          <p:nvPr/>
        </p:nvSpPr>
        <p:spPr bwMode="auto">
          <a:xfrm>
            <a:off x="5267497" y="5010092"/>
            <a:ext cx="93534" cy="93534"/>
          </a:xfrm>
          <a:prstGeom prst="ellipse">
            <a:avLst/>
          </a:prstGeom>
          <a:solidFill>
            <a:sysClr val="window" lastClr="FFFF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" name="AutoShape 75"/>
          <p:cNvSpPr>
            <a:spLocks noChangeArrowheads="1"/>
          </p:cNvSpPr>
          <p:nvPr/>
        </p:nvSpPr>
        <p:spPr bwMode="auto">
          <a:xfrm rot="-5400000">
            <a:off x="7811629" y="5949278"/>
            <a:ext cx="237735" cy="237735"/>
          </a:xfrm>
          <a:prstGeom prst="flowChartDelay">
            <a:avLst/>
          </a:prstGeom>
          <a:solidFill>
            <a:srgbClr val="C0C0C0"/>
          </a:solidFill>
          <a:ln w="12700" algn="ctr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Oval 76"/>
          <p:cNvSpPr>
            <a:spLocks noChangeArrowheads="1"/>
          </p:cNvSpPr>
          <p:nvPr/>
        </p:nvSpPr>
        <p:spPr bwMode="auto">
          <a:xfrm>
            <a:off x="7883729" y="6021378"/>
            <a:ext cx="93534" cy="93534"/>
          </a:xfrm>
          <a:prstGeom prst="ellipse">
            <a:avLst/>
          </a:prstGeom>
          <a:solidFill>
            <a:sysClr val="window" lastClr="FFFF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" name="Arc 16"/>
          <p:cNvSpPr/>
          <p:nvPr/>
        </p:nvSpPr>
        <p:spPr>
          <a:xfrm>
            <a:off x="4900023" y="429843"/>
            <a:ext cx="2573068" cy="2514584"/>
          </a:xfrm>
          <a:prstGeom prst="arc">
            <a:avLst>
              <a:gd name="adj1" fmla="val 9173460"/>
              <a:gd name="adj2" fmla="val 10257925"/>
            </a:avLst>
          </a:prstGeom>
          <a:noFill/>
          <a:ln w="444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36729" y="1755914"/>
            <a:ext cx="580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latin typeface="Symbol" panose="05050102010706020507" pitchFamily="18" charset="2"/>
              </a:rPr>
              <a:t>a</a:t>
            </a:r>
            <a:r>
              <a:rPr lang="en-US" sz="3200" b="1" i="1" baseline="-25000" dirty="0">
                <a:latin typeface="Symbol" panose="05050102010706020507" pitchFamily="18" charset="2"/>
              </a:rPr>
              <a:t>2</a:t>
            </a:r>
            <a:endParaRPr lang="en-US" sz="1400" b="1" i="1" baseline="-25000" dirty="0">
              <a:latin typeface="Symbol" panose="05050102010706020507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9597" y="1390492"/>
            <a:ext cx="286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/>
              </a:rPr>
              <a:t>Coupler rotates </a:t>
            </a:r>
            <a:r>
              <a:rPr lang="en-US" sz="2800" i="1" dirty="0">
                <a:latin typeface="Symbol" panose="05050102010706020507" pitchFamily="18" charset="2"/>
              </a:rPr>
              <a:t>a</a:t>
            </a:r>
            <a:r>
              <a:rPr lang="en-US" sz="2800" i="1" baseline="-25000" dirty="0">
                <a:latin typeface="Calibri" panose="020F0502020204030204"/>
              </a:rPr>
              <a:t>2</a:t>
            </a:r>
          </a:p>
        </p:txBody>
      </p:sp>
      <p:sp>
        <p:nvSpPr>
          <p:cNvPr id="20" name="Title 31"/>
          <p:cNvSpPr txBox="1">
            <a:spLocks/>
          </p:cNvSpPr>
          <p:nvPr/>
        </p:nvSpPr>
        <p:spPr>
          <a:xfrm>
            <a:off x="838200" y="952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Move coupler C</a:t>
            </a:r>
            <a:r>
              <a:rPr kumimoji="0" lang="en-US" sz="4400" b="0" i="0" u="none" strike="noStrike" kern="120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</a:t>
            </a:r>
            <a:r>
              <a:rPr kumimoji="0" lang="en-US" sz="4400" b="0" i="0" u="none" strike="noStrike" kern="120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to C</a:t>
            </a:r>
            <a:r>
              <a:rPr kumimoji="0" lang="en-US" sz="4400" b="0" i="0" u="none" strike="noStrike" kern="120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</a:t>
            </a:r>
            <a:r>
              <a:rPr kumimoji="0" lang="en-US" sz="4400" b="0" i="0" u="none" strike="noStrike" kern="120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22" name="Straight Arrow Connector 21"/>
          <p:cNvCxnSpPr>
            <a:stCxn id="14" idx="0"/>
          </p:cNvCxnSpPr>
          <p:nvPr/>
        </p:nvCxnSpPr>
        <p:spPr bwMode="auto">
          <a:xfrm flipH="1" flipV="1">
            <a:off x="4419600" y="3266680"/>
            <a:ext cx="894664" cy="1743412"/>
          </a:xfrm>
          <a:prstGeom prst="straightConnector1">
            <a:avLst/>
          </a:prstGeom>
          <a:solidFill>
            <a:schemeClr val="accent1"/>
          </a:solidFill>
          <a:ln w="79375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med" len="lg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2826644" y="3429001"/>
            <a:ext cx="580816" cy="1142999"/>
          </a:xfrm>
          <a:prstGeom prst="straightConnector1">
            <a:avLst/>
          </a:prstGeom>
          <a:solidFill>
            <a:schemeClr val="accent1"/>
          </a:solidFill>
          <a:ln w="79375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med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3405079" y="4579604"/>
            <a:ext cx="1860037" cy="441539"/>
          </a:xfrm>
          <a:prstGeom prst="straightConnector1">
            <a:avLst/>
          </a:prstGeom>
          <a:solidFill>
            <a:schemeClr val="accent1"/>
          </a:solidFill>
          <a:ln w="79375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med" len="lg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4841273" y="3525352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6600CC"/>
                </a:solidFill>
              </a:rPr>
              <a:t>w</a:t>
            </a:r>
            <a:endParaRPr lang="en-US" i="1" dirty="0">
              <a:solidFill>
                <a:srgbClr val="6600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86969" y="4625371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6600CC"/>
                </a:solidFill>
              </a:rPr>
              <a:t>w</a:t>
            </a:r>
            <a:endParaRPr lang="en-US" i="1" dirty="0">
              <a:solidFill>
                <a:srgbClr val="6600CC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40554" y="3708156"/>
            <a:ext cx="404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6600CC"/>
                </a:solidFill>
              </a:rPr>
              <a:t>z</a:t>
            </a:r>
            <a:endParaRPr lang="en-US" i="1" dirty="0">
              <a:solidFill>
                <a:srgbClr val="6600CC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62922" y="2323015"/>
            <a:ext cx="404278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6600CC"/>
                </a:solidFill>
              </a:rPr>
              <a:t>z</a:t>
            </a:r>
            <a:endParaRPr lang="en-US" i="1" dirty="0">
              <a:solidFill>
                <a:srgbClr val="6600CC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4185634" y="2009104"/>
            <a:ext cx="233966" cy="1246163"/>
          </a:xfrm>
          <a:prstGeom prst="straightConnector1">
            <a:avLst/>
          </a:prstGeom>
          <a:solidFill>
            <a:schemeClr val="accent1"/>
          </a:solidFill>
          <a:ln w="79375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med" len="lg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2822752" y="2084252"/>
            <a:ext cx="1292048" cy="1344748"/>
          </a:xfrm>
          <a:prstGeom prst="straightConnector1">
            <a:avLst/>
          </a:prstGeom>
          <a:solidFill>
            <a:schemeClr val="accent1"/>
          </a:solidFill>
          <a:ln w="79375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med" len="lg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2673398" y="1976736"/>
            <a:ext cx="8418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6600CC"/>
                </a:solidFill>
              </a:rPr>
              <a:t>p</a:t>
            </a:r>
            <a:r>
              <a:rPr lang="en-US" baseline="-25000" dirty="0" smtClean="0">
                <a:solidFill>
                  <a:srgbClr val="6600CC"/>
                </a:solidFill>
              </a:rPr>
              <a:t>21</a:t>
            </a:r>
            <a:endParaRPr lang="en-US" baseline="-25000" dirty="0">
              <a:solidFill>
                <a:srgbClr val="6600CC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5310907" y="5059243"/>
            <a:ext cx="80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Arc 45"/>
          <p:cNvSpPr/>
          <p:nvPr/>
        </p:nvSpPr>
        <p:spPr bwMode="auto">
          <a:xfrm>
            <a:off x="4815607" y="4563943"/>
            <a:ext cx="990600" cy="990600"/>
          </a:xfrm>
          <a:prstGeom prst="arc">
            <a:avLst>
              <a:gd name="adj1" fmla="val 14757347"/>
              <a:gd name="adj2" fmla="val 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4443185" y="3301034"/>
            <a:ext cx="81461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Arc 47"/>
          <p:cNvSpPr/>
          <p:nvPr/>
        </p:nvSpPr>
        <p:spPr bwMode="auto">
          <a:xfrm>
            <a:off x="3947885" y="2805734"/>
            <a:ext cx="990600" cy="990600"/>
          </a:xfrm>
          <a:prstGeom prst="arc">
            <a:avLst>
              <a:gd name="adj1" fmla="val 15709889"/>
              <a:gd name="adj2" fmla="val 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3422905" y="4544893"/>
            <a:ext cx="84142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Arc 49"/>
          <p:cNvSpPr/>
          <p:nvPr/>
        </p:nvSpPr>
        <p:spPr bwMode="auto">
          <a:xfrm>
            <a:off x="2927605" y="4049593"/>
            <a:ext cx="990600" cy="990600"/>
          </a:xfrm>
          <a:prstGeom prst="arc">
            <a:avLst>
              <a:gd name="adj1" fmla="val 14704292"/>
              <a:gd name="adj2" fmla="val 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4200403" y="1976304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Arc 51"/>
          <p:cNvSpPr/>
          <p:nvPr/>
        </p:nvSpPr>
        <p:spPr bwMode="auto">
          <a:xfrm>
            <a:off x="3705103" y="1481004"/>
            <a:ext cx="990600" cy="990600"/>
          </a:xfrm>
          <a:prstGeom prst="arc">
            <a:avLst>
              <a:gd name="adj1" fmla="val 8278681"/>
              <a:gd name="adj2" fmla="val 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469534" y="4139625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6600CC"/>
                </a:solidFill>
                <a:latin typeface="Symbol" panose="05050102010706020507" pitchFamily="18" charset="2"/>
              </a:rPr>
              <a:t>q</a:t>
            </a:r>
            <a:endParaRPr lang="en-US" sz="3200" i="1" dirty="0">
              <a:solidFill>
                <a:srgbClr val="6600CC"/>
              </a:solidFill>
              <a:latin typeface="Symbol" panose="05050102010706020507" pitchFamily="18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98110" y="2325801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6600CC"/>
                </a:solidFill>
                <a:latin typeface="Symbol" panose="05050102010706020507" pitchFamily="18" charset="2"/>
              </a:rPr>
              <a:t>f</a:t>
            </a:r>
            <a:endParaRPr lang="en-US" sz="3200" i="1" dirty="0">
              <a:solidFill>
                <a:srgbClr val="6600CC"/>
              </a:solidFill>
              <a:latin typeface="Symbol" panose="05050102010706020507" pitchFamily="18" charset="2"/>
            </a:endParaRPr>
          </a:p>
        </p:txBody>
      </p:sp>
      <p:sp>
        <p:nvSpPr>
          <p:cNvPr id="55" name="Arc 54"/>
          <p:cNvSpPr/>
          <p:nvPr/>
        </p:nvSpPr>
        <p:spPr bwMode="auto">
          <a:xfrm>
            <a:off x="4505893" y="4248718"/>
            <a:ext cx="1605414" cy="1605414"/>
          </a:xfrm>
          <a:prstGeom prst="arc">
            <a:avLst>
              <a:gd name="adj1" fmla="val 11959934"/>
              <a:gd name="adj2" fmla="val 14470415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343400" y="4048780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6600CC"/>
                </a:solidFill>
                <a:latin typeface="Symbol" panose="05050102010706020507" pitchFamily="18" charset="2"/>
              </a:rPr>
              <a:t>b</a:t>
            </a:r>
            <a:endParaRPr lang="en-US" sz="3200" i="1" dirty="0">
              <a:solidFill>
                <a:srgbClr val="6600CC"/>
              </a:solidFill>
              <a:latin typeface="Symbol" panose="05050102010706020507" pitchFamily="18" charset="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52800" y="1066800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6600CC"/>
                </a:solidFill>
                <a:latin typeface="Symbol" panose="05050102010706020507" pitchFamily="18" charset="2"/>
              </a:rPr>
              <a:t>d</a:t>
            </a:r>
            <a:r>
              <a:rPr lang="en-US" sz="3200" i="1" baseline="-25000" dirty="0" smtClean="0">
                <a:solidFill>
                  <a:srgbClr val="6600CC"/>
                </a:solidFill>
                <a:latin typeface="Symbol" panose="05050102010706020507" pitchFamily="18" charset="2"/>
              </a:rPr>
              <a:t>2</a:t>
            </a:r>
            <a:endParaRPr lang="en-US" sz="3200" i="1" baseline="-25000" dirty="0">
              <a:solidFill>
                <a:srgbClr val="6600CC"/>
              </a:solidFill>
              <a:latin typeface="Symbol" panose="05050102010706020507" pitchFamily="18" charset="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352800" y="3429000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6600CC"/>
                </a:solidFill>
                <a:latin typeface="Symbol" panose="05050102010706020507" pitchFamily="18" charset="2"/>
              </a:rPr>
              <a:t>f+a</a:t>
            </a:r>
            <a:r>
              <a:rPr lang="en-US" sz="3200" i="1" baseline="-25000" dirty="0" smtClean="0">
                <a:solidFill>
                  <a:srgbClr val="6600CC"/>
                </a:solidFill>
                <a:latin typeface="Symbol" panose="05050102010706020507" pitchFamily="18" charset="2"/>
              </a:rPr>
              <a:t>2</a:t>
            </a:r>
            <a:endParaRPr lang="en-US" sz="3200" i="1" baseline="-25000" dirty="0">
              <a:solidFill>
                <a:srgbClr val="6600CC"/>
              </a:solidFill>
              <a:latin typeface="Symbol" panose="05050102010706020507" pitchFamily="18" charset="2"/>
            </a:endParaRPr>
          </a:p>
        </p:txBody>
      </p:sp>
      <p:graphicFrame>
        <p:nvGraphicFramePr>
          <p:cNvPr id="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96360775"/>
              </p:ext>
            </p:extLst>
          </p:nvPr>
        </p:nvGraphicFramePr>
        <p:xfrm>
          <a:off x="335748" y="5594674"/>
          <a:ext cx="5268912" cy="508000"/>
        </p:xfrm>
        <a:graphic>
          <a:graphicData uri="http://schemas.openxmlformats.org/presentationml/2006/ole">
            <p:oleObj spid="_x0000_s1026" name="Equation" r:id="rId4" imgW="2641600" imgH="2540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7077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 animBg="1"/>
      <p:bldP spid="41" grpId="0"/>
      <p:bldP spid="46" grpId="0" animBg="1"/>
      <p:bldP spid="48" grpId="0" animBg="1"/>
      <p:bldP spid="50" grpId="0" animBg="1"/>
      <p:bldP spid="52" grpId="0" animBg="1"/>
      <p:bldP spid="53" grpId="0"/>
      <p:bldP spid="54" grpId="0"/>
      <p:bldP spid="55" grpId="0" animBg="1"/>
      <p:bldP spid="56" grpId="0"/>
      <p:bldP spid="60" grpId="0"/>
      <p:bldP spid="6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tabLst>
                <a:tab pos="396875" algn="l"/>
              </a:tabLst>
            </a:pPr>
            <a:r>
              <a:rPr lang="en-US" altLang="en-US" smtClean="0">
                <a:solidFill>
                  <a:srgbClr val="3333FF"/>
                </a:solidFill>
              </a:rPr>
              <a:t>The points, positions prescribed for successive locations of the output (coupler or rocker) link in the plane.</a:t>
            </a:r>
          </a:p>
          <a:p>
            <a:pPr eaLnBrk="1" hangingPunct="1">
              <a:tabLst>
                <a:tab pos="396875" algn="l"/>
              </a:tabLst>
            </a:pPr>
            <a:r>
              <a:rPr lang="en-US" altLang="en-US" smtClean="0"/>
              <a:t>In graphical synthesis:</a:t>
            </a:r>
            <a:r>
              <a:rPr lang="en-US" altLang="en-US" smtClean="0">
                <a:solidFill>
                  <a:srgbClr val="3333FF"/>
                </a:solidFill>
              </a:rPr>
              <a:t> 					move from C</a:t>
            </a:r>
            <a:r>
              <a:rPr lang="en-US" altLang="en-US" baseline="-25000" smtClean="0">
                <a:solidFill>
                  <a:srgbClr val="3333FF"/>
                </a:solidFill>
              </a:rPr>
              <a:t>1</a:t>
            </a:r>
            <a:r>
              <a:rPr lang="en-US" altLang="en-US" smtClean="0">
                <a:solidFill>
                  <a:srgbClr val="3333FF"/>
                </a:solidFill>
              </a:rPr>
              <a:t>D</a:t>
            </a:r>
            <a:r>
              <a:rPr lang="en-US" altLang="en-US" baseline="-25000" smtClean="0">
                <a:solidFill>
                  <a:srgbClr val="3333FF"/>
                </a:solidFill>
              </a:rPr>
              <a:t>1</a:t>
            </a:r>
            <a:r>
              <a:rPr lang="en-US" altLang="en-US" smtClean="0">
                <a:solidFill>
                  <a:srgbClr val="3333FF"/>
                </a:solidFill>
              </a:rPr>
              <a:t> to C</a:t>
            </a:r>
            <a:r>
              <a:rPr lang="en-US" altLang="en-US" baseline="-25000" smtClean="0">
                <a:solidFill>
                  <a:srgbClr val="3333FF"/>
                </a:solidFill>
              </a:rPr>
              <a:t>2</a:t>
            </a:r>
            <a:r>
              <a:rPr lang="en-US" altLang="en-US" smtClean="0">
                <a:solidFill>
                  <a:srgbClr val="3333FF"/>
                </a:solidFill>
              </a:rPr>
              <a:t>D</a:t>
            </a:r>
            <a:r>
              <a:rPr lang="en-US" altLang="en-US" baseline="-25000" smtClean="0">
                <a:solidFill>
                  <a:srgbClr val="3333FF"/>
                </a:solidFill>
              </a:rPr>
              <a:t>2</a:t>
            </a:r>
            <a:endParaRPr lang="en-US" altLang="en-US" smtClean="0">
              <a:solidFill>
                <a:srgbClr val="3333FF"/>
              </a:solidFill>
            </a:endParaRPr>
          </a:p>
          <a:p>
            <a:pPr eaLnBrk="1" hangingPunct="1">
              <a:tabLst>
                <a:tab pos="396875" algn="l"/>
              </a:tabLst>
            </a:pPr>
            <a:r>
              <a:rPr lang="en-US" altLang="en-US" smtClean="0"/>
              <a:t>In analytical synthesis: 					</a:t>
            </a:r>
            <a:r>
              <a:rPr lang="en-US" altLang="en-US" smtClean="0">
                <a:solidFill>
                  <a:srgbClr val="FF0000"/>
                </a:solidFill>
              </a:rPr>
              <a:t>move from P</a:t>
            </a:r>
            <a:r>
              <a:rPr lang="en-US" altLang="en-US" baseline="-25000" smtClean="0">
                <a:solidFill>
                  <a:srgbClr val="FF0000"/>
                </a:solidFill>
              </a:rPr>
              <a:t>1</a:t>
            </a:r>
            <a:r>
              <a:rPr lang="en-US" altLang="en-US" smtClean="0">
                <a:solidFill>
                  <a:srgbClr val="FF0000"/>
                </a:solidFill>
              </a:rPr>
              <a:t> to P</a:t>
            </a:r>
            <a:r>
              <a:rPr lang="en-US" altLang="en-US" baseline="-25000" smtClean="0">
                <a:solidFill>
                  <a:srgbClr val="FF0000"/>
                </a:solidFill>
              </a:rPr>
              <a:t>2</a:t>
            </a:r>
            <a:r>
              <a:rPr lang="en-US" altLang="en-US" smtClean="0">
                <a:solidFill>
                  <a:srgbClr val="FF0000"/>
                </a:solidFill>
              </a:rPr>
              <a:t> while 					rotating coupler </a:t>
            </a:r>
            <a:r>
              <a:rPr lang="en-US" altLang="en-US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en-US" baseline="-25000" smtClean="0">
                <a:solidFill>
                  <a:srgbClr val="FF0000"/>
                </a:solidFill>
              </a:rPr>
              <a:t>2</a:t>
            </a:r>
            <a:r>
              <a:rPr lang="en-US" altLang="en-US" smtClean="0">
                <a:solidFill>
                  <a:srgbClr val="FF0000"/>
                </a:solidFill>
              </a:rPr>
              <a:t>						(note: angles are measured 			anticlockwise)</a:t>
            </a:r>
            <a:r>
              <a:rPr lang="en-US" altLang="en-US" smtClean="0"/>
              <a:t>			</a:t>
            </a:r>
          </a:p>
        </p:txBody>
      </p:sp>
      <p:pic>
        <p:nvPicPr>
          <p:cNvPr id="4099" name="Picture 21" descr="fig 3-6"/>
          <p:cNvPicPr>
            <a:picLocks noChangeAspect="1" noChangeArrowheads="1"/>
          </p:cNvPicPr>
          <p:nvPr/>
        </p:nvPicPr>
        <p:blipFill>
          <a:blip r:embed="rId2">
            <a:lum bright="-24000" contras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61" t="5766" r="46300" b="28319"/>
          <a:stretch>
            <a:fillRect/>
          </a:stretch>
        </p:blipFill>
        <p:spPr bwMode="auto">
          <a:xfrm>
            <a:off x="4865688" y="2444750"/>
            <a:ext cx="4278312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FF"/>
                </a:solidFill>
              </a:rPr>
              <a:t>5.2 Precision Points</a:t>
            </a: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 flipV="1">
            <a:off x="5410200" y="3276600"/>
            <a:ext cx="1403350" cy="73025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7137400" y="3981450"/>
            <a:ext cx="1479550" cy="46990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181600" y="2921000"/>
            <a:ext cx="3748088" cy="1492250"/>
            <a:chOff x="3264" y="1840"/>
            <a:chExt cx="2361" cy="940"/>
          </a:xfrm>
        </p:grpSpPr>
        <p:sp>
          <p:nvSpPr>
            <p:cNvPr id="4104" name="Text Box 10"/>
            <p:cNvSpPr txBox="1">
              <a:spLocks noChangeArrowheads="1"/>
            </p:cNvSpPr>
            <p:nvPr/>
          </p:nvSpPr>
          <p:spPr bwMode="auto">
            <a:xfrm>
              <a:off x="3950" y="1840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P</a:t>
              </a:r>
              <a:r>
                <a:rPr lang="en-US" altLang="en-US" sz="2400" b="1" baseline="-25000">
                  <a:solidFill>
                    <a:srgbClr val="FF0000"/>
                  </a:solidFill>
                </a:rPr>
                <a:t>1</a:t>
              </a:r>
              <a:endParaRPr lang="en-US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4105" name="Line 13"/>
            <p:cNvSpPr>
              <a:spLocks noChangeShapeType="1"/>
            </p:cNvSpPr>
            <p:nvPr/>
          </p:nvSpPr>
          <p:spPr bwMode="auto">
            <a:xfrm>
              <a:off x="4316" y="2070"/>
              <a:ext cx="1102" cy="71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16"/>
            <p:cNvSpPr>
              <a:spLocks noChangeShapeType="1"/>
            </p:cNvSpPr>
            <p:nvPr/>
          </p:nvSpPr>
          <p:spPr bwMode="auto">
            <a:xfrm flipH="1" flipV="1">
              <a:off x="3790" y="2313"/>
              <a:ext cx="1043" cy="3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Arc 17"/>
            <p:cNvSpPr>
              <a:spLocks/>
            </p:cNvSpPr>
            <p:nvPr/>
          </p:nvSpPr>
          <p:spPr bwMode="auto">
            <a:xfrm>
              <a:off x="3590" y="2124"/>
              <a:ext cx="430" cy="434"/>
            </a:xfrm>
            <a:custGeom>
              <a:avLst/>
              <a:gdLst>
                <a:gd name="T0" fmla="*/ 0 w 42728"/>
                <a:gd name="T1" fmla="*/ 0 h 43200"/>
                <a:gd name="T2" fmla="*/ 0 w 42728"/>
                <a:gd name="T3" fmla="*/ 0 h 43200"/>
                <a:gd name="T4" fmla="*/ 0 w 42728"/>
                <a:gd name="T5" fmla="*/ 0 h 43200"/>
                <a:gd name="T6" fmla="*/ 0 60000 65536"/>
                <a:gd name="T7" fmla="*/ 0 60000 65536"/>
                <a:gd name="T8" fmla="*/ 0 60000 65536"/>
                <a:gd name="T9" fmla="*/ 0 w 42728"/>
                <a:gd name="T10" fmla="*/ 0 h 43200"/>
                <a:gd name="T11" fmla="*/ 42728 w 4272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728" h="43200" fill="none" extrusionOk="0">
                  <a:moveTo>
                    <a:pt x="42728" y="26090"/>
                  </a:moveTo>
                  <a:cubicBezTo>
                    <a:pt x="40608" y="36066"/>
                    <a:pt x="31798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286" y="-1"/>
                    <a:pt x="36393" y="4084"/>
                    <a:pt x="40263" y="10725"/>
                  </a:cubicBezTo>
                </a:path>
                <a:path w="42728" h="43200" stroke="0" extrusionOk="0">
                  <a:moveTo>
                    <a:pt x="42728" y="26090"/>
                  </a:moveTo>
                  <a:cubicBezTo>
                    <a:pt x="40608" y="36066"/>
                    <a:pt x="31798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286" y="-1"/>
                    <a:pt x="36393" y="4084"/>
                    <a:pt x="40263" y="10725"/>
                  </a:cubicBezTo>
                  <a:lnTo>
                    <a:pt x="21600" y="21600"/>
                  </a:lnTo>
                  <a:lnTo>
                    <a:pt x="42728" y="2609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Text Box 18"/>
            <p:cNvSpPr txBox="1">
              <a:spLocks noChangeArrowheads="1"/>
            </p:cNvSpPr>
            <p:nvPr/>
          </p:nvSpPr>
          <p:spPr bwMode="auto">
            <a:xfrm>
              <a:off x="3264" y="2127"/>
              <a:ext cx="3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r>
                <a:rPr lang="en-US" altLang="en-US" sz="2400" b="1" baseline="-25000">
                  <a:solidFill>
                    <a:srgbClr val="FF0000"/>
                  </a:solidFill>
                </a:rPr>
                <a:t>2</a:t>
              </a:r>
              <a:endParaRPr lang="en-US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4109" name="Text Box 22"/>
            <p:cNvSpPr txBox="1">
              <a:spLocks noChangeArrowheads="1"/>
            </p:cNvSpPr>
            <p:nvPr/>
          </p:nvSpPr>
          <p:spPr bwMode="auto">
            <a:xfrm>
              <a:off x="5328" y="2442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P</a:t>
              </a:r>
              <a:r>
                <a:rPr lang="en-US" altLang="en-US" sz="2400" b="1" baseline="-25000">
                  <a:solidFill>
                    <a:srgbClr val="FF0000"/>
                  </a:solidFill>
                </a:rPr>
                <a:t>2</a:t>
              </a:r>
              <a:endParaRPr lang="en-US" altLang="en-US" sz="24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0" grpId="0" animBg="1"/>
      <p:bldP spid="2870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fig 3-6"/>
          <p:cNvPicPr>
            <a:picLocks noChangeAspect="1" noChangeArrowheads="1"/>
          </p:cNvPicPr>
          <p:nvPr/>
        </p:nvPicPr>
        <p:blipFill>
          <a:blip r:embed="rId2">
            <a:lum bright="-24000" contras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61" t="5766" r="46300" b="28319"/>
          <a:stretch>
            <a:fillRect/>
          </a:stretch>
        </p:blipFill>
        <p:spPr bwMode="auto">
          <a:xfrm>
            <a:off x="3490913" y="1027113"/>
            <a:ext cx="5653087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908425" y="2252663"/>
            <a:ext cx="3290888" cy="1025525"/>
            <a:chOff x="2462" y="1419"/>
            <a:chExt cx="2073" cy="646"/>
          </a:xfrm>
        </p:grpSpPr>
        <p:sp>
          <p:nvSpPr>
            <p:cNvPr id="5138" name="Line 7"/>
            <p:cNvSpPr>
              <a:spLocks noChangeShapeType="1"/>
            </p:cNvSpPr>
            <p:nvPr/>
          </p:nvSpPr>
          <p:spPr bwMode="auto">
            <a:xfrm flipH="1" flipV="1">
              <a:off x="3157" y="1668"/>
              <a:ext cx="1378" cy="39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Arc 8"/>
            <p:cNvSpPr>
              <a:spLocks/>
            </p:cNvSpPr>
            <p:nvPr/>
          </p:nvSpPr>
          <p:spPr bwMode="auto">
            <a:xfrm>
              <a:off x="2893" y="1419"/>
              <a:ext cx="568" cy="573"/>
            </a:xfrm>
            <a:custGeom>
              <a:avLst/>
              <a:gdLst>
                <a:gd name="T0" fmla="*/ 0 w 42728"/>
                <a:gd name="T1" fmla="*/ 0 h 43200"/>
                <a:gd name="T2" fmla="*/ 0 w 42728"/>
                <a:gd name="T3" fmla="*/ 0 h 43200"/>
                <a:gd name="T4" fmla="*/ 0 w 42728"/>
                <a:gd name="T5" fmla="*/ 0 h 43200"/>
                <a:gd name="T6" fmla="*/ 0 60000 65536"/>
                <a:gd name="T7" fmla="*/ 0 60000 65536"/>
                <a:gd name="T8" fmla="*/ 0 60000 65536"/>
                <a:gd name="T9" fmla="*/ 0 w 42728"/>
                <a:gd name="T10" fmla="*/ 0 h 43200"/>
                <a:gd name="T11" fmla="*/ 42728 w 4272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728" h="43200" fill="none" extrusionOk="0">
                  <a:moveTo>
                    <a:pt x="42728" y="26090"/>
                  </a:moveTo>
                  <a:cubicBezTo>
                    <a:pt x="40608" y="36066"/>
                    <a:pt x="31798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286" y="-1"/>
                    <a:pt x="36393" y="4084"/>
                    <a:pt x="40263" y="10725"/>
                  </a:cubicBezTo>
                </a:path>
                <a:path w="42728" h="43200" stroke="0" extrusionOk="0">
                  <a:moveTo>
                    <a:pt x="42728" y="26090"/>
                  </a:moveTo>
                  <a:cubicBezTo>
                    <a:pt x="40608" y="36066"/>
                    <a:pt x="31798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286" y="-1"/>
                    <a:pt x="36393" y="4084"/>
                    <a:pt x="40263" y="10725"/>
                  </a:cubicBezTo>
                  <a:lnTo>
                    <a:pt x="21600" y="21600"/>
                  </a:lnTo>
                  <a:lnTo>
                    <a:pt x="42728" y="2609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Text Box 9"/>
            <p:cNvSpPr txBox="1">
              <a:spLocks noChangeArrowheads="1"/>
            </p:cNvSpPr>
            <p:nvPr/>
          </p:nvSpPr>
          <p:spPr bwMode="auto">
            <a:xfrm>
              <a:off x="2462" y="1423"/>
              <a:ext cx="3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r>
                <a:rPr lang="en-US" altLang="en-US" sz="2400" baseline="-25000">
                  <a:solidFill>
                    <a:srgbClr val="FF0000"/>
                  </a:solidFill>
                </a:rPr>
                <a:t>2</a:t>
              </a:r>
              <a:endParaRPr lang="en-US" altLang="en-US" sz="2400">
                <a:solidFill>
                  <a:srgbClr val="FF0000"/>
                </a:solidFill>
              </a:endParaRPr>
            </a:p>
          </p:txBody>
        </p:sp>
      </p:grpSp>
      <p:pic>
        <p:nvPicPr>
          <p:cNvPr id="29707" name="Picture 11" descr="fig 3-9"/>
          <p:cNvPicPr>
            <a:picLocks noChangeAspect="1" noChangeArrowheads="1"/>
          </p:cNvPicPr>
          <p:nvPr/>
        </p:nvPicPr>
        <p:blipFill>
          <a:blip r:embed="rId3">
            <a:lum bright="-24000" contras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240" t="3961" r="6754" b="80026"/>
          <a:stretch>
            <a:fillRect/>
          </a:stretch>
        </p:blipFill>
        <p:spPr bwMode="auto">
          <a:xfrm>
            <a:off x="3678238" y="1273175"/>
            <a:ext cx="331628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2388" y="685800"/>
            <a:ext cx="3605212" cy="5715000"/>
          </a:xfrm>
        </p:spPr>
        <p:txBody>
          <a:bodyPr/>
          <a:lstStyle/>
          <a:p>
            <a:pPr eaLnBrk="1" hangingPunct="1">
              <a:tabLst>
                <a:tab pos="396875" algn="l"/>
              </a:tabLst>
            </a:pPr>
            <a:r>
              <a:rPr lang="en-US" altLang="en-US" smtClean="0"/>
              <a:t>Can define vectors </a:t>
            </a:r>
            <a:r>
              <a:rPr lang="en-US" altLang="en-US" b="1" smtClean="0">
                <a:solidFill>
                  <a:srgbClr val="660066"/>
                </a:solidFill>
              </a:rPr>
              <a:t>Z</a:t>
            </a:r>
            <a:r>
              <a:rPr lang="en-US" altLang="en-US" smtClean="0">
                <a:solidFill>
                  <a:srgbClr val="660066"/>
                </a:solidFill>
              </a:rPr>
              <a:t> and </a:t>
            </a:r>
            <a:r>
              <a:rPr lang="en-US" altLang="en-US" b="1" smtClean="0">
                <a:solidFill>
                  <a:srgbClr val="660066"/>
                </a:solidFill>
              </a:rPr>
              <a:t>S</a:t>
            </a:r>
            <a:r>
              <a:rPr lang="en-US" altLang="en-US" smtClean="0"/>
              <a:t> from the attachment points E and F to P</a:t>
            </a:r>
          </a:p>
          <a:p>
            <a:pPr eaLnBrk="1" hangingPunct="1">
              <a:tabLst>
                <a:tab pos="396875" algn="l"/>
              </a:tabLst>
            </a:pPr>
            <a:r>
              <a:rPr lang="en-US" altLang="en-US" smtClean="0"/>
              <a:t>Note: the coupler is not triangular, but 3 points are defined on the coupler</a:t>
            </a:r>
            <a:endParaRPr lang="en-US" altLang="en-US" baseline="-25000" smtClean="0"/>
          </a:p>
          <a:p>
            <a:pPr eaLnBrk="1" hangingPunct="1">
              <a:tabLst>
                <a:tab pos="396875" algn="l"/>
              </a:tabLst>
            </a:pPr>
            <a:r>
              <a:rPr lang="en-US" altLang="en-US" smtClean="0"/>
              <a:t>Points E and F are called </a:t>
            </a:r>
            <a:r>
              <a:rPr lang="en-US" altLang="en-US" b="1" smtClean="0">
                <a:solidFill>
                  <a:srgbClr val="3333FF"/>
                </a:solidFill>
              </a:rPr>
              <a:t>A</a:t>
            </a:r>
            <a:r>
              <a:rPr lang="en-US" altLang="en-US" smtClean="0">
                <a:solidFill>
                  <a:srgbClr val="3333FF"/>
                </a:solidFill>
              </a:rPr>
              <a:t> </a:t>
            </a:r>
            <a:r>
              <a:rPr lang="en-US" altLang="en-US" smtClean="0"/>
              <a:t>and</a:t>
            </a:r>
            <a:r>
              <a:rPr lang="en-US" altLang="en-US" smtClean="0">
                <a:solidFill>
                  <a:srgbClr val="3333FF"/>
                </a:solidFill>
              </a:rPr>
              <a:t> </a:t>
            </a:r>
            <a:r>
              <a:rPr lang="en-US" altLang="en-US" b="1" smtClean="0">
                <a:solidFill>
                  <a:srgbClr val="3333FF"/>
                </a:solidFill>
              </a:rPr>
              <a:t>B</a:t>
            </a:r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FF"/>
                </a:solidFill>
              </a:rPr>
              <a:t>Precision Points</a:t>
            </a:r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6208713" y="172085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</a:t>
            </a:r>
            <a:r>
              <a:rPr lang="en-US" altLang="en-US" sz="2400" baseline="-25000">
                <a:solidFill>
                  <a:srgbClr val="FF0000"/>
                </a:solidFill>
              </a:rPr>
              <a:t>1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5128" name="Line 6"/>
          <p:cNvSpPr>
            <a:spLocks noChangeShapeType="1"/>
          </p:cNvSpPr>
          <p:nvPr/>
        </p:nvSpPr>
        <p:spPr bwMode="auto">
          <a:xfrm>
            <a:off x="6115050" y="2138363"/>
            <a:ext cx="2311400" cy="14890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8237538" y="2919413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</a:t>
            </a:r>
            <a:r>
              <a:rPr lang="en-US" altLang="en-US" sz="2400" baseline="-25000">
                <a:solidFill>
                  <a:srgbClr val="FF0000"/>
                </a:solidFill>
              </a:rPr>
              <a:t>2</a:t>
            </a:r>
            <a:endParaRPr lang="en-US" altLang="en-US" sz="2400">
              <a:solidFill>
                <a:srgbClr val="FF0000"/>
              </a:solidFill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976813" y="2179638"/>
            <a:ext cx="1495425" cy="1376362"/>
            <a:chOff x="3135" y="1373"/>
            <a:chExt cx="942" cy="867"/>
          </a:xfrm>
        </p:grpSpPr>
        <p:sp>
          <p:nvSpPr>
            <p:cNvPr id="5134" name="Line 12"/>
            <p:cNvSpPr>
              <a:spLocks noChangeShapeType="1"/>
            </p:cNvSpPr>
            <p:nvPr/>
          </p:nvSpPr>
          <p:spPr bwMode="auto">
            <a:xfrm flipV="1">
              <a:off x="3135" y="1373"/>
              <a:ext cx="645" cy="570"/>
            </a:xfrm>
            <a:prstGeom prst="line">
              <a:avLst/>
            </a:prstGeom>
            <a:noFill/>
            <a:ln w="57150">
              <a:solidFill>
                <a:srgbClr val="660066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13"/>
            <p:cNvSpPr>
              <a:spLocks noChangeShapeType="1"/>
            </p:cNvSpPr>
            <p:nvPr/>
          </p:nvSpPr>
          <p:spPr bwMode="auto">
            <a:xfrm flipH="1" flipV="1">
              <a:off x="3816" y="1390"/>
              <a:ext cx="47" cy="850"/>
            </a:xfrm>
            <a:prstGeom prst="line">
              <a:avLst/>
            </a:prstGeom>
            <a:noFill/>
            <a:ln w="57150">
              <a:solidFill>
                <a:srgbClr val="660066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Text Box 14"/>
            <p:cNvSpPr txBox="1">
              <a:spLocks noChangeArrowheads="1"/>
            </p:cNvSpPr>
            <p:nvPr/>
          </p:nvSpPr>
          <p:spPr bwMode="auto">
            <a:xfrm>
              <a:off x="3355" y="1662"/>
              <a:ext cx="2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660066"/>
                  </a:solidFill>
                </a:rPr>
                <a:t>Z</a:t>
              </a:r>
              <a:r>
                <a:rPr lang="en-US" altLang="en-US" sz="2400" baseline="-25000">
                  <a:solidFill>
                    <a:srgbClr val="660066"/>
                  </a:solidFill>
                </a:rPr>
                <a:t>1</a:t>
              </a:r>
              <a:endParaRPr lang="en-US" altLang="en-US" sz="2400">
                <a:solidFill>
                  <a:srgbClr val="660066"/>
                </a:solidFill>
              </a:endParaRPr>
            </a:p>
          </p:txBody>
        </p:sp>
        <p:sp>
          <p:nvSpPr>
            <p:cNvPr id="5137" name="Text Box 15"/>
            <p:cNvSpPr txBox="1">
              <a:spLocks noChangeArrowheads="1"/>
            </p:cNvSpPr>
            <p:nvPr/>
          </p:nvSpPr>
          <p:spPr bwMode="auto">
            <a:xfrm>
              <a:off x="3789" y="165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660066"/>
                  </a:solidFill>
                </a:rPr>
                <a:t>S</a:t>
              </a:r>
              <a:r>
                <a:rPr lang="en-US" altLang="en-US" sz="2400" baseline="-25000">
                  <a:solidFill>
                    <a:srgbClr val="660066"/>
                  </a:solidFill>
                </a:rPr>
                <a:t>1</a:t>
              </a:r>
              <a:endParaRPr lang="en-US" altLang="en-US" sz="2400">
                <a:solidFill>
                  <a:srgbClr val="660066"/>
                </a:solidFill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668838" y="3249613"/>
            <a:ext cx="1668462" cy="942975"/>
            <a:chOff x="2941" y="2047"/>
            <a:chExt cx="1051" cy="594"/>
          </a:xfrm>
        </p:grpSpPr>
        <p:sp>
          <p:nvSpPr>
            <p:cNvPr id="5132" name="Text Box 19"/>
            <p:cNvSpPr txBox="1">
              <a:spLocks noChangeArrowheads="1"/>
            </p:cNvSpPr>
            <p:nvPr/>
          </p:nvSpPr>
          <p:spPr bwMode="auto">
            <a:xfrm>
              <a:off x="2941" y="2047"/>
              <a:ext cx="139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3333FF"/>
                  </a:solidFill>
                </a:rPr>
                <a:t>A</a:t>
              </a:r>
            </a:p>
          </p:txBody>
        </p:sp>
        <p:sp>
          <p:nvSpPr>
            <p:cNvPr id="5133" name="Text Box 20"/>
            <p:cNvSpPr txBox="1">
              <a:spLocks noChangeArrowheads="1"/>
            </p:cNvSpPr>
            <p:nvPr/>
          </p:nvSpPr>
          <p:spPr bwMode="auto">
            <a:xfrm>
              <a:off x="3864" y="2411"/>
              <a:ext cx="128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3333FF"/>
                  </a:solidFill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ig5-2"/>
          <p:cNvPicPr>
            <a:picLocks noChangeAspect="1" noChangeArrowheads="1"/>
          </p:cNvPicPr>
          <p:nvPr/>
        </p:nvPicPr>
        <p:blipFill>
          <a:blip r:embed="rId2">
            <a:lum bright="-18000" contras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2" r="13475"/>
          <a:stretch>
            <a:fillRect/>
          </a:stretch>
        </p:blipFill>
        <p:spPr bwMode="auto">
          <a:xfrm>
            <a:off x="4500563" y="639763"/>
            <a:ext cx="4643437" cy="62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FF"/>
                </a:solidFill>
              </a:rPr>
              <a:t>5.3 Two Position Synthesis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4953000" cy="5715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Want to move from P</a:t>
            </a:r>
            <a:r>
              <a:rPr lang="en-US" altLang="en-US" baseline="-25000" smtClean="0"/>
              <a:t>1</a:t>
            </a:r>
            <a:r>
              <a:rPr lang="en-US" altLang="en-US" smtClean="0"/>
              <a:t> to P</a:t>
            </a:r>
            <a:r>
              <a:rPr lang="en-US" altLang="en-US" baseline="-25000" smtClean="0"/>
              <a:t>2</a:t>
            </a:r>
            <a:r>
              <a:rPr lang="en-US" altLang="en-US" smtClean="0"/>
              <a:t> while coupler rotates </a:t>
            </a:r>
            <a:r>
              <a:rPr lang="en-US" altLang="en-US" smtClean="0">
                <a:latin typeface="Symbol" panose="05050102010706020507" pitchFamily="18" charset="2"/>
              </a:rPr>
              <a:t>a</a:t>
            </a:r>
            <a:r>
              <a:rPr lang="en-US" altLang="en-US" baseline="-25000" smtClean="0"/>
              <a:t>2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Given P</a:t>
            </a:r>
            <a:r>
              <a:rPr lang="en-US" altLang="en-US" baseline="-25000" smtClean="0">
                <a:solidFill>
                  <a:srgbClr val="FF0000"/>
                </a:solidFill>
              </a:rPr>
              <a:t>21</a:t>
            </a:r>
            <a:r>
              <a:rPr lang="en-US" altLang="en-US" smtClean="0">
                <a:solidFill>
                  <a:srgbClr val="FF0000"/>
                </a:solidFill>
              </a:rPr>
              <a:t>, </a:t>
            </a:r>
            <a:r>
              <a:rPr lang="en-US" altLang="en-US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baseline="-25000" smtClean="0">
                <a:solidFill>
                  <a:srgbClr val="FF0000"/>
                </a:solidFill>
              </a:rPr>
              <a:t>2</a:t>
            </a:r>
            <a:r>
              <a:rPr lang="en-US" altLang="en-US" smtClean="0">
                <a:solidFill>
                  <a:srgbClr val="FF0000"/>
                </a:solidFill>
              </a:rPr>
              <a:t> and </a:t>
            </a:r>
            <a:r>
              <a:rPr lang="en-US" altLang="en-US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en-US" baseline="-25000" smtClean="0">
                <a:solidFill>
                  <a:srgbClr val="FF0000"/>
                </a:solidFill>
              </a:rPr>
              <a:t>2</a:t>
            </a:r>
            <a:endParaRPr lang="en-US" altLang="en-US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mtClean="0"/>
              <a:t>Design each half separately</a:t>
            </a:r>
          </a:p>
          <a:p>
            <a:pPr eaLnBrk="1" hangingPunct="1"/>
            <a:r>
              <a:rPr lang="en-US" altLang="en-US" smtClean="0"/>
              <a:t>Write vector loop equation(s) to include given values, find free choices to make problem easy to solve.</a:t>
            </a:r>
            <a:endParaRPr lang="en-US" altLang="en-US" baseline="-25000" smtClean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665663" y="1719263"/>
            <a:ext cx="2032000" cy="1841500"/>
            <a:chOff x="2939" y="1083"/>
            <a:chExt cx="1280" cy="1160"/>
          </a:xfrm>
        </p:grpSpPr>
        <p:sp>
          <p:nvSpPr>
            <p:cNvPr id="6150" name="Line 7"/>
            <p:cNvSpPr>
              <a:spLocks noChangeShapeType="1"/>
            </p:cNvSpPr>
            <p:nvPr/>
          </p:nvSpPr>
          <p:spPr bwMode="auto">
            <a:xfrm flipH="1">
              <a:off x="3557" y="1368"/>
              <a:ext cx="662" cy="15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Oval 9"/>
            <p:cNvSpPr>
              <a:spLocks noChangeArrowheads="1"/>
            </p:cNvSpPr>
            <p:nvPr/>
          </p:nvSpPr>
          <p:spPr bwMode="auto">
            <a:xfrm>
              <a:off x="2939" y="2067"/>
              <a:ext cx="176" cy="1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6152" name="Oval 13"/>
            <p:cNvSpPr>
              <a:spLocks noChangeArrowheads="1"/>
            </p:cNvSpPr>
            <p:nvPr/>
          </p:nvSpPr>
          <p:spPr bwMode="auto">
            <a:xfrm>
              <a:off x="3965" y="1083"/>
              <a:ext cx="176" cy="1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4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Line 6"/>
          <p:cNvSpPr>
            <a:spLocks noChangeShapeType="1"/>
          </p:cNvSpPr>
          <p:nvPr/>
        </p:nvSpPr>
        <p:spPr bwMode="auto">
          <a:xfrm flipH="1">
            <a:off x="5980113" y="2679700"/>
            <a:ext cx="1050925" cy="2524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63500" y="2278063"/>
            <a:ext cx="49291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/>
              <a:t>Choose any coordinate system X-Y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solidFill>
                  <a:srgbClr val="FF0000"/>
                </a:solidFill>
              </a:rPr>
              <a:t>Draw vector P</a:t>
            </a:r>
            <a:r>
              <a:rPr lang="en-US" altLang="en-US" sz="2400" baseline="-25000">
                <a:solidFill>
                  <a:srgbClr val="FF0000"/>
                </a:solidFill>
              </a:rPr>
              <a:t>21</a:t>
            </a:r>
            <a:r>
              <a:rPr lang="en-US" altLang="en-US" sz="2400">
                <a:solidFill>
                  <a:srgbClr val="FF0000"/>
                </a:solidFill>
              </a:rPr>
              <a:t> inclined at </a:t>
            </a:r>
            <a:r>
              <a:rPr lang="en-US" altLang="en-US" sz="2400">
                <a:solidFill>
                  <a:srgbClr val="FF0000"/>
                </a:solidFill>
                <a:latin typeface="SymbolPS" pitchFamily="18" charset="2"/>
              </a:rPr>
              <a:t>d</a:t>
            </a:r>
            <a:r>
              <a:rPr lang="en-US" altLang="en-US" sz="2400" baseline="-25000">
                <a:solidFill>
                  <a:srgbClr val="FF0000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solidFill>
                  <a:schemeClr val="accent2"/>
                </a:solidFill>
              </a:rPr>
              <a:t>Define position vectors R</a:t>
            </a:r>
            <a:r>
              <a:rPr lang="en-US" altLang="en-US" sz="2400" baseline="-25000">
                <a:solidFill>
                  <a:schemeClr val="accent2"/>
                </a:solidFill>
              </a:rPr>
              <a:t>1</a:t>
            </a:r>
            <a:r>
              <a:rPr lang="en-US" altLang="en-US" sz="2400">
                <a:solidFill>
                  <a:schemeClr val="accent2"/>
                </a:solidFill>
              </a:rPr>
              <a:t> and R</a:t>
            </a:r>
            <a:r>
              <a:rPr lang="en-US" altLang="en-US" sz="2400" baseline="-25000">
                <a:solidFill>
                  <a:schemeClr val="accent2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/>
              <a:t>Draw an arbitrary vector Z</a:t>
            </a:r>
            <a:r>
              <a:rPr lang="en-US" altLang="en-US" sz="2400" baseline="-25000"/>
              <a:t>1</a:t>
            </a:r>
            <a:r>
              <a:rPr lang="en-US" altLang="en-US" sz="2400"/>
              <a:t>. Then form vector Z</a:t>
            </a:r>
            <a:r>
              <a:rPr lang="en-US" altLang="en-US" sz="2400" baseline="-25000"/>
              <a:t>2</a:t>
            </a:r>
            <a:r>
              <a:rPr lang="en-US" altLang="en-US" sz="2400"/>
              <a:t> with same magnitude but angle </a:t>
            </a:r>
            <a:r>
              <a:rPr lang="en-US" altLang="en-US" sz="2400">
                <a:latin typeface="SymbolPS" pitchFamily="18" charset="2"/>
              </a:rPr>
              <a:t>a</a:t>
            </a:r>
            <a:r>
              <a:rPr lang="en-US" altLang="en-US" sz="2400" baseline="-25000"/>
              <a:t>2</a:t>
            </a:r>
            <a:r>
              <a:rPr lang="en-US" altLang="en-US" sz="2400"/>
              <a:t> with Z</a:t>
            </a:r>
            <a:r>
              <a:rPr lang="en-US" altLang="en-US" sz="2400" baseline="-25000"/>
              <a:t>1</a:t>
            </a:r>
            <a:r>
              <a:rPr lang="en-US" altLang="en-US" sz="2400"/>
              <a:t>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solidFill>
                  <a:srgbClr val="FF0000"/>
                </a:solidFill>
              </a:rPr>
              <a:t>Draw vectors W</a:t>
            </a:r>
            <a:r>
              <a:rPr lang="en-US" altLang="en-US" sz="2400" baseline="-25000">
                <a:solidFill>
                  <a:srgbClr val="FF0000"/>
                </a:solidFill>
              </a:rPr>
              <a:t>1</a:t>
            </a:r>
            <a:r>
              <a:rPr lang="en-US" altLang="en-US" sz="2400">
                <a:solidFill>
                  <a:srgbClr val="FF0000"/>
                </a:solidFill>
              </a:rPr>
              <a:t> and W</a:t>
            </a:r>
            <a:r>
              <a:rPr lang="en-US" altLang="en-US" sz="2400" baseline="-25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 to meet at O</a:t>
            </a:r>
            <a:r>
              <a:rPr lang="en-US" altLang="en-US" sz="2400" baseline="-25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solidFill>
                  <a:schemeClr val="accent2"/>
                </a:solidFill>
              </a:rPr>
              <a:t>Write vector loop equation.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2243138" y="115888"/>
            <a:ext cx="44529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3333FF"/>
                </a:solidFill>
              </a:rPr>
              <a:t>Problem Statement</a:t>
            </a:r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209550" y="925513"/>
            <a:ext cx="6188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</a:rPr>
              <a:t>Design a 4-bar linkage which will move P</a:t>
            </a:r>
            <a:r>
              <a:rPr lang="en-US" altLang="en-US" sz="2400" baseline="-25000">
                <a:solidFill>
                  <a:srgbClr val="800080"/>
                </a:solidFill>
              </a:rPr>
              <a:t>1</a:t>
            </a:r>
            <a:r>
              <a:rPr lang="en-US" altLang="en-US" sz="2400">
                <a:solidFill>
                  <a:srgbClr val="800080"/>
                </a:solidFill>
              </a:rPr>
              <a:t> to P</a:t>
            </a:r>
            <a:r>
              <a:rPr lang="en-US" altLang="en-US" sz="2400" baseline="-25000">
                <a:solidFill>
                  <a:srgbClr val="800080"/>
                </a:solidFill>
              </a:rPr>
              <a:t>2</a:t>
            </a:r>
            <a:r>
              <a:rPr lang="en-US" altLang="en-US" sz="2400">
                <a:solidFill>
                  <a:srgbClr val="800080"/>
                </a:solidFill>
              </a:rPr>
              <a:t> while coupler rotates thru </a:t>
            </a:r>
            <a:r>
              <a:rPr lang="en-US" altLang="en-US" sz="2400">
                <a:solidFill>
                  <a:srgbClr val="800080"/>
                </a:solidFill>
                <a:latin typeface="SymbolPS" pitchFamily="18" charset="2"/>
              </a:rPr>
              <a:t>a</a:t>
            </a:r>
            <a:r>
              <a:rPr lang="en-US" altLang="en-US" sz="2400" baseline="-25000">
                <a:solidFill>
                  <a:srgbClr val="800080"/>
                </a:solidFill>
              </a:rPr>
              <a:t>2</a:t>
            </a:r>
            <a:r>
              <a:rPr lang="en-US" altLang="en-US" sz="2400">
                <a:solidFill>
                  <a:srgbClr val="800080"/>
                </a:solidFill>
              </a:rPr>
              <a:t>. P lies on coupler. Find the lengths and angles of all links.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021513" y="492125"/>
            <a:ext cx="1303337" cy="1355725"/>
            <a:chOff x="863" y="2820"/>
            <a:chExt cx="821" cy="854"/>
          </a:xfrm>
        </p:grpSpPr>
        <p:sp>
          <p:nvSpPr>
            <p:cNvPr id="7201" name="Line 11"/>
            <p:cNvSpPr>
              <a:spLocks noChangeShapeType="1"/>
            </p:cNvSpPr>
            <p:nvPr/>
          </p:nvSpPr>
          <p:spPr bwMode="auto">
            <a:xfrm>
              <a:off x="980" y="3562"/>
              <a:ext cx="5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Line 12"/>
            <p:cNvSpPr>
              <a:spLocks noChangeShapeType="1"/>
            </p:cNvSpPr>
            <p:nvPr/>
          </p:nvSpPr>
          <p:spPr bwMode="auto">
            <a:xfrm flipV="1">
              <a:off x="976" y="3068"/>
              <a:ext cx="8" cy="5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Text Box 13"/>
            <p:cNvSpPr txBox="1">
              <a:spLocks noChangeArrowheads="1"/>
            </p:cNvSpPr>
            <p:nvPr/>
          </p:nvSpPr>
          <p:spPr bwMode="auto">
            <a:xfrm>
              <a:off x="1429" y="338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X</a:t>
              </a:r>
            </a:p>
          </p:txBody>
        </p:sp>
        <p:sp>
          <p:nvSpPr>
            <p:cNvPr id="7204" name="Text Box 14"/>
            <p:cNvSpPr txBox="1">
              <a:spLocks noChangeArrowheads="1"/>
            </p:cNvSpPr>
            <p:nvPr/>
          </p:nvSpPr>
          <p:spPr bwMode="auto">
            <a:xfrm>
              <a:off x="863" y="282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Y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988050" y="1666875"/>
            <a:ext cx="1600200" cy="1249363"/>
            <a:chOff x="3562" y="730"/>
            <a:chExt cx="1008" cy="787"/>
          </a:xfrm>
        </p:grpSpPr>
        <p:sp>
          <p:nvSpPr>
            <p:cNvPr id="7197" name="Line 16"/>
            <p:cNvSpPr>
              <a:spLocks noChangeShapeType="1"/>
            </p:cNvSpPr>
            <p:nvPr/>
          </p:nvSpPr>
          <p:spPr bwMode="auto">
            <a:xfrm flipH="1">
              <a:off x="3562" y="730"/>
              <a:ext cx="758" cy="78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Line 17"/>
            <p:cNvSpPr>
              <a:spLocks noChangeShapeType="1"/>
            </p:cNvSpPr>
            <p:nvPr/>
          </p:nvSpPr>
          <p:spPr bwMode="auto">
            <a:xfrm flipH="1">
              <a:off x="4215" y="740"/>
              <a:ext cx="105" cy="62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Text Box 18"/>
            <p:cNvSpPr txBox="1">
              <a:spLocks noChangeArrowheads="1"/>
            </p:cNvSpPr>
            <p:nvPr/>
          </p:nvSpPr>
          <p:spPr bwMode="auto">
            <a:xfrm>
              <a:off x="3801" y="804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</a:rPr>
                <a:t>R</a:t>
              </a:r>
              <a:r>
                <a:rPr lang="en-US" altLang="en-US" sz="2400" baseline="-25000">
                  <a:solidFill>
                    <a:srgbClr val="3333FF"/>
                  </a:solidFill>
                </a:rPr>
                <a:t>2</a:t>
              </a:r>
            </a:p>
          </p:txBody>
        </p:sp>
        <p:sp>
          <p:nvSpPr>
            <p:cNvPr id="7200" name="Text Box 19"/>
            <p:cNvSpPr txBox="1">
              <a:spLocks noChangeArrowheads="1"/>
            </p:cNvSpPr>
            <p:nvPr/>
          </p:nvSpPr>
          <p:spPr bwMode="auto">
            <a:xfrm>
              <a:off x="4262" y="890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</a:rPr>
                <a:t>R</a:t>
              </a:r>
              <a:r>
                <a:rPr lang="en-US" altLang="en-US" sz="2400" baseline="-25000">
                  <a:solidFill>
                    <a:srgbClr val="3333FF"/>
                  </a:solidFill>
                </a:rPr>
                <a:t>1</a:t>
              </a:r>
            </a:p>
          </p:txBody>
        </p:sp>
      </p:grpSp>
      <p:sp>
        <p:nvSpPr>
          <p:cNvPr id="36886" name="Line 22"/>
          <p:cNvSpPr>
            <a:spLocks noChangeShapeType="1"/>
          </p:cNvSpPr>
          <p:nvPr/>
        </p:nvSpPr>
        <p:spPr bwMode="auto">
          <a:xfrm flipV="1">
            <a:off x="5164138" y="2962275"/>
            <a:ext cx="806450" cy="1933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V="1">
            <a:off x="5835650" y="2703513"/>
            <a:ext cx="1173163" cy="178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6070600" y="3132138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Z</a:t>
            </a:r>
            <a:r>
              <a:rPr lang="en-US" altLang="en-US" sz="2400" baseline="-25000"/>
              <a:t>1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5189538" y="3338513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Z</a:t>
            </a:r>
            <a:r>
              <a:rPr lang="en-US" altLang="en-US" sz="2400" baseline="-25000"/>
              <a:t>2</a:t>
            </a:r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 flipH="1" flipV="1">
            <a:off x="5148263" y="4837113"/>
            <a:ext cx="1268412" cy="13668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H="1" flipV="1">
            <a:off x="5834063" y="4470400"/>
            <a:ext cx="561975" cy="17256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6051550" y="490855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</a:t>
            </a:r>
            <a:r>
              <a:rPr lang="en-US" altLang="en-US" sz="2400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5322888" y="552767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</a:t>
            </a:r>
            <a:r>
              <a:rPr lang="en-US" altLang="en-US" sz="24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184" name="Line 30"/>
          <p:cNvSpPr>
            <a:spLocks noChangeShapeType="1"/>
          </p:cNvSpPr>
          <p:nvPr/>
        </p:nvSpPr>
        <p:spPr bwMode="auto">
          <a:xfrm>
            <a:off x="7019925" y="2692400"/>
            <a:ext cx="1111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5" name="Arc 31"/>
          <p:cNvSpPr>
            <a:spLocks/>
          </p:cNvSpPr>
          <p:nvPr/>
        </p:nvSpPr>
        <p:spPr bwMode="auto">
          <a:xfrm>
            <a:off x="6467475" y="2209800"/>
            <a:ext cx="965200" cy="576263"/>
          </a:xfrm>
          <a:custGeom>
            <a:avLst/>
            <a:gdLst>
              <a:gd name="T0" fmla="*/ 100925535 w 43200"/>
              <a:gd name="T1" fmla="*/ 2147483647 h 25763"/>
              <a:gd name="T2" fmla="*/ 2147483647 w 43200"/>
              <a:gd name="T3" fmla="*/ 2147483647 h 25763"/>
              <a:gd name="T4" fmla="*/ 2147483647 w 43200"/>
              <a:gd name="T5" fmla="*/ 2147483647 h 25763"/>
              <a:gd name="T6" fmla="*/ 0 60000 65536"/>
              <a:gd name="T7" fmla="*/ 0 60000 65536"/>
              <a:gd name="T8" fmla="*/ 0 60000 65536"/>
              <a:gd name="T9" fmla="*/ 0 w 43200"/>
              <a:gd name="T10" fmla="*/ 0 h 25763"/>
              <a:gd name="T11" fmla="*/ 43200 w 43200"/>
              <a:gd name="T12" fmla="*/ 25763 h 257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5763" fill="none" extrusionOk="0">
                <a:moveTo>
                  <a:pt x="404" y="25763"/>
                </a:moveTo>
                <a:cubicBezTo>
                  <a:pt x="135" y="24391"/>
                  <a:pt x="0" y="22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5763" stroke="0" extrusionOk="0">
                <a:moveTo>
                  <a:pt x="404" y="25763"/>
                </a:moveTo>
                <a:cubicBezTo>
                  <a:pt x="135" y="24391"/>
                  <a:pt x="0" y="22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404" y="25763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lg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6607175" y="2211388"/>
            <a:ext cx="436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ymbolPS" pitchFamily="18" charset="2"/>
              </a:rPr>
              <a:t>d</a:t>
            </a:r>
            <a:r>
              <a:rPr lang="en-US" altLang="en-US" sz="24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6299200" y="2732088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</a:t>
            </a:r>
            <a:r>
              <a:rPr lang="en-US" altLang="en-US" sz="2400" baseline="-250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6898" name="Line 34"/>
          <p:cNvSpPr>
            <a:spLocks noChangeShapeType="1"/>
          </p:cNvSpPr>
          <p:nvPr/>
        </p:nvSpPr>
        <p:spPr bwMode="auto">
          <a:xfrm flipV="1">
            <a:off x="5153025" y="3775075"/>
            <a:ext cx="723900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9" name="Arc 35"/>
          <p:cNvSpPr>
            <a:spLocks/>
          </p:cNvSpPr>
          <p:nvPr/>
        </p:nvSpPr>
        <p:spPr bwMode="auto">
          <a:xfrm rot="690999">
            <a:off x="5648325" y="3643313"/>
            <a:ext cx="252413" cy="371475"/>
          </a:xfrm>
          <a:custGeom>
            <a:avLst/>
            <a:gdLst>
              <a:gd name="T0" fmla="*/ 0 w 14721"/>
              <a:gd name="T1" fmla="*/ 0 h 21600"/>
              <a:gd name="T2" fmla="*/ 1272433103 w 14721"/>
              <a:gd name="T3" fmla="*/ 506767691 h 21600"/>
              <a:gd name="T4" fmla="*/ 0 w 14721"/>
              <a:gd name="T5" fmla="*/ 1889544425 h 21600"/>
              <a:gd name="T6" fmla="*/ 0 60000 65536"/>
              <a:gd name="T7" fmla="*/ 0 60000 65536"/>
              <a:gd name="T8" fmla="*/ 0 60000 65536"/>
              <a:gd name="T9" fmla="*/ 0 w 14721"/>
              <a:gd name="T10" fmla="*/ 0 h 21600"/>
              <a:gd name="T11" fmla="*/ 14721 w 1472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21" h="21600" fill="none" extrusionOk="0">
                <a:moveTo>
                  <a:pt x="-1" y="0"/>
                </a:moveTo>
                <a:cubicBezTo>
                  <a:pt x="5462" y="0"/>
                  <a:pt x="10723" y="2070"/>
                  <a:pt x="14720" y="5793"/>
                </a:cubicBezTo>
              </a:path>
              <a:path w="14721" h="21600" stroke="0" extrusionOk="0">
                <a:moveTo>
                  <a:pt x="-1" y="0"/>
                </a:moveTo>
                <a:cubicBezTo>
                  <a:pt x="5462" y="0"/>
                  <a:pt x="10723" y="2070"/>
                  <a:pt x="14720" y="579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5737225" y="3321050"/>
            <a:ext cx="427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SymbolPS" pitchFamily="18" charset="2"/>
              </a:rPr>
              <a:t>a</a:t>
            </a:r>
            <a:r>
              <a:rPr lang="en-US" altLang="en-US" sz="2000" baseline="-25000">
                <a:latin typeface="SymbolPS" pitchFamily="18" charset="2"/>
              </a:rPr>
              <a:t>2</a:t>
            </a:r>
          </a:p>
        </p:txBody>
      </p:sp>
      <p:sp>
        <p:nvSpPr>
          <p:cNvPr id="7191" name="Rectangle 37"/>
          <p:cNvSpPr>
            <a:spLocks noChangeArrowheads="1"/>
          </p:cNvSpPr>
          <p:nvPr/>
        </p:nvSpPr>
        <p:spPr bwMode="auto">
          <a:xfrm>
            <a:off x="6992938" y="2562225"/>
            <a:ext cx="503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800080"/>
                </a:solidFill>
              </a:rPr>
              <a:t>P</a:t>
            </a:r>
            <a:r>
              <a:rPr lang="en-US" altLang="en-US" sz="2800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7192" name="Rectangle 38"/>
          <p:cNvSpPr>
            <a:spLocks noChangeArrowheads="1"/>
          </p:cNvSpPr>
          <p:nvPr/>
        </p:nvSpPr>
        <p:spPr bwMode="auto">
          <a:xfrm>
            <a:off x="5505450" y="2509838"/>
            <a:ext cx="503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800080"/>
                </a:solidFill>
              </a:rPr>
              <a:t>P</a:t>
            </a:r>
            <a:r>
              <a:rPr lang="en-US" altLang="en-US" sz="2800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7193" name="Oval 39"/>
          <p:cNvSpPr>
            <a:spLocks noChangeArrowheads="1"/>
          </p:cNvSpPr>
          <p:nvPr/>
        </p:nvSpPr>
        <p:spPr bwMode="auto">
          <a:xfrm>
            <a:off x="6994525" y="26511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7194" name="Oval 40"/>
          <p:cNvSpPr>
            <a:spLocks noChangeArrowheads="1"/>
          </p:cNvSpPr>
          <p:nvPr/>
        </p:nvSpPr>
        <p:spPr bwMode="auto">
          <a:xfrm>
            <a:off x="5943600" y="2882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36905" name="Rectangle 41"/>
          <p:cNvSpPr>
            <a:spLocks noChangeArrowheads="1"/>
          </p:cNvSpPr>
          <p:nvPr/>
        </p:nvSpPr>
        <p:spPr bwMode="auto">
          <a:xfrm>
            <a:off x="6477000" y="5943600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O</a:t>
            </a:r>
            <a:r>
              <a:rPr lang="en-US" altLang="en-US" sz="24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906" name="Oval 42"/>
          <p:cNvSpPr>
            <a:spLocks noChangeArrowheads="1"/>
          </p:cNvSpPr>
          <p:nvPr/>
        </p:nvSpPr>
        <p:spPr bwMode="auto">
          <a:xfrm>
            <a:off x="6324600" y="6096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86" grpId="0" animBg="1"/>
      <p:bldP spid="36887" grpId="0" animBg="1"/>
      <p:bldP spid="36888" grpId="0"/>
      <p:bldP spid="36889" grpId="0"/>
      <p:bldP spid="36890" grpId="0" animBg="1"/>
      <p:bldP spid="36891" grpId="0" animBg="1"/>
      <p:bldP spid="36892" grpId="0"/>
      <p:bldP spid="36893" grpId="0"/>
      <p:bldP spid="36895" grpId="0" animBg="1"/>
      <p:bldP spid="36896" grpId="0"/>
      <p:bldP spid="36897" grpId="0"/>
      <p:bldP spid="36898" grpId="0" animBg="1"/>
      <p:bldP spid="36899" grpId="0" animBg="1"/>
      <p:bldP spid="36900" grpId="0"/>
      <p:bldP spid="36905" grpId="0"/>
      <p:bldP spid="3690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5-2"/>
          <p:cNvPicPr>
            <a:picLocks noChangeAspect="1" noChangeArrowheads="1"/>
          </p:cNvPicPr>
          <p:nvPr/>
        </p:nvPicPr>
        <p:blipFill>
          <a:blip r:embed="rId3">
            <a:lum bright="-18000" contras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2" r="13475"/>
          <a:stretch>
            <a:fillRect/>
          </a:stretch>
        </p:blipFill>
        <p:spPr bwMode="auto">
          <a:xfrm>
            <a:off x="4876800" y="1143000"/>
            <a:ext cx="4267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FF"/>
                </a:solidFill>
              </a:rPr>
              <a:t>Two Position Synthesis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4953000" cy="5715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00CC"/>
                </a:solidFill>
              </a:rPr>
              <a:t>Vector loop equation</a:t>
            </a: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b="1" baseline="-30000" smtClean="0">
                <a:solidFill>
                  <a:srgbClr val="FF0000"/>
                </a:solidFill>
                <a:cs typeface="Times New Roman" panose="02020603050405020304" pitchFamily="18" charset="0"/>
              </a:rPr>
              <a:t>2 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b="1" smtClean="0">
                <a:solidFill>
                  <a:srgbClr val="FF000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b="1" baseline="-30000" smtClean="0">
                <a:solidFill>
                  <a:srgbClr val="FF0000"/>
                </a:solidFill>
                <a:cs typeface="Times New Roman" panose="02020603050405020304" pitchFamily="18" charset="0"/>
              </a:rPr>
              <a:t>2 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b="1" smtClean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="1" baseline="-30000" smtClean="0">
                <a:solidFill>
                  <a:srgbClr val="FF0000"/>
                </a:solidFill>
                <a:cs typeface="Times New Roman" panose="02020603050405020304" pitchFamily="18" charset="0"/>
              </a:rPr>
              <a:t>21 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b="1" smtClean="0">
                <a:solidFill>
                  <a:srgbClr val="FF000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b="1" baseline="-30000" smtClean="0">
                <a:solidFill>
                  <a:srgbClr val="FF0000"/>
                </a:solidFill>
                <a:cs typeface="Times New Roman" panose="02020603050405020304" pitchFamily="18" charset="0"/>
              </a:rPr>
              <a:t>1 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b="1" smtClean="0">
                <a:solidFill>
                  <a:srgbClr val="FF000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b="1" baseline="-30000" smtClean="0">
                <a:solidFill>
                  <a:srgbClr val="FF0000"/>
                </a:solidFill>
                <a:cs typeface="Times New Roman" panose="02020603050405020304" pitchFamily="18" charset="0"/>
              </a:rPr>
              <a:t>1 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= 0</a:t>
            </a:r>
            <a:endParaRPr lang="en-US" altLang="en-US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mtClean="0">
                <a:solidFill>
                  <a:srgbClr val="6600CC"/>
                </a:solidFill>
              </a:rPr>
              <a:t>Write complex vectors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>
                <a:solidFill>
                  <a:srgbClr val="6600CC"/>
                </a:solidFill>
              </a:rPr>
              <a:t>Expand exponents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>
                <a:solidFill>
                  <a:srgbClr val="6600CC"/>
                </a:solidFill>
              </a:rPr>
              <a:t>Combine terms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58738" y="2871788"/>
          <a:ext cx="5268912" cy="508000"/>
        </p:xfrm>
        <a:graphic>
          <a:graphicData uri="http://schemas.openxmlformats.org/presentationml/2006/ole">
            <p:oleObj spid="_x0000_s2050" name="Equation" r:id="rId4" imgW="2641600" imgH="254000" progId="">
              <p:embed/>
            </p:oleObj>
          </a:graphicData>
        </a:graphic>
      </p:graphicFrame>
      <p:graphicFrame>
        <p:nvGraphicFramePr>
          <p:cNvPr id="8198" name="Object 7"/>
          <p:cNvGraphicFramePr>
            <a:graphicFrameLocks noChangeAspect="1"/>
          </p:cNvGraphicFramePr>
          <p:nvPr/>
        </p:nvGraphicFramePr>
        <p:xfrm>
          <a:off x="212725" y="5281613"/>
          <a:ext cx="4760913" cy="590550"/>
        </p:xfrm>
        <a:graphic>
          <a:graphicData uri="http://schemas.openxmlformats.org/presentationml/2006/ole">
            <p:oleObj spid="_x0000_s2051" name="Equation" r:id="rId5" imgW="2247900" imgH="279400" progId="">
              <p:embed/>
            </p:oleObj>
          </a:graphicData>
        </a:graphic>
      </p:graphicFrame>
      <p:graphicFrame>
        <p:nvGraphicFramePr>
          <p:cNvPr id="8199" name="Object 9"/>
          <p:cNvGraphicFramePr>
            <a:graphicFrameLocks noChangeAspect="1"/>
          </p:cNvGraphicFramePr>
          <p:nvPr/>
        </p:nvGraphicFramePr>
        <p:xfrm>
          <a:off x="63500" y="4103688"/>
          <a:ext cx="4976813" cy="465137"/>
        </p:xfrm>
        <a:graphic>
          <a:graphicData uri="http://schemas.openxmlformats.org/presentationml/2006/ole">
            <p:oleObj spid="_x0000_s2052" name="Equation" r:id="rId6" imgW="2578100" imgH="241300" progId="">
              <p:embed/>
            </p:oleObj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181600" y="2590800"/>
            <a:ext cx="1676400" cy="3200400"/>
            <a:chOff x="3264" y="1632"/>
            <a:chExt cx="1056" cy="2016"/>
          </a:xfrm>
        </p:grpSpPr>
        <p:sp>
          <p:nvSpPr>
            <p:cNvPr id="8201" name="Line 11"/>
            <p:cNvSpPr>
              <a:spLocks noChangeShapeType="1"/>
            </p:cNvSpPr>
            <p:nvPr/>
          </p:nvSpPr>
          <p:spPr bwMode="auto">
            <a:xfrm flipH="1" flipV="1">
              <a:off x="3648" y="2640"/>
              <a:ext cx="336" cy="9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12"/>
            <p:cNvSpPr>
              <a:spLocks noChangeShapeType="1"/>
            </p:cNvSpPr>
            <p:nvPr/>
          </p:nvSpPr>
          <p:spPr bwMode="auto">
            <a:xfrm flipV="1">
              <a:off x="3648" y="1632"/>
              <a:ext cx="672" cy="10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13"/>
            <p:cNvSpPr>
              <a:spLocks noChangeShapeType="1"/>
            </p:cNvSpPr>
            <p:nvPr/>
          </p:nvSpPr>
          <p:spPr bwMode="auto">
            <a:xfrm flipV="1">
              <a:off x="3264" y="1728"/>
              <a:ext cx="480" cy="11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14"/>
            <p:cNvSpPr>
              <a:spLocks noChangeShapeType="1"/>
            </p:cNvSpPr>
            <p:nvPr/>
          </p:nvSpPr>
          <p:spPr bwMode="auto">
            <a:xfrm flipH="1" flipV="1">
              <a:off x="3264" y="2880"/>
              <a:ext cx="720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15"/>
            <p:cNvSpPr>
              <a:spLocks noChangeShapeType="1"/>
            </p:cNvSpPr>
            <p:nvPr/>
          </p:nvSpPr>
          <p:spPr bwMode="auto">
            <a:xfrm flipH="1">
              <a:off x="3744" y="1632"/>
              <a:ext cx="57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99B8EF-162A-4B7A-B54F-EB694860BA4F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10243" name="Picture 5" descr="fig 3-3"/>
          <p:cNvPicPr>
            <a:picLocks noChangeAspect="1" noChangeArrowheads="1"/>
          </p:cNvPicPr>
          <p:nvPr/>
        </p:nvPicPr>
        <p:blipFill>
          <a:blip r:embed="rId2">
            <a:lum bright="-18000" contrast="4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2" t="5554" r="55530" b="31482"/>
          <a:stretch>
            <a:fillRect/>
          </a:stretch>
        </p:blipFill>
        <p:spPr bwMode="auto">
          <a:xfrm>
            <a:off x="4573588" y="3471863"/>
            <a:ext cx="4570412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Arial" panose="020B0604020202020204" pitchFamily="34" charset="0"/>
              </a:rPr>
              <a:t>Limiting Conditions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791575" cy="5373688"/>
          </a:xfrm>
        </p:spPr>
        <p:txBody>
          <a:bodyPr/>
          <a:lstStyle/>
          <a:p>
            <a:pPr eaLnBrk="1" hangingPunct="1">
              <a:tabLst>
                <a:tab pos="344488" algn="l"/>
              </a:tabLst>
            </a:pPr>
            <a:r>
              <a:rPr lang="en-US" altLang="en-US" smtClean="0">
                <a:solidFill>
                  <a:schemeClr val="accent2"/>
                </a:solidFill>
                <a:latin typeface="Arial" panose="020B0604020202020204" pitchFamily="34" charset="0"/>
              </a:rPr>
              <a:t>Transmission angle (</a:t>
            </a:r>
            <a:r>
              <a:rPr lang="en-US" altLang="en-US" i="1" smtClean="0">
                <a:solidFill>
                  <a:schemeClr val="accent2"/>
                </a:solidFill>
                <a:latin typeface="SymbolPS" pitchFamily="18" charset="2"/>
              </a:rPr>
              <a:t>m</a:t>
            </a:r>
            <a:r>
              <a:rPr lang="en-US" altLang="en-US" smtClean="0">
                <a:solidFill>
                  <a:schemeClr val="accent2"/>
                </a:solidFill>
                <a:latin typeface="Arial" panose="020B0604020202020204" pitchFamily="34" charset="0"/>
              </a:rPr>
              <a:t>):</a:t>
            </a:r>
            <a:r>
              <a:rPr lang="en-US" altLang="en-US" smtClean="0">
                <a:latin typeface="Arial" panose="020B0604020202020204" pitchFamily="34" charset="0"/>
              </a:rPr>
              <a:t> the absolute value of the acute angle of the pair of angles at the intersection of the two links.</a:t>
            </a:r>
          </a:p>
          <a:p>
            <a:pPr eaLnBrk="1" hangingPunct="1">
              <a:tabLst>
                <a:tab pos="344488" algn="l"/>
              </a:tabLst>
            </a:pPr>
            <a:r>
              <a:rPr lang="en-US" altLang="en-US" smtClean="0">
                <a:latin typeface="Arial" panose="020B0604020202020204" pitchFamily="34" charset="0"/>
              </a:rPr>
              <a:t>Want the force in link 3 to rotate link 4</a:t>
            </a:r>
          </a:p>
          <a:p>
            <a:pPr eaLnBrk="1" hangingPunct="1">
              <a:tabLst>
                <a:tab pos="344488" algn="l"/>
              </a:tabLst>
            </a:pPr>
            <a:r>
              <a:rPr lang="en-US" altLang="en-US" smtClean="0">
                <a:latin typeface="Arial" panose="020B0604020202020204" pitchFamily="34" charset="0"/>
              </a:rPr>
              <a:t>Optimum value of 90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</a:p>
          <a:p>
            <a:pPr eaLnBrk="1" hangingPunct="1">
              <a:tabLst>
                <a:tab pos="344488" algn="l"/>
              </a:tabLst>
            </a:pPr>
            <a:r>
              <a:rPr lang="en-US" altLang="en-US" smtClean="0">
                <a:latin typeface="Arial" panose="020B0604020202020204" pitchFamily="34" charset="0"/>
              </a:rPr>
              <a:t>Try to keep the minimum 				value above 40</a:t>
            </a:r>
            <a:r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t>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5-2"/>
          <p:cNvPicPr>
            <a:picLocks noChangeAspect="1" noChangeArrowheads="1"/>
          </p:cNvPicPr>
          <p:nvPr/>
        </p:nvPicPr>
        <p:blipFill>
          <a:blip r:embed="rId3">
            <a:lum bright="-18000" contras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2" r="13475"/>
          <a:stretch>
            <a:fillRect/>
          </a:stretch>
        </p:blipFill>
        <p:spPr bwMode="auto">
          <a:xfrm>
            <a:off x="4876800" y="1143000"/>
            <a:ext cx="4267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FF"/>
                </a:solidFill>
              </a:rPr>
              <a:t>Two Position Synthesis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4953000" cy="5105400"/>
          </a:xfrm>
        </p:spPr>
        <p:txBody>
          <a:bodyPr/>
          <a:lstStyle/>
          <a:p>
            <a:pPr eaLnBrk="1" hangingPunct="1">
              <a:tabLst>
                <a:tab pos="4576763" algn="r"/>
              </a:tabLst>
            </a:pPr>
            <a:r>
              <a:rPr lang="en-US" altLang="en-US" smtClean="0">
                <a:solidFill>
                  <a:srgbClr val="6600CC"/>
                </a:solidFill>
              </a:rPr>
              <a:t>Variables</a:t>
            </a:r>
            <a:r>
              <a:rPr lang="en-US" altLang="en-US" smtClean="0"/>
              <a:t> </a:t>
            </a:r>
          </a:p>
          <a:p>
            <a:pPr eaLnBrk="1" hangingPunct="1">
              <a:buFontTx/>
              <a:buNone/>
              <a:tabLst>
                <a:tab pos="4576763" algn="r"/>
              </a:tabLst>
            </a:pPr>
            <a:r>
              <a:rPr lang="en-US" altLang="en-US" i="1" smtClean="0"/>
              <a:t>w, </a:t>
            </a:r>
            <a:r>
              <a:rPr lang="en-US" altLang="en-US" i="1" smtClean="0">
                <a:latin typeface="Symbol" panose="05050102010706020507" pitchFamily="18" charset="2"/>
              </a:rPr>
              <a:t>q</a:t>
            </a:r>
            <a:r>
              <a:rPr lang="en-US" altLang="en-US" i="1" smtClean="0"/>
              <a:t>, </a:t>
            </a:r>
            <a:r>
              <a:rPr lang="en-US" altLang="en-US" i="1" smtClean="0">
                <a:latin typeface="Symbol" panose="05050102010706020507" pitchFamily="18" charset="2"/>
              </a:rPr>
              <a:t>b</a:t>
            </a:r>
            <a:r>
              <a:rPr lang="en-US" altLang="en-US" i="1" baseline="-25000" smtClean="0"/>
              <a:t>2</a:t>
            </a:r>
            <a:r>
              <a:rPr lang="en-US" altLang="en-US" i="1" smtClean="0"/>
              <a:t>, z, </a:t>
            </a:r>
            <a:r>
              <a:rPr lang="en-US" altLang="en-US" i="1" smtClean="0">
                <a:latin typeface="Symbol" panose="05050102010706020507" pitchFamily="18" charset="2"/>
              </a:rPr>
              <a:t>f</a:t>
            </a:r>
            <a:r>
              <a:rPr lang="en-US" altLang="en-US" i="1" smtClean="0"/>
              <a:t>, </a:t>
            </a:r>
            <a:r>
              <a:rPr lang="en-US" altLang="en-US" i="1" smtClean="0">
                <a:latin typeface="Symbol" panose="05050102010706020507" pitchFamily="18" charset="2"/>
              </a:rPr>
              <a:t>a</a:t>
            </a:r>
            <a:r>
              <a:rPr lang="en-US" altLang="en-US" i="1" baseline="-25000" smtClean="0"/>
              <a:t>2</a:t>
            </a:r>
            <a:r>
              <a:rPr lang="en-US" altLang="en-US" i="1" smtClean="0"/>
              <a:t>, P</a:t>
            </a:r>
            <a:r>
              <a:rPr lang="en-US" altLang="en-US" i="1" baseline="-25000" smtClean="0"/>
              <a:t>21</a:t>
            </a:r>
            <a:r>
              <a:rPr lang="en-US" altLang="en-US" i="1" smtClean="0"/>
              <a:t>, </a:t>
            </a:r>
            <a:r>
              <a:rPr lang="en-US" altLang="en-US" i="1" smtClean="0">
                <a:latin typeface="Symbol" panose="05050102010706020507" pitchFamily="18" charset="2"/>
              </a:rPr>
              <a:t>d</a:t>
            </a:r>
            <a:r>
              <a:rPr lang="en-US" altLang="en-US" i="1" baseline="-25000" smtClean="0"/>
              <a:t>2	</a:t>
            </a:r>
            <a:r>
              <a:rPr lang="en-US" altLang="en-US" i="1" smtClean="0"/>
              <a:t>= 8</a:t>
            </a:r>
          </a:p>
          <a:p>
            <a:pPr eaLnBrk="1" hangingPunct="1">
              <a:tabLst>
                <a:tab pos="4576763" algn="r"/>
              </a:tabLst>
            </a:pPr>
            <a:r>
              <a:rPr lang="en-US" altLang="en-US" smtClean="0">
                <a:solidFill>
                  <a:srgbClr val="6600CC"/>
                </a:solidFill>
              </a:rPr>
              <a:t>Given</a:t>
            </a:r>
          </a:p>
          <a:p>
            <a:pPr eaLnBrk="1" hangingPunct="1">
              <a:buFontTx/>
              <a:buNone/>
              <a:tabLst>
                <a:tab pos="4576763" algn="r"/>
              </a:tabLst>
            </a:pPr>
            <a:r>
              <a:rPr lang="en-US" altLang="en-US" smtClean="0"/>
              <a:t>P</a:t>
            </a:r>
            <a:r>
              <a:rPr lang="en-US" altLang="en-US" baseline="-25000" smtClean="0"/>
              <a:t>21</a:t>
            </a:r>
            <a:r>
              <a:rPr lang="en-US" altLang="en-US" smtClean="0"/>
              <a:t>, </a:t>
            </a:r>
            <a:r>
              <a:rPr lang="en-US" altLang="en-US" smtClean="0">
                <a:latin typeface="Symbol" panose="05050102010706020507" pitchFamily="18" charset="2"/>
              </a:rPr>
              <a:t>d</a:t>
            </a:r>
            <a:r>
              <a:rPr lang="en-US" altLang="en-US" baseline="-25000" smtClean="0"/>
              <a:t>2</a:t>
            </a:r>
            <a:r>
              <a:rPr lang="en-US" altLang="en-US" smtClean="0"/>
              <a:t>, </a:t>
            </a:r>
            <a:r>
              <a:rPr lang="en-US" altLang="en-US" smtClean="0">
                <a:latin typeface="Symbol" panose="05050102010706020507" pitchFamily="18" charset="2"/>
              </a:rPr>
              <a:t>a</a:t>
            </a:r>
            <a:r>
              <a:rPr lang="en-US" altLang="en-US" baseline="-25000" smtClean="0"/>
              <a:t>2 </a:t>
            </a:r>
            <a:r>
              <a:rPr lang="en-US" altLang="en-US" smtClean="0"/>
              <a:t>	=-3</a:t>
            </a:r>
          </a:p>
          <a:p>
            <a:pPr eaLnBrk="1" hangingPunct="1">
              <a:tabLst>
                <a:tab pos="4576763" algn="r"/>
              </a:tabLst>
            </a:pPr>
            <a:r>
              <a:rPr lang="en-US" altLang="en-US" sz="2800" smtClean="0"/>
              <a:t>Complex equations: 1</a:t>
            </a:r>
          </a:p>
          <a:p>
            <a:pPr eaLnBrk="1" hangingPunct="1">
              <a:buFontTx/>
              <a:buNone/>
              <a:tabLst>
                <a:tab pos="4576763" algn="r"/>
              </a:tabLst>
            </a:pPr>
            <a:r>
              <a:rPr lang="en-US" altLang="en-US" sz="2800" smtClean="0"/>
              <a:t>can solve for 2 unknowns 	</a:t>
            </a:r>
            <a:r>
              <a:rPr lang="en-US" altLang="en-US" sz="2800" u="sng" smtClean="0"/>
              <a:t>=-2</a:t>
            </a:r>
          </a:p>
          <a:p>
            <a:pPr eaLnBrk="1" hangingPunct="1">
              <a:tabLst>
                <a:tab pos="4576763" algn="r"/>
              </a:tabLst>
            </a:pPr>
            <a:r>
              <a:rPr lang="en-US" altLang="en-US" smtClean="0"/>
              <a:t>Free Choices	=3</a:t>
            </a:r>
          </a:p>
          <a:p>
            <a:pPr eaLnBrk="1" hangingPunct="1">
              <a:tabLst>
                <a:tab pos="4576763" algn="r"/>
              </a:tabLst>
            </a:pPr>
            <a:endParaRPr lang="en-US" altLang="en-US" smtClean="0"/>
          </a:p>
          <a:p>
            <a:pPr eaLnBrk="1" hangingPunct="1">
              <a:tabLst>
                <a:tab pos="4576763" algn="r"/>
              </a:tabLst>
            </a:pPr>
            <a:endParaRPr lang="en-US" altLang="en-US" smtClean="0"/>
          </a:p>
        </p:txBody>
      </p:sp>
      <p:graphicFrame>
        <p:nvGraphicFramePr>
          <p:cNvPr id="9221" name="Object 8"/>
          <p:cNvGraphicFramePr>
            <a:graphicFrameLocks noChangeAspect="1"/>
          </p:cNvGraphicFramePr>
          <p:nvPr/>
        </p:nvGraphicFramePr>
        <p:xfrm>
          <a:off x="246063" y="1084263"/>
          <a:ext cx="5915025" cy="735012"/>
        </p:xfrm>
        <a:graphic>
          <a:graphicData uri="http://schemas.openxmlformats.org/presentationml/2006/ole">
            <p:oleObj spid="_x0000_s3074" name="Equation" r:id="rId4" imgW="2247900" imgH="279400" progId="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181600" y="2590800"/>
            <a:ext cx="1676400" cy="3200400"/>
            <a:chOff x="3264" y="1632"/>
            <a:chExt cx="1056" cy="2016"/>
          </a:xfrm>
        </p:grpSpPr>
        <p:sp>
          <p:nvSpPr>
            <p:cNvPr id="9223" name="Line 12"/>
            <p:cNvSpPr>
              <a:spLocks noChangeShapeType="1"/>
            </p:cNvSpPr>
            <p:nvPr/>
          </p:nvSpPr>
          <p:spPr bwMode="auto">
            <a:xfrm flipH="1" flipV="1">
              <a:off x="3648" y="2640"/>
              <a:ext cx="336" cy="9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13"/>
            <p:cNvSpPr>
              <a:spLocks noChangeShapeType="1"/>
            </p:cNvSpPr>
            <p:nvPr/>
          </p:nvSpPr>
          <p:spPr bwMode="auto">
            <a:xfrm flipV="1">
              <a:off x="3648" y="1632"/>
              <a:ext cx="672" cy="10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14"/>
            <p:cNvSpPr>
              <a:spLocks noChangeShapeType="1"/>
            </p:cNvSpPr>
            <p:nvPr/>
          </p:nvSpPr>
          <p:spPr bwMode="auto">
            <a:xfrm flipV="1">
              <a:off x="3264" y="1728"/>
              <a:ext cx="480" cy="11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15"/>
            <p:cNvSpPr>
              <a:spLocks noChangeShapeType="1"/>
            </p:cNvSpPr>
            <p:nvPr/>
          </p:nvSpPr>
          <p:spPr bwMode="auto">
            <a:xfrm flipH="1" flipV="1">
              <a:off x="3264" y="2880"/>
              <a:ext cx="720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6"/>
            <p:cNvSpPr>
              <a:spLocks noChangeShapeType="1"/>
            </p:cNvSpPr>
            <p:nvPr/>
          </p:nvSpPr>
          <p:spPr bwMode="auto">
            <a:xfrm flipH="1">
              <a:off x="3744" y="1632"/>
              <a:ext cx="57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5-2"/>
          <p:cNvPicPr>
            <a:picLocks noChangeAspect="1" noChangeArrowheads="1"/>
          </p:cNvPicPr>
          <p:nvPr/>
        </p:nvPicPr>
        <p:blipFill>
          <a:blip r:embed="rId3">
            <a:lum bright="-18000" contras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2" r="13475"/>
          <a:stretch>
            <a:fillRect/>
          </a:stretch>
        </p:blipFill>
        <p:spPr bwMode="auto">
          <a:xfrm>
            <a:off x="4876800" y="1143000"/>
            <a:ext cx="4267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FF"/>
                </a:solidFill>
              </a:rPr>
              <a:t>Two Position Synthesis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4953000" cy="5105400"/>
          </a:xfrm>
        </p:spPr>
        <p:txBody>
          <a:bodyPr/>
          <a:lstStyle/>
          <a:p>
            <a:pPr eaLnBrk="1" hangingPunct="1">
              <a:tabLst>
                <a:tab pos="4576763" algn="r"/>
              </a:tabLst>
            </a:pPr>
            <a:r>
              <a:rPr lang="en-US" altLang="en-US" smtClean="0"/>
              <a:t>Choose (</a:t>
            </a:r>
            <a:r>
              <a:rPr lang="en-US" altLang="en-US" i="1" smtClean="0">
                <a:latin typeface="Symbol" panose="05050102010706020507" pitchFamily="18" charset="2"/>
              </a:rPr>
              <a:t>q</a:t>
            </a:r>
            <a:r>
              <a:rPr lang="en-US" altLang="en-US" i="1" smtClean="0"/>
              <a:t>, </a:t>
            </a:r>
            <a:r>
              <a:rPr lang="en-US" altLang="en-US" i="1" smtClean="0">
                <a:latin typeface="Symbol" panose="05050102010706020507" pitchFamily="18" charset="2"/>
              </a:rPr>
              <a:t>b</a:t>
            </a:r>
            <a:r>
              <a:rPr lang="en-US" altLang="en-US" i="1" baseline="-25000" smtClean="0"/>
              <a:t>2</a:t>
            </a:r>
            <a:r>
              <a:rPr lang="en-US" altLang="en-US" i="1" smtClean="0"/>
              <a:t>, </a:t>
            </a:r>
            <a:r>
              <a:rPr lang="en-US" altLang="en-US" i="1" smtClean="0">
                <a:latin typeface="Symbol" panose="05050102010706020507" pitchFamily="18" charset="2"/>
              </a:rPr>
              <a:t>f</a:t>
            </a:r>
            <a:r>
              <a:rPr lang="en-US" altLang="en-US" smtClean="0"/>
              <a:t>)</a:t>
            </a:r>
          </a:p>
          <a:p>
            <a:pPr eaLnBrk="1" hangingPunct="1">
              <a:tabLst>
                <a:tab pos="4576763" algn="r"/>
              </a:tabLst>
            </a:pPr>
            <a:endParaRPr lang="en-US" altLang="en-US" smtClean="0"/>
          </a:p>
          <a:p>
            <a:pPr eaLnBrk="1" hangingPunct="1">
              <a:tabLst>
                <a:tab pos="4576763" algn="r"/>
              </a:tabLst>
            </a:pPr>
            <a:endParaRPr lang="en-US" altLang="en-US" sz="2400" smtClean="0"/>
          </a:p>
          <a:p>
            <a:pPr eaLnBrk="1" hangingPunct="1">
              <a:tabLst>
                <a:tab pos="4576763" algn="r"/>
              </a:tabLst>
            </a:pPr>
            <a:endParaRPr lang="en-US" altLang="en-US" sz="2400" smtClean="0"/>
          </a:p>
          <a:p>
            <a:pPr eaLnBrk="1" hangingPunct="1">
              <a:buFontTx/>
              <a:buNone/>
              <a:tabLst>
                <a:tab pos="4576763" algn="r"/>
              </a:tabLst>
            </a:pPr>
            <a:r>
              <a:rPr lang="en-US" altLang="en-US" smtClean="0"/>
              <a:t>Gives 2 simultaneous eqns.</a:t>
            </a:r>
          </a:p>
          <a:p>
            <a:pPr eaLnBrk="1" hangingPunct="1">
              <a:tabLst>
                <a:tab pos="4576763" algn="r"/>
              </a:tabLst>
            </a:pPr>
            <a:endParaRPr lang="en-US" altLang="en-US" smtClean="0"/>
          </a:p>
          <a:p>
            <a:pPr eaLnBrk="1" hangingPunct="1">
              <a:tabLst>
                <a:tab pos="4576763" algn="r"/>
              </a:tabLst>
            </a:pPr>
            <a:endParaRPr lang="en-US" altLang="en-US" smtClean="0"/>
          </a:p>
        </p:txBody>
      </p:sp>
      <p:graphicFrame>
        <p:nvGraphicFramePr>
          <p:cNvPr id="10245" name="Object 7"/>
          <p:cNvGraphicFramePr>
            <a:graphicFrameLocks noChangeAspect="1"/>
          </p:cNvGraphicFramePr>
          <p:nvPr/>
        </p:nvGraphicFramePr>
        <p:xfrm>
          <a:off x="166688" y="1084263"/>
          <a:ext cx="5915025" cy="735012"/>
        </p:xfrm>
        <a:graphic>
          <a:graphicData uri="http://schemas.openxmlformats.org/presentationml/2006/ole">
            <p:oleObj spid="_x0000_s4098" name="Equation" r:id="rId4" imgW="2247900" imgH="279400" progId="">
              <p:embed/>
            </p:oleObj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81600" y="2590800"/>
            <a:ext cx="1676400" cy="3200400"/>
            <a:chOff x="3264" y="1632"/>
            <a:chExt cx="1056" cy="2016"/>
          </a:xfrm>
        </p:grpSpPr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 flipH="1" flipV="1">
              <a:off x="3648" y="2640"/>
              <a:ext cx="336" cy="9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 flipV="1">
              <a:off x="3648" y="1632"/>
              <a:ext cx="672" cy="10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 flipV="1">
              <a:off x="3264" y="1728"/>
              <a:ext cx="480" cy="11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 flipH="1" flipV="1">
              <a:off x="3264" y="2880"/>
              <a:ext cx="720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 flipH="1">
              <a:off x="3744" y="1632"/>
              <a:ext cx="57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247" name="Object 17"/>
          <p:cNvGraphicFramePr>
            <a:graphicFrameLocks noChangeAspect="1"/>
          </p:cNvGraphicFramePr>
          <p:nvPr/>
        </p:nvGraphicFramePr>
        <p:xfrm>
          <a:off x="939800" y="2298700"/>
          <a:ext cx="1924050" cy="1638300"/>
        </p:xfrm>
        <a:graphic>
          <a:graphicData uri="http://schemas.openxmlformats.org/presentationml/2006/ole">
            <p:oleObj spid="_x0000_s4099" name="Equation" r:id="rId5" imgW="977900" imgH="838200" progId="">
              <p:embed/>
            </p:oleObj>
          </a:graphicData>
        </a:graphic>
      </p:graphicFrame>
      <p:graphicFrame>
        <p:nvGraphicFramePr>
          <p:cNvPr id="10248" name="Object 19"/>
          <p:cNvGraphicFramePr>
            <a:graphicFrameLocks noChangeAspect="1"/>
          </p:cNvGraphicFramePr>
          <p:nvPr/>
        </p:nvGraphicFramePr>
        <p:xfrm>
          <a:off x="811213" y="4343400"/>
          <a:ext cx="2339975" cy="519113"/>
        </p:xfrm>
        <a:graphic>
          <a:graphicData uri="http://schemas.openxmlformats.org/presentationml/2006/ole">
            <p:oleObj spid="_x0000_s4100" name="Equation" r:id="rId6" imgW="698197" imgH="152334" progId="Equation.3">
              <p:embed/>
            </p:oleObj>
          </a:graphicData>
        </a:graphic>
      </p:graphicFrame>
      <p:graphicFrame>
        <p:nvGraphicFramePr>
          <p:cNvPr id="10249" name="Object 21"/>
          <p:cNvGraphicFramePr>
            <a:graphicFrameLocks noChangeAspect="1"/>
          </p:cNvGraphicFramePr>
          <p:nvPr/>
        </p:nvGraphicFramePr>
        <p:xfrm>
          <a:off x="835025" y="4876800"/>
          <a:ext cx="2290763" cy="541338"/>
        </p:xfrm>
        <a:graphic>
          <a:graphicData uri="http://schemas.openxmlformats.org/presentationml/2006/ole">
            <p:oleObj spid="_x0000_s4101" r:id="rId7" imgW="850531" imgH="20311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5-2"/>
          <p:cNvPicPr>
            <a:picLocks noChangeAspect="1" noChangeArrowheads="1"/>
          </p:cNvPicPr>
          <p:nvPr/>
        </p:nvPicPr>
        <p:blipFill>
          <a:blip r:embed="rId3">
            <a:lum bright="-18000" contras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2" r="13475"/>
          <a:stretch>
            <a:fillRect/>
          </a:stretch>
        </p:blipFill>
        <p:spPr bwMode="auto">
          <a:xfrm>
            <a:off x="4876800" y="1143000"/>
            <a:ext cx="4267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FF"/>
                </a:solidFill>
              </a:rPr>
              <a:t>Two Position Synthesis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5181600" cy="4306888"/>
          </a:xfrm>
        </p:spPr>
        <p:txBody>
          <a:bodyPr/>
          <a:lstStyle/>
          <a:p>
            <a:pPr eaLnBrk="1" hangingPunct="1">
              <a:tabLst>
                <a:tab pos="4576763" algn="r"/>
              </a:tabLst>
            </a:pPr>
            <a:r>
              <a:rPr lang="en-US" altLang="en-US" smtClean="0"/>
              <a:t>Choose (</a:t>
            </a:r>
            <a:r>
              <a:rPr lang="en-US" altLang="en-US" i="1" smtClean="0">
                <a:latin typeface="Symbol" panose="05050102010706020507" pitchFamily="18" charset="2"/>
              </a:rPr>
              <a:t>b</a:t>
            </a:r>
            <a:r>
              <a:rPr lang="en-US" altLang="en-US" i="1" baseline="-25000" smtClean="0"/>
              <a:t>2</a:t>
            </a:r>
            <a:r>
              <a:rPr lang="en-US" altLang="en-US" i="1" smtClean="0"/>
              <a:t>, z, </a:t>
            </a:r>
            <a:r>
              <a:rPr lang="en-US" altLang="en-US" i="1" smtClean="0">
                <a:latin typeface="Symbol" panose="05050102010706020507" pitchFamily="18" charset="2"/>
              </a:rPr>
              <a:t>f</a:t>
            </a:r>
            <a:r>
              <a:rPr lang="en-US" altLang="en-US" smtClean="0"/>
              <a:t>)</a:t>
            </a:r>
          </a:p>
          <a:p>
            <a:pPr eaLnBrk="1" hangingPunct="1">
              <a:tabLst>
                <a:tab pos="4576763" algn="r"/>
              </a:tabLst>
            </a:pPr>
            <a:endParaRPr lang="en-US" altLang="en-US" smtClean="0"/>
          </a:p>
          <a:p>
            <a:pPr eaLnBrk="1" hangingPunct="1">
              <a:buFontTx/>
              <a:buNone/>
              <a:tabLst>
                <a:tab pos="4576763" algn="r"/>
              </a:tabLst>
            </a:pPr>
            <a:endParaRPr lang="en-US" altLang="en-US" smtClean="0"/>
          </a:p>
          <a:p>
            <a:pPr eaLnBrk="1" hangingPunct="1">
              <a:buFontTx/>
              <a:buNone/>
              <a:tabLst>
                <a:tab pos="4576763" algn="r"/>
              </a:tabLst>
            </a:pPr>
            <a:r>
              <a:rPr lang="en-US" altLang="en-US" smtClean="0"/>
              <a:t>	</a:t>
            </a:r>
            <a:r>
              <a:rPr lang="en-US" altLang="en-US" sz="2800" smtClean="0"/>
              <a:t>from which the magnitude and angle can be calculated</a:t>
            </a:r>
          </a:p>
          <a:p>
            <a:pPr eaLnBrk="1" hangingPunct="1">
              <a:buFontTx/>
              <a:buNone/>
              <a:tabLst>
                <a:tab pos="4576763" algn="r"/>
              </a:tabLst>
            </a:pPr>
            <a:r>
              <a:rPr lang="en-US" altLang="en-US" sz="2800" i="1" smtClean="0"/>
              <a:t>    w</a:t>
            </a:r>
            <a:r>
              <a:rPr lang="en-US" altLang="en-US" sz="2800" smtClean="0"/>
              <a:t>=abs(</a:t>
            </a:r>
            <a:r>
              <a:rPr lang="en-US" altLang="en-US" sz="2800" i="1" smtClean="0"/>
              <a:t>Q</a:t>
            </a:r>
            <a:r>
              <a:rPr lang="en-US" altLang="en-US" sz="2800" smtClean="0"/>
              <a:t>), </a:t>
            </a:r>
            <a:r>
              <a:rPr lang="en-US" altLang="en-US" sz="2800" i="1" smtClean="0">
                <a:latin typeface="Symbol" panose="05050102010706020507" pitchFamily="18" charset="2"/>
              </a:rPr>
              <a:t>q</a:t>
            </a:r>
            <a:r>
              <a:rPr lang="en-US" altLang="en-US" sz="2800" smtClean="0"/>
              <a:t>=angle(</a:t>
            </a:r>
            <a:r>
              <a:rPr lang="en-US" altLang="en-US" sz="2800" i="1" smtClean="0"/>
              <a:t>Q</a:t>
            </a:r>
            <a:r>
              <a:rPr lang="en-US" altLang="en-US" sz="2800" smtClean="0"/>
              <a:t>)</a:t>
            </a:r>
          </a:p>
          <a:p>
            <a:pPr eaLnBrk="1" hangingPunct="1">
              <a:tabLst>
                <a:tab pos="4576763" algn="r"/>
              </a:tabLst>
            </a:pPr>
            <a:r>
              <a:rPr lang="en-US" altLang="en-US" sz="2800" smtClean="0">
                <a:solidFill>
                  <a:srgbClr val="660066"/>
                </a:solidFill>
              </a:rPr>
              <a:t>The other side can be calculated similarly</a:t>
            </a:r>
          </a:p>
          <a:p>
            <a:pPr eaLnBrk="1" hangingPunct="1">
              <a:tabLst>
                <a:tab pos="4576763" algn="r"/>
              </a:tabLst>
            </a:pPr>
            <a:endParaRPr lang="en-US" altLang="en-US" sz="2800" smtClean="0">
              <a:solidFill>
                <a:srgbClr val="99CC00"/>
              </a:solidFill>
            </a:endParaRPr>
          </a:p>
        </p:txBody>
      </p:sp>
      <p:graphicFrame>
        <p:nvGraphicFramePr>
          <p:cNvPr id="11269" name="Object 7"/>
          <p:cNvGraphicFramePr>
            <a:graphicFrameLocks noChangeAspect="1"/>
          </p:cNvGraphicFramePr>
          <p:nvPr/>
        </p:nvGraphicFramePr>
        <p:xfrm>
          <a:off x="166688" y="1084263"/>
          <a:ext cx="5915025" cy="735012"/>
        </p:xfrm>
        <a:graphic>
          <a:graphicData uri="http://schemas.openxmlformats.org/presentationml/2006/ole">
            <p:oleObj spid="_x0000_s5122" name="Equation" r:id="rId4" imgW="2247900" imgH="279400" progId="">
              <p:embed/>
            </p:oleObj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81600" y="2590800"/>
            <a:ext cx="1676400" cy="3200400"/>
            <a:chOff x="3264" y="1632"/>
            <a:chExt cx="1056" cy="2016"/>
          </a:xfrm>
        </p:grpSpPr>
        <p:sp>
          <p:nvSpPr>
            <p:cNvPr id="11279" name="Line 10"/>
            <p:cNvSpPr>
              <a:spLocks noChangeShapeType="1"/>
            </p:cNvSpPr>
            <p:nvPr/>
          </p:nvSpPr>
          <p:spPr bwMode="auto">
            <a:xfrm flipH="1" flipV="1">
              <a:off x="3648" y="2640"/>
              <a:ext cx="336" cy="9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11"/>
            <p:cNvSpPr>
              <a:spLocks noChangeShapeType="1"/>
            </p:cNvSpPr>
            <p:nvPr/>
          </p:nvSpPr>
          <p:spPr bwMode="auto">
            <a:xfrm flipV="1">
              <a:off x="3648" y="1632"/>
              <a:ext cx="672" cy="10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12"/>
            <p:cNvSpPr>
              <a:spLocks noChangeShapeType="1"/>
            </p:cNvSpPr>
            <p:nvPr/>
          </p:nvSpPr>
          <p:spPr bwMode="auto">
            <a:xfrm flipV="1">
              <a:off x="3264" y="1728"/>
              <a:ext cx="480" cy="11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3"/>
            <p:cNvSpPr>
              <a:spLocks noChangeShapeType="1"/>
            </p:cNvSpPr>
            <p:nvPr/>
          </p:nvSpPr>
          <p:spPr bwMode="auto">
            <a:xfrm flipH="1" flipV="1">
              <a:off x="3264" y="2880"/>
              <a:ext cx="720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4"/>
            <p:cNvSpPr>
              <a:spLocks noChangeShapeType="1"/>
            </p:cNvSpPr>
            <p:nvPr/>
          </p:nvSpPr>
          <p:spPr bwMode="auto">
            <a:xfrm flipH="1">
              <a:off x="3744" y="1632"/>
              <a:ext cx="57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1271" name="Object 22"/>
          <p:cNvGraphicFramePr>
            <a:graphicFrameLocks noChangeAspect="1"/>
          </p:cNvGraphicFramePr>
          <p:nvPr/>
        </p:nvGraphicFramePr>
        <p:xfrm>
          <a:off x="234950" y="2408238"/>
          <a:ext cx="4856163" cy="1138237"/>
        </p:xfrm>
        <a:graphic>
          <a:graphicData uri="http://schemas.openxmlformats.org/presentationml/2006/ole">
            <p:oleObj spid="_x0000_s5123" name="Equation" r:id="rId5" imgW="2019300" imgH="469900" progId="">
              <p:embed/>
            </p:oleObj>
          </a:graphicData>
        </a:graphic>
      </p:graphicFrame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919788" y="2562225"/>
            <a:ext cx="2752725" cy="4019550"/>
            <a:chOff x="3729" y="1614"/>
            <a:chExt cx="1734" cy="2532"/>
          </a:xfrm>
        </p:grpSpPr>
        <p:sp>
          <p:nvSpPr>
            <p:cNvPr id="11273" name="Line 37"/>
            <p:cNvSpPr>
              <a:spLocks noChangeShapeType="1"/>
            </p:cNvSpPr>
            <p:nvPr/>
          </p:nvSpPr>
          <p:spPr bwMode="auto">
            <a:xfrm flipV="1">
              <a:off x="5253" y="2391"/>
              <a:ext cx="207" cy="1755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3729" y="1614"/>
              <a:ext cx="1734" cy="2526"/>
              <a:chOff x="3729" y="1614"/>
              <a:chExt cx="1734" cy="2526"/>
            </a:xfrm>
          </p:grpSpPr>
          <p:sp>
            <p:nvSpPr>
              <p:cNvPr id="11275" name="Line 39"/>
              <p:cNvSpPr>
                <a:spLocks noChangeShapeType="1"/>
              </p:cNvSpPr>
              <p:nvPr/>
            </p:nvSpPr>
            <p:spPr bwMode="auto">
              <a:xfrm flipH="1" flipV="1">
                <a:off x="4338" y="1620"/>
                <a:ext cx="1125" cy="768"/>
              </a:xfrm>
              <a:prstGeom prst="line">
                <a:avLst/>
              </a:prstGeom>
              <a:noFill/>
              <a:ln w="38100">
                <a:solidFill>
                  <a:srgbClr val="66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Line 40"/>
              <p:cNvSpPr>
                <a:spLocks noChangeShapeType="1"/>
              </p:cNvSpPr>
              <p:nvPr/>
            </p:nvSpPr>
            <p:spPr bwMode="auto">
              <a:xfrm flipH="1">
                <a:off x="3729" y="1614"/>
                <a:ext cx="612" cy="132"/>
              </a:xfrm>
              <a:prstGeom prst="line">
                <a:avLst/>
              </a:prstGeom>
              <a:noFill/>
              <a:ln w="38100">
                <a:solidFill>
                  <a:srgbClr val="66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" name="Line 41"/>
              <p:cNvSpPr>
                <a:spLocks noChangeShapeType="1"/>
              </p:cNvSpPr>
              <p:nvPr/>
            </p:nvSpPr>
            <p:spPr bwMode="auto">
              <a:xfrm flipH="1" flipV="1">
                <a:off x="4980" y="2397"/>
                <a:ext cx="267" cy="1743"/>
              </a:xfrm>
              <a:prstGeom prst="line">
                <a:avLst/>
              </a:prstGeom>
              <a:noFill/>
              <a:ln w="38100">
                <a:solidFill>
                  <a:srgbClr val="66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" name="Line 42"/>
              <p:cNvSpPr>
                <a:spLocks noChangeShapeType="1"/>
              </p:cNvSpPr>
              <p:nvPr/>
            </p:nvSpPr>
            <p:spPr bwMode="auto">
              <a:xfrm flipH="1" flipV="1">
                <a:off x="3738" y="1743"/>
                <a:ext cx="1236" cy="651"/>
              </a:xfrm>
              <a:prstGeom prst="line">
                <a:avLst/>
              </a:prstGeom>
              <a:noFill/>
              <a:ln w="38100">
                <a:solidFill>
                  <a:srgbClr val="66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5-2"/>
          <p:cNvPicPr>
            <a:picLocks noChangeAspect="1" noChangeArrowheads="1"/>
          </p:cNvPicPr>
          <p:nvPr/>
        </p:nvPicPr>
        <p:blipFill>
          <a:blip r:embed="rId3">
            <a:lum bright="-18000" contras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2" r="13475"/>
          <a:stretch>
            <a:fillRect/>
          </a:stretch>
        </p:blipFill>
        <p:spPr bwMode="auto">
          <a:xfrm>
            <a:off x="4876800" y="1143000"/>
            <a:ext cx="4267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FF"/>
                </a:solidFill>
              </a:rPr>
              <a:t>Two Position Synthesis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96963"/>
            <a:ext cx="5181600" cy="5105400"/>
          </a:xfrm>
        </p:spPr>
        <p:txBody>
          <a:bodyPr/>
          <a:lstStyle/>
          <a:p>
            <a:pPr eaLnBrk="1" hangingPunct="1">
              <a:tabLst>
                <a:tab pos="4576763" algn="r"/>
              </a:tabLst>
            </a:pPr>
            <a:r>
              <a:rPr lang="en-US" altLang="en-US" smtClean="0">
                <a:solidFill>
                  <a:srgbClr val="3333FF"/>
                </a:solidFill>
              </a:rPr>
              <a:t>Once both sides have been solved, the coupler and ground can be calculated using</a:t>
            </a:r>
          </a:p>
          <a:p>
            <a:pPr eaLnBrk="1" hangingPunct="1">
              <a:tabLst>
                <a:tab pos="4576763" algn="r"/>
              </a:tabLst>
            </a:pPr>
            <a:endParaRPr lang="en-US" altLang="en-US" smtClean="0">
              <a:solidFill>
                <a:srgbClr val="3333FF"/>
              </a:solidFill>
            </a:endParaRPr>
          </a:p>
          <a:p>
            <a:pPr eaLnBrk="1" hangingPunct="1">
              <a:buFontTx/>
              <a:buNone/>
              <a:tabLst>
                <a:tab pos="4576763" algn="r"/>
              </a:tabLst>
            </a:pPr>
            <a:endParaRPr lang="en-US" altLang="en-US" smtClean="0">
              <a:solidFill>
                <a:srgbClr val="3333FF"/>
              </a:solidFill>
            </a:endParaRPr>
          </a:p>
          <a:p>
            <a:pPr eaLnBrk="1" hangingPunct="1">
              <a:buFontTx/>
              <a:buNone/>
              <a:tabLst>
                <a:tab pos="4576763" algn="r"/>
              </a:tabLst>
            </a:pPr>
            <a:r>
              <a:rPr lang="en-US" altLang="en-US" smtClean="0">
                <a:solidFill>
                  <a:srgbClr val="3333FF"/>
                </a:solidFill>
              </a:rPr>
              <a:t>	</a:t>
            </a:r>
          </a:p>
          <a:p>
            <a:pPr algn="ctr" eaLnBrk="1" hangingPunct="1">
              <a:buFontTx/>
              <a:buNone/>
              <a:tabLst>
                <a:tab pos="4576763" algn="r"/>
              </a:tabLst>
            </a:pPr>
            <a:r>
              <a:rPr lang="en-US" altLang="en-US" i="1" smtClean="0">
                <a:solidFill>
                  <a:srgbClr val="3333FF"/>
                </a:solidFill>
              </a:rPr>
              <a:t>v</a:t>
            </a:r>
            <a:r>
              <a:rPr lang="en-US" altLang="en-US" smtClean="0">
                <a:solidFill>
                  <a:srgbClr val="3333FF"/>
                </a:solidFill>
              </a:rPr>
              <a:t>=abs(</a:t>
            </a:r>
            <a:r>
              <a:rPr lang="en-US" altLang="en-US" i="1" smtClean="0">
                <a:solidFill>
                  <a:srgbClr val="3333FF"/>
                </a:solidFill>
              </a:rPr>
              <a:t>V</a:t>
            </a:r>
            <a:r>
              <a:rPr lang="en-US" altLang="en-US" i="1" baseline="-25000" smtClean="0">
                <a:solidFill>
                  <a:srgbClr val="3333FF"/>
                </a:solidFill>
              </a:rPr>
              <a:t>1</a:t>
            </a:r>
            <a:r>
              <a:rPr lang="en-US" altLang="en-US" smtClean="0">
                <a:solidFill>
                  <a:srgbClr val="3333FF"/>
                </a:solidFill>
              </a:rPr>
              <a:t>)</a:t>
            </a:r>
          </a:p>
          <a:p>
            <a:pPr algn="ctr" eaLnBrk="1" hangingPunct="1">
              <a:buFontTx/>
              <a:buNone/>
              <a:tabLst>
                <a:tab pos="4576763" algn="r"/>
              </a:tabLst>
            </a:pPr>
            <a:r>
              <a:rPr lang="en-US" altLang="en-US" smtClean="0">
                <a:solidFill>
                  <a:srgbClr val="3333FF"/>
                </a:solidFill>
              </a:rPr>
              <a:t>g=abs(G</a:t>
            </a:r>
            <a:r>
              <a:rPr lang="en-US" altLang="en-US" baseline="-25000" smtClean="0">
                <a:solidFill>
                  <a:srgbClr val="3333FF"/>
                </a:solidFill>
              </a:rPr>
              <a:t>1</a:t>
            </a:r>
            <a:r>
              <a:rPr lang="en-US" altLang="en-US" smtClean="0">
                <a:solidFill>
                  <a:srgbClr val="3333FF"/>
                </a:solidFill>
              </a:rPr>
              <a:t>)</a:t>
            </a:r>
          </a:p>
          <a:p>
            <a:pPr eaLnBrk="1" hangingPunct="1">
              <a:tabLst>
                <a:tab pos="4576763" algn="r"/>
              </a:tabLst>
            </a:pPr>
            <a:endParaRPr lang="en-US" altLang="en-US" smtClean="0">
              <a:solidFill>
                <a:srgbClr val="3333FF"/>
              </a:solidFill>
            </a:endParaRPr>
          </a:p>
          <a:p>
            <a:pPr eaLnBrk="1" hangingPunct="1">
              <a:tabLst>
                <a:tab pos="4576763" algn="r"/>
              </a:tabLst>
            </a:pPr>
            <a:endParaRPr lang="en-US" altLang="en-US" smtClean="0">
              <a:solidFill>
                <a:srgbClr val="3333FF"/>
              </a:solidFill>
            </a:endParaRPr>
          </a:p>
        </p:txBody>
      </p:sp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1482725" y="3170238"/>
          <a:ext cx="1870075" cy="568325"/>
        </p:xfrm>
        <a:graphic>
          <a:graphicData uri="http://schemas.openxmlformats.org/presentationml/2006/ole">
            <p:oleObj spid="_x0000_s6146" name="Equation" r:id="rId4" imgW="710891" imgH="215806" progId="Equation.3">
              <p:embed/>
            </p:oleObj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81600" y="2590800"/>
            <a:ext cx="1676400" cy="3200400"/>
            <a:chOff x="3264" y="1632"/>
            <a:chExt cx="1056" cy="2016"/>
          </a:xfrm>
        </p:grpSpPr>
        <p:sp>
          <p:nvSpPr>
            <p:cNvPr id="12303" name="Line 10"/>
            <p:cNvSpPr>
              <a:spLocks noChangeShapeType="1"/>
            </p:cNvSpPr>
            <p:nvPr/>
          </p:nvSpPr>
          <p:spPr bwMode="auto">
            <a:xfrm flipH="1" flipV="1">
              <a:off x="3648" y="2640"/>
              <a:ext cx="336" cy="9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11"/>
            <p:cNvSpPr>
              <a:spLocks noChangeShapeType="1"/>
            </p:cNvSpPr>
            <p:nvPr/>
          </p:nvSpPr>
          <p:spPr bwMode="auto">
            <a:xfrm flipV="1">
              <a:off x="3648" y="1632"/>
              <a:ext cx="672" cy="10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Line 12"/>
            <p:cNvSpPr>
              <a:spLocks noChangeShapeType="1"/>
            </p:cNvSpPr>
            <p:nvPr/>
          </p:nvSpPr>
          <p:spPr bwMode="auto">
            <a:xfrm flipV="1">
              <a:off x="3264" y="1728"/>
              <a:ext cx="480" cy="11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Line 13"/>
            <p:cNvSpPr>
              <a:spLocks noChangeShapeType="1"/>
            </p:cNvSpPr>
            <p:nvPr/>
          </p:nvSpPr>
          <p:spPr bwMode="auto">
            <a:xfrm flipH="1" flipV="1">
              <a:off x="3264" y="2880"/>
              <a:ext cx="720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Line 14"/>
            <p:cNvSpPr>
              <a:spLocks noChangeShapeType="1"/>
            </p:cNvSpPr>
            <p:nvPr/>
          </p:nvSpPr>
          <p:spPr bwMode="auto">
            <a:xfrm flipH="1">
              <a:off x="3744" y="1632"/>
              <a:ext cx="57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2295" name="Object 19"/>
          <p:cNvGraphicFramePr>
            <a:graphicFrameLocks noChangeAspect="1"/>
          </p:cNvGraphicFramePr>
          <p:nvPr/>
        </p:nvGraphicFramePr>
        <p:xfrm>
          <a:off x="1027113" y="3821113"/>
          <a:ext cx="2952750" cy="660400"/>
        </p:xfrm>
        <a:graphic>
          <a:graphicData uri="http://schemas.openxmlformats.org/presentationml/2006/ole">
            <p:oleObj spid="_x0000_s6147" name="Equation" r:id="rId5" imgW="1028700" imgH="228600" progId="">
              <p:embed/>
            </p:oleObj>
          </a:graphicData>
        </a:graphic>
      </p:graphicFrame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919788" y="2562225"/>
            <a:ext cx="2752725" cy="4019550"/>
            <a:chOff x="3729" y="1614"/>
            <a:chExt cx="1734" cy="2532"/>
          </a:xfrm>
        </p:grpSpPr>
        <p:sp>
          <p:nvSpPr>
            <p:cNvPr id="12297" name="Line 22"/>
            <p:cNvSpPr>
              <a:spLocks noChangeShapeType="1"/>
            </p:cNvSpPr>
            <p:nvPr/>
          </p:nvSpPr>
          <p:spPr bwMode="auto">
            <a:xfrm flipV="1">
              <a:off x="5253" y="2391"/>
              <a:ext cx="207" cy="1755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3729" y="1614"/>
              <a:ext cx="1734" cy="2526"/>
              <a:chOff x="3729" y="1614"/>
              <a:chExt cx="1734" cy="2526"/>
            </a:xfrm>
          </p:grpSpPr>
          <p:sp>
            <p:nvSpPr>
              <p:cNvPr id="12299" name="Line 24"/>
              <p:cNvSpPr>
                <a:spLocks noChangeShapeType="1"/>
              </p:cNvSpPr>
              <p:nvPr/>
            </p:nvSpPr>
            <p:spPr bwMode="auto">
              <a:xfrm flipH="1" flipV="1">
                <a:off x="4338" y="1620"/>
                <a:ext cx="1125" cy="768"/>
              </a:xfrm>
              <a:prstGeom prst="line">
                <a:avLst/>
              </a:prstGeom>
              <a:noFill/>
              <a:ln w="38100">
                <a:solidFill>
                  <a:srgbClr val="66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0" name="Line 25"/>
              <p:cNvSpPr>
                <a:spLocks noChangeShapeType="1"/>
              </p:cNvSpPr>
              <p:nvPr/>
            </p:nvSpPr>
            <p:spPr bwMode="auto">
              <a:xfrm flipH="1">
                <a:off x="3729" y="1614"/>
                <a:ext cx="612" cy="132"/>
              </a:xfrm>
              <a:prstGeom prst="line">
                <a:avLst/>
              </a:prstGeom>
              <a:noFill/>
              <a:ln w="38100">
                <a:solidFill>
                  <a:srgbClr val="66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1" name="Line 26"/>
              <p:cNvSpPr>
                <a:spLocks noChangeShapeType="1"/>
              </p:cNvSpPr>
              <p:nvPr/>
            </p:nvSpPr>
            <p:spPr bwMode="auto">
              <a:xfrm flipH="1" flipV="1">
                <a:off x="4980" y="2397"/>
                <a:ext cx="267" cy="1743"/>
              </a:xfrm>
              <a:prstGeom prst="line">
                <a:avLst/>
              </a:prstGeom>
              <a:noFill/>
              <a:ln w="38100">
                <a:solidFill>
                  <a:srgbClr val="66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2" name="Line 27"/>
              <p:cNvSpPr>
                <a:spLocks noChangeShapeType="1"/>
              </p:cNvSpPr>
              <p:nvPr/>
            </p:nvSpPr>
            <p:spPr bwMode="auto">
              <a:xfrm flipH="1" flipV="1">
                <a:off x="3738" y="1743"/>
                <a:ext cx="1236" cy="651"/>
              </a:xfrm>
              <a:prstGeom prst="line">
                <a:avLst/>
              </a:prstGeom>
              <a:noFill/>
              <a:ln w="38100">
                <a:solidFill>
                  <a:srgbClr val="66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g5-3"/>
          <p:cNvPicPr>
            <a:picLocks noChangeAspect="1" noChangeArrowheads="1"/>
          </p:cNvPicPr>
          <p:nvPr/>
        </p:nvPicPr>
        <p:blipFill>
          <a:blip r:embed="rId2">
            <a:lum bright="-18000" contras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473325"/>
            <a:ext cx="749617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70200" y="3679825"/>
            <a:ext cx="1141413" cy="822325"/>
            <a:chOff x="1808" y="2318"/>
            <a:chExt cx="719" cy="518"/>
          </a:xfrm>
        </p:grpSpPr>
        <p:sp>
          <p:nvSpPr>
            <p:cNvPr id="13321" name="Line 4"/>
            <p:cNvSpPr>
              <a:spLocks noChangeShapeType="1"/>
            </p:cNvSpPr>
            <p:nvPr/>
          </p:nvSpPr>
          <p:spPr bwMode="auto">
            <a:xfrm flipH="1">
              <a:off x="1808" y="2318"/>
              <a:ext cx="594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Line 5"/>
            <p:cNvSpPr>
              <a:spLocks noChangeShapeType="1"/>
            </p:cNvSpPr>
            <p:nvPr/>
          </p:nvSpPr>
          <p:spPr bwMode="auto">
            <a:xfrm flipV="1">
              <a:off x="2402" y="2318"/>
              <a:ext cx="0" cy="518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Line 6"/>
            <p:cNvSpPr>
              <a:spLocks noChangeShapeType="1"/>
            </p:cNvSpPr>
            <p:nvPr/>
          </p:nvSpPr>
          <p:spPr bwMode="auto">
            <a:xfrm flipH="1">
              <a:off x="2402" y="2836"/>
              <a:ext cx="125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7"/>
            <p:cNvSpPr>
              <a:spLocks noChangeShapeType="1"/>
            </p:cNvSpPr>
            <p:nvPr/>
          </p:nvSpPr>
          <p:spPr bwMode="auto">
            <a:xfrm flipV="1">
              <a:off x="1808" y="2322"/>
              <a:ext cx="0" cy="286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217738" y="4033838"/>
            <a:ext cx="1092200" cy="1993900"/>
            <a:chOff x="1397" y="2541"/>
            <a:chExt cx="688" cy="1256"/>
          </a:xfrm>
        </p:grpSpPr>
        <p:sp>
          <p:nvSpPr>
            <p:cNvPr id="13319" name="Line 9"/>
            <p:cNvSpPr>
              <a:spLocks noChangeShapeType="1"/>
            </p:cNvSpPr>
            <p:nvPr/>
          </p:nvSpPr>
          <p:spPr bwMode="auto">
            <a:xfrm flipV="1">
              <a:off x="1767" y="2541"/>
              <a:ext cx="318" cy="47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Line 10"/>
            <p:cNvSpPr>
              <a:spLocks noChangeShapeType="1"/>
            </p:cNvSpPr>
            <p:nvPr/>
          </p:nvSpPr>
          <p:spPr bwMode="auto">
            <a:xfrm flipV="1">
              <a:off x="1397" y="2595"/>
              <a:ext cx="0" cy="1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7" name="Rectangle 11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90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FF"/>
                </a:solidFill>
              </a:rPr>
              <a:t>Two Position Synthesis Comparison</a:t>
            </a:r>
          </a:p>
        </p:txBody>
      </p:sp>
      <p:sp>
        <p:nvSpPr>
          <p:cNvPr id="1331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0" y="881063"/>
            <a:ext cx="9144000" cy="495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For graphical, </a:t>
            </a:r>
            <a:r>
              <a:rPr lang="en-US" altLang="en-US" sz="2800" smtClean="0">
                <a:solidFill>
                  <a:srgbClr val="3333FF"/>
                </a:solidFill>
              </a:rPr>
              <a:t>position of attachment points A and B relative to P in x and y directions (4)</a:t>
            </a:r>
            <a:r>
              <a:rPr lang="en-US" altLang="en-US" sz="2800" smtClean="0"/>
              <a:t> and </a:t>
            </a:r>
            <a:r>
              <a:rPr lang="en-US" altLang="en-US" sz="2800" smtClean="0">
                <a:solidFill>
                  <a:srgbClr val="FF0000"/>
                </a:solidFill>
              </a:rPr>
              <a:t>points of O</a:t>
            </a:r>
            <a:r>
              <a:rPr lang="en-US" altLang="en-US" sz="2800" baseline="-25000" smtClean="0">
                <a:solidFill>
                  <a:srgbClr val="FF0000"/>
                </a:solidFill>
              </a:rPr>
              <a:t>2</a:t>
            </a:r>
            <a:r>
              <a:rPr lang="en-US" altLang="en-US" sz="2800" smtClean="0">
                <a:solidFill>
                  <a:srgbClr val="FF0000"/>
                </a:solidFill>
              </a:rPr>
              <a:t> and O</a:t>
            </a:r>
            <a:r>
              <a:rPr lang="en-US" altLang="en-US" sz="2800" baseline="-25000" smtClean="0">
                <a:solidFill>
                  <a:srgbClr val="FF0000"/>
                </a:solidFill>
              </a:rPr>
              <a:t>4</a:t>
            </a:r>
            <a:r>
              <a:rPr lang="en-US" altLang="en-US" sz="2800" smtClean="0">
                <a:solidFill>
                  <a:srgbClr val="FF0000"/>
                </a:solidFill>
              </a:rPr>
              <a:t> along the perpendicular bisectors (2)</a:t>
            </a:r>
            <a:r>
              <a:rPr lang="en-US" altLang="en-US" sz="2800" smtClean="0"/>
              <a:t> gives 6 total</a:t>
            </a:r>
          </a:p>
          <a:p>
            <a:pPr eaLnBrk="1" hangingPunct="1"/>
            <a:r>
              <a:rPr lang="en-US" altLang="en-US" sz="2800" smtClean="0"/>
              <a:t>For analytical, 3 free choices each side * 2 sides=6 total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118" t="9895" r="5637" b="21355"/>
          <a:stretch/>
        </p:blipFill>
        <p:spPr>
          <a:xfrm>
            <a:off x="3843337" y="2057400"/>
            <a:ext cx="5000626" cy="3771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69" t="9114" r="6809" b="22396"/>
          <a:stretch/>
        </p:blipFill>
        <p:spPr>
          <a:xfrm>
            <a:off x="2843212" y="2014537"/>
            <a:ext cx="5886451" cy="3757613"/>
          </a:xfrm>
          <a:prstGeom prst="rect">
            <a:avLst/>
          </a:prstGeom>
        </p:spPr>
      </p:pic>
      <p:grpSp>
        <p:nvGrpSpPr>
          <p:cNvPr id="8" name="Group 10"/>
          <p:cNvGrpSpPr/>
          <p:nvPr/>
        </p:nvGrpSpPr>
        <p:grpSpPr>
          <a:xfrm>
            <a:off x="2903076" y="2499784"/>
            <a:ext cx="2434425" cy="1913660"/>
            <a:chOff x="3946968" y="1085145"/>
            <a:chExt cx="3245900" cy="2551546"/>
          </a:xfrm>
        </p:grpSpPr>
        <p:cxnSp>
          <p:nvCxnSpPr>
            <p:cNvPr id="5" name="Straight Connector 4"/>
            <p:cNvCxnSpPr>
              <a:stCxn id="6" idx="6"/>
              <a:endCxn id="7" idx="2"/>
            </p:cNvCxnSpPr>
            <p:nvPr/>
          </p:nvCxnSpPr>
          <p:spPr>
            <a:xfrm flipV="1">
              <a:off x="4154068" y="1271157"/>
              <a:ext cx="2831700" cy="2179522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 rot="19344900">
              <a:off x="3946968" y="3405611"/>
              <a:ext cx="231080" cy="2310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19344900">
              <a:off x="6961788" y="1085145"/>
              <a:ext cx="231080" cy="2310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cxnSp>
        <p:nvCxnSpPr>
          <p:cNvPr id="17" name="Straight Connector 16"/>
          <p:cNvCxnSpPr>
            <a:stCxn id="18" idx="6"/>
            <a:endCxn id="19" idx="2"/>
          </p:cNvCxnSpPr>
          <p:nvPr/>
        </p:nvCxnSpPr>
        <p:spPr>
          <a:xfrm>
            <a:off x="5783819" y="2622872"/>
            <a:ext cx="271414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619512" y="2540719"/>
            <a:ext cx="164307" cy="1643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497967" y="2540719"/>
            <a:ext cx="164307" cy="1643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>
            <a:stCxn id="25" idx="6"/>
            <a:endCxn id="26" idx="2"/>
          </p:cNvCxnSpPr>
          <p:nvPr/>
        </p:nvCxnSpPr>
        <p:spPr>
          <a:xfrm flipV="1">
            <a:off x="4077827" y="2146699"/>
            <a:ext cx="2598763" cy="61277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 rot="20768821">
            <a:off x="3915909" y="2696995"/>
            <a:ext cx="164307" cy="1643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 rot="20768821">
            <a:off x="6674200" y="2044876"/>
            <a:ext cx="164307" cy="1643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9" name="Group 27"/>
          <p:cNvGrpSpPr/>
          <p:nvPr/>
        </p:nvGrpSpPr>
        <p:grpSpPr>
          <a:xfrm rot="21266674">
            <a:off x="4098799" y="2700483"/>
            <a:ext cx="1631617" cy="1797836"/>
            <a:chOff x="3600450" y="3209925"/>
            <a:chExt cx="3848100" cy="382905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524500" y="3209925"/>
              <a:ext cx="0" cy="3829050"/>
            </a:xfrm>
            <a:prstGeom prst="line">
              <a:avLst/>
            </a:prstGeom>
            <a:noFill/>
            <a:ln w="50800" cap="flat" cmpd="sng" algn="ctr">
              <a:solidFill>
                <a:srgbClr val="0070C0"/>
              </a:solidFill>
              <a:prstDash val="sysDash"/>
              <a:miter lim="800000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3600450" y="3209925"/>
              <a:ext cx="3848100" cy="0"/>
            </a:xfrm>
            <a:prstGeom prst="line">
              <a:avLst/>
            </a:prstGeom>
            <a:noFill/>
            <a:ln w="50800" cap="flat" cmpd="sng" algn="ctr">
              <a:solidFill>
                <a:srgbClr val="0070C0"/>
              </a:solidFill>
              <a:prstDash val="sysDash"/>
              <a:miter lim="800000"/>
            </a:ln>
            <a:effectLst/>
          </p:spPr>
        </p:cxnSp>
      </p:grpSp>
      <p:grpSp>
        <p:nvGrpSpPr>
          <p:cNvPr id="10" name="Group 30"/>
          <p:cNvGrpSpPr/>
          <p:nvPr/>
        </p:nvGrpSpPr>
        <p:grpSpPr>
          <a:xfrm rot="18141365">
            <a:off x="3313544" y="3147033"/>
            <a:ext cx="1858449" cy="1757047"/>
            <a:chOff x="3600450" y="3209925"/>
            <a:chExt cx="3848100" cy="382905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524500" y="3209925"/>
              <a:ext cx="0" cy="3829050"/>
            </a:xfrm>
            <a:prstGeom prst="line">
              <a:avLst/>
            </a:prstGeom>
            <a:noFill/>
            <a:ln w="50800" cap="flat" cmpd="sng" algn="ctr">
              <a:solidFill>
                <a:srgbClr val="0070C0"/>
              </a:solidFill>
              <a:prstDash val="sysDash"/>
              <a:miter lim="800000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>
            <a:xfrm>
              <a:off x="3600450" y="3209925"/>
              <a:ext cx="3848100" cy="0"/>
            </a:xfrm>
            <a:prstGeom prst="line">
              <a:avLst/>
            </a:prstGeom>
            <a:noFill/>
            <a:ln w="50800" cap="flat" cmpd="sng" algn="ctr">
              <a:solidFill>
                <a:srgbClr val="0070C0"/>
              </a:solidFill>
              <a:prstDash val="sysDash"/>
              <a:miter lim="800000"/>
            </a:ln>
            <a:effectLst/>
          </p:spPr>
        </p:cxnSp>
      </p:grpSp>
      <p:grpSp>
        <p:nvGrpSpPr>
          <p:cNvPr id="11" name="Group 33"/>
          <p:cNvGrpSpPr/>
          <p:nvPr/>
        </p:nvGrpSpPr>
        <p:grpSpPr>
          <a:xfrm rot="844011">
            <a:off x="6359342" y="2324410"/>
            <a:ext cx="1858449" cy="3210761"/>
            <a:chOff x="3600450" y="3209925"/>
            <a:chExt cx="3848100" cy="382905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5524500" y="3209925"/>
              <a:ext cx="0" cy="3829050"/>
            </a:xfrm>
            <a:prstGeom prst="line">
              <a:avLst/>
            </a:prstGeom>
            <a:noFill/>
            <a:ln w="50800" cap="flat" cmpd="sng" algn="ctr">
              <a:solidFill>
                <a:srgbClr val="CC00FF"/>
              </a:solidFill>
              <a:prstDash val="sysDash"/>
              <a:miter lim="800000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>
            <a:xfrm>
              <a:off x="3600450" y="3209925"/>
              <a:ext cx="3848100" cy="0"/>
            </a:xfrm>
            <a:prstGeom prst="line">
              <a:avLst/>
            </a:prstGeom>
            <a:noFill/>
            <a:ln w="50800" cap="flat" cmpd="sng" algn="ctr">
              <a:solidFill>
                <a:srgbClr val="CC00FF"/>
              </a:solidFill>
              <a:prstDash val="sysDash"/>
              <a:miter lim="800000"/>
            </a:ln>
            <a:effectLst/>
          </p:spPr>
        </p:cxnSp>
      </p:grpSp>
      <p:grpSp>
        <p:nvGrpSpPr>
          <p:cNvPr id="12" name="Group 36"/>
          <p:cNvGrpSpPr/>
          <p:nvPr/>
        </p:nvGrpSpPr>
        <p:grpSpPr>
          <a:xfrm rot="20624014">
            <a:off x="5658747" y="2302966"/>
            <a:ext cx="1589600" cy="3251804"/>
            <a:chOff x="3600450" y="3209925"/>
            <a:chExt cx="3848100" cy="382905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524500" y="3209925"/>
              <a:ext cx="0" cy="3829050"/>
            </a:xfrm>
            <a:prstGeom prst="line">
              <a:avLst/>
            </a:prstGeom>
            <a:noFill/>
            <a:ln w="50800" cap="flat" cmpd="sng" algn="ctr">
              <a:solidFill>
                <a:srgbClr val="CC00FF"/>
              </a:solidFill>
              <a:prstDash val="sysDash"/>
              <a:miter lim="800000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3600450" y="3209925"/>
              <a:ext cx="3848100" cy="0"/>
            </a:xfrm>
            <a:prstGeom prst="line">
              <a:avLst/>
            </a:prstGeom>
            <a:noFill/>
            <a:ln w="50800" cap="flat" cmpd="sng" algn="ctr">
              <a:solidFill>
                <a:srgbClr val="CC00FF"/>
              </a:solidFill>
              <a:prstDash val="sysDash"/>
              <a:miter lim="800000"/>
            </a:ln>
            <a:effectLst/>
          </p:spPr>
        </p:cxnSp>
      </p:grpSp>
      <p:sp>
        <p:nvSpPr>
          <p:cNvPr id="40" name="TextBox 39"/>
          <p:cNvSpPr txBox="1"/>
          <p:nvPr/>
        </p:nvSpPr>
        <p:spPr>
          <a:xfrm>
            <a:off x="5552637" y="2633541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49672" y="2586439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70022" y="2172243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44583" y="1569031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31238" y="4000137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73930" y="2026543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698791" y="2632381"/>
            <a:ext cx="2884203" cy="979499"/>
          </a:xfrm>
          <a:prstGeom prst="rect">
            <a:avLst/>
          </a:prstGeom>
          <a:solidFill>
            <a:srgbClr val="5B9BD5">
              <a:lumMod val="60000"/>
              <a:lumOff val="40000"/>
              <a:alpha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/>
          <p:cNvSpPr/>
          <p:nvPr/>
        </p:nvSpPr>
        <p:spPr>
          <a:xfrm rot="20826803">
            <a:off x="4017929" y="2452026"/>
            <a:ext cx="2884203" cy="979499"/>
          </a:xfrm>
          <a:prstGeom prst="rect">
            <a:avLst/>
          </a:prstGeom>
          <a:solidFill>
            <a:srgbClr val="FF0066">
              <a:alpha val="49804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48"/>
          <p:cNvSpPr/>
          <p:nvPr/>
        </p:nvSpPr>
        <p:spPr>
          <a:xfrm rot="19333877">
            <a:off x="2998246" y="3359881"/>
            <a:ext cx="2884203" cy="979499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56375" y="5088438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38252" y="3045214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67097" y="3362286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26755" y="2817177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55689" y="3319754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570016" y="3380109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grpSp>
        <p:nvGrpSpPr>
          <p:cNvPr id="13" name="Group 55"/>
          <p:cNvGrpSpPr/>
          <p:nvPr/>
        </p:nvGrpSpPr>
        <p:grpSpPr>
          <a:xfrm rot="21302968">
            <a:off x="4242451" y="3676702"/>
            <a:ext cx="1489694" cy="1248836"/>
            <a:chOff x="3600450" y="3209925"/>
            <a:chExt cx="3848100" cy="382905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524500" y="3209925"/>
              <a:ext cx="0" cy="3829050"/>
            </a:xfrm>
            <a:prstGeom prst="line">
              <a:avLst/>
            </a:prstGeom>
            <a:noFill/>
            <a:ln w="50800" cap="flat" cmpd="sng" algn="ctr">
              <a:solidFill>
                <a:srgbClr val="FF0000"/>
              </a:solidFill>
              <a:prstDash val="sysDash"/>
              <a:miter lim="800000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>
            <a:xfrm>
              <a:off x="3600450" y="3209925"/>
              <a:ext cx="3848100" cy="0"/>
            </a:xfrm>
            <a:prstGeom prst="line">
              <a:avLst/>
            </a:prstGeom>
            <a:noFill/>
            <a:ln w="50800" cap="flat" cmpd="sng" algn="ctr">
              <a:solidFill>
                <a:srgbClr val="FF0000"/>
              </a:solidFill>
              <a:prstDash val="sysDash"/>
              <a:miter lim="800000"/>
            </a:ln>
            <a:effectLst/>
          </p:spPr>
        </p:cxnSp>
      </p:grpSp>
      <p:grpSp>
        <p:nvGrpSpPr>
          <p:cNvPr id="14" name="Group 58"/>
          <p:cNvGrpSpPr/>
          <p:nvPr/>
        </p:nvGrpSpPr>
        <p:grpSpPr>
          <a:xfrm rot="17536225">
            <a:off x="3719527" y="4062144"/>
            <a:ext cx="1489694" cy="1248836"/>
            <a:chOff x="3600450" y="3209925"/>
            <a:chExt cx="3848100" cy="382905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5524500" y="3209925"/>
              <a:ext cx="0" cy="3829050"/>
            </a:xfrm>
            <a:prstGeom prst="line">
              <a:avLst/>
            </a:prstGeom>
            <a:noFill/>
            <a:ln w="50800" cap="flat" cmpd="sng" algn="ctr">
              <a:solidFill>
                <a:srgbClr val="FF0000"/>
              </a:solidFill>
              <a:prstDash val="sysDash"/>
              <a:miter lim="800000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3600450" y="3209925"/>
              <a:ext cx="3848100" cy="0"/>
            </a:xfrm>
            <a:prstGeom prst="line">
              <a:avLst/>
            </a:prstGeom>
            <a:noFill/>
            <a:ln w="50800" cap="flat" cmpd="sng" algn="ctr">
              <a:solidFill>
                <a:srgbClr val="FF0000"/>
              </a:solidFill>
              <a:prstDash val="sysDash"/>
              <a:miter lim="800000"/>
            </a:ln>
            <a:effectLst/>
          </p:spPr>
        </p:cxnSp>
      </p:grpSp>
      <p:grpSp>
        <p:nvGrpSpPr>
          <p:cNvPr id="15" name="Group 61"/>
          <p:cNvGrpSpPr/>
          <p:nvPr/>
        </p:nvGrpSpPr>
        <p:grpSpPr>
          <a:xfrm rot="1084932">
            <a:off x="6571402" y="3313408"/>
            <a:ext cx="1658207" cy="2432528"/>
            <a:chOff x="3600450" y="3209925"/>
            <a:chExt cx="3848100" cy="382905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524500" y="3209925"/>
              <a:ext cx="0" cy="3829050"/>
            </a:xfrm>
            <a:prstGeom prst="line">
              <a:avLst/>
            </a:prstGeom>
            <a:noFill/>
            <a:ln w="50800" cap="flat" cmpd="sng" algn="ctr">
              <a:solidFill>
                <a:srgbClr val="FF0000"/>
              </a:solidFill>
              <a:prstDash val="sysDash"/>
              <a:miter lim="800000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3600450" y="3209925"/>
              <a:ext cx="3848100" cy="0"/>
            </a:xfrm>
            <a:prstGeom prst="line">
              <a:avLst/>
            </a:prstGeom>
            <a:noFill/>
            <a:ln w="50800" cap="flat" cmpd="sng" algn="ctr">
              <a:solidFill>
                <a:srgbClr val="FF0000"/>
              </a:solidFill>
              <a:prstDash val="sysDash"/>
              <a:miter lim="800000"/>
            </a:ln>
            <a:effectLst/>
          </p:spPr>
        </p:cxnSp>
      </p:grpSp>
      <p:grpSp>
        <p:nvGrpSpPr>
          <p:cNvPr id="16" name="Group 64"/>
          <p:cNvGrpSpPr/>
          <p:nvPr/>
        </p:nvGrpSpPr>
        <p:grpSpPr>
          <a:xfrm rot="20802380">
            <a:off x="6164147" y="3207001"/>
            <a:ext cx="1129284" cy="2538601"/>
            <a:chOff x="3600450" y="3209925"/>
            <a:chExt cx="3848100" cy="382905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5524500" y="3209925"/>
              <a:ext cx="0" cy="3829050"/>
            </a:xfrm>
            <a:prstGeom prst="line">
              <a:avLst/>
            </a:prstGeom>
            <a:noFill/>
            <a:ln w="50800" cap="flat" cmpd="sng" algn="ctr">
              <a:solidFill>
                <a:srgbClr val="FF0000"/>
              </a:solidFill>
              <a:prstDash val="sysDash"/>
              <a:miter lim="800000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3600450" y="3209925"/>
              <a:ext cx="3848100" cy="0"/>
            </a:xfrm>
            <a:prstGeom prst="line">
              <a:avLst/>
            </a:prstGeom>
            <a:noFill/>
            <a:ln w="50800" cap="flat" cmpd="sng" algn="ctr">
              <a:solidFill>
                <a:srgbClr val="FF0000"/>
              </a:solidFill>
              <a:prstDash val="sysDash"/>
              <a:miter lim="800000"/>
            </a:ln>
            <a:effectLst/>
          </p:spPr>
        </p:cxnSp>
      </p:grpSp>
      <p:sp>
        <p:nvSpPr>
          <p:cNvPr id="68" name="AutoShape 75"/>
          <p:cNvSpPr>
            <a:spLocks noChangeArrowheads="1"/>
          </p:cNvSpPr>
          <p:nvPr/>
        </p:nvSpPr>
        <p:spPr bwMode="auto">
          <a:xfrm rot="-5400000">
            <a:off x="4936576" y="4835241"/>
            <a:ext cx="178301" cy="178301"/>
          </a:xfrm>
          <a:prstGeom prst="flowChartDelay">
            <a:avLst/>
          </a:prstGeom>
          <a:solidFill>
            <a:srgbClr val="C0C0C0"/>
          </a:solidFill>
          <a:ln w="12700" algn="ctr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900" ker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" name="Oval 76"/>
          <p:cNvSpPr>
            <a:spLocks noChangeArrowheads="1"/>
          </p:cNvSpPr>
          <p:nvPr/>
        </p:nvSpPr>
        <p:spPr bwMode="auto">
          <a:xfrm>
            <a:off x="4990651" y="4889315"/>
            <a:ext cx="70151" cy="70151"/>
          </a:xfrm>
          <a:prstGeom prst="ellipse">
            <a:avLst/>
          </a:prstGeom>
          <a:solidFill>
            <a:sysClr val="window" lastClr="FFFF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900" ker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AutoShape 75"/>
          <p:cNvSpPr>
            <a:spLocks noChangeArrowheads="1"/>
          </p:cNvSpPr>
          <p:nvPr/>
        </p:nvSpPr>
        <p:spPr bwMode="auto">
          <a:xfrm rot="-5400000">
            <a:off x="6934284" y="5627575"/>
            <a:ext cx="178301" cy="178301"/>
          </a:xfrm>
          <a:prstGeom prst="flowChartDelay">
            <a:avLst/>
          </a:prstGeom>
          <a:solidFill>
            <a:srgbClr val="C0C0C0"/>
          </a:solidFill>
          <a:ln w="12700" algn="ctr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900" ker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" name="Oval 76"/>
          <p:cNvSpPr>
            <a:spLocks noChangeArrowheads="1"/>
          </p:cNvSpPr>
          <p:nvPr/>
        </p:nvSpPr>
        <p:spPr bwMode="auto">
          <a:xfrm>
            <a:off x="6988358" y="5681649"/>
            <a:ext cx="70151" cy="70151"/>
          </a:xfrm>
          <a:prstGeom prst="ellipse">
            <a:avLst/>
          </a:prstGeom>
          <a:solidFill>
            <a:sysClr val="window" lastClr="FFFF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900" ker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 Position Synthesis: move </a:t>
            </a:r>
            <a:r>
              <a:rPr lang="en-US" sz="3200" dirty="0"/>
              <a:t>C</a:t>
            </a:r>
            <a:r>
              <a:rPr lang="en-US" sz="3200" baseline="-25000" dirty="0"/>
              <a:t>1</a:t>
            </a:r>
            <a:r>
              <a:rPr lang="en-US" sz="3200" dirty="0"/>
              <a:t>D</a:t>
            </a:r>
            <a:r>
              <a:rPr lang="en-US" sz="3200" baseline="-25000" dirty="0"/>
              <a:t>1</a:t>
            </a:r>
            <a:r>
              <a:rPr lang="en-US" sz="3200" dirty="0"/>
              <a:t> to C</a:t>
            </a:r>
            <a:r>
              <a:rPr lang="en-US" sz="3200" baseline="-25000" dirty="0"/>
              <a:t>2</a:t>
            </a:r>
            <a:r>
              <a:rPr lang="en-US" sz="3200" dirty="0"/>
              <a:t>D</a:t>
            </a:r>
            <a:r>
              <a:rPr lang="en-US" sz="3200" baseline="-25000" dirty="0"/>
              <a:t>2</a:t>
            </a:r>
            <a:r>
              <a:rPr lang="en-US" sz="3200" dirty="0"/>
              <a:t> to C</a:t>
            </a:r>
            <a:r>
              <a:rPr lang="en-US" sz="3200" baseline="-25000" dirty="0"/>
              <a:t>3</a:t>
            </a:r>
            <a:r>
              <a:rPr lang="en-US" sz="3200" dirty="0"/>
              <a:t>D</a:t>
            </a:r>
            <a:r>
              <a:rPr lang="en-US" sz="3200" baseline="-25000" dirty="0"/>
              <a:t>3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3581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68" grpId="0" animBg="1"/>
      <p:bldP spid="69" grpId="0" animBg="1"/>
      <p:bldP spid="70" grpId="0" animBg="1"/>
      <p:bldP spid="7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3118" t="9895" r="5637" b="21355"/>
          <a:stretch/>
        </p:blipFill>
        <p:spPr>
          <a:xfrm>
            <a:off x="3843337" y="2057400"/>
            <a:ext cx="5000626" cy="3771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69" t="9114" r="6809" b="22396"/>
          <a:stretch/>
        </p:blipFill>
        <p:spPr>
          <a:xfrm>
            <a:off x="2843212" y="2014537"/>
            <a:ext cx="5886451" cy="37576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903076" y="2499784"/>
            <a:ext cx="2434425" cy="1913660"/>
            <a:chOff x="3946968" y="1085145"/>
            <a:chExt cx="3245900" cy="2551546"/>
          </a:xfrm>
        </p:grpSpPr>
        <p:cxnSp>
          <p:nvCxnSpPr>
            <p:cNvPr id="5" name="Straight Connector 4"/>
            <p:cNvCxnSpPr>
              <a:stCxn id="6" idx="6"/>
              <a:endCxn id="7" idx="2"/>
            </p:cNvCxnSpPr>
            <p:nvPr/>
          </p:nvCxnSpPr>
          <p:spPr>
            <a:xfrm flipV="1">
              <a:off x="4154068" y="1271157"/>
              <a:ext cx="2831700" cy="2179522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 rot="19344900">
              <a:off x="3946968" y="3405611"/>
              <a:ext cx="231080" cy="2310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19344900">
              <a:off x="6961788" y="1085145"/>
              <a:ext cx="231080" cy="2310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cxnSp>
        <p:nvCxnSpPr>
          <p:cNvPr id="8" name="Straight Connector 7"/>
          <p:cNvCxnSpPr>
            <a:stCxn id="9" idx="6"/>
            <a:endCxn id="10" idx="2"/>
          </p:cNvCxnSpPr>
          <p:nvPr/>
        </p:nvCxnSpPr>
        <p:spPr>
          <a:xfrm>
            <a:off x="5783819" y="2622872"/>
            <a:ext cx="271414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619512" y="2540719"/>
            <a:ext cx="164307" cy="1643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497967" y="2540719"/>
            <a:ext cx="164307" cy="1643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>
            <a:stCxn id="12" idx="6"/>
            <a:endCxn id="13" idx="2"/>
          </p:cNvCxnSpPr>
          <p:nvPr/>
        </p:nvCxnSpPr>
        <p:spPr>
          <a:xfrm flipV="1">
            <a:off x="4077827" y="2146699"/>
            <a:ext cx="2598763" cy="61277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20768821">
            <a:off x="3915909" y="2696995"/>
            <a:ext cx="164307" cy="1643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20768821">
            <a:off x="6674200" y="2044876"/>
            <a:ext cx="164307" cy="1643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52637" y="2633541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49672" y="2586439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70022" y="2172243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44583" y="1569031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31238" y="4000137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73930" y="2026543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53" name="AutoShape 75"/>
          <p:cNvSpPr>
            <a:spLocks noChangeArrowheads="1"/>
          </p:cNvSpPr>
          <p:nvPr/>
        </p:nvSpPr>
        <p:spPr bwMode="auto">
          <a:xfrm rot="-5400000">
            <a:off x="4936576" y="4835241"/>
            <a:ext cx="178301" cy="178301"/>
          </a:xfrm>
          <a:prstGeom prst="flowChartDelay">
            <a:avLst/>
          </a:prstGeom>
          <a:solidFill>
            <a:srgbClr val="C0C0C0"/>
          </a:solidFill>
          <a:ln w="12700" algn="ctr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900" ker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Oval 76"/>
          <p:cNvSpPr>
            <a:spLocks noChangeArrowheads="1"/>
          </p:cNvSpPr>
          <p:nvPr/>
        </p:nvSpPr>
        <p:spPr bwMode="auto">
          <a:xfrm>
            <a:off x="4990651" y="4889315"/>
            <a:ext cx="70151" cy="70151"/>
          </a:xfrm>
          <a:prstGeom prst="ellipse">
            <a:avLst/>
          </a:prstGeom>
          <a:solidFill>
            <a:sysClr val="window" lastClr="FFFF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900" ker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AutoShape 75"/>
          <p:cNvSpPr>
            <a:spLocks noChangeArrowheads="1"/>
          </p:cNvSpPr>
          <p:nvPr/>
        </p:nvSpPr>
        <p:spPr bwMode="auto">
          <a:xfrm rot="-5400000">
            <a:off x="6934284" y="5627575"/>
            <a:ext cx="178301" cy="178301"/>
          </a:xfrm>
          <a:prstGeom prst="flowChartDelay">
            <a:avLst/>
          </a:prstGeom>
          <a:solidFill>
            <a:srgbClr val="C0C0C0"/>
          </a:solidFill>
          <a:ln w="12700" algn="ctr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900" ker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Oval 76"/>
          <p:cNvSpPr>
            <a:spLocks noChangeArrowheads="1"/>
          </p:cNvSpPr>
          <p:nvPr/>
        </p:nvSpPr>
        <p:spPr bwMode="auto">
          <a:xfrm>
            <a:off x="6988358" y="5681649"/>
            <a:ext cx="70151" cy="70151"/>
          </a:xfrm>
          <a:prstGeom prst="ellipse">
            <a:avLst/>
          </a:prstGeom>
          <a:solidFill>
            <a:sysClr val="window" lastClr="FFFF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900" ker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3979069" y="2628900"/>
            <a:ext cx="1721644" cy="2286000"/>
          </a:xfrm>
          <a:custGeom>
            <a:avLst/>
            <a:gdLst>
              <a:gd name="connsiteX0" fmla="*/ 1409700 w 2295525"/>
              <a:gd name="connsiteY0" fmla="*/ 3048000 h 3048000"/>
              <a:gd name="connsiteX1" fmla="*/ 2295525 w 2295525"/>
              <a:gd name="connsiteY1" fmla="*/ 1304925 h 3048000"/>
              <a:gd name="connsiteX2" fmla="*/ 2295525 w 2295525"/>
              <a:gd name="connsiteY2" fmla="*/ 0 h 3048000"/>
              <a:gd name="connsiteX3" fmla="*/ 0 w 2295525"/>
              <a:gd name="connsiteY3" fmla="*/ 171450 h 3048000"/>
              <a:gd name="connsiteX4" fmla="*/ 247650 w 2295525"/>
              <a:gd name="connsiteY4" fmla="*/ 1476375 h 3048000"/>
              <a:gd name="connsiteX5" fmla="*/ 1409700 w 2295525"/>
              <a:gd name="connsiteY5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5525" h="3048000">
                <a:moveTo>
                  <a:pt x="1409700" y="3048000"/>
                </a:moveTo>
                <a:lnTo>
                  <a:pt x="2295525" y="1304925"/>
                </a:lnTo>
                <a:lnTo>
                  <a:pt x="2295525" y="0"/>
                </a:lnTo>
                <a:lnTo>
                  <a:pt x="0" y="171450"/>
                </a:lnTo>
                <a:lnTo>
                  <a:pt x="247650" y="1476375"/>
                </a:lnTo>
                <a:lnTo>
                  <a:pt x="1409700" y="3048000"/>
                </a:lnTo>
                <a:close/>
              </a:path>
            </a:pathLst>
          </a:custGeom>
          <a:solidFill>
            <a:srgbClr val="FFFF99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7525" y="4004121"/>
            <a:ext cx="3642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7030A0"/>
                </a:solidFill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163855" y="4908068"/>
            <a:ext cx="58196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4869704" y="4606109"/>
            <a:ext cx="595448" cy="595448"/>
          </a:xfrm>
          <a:prstGeom prst="arc">
            <a:avLst>
              <a:gd name="adj1" fmla="val 17069806"/>
              <a:gd name="adj2" fmla="val 0"/>
            </a:avLst>
          </a:prstGeom>
          <a:ln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06334" y="4376665"/>
            <a:ext cx="3257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7030A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046505" y="3607594"/>
            <a:ext cx="661352" cy="1333353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5693569" y="2650331"/>
            <a:ext cx="14288" cy="957263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57" idx="3"/>
          </p:cNvCxnSpPr>
          <p:nvPr/>
        </p:nvCxnSpPr>
        <p:spPr>
          <a:xfrm flipH="1">
            <a:off x="3979069" y="2650332"/>
            <a:ext cx="1714500" cy="107156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57" idx="3"/>
          </p:cNvCxnSpPr>
          <p:nvPr/>
        </p:nvCxnSpPr>
        <p:spPr>
          <a:xfrm flipH="1" flipV="1">
            <a:off x="3979069" y="2757488"/>
            <a:ext cx="173720" cy="976136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4160632" y="3721562"/>
            <a:ext cx="868568" cy="1200482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372370" y="3004747"/>
            <a:ext cx="2888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7030A0"/>
                </a:solidFill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5739207" y="3594306"/>
            <a:ext cx="58196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c 60"/>
          <p:cNvSpPr/>
          <p:nvPr/>
        </p:nvSpPr>
        <p:spPr>
          <a:xfrm>
            <a:off x="5445056" y="3292347"/>
            <a:ext cx="595448" cy="595448"/>
          </a:xfrm>
          <a:prstGeom prst="arc">
            <a:avLst>
              <a:gd name="adj1" fmla="val 16032301"/>
              <a:gd name="adj2" fmla="val 0"/>
            </a:avLst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81686" y="3062902"/>
            <a:ext cx="3257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7030A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635301" y="2622040"/>
            <a:ext cx="4988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7030A0"/>
                </a:solidFill>
                <a:cs typeface="Times New Roman" panose="02020603050405020304" pitchFamily="18" charset="0"/>
              </a:rPr>
              <a:t>p</a:t>
            </a:r>
            <a:r>
              <a:rPr lang="en-US" sz="2100" i="1" baseline="-25000" dirty="0">
                <a:solidFill>
                  <a:srgbClr val="7030A0"/>
                </a:solidFill>
                <a:cs typeface="Times New Roman" panose="02020603050405020304" pitchFamily="18" charset="0"/>
              </a:rPr>
              <a:t>21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5783913" y="2555414"/>
            <a:ext cx="58196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rc 64"/>
          <p:cNvSpPr/>
          <p:nvPr/>
        </p:nvSpPr>
        <p:spPr>
          <a:xfrm>
            <a:off x="5489762" y="2253455"/>
            <a:ext cx="595448" cy="595448"/>
          </a:xfrm>
          <a:prstGeom prst="arc">
            <a:avLst>
              <a:gd name="adj1" fmla="val 10375500"/>
              <a:gd name="adj2" fmla="val 0"/>
            </a:avLst>
          </a:prstGeom>
          <a:ln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679523" y="1873566"/>
            <a:ext cx="4074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black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100" i="1" baseline="-25000" dirty="0">
                <a:solidFill>
                  <a:prstClr val="black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204010" y="4077727"/>
            <a:ext cx="3642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7030A0"/>
                </a:solidFill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68" name="Arc 67"/>
          <p:cNvSpPr/>
          <p:nvPr/>
        </p:nvSpPr>
        <p:spPr>
          <a:xfrm>
            <a:off x="4788874" y="4608347"/>
            <a:ext cx="595448" cy="595448"/>
          </a:xfrm>
          <a:prstGeom prst="arc">
            <a:avLst>
              <a:gd name="adj1" fmla="val 13728080"/>
              <a:gd name="adj2" fmla="val 17313262"/>
            </a:avLst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53592" y="4193666"/>
            <a:ext cx="4219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black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sz="2100" i="1" baseline="-25000" dirty="0">
                <a:solidFill>
                  <a:prstClr val="black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34208" y="3042358"/>
            <a:ext cx="2888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7030A0"/>
                </a:solidFill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4254692" y="3726100"/>
            <a:ext cx="58196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Arc 74"/>
          <p:cNvSpPr/>
          <p:nvPr/>
        </p:nvSpPr>
        <p:spPr>
          <a:xfrm>
            <a:off x="3960541" y="3424141"/>
            <a:ext cx="595448" cy="595448"/>
          </a:xfrm>
          <a:prstGeom prst="arc">
            <a:avLst>
              <a:gd name="adj1" fmla="val 14674202"/>
              <a:gd name="adj2" fmla="val 0"/>
            </a:avLst>
          </a:prstGeom>
          <a:ln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97171" y="3194696"/>
            <a:ext cx="7328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7030A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f+a</a:t>
            </a:r>
            <a:r>
              <a:rPr lang="en-US" sz="2100" i="1" baseline="-25000" dirty="0">
                <a:solidFill>
                  <a:srgbClr val="7030A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3 Position </a:t>
            </a:r>
            <a:r>
              <a:rPr lang="en-US" sz="3200" dirty="0" smtClean="0"/>
              <a:t>Synthesis</a:t>
            </a:r>
            <a:r>
              <a:rPr lang="en-US" sz="3200" dirty="0"/>
              <a:t>: move C</a:t>
            </a:r>
            <a:r>
              <a:rPr lang="en-US" sz="3200" baseline="-25000" dirty="0"/>
              <a:t>1</a:t>
            </a:r>
            <a:r>
              <a:rPr lang="en-US" sz="3200" dirty="0"/>
              <a:t>D</a:t>
            </a:r>
            <a:r>
              <a:rPr lang="en-US" sz="3200" baseline="-25000" dirty="0"/>
              <a:t>1</a:t>
            </a:r>
            <a:r>
              <a:rPr lang="en-US" sz="3200" dirty="0"/>
              <a:t> to C</a:t>
            </a:r>
            <a:r>
              <a:rPr lang="en-US" sz="3200" baseline="-25000" dirty="0"/>
              <a:t>2</a:t>
            </a:r>
            <a:r>
              <a:rPr lang="en-US" sz="3200" dirty="0"/>
              <a:t>D</a:t>
            </a:r>
            <a:r>
              <a:rPr lang="en-US" sz="3200" baseline="-25000" dirty="0"/>
              <a:t>2</a:t>
            </a:r>
            <a:r>
              <a:rPr lang="en-US" sz="3200" dirty="0"/>
              <a:t> to C</a:t>
            </a:r>
            <a:r>
              <a:rPr lang="en-US" sz="3200" baseline="-25000" dirty="0"/>
              <a:t>3</a:t>
            </a:r>
            <a:r>
              <a:rPr lang="en-US" sz="3200" dirty="0"/>
              <a:t>D</a:t>
            </a:r>
            <a:r>
              <a:rPr lang="en-US" sz="3200" baseline="-25000" dirty="0"/>
              <a:t>3</a:t>
            </a:r>
          </a:p>
        </p:txBody>
      </p:sp>
      <p:graphicFrame>
        <p:nvGraphicFramePr>
          <p:cNvPr id="7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3053"/>
              </p:ext>
            </p:extLst>
          </p:nvPr>
        </p:nvGraphicFramePr>
        <p:xfrm>
          <a:off x="775686" y="5581151"/>
          <a:ext cx="4892840" cy="473879"/>
        </p:xfrm>
        <a:graphic>
          <a:graphicData uri="http://schemas.openxmlformats.org/presentationml/2006/ole">
            <p:oleObj spid="_x0000_s7170" name="Equation" r:id="rId5" imgW="2641320" imgH="253800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1748" y="1575137"/>
            <a:ext cx="4179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smtClean="0">
                <a:solidFill>
                  <a:srgbClr val="7030A0"/>
                </a:solidFill>
              </a:rPr>
              <a:t>Coupler </a:t>
            </a:r>
            <a:r>
              <a:rPr lang="en-US" altLang="en-US" sz="2000" dirty="0">
                <a:solidFill>
                  <a:srgbClr val="7030A0"/>
                </a:solidFill>
              </a:rPr>
              <a:t>rotates </a:t>
            </a:r>
            <a:r>
              <a:rPr lang="en-US" altLang="en-US" sz="2000" dirty="0">
                <a:solidFill>
                  <a:srgbClr val="7030A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000" baseline="-25000" dirty="0">
                <a:solidFill>
                  <a:srgbClr val="7030A0"/>
                </a:solidFill>
              </a:rPr>
              <a:t>2</a:t>
            </a:r>
            <a:r>
              <a:rPr lang="en-US" altLang="en-US" sz="2000" dirty="0">
                <a:solidFill>
                  <a:srgbClr val="7030A0"/>
                </a:solidFill>
              </a:rPr>
              <a:t> </a:t>
            </a:r>
            <a:r>
              <a:rPr lang="en-US" altLang="en-US" sz="2000" dirty="0" smtClean="0">
                <a:solidFill>
                  <a:srgbClr val="7030A0"/>
                </a:solidFill>
              </a:rPr>
              <a:t>from 1 to 2.</a:t>
            </a:r>
          </a:p>
          <a:p>
            <a:r>
              <a:rPr lang="en-US" altLang="en-US" sz="2000" dirty="0" smtClean="0">
                <a:solidFill>
                  <a:srgbClr val="7030A0"/>
                </a:solidFill>
              </a:rPr>
              <a:t>Coupler rotates </a:t>
            </a:r>
            <a:r>
              <a:rPr lang="en-US" altLang="en-US" sz="2000" dirty="0">
                <a:solidFill>
                  <a:srgbClr val="7030A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000" baseline="-25000" dirty="0">
                <a:solidFill>
                  <a:srgbClr val="7030A0"/>
                </a:solidFill>
              </a:rPr>
              <a:t>3</a:t>
            </a:r>
            <a:r>
              <a:rPr lang="en-US" altLang="en-US" sz="2000" dirty="0">
                <a:solidFill>
                  <a:srgbClr val="7030A0"/>
                </a:solidFill>
              </a:rPr>
              <a:t> </a:t>
            </a:r>
            <a:r>
              <a:rPr lang="en-US" altLang="en-US" sz="2000" dirty="0" smtClean="0">
                <a:solidFill>
                  <a:srgbClr val="7030A0"/>
                </a:solidFill>
              </a:rPr>
              <a:t>from position 1 to 3</a:t>
            </a:r>
            <a:endParaRPr lang="en-US" altLang="en-US" sz="2000" baseline="-25000" dirty="0">
              <a:solidFill>
                <a:srgbClr val="7030A0"/>
              </a:solidFill>
            </a:endParaRPr>
          </a:p>
          <a:p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38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4" grpId="0"/>
      <p:bldP spid="17" grpId="0" animBg="1"/>
      <p:bldP spid="32" grpId="0"/>
      <p:bldP spid="59" grpId="0"/>
      <p:bldP spid="61" grpId="0" animBg="1"/>
      <p:bldP spid="62" grpId="0"/>
      <p:bldP spid="63" grpId="0"/>
      <p:bldP spid="65" grpId="0" animBg="1"/>
      <p:bldP spid="66" grpId="0"/>
      <p:bldP spid="67" grpId="0"/>
      <p:bldP spid="68" grpId="0" animBg="1"/>
      <p:bldP spid="69" grpId="0"/>
      <p:bldP spid="73" grpId="0"/>
      <p:bldP spid="75" grpId="0" animBg="1"/>
      <p:bldP spid="7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3118" t="9895" r="5637" b="21355"/>
          <a:stretch/>
        </p:blipFill>
        <p:spPr>
          <a:xfrm>
            <a:off x="3843337" y="2057400"/>
            <a:ext cx="5000626" cy="3771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69" t="9114" r="6809" b="22396"/>
          <a:stretch/>
        </p:blipFill>
        <p:spPr>
          <a:xfrm>
            <a:off x="2843212" y="2014537"/>
            <a:ext cx="5886451" cy="37576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903076" y="2499784"/>
            <a:ext cx="2434425" cy="1913660"/>
            <a:chOff x="3946968" y="1085145"/>
            <a:chExt cx="3245900" cy="2551546"/>
          </a:xfrm>
        </p:grpSpPr>
        <p:cxnSp>
          <p:nvCxnSpPr>
            <p:cNvPr id="5" name="Straight Connector 4"/>
            <p:cNvCxnSpPr>
              <a:stCxn id="6" idx="6"/>
              <a:endCxn id="7" idx="2"/>
            </p:cNvCxnSpPr>
            <p:nvPr/>
          </p:nvCxnSpPr>
          <p:spPr>
            <a:xfrm flipV="1">
              <a:off x="4154068" y="1271157"/>
              <a:ext cx="2831700" cy="2179522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 rot="19344900">
              <a:off x="3946968" y="3405611"/>
              <a:ext cx="231080" cy="2310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19344900">
              <a:off x="6961788" y="1085145"/>
              <a:ext cx="231080" cy="2310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cxnSp>
        <p:nvCxnSpPr>
          <p:cNvPr id="8" name="Straight Connector 7"/>
          <p:cNvCxnSpPr>
            <a:stCxn id="9" idx="6"/>
            <a:endCxn id="10" idx="2"/>
          </p:cNvCxnSpPr>
          <p:nvPr/>
        </p:nvCxnSpPr>
        <p:spPr>
          <a:xfrm>
            <a:off x="5783819" y="2622872"/>
            <a:ext cx="271414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619512" y="2540719"/>
            <a:ext cx="164307" cy="1643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497967" y="2540719"/>
            <a:ext cx="164307" cy="1643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>
            <a:stCxn id="12" idx="6"/>
            <a:endCxn id="13" idx="2"/>
          </p:cNvCxnSpPr>
          <p:nvPr/>
        </p:nvCxnSpPr>
        <p:spPr>
          <a:xfrm flipV="1">
            <a:off x="4077827" y="2146699"/>
            <a:ext cx="2598763" cy="61277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20768821">
            <a:off x="3915909" y="2696995"/>
            <a:ext cx="164307" cy="1643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20768821">
            <a:off x="6674200" y="2044876"/>
            <a:ext cx="164307" cy="1643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52637" y="2633541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49672" y="2586439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70022" y="2172243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44583" y="1569031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31238" y="4000137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73930" y="2026543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53" name="AutoShape 75"/>
          <p:cNvSpPr>
            <a:spLocks noChangeArrowheads="1"/>
          </p:cNvSpPr>
          <p:nvPr/>
        </p:nvSpPr>
        <p:spPr bwMode="auto">
          <a:xfrm rot="-5400000">
            <a:off x="4936576" y="4835241"/>
            <a:ext cx="178301" cy="178301"/>
          </a:xfrm>
          <a:prstGeom prst="flowChartDelay">
            <a:avLst/>
          </a:prstGeom>
          <a:solidFill>
            <a:srgbClr val="C0C0C0"/>
          </a:solidFill>
          <a:ln w="12700" algn="ctr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900" ker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Oval 76"/>
          <p:cNvSpPr>
            <a:spLocks noChangeArrowheads="1"/>
          </p:cNvSpPr>
          <p:nvPr/>
        </p:nvSpPr>
        <p:spPr bwMode="auto">
          <a:xfrm>
            <a:off x="4990651" y="4889315"/>
            <a:ext cx="70151" cy="70151"/>
          </a:xfrm>
          <a:prstGeom prst="ellipse">
            <a:avLst/>
          </a:prstGeom>
          <a:solidFill>
            <a:sysClr val="window" lastClr="FFFF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900" ker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AutoShape 75"/>
          <p:cNvSpPr>
            <a:spLocks noChangeArrowheads="1"/>
          </p:cNvSpPr>
          <p:nvPr/>
        </p:nvSpPr>
        <p:spPr bwMode="auto">
          <a:xfrm rot="-5400000">
            <a:off x="6934284" y="5627575"/>
            <a:ext cx="178301" cy="178301"/>
          </a:xfrm>
          <a:prstGeom prst="flowChartDelay">
            <a:avLst/>
          </a:prstGeom>
          <a:solidFill>
            <a:srgbClr val="C0C0C0"/>
          </a:solidFill>
          <a:ln w="12700" algn="ctr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900" ker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Oval 76"/>
          <p:cNvSpPr>
            <a:spLocks noChangeArrowheads="1"/>
          </p:cNvSpPr>
          <p:nvPr/>
        </p:nvSpPr>
        <p:spPr bwMode="auto">
          <a:xfrm>
            <a:off x="6988358" y="5681649"/>
            <a:ext cx="70151" cy="70151"/>
          </a:xfrm>
          <a:prstGeom prst="ellipse">
            <a:avLst/>
          </a:prstGeom>
          <a:solidFill>
            <a:sysClr val="window" lastClr="FFFF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900" ker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2964656" y="2650331"/>
            <a:ext cx="2743200" cy="2471738"/>
          </a:xfrm>
          <a:custGeom>
            <a:avLst/>
            <a:gdLst>
              <a:gd name="connsiteX0" fmla="*/ 2752725 w 3657600"/>
              <a:gd name="connsiteY0" fmla="*/ 3028950 h 3295650"/>
              <a:gd name="connsiteX1" fmla="*/ 3657600 w 3657600"/>
              <a:gd name="connsiteY1" fmla="*/ 1276350 h 3295650"/>
              <a:gd name="connsiteX2" fmla="*/ 3638550 w 3657600"/>
              <a:gd name="connsiteY2" fmla="*/ 0 h 3295650"/>
              <a:gd name="connsiteX3" fmla="*/ 0 w 3657600"/>
              <a:gd name="connsiteY3" fmla="*/ 2228850 h 3295650"/>
              <a:gd name="connsiteX4" fmla="*/ 866775 w 3657600"/>
              <a:gd name="connsiteY4" fmla="*/ 3295650 h 3295650"/>
              <a:gd name="connsiteX5" fmla="*/ 2752725 w 3657600"/>
              <a:gd name="connsiteY5" fmla="*/ 302895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3295650">
                <a:moveTo>
                  <a:pt x="2752725" y="3028950"/>
                </a:moveTo>
                <a:lnTo>
                  <a:pt x="3657600" y="1276350"/>
                </a:lnTo>
                <a:lnTo>
                  <a:pt x="3638550" y="0"/>
                </a:lnTo>
                <a:lnTo>
                  <a:pt x="0" y="2228850"/>
                </a:lnTo>
                <a:lnTo>
                  <a:pt x="866775" y="3295650"/>
                </a:lnTo>
                <a:lnTo>
                  <a:pt x="2752725" y="3028950"/>
                </a:lnTo>
                <a:close/>
              </a:path>
            </a:pathLst>
          </a:custGeom>
          <a:solidFill>
            <a:srgbClr val="FFFF99">
              <a:alpha val="49804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7525" y="4004121"/>
            <a:ext cx="3642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7030A0"/>
                </a:solidFill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163855" y="4908068"/>
            <a:ext cx="58196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4869704" y="4606109"/>
            <a:ext cx="595448" cy="595448"/>
          </a:xfrm>
          <a:prstGeom prst="arc">
            <a:avLst>
              <a:gd name="adj1" fmla="val 17069806"/>
              <a:gd name="adj2" fmla="val 0"/>
            </a:avLst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06334" y="4376665"/>
            <a:ext cx="3257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7030A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</a:p>
        </p:txBody>
      </p:sp>
      <p:cxnSp>
        <p:nvCxnSpPr>
          <p:cNvPr id="21" name="Straight Arrow Connector 20"/>
          <p:cNvCxnSpPr>
            <a:endCxn id="58" idx="1"/>
          </p:cNvCxnSpPr>
          <p:nvPr/>
        </p:nvCxnSpPr>
        <p:spPr>
          <a:xfrm flipV="1">
            <a:off x="5046505" y="3607594"/>
            <a:ext cx="661352" cy="1333353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8" idx="1"/>
            <a:endCxn id="58" idx="2"/>
          </p:cNvCxnSpPr>
          <p:nvPr/>
        </p:nvCxnSpPr>
        <p:spPr>
          <a:xfrm flipH="1" flipV="1">
            <a:off x="5693569" y="2650331"/>
            <a:ext cx="14288" cy="957263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8" idx="2"/>
            <a:endCxn id="58" idx="3"/>
          </p:cNvCxnSpPr>
          <p:nvPr/>
        </p:nvCxnSpPr>
        <p:spPr>
          <a:xfrm flipH="1">
            <a:off x="2964656" y="2650331"/>
            <a:ext cx="2728913" cy="1671638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58" idx="3"/>
          </p:cNvCxnSpPr>
          <p:nvPr/>
        </p:nvCxnSpPr>
        <p:spPr>
          <a:xfrm flipH="1" flipV="1">
            <a:off x="2964656" y="4321969"/>
            <a:ext cx="622203" cy="800101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8" idx="0"/>
          </p:cNvCxnSpPr>
          <p:nvPr/>
        </p:nvCxnSpPr>
        <p:spPr>
          <a:xfrm flipH="1">
            <a:off x="3607594" y="4922044"/>
            <a:ext cx="1421606" cy="200025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372370" y="3004747"/>
            <a:ext cx="2888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7030A0"/>
                </a:solidFill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5739207" y="3594306"/>
            <a:ext cx="58196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c 60"/>
          <p:cNvSpPr/>
          <p:nvPr/>
        </p:nvSpPr>
        <p:spPr>
          <a:xfrm>
            <a:off x="5445056" y="3292347"/>
            <a:ext cx="595448" cy="595448"/>
          </a:xfrm>
          <a:prstGeom prst="arc">
            <a:avLst>
              <a:gd name="adj1" fmla="val 16032301"/>
              <a:gd name="adj2" fmla="val 0"/>
            </a:avLst>
          </a:prstGeom>
          <a:ln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81686" y="3062902"/>
            <a:ext cx="3257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7030A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37756" y="3259346"/>
            <a:ext cx="4988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7030A0"/>
                </a:solidFill>
                <a:cs typeface="Times New Roman" panose="02020603050405020304" pitchFamily="18" charset="0"/>
              </a:rPr>
              <a:t>p</a:t>
            </a:r>
            <a:r>
              <a:rPr lang="en-US" sz="2100" i="1" baseline="-25000" dirty="0">
                <a:solidFill>
                  <a:srgbClr val="7030A0"/>
                </a:solidFill>
                <a:cs typeface="Times New Roman" panose="02020603050405020304" pitchFamily="18" charset="0"/>
              </a:rPr>
              <a:t>31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5783913" y="2555414"/>
            <a:ext cx="58196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rc 64"/>
          <p:cNvSpPr/>
          <p:nvPr/>
        </p:nvSpPr>
        <p:spPr>
          <a:xfrm>
            <a:off x="5489762" y="2253455"/>
            <a:ext cx="595448" cy="595448"/>
          </a:xfrm>
          <a:prstGeom prst="arc">
            <a:avLst>
              <a:gd name="adj1" fmla="val 8796611"/>
              <a:gd name="adj2" fmla="val 0"/>
            </a:avLst>
          </a:prstGeom>
          <a:ln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679523" y="1873566"/>
            <a:ext cx="4074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7030A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100" i="1" baseline="-25000" dirty="0">
                <a:solidFill>
                  <a:srgbClr val="7030A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282624" y="4922044"/>
            <a:ext cx="3642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7030A0"/>
                </a:solidFill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68" name="Arc 67"/>
          <p:cNvSpPr/>
          <p:nvPr/>
        </p:nvSpPr>
        <p:spPr>
          <a:xfrm>
            <a:off x="4788874" y="4608347"/>
            <a:ext cx="595448" cy="595448"/>
          </a:xfrm>
          <a:prstGeom prst="arc">
            <a:avLst>
              <a:gd name="adj1" fmla="val 10564834"/>
              <a:gd name="adj2" fmla="val 17313262"/>
            </a:avLst>
          </a:prstGeom>
          <a:ln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647208" y="4248111"/>
            <a:ext cx="4219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7030A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sz="2100" i="1" baseline="-25000" dirty="0">
                <a:solidFill>
                  <a:srgbClr val="7030A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034707" y="4621126"/>
            <a:ext cx="2888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7030A0"/>
                </a:solidFill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3641522" y="5126864"/>
            <a:ext cx="58196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Arc 74"/>
          <p:cNvSpPr/>
          <p:nvPr/>
        </p:nvSpPr>
        <p:spPr>
          <a:xfrm>
            <a:off x="3347371" y="4824905"/>
            <a:ext cx="595448" cy="595448"/>
          </a:xfrm>
          <a:prstGeom prst="arc">
            <a:avLst>
              <a:gd name="adj1" fmla="val 13621999"/>
              <a:gd name="adj2" fmla="val 0"/>
            </a:avLst>
          </a:prstGeom>
          <a:ln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703821" y="4440961"/>
            <a:ext cx="7328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7030A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f+a</a:t>
            </a:r>
            <a:r>
              <a:rPr lang="en-US" sz="2100" i="1" baseline="-25000" dirty="0">
                <a:solidFill>
                  <a:srgbClr val="7030A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77" name="Object 20"/>
          <p:cNvGraphicFramePr>
            <a:graphicFrameLocks noChangeAspect="1"/>
          </p:cNvGraphicFramePr>
          <p:nvPr>
            <p:extLst/>
          </p:nvPr>
        </p:nvGraphicFramePr>
        <p:xfrm>
          <a:off x="192881" y="2539604"/>
          <a:ext cx="3462338" cy="353615"/>
        </p:xfrm>
        <a:graphic>
          <a:graphicData uri="http://schemas.openxmlformats.org/presentationml/2006/ole">
            <p:oleObj spid="_x0000_s8194" name="Equation" r:id="rId5" imgW="2628720" imgH="266400" progId="">
              <p:embed/>
            </p:oleObj>
          </a:graphicData>
        </a:graphic>
      </p:graphicFrame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3 Position </a:t>
            </a:r>
            <a:r>
              <a:rPr lang="en-US" sz="3200" dirty="0" smtClean="0"/>
              <a:t>Synthesis</a:t>
            </a:r>
            <a:r>
              <a:rPr lang="en-US" sz="3200" dirty="0"/>
              <a:t>: move C</a:t>
            </a:r>
            <a:r>
              <a:rPr lang="en-US" sz="3200" baseline="-25000" dirty="0"/>
              <a:t>1</a:t>
            </a:r>
            <a:r>
              <a:rPr lang="en-US" sz="3200" dirty="0"/>
              <a:t>D</a:t>
            </a:r>
            <a:r>
              <a:rPr lang="en-US" sz="3200" baseline="-25000" dirty="0"/>
              <a:t>1</a:t>
            </a:r>
            <a:r>
              <a:rPr lang="en-US" sz="3200" dirty="0"/>
              <a:t> to C</a:t>
            </a:r>
            <a:r>
              <a:rPr lang="en-US" sz="3200" baseline="-25000" dirty="0"/>
              <a:t>2</a:t>
            </a:r>
            <a:r>
              <a:rPr lang="en-US" sz="3200" dirty="0"/>
              <a:t>D</a:t>
            </a:r>
            <a:r>
              <a:rPr lang="en-US" sz="3200" baseline="-25000" dirty="0"/>
              <a:t>2</a:t>
            </a:r>
            <a:r>
              <a:rPr lang="en-US" sz="3200" dirty="0"/>
              <a:t> to C</a:t>
            </a:r>
            <a:r>
              <a:rPr lang="en-US" sz="3200" baseline="-25000" dirty="0"/>
              <a:t>3</a:t>
            </a:r>
            <a:r>
              <a:rPr lang="en-US" sz="3200" dirty="0"/>
              <a:t>D</a:t>
            </a:r>
            <a:r>
              <a:rPr lang="en-US" sz="3200" baseline="-25000" dirty="0"/>
              <a:t>3</a:t>
            </a:r>
            <a:endParaRPr lang="en-US" sz="3200" dirty="0"/>
          </a:p>
        </p:txBody>
      </p:sp>
      <p:graphicFrame>
        <p:nvGraphicFramePr>
          <p:cNvPr id="5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68177952"/>
              </p:ext>
            </p:extLst>
          </p:nvPr>
        </p:nvGraphicFramePr>
        <p:xfrm>
          <a:off x="778680" y="5410200"/>
          <a:ext cx="5088720" cy="1034462"/>
        </p:xfrm>
        <a:graphic>
          <a:graphicData uri="http://schemas.openxmlformats.org/presentationml/2006/ole">
            <p:oleObj spid="_x0000_s8195" name="Equation" r:id="rId6" imgW="2641600" imgH="533400" progId="">
              <p:embed/>
            </p:oleObj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171748" y="1575137"/>
            <a:ext cx="4179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smtClean="0">
                <a:solidFill>
                  <a:srgbClr val="7030A0"/>
                </a:solidFill>
              </a:rPr>
              <a:t>Coupler </a:t>
            </a:r>
            <a:r>
              <a:rPr lang="en-US" altLang="en-US" sz="2000" dirty="0">
                <a:solidFill>
                  <a:srgbClr val="7030A0"/>
                </a:solidFill>
              </a:rPr>
              <a:t>rotates </a:t>
            </a:r>
            <a:r>
              <a:rPr lang="en-US" altLang="en-US" sz="2000" dirty="0">
                <a:solidFill>
                  <a:srgbClr val="7030A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000" baseline="-25000" dirty="0">
                <a:solidFill>
                  <a:srgbClr val="7030A0"/>
                </a:solidFill>
              </a:rPr>
              <a:t>2</a:t>
            </a:r>
            <a:r>
              <a:rPr lang="en-US" altLang="en-US" sz="2000" dirty="0">
                <a:solidFill>
                  <a:srgbClr val="7030A0"/>
                </a:solidFill>
              </a:rPr>
              <a:t> </a:t>
            </a:r>
            <a:r>
              <a:rPr lang="en-US" altLang="en-US" sz="2000" dirty="0" smtClean="0">
                <a:solidFill>
                  <a:srgbClr val="7030A0"/>
                </a:solidFill>
              </a:rPr>
              <a:t>from 1 to 2.</a:t>
            </a:r>
          </a:p>
          <a:p>
            <a:r>
              <a:rPr lang="en-US" altLang="en-US" sz="2000" dirty="0" smtClean="0">
                <a:solidFill>
                  <a:srgbClr val="7030A0"/>
                </a:solidFill>
              </a:rPr>
              <a:t>Coupler rotates </a:t>
            </a:r>
            <a:r>
              <a:rPr lang="en-US" altLang="en-US" sz="2000" dirty="0">
                <a:solidFill>
                  <a:srgbClr val="7030A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000" baseline="-25000" dirty="0">
                <a:solidFill>
                  <a:srgbClr val="7030A0"/>
                </a:solidFill>
              </a:rPr>
              <a:t>3</a:t>
            </a:r>
            <a:r>
              <a:rPr lang="en-US" altLang="en-US" sz="2000" dirty="0">
                <a:solidFill>
                  <a:srgbClr val="7030A0"/>
                </a:solidFill>
              </a:rPr>
              <a:t> </a:t>
            </a:r>
            <a:r>
              <a:rPr lang="en-US" altLang="en-US" sz="2000" dirty="0" smtClean="0">
                <a:solidFill>
                  <a:srgbClr val="7030A0"/>
                </a:solidFill>
              </a:rPr>
              <a:t>from position 1 to 3</a:t>
            </a:r>
            <a:endParaRPr lang="en-US" altLang="en-US" sz="2000" baseline="-25000" dirty="0">
              <a:solidFill>
                <a:srgbClr val="7030A0"/>
              </a:solidFill>
            </a:endParaRPr>
          </a:p>
          <a:p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438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 animBg="1"/>
      <p:bldP spid="66" grpId="0"/>
      <p:bldP spid="67" grpId="0"/>
      <p:bldP spid="68" grpId="0" animBg="1"/>
      <p:bldP spid="69" grpId="0"/>
      <p:bldP spid="73" grpId="0"/>
      <p:bldP spid="75" grpId="0" animBg="1"/>
      <p:bldP spid="7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ig5-4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14" t="3677"/>
          <a:stretch>
            <a:fillRect/>
          </a:stretch>
        </p:blipFill>
        <p:spPr bwMode="auto">
          <a:xfrm>
            <a:off x="4144963" y="563563"/>
            <a:ext cx="4999037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FF"/>
                </a:solidFill>
              </a:rPr>
              <a:t>5.6 Three Position Synthesis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3878263" cy="495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Want to move from P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to P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while coupler rotates </a:t>
            </a:r>
            <a:r>
              <a:rPr lang="en-US" altLang="en-US" dirty="0" smtClean="0">
                <a:latin typeface="Symbol" panose="05050102010706020507" pitchFamily="18" charset="2"/>
              </a:rPr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and from P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to P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while coupler rotates </a:t>
            </a:r>
            <a:r>
              <a:rPr lang="en-US" altLang="en-US" dirty="0" smtClean="0">
                <a:latin typeface="Symbol" panose="05050102010706020507" pitchFamily="18" charset="2"/>
              </a:rPr>
              <a:t>a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</a:t>
            </a:r>
            <a:endParaRPr lang="en-US" altLang="en-US" baseline="-25000" dirty="0" smtClean="0"/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Given P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21</a:t>
            </a:r>
            <a:r>
              <a:rPr lang="en-US" altLang="en-US" dirty="0" smtClean="0">
                <a:solidFill>
                  <a:srgbClr val="FF0000"/>
                </a:solidFill>
              </a:rPr>
              <a:t>, </a:t>
            </a:r>
            <a:r>
              <a:rPr lang="en-US" alt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</a:rPr>
              <a:t>, P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31</a:t>
            </a:r>
            <a:r>
              <a:rPr lang="en-US" altLang="en-US" dirty="0" smtClean="0">
                <a:solidFill>
                  <a:srgbClr val="FF0000"/>
                </a:solidFill>
              </a:rPr>
              <a:t>, </a:t>
            </a:r>
            <a:r>
              <a:rPr lang="en-US" alt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altLang="en-US" dirty="0" smtClean="0">
                <a:solidFill>
                  <a:srgbClr val="FF0000"/>
                </a:solidFill>
              </a:rPr>
              <a:t>, </a:t>
            </a:r>
            <a:r>
              <a:rPr lang="en-US" alt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</a:rPr>
              <a:t> and </a:t>
            </a:r>
            <a:r>
              <a:rPr lang="en-US" alt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altLang="en-US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/>
            <a:endParaRPr lang="en-US" altLang="en-US" dirty="0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33900" y="2035175"/>
            <a:ext cx="2214563" cy="2562225"/>
            <a:chOff x="2856" y="1282"/>
            <a:chExt cx="1395" cy="1614"/>
          </a:xfrm>
        </p:grpSpPr>
        <p:sp>
          <p:nvSpPr>
            <p:cNvPr id="14342" name="Line 5"/>
            <p:cNvSpPr>
              <a:spLocks noChangeShapeType="1"/>
            </p:cNvSpPr>
            <p:nvPr/>
          </p:nvSpPr>
          <p:spPr bwMode="auto">
            <a:xfrm flipH="1">
              <a:off x="3643" y="1290"/>
              <a:ext cx="608" cy="1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Line 6"/>
            <p:cNvSpPr>
              <a:spLocks noChangeShapeType="1"/>
            </p:cNvSpPr>
            <p:nvPr/>
          </p:nvSpPr>
          <p:spPr bwMode="auto">
            <a:xfrm flipH="1">
              <a:off x="3034" y="1282"/>
              <a:ext cx="1217" cy="4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Oval 7"/>
            <p:cNvSpPr>
              <a:spLocks noChangeArrowheads="1"/>
            </p:cNvSpPr>
            <p:nvPr/>
          </p:nvSpPr>
          <p:spPr bwMode="auto">
            <a:xfrm>
              <a:off x="3091" y="1988"/>
              <a:ext cx="162" cy="16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14345" name="Oval 8"/>
            <p:cNvSpPr>
              <a:spLocks noChangeArrowheads="1"/>
            </p:cNvSpPr>
            <p:nvPr/>
          </p:nvSpPr>
          <p:spPr bwMode="auto">
            <a:xfrm>
              <a:off x="2856" y="2734"/>
              <a:ext cx="162" cy="16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4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g5-4"/>
          <p:cNvPicPr>
            <a:picLocks noChangeAspect="1" noChangeArrowheads="1"/>
          </p:cNvPicPr>
          <p:nvPr/>
        </p:nvPicPr>
        <p:blipFill>
          <a:blip r:embed="rId3">
            <a:lum bright="-18000" contras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14" t="3677"/>
          <a:stretch>
            <a:fillRect/>
          </a:stretch>
        </p:blipFill>
        <p:spPr bwMode="auto">
          <a:xfrm>
            <a:off x="4144963" y="563563"/>
            <a:ext cx="4999037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Three Position Synthesis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4381500" cy="495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Vector loop equations</a:t>
            </a:r>
          </a:p>
          <a:p>
            <a:pPr eaLnBrk="1" hangingPunct="1"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800" b="1" baseline="-30000" smtClean="0">
                <a:solidFill>
                  <a:srgbClr val="FF0000"/>
                </a:solidFill>
                <a:cs typeface="Times New Roman" panose="02020603050405020304" pitchFamily="18" charset="0"/>
              </a:rPr>
              <a:t>2 </a:t>
            </a:r>
            <a:r>
              <a:rPr lang="en-US" altLang="en-US" sz="2800" smtClean="0">
                <a:solidFill>
                  <a:srgbClr val="FF0000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sz="2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800" b="1" baseline="-30000" smtClean="0">
                <a:solidFill>
                  <a:srgbClr val="FF0000"/>
                </a:solidFill>
                <a:cs typeface="Times New Roman" panose="02020603050405020304" pitchFamily="18" charset="0"/>
              </a:rPr>
              <a:t>2 </a:t>
            </a:r>
            <a:r>
              <a:rPr lang="en-US" altLang="en-US" sz="2800" smtClean="0">
                <a:solidFill>
                  <a:srgbClr val="FF00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800" b="1" baseline="-30000" smtClean="0">
                <a:solidFill>
                  <a:srgbClr val="FF0000"/>
                </a:solidFill>
                <a:cs typeface="Times New Roman" panose="02020603050405020304" pitchFamily="18" charset="0"/>
              </a:rPr>
              <a:t>21 </a:t>
            </a:r>
            <a:r>
              <a:rPr lang="en-US" altLang="en-US" sz="2800" smtClean="0">
                <a:solidFill>
                  <a:srgbClr val="FF00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800" b="1" baseline="-30000" smtClean="0">
                <a:solidFill>
                  <a:srgbClr val="FF0000"/>
                </a:solidFill>
                <a:cs typeface="Times New Roman" panose="02020603050405020304" pitchFamily="18" charset="0"/>
              </a:rPr>
              <a:t>1 </a:t>
            </a:r>
            <a:r>
              <a:rPr lang="en-US" altLang="en-US" sz="2800" smtClean="0">
                <a:solidFill>
                  <a:srgbClr val="FF00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800" b="1" baseline="-30000" smtClean="0">
                <a:solidFill>
                  <a:srgbClr val="FF0000"/>
                </a:solidFill>
                <a:cs typeface="Times New Roman" panose="02020603050405020304" pitchFamily="18" charset="0"/>
              </a:rPr>
              <a:t>1 </a:t>
            </a:r>
            <a:r>
              <a:rPr lang="en-US" altLang="en-US" sz="2800" smtClean="0">
                <a:solidFill>
                  <a:srgbClr val="FF0000"/>
                </a:solidFill>
                <a:cs typeface="Times New Roman" panose="02020603050405020304" pitchFamily="18" charset="0"/>
              </a:rPr>
              <a:t>= 0</a:t>
            </a:r>
          </a:p>
          <a:p>
            <a:pPr eaLnBrk="1" hangingPunct="1">
              <a:buFontTx/>
              <a:buNone/>
            </a:pPr>
            <a:r>
              <a:rPr lang="en-US" altLang="en-US" sz="2800" b="1" smtClean="0">
                <a:solidFill>
                  <a:srgbClr val="660066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800" b="1" baseline="-30000" smtClean="0">
                <a:solidFill>
                  <a:srgbClr val="660066"/>
                </a:solidFill>
                <a:cs typeface="Times New Roman" panose="02020603050405020304" pitchFamily="18" charset="0"/>
              </a:rPr>
              <a:t>3 </a:t>
            </a:r>
            <a:r>
              <a:rPr lang="en-US" altLang="en-US" sz="2800" smtClean="0">
                <a:solidFill>
                  <a:srgbClr val="660066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sz="2800" b="1" smtClean="0">
                <a:solidFill>
                  <a:srgbClr val="660066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800" b="1" baseline="-30000" smtClean="0">
                <a:solidFill>
                  <a:srgbClr val="660066"/>
                </a:solidFill>
                <a:cs typeface="Times New Roman" panose="02020603050405020304" pitchFamily="18" charset="0"/>
              </a:rPr>
              <a:t>3 </a:t>
            </a:r>
            <a:r>
              <a:rPr lang="en-US" altLang="en-US" sz="2800" smtClean="0">
                <a:solidFill>
                  <a:srgbClr val="660066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800" b="1" smtClean="0">
                <a:solidFill>
                  <a:srgbClr val="660066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800" b="1" baseline="-30000" smtClean="0">
                <a:solidFill>
                  <a:srgbClr val="660066"/>
                </a:solidFill>
                <a:cs typeface="Times New Roman" panose="02020603050405020304" pitchFamily="18" charset="0"/>
              </a:rPr>
              <a:t>31 </a:t>
            </a:r>
            <a:r>
              <a:rPr lang="en-US" altLang="en-US" sz="2800" smtClean="0">
                <a:solidFill>
                  <a:srgbClr val="660066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800" b="1" smtClean="0">
                <a:solidFill>
                  <a:srgbClr val="660066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800" b="1" baseline="-30000" smtClean="0">
                <a:solidFill>
                  <a:srgbClr val="660066"/>
                </a:solidFill>
                <a:cs typeface="Times New Roman" panose="02020603050405020304" pitchFamily="18" charset="0"/>
              </a:rPr>
              <a:t>1 </a:t>
            </a:r>
            <a:r>
              <a:rPr lang="en-US" altLang="en-US" sz="2800" smtClean="0">
                <a:solidFill>
                  <a:srgbClr val="660066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800" b="1" smtClean="0">
                <a:solidFill>
                  <a:srgbClr val="660066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800" b="1" baseline="-30000" smtClean="0">
                <a:solidFill>
                  <a:srgbClr val="660066"/>
                </a:solidFill>
                <a:cs typeface="Times New Roman" panose="02020603050405020304" pitchFamily="18" charset="0"/>
              </a:rPr>
              <a:t>1 </a:t>
            </a:r>
            <a:r>
              <a:rPr lang="en-US" altLang="en-US" sz="2800" smtClean="0">
                <a:solidFill>
                  <a:srgbClr val="660066"/>
                </a:solidFill>
                <a:cs typeface="Times New Roman" panose="02020603050405020304" pitchFamily="18" charset="0"/>
              </a:rPr>
              <a:t>= 0</a:t>
            </a:r>
            <a:r>
              <a:rPr lang="en-US" altLang="en-US" sz="2800" smtClean="0"/>
              <a:t> </a:t>
            </a:r>
          </a:p>
          <a:p>
            <a:pPr eaLnBrk="1" hangingPunct="1"/>
            <a:r>
              <a:rPr lang="en-US" altLang="en-US" sz="2800" smtClean="0"/>
              <a:t>Write complex vectors</a:t>
            </a:r>
          </a:p>
          <a:p>
            <a:pPr eaLnBrk="1" hangingPunct="1">
              <a:buFontTx/>
              <a:buNone/>
            </a:pPr>
            <a:endParaRPr lang="en-US" altLang="en-US" sz="24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Combine terms</a:t>
            </a:r>
          </a:p>
          <a:p>
            <a:pPr eaLnBrk="1" hangingPunct="1"/>
            <a:endParaRPr lang="en-US" altLang="en-US" sz="2800" smtClean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935538" y="2041525"/>
            <a:ext cx="1828800" cy="3548063"/>
            <a:chOff x="3109" y="1286"/>
            <a:chExt cx="1152" cy="2235"/>
          </a:xfrm>
        </p:grpSpPr>
        <p:sp>
          <p:nvSpPr>
            <p:cNvPr id="15375" name="Line 6"/>
            <p:cNvSpPr>
              <a:spLocks noChangeShapeType="1"/>
            </p:cNvSpPr>
            <p:nvPr/>
          </p:nvSpPr>
          <p:spPr bwMode="auto">
            <a:xfrm flipH="1">
              <a:off x="3643" y="1290"/>
              <a:ext cx="608" cy="1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10"/>
            <p:cNvSpPr>
              <a:spLocks noChangeShapeType="1"/>
            </p:cNvSpPr>
            <p:nvPr/>
          </p:nvSpPr>
          <p:spPr bwMode="auto">
            <a:xfrm flipH="1" flipV="1">
              <a:off x="3537" y="2434"/>
              <a:ext cx="325" cy="10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11"/>
            <p:cNvSpPr>
              <a:spLocks noChangeShapeType="1"/>
            </p:cNvSpPr>
            <p:nvPr/>
          </p:nvSpPr>
          <p:spPr bwMode="auto">
            <a:xfrm flipH="1" flipV="1">
              <a:off x="3109" y="2670"/>
              <a:ext cx="745" cy="8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12"/>
            <p:cNvSpPr>
              <a:spLocks noChangeShapeType="1"/>
            </p:cNvSpPr>
            <p:nvPr/>
          </p:nvSpPr>
          <p:spPr bwMode="auto">
            <a:xfrm flipV="1">
              <a:off x="3530" y="1286"/>
              <a:ext cx="731" cy="11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13"/>
            <p:cNvSpPr>
              <a:spLocks noChangeShapeType="1"/>
            </p:cNvSpPr>
            <p:nvPr/>
          </p:nvSpPr>
          <p:spPr bwMode="auto">
            <a:xfrm flipV="1">
              <a:off x="3114" y="1434"/>
              <a:ext cx="515" cy="12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484688" y="2035175"/>
            <a:ext cx="2286000" cy="3560763"/>
            <a:chOff x="2825" y="1282"/>
            <a:chExt cx="1440" cy="2243"/>
          </a:xfrm>
        </p:grpSpPr>
        <p:sp>
          <p:nvSpPr>
            <p:cNvPr id="15370" name="Line 7"/>
            <p:cNvSpPr>
              <a:spLocks noChangeShapeType="1"/>
            </p:cNvSpPr>
            <p:nvPr/>
          </p:nvSpPr>
          <p:spPr bwMode="auto">
            <a:xfrm flipH="1">
              <a:off x="3034" y="1282"/>
              <a:ext cx="1217" cy="478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4"/>
            <p:cNvSpPr>
              <a:spLocks noChangeShapeType="1"/>
            </p:cNvSpPr>
            <p:nvPr/>
          </p:nvSpPr>
          <p:spPr bwMode="auto">
            <a:xfrm flipV="1">
              <a:off x="2842" y="1746"/>
              <a:ext cx="179" cy="1335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5"/>
            <p:cNvSpPr>
              <a:spLocks noChangeShapeType="1"/>
            </p:cNvSpPr>
            <p:nvPr/>
          </p:nvSpPr>
          <p:spPr bwMode="auto">
            <a:xfrm flipH="1" flipV="1">
              <a:off x="2825" y="3066"/>
              <a:ext cx="1033" cy="459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6"/>
            <p:cNvSpPr>
              <a:spLocks noChangeShapeType="1"/>
            </p:cNvSpPr>
            <p:nvPr/>
          </p:nvSpPr>
          <p:spPr bwMode="auto">
            <a:xfrm flipV="1">
              <a:off x="3534" y="1286"/>
              <a:ext cx="731" cy="1139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17"/>
            <p:cNvSpPr>
              <a:spLocks noChangeShapeType="1"/>
            </p:cNvSpPr>
            <p:nvPr/>
          </p:nvSpPr>
          <p:spPr bwMode="auto">
            <a:xfrm flipH="1" flipV="1">
              <a:off x="3537" y="2438"/>
              <a:ext cx="325" cy="1087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7" name="Rectangle 21"/>
          <p:cNvSpPr>
            <a:spLocks noChangeArrowheads="1"/>
          </p:cNvSpPr>
          <p:nvPr/>
        </p:nvSpPr>
        <p:spPr bwMode="auto">
          <a:xfrm>
            <a:off x="0" y="318611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.</a:t>
            </a:r>
            <a:r>
              <a:rPr lang="en-US" altLang="en-US" sz="1100"/>
              <a:t> </a:t>
            </a:r>
            <a:endParaRPr lang="en-US" altLang="en-US" sz="2400"/>
          </a:p>
        </p:txBody>
      </p:sp>
      <p:graphicFrame>
        <p:nvGraphicFramePr>
          <p:cNvPr id="15368" name="Object 20"/>
          <p:cNvGraphicFramePr>
            <a:graphicFrameLocks noChangeAspect="1"/>
          </p:cNvGraphicFramePr>
          <p:nvPr/>
        </p:nvGraphicFramePr>
        <p:xfrm>
          <a:off x="-7938" y="3146425"/>
          <a:ext cx="4638676" cy="942975"/>
        </p:xfrm>
        <a:graphic>
          <a:graphicData uri="http://schemas.openxmlformats.org/presentationml/2006/ole">
            <p:oleObj spid="_x0000_s9218" name="Equation" r:id="rId4" imgW="2641600" imgH="533400" progId="">
              <p:embed/>
            </p:oleObj>
          </a:graphicData>
        </a:graphic>
      </p:graphicFrame>
      <p:graphicFrame>
        <p:nvGraphicFramePr>
          <p:cNvPr id="15369" name="Object 22"/>
          <p:cNvGraphicFramePr>
            <a:graphicFrameLocks noChangeAspect="1"/>
          </p:cNvGraphicFramePr>
          <p:nvPr/>
        </p:nvGraphicFramePr>
        <p:xfrm>
          <a:off x="41275" y="5080000"/>
          <a:ext cx="4673600" cy="1220788"/>
        </p:xfrm>
        <a:graphic>
          <a:graphicData uri="http://schemas.openxmlformats.org/presentationml/2006/ole">
            <p:oleObj spid="_x0000_s9219" name="Equation" r:id="rId5" imgW="2247900" imgH="584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C3AE3E-B22E-4FC1-85B3-5DC237CB8EDC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62474" name="Oval 10"/>
          <p:cNvSpPr>
            <a:spLocks noChangeArrowheads="1"/>
          </p:cNvSpPr>
          <p:nvPr/>
        </p:nvSpPr>
        <p:spPr bwMode="auto">
          <a:xfrm>
            <a:off x="6096000" y="299085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1268" name="Picture 4" descr="fig 3-3"/>
          <p:cNvPicPr>
            <a:picLocks noChangeAspect="1" noChangeArrowheads="1"/>
          </p:cNvPicPr>
          <p:nvPr/>
        </p:nvPicPr>
        <p:blipFill>
          <a:blip r:embed="rId2">
            <a:lum bright="-18000" contrast="4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2" t="5554" r="55530" b="31482"/>
          <a:stretch>
            <a:fillRect/>
          </a:stretch>
        </p:blipFill>
        <p:spPr bwMode="auto">
          <a:xfrm>
            <a:off x="719138" y="1841500"/>
            <a:ext cx="4570412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Line 5"/>
          <p:cNvSpPr>
            <a:spLocks noChangeShapeType="1"/>
          </p:cNvSpPr>
          <p:nvPr/>
        </p:nvSpPr>
        <p:spPr bwMode="auto">
          <a:xfrm flipH="1">
            <a:off x="6038850" y="3048000"/>
            <a:ext cx="125413" cy="1435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 flipV="1">
            <a:off x="6164263" y="2684463"/>
            <a:ext cx="949325" cy="377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6169025" y="3062288"/>
            <a:ext cx="901700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V="1">
            <a:off x="6164263" y="2563813"/>
            <a:ext cx="49212" cy="503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6997700" y="2894013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Fsin(</a:t>
            </a:r>
            <a:r>
              <a:rPr lang="en-US" altLang="en-US" sz="2400" b="1" i="1">
                <a:latin typeface="Symbol" panose="05050102010706020507" pitchFamily="18" charset="2"/>
              </a:rPr>
              <a:t>m)</a:t>
            </a:r>
            <a:r>
              <a:rPr lang="en-US" altLang="en-US" sz="2400" b="1"/>
              <a:t> 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5851525" y="2170113"/>
            <a:ext cx="123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Fcos(</a:t>
            </a:r>
            <a:r>
              <a:rPr lang="en-US" altLang="en-US" sz="2400" b="1" i="1">
                <a:latin typeface="Symbol" panose="05050102010706020507" pitchFamily="18" charset="2"/>
              </a:rPr>
              <a:t>m)</a:t>
            </a:r>
            <a:r>
              <a:rPr lang="en-US" altLang="en-US" sz="2400" b="1"/>
              <a:t> 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7080250" y="247332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F</a:t>
            </a:r>
          </a:p>
        </p:txBody>
      </p:sp>
      <p:sp>
        <p:nvSpPr>
          <p:cNvPr id="62478" name="Oval 14"/>
          <p:cNvSpPr>
            <a:spLocks noChangeArrowheads="1"/>
          </p:cNvSpPr>
          <p:nvPr/>
        </p:nvSpPr>
        <p:spPr bwMode="auto">
          <a:xfrm>
            <a:off x="3532188" y="2706688"/>
            <a:ext cx="806450" cy="2062162"/>
          </a:xfrm>
          <a:prstGeom prst="ellipse">
            <a:avLst/>
          </a:prstGeom>
          <a:solidFill>
            <a:srgbClr val="FFFF99">
              <a:alpha val="50195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 rot="439584">
            <a:off x="6153150" y="3067050"/>
            <a:ext cx="117475" cy="1174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 flipV="1">
            <a:off x="2995613" y="3070225"/>
            <a:ext cx="949325" cy="377825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 rot="263923">
            <a:off x="6197600" y="2662238"/>
            <a:ext cx="863600" cy="422275"/>
          </a:xfrm>
          <a:prstGeom prst="rect">
            <a:avLst/>
          </a:prstGeom>
          <a:solidFill>
            <a:srgbClr val="CCFFCC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83" name="Arc 19"/>
          <p:cNvSpPr>
            <a:spLocks/>
          </p:cNvSpPr>
          <p:nvPr/>
        </p:nvSpPr>
        <p:spPr bwMode="auto">
          <a:xfrm rot="1063658" flipH="1">
            <a:off x="1624013" y="3878263"/>
            <a:ext cx="812800" cy="8128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20"/>
          <p:cNvSpPr>
            <a:spLocks noChangeArrowheads="1"/>
          </p:cNvSpPr>
          <p:nvPr/>
        </p:nvSpPr>
        <p:spPr bwMode="auto">
          <a:xfrm>
            <a:off x="188913" y="0"/>
            <a:ext cx="8766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accent2"/>
                </a:solidFill>
                <a:latin typeface="Arial" panose="020B0604020202020204" pitchFamily="34" charset="0"/>
              </a:rPr>
              <a:t>Transmission 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4" grpId="0" animBg="1"/>
      <p:bldP spid="62469" grpId="0" animBg="1"/>
      <p:bldP spid="62470" grpId="0" animBg="1"/>
      <p:bldP spid="62471" grpId="0" animBg="1"/>
      <p:bldP spid="62472" grpId="0" animBg="1"/>
      <p:bldP spid="62475" grpId="0"/>
      <p:bldP spid="62476" grpId="0"/>
      <p:bldP spid="62477" grpId="0"/>
      <p:bldP spid="62478" grpId="0" animBg="1"/>
      <p:bldP spid="62480" grpId="0" animBg="1"/>
      <p:bldP spid="62481" grpId="0" animBg="1"/>
      <p:bldP spid="62482" grpId="0" animBg="1"/>
      <p:bldP spid="6248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5-4"/>
          <p:cNvPicPr>
            <a:picLocks noChangeAspect="1" noChangeArrowheads="1"/>
          </p:cNvPicPr>
          <p:nvPr/>
        </p:nvPicPr>
        <p:blipFill>
          <a:blip r:embed="rId3">
            <a:lum bright="-18000" contras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14" t="3677"/>
          <a:stretch>
            <a:fillRect/>
          </a:stretch>
        </p:blipFill>
        <p:spPr bwMode="auto">
          <a:xfrm>
            <a:off x="4144963" y="563563"/>
            <a:ext cx="4999037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Three Position Synthesis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38350"/>
            <a:ext cx="4381500" cy="4135438"/>
          </a:xfrm>
        </p:spPr>
        <p:txBody>
          <a:bodyPr/>
          <a:lstStyle/>
          <a:p>
            <a:pPr eaLnBrk="1" hangingPunct="1">
              <a:tabLst>
                <a:tab pos="4114800" algn="r"/>
              </a:tabLst>
            </a:pPr>
            <a:r>
              <a:rPr lang="en-US" altLang="en-US" sz="2800" smtClean="0">
                <a:solidFill>
                  <a:srgbClr val="3333FF"/>
                </a:solidFill>
              </a:rPr>
              <a:t>Variables</a:t>
            </a:r>
            <a:r>
              <a:rPr lang="en-US" altLang="en-US" sz="2800" smtClean="0"/>
              <a:t> </a:t>
            </a:r>
          </a:p>
          <a:p>
            <a:pPr eaLnBrk="1" hangingPunct="1">
              <a:buFontTx/>
              <a:buNone/>
              <a:tabLst>
                <a:tab pos="4114800" algn="r"/>
              </a:tabLst>
            </a:pPr>
            <a:r>
              <a:rPr lang="en-US" altLang="en-US" sz="2800" i="1" smtClean="0"/>
              <a:t>w,</a:t>
            </a:r>
            <a:r>
              <a:rPr lang="en-US" altLang="en-US" sz="2800" i="1" smtClean="0">
                <a:latin typeface="Symbol" panose="05050102010706020507" pitchFamily="18" charset="2"/>
              </a:rPr>
              <a:t>q</a:t>
            </a:r>
            <a:r>
              <a:rPr lang="en-US" altLang="en-US" sz="2800" i="1" smtClean="0"/>
              <a:t>,</a:t>
            </a:r>
            <a:r>
              <a:rPr lang="en-US" altLang="en-US" sz="2800" i="1" smtClean="0">
                <a:latin typeface="Symbol" panose="05050102010706020507" pitchFamily="18" charset="2"/>
              </a:rPr>
              <a:t>b</a:t>
            </a:r>
            <a:r>
              <a:rPr lang="en-US" altLang="en-US" sz="2800" i="1" baseline="-25000" smtClean="0"/>
              <a:t>2</a:t>
            </a:r>
            <a:r>
              <a:rPr lang="en-US" altLang="en-US" sz="2800" i="1" smtClean="0"/>
              <a:t>,</a:t>
            </a:r>
            <a:r>
              <a:rPr lang="en-US" altLang="en-US" sz="2800" i="1" smtClean="0">
                <a:latin typeface="Symbol" panose="05050102010706020507" pitchFamily="18" charset="2"/>
              </a:rPr>
              <a:t>b</a:t>
            </a:r>
            <a:r>
              <a:rPr lang="en-US" altLang="en-US" sz="2800" i="1" baseline="-25000" smtClean="0"/>
              <a:t>3</a:t>
            </a:r>
            <a:r>
              <a:rPr lang="en-US" altLang="en-US" sz="2800" i="1" smtClean="0"/>
              <a:t>,z,</a:t>
            </a:r>
            <a:r>
              <a:rPr lang="en-US" altLang="en-US" sz="2800" i="1" smtClean="0">
                <a:latin typeface="Symbol" panose="05050102010706020507" pitchFamily="18" charset="2"/>
              </a:rPr>
              <a:t>f</a:t>
            </a:r>
            <a:r>
              <a:rPr lang="en-US" altLang="en-US" sz="2800" i="1" smtClean="0"/>
              <a:t>,</a:t>
            </a:r>
            <a:r>
              <a:rPr lang="en-US" altLang="en-US" sz="2800" i="1" smtClean="0">
                <a:latin typeface="Symbol" panose="05050102010706020507" pitchFamily="18" charset="2"/>
              </a:rPr>
              <a:t>a</a:t>
            </a:r>
            <a:r>
              <a:rPr lang="en-US" altLang="en-US" sz="2800" i="1" baseline="-25000" smtClean="0"/>
              <a:t>2</a:t>
            </a:r>
            <a:r>
              <a:rPr lang="en-US" altLang="en-US" sz="2800" i="1" smtClean="0"/>
              <a:t>,</a:t>
            </a:r>
            <a:r>
              <a:rPr lang="en-US" altLang="en-US" sz="2800" i="1" smtClean="0">
                <a:latin typeface="Symbol" panose="05050102010706020507" pitchFamily="18" charset="2"/>
              </a:rPr>
              <a:t>a</a:t>
            </a:r>
            <a:r>
              <a:rPr lang="en-US" altLang="en-US" sz="2800" i="1" baseline="-25000" smtClean="0"/>
              <a:t>3</a:t>
            </a:r>
            <a:r>
              <a:rPr lang="en-US" altLang="en-US" sz="2800" i="1" smtClean="0"/>
              <a:t>,P</a:t>
            </a:r>
            <a:r>
              <a:rPr lang="en-US" altLang="en-US" sz="2800" i="1" baseline="-25000" smtClean="0"/>
              <a:t>21</a:t>
            </a:r>
            <a:r>
              <a:rPr lang="en-US" altLang="en-US" sz="2800" i="1" smtClean="0"/>
              <a:t>, P</a:t>
            </a:r>
            <a:r>
              <a:rPr lang="en-US" altLang="en-US" sz="2800" i="1" baseline="-25000" smtClean="0"/>
              <a:t>31</a:t>
            </a:r>
            <a:r>
              <a:rPr lang="en-US" altLang="en-US" sz="2800" i="1" smtClean="0"/>
              <a:t>, </a:t>
            </a:r>
            <a:r>
              <a:rPr lang="en-US" altLang="en-US" sz="2800" i="1" smtClean="0">
                <a:latin typeface="Symbol" panose="05050102010706020507" pitchFamily="18" charset="2"/>
              </a:rPr>
              <a:t>d</a:t>
            </a:r>
            <a:r>
              <a:rPr lang="en-US" altLang="en-US" sz="2800" i="1" baseline="-25000" smtClean="0"/>
              <a:t>2 </a:t>
            </a:r>
            <a:r>
              <a:rPr lang="en-US" altLang="en-US" sz="2800" i="1" smtClean="0"/>
              <a:t>,</a:t>
            </a:r>
            <a:r>
              <a:rPr lang="en-US" altLang="en-US" sz="2800" i="1" smtClean="0">
                <a:latin typeface="Symbol" panose="05050102010706020507" pitchFamily="18" charset="2"/>
              </a:rPr>
              <a:t>d</a:t>
            </a:r>
            <a:r>
              <a:rPr lang="en-US" altLang="en-US" sz="2800" i="1" baseline="-25000" smtClean="0"/>
              <a:t>3 	</a:t>
            </a:r>
            <a:r>
              <a:rPr lang="en-US" altLang="en-US" sz="2800" i="1" smtClean="0"/>
              <a:t>= 12</a:t>
            </a:r>
          </a:p>
          <a:p>
            <a:pPr eaLnBrk="1" hangingPunct="1">
              <a:tabLst>
                <a:tab pos="4114800" algn="r"/>
              </a:tabLst>
            </a:pPr>
            <a:r>
              <a:rPr lang="en-US" altLang="en-US" sz="2800" smtClean="0">
                <a:solidFill>
                  <a:srgbClr val="3333FF"/>
                </a:solidFill>
              </a:rPr>
              <a:t>Given</a:t>
            </a:r>
          </a:p>
          <a:p>
            <a:pPr eaLnBrk="1" hangingPunct="1">
              <a:buFontTx/>
              <a:buNone/>
              <a:tabLst>
                <a:tab pos="4114800" algn="r"/>
              </a:tabLst>
            </a:pPr>
            <a:r>
              <a:rPr lang="en-US" altLang="en-US" sz="2800" smtClean="0"/>
              <a:t>P</a:t>
            </a:r>
            <a:r>
              <a:rPr lang="en-US" altLang="en-US" sz="2800" baseline="-25000" smtClean="0"/>
              <a:t>21</a:t>
            </a:r>
            <a:r>
              <a:rPr lang="en-US" altLang="en-US" sz="2800" smtClean="0"/>
              <a:t>,P</a:t>
            </a:r>
            <a:r>
              <a:rPr lang="en-US" altLang="en-US" sz="2800" baseline="-25000" smtClean="0"/>
              <a:t>31</a:t>
            </a:r>
            <a:r>
              <a:rPr lang="en-US" altLang="en-US" sz="2800" smtClean="0"/>
              <a:t>,</a:t>
            </a:r>
            <a:r>
              <a:rPr lang="en-US" altLang="en-US" sz="2800" smtClean="0">
                <a:latin typeface="Symbol" panose="05050102010706020507" pitchFamily="18" charset="2"/>
              </a:rPr>
              <a:t>d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,</a:t>
            </a:r>
            <a:r>
              <a:rPr lang="en-US" altLang="en-US" sz="2800" smtClean="0">
                <a:latin typeface="Symbol" panose="05050102010706020507" pitchFamily="18" charset="2"/>
              </a:rPr>
              <a:t>d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,</a:t>
            </a:r>
            <a:r>
              <a:rPr lang="en-US" altLang="en-US" sz="2800" smtClean="0">
                <a:latin typeface="Symbol" panose="05050102010706020507" pitchFamily="18" charset="2"/>
              </a:rPr>
              <a:t>a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,</a:t>
            </a:r>
            <a:r>
              <a:rPr lang="en-US" altLang="en-US" sz="2800" smtClean="0">
                <a:latin typeface="Symbol" panose="05050102010706020507" pitchFamily="18" charset="2"/>
              </a:rPr>
              <a:t>a</a:t>
            </a:r>
            <a:r>
              <a:rPr lang="en-US" altLang="en-US" sz="2800" baseline="-25000" smtClean="0"/>
              <a:t>3 </a:t>
            </a:r>
            <a:r>
              <a:rPr lang="en-US" altLang="en-US" sz="2800" smtClean="0"/>
              <a:t>	=-6</a:t>
            </a:r>
          </a:p>
          <a:p>
            <a:pPr eaLnBrk="1" hangingPunct="1">
              <a:tabLst>
                <a:tab pos="4114800" algn="r"/>
              </a:tabLst>
            </a:pPr>
            <a:r>
              <a:rPr lang="en-US" altLang="en-US" sz="2800" smtClean="0"/>
              <a:t>Complex equations *2</a:t>
            </a:r>
          </a:p>
          <a:p>
            <a:pPr eaLnBrk="1" hangingPunct="1">
              <a:buFontTx/>
              <a:buNone/>
              <a:tabLst>
                <a:tab pos="4114800" algn="r"/>
              </a:tabLst>
            </a:pPr>
            <a:r>
              <a:rPr lang="en-US" altLang="en-US" sz="2800" smtClean="0"/>
              <a:t>2*2	</a:t>
            </a:r>
            <a:r>
              <a:rPr lang="en-US" altLang="en-US" sz="2800" u="sng" smtClean="0"/>
              <a:t>=-4</a:t>
            </a:r>
          </a:p>
          <a:p>
            <a:pPr eaLnBrk="1" hangingPunct="1">
              <a:tabLst>
                <a:tab pos="4114800" algn="r"/>
              </a:tabLst>
            </a:pPr>
            <a:r>
              <a:rPr lang="en-US" altLang="en-US" sz="2800" smtClean="0">
                <a:solidFill>
                  <a:srgbClr val="3333FF"/>
                </a:solidFill>
              </a:rPr>
              <a:t>Free Choices</a:t>
            </a:r>
            <a:r>
              <a:rPr lang="en-US" altLang="en-US" sz="2800" smtClean="0"/>
              <a:t>	=2</a:t>
            </a:r>
            <a:endParaRPr lang="en-US" altLang="en-US" sz="240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35538" y="2041525"/>
            <a:ext cx="1828800" cy="3548063"/>
            <a:chOff x="3109" y="1286"/>
            <a:chExt cx="1152" cy="2235"/>
          </a:xfrm>
        </p:grpSpPr>
        <p:sp>
          <p:nvSpPr>
            <p:cNvPr id="16397" name="Line 6"/>
            <p:cNvSpPr>
              <a:spLocks noChangeShapeType="1"/>
            </p:cNvSpPr>
            <p:nvPr/>
          </p:nvSpPr>
          <p:spPr bwMode="auto">
            <a:xfrm flipH="1">
              <a:off x="3643" y="1290"/>
              <a:ext cx="608" cy="1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7"/>
            <p:cNvSpPr>
              <a:spLocks noChangeShapeType="1"/>
            </p:cNvSpPr>
            <p:nvPr/>
          </p:nvSpPr>
          <p:spPr bwMode="auto">
            <a:xfrm flipH="1" flipV="1">
              <a:off x="3537" y="2434"/>
              <a:ext cx="325" cy="10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Line 8"/>
            <p:cNvSpPr>
              <a:spLocks noChangeShapeType="1"/>
            </p:cNvSpPr>
            <p:nvPr/>
          </p:nvSpPr>
          <p:spPr bwMode="auto">
            <a:xfrm flipH="1" flipV="1">
              <a:off x="3109" y="2670"/>
              <a:ext cx="745" cy="8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9"/>
            <p:cNvSpPr>
              <a:spLocks noChangeShapeType="1"/>
            </p:cNvSpPr>
            <p:nvPr/>
          </p:nvSpPr>
          <p:spPr bwMode="auto">
            <a:xfrm flipV="1">
              <a:off x="3530" y="1286"/>
              <a:ext cx="731" cy="11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10"/>
            <p:cNvSpPr>
              <a:spLocks noChangeShapeType="1"/>
            </p:cNvSpPr>
            <p:nvPr/>
          </p:nvSpPr>
          <p:spPr bwMode="auto">
            <a:xfrm flipV="1">
              <a:off x="3114" y="1434"/>
              <a:ext cx="515" cy="12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484688" y="2035175"/>
            <a:ext cx="2286000" cy="3560763"/>
            <a:chOff x="2825" y="1282"/>
            <a:chExt cx="1440" cy="2243"/>
          </a:xfrm>
        </p:grpSpPr>
        <p:sp>
          <p:nvSpPr>
            <p:cNvPr id="16392" name="Line 12"/>
            <p:cNvSpPr>
              <a:spLocks noChangeShapeType="1"/>
            </p:cNvSpPr>
            <p:nvPr/>
          </p:nvSpPr>
          <p:spPr bwMode="auto">
            <a:xfrm flipH="1">
              <a:off x="3034" y="1282"/>
              <a:ext cx="1217" cy="478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Line 13"/>
            <p:cNvSpPr>
              <a:spLocks noChangeShapeType="1"/>
            </p:cNvSpPr>
            <p:nvPr/>
          </p:nvSpPr>
          <p:spPr bwMode="auto">
            <a:xfrm flipV="1">
              <a:off x="2842" y="1746"/>
              <a:ext cx="179" cy="1335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Line 14"/>
            <p:cNvSpPr>
              <a:spLocks noChangeShapeType="1"/>
            </p:cNvSpPr>
            <p:nvPr/>
          </p:nvSpPr>
          <p:spPr bwMode="auto">
            <a:xfrm flipH="1" flipV="1">
              <a:off x="2825" y="3066"/>
              <a:ext cx="1033" cy="459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15"/>
            <p:cNvSpPr>
              <a:spLocks noChangeShapeType="1"/>
            </p:cNvSpPr>
            <p:nvPr/>
          </p:nvSpPr>
          <p:spPr bwMode="auto">
            <a:xfrm flipV="1">
              <a:off x="3534" y="1286"/>
              <a:ext cx="731" cy="1139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16"/>
            <p:cNvSpPr>
              <a:spLocks noChangeShapeType="1"/>
            </p:cNvSpPr>
            <p:nvPr/>
          </p:nvSpPr>
          <p:spPr bwMode="auto">
            <a:xfrm flipH="1" flipV="1">
              <a:off x="3537" y="2438"/>
              <a:ext cx="325" cy="1087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6391" name="Object 25"/>
          <p:cNvGraphicFramePr>
            <a:graphicFrameLocks noChangeAspect="1"/>
          </p:cNvGraphicFramePr>
          <p:nvPr/>
        </p:nvGraphicFramePr>
        <p:xfrm>
          <a:off x="41275" y="814388"/>
          <a:ext cx="4660900" cy="1217612"/>
        </p:xfrm>
        <a:graphic>
          <a:graphicData uri="http://schemas.openxmlformats.org/presentationml/2006/ole">
            <p:oleObj spid="_x0000_s10242" name="Equation" r:id="rId4" imgW="2247900" imgH="584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g5-4"/>
          <p:cNvPicPr>
            <a:picLocks noChangeAspect="1" noChangeArrowheads="1"/>
          </p:cNvPicPr>
          <p:nvPr/>
        </p:nvPicPr>
        <p:blipFill>
          <a:blip r:embed="rId3">
            <a:lum bright="-18000" contras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14" t="3677"/>
          <a:stretch>
            <a:fillRect/>
          </a:stretch>
        </p:blipFill>
        <p:spPr bwMode="auto">
          <a:xfrm>
            <a:off x="4144963" y="563563"/>
            <a:ext cx="4999037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666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Three Position Synthesis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4381500" cy="5105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FF"/>
                </a:solidFill>
              </a:rPr>
              <a:t>Choose (</a:t>
            </a:r>
            <a:r>
              <a:rPr lang="en-US" altLang="en-US" i="1" smtClean="0">
                <a:solidFill>
                  <a:srgbClr val="3333FF"/>
                </a:solidFill>
                <a:latin typeface="Symbol" panose="05050102010706020507" pitchFamily="18" charset="2"/>
              </a:rPr>
              <a:t>b</a:t>
            </a:r>
            <a:r>
              <a:rPr lang="en-US" altLang="en-US" i="1" baseline="-25000" smtClean="0">
                <a:solidFill>
                  <a:srgbClr val="3333FF"/>
                </a:solidFill>
              </a:rPr>
              <a:t>2</a:t>
            </a:r>
            <a:r>
              <a:rPr lang="en-US" altLang="en-US" i="1" smtClean="0">
                <a:solidFill>
                  <a:srgbClr val="3333FF"/>
                </a:solidFill>
              </a:rPr>
              <a:t>, </a:t>
            </a:r>
            <a:r>
              <a:rPr lang="en-US" altLang="en-US" i="1" smtClean="0">
                <a:solidFill>
                  <a:srgbClr val="3333FF"/>
                </a:solidFill>
                <a:latin typeface="Symbol" panose="05050102010706020507" pitchFamily="18" charset="2"/>
              </a:rPr>
              <a:t>b</a:t>
            </a:r>
            <a:r>
              <a:rPr lang="en-US" altLang="en-US" i="1" baseline="-25000" smtClean="0">
                <a:solidFill>
                  <a:srgbClr val="3333FF"/>
                </a:solidFill>
              </a:rPr>
              <a:t>3</a:t>
            </a:r>
            <a:r>
              <a:rPr lang="en-US" altLang="en-US" i="1" smtClean="0">
                <a:solidFill>
                  <a:srgbClr val="3333FF"/>
                </a:solidFill>
              </a:rPr>
              <a:t> </a:t>
            </a:r>
            <a:r>
              <a:rPr lang="en-US" altLang="en-US" smtClean="0">
                <a:solidFill>
                  <a:srgbClr val="3333FF"/>
                </a:solidFill>
              </a:rPr>
              <a:t>)</a:t>
            </a:r>
          </a:p>
          <a:p>
            <a:pPr eaLnBrk="1" hangingPunct="1">
              <a:buFontTx/>
              <a:buNone/>
            </a:pPr>
            <a:endParaRPr lang="en-US" altLang="en-US" sz="2800" smtClean="0">
              <a:solidFill>
                <a:srgbClr val="3333FF"/>
              </a:solidFill>
            </a:endParaRPr>
          </a:p>
          <a:p>
            <a:pPr eaLnBrk="1" hangingPunct="1"/>
            <a:endParaRPr lang="en-US" altLang="en-US" sz="1600" smtClean="0"/>
          </a:p>
          <a:p>
            <a:pPr eaLnBrk="1" hangingPunct="1"/>
            <a:r>
              <a:rPr lang="en-US" altLang="en-US" smtClean="0"/>
              <a:t>Two linear equations</a:t>
            </a:r>
          </a:p>
          <a:p>
            <a:pPr eaLnBrk="1" hangingPunct="1">
              <a:buFontTx/>
              <a:buNone/>
            </a:pPr>
            <a:endParaRPr lang="en-US" altLang="en-US" sz="2400" smtClean="0"/>
          </a:p>
          <a:p>
            <a:pPr eaLnBrk="1" hangingPunct="1">
              <a:buFontTx/>
              <a:buNone/>
            </a:pPr>
            <a:endParaRPr lang="en-US" altLang="en-US" sz="2400" smtClean="0"/>
          </a:p>
          <a:p>
            <a:pPr eaLnBrk="1" hangingPunct="1"/>
            <a:r>
              <a:rPr lang="en-US" altLang="en-US" smtClean="0"/>
              <a:t>Gives solution</a:t>
            </a:r>
          </a:p>
          <a:p>
            <a:pPr algn="ctr" eaLnBrk="1" hangingPunct="1">
              <a:buFontTx/>
              <a:buNone/>
            </a:pPr>
            <a:r>
              <a:rPr lang="en-US" altLang="en-US" sz="2800" i="1" smtClean="0"/>
              <a:t>w</a:t>
            </a:r>
            <a:r>
              <a:rPr lang="en-US" altLang="en-US" sz="2800" smtClean="0"/>
              <a:t>=abs(</a:t>
            </a:r>
            <a:r>
              <a:rPr lang="en-US" altLang="en-US" sz="2800" i="1" smtClean="0"/>
              <a:t>W</a:t>
            </a:r>
            <a:r>
              <a:rPr lang="en-US" altLang="en-US" sz="2800" smtClean="0"/>
              <a:t>), </a:t>
            </a:r>
            <a:r>
              <a:rPr lang="en-US" altLang="en-US" sz="2800" i="1" smtClean="0">
                <a:latin typeface="Symbol" panose="05050102010706020507" pitchFamily="18" charset="2"/>
              </a:rPr>
              <a:t>q</a:t>
            </a:r>
            <a:r>
              <a:rPr lang="en-US" altLang="en-US" sz="2800" smtClean="0"/>
              <a:t>=angle(</a:t>
            </a:r>
            <a:r>
              <a:rPr lang="en-US" altLang="en-US" sz="2800" i="1" smtClean="0"/>
              <a:t>W</a:t>
            </a:r>
            <a:r>
              <a:rPr lang="en-US" altLang="en-US" sz="2800" smtClean="0"/>
              <a:t>)</a:t>
            </a:r>
          </a:p>
          <a:p>
            <a:pPr algn="ctr" eaLnBrk="1" hangingPunct="1">
              <a:buFontTx/>
              <a:buNone/>
            </a:pPr>
            <a:r>
              <a:rPr lang="en-US" altLang="en-US" sz="2800" i="1" smtClean="0"/>
              <a:t>z</a:t>
            </a:r>
            <a:r>
              <a:rPr lang="en-US" altLang="en-US" sz="2800" smtClean="0"/>
              <a:t>=abs(</a:t>
            </a:r>
            <a:r>
              <a:rPr lang="en-US" altLang="en-US" sz="2800" i="1" smtClean="0"/>
              <a:t>Z</a:t>
            </a:r>
            <a:r>
              <a:rPr lang="en-US" altLang="en-US" sz="2800" smtClean="0"/>
              <a:t>), </a:t>
            </a:r>
            <a:r>
              <a:rPr lang="en-US" altLang="en-US" sz="2800" i="1" smtClean="0">
                <a:latin typeface="Symbol" panose="05050102010706020507" pitchFamily="18" charset="2"/>
              </a:rPr>
              <a:t>f</a:t>
            </a:r>
            <a:r>
              <a:rPr lang="en-US" altLang="en-US" sz="2800" smtClean="0"/>
              <a:t>=angle(</a:t>
            </a:r>
            <a:r>
              <a:rPr lang="en-US" altLang="en-US" sz="2800" i="1" smtClean="0"/>
              <a:t>Z</a:t>
            </a:r>
            <a:r>
              <a:rPr lang="en-US" altLang="en-US" sz="2800" smtClean="0"/>
              <a:t>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35538" y="2041525"/>
            <a:ext cx="1828800" cy="3548063"/>
            <a:chOff x="3109" y="1286"/>
            <a:chExt cx="1152" cy="2235"/>
          </a:xfrm>
        </p:grpSpPr>
        <p:sp>
          <p:nvSpPr>
            <p:cNvPr id="17430" name="Line 6"/>
            <p:cNvSpPr>
              <a:spLocks noChangeShapeType="1"/>
            </p:cNvSpPr>
            <p:nvPr/>
          </p:nvSpPr>
          <p:spPr bwMode="auto">
            <a:xfrm flipH="1">
              <a:off x="3643" y="1290"/>
              <a:ext cx="608" cy="1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7"/>
            <p:cNvSpPr>
              <a:spLocks noChangeShapeType="1"/>
            </p:cNvSpPr>
            <p:nvPr/>
          </p:nvSpPr>
          <p:spPr bwMode="auto">
            <a:xfrm flipH="1" flipV="1">
              <a:off x="3537" y="2434"/>
              <a:ext cx="325" cy="10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8"/>
            <p:cNvSpPr>
              <a:spLocks noChangeShapeType="1"/>
            </p:cNvSpPr>
            <p:nvPr/>
          </p:nvSpPr>
          <p:spPr bwMode="auto">
            <a:xfrm flipH="1" flipV="1">
              <a:off x="3109" y="2670"/>
              <a:ext cx="745" cy="8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9"/>
            <p:cNvSpPr>
              <a:spLocks noChangeShapeType="1"/>
            </p:cNvSpPr>
            <p:nvPr/>
          </p:nvSpPr>
          <p:spPr bwMode="auto">
            <a:xfrm flipV="1">
              <a:off x="3530" y="1286"/>
              <a:ext cx="731" cy="11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10"/>
            <p:cNvSpPr>
              <a:spLocks noChangeShapeType="1"/>
            </p:cNvSpPr>
            <p:nvPr/>
          </p:nvSpPr>
          <p:spPr bwMode="auto">
            <a:xfrm flipV="1">
              <a:off x="3114" y="1434"/>
              <a:ext cx="515" cy="12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484688" y="2035175"/>
            <a:ext cx="2286000" cy="3560763"/>
            <a:chOff x="2825" y="1282"/>
            <a:chExt cx="1440" cy="2243"/>
          </a:xfrm>
        </p:grpSpPr>
        <p:sp>
          <p:nvSpPr>
            <p:cNvPr id="17425" name="Line 12"/>
            <p:cNvSpPr>
              <a:spLocks noChangeShapeType="1"/>
            </p:cNvSpPr>
            <p:nvPr/>
          </p:nvSpPr>
          <p:spPr bwMode="auto">
            <a:xfrm flipH="1">
              <a:off x="3034" y="1282"/>
              <a:ext cx="1217" cy="478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13"/>
            <p:cNvSpPr>
              <a:spLocks noChangeShapeType="1"/>
            </p:cNvSpPr>
            <p:nvPr/>
          </p:nvSpPr>
          <p:spPr bwMode="auto">
            <a:xfrm flipV="1">
              <a:off x="2842" y="1746"/>
              <a:ext cx="179" cy="1335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14"/>
            <p:cNvSpPr>
              <a:spLocks noChangeShapeType="1"/>
            </p:cNvSpPr>
            <p:nvPr/>
          </p:nvSpPr>
          <p:spPr bwMode="auto">
            <a:xfrm flipH="1" flipV="1">
              <a:off x="2825" y="3066"/>
              <a:ext cx="1033" cy="459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Line 15"/>
            <p:cNvSpPr>
              <a:spLocks noChangeShapeType="1"/>
            </p:cNvSpPr>
            <p:nvPr/>
          </p:nvSpPr>
          <p:spPr bwMode="auto">
            <a:xfrm flipV="1">
              <a:off x="3534" y="1286"/>
              <a:ext cx="731" cy="1139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16"/>
            <p:cNvSpPr>
              <a:spLocks noChangeShapeType="1"/>
            </p:cNvSpPr>
            <p:nvPr/>
          </p:nvSpPr>
          <p:spPr bwMode="auto">
            <a:xfrm flipH="1" flipV="1">
              <a:off x="3537" y="2438"/>
              <a:ext cx="325" cy="1087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5" name="Rectangle 17"/>
          <p:cNvSpPr>
            <a:spLocks noChangeArrowheads="1"/>
          </p:cNvSpPr>
          <p:nvPr/>
        </p:nvSpPr>
        <p:spPr bwMode="auto">
          <a:xfrm>
            <a:off x="0" y="318611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.</a:t>
            </a:r>
            <a:r>
              <a:rPr lang="en-US" altLang="en-US" sz="1100"/>
              <a:t> </a:t>
            </a:r>
            <a:endParaRPr lang="en-US" altLang="en-US" sz="2400"/>
          </a:p>
        </p:txBody>
      </p:sp>
      <p:graphicFrame>
        <p:nvGraphicFramePr>
          <p:cNvPr id="17416" name="Object 19"/>
          <p:cNvGraphicFramePr>
            <a:graphicFrameLocks noChangeAspect="1"/>
          </p:cNvGraphicFramePr>
          <p:nvPr/>
        </p:nvGraphicFramePr>
        <p:xfrm>
          <a:off x="111125" y="736600"/>
          <a:ext cx="4494213" cy="1173163"/>
        </p:xfrm>
        <a:graphic>
          <a:graphicData uri="http://schemas.openxmlformats.org/presentationml/2006/ole">
            <p:oleObj spid="_x0000_s11266" name="Equation" r:id="rId4" imgW="2247900" imgH="584200" progId="">
              <p:embed/>
            </p:oleObj>
          </a:graphicData>
        </a:graphic>
      </p:graphicFrame>
      <p:graphicFrame>
        <p:nvGraphicFramePr>
          <p:cNvPr id="17417" name="Object 20"/>
          <p:cNvGraphicFramePr>
            <a:graphicFrameLocks noChangeAspect="1"/>
          </p:cNvGraphicFramePr>
          <p:nvPr/>
        </p:nvGraphicFramePr>
        <p:xfrm>
          <a:off x="44450" y="2351088"/>
          <a:ext cx="4695825" cy="692150"/>
        </p:xfrm>
        <a:graphic>
          <a:graphicData uri="http://schemas.openxmlformats.org/presentationml/2006/ole">
            <p:oleObj spid="_x0000_s11267" name="Equation" r:id="rId5" imgW="3098800" imgH="457200" progId="">
              <p:embed/>
            </p:oleObj>
          </a:graphicData>
        </a:graphic>
      </p:graphicFrame>
      <p:graphicFrame>
        <p:nvGraphicFramePr>
          <p:cNvPr id="17418" name="Object 22"/>
          <p:cNvGraphicFramePr>
            <a:graphicFrameLocks noChangeAspect="1"/>
          </p:cNvGraphicFramePr>
          <p:nvPr/>
        </p:nvGraphicFramePr>
        <p:xfrm>
          <a:off x="990600" y="3663950"/>
          <a:ext cx="2065338" cy="962025"/>
        </p:xfrm>
        <a:graphic>
          <a:graphicData uri="http://schemas.openxmlformats.org/presentationml/2006/ole">
            <p:oleObj spid="_x0000_s11268" r:id="rId6" imgW="977900" imgH="457200" progId="Equation.3">
              <p:embed/>
            </p:oleObj>
          </a:graphicData>
        </a:graphic>
      </p:graphicFrame>
      <p:sp>
        <p:nvSpPr>
          <p:cNvPr id="17419" name="AutoShape 23"/>
          <p:cNvSpPr>
            <a:spLocks/>
          </p:cNvSpPr>
          <p:nvPr/>
        </p:nvSpPr>
        <p:spPr bwMode="auto">
          <a:xfrm rot="-5400000">
            <a:off x="328612" y="995363"/>
            <a:ext cx="136525" cy="571500"/>
          </a:xfrm>
          <a:prstGeom prst="leftBrace">
            <a:avLst>
              <a:gd name="adj1" fmla="val 41841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17420" name="AutoShape 24"/>
          <p:cNvSpPr>
            <a:spLocks/>
          </p:cNvSpPr>
          <p:nvPr/>
        </p:nvSpPr>
        <p:spPr bwMode="auto">
          <a:xfrm rot="-5400000">
            <a:off x="1195388" y="785812"/>
            <a:ext cx="127000" cy="981075"/>
          </a:xfrm>
          <a:prstGeom prst="leftBrace">
            <a:avLst>
              <a:gd name="adj1" fmla="val 77214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17421" name="AutoShape 25"/>
          <p:cNvSpPr>
            <a:spLocks/>
          </p:cNvSpPr>
          <p:nvPr/>
        </p:nvSpPr>
        <p:spPr bwMode="auto">
          <a:xfrm rot="-5400000">
            <a:off x="3062288" y="804862"/>
            <a:ext cx="127000" cy="981075"/>
          </a:xfrm>
          <a:prstGeom prst="leftBrace">
            <a:avLst>
              <a:gd name="adj1" fmla="val 77214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17422" name="AutoShape 26"/>
          <p:cNvSpPr>
            <a:spLocks/>
          </p:cNvSpPr>
          <p:nvPr/>
        </p:nvSpPr>
        <p:spPr bwMode="auto">
          <a:xfrm rot="-5400000">
            <a:off x="2224087" y="995363"/>
            <a:ext cx="136525" cy="571500"/>
          </a:xfrm>
          <a:prstGeom prst="leftBrace">
            <a:avLst>
              <a:gd name="adj1" fmla="val 41841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17423" name="AutoShape 27"/>
          <p:cNvSpPr>
            <a:spLocks/>
          </p:cNvSpPr>
          <p:nvPr/>
        </p:nvSpPr>
        <p:spPr bwMode="auto">
          <a:xfrm rot="-5400000">
            <a:off x="1195388" y="1376362"/>
            <a:ext cx="127000" cy="981075"/>
          </a:xfrm>
          <a:prstGeom prst="leftBrace">
            <a:avLst>
              <a:gd name="adj1" fmla="val 77214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17424" name="AutoShape 28"/>
          <p:cNvSpPr>
            <a:spLocks/>
          </p:cNvSpPr>
          <p:nvPr/>
        </p:nvSpPr>
        <p:spPr bwMode="auto">
          <a:xfrm rot="-5400000">
            <a:off x="2967038" y="1347787"/>
            <a:ext cx="127000" cy="981075"/>
          </a:xfrm>
          <a:prstGeom prst="leftBrace">
            <a:avLst>
              <a:gd name="adj1" fmla="val 77214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fig5-4"/>
          <p:cNvPicPr>
            <a:picLocks noChangeAspect="1" noChangeArrowheads="1"/>
          </p:cNvPicPr>
          <p:nvPr/>
        </p:nvPicPr>
        <p:blipFill>
          <a:blip r:embed="rId3">
            <a:lum bright="-18000" contras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14" t="3677"/>
          <a:stretch>
            <a:fillRect/>
          </a:stretch>
        </p:blipFill>
        <p:spPr bwMode="auto">
          <a:xfrm>
            <a:off x="4364038" y="838200"/>
            <a:ext cx="477996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609600" y="4418013"/>
          <a:ext cx="1828800" cy="890587"/>
        </p:xfrm>
        <a:graphic>
          <a:graphicData uri="http://schemas.openxmlformats.org/presentationml/2006/ole">
            <p:oleObj spid="_x0000_s12290" name="Equation" r:id="rId4" imgW="1015559" imgH="495085" progId="">
              <p:embed/>
            </p:oleObj>
          </a:graphicData>
        </a:graphic>
      </p:graphicFrame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2363788"/>
            <a:ext cx="3544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FF"/>
                </a:solidFill>
                <a:latin typeface="Arial" panose="020B0604020202020204" pitchFamily="34" charset="0"/>
              </a:rPr>
              <a:t>Eliminate </a:t>
            </a:r>
            <a:r>
              <a:rPr lang="en-US" altLang="en-US" i="1">
                <a:solidFill>
                  <a:srgbClr val="3333FF"/>
                </a:solidFill>
              </a:rPr>
              <a:t>W</a:t>
            </a:r>
            <a:r>
              <a:rPr lang="en-US" altLang="en-US">
                <a:solidFill>
                  <a:srgbClr val="3333FF"/>
                </a:solidFill>
                <a:latin typeface="Arial" panose="020B0604020202020204" pitchFamily="34" charset="0"/>
              </a:rPr>
              <a:t> to get:</a:t>
            </a:r>
          </a:p>
        </p:txBody>
      </p:sp>
      <p:graphicFrame>
        <p:nvGraphicFramePr>
          <p:cNvPr id="18437" name="Object 7"/>
          <p:cNvGraphicFramePr>
            <a:graphicFrameLocks noChangeAspect="1"/>
          </p:cNvGraphicFramePr>
          <p:nvPr/>
        </p:nvGraphicFramePr>
        <p:xfrm>
          <a:off x="381000" y="2895600"/>
          <a:ext cx="2514600" cy="1022350"/>
        </p:xfrm>
        <a:graphic>
          <a:graphicData uri="http://schemas.openxmlformats.org/presentationml/2006/ole">
            <p:oleObj spid="_x0000_s12291" name="Equation" r:id="rId5" imgW="1218671" imgH="495085" progId="">
              <p:embed/>
            </p:oleObj>
          </a:graphicData>
        </a:graphic>
      </p:graphicFrame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0" y="3887788"/>
            <a:ext cx="334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FF"/>
                </a:solidFill>
                <a:latin typeface="Arial" panose="020B0604020202020204" pitchFamily="34" charset="0"/>
              </a:rPr>
              <a:t>Then solve for </a:t>
            </a:r>
            <a:r>
              <a:rPr lang="en-US" altLang="en-US" i="1">
                <a:solidFill>
                  <a:srgbClr val="3333FF"/>
                </a:solidFill>
              </a:rPr>
              <a:t>W: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381000" y="5532438"/>
            <a:ext cx="3028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(USE MATLAB)</a:t>
            </a: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608013" y="1665288"/>
            <a:ext cx="2079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</a:rPr>
              <a:t>Solution</a:t>
            </a:r>
          </a:p>
        </p:txBody>
      </p:sp>
      <p:graphicFrame>
        <p:nvGraphicFramePr>
          <p:cNvPr id="18441" name="Object 11"/>
          <p:cNvGraphicFramePr>
            <a:graphicFrameLocks noChangeAspect="1"/>
          </p:cNvGraphicFramePr>
          <p:nvPr/>
        </p:nvGraphicFramePr>
        <p:xfrm>
          <a:off x="609600" y="539750"/>
          <a:ext cx="2065338" cy="962025"/>
        </p:xfrm>
        <a:graphic>
          <a:graphicData uri="http://schemas.openxmlformats.org/presentationml/2006/ole">
            <p:oleObj spid="_x0000_s12292" r:id="rId6" imgW="9779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27000" y="76200"/>
          <a:ext cx="4657725" cy="1169988"/>
        </p:xfrm>
        <a:graphic>
          <a:graphicData uri="http://schemas.openxmlformats.org/presentationml/2006/ole">
            <p:oleObj spid="_x0000_s13314" name="Equation" r:id="rId3" imgW="2692400" imgH="673100" progId="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76200" y="1905000"/>
          <a:ext cx="5802313" cy="881063"/>
        </p:xfrm>
        <a:graphic>
          <a:graphicData uri="http://schemas.openxmlformats.org/presentationml/2006/ole">
            <p:oleObj spid="_x0000_s13315" name="Equation" r:id="rId4" imgW="3594100" imgH="546100" progId="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04800" y="3779838"/>
          <a:ext cx="2306638" cy="1095375"/>
        </p:xfrm>
        <a:graphic>
          <a:graphicData uri="http://schemas.openxmlformats.org/presentationml/2006/ole">
            <p:oleObj spid="_x0000_s13316" name="Equation" r:id="rId5" imgW="1091726" imgH="520474" progId="">
              <p:embed/>
            </p:oleObj>
          </a:graphicData>
        </a:graphic>
      </p:graphicFrame>
      <p:sp>
        <p:nvSpPr>
          <p:cNvPr id="19461" name="AutoShape 5"/>
          <p:cNvSpPr>
            <a:spLocks/>
          </p:cNvSpPr>
          <p:nvPr/>
        </p:nvSpPr>
        <p:spPr bwMode="auto">
          <a:xfrm rot="-5400000">
            <a:off x="328612" y="315913"/>
            <a:ext cx="136525" cy="571500"/>
          </a:xfrm>
          <a:prstGeom prst="leftBrace">
            <a:avLst>
              <a:gd name="adj1" fmla="val 41841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 rot="-5400000">
            <a:off x="1195388" y="106362"/>
            <a:ext cx="127000" cy="981075"/>
          </a:xfrm>
          <a:prstGeom prst="leftBrace">
            <a:avLst>
              <a:gd name="adj1" fmla="val 77214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19463" name="AutoShape 7"/>
          <p:cNvSpPr>
            <a:spLocks/>
          </p:cNvSpPr>
          <p:nvPr/>
        </p:nvSpPr>
        <p:spPr bwMode="auto">
          <a:xfrm rot="-5400000">
            <a:off x="3062288" y="125412"/>
            <a:ext cx="127000" cy="981075"/>
          </a:xfrm>
          <a:prstGeom prst="leftBrace">
            <a:avLst>
              <a:gd name="adj1" fmla="val 77214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19464" name="AutoShape 8"/>
          <p:cNvSpPr>
            <a:spLocks/>
          </p:cNvSpPr>
          <p:nvPr/>
        </p:nvSpPr>
        <p:spPr bwMode="auto">
          <a:xfrm rot="-5400000">
            <a:off x="2224087" y="315913"/>
            <a:ext cx="136525" cy="571500"/>
          </a:xfrm>
          <a:prstGeom prst="leftBrace">
            <a:avLst>
              <a:gd name="adj1" fmla="val 41841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19465" name="AutoShape 9"/>
          <p:cNvSpPr>
            <a:spLocks/>
          </p:cNvSpPr>
          <p:nvPr/>
        </p:nvSpPr>
        <p:spPr bwMode="auto">
          <a:xfrm rot="-5400000">
            <a:off x="1195388" y="658812"/>
            <a:ext cx="127000" cy="981075"/>
          </a:xfrm>
          <a:prstGeom prst="leftBrace">
            <a:avLst>
              <a:gd name="adj1" fmla="val 77214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19466" name="AutoShape 10"/>
          <p:cNvSpPr>
            <a:spLocks/>
          </p:cNvSpPr>
          <p:nvPr/>
        </p:nvSpPr>
        <p:spPr bwMode="auto">
          <a:xfrm rot="-5400000">
            <a:off x="3062288" y="677862"/>
            <a:ext cx="127000" cy="981075"/>
          </a:xfrm>
          <a:prstGeom prst="leftBrace">
            <a:avLst>
              <a:gd name="adj1" fmla="val 77214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1219200"/>
            <a:ext cx="4381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solidFill>
                  <a:srgbClr val="3333FF"/>
                </a:solidFill>
              </a:rPr>
              <a:t>Choose (</a:t>
            </a:r>
            <a:r>
              <a:rPr lang="en-US" altLang="en-US" i="1">
                <a:solidFill>
                  <a:srgbClr val="3333FF"/>
                </a:solidFill>
                <a:latin typeface="Symbol" panose="05050102010706020507" pitchFamily="18" charset="2"/>
              </a:rPr>
              <a:t>g</a:t>
            </a:r>
            <a:r>
              <a:rPr lang="en-US" altLang="en-US" i="1" baseline="-25000">
                <a:solidFill>
                  <a:srgbClr val="3333FF"/>
                </a:solidFill>
              </a:rPr>
              <a:t>2</a:t>
            </a:r>
            <a:r>
              <a:rPr lang="en-US" altLang="en-US" i="1">
                <a:solidFill>
                  <a:srgbClr val="3333FF"/>
                </a:solidFill>
              </a:rPr>
              <a:t>, </a:t>
            </a:r>
            <a:r>
              <a:rPr lang="en-US" altLang="en-US" i="1">
                <a:solidFill>
                  <a:srgbClr val="3333FF"/>
                </a:solidFill>
                <a:latin typeface="Symbol" panose="05050102010706020507" pitchFamily="18" charset="2"/>
              </a:rPr>
              <a:t>g</a:t>
            </a:r>
            <a:r>
              <a:rPr lang="en-US" altLang="en-US" i="1" baseline="-25000">
                <a:solidFill>
                  <a:srgbClr val="3333FF"/>
                </a:solidFill>
              </a:rPr>
              <a:t>3</a:t>
            </a:r>
            <a:r>
              <a:rPr lang="en-US" altLang="en-US" i="1">
                <a:solidFill>
                  <a:srgbClr val="3333FF"/>
                </a:solidFill>
              </a:rPr>
              <a:t> </a:t>
            </a:r>
            <a:r>
              <a:rPr lang="en-US" altLang="en-US">
                <a:solidFill>
                  <a:srgbClr val="3333FF"/>
                </a:solidFill>
              </a:rPr>
              <a:t>)</a:t>
            </a:r>
            <a:endParaRPr lang="en-US" altLang="en-US" sz="2800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2971800"/>
            <a:ext cx="3927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FF"/>
                </a:solidFill>
                <a:latin typeface="Arial" panose="020B0604020202020204" pitchFamily="34" charset="0"/>
              </a:rPr>
              <a:t>Two linear equations</a:t>
            </a:r>
          </a:p>
        </p:txBody>
      </p:sp>
      <p:pic>
        <p:nvPicPr>
          <p:cNvPr id="19469" name="Picture 13" descr="fig5-4"/>
          <p:cNvPicPr>
            <a:picLocks noChangeAspect="1" noChangeArrowheads="1"/>
          </p:cNvPicPr>
          <p:nvPr/>
        </p:nvPicPr>
        <p:blipFill>
          <a:blip r:embed="rId6">
            <a:lum bright="-18000" contras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14" t="3677"/>
          <a:stretch>
            <a:fillRect/>
          </a:stretch>
        </p:blipFill>
        <p:spPr bwMode="auto">
          <a:xfrm>
            <a:off x="4364038" y="838200"/>
            <a:ext cx="477996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Line 14"/>
          <p:cNvSpPr>
            <a:spLocks noChangeShapeType="1"/>
          </p:cNvSpPr>
          <p:nvPr/>
        </p:nvSpPr>
        <p:spPr bwMode="auto">
          <a:xfrm flipH="1" flipV="1">
            <a:off x="6858000" y="2286000"/>
            <a:ext cx="1828800" cy="13160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H="1">
            <a:off x="5867400" y="2286000"/>
            <a:ext cx="9906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8305800" y="3657600"/>
            <a:ext cx="381000" cy="2895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 flipV="1">
            <a:off x="7924800" y="3581400"/>
            <a:ext cx="381000" cy="2971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H="1" flipV="1">
            <a:off x="7010400" y="3810000"/>
            <a:ext cx="1295400" cy="2743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H="1" flipV="1">
            <a:off x="5029200" y="2990850"/>
            <a:ext cx="1952625" cy="819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H="1" flipV="1">
            <a:off x="5943600" y="2514600"/>
            <a:ext cx="19050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H="1">
            <a:off x="5029200" y="2286000"/>
            <a:ext cx="18288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4786313" y="254000"/>
            <a:ext cx="4170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REPEAT FOR RIGHT-HAND SIDE OF LINKAGE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304800" y="5181600"/>
            <a:ext cx="302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(USE MATLAB)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Position Synthesis Comparison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181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For graphical, </a:t>
            </a:r>
            <a:r>
              <a:rPr lang="en-US" altLang="en-US" sz="2800" smtClean="0">
                <a:solidFill>
                  <a:srgbClr val="3333FF"/>
                </a:solidFill>
              </a:rPr>
              <a:t>position of attachment points A and B relative to P in x and y directions (4) </a:t>
            </a:r>
          </a:p>
          <a:p>
            <a:pPr eaLnBrk="1" hangingPunct="1"/>
            <a:r>
              <a:rPr lang="en-US" altLang="en-US" sz="2800" smtClean="0"/>
              <a:t>For analytical, 2 free choices each side * 2 sides=4 total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0484" name="Picture 4" descr="fig 3-9"/>
          <p:cNvPicPr>
            <a:picLocks noChangeAspect="1" noChangeArrowheads="1"/>
          </p:cNvPicPr>
          <p:nvPr/>
        </p:nvPicPr>
        <p:blipFill>
          <a:blip r:embed="rId2">
            <a:lum bright="-24000" contras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65" t="40271" r="4736" b="11189"/>
          <a:stretch>
            <a:fillRect/>
          </a:stretch>
        </p:blipFill>
        <p:spPr bwMode="auto">
          <a:xfrm>
            <a:off x="3133725" y="2616200"/>
            <a:ext cx="6010275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Fig 05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1425"/>
            <a:ext cx="5457825" cy="65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6032500" y="3187700"/>
            <a:ext cx="62865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6026150" y="3181350"/>
            <a:ext cx="0" cy="50165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6731000" y="3187700"/>
            <a:ext cx="0" cy="7874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6667500" y="3200400"/>
            <a:ext cx="762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g 05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"/>
            <a:ext cx="5457825" cy="65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0625" y="1066800"/>
            <a:ext cx="2743200" cy="1219200"/>
            <a:chOff x="2016" y="672"/>
            <a:chExt cx="1728" cy="768"/>
          </a:xfrm>
        </p:grpSpPr>
        <p:sp>
          <p:nvSpPr>
            <p:cNvPr id="21510" name="Line 4"/>
            <p:cNvSpPr>
              <a:spLocks noChangeShapeType="1"/>
            </p:cNvSpPr>
            <p:nvPr/>
          </p:nvSpPr>
          <p:spPr bwMode="auto">
            <a:xfrm flipV="1">
              <a:off x="2016" y="672"/>
              <a:ext cx="432" cy="33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Line 5"/>
            <p:cNvSpPr>
              <a:spLocks noChangeShapeType="1"/>
            </p:cNvSpPr>
            <p:nvPr/>
          </p:nvSpPr>
          <p:spPr bwMode="auto">
            <a:xfrm flipV="1">
              <a:off x="3403" y="1056"/>
              <a:ext cx="341" cy="38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6"/>
            <p:cNvSpPr>
              <a:spLocks noChangeShapeType="1"/>
            </p:cNvSpPr>
            <p:nvPr/>
          </p:nvSpPr>
          <p:spPr bwMode="auto">
            <a:xfrm>
              <a:off x="2748" y="1129"/>
              <a:ext cx="528" cy="69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88925" y="417513"/>
            <a:ext cx="405447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Example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Design a 4-bar linkage to move A</a:t>
            </a:r>
            <a:r>
              <a:rPr lang="en-US" altLang="en-US" baseline="-25000">
                <a:latin typeface="Arial" panose="020B0604020202020204" pitchFamily="34" charset="0"/>
              </a:rPr>
              <a:t>1</a:t>
            </a:r>
            <a:r>
              <a:rPr lang="en-US" altLang="en-US">
                <a:latin typeface="Arial" panose="020B0604020202020204" pitchFamily="34" charset="0"/>
              </a:rPr>
              <a:t>P</a:t>
            </a:r>
            <a:r>
              <a:rPr lang="en-US" altLang="en-US" baseline="-25000">
                <a:latin typeface="Arial" panose="020B0604020202020204" pitchFamily="34" charset="0"/>
              </a:rPr>
              <a:t>1</a:t>
            </a:r>
            <a:r>
              <a:rPr lang="en-US" altLang="en-US">
                <a:latin typeface="Arial" panose="020B0604020202020204" pitchFamily="34" charset="0"/>
              </a:rPr>
              <a:t> to A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P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to A</a:t>
            </a:r>
            <a:r>
              <a:rPr lang="en-US" altLang="en-US" baseline="-25000">
                <a:latin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</a:rPr>
              <a:t>P</a:t>
            </a:r>
            <a:r>
              <a:rPr lang="en-US" altLang="en-US" baseline="-25000">
                <a:latin typeface="Arial" panose="020B0604020202020204" pitchFamily="34" charset="0"/>
              </a:rPr>
              <a:t>3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7010400" y="3124200"/>
            <a:ext cx="1219200" cy="2743200"/>
          </a:xfrm>
          <a:prstGeom prst="rect">
            <a:avLst/>
          </a:prstGeom>
          <a:solidFill>
            <a:srgbClr val="FFFF99">
              <a:alpha val="23921"/>
            </a:srgbClr>
          </a:solidFill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g 05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52400"/>
            <a:ext cx="5457825" cy="65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ex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8800"/>
            <a:ext cx="73914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fig5-6"/>
          <p:cNvPicPr>
            <a:picLocks noChangeAspect="1" noChangeArrowheads="1"/>
          </p:cNvPicPr>
          <p:nvPr/>
        </p:nvPicPr>
        <p:blipFill>
          <a:blip r:embed="rId2">
            <a:lum bright="-24000" contras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49263"/>
            <a:ext cx="509270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3 Position Synthesis with Specified Fixed Pivots</a:t>
            </a:r>
            <a:r>
              <a:rPr lang="en-US" altLang="en-US" smtClean="0"/>
              <a:t>     </a:t>
            </a:r>
            <a:r>
              <a:rPr lang="en-US" altLang="en-US" sz="100" smtClean="0"/>
              <a:t>.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43815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Want to move from P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 to P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while coupler rotates </a:t>
            </a:r>
            <a:r>
              <a:rPr lang="en-US" altLang="en-US" sz="2800" smtClean="0">
                <a:latin typeface="Symbol" panose="05050102010706020507" pitchFamily="18" charset="2"/>
              </a:rPr>
              <a:t>a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and from P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 to P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 while coupler rotates </a:t>
            </a:r>
            <a:r>
              <a:rPr lang="en-US" altLang="en-US" sz="2800" smtClean="0">
                <a:latin typeface="Symbol" panose="05050102010706020507" pitchFamily="18" charset="2"/>
              </a:rPr>
              <a:t>a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 and attach to ground at O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and O</a:t>
            </a:r>
            <a:r>
              <a:rPr lang="en-US" altLang="en-US" sz="2800" baseline="-25000" smtClean="0"/>
              <a:t>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FF0000"/>
                </a:solidFill>
              </a:rPr>
              <a:t>Given R</a:t>
            </a:r>
            <a:r>
              <a:rPr lang="en-US" altLang="en-US" sz="2800" baseline="-25000" smtClean="0">
                <a:solidFill>
                  <a:srgbClr val="FF0000"/>
                </a:solidFill>
              </a:rPr>
              <a:t>1</a:t>
            </a:r>
            <a:r>
              <a:rPr lang="en-US" altLang="en-US" sz="2800" smtClean="0">
                <a:solidFill>
                  <a:srgbClr val="FF0000"/>
                </a:solidFill>
              </a:rPr>
              <a:t>,R</a:t>
            </a:r>
            <a:r>
              <a:rPr lang="en-US" altLang="en-US" sz="2800" baseline="-25000" smtClean="0">
                <a:solidFill>
                  <a:srgbClr val="FF0000"/>
                </a:solidFill>
              </a:rPr>
              <a:t>2</a:t>
            </a:r>
            <a:r>
              <a:rPr lang="en-US" altLang="en-US" sz="2800" smtClean="0">
                <a:solidFill>
                  <a:srgbClr val="FF0000"/>
                </a:solidFill>
              </a:rPr>
              <a:t>,R</a:t>
            </a:r>
            <a:r>
              <a:rPr lang="en-US" altLang="en-US" sz="2800" baseline="-25000" smtClean="0">
                <a:solidFill>
                  <a:srgbClr val="FF0000"/>
                </a:solidFill>
              </a:rPr>
              <a:t>3</a:t>
            </a:r>
            <a:r>
              <a:rPr lang="en-US" altLang="en-US" sz="2800" smtClean="0">
                <a:solidFill>
                  <a:srgbClr val="FF0000"/>
                </a:solidFill>
              </a:rPr>
              <a:t>,</a:t>
            </a:r>
            <a:r>
              <a:rPr lang="en-US" altLang="en-US" sz="2800" smtClean="0">
                <a:solidFill>
                  <a:srgbClr val="FF0000"/>
                </a:solidFill>
                <a:latin typeface="Symbol" panose="05050102010706020507" pitchFamily="18" charset="2"/>
              </a:rPr>
              <a:t>z</a:t>
            </a:r>
            <a:r>
              <a:rPr lang="en-US" altLang="en-US" sz="2800" baseline="-25000" smtClean="0">
                <a:solidFill>
                  <a:srgbClr val="FF0000"/>
                </a:solidFill>
              </a:rPr>
              <a:t>1</a:t>
            </a:r>
            <a:r>
              <a:rPr lang="en-US" altLang="en-US" sz="2800" smtClean="0">
                <a:solidFill>
                  <a:srgbClr val="FF0000"/>
                </a:solidFill>
              </a:rPr>
              <a:t>,</a:t>
            </a:r>
            <a:r>
              <a:rPr lang="en-US" altLang="en-US" sz="2800" smtClean="0">
                <a:solidFill>
                  <a:srgbClr val="FF0000"/>
                </a:solidFill>
                <a:latin typeface="Symbol" panose="05050102010706020507" pitchFamily="18" charset="2"/>
              </a:rPr>
              <a:t>z</a:t>
            </a:r>
            <a:r>
              <a:rPr lang="en-US" altLang="en-US" sz="2800" baseline="-25000" smtClean="0">
                <a:solidFill>
                  <a:srgbClr val="FF0000"/>
                </a:solidFill>
              </a:rPr>
              <a:t>2</a:t>
            </a:r>
            <a:r>
              <a:rPr lang="en-US" altLang="en-US" sz="2800" smtClean="0">
                <a:solidFill>
                  <a:srgbClr val="FF0000"/>
                </a:solidFill>
              </a:rPr>
              <a:t>, </a:t>
            </a:r>
            <a:r>
              <a:rPr lang="en-US" altLang="en-US" sz="2800" smtClean="0">
                <a:solidFill>
                  <a:srgbClr val="FF0000"/>
                </a:solidFill>
                <a:latin typeface="Symbol" panose="05050102010706020507" pitchFamily="18" charset="2"/>
              </a:rPr>
              <a:t>z</a:t>
            </a:r>
            <a:r>
              <a:rPr lang="en-US" altLang="en-US" sz="2800" baseline="-25000" smtClean="0">
                <a:solidFill>
                  <a:srgbClr val="FF0000"/>
                </a:solidFill>
              </a:rPr>
              <a:t>3</a:t>
            </a:r>
            <a:r>
              <a:rPr lang="en-US" altLang="en-US" sz="2800" smtClean="0">
                <a:solidFill>
                  <a:srgbClr val="FF0000"/>
                </a:solidFill>
              </a:rPr>
              <a:t>, </a:t>
            </a:r>
            <a:r>
              <a:rPr lang="en-US" altLang="en-US" sz="280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baseline="-25000" smtClean="0">
                <a:solidFill>
                  <a:srgbClr val="FF0000"/>
                </a:solidFill>
              </a:rPr>
              <a:t>2</a:t>
            </a:r>
            <a:r>
              <a:rPr lang="en-US" altLang="en-US" sz="2800" smtClean="0">
                <a:solidFill>
                  <a:srgbClr val="FF0000"/>
                </a:solidFill>
              </a:rPr>
              <a:t> and </a:t>
            </a:r>
            <a:r>
              <a:rPr lang="en-US" altLang="en-US" sz="280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baseline="-25000" smtClean="0">
                <a:solidFill>
                  <a:srgbClr val="FF0000"/>
                </a:solidFill>
              </a:rPr>
              <a:t>3</a:t>
            </a:r>
            <a:endParaRPr lang="en-US" altLang="en-US" sz="28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3333FF"/>
                </a:solidFill>
              </a:rPr>
              <a:t>Note: if </a:t>
            </a:r>
            <a:r>
              <a:rPr lang="en-US" altLang="en-US" sz="2800" b="1" smtClean="0">
                <a:solidFill>
                  <a:srgbClr val="3333FF"/>
                </a:solidFill>
              </a:rPr>
              <a:t>R</a:t>
            </a:r>
            <a:r>
              <a:rPr lang="en-US" altLang="en-US" sz="2800" b="1" baseline="-25000" smtClean="0">
                <a:solidFill>
                  <a:srgbClr val="3333FF"/>
                </a:solidFill>
              </a:rPr>
              <a:t>1</a:t>
            </a:r>
            <a:r>
              <a:rPr lang="en-US" altLang="en-US" sz="2800" smtClean="0">
                <a:solidFill>
                  <a:srgbClr val="3333FF"/>
                </a:solidFill>
              </a:rPr>
              <a:t> and </a:t>
            </a:r>
            <a:r>
              <a:rPr lang="en-US" altLang="en-US" sz="2800" b="1" smtClean="0">
                <a:solidFill>
                  <a:srgbClr val="3333FF"/>
                </a:solidFill>
              </a:rPr>
              <a:t>R</a:t>
            </a:r>
            <a:r>
              <a:rPr lang="en-US" altLang="en-US" sz="2800" b="1" baseline="-25000" smtClean="0">
                <a:solidFill>
                  <a:srgbClr val="3333FF"/>
                </a:solidFill>
              </a:rPr>
              <a:t>2</a:t>
            </a:r>
            <a:r>
              <a:rPr lang="en-US" altLang="en-US" sz="2800" smtClean="0">
                <a:solidFill>
                  <a:srgbClr val="3333FF"/>
                </a:solidFill>
              </a:rPr>
              <a:t> are satisfied, </a:t>
            </a:r>
            <a:r>
              <a:rPr lang="en-US" altLang="en-US" sz="2800" b="1" smtClean="0">
                <a:solidFill>
                  <a:srgbClr val="3333FF"/>
                </a:solidFill>
              </a:rPr>
              <a:t>P</a:t>
            </a:r>
            <a:r>
              <a:rPr lang="en-US" altLang="en-US" sz="2800" b="1" baseline="-25000" smtClean="0">
                <a:solidFill>
                  <a:srgbClr val="3333FF"/>
                </a:solidFill>
              </a:rPr>
              <a:t>21</a:t>
            </a:r>
            <a:r>
              <a:rPr lang="en-US" altLang="en-US" sz="2800" smtClean="0">
                <a:solidFill>
                  <a:srgbClr val="3333FF"/>
                </a:solidFill>
              </a:rPr>
              <a:t> is satisfied, and </a:t>
            </a:r>
            <a:r>
              <a:rPr lang="en-US" altLang="en-US" sz="2800" b="1" smtClean="0">
                <a:solidFill>
                  <a:srgbClr val="3333FF"/>
                </a:solidFill>
              </a:rPr>
              <a:t>R</a:t>
            </a:r>
            <a:r>
              <a:rPr lang="en-US" altLang="en-US" sz="2800" b="1" baseline="-25000" smtClean="0">
                <a:solidFill>
                  <a:srgbClr val="3333FF"/>
                </a:solidFill>
              </a:rPr>
              <a:t>1</a:t>
            </a:r>
            <a:r>
              <a:rPr lang="en-US" altLang="en-US" sz="2800" smtClean="0">
                <a:solidFill>
                  <a:srgbClr val="3333FF"/>
                </a:solidFill>
              </a:rPr>
              <a:t> and </a:t>
            </a:r>
            <a:r>
              <a:rPr lang="en-US" altLang="en-US" sz="2800" b="1" smtClean="0">
                <a:solidFill>
                  <a:srgbClr val="3333FF"/>
                </a:solidFill>
              </a:rPr>
              <a:t>R</a:t>
            </a:r>
            <a:r>
              <a:rPr lang="en-US" altLang="en-US" sz="2800" b="1" baseline="-25000" smtClean="0">
                <a:solidFill>
                  <a:srgbClr val="3333FF"/>
                </a:solidFill>
              </a:rPr>
              <a:t>3</a:t>
            </a:r>
            <a:r>
              <a:rPr lang="en-US" altLang="en-US" sz="2800" smtClean="0">
                <a:solidFill>
                  <a:srgbClr val="3333FF"/>
                </a:solidFill>
              </a:rPr>
              <a:t> give </a:t>
            </a:r>
            <a:r>
              <a:rPr lang="en-US" altLang="en-US" sz="2800" b="1" smtClean="0">
                <a:solidFill>
                  <a:srgbClr val="3333FF"/>
                </a:solidFill>
              </a:rPr>
              <a:t>P</a:t>
            </a:r>
            <a:r>
              <a:rPr lang="en-US" altLang="en-US" sz="2800" b="1" baseline="-25000" smtClean="0">
                <a:solidFill>
                  <a:srgbClr val="3333FF"/>
                </a:solidFill>
              </a:rPr>
              <a:t>31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49763" y="2030413"/>
            <a:ext cx="2189162" cy="3646487"/>
            <a:chOff x="2803" y="1279"/>
            <a:chExt cx="1379" cy="2297"/>
          </a:xfrm>
        </p:grpSpPr>
        <p:sp>
          <p:nvSpPr>
            <p:cNvPr id="23572" name="Oval 5"/>
            <p:cNvSpPr>
              <a:spLocks noChangeArrowheads="1"/>
            </p:cNvSpPr>
            <p:nvPr/>
          </p:nvSpPr>
          <p:spPr bwMode="auto">
            <a:xfrm>
              <a:off x="2803" y="2794"/>
              <a:ext cx="162" cy="16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23573" name="Oval 6"/>
            <p:cNvSpPr>
              <a:spLocks noChangeArrowheads="1"/>
            </p:cNvSpPr>
            <p:nvPr/>
          </p:nvSpPr>
          <p:spPr bwMode="auto">
            <a:xfrm>
              <a:off x="3042" y="1874"/>
              <a:ext cx="162" cy="16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23574" name="Line 7"/>
            <p:cNvSpPr>
              <a:spLocks noChangeShapeType="1"/>
            </p:cNvSpPr>
            <p:nvPr/>
          </p:nvSpPr>
          <p:spPr bwMode="auto">
            <a:xfrm flipV="1">
              <a:off x="3838" y="1279"/>
              <a:ext cx="344" cy="22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8"/>
            <p:cNvSpPr>
              <a:spLocks noChangeShapeType="1"/>
            </p:cNvSpPr>
            <p:nvPr/>
          </p:nvSpPr>
          <p:spPr bwMode="auto">
            <a:xfrm flipH="1" flipV="1">
              <a:off x="3553" y="1482"/>
              <a:ext cx="285" cy="20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9"/>
            <p:cNvSpPr>
              <a:spLocks noChangeShapeType="1"/>
            </p:cNvSpPr>
            <p:nvPr/>
          </p:nvSpPr>
          <p:spPr bwMode="auto">
            <a:xfrm flipH="1" flipV="1">
              <a:off x="2932" y="1804"/>
              <a:ext cx="906" cy="17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8" name="Oval 20"/>
          <p:cNvSpPr>
            <a:spLocks noChangeArrowheads="1"/>
          </p:cNvSpPr>
          <p:nvPr/>
        </p:nvSpPr>
        <p:spPr bwMode="auto">
          <a:xfrm>
            <a:off x="6591300" y="1927225"/>
            <a:ext cx="109538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23559" name="Oval 21"/>
          <p:cNvSpPr>
            <a:spLocks noChangeArrowheads="1"/>
          </p:cNvSpPr>
          <p:nvPr/>
        </p:nvSpPr>
        <p:spPr bwMode="auto">
          <a:xfrm>
            <a:off x="5572125" y="2232025"/>
            <a:ext cx="109538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23560" name="Oval 22"/>
          <p:cNvSpPr>
            <a:spLocks noChangeArrowheads="1"/>
          </p:cNvSpPr>
          <p:nvPr/>
        </p:nvSpPr>
        <p:spPr bwMode="auto">
          <a:xfrm>
            <a:off x="4581525" y="2755900"/>
            <a:ext cx="109538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23561" name="Oval 23"/>
          <p:cNvSpPr>
            <a:spLocks noChangeArrowheads="1"/>
          </p:cNvSpPr>
          <p:nvPr/>
        </p:nvSpPr>
        <p:spPr bwMode="auto">
          <a:xfrm>
            <a:off x="8280400" y="6499225"/>
            <a:ext cx="109538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23562" name="Oval 24"/>
          <p:cNvSpPr>
            <a:spLocks noChangeArrowheads="1"/>
          </p:cNvSpPr>
          <p:nvPr/>
        </p:nvSpPr>
        <p:spPr bwMode="auto">
          <a:xfrm>
            <a:off x="6032500" y="5622925"/>
            <a:ext cx="109538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651375" y="1957388"/>
            <a:ext cx="1984375" cy="3646487"/>
            <a:chOff x="4329" y="1622"/>
            <a:chExt cx="1250" cy="2297"/>
          </a:xfrm>
        </p:grpSpPr>
        <p:sp>
          <p:nvSpPr>
            <p:cNvPr id="23567" name="Line 14"/>
            <p:cNvSpPr>
              <a:spLocks noChangeShapeType="1"/>
            </p:cNvSpPr>
            <p:nvPr/>
          </p:nvSpPr>
          <p:spPr bwMode="auto">
            <a:xfrm flipV="1">
              <a:off x="5235" y="1622"/>
              <a:ext cx="344" cy="2289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5"/>
            <p:cNvSpPr>
              <a:spLocks noChangeShapeType="1"/>
            </p:cNvSpPr>
            <p:nvPr/>
          </p:nvSpPr>
          <p:spPr bwMode="auto">
            <a:xfrm flipH="1" flipV="1">
              <a:off x="4950" y="1825"/>
              <a:ext cx="285" cy="2094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6"/>
            <p:cNvSpPr>
              <a:spLocks noChangeShapeType="1"/>
            </p:cNvSpPr>
            <p:nvPr/>
          </p:nvSpPr>
          <p:spPr bwMode="auto">
            <a:xfrm flipH="1" flipV="1">
              <a:off x="4329" y="2147"/>
              <a:ext cx="906" cy="1757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7"/>
            <p:cNvSpPr>
              <a:spLocks noChangeShapeType="1"/>
            </p:cNvSpPr>
            <p:nvPr/>
          </p:nvSpPr>
          <p:spPr bwMode="auto">
            <a:xfrm flipH="1">
              <a:off x="4958" y="1637"/>
              <a:ext cx="621" cy="195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8"/>
            <p:cNvSpPr>
              <a:spLocks noChangeShapeType="1"/>
            </p:cNvSpPr>
            <p:nvPr/>
          </p:nvSpPr>
          <p:spPr bwMode="auto">
            <a:xfrm flipH="1">
              <a:off x="4344" y="1652"/>
              <a:ext cx="1227" cy="501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4" name="Line 25"/>
          <p:cNvSpPr>
            <a:spLocks noChangeShapeType="1"/>
          </p:cNvSpPr>
          <p:nvPr/>
        </p:nvSpPr>
        <p:spPr bwMode="auto">
          <a:xfrm>
            <a:off x="5519738" y="3932238"/>
            <a:ext cx="192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Arc 26"/>
          <p:cNvSpPr>
            <a:spLocks/>
          </p:cNvSpPr>
          <p:nvPr/>
        </p:nvSpPr>
        <p:spPr bwMode="auto">
          <a:xfrm>
            <a:off x="5537200" y="3025775"/>
            <a:ext cx="1025525" cy="896938"/>
          </a:xfrm>
          <a:custGeom>
            <a:avLst/>
            <a:gdLst>
              <a:gd name="T0" fmla="*/ 2147483647 w 21600"/>
              <a:gd name="T1" fmla="*/ 0 h 18904"/>
              <a:gd name="T2" fmla="*/ 2147483647 w 21600"/>
              <a:gd name="T3" fmla="*/ 2147483647 h 18904"/>
              <a:gd name="T4" fmla="*/ 0 w 21600"/>
              <a:gd name="T5" fmla="*/ 2147483647 h 18904"/>
              <a:gd name="T6" fmla="*/ 0 60000 65536"/>
              <a:gd name="T7" fmla="*/ 0 60000 65536"/>
              <a:gd name="T8" fmla="*/ 0 60000 65536"/>
              <a:gd name="T9" fmla="*/ 0 w 21600"/>
              <a:gd name="T10" fmla="*/ 0 h 18904"/>
              <a:gd name="T11" fmla="*/ 21600 w 21600"/>
              <a:gd name="T12" fmla="*/ 18904 h 189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904" fill="none" extrusionOk="0">
                <a:moveTo>
                  <a:pt x="10450" y="0"/>
                </a:moveTo>
                <a:cubicBezTo>
                  <a:pt x="17329" y="3803"/>
                  <a:pt x="21600" y="11043"/>
                  <a:pt x="21600" y="18904"/>
                </a:cubicBezTo>
              </a:path>
              <a:path w="21600" h="18904" stroke="0" extrusionOk="0">
                <a:moveTo>
                  <a:pt x="10450" y="0"/>
                </a:moveTo>
                <a:cubicBezTo>
                  <a:pt x="17329" y="3803"/>
                  <a:pt x="21600" y="11043"/>
                  <a:pt x="21600" y="18904"/>
                </a:cubicBezTo>
                <a:lnTo>
                  <a:pt x="0" y="18904"/>
                </a:lnTo>
                <a:lnTo>
                  <a:pt x="1045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Text Box 27"/>
          <p:cNvSpPr txBox="1">
            <a:spLocks noChangeArrowheads="1"/>
          </p:cNvSpPr>
          <p:nvPr/>
        </p:nvSpPr>
        <p:spPr bwMode="auto">
          <a:xfrm>
            <a:off x="6118225" y="3146425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Symbol" panose="05050102010706020507" pitchFamily="18" charset="2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g5-6"/>
          <p:cNvPicPr>
            <a:picLocks noChangeAspect="1" noChangeArrowheads="1"/>
          </p:cNvPicPr>
          <p:nvPr/>
        </p:nvPicPr>
        <p:blipFill>
          <a:blip r:embed="rId3">
            <a:lum bright="-24000" contras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49263"/>
            <a:ext cx="509270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3 Position Synthesis with Specified Fixed Pivots     </a:t>
            </a:r>
            <a:r>
              <a:rPr lang="en-US" altLang="en-US" sz="100" smtClean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4381500" cy="495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Vector loop equations</a:t>
            </a:r>
          </a:p>
          <a:p>
            <a:pPr algn="ctr" eaLnBrk="1" hangingPunct="1"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800" b="1" baseline="-30000" smtClean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800" smtClean="0">
                <a:solidFill>
                  <a:srgbClr val="FF000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800" b="1" baseline="-30000" smtClean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=R</a:t>
            </a:r>
            <a:r>
              <a:rPr lang="en-US" altLang="en-US" sz="2800" b="1" baseline="-30000" smtClean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endParaRPr lang="en-US" altLang="en-US" sz="280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smtClean="0">
                <a:solidFill>
                  <a:srgbClr val="660066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800" b="1" baseline="-30000" smtClean="0">
                <a:solidFill>
                  <a:srgbClr val="660066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800" smtClean="0">
                <a:solidFill>
                  <a:srgbClr val="660066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800" b="1" smtClean="0">
                <a:solidFill>
                  <a:srgbClr val="660066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800" b="1" baseline="-30000" smtClean="0">
                <a:solidFill>
                  <a:srgbClr val="660066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800" smtClean="0">
                <a:solidFill>
                  <a:srgbClr val="660066"/>
                </a:solidFill>
                <a:cs typeface="Times New Roman" panose="02020603050405020304" pitchFamily="18" charset="0"/>
              </a:rPr>
              <a:t>=</a:t>
            </a:r>
            <a:r>
              <a:rPr lang="en-US" altLang="en-US" sz="2800" b="1" smtClean="0">
                <a:solidFill>
                  <a:srgbClr val="660066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sz="2800" b="1" baseline="-30000" smtClean="0">
                <a:solidFill>
                  <a:srgbClr val="660066"/>
                </a:solidFill>
                <a:cs typeface="Times New Roman" panose="02020603050405020304" pitchFamily="18" charset="0"/>
              </a:rPr>
              <a:t>2</a:t>
            </a:r>
            <a:endParaRPr lang="en-US" altLang="en-US" sz="2800" smtClean="0">
              <a:solidFill>
                <a:srgbClr val="660066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smtClean="0">
                <a:solidFill>
                  <a:srgbClr val="3333FF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800" b="1" baseline="-30000" smtClean="0">
                <a:solidFill>
                  <a:srgbClr val="3333FF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2800" smtClean="0">
                <a:solidFill>
                  <a:srgbClr val="3333FF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800" b="1" smtClean="0">
                <a:solidFill>
                  <a:srgbClr val="3333FF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800" b="1" baseline="-30000" smtClean="0">
                <a:solidFill>
                  <a:srgbClr val="3333FF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2800" smtClean="0">
                <a:solidFill>
                  <a:srgbClr val="3333FF"/>
                </a:solidFill>
                <a:cs typeface="Times New Roman" panose="02020603050405020304" pitchFamily="18" charset="0"/>
              </a:rPr>
              <a:t>=</a:t>
            </a:r>
            <a:r>
              <a:rPr lang="en-US" altLang="en-US" sz="2800" b="1" smtClean="0">
                <a:solidFill>
                  <a:srgbClr val="3333FF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sz="2800" b="1" baseline="-30000" smtClean="0">
                <a:solidFill>
                  <a:srgbClr val="3333FF"/>
                </a:solidFill>
                <a:cs typeface="Times New Roman" panose="02020603050405020304" pitchFamily="18" charset="0"/>
              </a:rPr>
              <a:t>3</a:t>
            </a:r>
            <a:endParaRPr lang="en-US" altLang="en-US" sz="2800" smtClean="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smtClean="0"/>
              <a:t>Use relationships</a:t>
            </a:r>
          </a:p>
          <a:p>
            <a:pPr eaLnBrk="1" hangingPunct="1"/>
            <a:endParaRPr lang="en-US" altLang="en-US" sz="4400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	to get</a:t>
            </a:r>
          </a:p>
          <a:p>
            <a:pPr eaLnBrk="1" hangingPunct="1"/>
            <a:endParaRPr lang="en-US" altLang="en-US" smtClean="0">
              <a:solidFill>
                <a:srgbClr val="FF0000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522913" y="2049463"/>
            <a:ext cx="1109662" cy="3632200"/>
            <a:chOff x="3479" y="1291"/>
            <a:chExt cx="699" cy="2288"/>
          </a:xfrm>
        </p:grpSpPr>
        <p:sp>
          <p:nvSpPr>
            <p:cNvPr id="24596" name="Line 14"/>
            <p:cNvSpPr>
              <a:spLocks noChangeShapeType="1"/>
            </p:cNvSpPr>
            <p:nvPr/>
          </p:nvSpPr>
          <p:spPr bwMode="auto">
            <a:xfrm flipV="1">
              <a:off x="3832" y="1298"/>
              <a:ext cx="346" cy="22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Line 15"/>
            <p:cNvSpPr>
              <a:spLocks noChangeShapeType="1"/>
            </p:cNvSpPr>
            <p:nvPr/>
          </p:nvSpPr>
          <p:spPr bwMode="auto">
            <a:xfrm flipV="1">
              <a:off x="3479" y="1291"/>
              <a:ext cx="691" cy="11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18"/>
            <p:cNvSpPr>
              <a:spLocks noChangeShapeType="1"/>
            </p:cNvSpPr>
            <p:nvPr/>
          </p:nvSpPr>
          <p:spPr bwMode="auto">
            <a:xfrm flipH="1" flipV="1">
              <a:off x="3486" y="2473"/>
              <a:ext cx="346" cy="10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840288" y="2317750"/>
            <a:ext cx="1244600" cy="3340100"/>
            <a:chOff x="3049" y="1460"/>
            <a:chExt cx="784" cy="2104"/>
          </a:xfrm>
        </p:grpSpPr>
        <p:sp>
          <p:nvSpPr>
            <p:cNvPr id="24593" name="Line 16"/>
            <p:cNvSpPr>
              <a:spLocks noChangeShapeType="1"/>
            </p:cNvSpPr>
            <p:nvPr/>
          </p:nvSpPr>
          <p:spPr bwMode="auto">
            <a:xfrm flipV="1">
              <a:off x="3049" y="1460"/>
              <a:ext cx="483" cy="1252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19"/>
            <p:cNvSpPr>
              <a:spLocks noChangeShapeType="1"/>
            </p:cNvSpPr>
            <p:nvPr/>
          </p:nvSpPr>
          <p:spPr bwMode="auto">
            <a:xfrm flipH="1" flipV="1">
              <a:off x="3549" y="1484"/>
              <a:ext cx="284" cy="2073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Line 21"/>
            <p:cNvSpPr>
              <a:spLocks noChangeShapeType="1"/>
            </p:cNvSpPr>
            <p:nvPr/>
          </p:nvSpPr>
          <p:spPr bwMode="auto">
            <a:xfrm flipH="1" flipV="1">
              <a:off x="3049" y="2726"/>
              <a:ext cx="776" cy="838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389438" y="2868613"/>
            <a:ext cx="1695450" cy="2813050"/>
            <a:chOff x="2765" y="1807"/>
            <a:chExt cx="1068" cy="1772"/>
          </a:xfrm>
        </p:grpSpPr>
        <p:sp>
          <p:nvSpPr>
            <p:cNvPr id="24590" name="Line 17"/>
            <p:cNvSpPr>
              <a:spLocks noChangeShapeType="1"/>
            </p:cNvSpPr>
            <p:nvPr/>
          </p:nvSpPr>
          <p:spPr bwMode="auto">
            <a:xfrm flipV="1">
              <a:off x="2765" y="1821"/>
              <a:ext cx="161" cy="1336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Line 20"/>
            <p:cNvSpPr>
              <a:spLocks noChangeShapeType="1"/>
            </p:cNvSpPr>
            <p:nvPr/>
          </p:nvSpPr>
          <p:spPr bwMode="auto">
            <a:xfrm flipH="1" flipV="1">
              <a:off x="2927" y="1807"/>
              <a:ext cx="906" cy="175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Line 22"/>
            <p:cNvSpPr>
              <a:spLocks noChangeShapeType="1"/>
            </p:cNvSpPr>
            <p:nvPr/>
          </p:nvSpPr>
          <p:spPr bwMode="auto">
            <a:xfrm flipH="1" flipV="1">
              <a:off x="2772" y="3171"/>
              <a:ext cx="1053" cy="408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4584" name="Object 26"/>
          <p:cNvGraphicFramePr>
            <a:graphicFrameLocks noChangeAspect="1"/>
          </p:cNvGraphicFramePr>
          <p:nvPr/>
        </p:nvGraphicFramePr>
        <p:xfrm>
          <a:off x="460375" y="3660775"/>
          <a:ext cx="3041650" cy="469900"/>
        </p:xfrm>
        <a:graphic>
          <a:graphicData uri="http://schemas.openxmlformats.org/presentationml/2006/ole">
            <p:oleObj spid="_x0000_s14338" name="Equation" r:id="rId4" imgW="1574800" imgH="241300" progId="">
              <p:embed/>
            </p:oleObj>
          </a:graphicData>
        </a:graphic>
      </p:graphicFrame>
      <p:graphicFrame>
        <p:nvGraphicFramePr>
          <p:cNvPr id="24585" name="Object 28"/>
          <p:cNvGraphicFramePr>
            <a:graphicFrameLocks noChangeAspect="1"/>
          </p:cNvGraphicFramePr>
          <p:nvPr/>
        </p:nvGraphicFramePr>
        <p:xfrm>
          <a:off x="487363" y="4051300"/>
          <a:ext cx="2984500" cy="512763"/>
        </p:xfrm>
        <a:graphic>
          <a:graphicData uri="http://schemas.openxmlformats.org/presentationml/2006/ole">
            <p:oleObj spid="_x0000_s14339" name="Equation" r:id="rId5" imgW="1422400" imgH="241300" progId="">
              <p:embed/>
            </p:oleObj>
          </a:graphicData>
        </a:graphic>
      </p:graphicFrame>
      <p:graphicFrame>
        <p:nvGraphicFramePr>
          <p:cNvPr id="24586" name="Object 30"/>
          <p:cNvGraphicFramePr>
            <a:graphicFrameLocks noChangeAspect="1"/>
          </p:cNvGraphicFramePr>
          <p:nvPr/>
        </p:nvGraphicFramePr>
        <p:xfrm>
          <a:off x="1393825" y="4697413"/>
          <a:ext cx="2462213" cy="1447800"/>
        </p:xfrm>
        <a:graphic>
          <a:graphicData uri="http://schemas.openxmlformats.org/presentationml/2006/ole">
            <p:oleObj spid="_x0000_s14340" name="Equation" r:id="rId6" imgW="1257300" imgH="736600" progId="">
              <p:embed/>
            </p:oleObj>
          </a:graphicData>
        </a:graphic>
      </p:graphicFrame>
      <p:sp>
        <p:nvSpPr>
          <p:cNvPr id="24587" name="Line 32"/>
          <p:cNvSpPr>
            <a:spLocks noChangeShapeType="1"/>
          </p:cNvSpPr>
          <p:nvPr/>
        </p:nvSpPr>
        <p:spPr bwMode="auto">
          <a:xfrm>
            <a:off x="5519738" y="3932238"/>
            <a:ext cx="192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Arc 33"/>
          <p:cNvSpPr>
            <a:spLocks/>
          </p:cNvSpPr>
          <p:nvPr/>
        </p:nvSpPr>
        <p:spPr bwMode="auto">
          <a:xfrm>
            <a:off x="5537200" y="3025775"/>
            <a:ext cx="1025525" cy="896938"/>
          </a:xfrm>
          <a:custGeom>
            <a:avLst/>
            <a:gdLst>
              <a:gd name="T0" fmla="*/ 2147483647 w 21600"/>
              <a:gd name="T1" fmla="*/ 0 h 18904"/>
              <a:gd name="T2" fmla="*/ 2147483647 w 21600"/>
              <a:gd name="T3" fmla="*/ 2147483647 h 18904"/>
              <a:gd name="T4" fmla="*/ 0 w 21600"/>
              <a:gd name="T5" fmla="*/ 2147483647 h 18904"/>
              <a:gd name="T6" fmla="*/ 0 60000 65536"/>
              <a:gd name="T7" fmla="*/ 0 60000 65536"/>
              <a:gd name="T8" fmla="*/ 0 60000 65536"/>
              <a:gd name="T9" fmla="*/ 0 w 21600"/>
              <a:gd name="T10" fmla="*/ 0 h 18904"/>
              <a:gd name="T11" fmla="*/ 21600 w 21600"/>
              <a:gd name="T12" fmla="*/ 18904 h 189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904" fill="none" extrusionOk="0">
                <a:moveTo>
                  <a:pt x="10450" y="0"/>
                </a:moveTo>
                <a:cubicBezTo>
                  <a:pt x="17329" y="3803"/>
                  <a:pt x="21600" y="11043"/>
                  <a:pt x="21600" y="18904"/>
                </a:cubicBezTo>
              </a:path>
              <a:path w="21600" h="18904" stroke="0" extrusionOk="0">
                <a:moveTo>
                  <a:pt x="10450" y="0"/>
                </a:moveTo>
                <a:cubicBezTo>
                  <a:pt x="17329" y="3803"/>
                  <a:pt x="21600" y="11043"/>
                  <a:pt x="21600" y="18904"/>
                </a:cubicBezTo>
                <a:lnTo>
                  <a:pt x="0" y="18904"/>
                </a:lnTo>
                <a:lnTo>
                  <a:pt x="1045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Text Box 34"/>
          <p:cNvSpPr txBox="1">
            <a:spLocks noChangeArrowheads="1"/>
          </p:cNvSpPr>
          <p:nvPr/>
        </p:nvSpPr>
        <p:spPr bwMode="auto">
          <a:xfrm>
            <a:off x="6118225" y="3146425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Symbol" panose="05050102010706020507" pitchFamily="18" charset="2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g5-6"/>
          <p:cNvPicPr>
            <a:picLocks noChangeAspect="1" noChangeArrowheads="1"/>
          </p:cNvPicPr>
          <p:nvPr/>
        </p:nvPicPr>
        <p:blipFill>
          <a:blip r:embed="rId3">
            <a:lum bright="-24000" contras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49263"/>
            <a:ext cx="509270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11138"/>
            <a:ext cx="9144000" cy="1143001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accent2"/>
                </a:solidFill>
              </a:rPr>
              <a:t>3 Position Synthesis with Specified Fixed Pivots</a:t>
            </a:r>
            <a:r>
              <a:rPr lang="en-US" altLang="en-US" smtClean="0">
                <a:solidFill>
                  <a:schemeClr val="accent2"/>
                </a:solidFill>
              </a:rPr>
              <a:t>     </a:t>
            </a:r>
            <a:r>
              <a:rPr lang="en-US" altLang="en-US" sz="100" smtClean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01863"/>
            <a:ext cx="4546600" cy="4100512"/>
          </a:xfrm>
        </p:spPr>
        <p:txBody>
          <a:bodyPr/>
          <a:lstStyle/>
          <a:p>
            <a:pPr eaLnBrk="1" hangingPunct="1">
              <a:tabLst>
                <a:tab pos="4114800" algn="r"/>
              </a:tabLst>
            </a:pPr>
            <a:r>
              <a:rPr lang="en-US" altLang="en-US" sz="2800" u="sng" smtClean="0">
                <a:solidFill>
                  <a:srgbClr val="3333FF"/>
                </a:solidFill>
              </a:rPr>
              <a:t>Variables</a:t>
            </a:r>
            <a:r>
              <a:rPr lang="en-US" altLang="en-US" sz="2800" smtClean="0">
                <a:solidFill>
                  <a:srgbClr val="3333FF"/>
                </a:solidFill>
              </a:rPr>
              <a:t> </a:t>
            </a:r>
          </a:p>
          <a:p>
            <a:pPr eaLnBrk="1" hangingPunct="1">
              <a:buFontTx/>
              <a:buNone/>
              <a:tabLst>
                <a:tab pos="4114800" algn="r"/>
              </a:tabLst>
            </a:pPr>
            <a:r>
              <a:rPr lang="en-US" altLang="en-US" sz="2800" i="1" smtClean="0">
                <a:solidFill>
                  <a:srgbClr val="3333FF"/>
                </a:solidFill>
              </a:rPr>
              <a:t>w,</a:t>
            </a:r>
            <a:r>
              <a:rPr lang="en-US" altLang="en-US" sz="2800" i="1" smtClean="0">
                <a:solidFill>
                  <a:srgbClr val="3333FF"/>
                </a:solidFill>
                <a:latin typeface="Symbol" panose="05050102010706020507" pitchFamily="18" charset="2"/>
              </a:rPr>
              <a:t>q</a:t>
            </a:r>
            <a:r>
              <a:rPr lang="en-US" altLang="en-US" sz="2800" i="1" smtClean="0">
                <a:solidFill>
                  <a:srgbClr val="3333FF"/>
                </a:solidFill>
              </a:rPr>
              <a:t>,</a:t>
            </a:r>
            <a:r>
              <a:rPr lang="en-US" altLang="en-US" sz="2800" i="1" smtClean="0">
                <a:solidFill>
                  <a:srgbClr val="3333FF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2800" i="1" baseline="-25000" smtClean="0">
                <a:solidFill>
                  <a:srgbClr val="3333FF"/>
                </a:solidFill>
              </a:rPr>
              <a:t>2</a:t>
            </a:r>
            <a:r>
              <a:rPr lang="en-US" altLang="en-US" sz="2800" i="1" smtClean="0">
                <a:solidFill>
                  <a:srgbClr val="3333FF"/>
                </a:solidFill>
              </a:rPr>
              <a:t>,</a:t>
            </a:r>
            <a:r>
              <a:rPr lang="en-US" altLang="en-US" sz="2800" i="1" smtClean="0">
                <a:solidFill>
                  <a:srgbClr val="3333FF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2800" i="1" baseline="-25000" smtClean="0">
                <a:solidFill>
                  <a:srgbClr val="3333FF"/>
                </a:solidFill>
              </a:rPr>
              <a:t>3</a:t>
            </a:r>
            <a:r>
              <a:rPr lang="en-US" altLang="en-US" sz="2800" i="1" smtClean="0">
                <a:solidFill>
                  <a:srgbClr val="3333FF"/>
                </a:solidFill>
              </a:rPr>
              <a:t>,z,</a:t>
            </a:r>
            <a:r>
              <a:rPr lang="en-US" altLang="en-US" sz="2800" i="1" smtClean="0">
                <a:solidFill>
                  <a:srgbClr val="3333FF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2800" i="1" smtClean="0">
                <a:solidFill>
                  <a:srgbClr val="3333FF"/>
                </a:solidFill>
              </a:rPr>
              <a:t>,</a:t>
            </a:r>
            <a:r>
              <a:rPr lang="en-US" altLang="en-US" sz="2800" i="1" smtClean="0">
                <a:solidFill>
                  <a:srgbClr val="3333FF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i="1" baseline="-25000" smtClean="0">
                <a:solidFill>
                  <a:srgbClr val="3333FF"/>
                </a:solidFill>
              </a:rPr>
              <a:t>2</a:t>
            </a:r>
            <a:r>
              <a:rPr lang="en-US" altLang="en-US" sz="2800" i="1" smtClean="0">
                <a:solidFill>
                  <a:srgbClr val="3333FF"/>
                </a:solidFill>
              </a:rPr>
              <a:t>,</a:t>
            </a:r>
            <a:r>
              <a:rPr lang="en-US" altLang="en-US" sz="2800" i="1" smtClean="0">
                <a:solidFill>
                  <a:srgbClr val="3333FF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i="1" baseline="-25000" smtClean="0">
                <a:solidFill>
                  <a:srgbClr val="3333FF"/>
                </a:solidFill>
              </a:rPr>
              <a:t>3 </a:t>
            </a:r>
            <a:r>
              <a:rPr lang="en-US" altLang="en-US" sz="2800" i="1" smtClean="0">
                <a:solidFill>
                  <a:srgbClr val="3333FF"/>
                </a:solidFill>
              </a:rPr>
              <a:t>,R</a:t>
            </a:r>
            <a:r>
              <a:rPr lang="en-US" altLang="en-US" sz="2800" i="1" baseline="-25000" smtClean="0">
                <a:solidFill>
                  <a:srgbClr val="3333FF"/>
                </a:solidFill>
              </a:rPr>
              <a:t>1</a:t>
            </a:r>
            <a:r>
              <a:rPr lang="en-US" altLang="en-US" sz="2800" i="1" smtClean="0">
                <a:solidFill>
                  <a:srgbClr val="3333FF"/>
                </a:solidFill>
              </a:rPr>
              <a:t>, R</a:t>
            </a:r>
            <a:r>
              <a:rPr lang="en-US" altLang="en-US" sz="2800" i="1" baseline="-25000" smtClean="0">
                <a:solidFill>
                  <a:srgbClr val="3333FF"/>
                </a:solidFill>
              </a:rPr>
              <a:t>2</a:t>
            </a:r>
            <a:r>
              <a:rPr lang="en-US" altLang="en-US" sz="2800" i="1" smtClean="0">
                <a:solidFill>
                  <a:srgbClr val="3333FF"/>
                </a:solidFill>
              </a:rPr>
              <a:t>, R</a:t>
            </a:r>
            <a:r>
              <a:rPr lang="en-US" altLang="en-US" sz="2800" i="1" baseline="-25000" smtClean="0">
                <a:solidFill>
                  <a:srgbClr val="3333FF"/>
                </a:solidFill>
              </a:rPr>
              <a:t>3</a:t>
            </a:r>
            <a:r>
              <a:rPr lang="en-US" altLang="en-US" sz="2800" i="1" smtClean="0">
                <a:solidFill>
                  <a:srgbClr val="3333FF"/>
                </a:solidFill>
              </a:rPr>
              <a:t>,</a:t>
            </a:r>
            <a:r>
              <a:rPr lang="en-US" altLang="en-US" sz="2800" i="1" smtClean="0">
                <a:solidFill>
                  <a:srgbClr val="3333FF"/>
                </a:solidFill>
                <a:latin typeface="Symbol" panose="05050102010706020507" pitchFamily="18" charset="2"/>
              </a:rPr>
              <a:t>z</a:t>
            </a:r>
            <a:r>
              <a:rPr lang="en-US" altLang="en-US" sz="2800" i="1" baseline="-25000" smtClean="0">
                <a:solidFill>
                  <a:srgbClr val="3333FF"/>
                </a:solidFill>
              </a:rPr>
              <a:t>1</a:t>
            </a:r>
            <a:r>
              <a:rPr lang="en-US" altLang="en-US" sz="2800" i="1" smtClean="0">
                <a:solidFill>
                  <a:srgbClr val="3333FF"/>
                </a:solidFill>
              </a:rPr>
              <a:t>,</a:t>
            </a:r>
            <a:r>
              <a:rPr lang="en-US" altLang="en-US" sz="2800" i="1" smtClean="0">
                <a:solidFill>
                  <a:srgbClr val="3333FF"/>
                </a:solidFill>
                <a:latin typeface="Symbol" panose="05050102010706020507" pitchFamily="18" charset="2"/>
              </a:rPr>
              <a:t>z</a:t>
            </a:r>
            <a:r>
              <a:rPr lang="en-US" altLang="en-US" sz="2800" i="1" baseline="-25000" smtClean="0">
                <a:solidFill>
                  <a:srgbClr val="3333FF"/>
                </a:solidFill>
              </a:rPr>
              <a:t>2</a:t>
            </a:r>
            <a:r>
              <a:rPr lang="en-US" altLang="en-US" sz="2800" i="1" smtClean="0">
                <a:solidFill>
                  <a:srgbClr val="3333FF"/>
                </a:solidFill>
              </a:rPr>
              <a:t>,</a:t>
            </a:r>
            <a:r>
              <a:rPr lang="en-US" altLang="en-US" sz="2800" i="1" smtClean="0">
                <a:solidFill>
                  <a:srgbClr val="3333FF"/>
                </a:solidFill>
                <a:latin typeface="Symbol" panose="05050102010706020507" pitchFamily="18" charset="2"/>
              </a:rPr>
              <a:t>z</a:t>
            </a:r>
            <a:r>
              <a:rPr lang="en-US" altLang="en-US" sz="2800" i="1" baseline="-25000" smtClean="0">
                <a:solidFill>
                  <a:srgbClr val="3333FF"/>
                </a:solidFill>
              </a:rPr>
              <a:t>3 	</a:t>
            </a:r>
            <a:r>
              <a:rPr lang="en-US" altLang="en-US" sz="2800" i="1" smtClean="0">
                <a:solidFill>
                  <a:srgbClr val="3333FF"/>
                </a:solidFill>
              </a:rPr>
              <a:t>= 14</a:t>
            </a:r>
          </a:p>
          <a:p>
            <a:pPr eaLnBrk="1" hangingPunct="1">
              <a:tabLst>
                <a:tab pos="4114800" algn="r"/>
              </a:tabLst>
            </a:pPr>
            <a:r>
              <a:rPr lang="en-US" altLang="en-US" sz="2800" u="sng" smtClean="0">
                <a:solidFill>
                  <a:srgbClr val="3333FF"/>
                </a:solidFill>
              </a:rPr>
              <a:t>Given</a:t>
            </a:r>
          </a:p>
          <a:p>
            <a:pPr eaLnBrk="1" hangingPunct="1">
              <a:buFontTx/>
              <a:buNone/>
              <a:tabLst>
                <a:tab pos="4114800" algn="r"/>
              </a:tabLst>
            </a:pPr>
            <a:r>
              <a:rPr lang="en-US" altLang="en-US" sz="2800" i="1" smtClean="0">
                <a:solidFill>
                  <a:srgbClr val="3333FF"/>
                </a:solidFill>
              </a:rPr>
              <a:t>R</a:t>
            </a:r>
            <a:r>
              <a:rPr lang="en-US" altLang="en-US" sz="2800" i="1" baseline="-25000" smtClean="0">
                <a:solidFill>
                  <a:srgbClr val="3333FF"/>
                </a:solidFill>
              </a:rPr>
              <a:t>1</a:t>
            </a:r>
            <a:r>
              <a:rPr lang="en-US" altLang="en-US" sz="2800" i="1" smtClean="0">
                <a:solidFill>
                  <a:srgbClr val="3333FF"/>
                </a:solidFill>
              </a:rPr>
              <a:t>, R</a:t>
            </a:r>
            <a:r>
              <a:rPr lang="en-US" altLang="en-US" sz="2800" i="1" baseline="-25000" smtClean="0">
                <a:solidFill>
                  <a:srgbClr val="3333FF"/>
                </a:solidFill>
              </a:rPr>
              <a:t>2</a:t>
            </a:r>
            <a:r>
              <a:rPr lang="en-US" altLang="en-US" sz="2800" i="1" smtClean="0">
                <a:solidFill>
                  <a:srgbClr val="3333FF"/>
                </a:solidFill>
              </a:rPr>
              <a:t>, R</a:t>
            </a:r>
            <a:r>
              <a:rPr lang="en-US" altLang="en-US" sz="2800" i="1" baseline="-25000" smtClean="0">
                <a:solidFill>
                  <a:srgbClr val="3333FF"/>
                </a:solidFill>
              </a:rPr>
              <a:t>3</a:t>
            </a:r>
            <a:r>
              <a:rPr lang="en-US" altLang="en-US" sz="2800" i="1" smtClean="0">
                <a:solidFill>
                  <a:srgbClr val="3333FF"/>
                </a:solidFill>
              </a:rPr>
              <a:t>,</a:t>
            </a:r>
            <a:r>
              <a:rPr lang="en-US" altLang="en-US" sz="2800" i="1" smtClean="0">
                <a:solidFill>
                  <a:srgbClr val="3333FF"/>
                </a:solidFill>
                <a:latin typeface="Symbol" panose="05050102010706020507" pitchFamily="18" charset="2"/>
              </a:rPr>
              <a:t>z</a:t>
            </a:r>
            <a:r>
              <a:rPr lang="en-US" altLang="en-US" sz="2800" i="1" baseline="-25000" smtClean="0">
                <a:solidFill>
                  <a:srgbClr val="3333FF"/>
                </a:solidFill>
              </a:rPr>
              <a:t>1</a:t>
            </a:r>
            <a:r>
              <a:rPr lang="en-US" altLang="en-US" sz="2800" i="1" smtClean="0">
                <a:solidFill>
                  <a:srgbClr val="3333FF"/>
                </a:solidFill>
              </a:rPr>
              <a:t>,</a:t>
            </a:r>
            <a:r>
              <a:rPr lang="en-US" altLang="en-US" sz="2800" i="1" smtClean="0">
                <a:solidFill>
                  <a:srgbClr val="3333FF"/>
                </a:solidFill>
                <a:latin typeface="Symbol" panose="05050102010706020507" pitchFamily="18" charset="2"/>
              </a:rPr>
              <a:t>z</a:t>
            </a:r>
            <a:r>
              <a:rPr lang="en-US" altLang="en-US" sz="2800" i="1" baseline="-25000" smtClean="0">
                <a:solidFill>
                  <a:srgbClr val="3333FF"/>
                </a:solidFill>
              </a:rPr>
              <a:t>2</a:t>
            </a:r>
            <a:r>
              <a:rPr lang="en-US" altLang="en-US" sz="2800" i="1" smtClean="0">
                <a:solidFill>
                  <a:srgbClr val="3333FF"/>
                </a:solidFill>
              </a:rPr>
              <a:t>,</a:t>
            </a:r>
            <a:r>
              <a:rPr lang="en-US" altLang="en-US" sz="2800" i="1" smtClean="0">
                <a:solidFill>
                  <a:srgbClr val="3333FF"/>
                </a:solidFill>
                <a:latin typeface="Symbol" panose="05050102010706020507" pitchFamily="18" charset="2"/>
              </a:rPr>
              <a:t>z</a:t>
            </a:r>
            <a:r>
              <a:rPr lang="en-US" altLang="en-US" sz="2800" i="1" baseline="-25000" smtClean="0">
                <a:solidFill>
                  <a:srgbClr val="3333FF"/>
                </a:solidFill>
              </a:rPr>
              <a:t>3</a:t>
            </a:r>
            <a:r>
              <a:rPr lang="en-US" altLang="en-US" sz="2800" smtClean="0">
                <a:solidFill>
                  <a:srgbClr val="3333FF"/>
                </a:solidFill>
              </a:rPr>
              <a:t>,</a:t>
            </a:r>
            <a:r>
              <a:rPr lang="en-US" altLang="en-US" sz="2800" smtClean="0">
                <a:solidFill>
                  <a:srgbClr val="3333FF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baseline="-25000" smtClean="0">
                <a:solidFill>
                  <a:srgbClr val="3333FF"/>
                </a:solidFill>
              </a:rPr>
              <a:t>2</a:t>
            </a:r>
            <a:r>
              <a:rPr lang="en-US" altLang="en-US" sz="2800" smtClean="0">
                <a:solidFill>
                  <a:srgbClr val="3333FF"/>
                </a:solidFill>
              </a:rPr>
              <a:t>,</a:t>
            </a:r>
            <a:r>
              <a:rPr lang="en-US" altLang="en-US" sz="2800" smtClean="0">
                <a:solidFill>
                  <a:srgbClr val="3333FF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baseline="-25000" smtClean="0">
                <a:solidFill>
                  <a:srgbClr val="3333FF"/>
                </a:solidFill>
              </a:rPr>
              <a:t>3 </a:t>
            </a:r>
            <a:r>
              <a:rPr lang="en-US" altLang="en-US" sz="2800" smtClean="0">
                <a:solidFill>
                  <a:srgbClr val="3333FF"/>
                </a:solidFill>
              </a:rPr>
              <a:t>	=-8</a:t>
            </a:r>
          </a:p>
          <a:p>
            <a:pPr eaLnBrk="1" hangingPunct="1">
              <a:tabLst>
                <a:tab pos="4114800" algn="r"/>
              </a:tabLst>
            </a:pPr>
            <a:r>
              <a:rPr lang="en-US" altLang="en-US" sz="2800" u="sng" smtClean="0">
                <a:solidFill>
                  <a:srgbClr val="3333FF"/>
                </a:solidFill>
              </a:rPr>
              <a:t>Complex equations *2</a:t>
            </a:r>
          </a:p>
          <a:p>
            <a:pPr eaLnBrk="1" hangingPunct="1">
              <a:buFontTx/>
              <a:buNone/>
              <a:tabLst>
                <a:tab pos="4114800" algn="r"/>
              </a:tabLst>
            </a:pPr>
            <a:r>
              <a:rPr lang="en-US" altLang="en-US" sz="2800" smtClean="0">
                <a:solidFill>
                  <a:srgbClr val="3333FF"/>
                </a:solidFill>
              </a:rPr>
              <a:t>3eqn*2	</a:t>
            </a:r>
            <a:r>
              <a:rPr lang="en-US" altLang="en-US" sz="2800" u="sng" smtClean="0">
                <a:solidFill>
                  <a:srgbClr val="3333FF"/>
                </a:solidFill>
              </a:rPr>
              <a:t>=-6</a:t>
            </a:r>
          </a:p>
          <a:p>
            <a:pPr eaLnBrk="1" hangingPunct="1">
              <a:tabLst>
                <a:tab pos="4114800" algn="r"/>
              </a:tabLst>
            </a:pPr>
            <a:r>
              <a:rPr lang="en-US" altLang="en-US" sz="2800" u="sng" smtClean="0">
                <a:solidFill>
                  <a:srgbClr val="3333FF"/>
                </a:solidFill>
              </a:rPr>
              <a:t>Free Choices</a:t>
            </a:r>
            <a:r>
              <a:rPr lang="en-US" altLang="en-US" sz="2800" smtClean="0">
                <a:solidFill>
                  <a:srgbClr val="3333FF"/>
                </a:solidFill>
              </a:rPr>
              <a:t> (Sub)	=0</a:t>
            </a:r>
          </a:p>
          <a:p>
            <a:pPr eaLnBrk="1" hangingPunct="1">
              <a:tabLst>
                <a:tab pos="4114800" algn="r"/>
              </a:tabLst>
            </a:pPr>
            <a:endParaRPr lang="en-US" altLang="en-US" sz="2800" smtClean="0">
              <a:solidFill>
                <a:srgbClr val="3333FF"/>
              </a:solidFill>
            </a:endParaRPr>
          </a:p>
          <a:p>
            <a:pPr eaLnBrk="1" hangingPunct="1">
              <a:tabLst>
                <a:tab pos="4114800" algn="r"/>
              </a:tabLst>
            </a:pPr>
            <a:endParaRPr lang="en-US" altLang="en-US" sz="2800" smtClean="0">
              <a:solidFill>
                <a:srgbClr val="3333FF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22913" y="2049463"/>
            <a:ext cx="1109662" cy="3632200"/>
            <a:chOff x="3479" y="1291"/>
            <a:chExt cx="699" cy="2288"/>
          </a:xfrm>
        </p:grpSpPr>
        <p:sp>
          <p:nvSpPr>
            <p:cNvPr id="25620" name="Line 7"/>
            <p:cNvSpPr>
              <a:spLocks noChangeShapeType="1"/>
            </p:cNvSpPr>
            <p:nvPr/>
          </p:nvSpPr>
          <p:spPr bwMode="auto">
            <a:xfrm flipV="1">
              <a:off x="3832" y="1298"/>
              <a:ext cx="346" cy="22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8"/>
            <p:cNvSpPr>
              <a:spLocks noChangeShapeType="1"/>
            </p:cNvSpPr>
            <p:nvPr/>
          </p:nvSpPr>
          <p:spPr bwMode="auto">
            <a:xfrm flipV="1">
              <a:off x="3479" y="1291"/>
              <a:ext cx="691" cy="11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9"/>
            <p:cNvSpPr>
              <a:spLocks noChangeShapeType="1"/>
            </p:cNvSpPr>
            <p:nvPr/>
          </p:nvSpPr>
          <p:spPr bwMode="auto">
            <a:xfrm flipH="1" flipV="1">
              <a:off x="3486" y="2473"/>
              <a:ext cx="346" cy="10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840288" y="2317750"/>
            <a:ext cx="1244600" cy="3340100"/>
            <a:chOff x="3049" y="1460"/>
            <a:chExt cx="784" cy="2104"/>
          </a:xfrm>
        </p:grpSpPr>
        <p:sp>
          <p:nvSpPr>
            <p:cNvPr id="25617" name="Line 11"/>
            <p:cNvSpPr>
              <a:spLocks noChangeShapeType="1"/>
            </p:cNvSpPr>
            <p:nvPr/>
          </p:nvSpPr>
          <p:spPr bwMode="auto">
            <a:xfrm flipV="1">
              <a:off x="3049" y="1460"/>
              <a:ext cx="483" cy="1252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12"/>
            <p:cNvSpPr>
              <a:spLocks noChangeShapeType="1"/>
            </p:cNvSpPr>
            <p:nvPr/>
          </p:nvSpPr>
          <p:spPr bwMode="auto">
            <a:xfrm flipH="1" flipV="1">
              <a:off x="3549" y="1484"/>
              <a:ext cx="284" cy="2073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13"/>
            <p:cNvSpPr>
              <a:spLocks noChangeShapeType="1"/>
            </p:cNvSpPr>
            <p:nvPr/>
          </p:nvSpPr>
          <p:spPr bwMode="auto">
            <a:xfrm flipH="1" flipV="1">
              <a:off x="3049" y="2726"/>
              <a:ext cx="776" cy="838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389438" y="2868613"/>
            <a:ext cx="1695450" cy="2813050"/>
            <a:chOff x="2765" y="1807"/>
            <a:chExt cx="1068" cy="1772"/>
          </a:xfrm>
        </p:grpSpPr>
        <p:sp>
          <p:nvSpPr>
            <p:cNvPr id="25614" name="Line 15"/>
            <p:cNvSpPr>
              <a:spLocks noChangeShapeType="1"/>
            </p:cNvSpPr>
            <p:nvPr/>
          </p:nvSpPr>
          <p:spPr bwMode="auto">
            <a:xfrm flipV="1">
              <a:off x="2765" y="1821"/>
              <a:ext cx="161" cy="1336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16"/>
            <p:cNvSpPr>
              <a:spLocks noChangeShapeType="1"/>
            </p:cNvSpPr>
            <p:nvPr/>
          </p:nvSpPr>
          <p:spPr bwMode="auto">
            <a:xfrm flipH="1" flipV="1">
              <a:off x="2927" y="1807"/>
              <a:ext cx="906" cy="175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17"/>
            <p:cNvSpPr>
              <a:spLocks noChangeShapeType="1"/>
            </p:cNvSpPr>
            <p:nvPr/>
          </p:nvSpPr>
          <p:spPr bwMode="auto">
            <a:xfrm flipH="1" flipV="1">
              <a:off x="2772" y="3171"/>
              <a:ext cx="1053" cy="408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4189413" y="6350000"/>
            <a:ext cx="403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This makes the problem hard</a:t>
            </a:r>
          </a:p>
        </p:txBody>
      </p:sp>
      <p:graphicFrame>
        <p:nvGraphicFramePr>
          <p:cNvPr id="25609" name="Object 25"/>
          <p:cNvGraphicFramePr>
            <a:graphicFrameLocks noChangeAspect="1"/>
          </p:cNvGraphicFramePr>
          <p:nvPr/>
        </p:nvGraphicFramePr>
        <p:xfrm>
          <a:off x="34925" y="750888"/>
          <a:ext cx="2252663" cy="1323975"/>
        </p:xfrm>
        <a:graphic>
          <a:graphicData uri="http://schemas.openxmlformats.org/presentationml/2006/ole">
            <p:oleObj spid="_x0000_s15362" name="Equation" r:id="rId4" imgW="1257300" imgH="736600" progId="">
              <p:embed/>
            </p:oleObj>
          </a:graphicData>
        </a:graphic>
      </p:graphicFrame>
      <p:sp>
        <p:nvSpPr>
          <p:cNvPr id="25610" name="Line 26"/>
          <p:cNvSpPr>
            <a:spLocks noChangeShapeType="1"/>
          </p:cNvSpPr>
          <p:nvPr/>
        </p:nvSpPr>
        <p:spPr bwMode="auto">
          <a:xfrm>
            <a:off x="5519738" y="3932238"/>
            <a:ext cx="192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Arc 27"/>
          <p:cNvSpPr>
            <a:spLocks/>
          </p:cNvSpPr>
          <p:nvPr/>
        </p:nvSpPr>
        <p:spPr bwMode="auto">
          <a:xfrm>
            <a:off x="5537200" y="3025775"/>
            <a:ext cx="1025525" cy="896938"/>
          </a:xfrm>
          <a:custGeom>
            <a:avLst/>
            <a:gdLst>
              <a:gd name="T0" fmla="*/ 2147483647 w 21600"/>
              <a:gd name="T1" fmla="*/ 0 h 18904"/>
              <a:gd name="T2" fmla="*/ 2147483647 w 21600"/>
              <a:gd name="T3" fmla="*/ 2147483647 h 18904"/>
              <a:gd name="T4" fmla="*/ 0 w 21600"/>
              <a:gd name="T5" fmla="*/ 2147483647 h 18904"/>
              <a:gd name="T6" fmla="*/ 0 60000 65536"/>
              <a:gd name="T7" fmla="*/ 0 60000 65536"/>
              <a:gd name="T8" fmla="*/ 0 60000 65536"/>
              <a:gd name="T9" fmla="*/ 0 w 21600"/>
              <a:gd name="T10" fmla="*/ 0 h 18904"/>
              <a:gd name="T11" fmla="*/ 21600 w 21600"/>
              <a:gd name="T12" fmla="*/ 18904 h 189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904" fill="none" extrusionOk="0">
                <a:moveTo>
                  <a:pt x="10450" y="0"/>
                </a:moveTo>
                <a:cubicBezTo>
                  <a:pt x="17329" y="3803"/>
                  <a:pt x="21600" y="11043"/>
                  <a:pt x="21600" y="18904"/>
                </a:cubicBezTo>
              </a:path>
              <a:path w="21600" h="18904" stroke="0" extrusionOk="0">
                <a:moveTo>
                  <a:pt x="10450" y="0"/>
                </a:moveTo>
                <a:cubicBezTo>
                  <a:pt x="17329" y="3803"/>
                  <a:pt x="21600" y="11043"/>
                  <a:pt x="21600" y="18904"/>
                </a:cubicBezTo>
                <a:lnTo>
                  <a:pt x="0" y="18904"/>
                </a:lnTo>
                <a:lnTo>
                  <a:pt x="1045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Text Box 28"/>
          <p:cNvSpPr txBox="1">
            <a:spLocks noChangeArrowheads="1"/>
          </p:cNvSpPr>
          <p:nvPr/>
        </p:nvSpPr>
        <p:spPr bwMode="auto">
          <a:xfrm>
            <a:off x="6118225" y="3146425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Symbol" panose="05050102010706020507" pitchFamily="18" charset="2"/>
              </a:rPr>
              <a:t>f</a:t>
            </a:r>
          </a:p>
        </p:txBody>
      </p:sp>
      <p:graphicFrame>
        <p:nvGraphicFramePr>
          <p:cNvPr id="13341" name="Object 29"/>
          <p:cNvGraphicFramePr>
            <a:graphicFrameLocks noChangeAspect="1"/>
          </p:cNvGraphicFramePr>
          <p:nvPr/>
        </p:nvGraphicFramePr>
        <p:xfrm>
          <a:off x="2359025" y="712788"/>
          <a:ext cx="2922588" cy="1395412"/>
        </p:xfrm>
        <a:graphic>
          <a:graphicData uri="http://schemas.openxmlformats.org/presentationml/2006/ole">
            <p:oleObj spid="_x0000_s15363" name="Equation" r:id="rId5" imgW="1574800" imgH="7493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  <p:bldP spid="133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47CB0A-F205-4AF1-AE7E-1942D3631566}" type="slidenum">
              <a:rPr lang="en-US" altLang="en-US" sz="1400" smtClean="0">
                <a:solidFill>
                  <a:srgbClr val="FF33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16"/>
          <p:cNvSpPr>
            <a:spLocks noChangeArrowheads="1"/>
          </p:cNvSpPr>
          <p:nvPr/>
        </p:nvSpPr>
        <p:spPr bwMode="auto">
          <a:xfrm>
            <a:off x="188913" y="0"/>
            <a:ext cx="8766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accent2"/>
                </a:solidFill>
                <a:latin typeface="Arial" panose="020B0604020202020204" pitchFamily="34" charset="0"/>
              </a:rPr>
              <a:t>Preliminaries: 4-bar linkage</a:t>
            </a:r>
          </a:p>
        </p:txBody>
      </p:sp>
      <p:sp>
        <p:nvSpPr>
          <p:cNvPr id="12292" name="AutoShape 17"/>
          <p:cNvSpPr>
            <a:spLocks noChangeArrowheads="1"/>
          </p:cNvSpPr>
          <p:nvPr/>
        </p:nvSpPr>
        <p:spPr bwMode="auto">
          <a:xfrm rot="-525726">
            <a:off x="4054475" y="3149600"/>
            <a:ext cx="1243013" cy="109538"/>
          </a:xfrm>
          <a:prstGeom prst="roundRect">
            <a:avLst>
              <a:gd name="adj" fmla="val 50000"/>
            </a:avLst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3" name="AutoShape 18"/>
          <p:cNvSpPr>
            <a:spLocks noChangeArrowheads="1"/>
          </p:cNvSpPr>
          <p:nvPr/>
        </p:nvSpPr>
        <p:spPr bwMode="auto">
          <a:xfrm rot="-3642518">
            <a:off x="3519488" y="3543300"/>
            <a:ext cx="838200" cy="10477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294" name="Oval 19"/>
          <p:cNvSpPr>
            <a:spLocks noChangeAspect="1" noChangeArrowheads="1"/>
          </p:cNvSpPr>
          <p:nvPr/>
        </p:nvSpPr>
        <p:spPr bwMode="auto">
          <a:xfrm rot="-2700000">
            <a:off x="3729038" y="3937000"/>
            <a:ext cx="47625" cy="46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5" name="Oval 20"/>
          <p:cNvSpPr>
            <a:spLocks noChangeAspect="1" noChangeArrowheads="1"/>
          </p:cNvSpPr>
          <p:nvPr/>
        </p:nvSpPr>
        <p:spPr bwMode="auto">
          <a:xfrm rot="-2700000">
            <a:off x="4092575" y="3257550"/>
            <a:ext cx="46038" cy="476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2296" name="Group 21"/>
          <p:cNvGrpSpPr>
            <a:grpSpLocks/>
          </p:cNvGrpSpPr>
          <p:nvPr/>
        </p:nvGrpSpPr>
        <p:grpSpPr bwMode="auto">
          <a:xfrm>
            <a:off x="3613150" y="4075113"/>
            <a:ext cx="307975" cy="82550"/>
            <a:chOff x="630" y="2934"/>
            <a:chExt cx="194" cy="52"/>
          </a:xfrm>
        </p:grpSpPr>
        <p:sp>
          <p:nvSpPr>
            <p:cNvPr id="12324" name="Line 22"/>
            <p:cNvSpPr>
              <a:spLocks noChangeShapeType="1"/>
            </p:cNvSpPr>
            <p:nvPr/>
          </p:nvSpPr>
          <p:spPr bwMode="auto">
            <a:xfrm>
              <a:off x="648" y="2936"/>
              <a:ext cx="1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23"/>
            <p:cNvSpPr>
              <a:spLocks noChangeShapeType="1"/>
            </p:cNvSpPr>
            <p:nvPr/>
          </p:nvSpPr>
          <p:spPr bwMode="auto">
            <a:xfrm flipH="1">
              <a:off x="630" y="2934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Line 24"/>
            <p:cNvSpPr>
              <a:spLocks noChangeShapeType="1"/>
            </p:cNvSpPr>
            <p:nvPr/>
          </p:nvSpPr>
          <p:spPr bwMode="auto">
            <a:xfrm flipH="1">
              <a:off x="660" y="2936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25"/>
            <p:cNvSpPr>
              <a:spLocks noChangeShapeType="1"/>
            </p:cNvSpPr>
            <p:nvPr/>
          </p:nvSpPr>
          <p:spPr bwMode="auto">
            <a:xfrm flipH="1">
              <a:off x="695" y="2936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26"/>
            <p:cNvSpPr>
              <a:spLocks noChangeShapeType="1"/>
            </p:cNvSpPr>
            <p:nvPr/>
          </p:nvSpPr>
          <p:spPr bwMode="auto">
            <a:xfrm flipH="1">
              <a:off x="725" y="2938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27"/>
            <p:cNvSpPr>
              <a:spLocks noChangeShapeType="1"/>
            </p:cNvSpPr>
            <p:nvPr/>
          </p:nvSpPr>
          <p:spPr bwMode="auto">
            <a:xfrm flipH="1">
              <a:off x="759" y="2934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28"/>
            <p:cNvSpPr>
              <a:spLocks noChangeShapeType="1"/>
            </p:cNvSpPr>
            <p:nvPr/>
          </p:nvSpPr>
          <p:spPr bwMode="auto">
            <a:xfrm flipH="1">
              <a:off x="789" y="2936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7" name="toilet"/>
          <p:cNvSpPr>
            <a:spLocks noEditPoints="1" noChangeArrowheads="1"/>
          </p:cNvSpPr>
          <p:nvPr/>
        </p:nvSpPr>
        <p:spPr bwMode="auto">
          <a:xfrm rot="10800000">
            <a:off x="3660775" y="3846513"/>
            <a:ext cx="220663" cy="23018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931 w 21600"/>
              <a:gd name="T13" fmla="*/ 538 h 21600"/>
              <a:gd name="T14" fmla="*/ 20729 w 21600"/>
              <a:gd name="T15" fmla="*/ 660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600" y="7298"/>
                </a:moveTo>
                <a:lnTo>
                  <a:pt x="21600" y="0"/>
                </a:lnTo>
                <a:lnTo>
                  <a:pt x="10679" y="0"/>
                </a:lnTo>
                <a:lnTo>
                  <a:pt x="0" y="0"/>
                </a:lnTo>
                <a:lnTo>
                  <a:pt x="0" y="7298"/>
                </a:lnTo>
                <a:lnTo>
                  <a:pt x="6033" y="7298"/>
                </a:lnTo>
                <a:lnTo>
                  <a:pt x="6206" y="7616"/>
                </a:lnTo>
                <a:lnTo>
                  <a:pt x="6310" y="7935"/>
                </a:lnTo>
                <a:lnTo>
                  <a:pt x="6345" y="8302"/>
                </a:lnTo>
                <a:lnTo>
                  <a:pt x="6310" y="8620"/>
                </a:lnTo>
                <a:lnTo>
                  <a:pt x="6206" y="8963"/>
                </a:lnTo>
                <a:lnTo>
                  <a:pt x="6102" y="9331"/>
                </a:lnTo>
                <a:lnTo>
                  <a:pt x="5894" y="9722"/>
                </a:lnTo>
                <a:lnTo>
                  <a:pt x="5513" y="10163"/>
                </a:lnTo>
                <a:lnTo>
                  <a:pt x="4577" y="11339"/>
                </a:lnTo>
                <a:lnTo>
                  <a:pt x="3848" y="12539"/>
                </a:lnTo>
                <a:lnTo>
                  <a:pt x="3363" y="13641"/>
                </a:lnTo>
                <a:lnTo>
                  <a:pt x="3086" y="14718"/>
                </a:lnTo>
                <a:lnTo>
                  <a:pt x="3051" y="15649"/>
                </a:lnTo>
                <a:lnTo>
                  <a:pt x="3086" y="16580"/>
                </a:lnTo>
                <a:lnTo>
                  <a:pt x="3467" y="17510"/>
                </a:lnTo>
                <a:lnTo>
                  <a:pt x="3952" y="18294"/>
                </a:lnTo>
                <a:lnTo>
                  <a:pt x="4577" y="19029"/>
                </a:lnTo>
                <a:lnTo>
                  <a:pt x="5270" y="19616"/>
                </a:lnTo>
                <a:lnTo>
                  <a:pt x="6137" y="20229"/>
                </a:lnTo>
                <a:lnTo>
                  <a:pt x="6969" y="20718"/>
                </a:lnTo>
                <a:lnTo>
                  <a:pt x="7905" y="21061"/>
                </a:lnTo>
                <a:lnTo>
                  <a:pt x="8876" y="21331"/>
                </a:lnTo>
                <a:lnTo>
                  <a:pt x="9812" y="21600"/>
                </a:lnTo>
                <a:lnTo>
                  <a:pt x="10817" y="21600"/>
                </a:lnTo>
                <a:lnTo>
                  <a:pt x="11753" y="21600"/>
                </a:lnTo>
                <a:lnTo>
                  <a:pt x="12690" y="21331"/>
                </a:lnTo>
                <a:lnTo>
                  <a:pt x="13695" y="21061"/>
                </a:lnTo>
                <a:lnTo>
                  <a:pt x="14492" y="20718"/>
                </a:lnTo>
                <a:lnTo>
                  <a:pt x="15359" y="20229"/>
                </a:lnTo>
                <a:lnTo>
                  <a:pt x="16157" y="19616"/>
                </a:lnTo>
                <a:lnTo>
                  <a:pt x="16781" y="19029"/>
                </a:lnTo>
                <a:lnTo>
                  <a:pt x="17335" y="18294"/>
                </a:lnTo>
                <a:lnTo>
                  <a:pt x="17717" y="17510"/>
                </a:lnTo>
                <a:lnTo>
                  <a:pt x="18098" y="16580"/>
                </a:lnTo>
                <a:lnTo>
                  <a:pt x="18237" y="15649"/>
                </a:lnTo>
                <a:lnTo>
                  <a:pt x="18098" y="14718"/>
                </a:lnTo>
                <a:lnTo>
                  <a:pt x="17856" y="13641"/>
                </a:lnTo>
                <a:lnTo>
                  <a:pt x="17231" y="12539"/>
                </a:lnTo>
                <a:lnTo>
                  <a:pt x="16538" y="11339"/>
                </a:lnTo>
                <a:lnTo>
                  <a:pt x="15533" y="10163"/>
                </a:lnTo>
                <a:lnTo>
                  <a:pt x="15221" y="9722"/>
                </a:lnTo>
                <a:lnTo>
                  <a:pt x="14978" y="9404"/>
                </a:lnTo>
                <a:lnTo>
                  <a:pt x="14804" y="9012"/>
                </a:lnTo>
                <a:lnTo>
                  <a:pt x="14735" y="8620"/>
                </a:lnTo>
                <a:lnTo>
                  <a:pt x="14700" y="8302"/>
                </a:lnTo>
                <a:lnTo>
                  <a:pt x="14735" y="7959"/>
                </a:lnTo>
                <a:lnTo>
                  <a:pt x="14874" y="7616"/>
                </a:lnTo>
                <a:lnTo>
                  <a:pt x="14978" y="7298"/>
                </a:lnTo>
                <a:lnTo>
                  <a:pt x="21600" y="7298"/>
                </a:lnTo>
                <a:close/>
              </a:path>
              <a:path w="21600" h="21600" extrusionOk="0">
                <a:moveTo>
                  <a:pt x="21600" y="7298"/>
                </a:moveTo>
                <a:lnTo>
                  <a:pt x="6033" y="7298"/>
                </a:lnTo>
                <a:lnTo>
                  <a:pt x="11164" y="7298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Oval 30"/>
          <p:cNvSpPr>
            <a:spLocks noChangeAspect="1" noChangeArrowheads="1"/>
          </p:cNvSpPr>
          <p:nvPr/>
        </p:nvSpPr>
        <p:spPr bwMode="auto">
          <a:xfrm>
            <a:off x="3743325" y="3894138"/>
            <a:ext cx="53975" cy="5556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9" name="AutoShape 31"/>
          <p:cNvSpPr>
            <a:spLocks noChangeArrowheads="1"/>
          </p:cNvSpPr>
          <p:nvPr/>
        </p:nvSpPr>
        <p:spPr bwMode="auto">
          <a:xfrm rot="-7309323">
            <a:off x="4964906" y="3429794"/>
            <a:ext cx="1004888" cy="114300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300" name="Oval 32"/>
          <p:cNvSpPr>
            <a:spLocks noChangeAspect="1" noChangeArrowheads="1"/>
          </p:cNvSpPr>
          <p:nvPr/>
        </p:nvSpPr>
        <p:spPr bwMode="auto">
          <a:xfrm rot="-2700000">
            <a:off x="5195888" y="3078163"/>
            <a:ext cx="46037" cy="476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301" name="Line 33"/>
          <p:cNvSpPr>
            <a:spLocks noChangeShapeType="1"/>
          </p:cNvSpPr>
          <p:nvPr/>
        </p:nvSpPr>
        <p:spPr bwMode="auto">
          <a:xfrm>
            <a:off x="3565525" y="3911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Oval 34"/>
          <p:cNvSpPr>
            <a:spLocks noChangeAspect="1" noChangeArrowheads="1"/>
          </p:cNvSpPr>
          <p:nvPr/>
        </p:nvSpPr>
        <p:spPr bwMode="auto">
          <a:xfrm rot="-2700000">
            <a:off x="5678488" y="3925888"/>
            <a:ext cx="47625" cy="460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2303" name="Group 35"/>
          <p:cNvGrpSpPr>
            <a:grpSpLocks/>
          </p:cNvGrpSpPr>
          <p:nvPr/>
        </p:nvGrpSpPr>
        <p:grpSpPr bwMode="auto">
          <a:xfrm>
            <a:off x="5562600" y="4064000"/>
            <a:ext cx="307975" cy="82550"/>
            <a:chOff x="630" y="2934"/>
            <a:chExt cx="194" cy="52"/>
          </a:xfrm>
        </p:grpSpPr>
        <p:sp>
          <p:nvSpPr>
            <p:cNvPr id="12317" name="Line 36"/>
            <p:cNvSpPr>
              <a:spLocks noChangeShapeType="1"/>
            </p:cNvSpPr>
            <p:nvPr/>
          </p:nvSpPr>
          <p:spPr bwMode="auto">
            <a:xfrm>
              <a:off x="648" y="2936"/>
              <a:ext cx="1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Line 37"/>
            <p:cNvSpPr>
              <a:spLocks noChangeShapeType="1"/>
            </p:cNvSpPr>
            <p:nvPr/>
          </p:nvSpPr>
          <p:spPr bwMode="auto">
            <a:xfrm flipH="1">
              <a:off x="630" y="2934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Line 38"/>
            <p:cNvSpPr>
              <a:spLocks noChangeShapeType="1"/>
            </p:cNvSpPr>
            <p:nvPr/>
          </p:nvSpPr>
          <p:spPr bwMode="auto">
            <a:xfrm flipH="1">
              <a:off x="660" y="2936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39"/>
            <p:cNvSpPr>
              <a:spLocks noChangeShapeType="1"/>
            </p:cNvSpPr>
            <p:nvPr/>
          </p:nvSpPr>
          <p:spPr bwMode="auto">
            <a:xfrm flipH="1">
              <a:off x="695" y="2936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40"/>
            <p:cNvSpPr>
              <a:spLocks noChangeShapeType="1"/>
            </p:cNvSpPr>
            <p:nvPr/>
          </p:nvSpPr>
          <p:spPr bwMode="auto">
            <a:xfrm flipH="1">
              <a:off x="725" y="2938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41"/>
            <p:cNvSpPr>
              <a:spLocks noChangeShapeType="1"/>
            </p:cNvSpPr>
            <p:nvPr/>
          </p:nvSpPr>
          <p:spPr bwMode="auto">
            <a:xfrm flipH="1">
              <a:off x="759" y="2934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42"/>
            <p:cNvSpPr>
              <a:spLocks noChangeShapeType="1"/>
            </p:cNvSpPr>
            <p:nvPr/>
          </p:nvSpPr>
          <p:spPr bwMode="auto">
            <a:xfrm flipH="1">
              <a:off x="789" y="2936"/>
              <a:ext cx="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4" name="toilet"/>
          <p:cNvSpPr>
            <a:spLocks noEditPoints="1" noChangeArrowheads="1"/>
          </p:cNvSpPr>
          <p:nvPr/>
        </p:nvSpPr>
        <p:spPr bwMode="auto">
          <a:xfrm rot="10800000">
            <a:off x="5610225" y="3835400"/>
            <a:ext cx="220663" cy="2301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931 w 21600"/>
              <a:gd name="T13" fmla="*/ 538 h 21600"/>
              <a:gd name="T14" fmla="*/ 20729 w 21600"/>
              <a:gd name="T15" fmla="*/ 660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600" y="7298"/>
                </a:moveTo>
                <a:lnTo>
                  <a:pt x="21600" y="0"/>
                </a:lnTo>
                <a:lnTo>
                  <a:pt x="10679" y="0"/>
                </a:lnTo>
                <a:lnTo>
                  <a:pt x="0" y="0"/>
                </a:lnTo>
                <a:lnTo>
                  <a:pt x="0" y="7298"/>
                </a:lnTo>
                <a:lnTo>
                  <a:pt x="6033" y="7298"/>
                </a:lnTo>
                <a:lnTo>
                  <a:pt x="6206" y="7616"/>
                </a:lnTo>
                <a:lnTo>
                  <a:pt x="6310" y="7935"/>
                </a:lnTo>
                <a:lnTo>
                  <a:pt x="6345" y="8302"/>
                </a:lnTo>
                <a:lnTo>
                  <a:pt x="6310" y="8620"/>
                </a:lnTo>
                <a:lnTo>
                  <a:pt x="6206" y="8963"/>
                </a:lnTo>
                <a:lnTo>
                  <a:pt x="6102" y="9331"/>
                </a:lnTo>
                <a:lnTo>
                  <a:pt x="5894" y="9722"/>
                </a:lnTo>
                <a:lnTo>
                  <a:pt x="5513" y="10163"/>
                </a:lnTo>
                <a:lnTo>
                  <a:pt x="4577" y="11339"/>
                </a:lnTo>
                <a:lnTo>
                  <a:pt x="3848" y="12539"/>
                </a:lnTo>
                <a:lnTo>
                  <a:pt x="3363" y="13641"/>
                </a:lnTo>
                <a:lnTo>
                  <a:pt x="3086" y="14718"/>
                </a:lnTo>
                <a:lnTo>
                  <a:pt x="3051" y="15649"/>
                </a:lnTo>
                <a:lnTo>
                  <a:pt x="3086" y="16580"/>
                </a:lnTo>
                <a:lnTo>
                  <a:pt x="3467" y="17510"/>
                </a:lnTo>
                <a:lnTo>
                  <a:pt x="3952" y="18294"/>
                </a:lnTo>
                <a:lnTo>
                  <a:pt x="4577" y="19029"/>
                </a:lnTo>
                <a:lnTo>
                  <a:pt x="5270" y="19616"/>
                </a:lnTo>
                <a:lnTo>
                  <a:pt x="6137" y="20229"/>
                </a:lnTo>
                <a:lnTo>
                  <a:pt x="6969" y="20718"/>
                </a:lnTo>
                <a:lnTo>
                  <a:pt x="7905" y="21061"/>
                </a:lnTo>
                <a:lnTo>
                  <a:pt x="8876" y="21331"/>
                </a:lnTo>
                <a:lnTo>
                  <a:pt x="9812" y="21600"/>
                </a:lnTo>
                <a:lnTo>
                  <a:pt x="10817" y="21600"/>
                </a:lnTo>
                <a:lnTo>
                  <a:pt x="11753" y="21600"/>
                </a:lnTo>
                <a:lnTo>
                  <a:pt x="12690" y="21331"/>
                </a:lnTo>
                <a:lnTo>
                  <a:pt x="13695" y="21061"/>
                </a:lnTo>
                <a:lnTo>
                  <a:pt x="14492" y="20718"/>
                </a:lnTo>
                <a:lnTo>
                  <a:pt x="15359" y="20229"/>
                </a:lnTo>
                <a:lnTo>
                  <a:pt x="16157" y="19616"/>
                </a:lnTo>
                <a:lnTo>
                  <a:pt x="16781" y="19029"/>
                </a:lnTo>
                <a:lnTo>
                  <a:pt x="17335" y="18294"/>
                </a:lnTo>
                <a:lnTo>
                  <a:pt x="17717" y="17510"/>
                </a:lnTo>
                <a:lnTo>
                  <a:pt x="18098" y="16580"/>
                </a:lnTo>
                <a:lnTo>
                  <a:pt x="18237" y="15649"/>
                </a:lnTo>
                <a:lnTo>
                  <a:pt x="18098" y="14718"/>
                </a:lnTo>
                <a:lnTo>
                  <a:pt x="17856" y="13641"/>
                </a:lnTo>
                <a:lnTo>
                  <a:pt x="17231" y="12539"/>
                </a:lnTo>
                <a:lnTo>
                  <a:pt x="16538" y="11339"/>
                </a:lnTo>
                <a:lnTo>
                  <a:pt x="15533" y="10163"/>
                </a:lnTo>
                <a:lnTo>
                  <a:pt x="15221" y="9722"/>
                </a:lnTo>
                <a:lnTo>
                  <a:pt x="14978" y="9404"/>
                </a:lnTo>
                <a:lnTo>
                  <a:pt x="14804" y="9012"/>
                </a:lnTo>
                <a:lnTo>
                  <a:pt x="14735" y="8620"/>
                </a:lnTo>
                <a:lnTo>
                  <a:pt x="14700" y="8302"/>
                </a:lnTo>
                <a:lnTo>
                  <a:pt x="14735" y="7959"/>
                </a:lnTo>
                <a:lnTo>
                  <a:pt x="14874" y="7616"/>
                </a:lnTo>
                <a:lnTo>
                  <a:pt x="14978" y="7298"/>
                </a:lnTo>
                <a:lnTo>
                  <a:pt x="21600" y="7298"/>
                </a:lnTo>
                <a:close/>
              </a:path>
              <a:path w="21600" h="21600" extrusionOk="0">
                <a:moveTo>
                  <a:pt x="21600" y="7298"/>
                </a:moveTo>
                <a:lnTo>
                  <a:pt x="6033" y="7298"/>
                </a:lnTo>
                <a:lnTo>
                  <a:pt x="11164" y="7298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Oval 44"/>
          <p:cNvSpPr>
            <a:spLocks noChangeAspect="1" noChangeArrowheads="1"/>
          </p:cNvSpPr>
          <p:nvPr/>
        </p:nvSpPr>
        <p:spPr bwMode="auto">
          <a:xfrm>
            <a:off x="5692775" y="3883025"/>
            <a:ext cx="53975" cy="55563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306" name="Text Box 46"/>
          <p:cNvSpPr txBox="1">
            <a:spLocks noChangeArrowheads="1"/>
          </p:cNvSpPr>
          <p:nvPr/>
        </p:nvSpPr>
        <p:spPr bwMode="auto">
          <a:xfrm>
            <a:off x="3689350" y="3394075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Palatino" pitchFamily="18" charset="0"/>
              </a:rPr>
              <a:t>2</a:t>
            </a:r>
          </a:p>
        </p:txBody>
      </p:sp>
      <p:sp>
        <p:nvSpPr>
          <p:cNvPr id="12307" name="Text Box 47"/>
          <p:cNvSpPr txBox="1">
            <a:spLocks noChangeArrowheads="1"/>
          </p:cNvSpPr>
          <p:nvPr/>
        </p:nvSpPr>
        <p:spPr bwMode="auto">
          <a:xfrm>
            <a:off x="4479925" y="2927350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Palatino" pitchFamily="18" charset="0"/>
              </a:rPr>
              <a:t>3</a:t>
            </a:r>
          </a:p>
        </p:txBody>
      </p:sp>
      <p:sp>
        <p:nvSpPr>
          <p:cNvPr id="12308" name="Text Box 48"/>
          <p:cNvSpPr txBox="1">
            <a:spLocks noChangeArrowheads="1"/>
          </p:cNvSpPr>
          <p:nvPr/>
        </p:nvSpPr>
        <p:spPr bwMode="auto">
          <a:xfrm>
            <a:off x="5418138" y="3232150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Palatino" pitchFamily="18" charset="0"/>
              </a:rPr>
              <a:t>4</a:t>
            </a:r>
          </a:p>
        </p:txBody>
      </p:sp>
      <p:sp>
        <p:nvSpPr>
          <p:cNvPr id="63539" name="Text Box 51"/>
          <p:cNvSpPr txBox="1">
            <a:spLocks noChangeArrowheads="1"/>
          </p:cNvSpPr>
          <p:nvPr/>
        </p:nvSpPr>
        <p:spPr bwMode="auto">
          <a:xfrm>
            <a:off x="2366963" y="1747838"/>
            <a:ext cx="19669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Palatino" pitchFamily="18" charset="0"/>
              </a:rPr>
              <a:t>Point 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Palatino" pitchFamily="18" charset="0"/>
              </a:rPr>
              <a:t>pure rotation</a:t>
            </a:r>
          </a:p>
        </p:txBody>
      </p:sp>
      <p:sp>
        <p:nvSpPr>
          <p:cNvPr id="63540" name="Text Box 52"/>
          <p:cNvSpPr txBox="1">
            <a:spLocks noChangeArrowheads="1"/>
          </p:cNvSpPr>
          <p:nvPr/>
        </p:nvSpPr>
        <p:spPr bwMode="auto">
          <a:xfrm>
            <a:off x="5038725" y="1717675"/>
            <a:ext cx="1966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Palatino" pitchFamily="18" charset="0"/>
              </a:rPr>
              <a:t>Point B: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Palatino" pitchFamily="18" charset="0"/>
              </a:rPr>
              <a:t>pure rotation</a:t>
            </a:r>
          </a:p>
        </p:txBody>
      </p:sp>
      <p:sp>
        <p:nvSpPr>
          <p:cNvPr id="63541" name="Line 53"/>
          <p:cNvSpPr>
            <a:spLocks noChangeShapeType="1"/>
          </p:cNvSpPr>
          <p:nvPr/>
        </p:nvSpPr>
        <p:spPr bwMode="auto">
          <a:xfrm>
            <a:off x="3819525" y="2498725"/>
            <a:ext cx="265113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2" name="Line 54"/>
          <p:cNvSpPr>
            <a:spLocks noChangeShapeType="1"/>
          </p:cNvSpPr>
          <p:nvPr/>
        </p:nvSpPr>
        <p:spPr bwMode="auto">
          <a:xfrm flipH="1">
            <a:off x="5243513" y="2517775"/>
            <a:ext cx="12065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Arc 55"/>
          <p:cNvSpPr>
            <a:spLocks/>
          </p:cNvSpPr>
          <p:nvPr/>
        </p:nvSpPr>
        <p:spPr bwMode="auto">
          <a:xfrm rot="13508530" flipV="1">
            <a:off x="3200401" y="3148012"/>
            <a:ext cx="1479550" cy="904875"/>
          </a:xfrm>
          <a:custGeom>
            <a:avLst/>
            <a:gdLst>
              <a:gd name="T0" fmla="*/ 0 w 35331"/>
              <a:gd name="T1" fmla="*/ 2147483646 h 21600"/>
              <a:gd name="T2" fmla="*/ 2147483646 w 35331"/>
              <a:gd name="T3" fmla="*/ 2147483646 h 21600"/>
              <a:gd name="T4" fmla="*/ 2147483646 w 35331"/>
              <a:gd name="T5" fmla="*/ 2147483646 h 21600"/>
              <a:gd name="T6" fmla="*/ 0 60000 65536"/>
              <a:gd name="T7" fmla="*/ 0 60000 65536"/>
              <a:gd name="T8" fmla="*/ 0 60000 65536"/>
              <a:gd name="T9" fmla="*/ 0 w 35331"/>
              <a:gd name="T10" fmla="*/ 0 h 21600"/>
              <a:gd name="T11" fmla="*/ 35331 w 353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331" h="21600" fill="none" extrusionOk="0">
                <a:moveTo>
                  <a:pt x="0" y="4926"/>
                </a:moveTo>
                <a:cubicBezTo>
                  <a:pt x="3867" y="1741"/>
                  <a:pt x="8721" y="-1"/>
                  <a:pt x="13731" y="0"/>
                </a:cubicBezTo>
                <a:cubicBezTo>
                  <a:pt x="25660" y="0"/>
                  <a:pt x="35331" y="9670"/>
                  <a:pt x="35331" y="21600"/>
                </a:cubicBezTo>
              </a:path>
              <a:path w="35331" h="21600" stroke="0" extrusionOk="0">
                <a:moveTo>
                  <a:pt x="0" y="4926"/>
                </a:moveTo>
                <a:cubicBezTo>
                  <a:pt x="3867" y="1741"/>
                  <a:pt x="8721" y="-1"/>
                  <a:pt x="13731" y="0"/>
                </a:cubicBezTo>
                <a:cubicBezTo>
                  <a:pt x="25660" y="0"/>
                  <a:pt x="35331" y="9670"/>
                  <a:pt x="35331" y="21600"/>
                </a:cubicBezTo>
                <a:lnTo>
                  <a:pt x="13731" y="21600"/>
                </a:lnTo>
                <a:lnTo>
                  <a:pt x="0" y="4926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Arc 56"/>
          <p:cNvSpPr>
            <a:spLocks/>
          </p:cNvSpPr>
          <p:nvPr/>
        </p:nvSpPr>
        <p:spPr bwMode="auto">
          <a:xfrm rot="13508530" flipV="1">
            <a:off x="5087144" y="2848769"/>
            <a:ext cx="904875" cy="1128713"/>
          </a:xfrm>
          <a:custGeom>
            <a:avLst/>
            <a:gdLst>
              <a:gd name="T0" fmla="*/ 2147483646 w 21600"/>
              <a:gd name="T1" fmla="*/ 0 h 26962"/>
              <a:gd name="T2" fmla="*/ 2147483646 w 21600"/>
              <a:gd name="T3" fmla="*/ 2147483646 h 26962"/>
              <a:gd name="T4" fmla="*/ 0 w 21600"/>
              <a:gd name="T5" fmla="*/ 2147483646 h 26962"/>
              <a:gd name="T6" fmla="*/ 0 60000 65536"/>
              <a:gd name="T7" fmla="*/ 0 60000 65536"/>
              <a:gd name="T8" fmla="*/ 0 60000 65536"/>
              <a:gd name="T9" fmla="*/ 0 w 21600"/>
              <a:gd name="T10" fmla="*/ 0 h 26962"/>
              <a:gd name="T11" fmla="*/ 21600 w 21600"/>
              <a:gd name="T12" fmla="*/ 26962 h 269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962" fill="none" extrusionOk="0">
                <a:moveTo>
                  <a:pt x="9856" y="-1"/>
                </a:moveTo>
                <a:cubicBezTo>
                  <a:pt x="17065" y="3696"/>
                  <a:pt x="21600" y="11117"/>
                  <a:pt x="21600" y="19220"/>
                </a:cubicBezTo>
                <a:cubicBezTo>
                  <a:pt x="21600" y="21866"/>
                  <a:pt x="21113" y="24491"/>
                  <a:pt x="20164" y="26961"/>
                </a:cubicBezTo>
              </a:path>
              <a:path w="21600" h="26962" stroke="0" extrusionOk="0">
                <a:moveTo>
                  <a:pt x="9856" y="-1"/>
                </a:moveTo>
                <a:cubicBezTo>
                  <a:pt x="17065" y="3696"/>
                  <a:pt x="21600" y="11117"/>
                  <a:pt x="21600" y="19220"/>
                </a:cubicBezTo>
                <a:cubicBezTo>
                  <a:pt x="21600" y="21866"/>
                  <a:pt x="21113" y="24491"/>
                  <a:pt x="20164" y="26961"/>
                </a:cubicBezTo>
                <a:lnTo>
                  <a:pt x="0" y="19220"/>
                </a:lnTo>
                <a:lnTo>
                  <a:pt x="9856" y="-1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Text Box 57"/>
          <p:cNvSpPr txBox="1">
            <a:spLocks noChangeArrowheads="1"/>
          </p:cNvSpPr>
          <p:nvPr/>
        </p:nvSpPr>
        <p:spPr bwMode="auto">
          <a:xfrm>
            <a:off x="3994150" y="28416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</a:p>
        </p:txBody>
      </p:sp>
      <p:sp>
        <p:nvSpPr>
          <p:cNvPr id="12316" name="Text Box 58"/>
          <p:cNvSpPr txBox="1">
            <a:spLocks noChangeArrowheads="1"/>
          </p:cNvSpPr>
          <p:nvPr/>
        </p:nvSpPr>
        <p:spPr bwMode="auto">
          <a:xfrm>
            <a:off x="4927600" y="2708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39" grpId="0"/>
      <p:bldP spid="63540" grpId="0"/>
      <p:bldP spid="63541" grpId="0" animBg="1"/>
      <p:bldP spid="6354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5-6"/>
          <p:cNvPicPr>
            <a:picLocks noChangeAspect="1" noChangeArrowheads="1"/>
          </p:cNvPicPr>
          <p:nvPr/>
        </p:nvPicPr>
        <p:blipFill>
          <a:blip r:embed="rId3">
            <a:lum bright="-24000" contras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49263"/>
            <a:ext cx="509270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01925"/>
            <a:ext cx="4965700" cy="3059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tabLst>
                <a:tab pos="4114800" algn="r"/>
              </a:tabLst>
            </a:pPr>
            <a:r>
              <a:rPr lang="en-US" altLang="en-US" sz="2800" smtClean="0">
                <a:solidFill>
                  <a:srgbClr val="3333FF"/>
                </a:solidFill>
              </a:rPr>
              <a:t>Use this to eliminate Z</a:t>
            </a:r>
            <a:r>
              <a:rPr lang="en-US" altLang="en-US" sz="2800" baseline="-25000" smtClean="0">
                <a:solidFill>
                  <a:srgbClr val="3333FF"/>
                </a:solidFill>
              </a:rPr>
              <a:t>1</a:t>
            </a:r>
            <a:r>
              <a:rPr lang="en-US" altLang="en-US" smtClean="0">
                <a:solidFill>
                  <a:srgbClr val="3333FF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tabLst>
                <a:tab pos="4114800" algn="r"/>
              </a:tabLst>
            </a:pPr>
            <a:endParaRPr lang="en-US" altLang="en-US" sz="440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4114800" algn="r"/>
              </a:tabLst>
            </a:pPr>
            <a:r>
              <a:rPr lang="en-US" altLang="en-US" sz="2400" smtClean="0">
                <a:solidFill>
                  <a:srgbClr val="3333FF"/>
                </a:solidFill>
              </a:rPr>
              <a:t>Divide 2 eq’ns to eliminate W</a:t>
            </a:r>
            <a:r>
              <a:rPr lang="en-US" altLang="en-US" sz="2400" baseline="-25000" smtClean="0">
                <a:solidFill>
                  <a:srgbClr val="3333FF"/>
                </a:solidFill>
              </a:rPr>
              <a:t>1</a:t>
            </a:r>
            <a:endParaRPr lang="en-US" altLang="en-US" sz="240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4114800" algn="r"/>
              </a:tabLst>
            </a:pPr>
            <a:endParaRPr lang="en-US" altLang="en-US" sz="440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4114800" algn="r"/>
              </a:tabLst>
            </a:pPr>
            <a:r>
              <a:rPr lang="en-US" altLang="en-US" smtClean="0">
                <a:solidFill>
                  <a:srgbClr val="3333FF"/>
                </a:solidFill>
              </a:rPr>
              <a:t>Cross Multiply</a:t>
            </a:r>
          </a:p>
          <a:p>
            <a:pPr eaLnBrk="1" hangingPunct="1">
              <a:lnSpc>
                <a:spcPct val="90000"/>
              </a:lnSpc>
              <a:tabLst>
                <a:tab pos="4114800" algn="r"/>
              </a:tabLst>
            </a:pPr>
            <a:endParaRPr lang="en-US" altLang="en-US" sz="280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4114800" algn="r"/>
              </a:tabLst>
            </a:pPr>
            <a:endParaRPr lang="en-US" altLang="en-US" sz="3600" smtClean="0">
              <a:solidFill>
                <a:srgbClr val="3333FF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22913" y="2049463"/>
            <a:ext cx="1109662" cy="3632200"/>
            <a:chOff x="3479" y="1291"/>
            <a:chExt cx="699" cy="2288"/>
          </a:xfrm>
        </p:grpSpPr>
        <p:sp>
          <p:nvSpPr>
            <p:cNvPr id="26661" name="Line 7"/>
            <p:cNvSpPr>
              <a:spLocks noChangeShapeType="1"/>
            </p:cNvSpPr>
            <p:nvPr/>
          </p:nvSpPr>
          <p:spPr bwMode="auto">
            <a:xfrm flipV="1">
              <a:off x="3832" y="1298"/>
              <a:ext cx="346" cy="22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Line 8"/>
            <p:cNvSpPr>
              <a:spLocks noChangeShapeType="1"/>
            </p:cNvSpPr>
            <p:nvPr/>
          </p:nvSpPr>
          <p:spPr bwMode="auto">
            <a:xfrm flipV="1">
              <a:off x="3479" y="1291"/>
              <a:ext cx="691" cy="11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9"/>
            <p:cNvSpPr>
              <a:spLocks noChangeShapeType="1"/>
            </p:cNvSpPr>
            <p:nvPr/>
          </p:nvSpPr>
          <p:spPr bwMode="auto">
            <a:xfrm flipH="1" flipV="1">
              <a:off x="3486" y="2473"/>
              <a:ext cx="346" cy="10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840288" y="2317750"/>
            <a:ext cx="1244600" cy="3340100"/>
            <a:chOff x="3049" y="1460"/>
            <a:chExt cx="784" cy="2104"/>
          </a:xfrm>
        </p:grpSpPr>
        <p:sp>
          <p:nvSpPr>
            <p:cNvPr id="26658" name="Line 11"/>
            <p:cNvSpPr>
              <a:spLocks noChangeShapeType="1"/>
            </p:cNvSpPr>
            <p:nvPr/>
          </p:nvSpPr>
          <p:spPr bwMode="auto">
            <a:xfrm flipV="1">
              <a:off x="3049" y="1460"/>
              <a:ext cx="483" cy="1252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Line 12"/>
            <p:cNvSpPr>
              <a:spLocks noChangeShapeType="1"/>
            </p:cNvSpPr>
            <p:nvPr/>
          </p:nvSpPr>
          <p:spPr bwMode="auto">
            <a:xfrm flipH="1" flipV="1">
              <a:off x="3549" y="1484"/>
              <a:ext cx="284" cy="2073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Line 13"/>
            <p:cNvSpPr>
              <a:spLocks noChangeShapeType="1"/>
            </p:cNvSpPr>
            <p:nvPr/>
          </p:nvSpPr>
          <p:spPr bwMode="auto">
            <a:xfrm flipH="1" flipV="1">
              <a:off x="3049" y="2726"/>
              <a:ext cx="776" cy="838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389438" y="2846388"/>
            <a:ext cx="1695450" cy="2813050"/>
            <a:chOff x="2765" y="1807"/>
            <a:chExt cx="1068" cy="1772"/>
          </a:xfrm>
        </p:grpSpPr>
        <p:sp>
          <p:nvSpPr>
            <p:cNvPr id="26655" name="Line 15"/>
            <p:cNvSpPr>
              <a:spLocks noChangeShapeType="1"/>
            </p:cNvSpPr>
            <p:nvPr/>
          </p:nvSpPr>
          <p:spPr bwMode="auto">
            <a:xfrm flipV="1">
              <a:off x="2765" y="1821"/>
              <a:ext cx="161" cy="1336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Line 16"/>
            <p:cNvSpPr>
              <a:spLocks noChangeShapeType="1"/>
            </p:cNvSpPr>
            <p:nvPr/>
          </p:nvSpPr>
          <p:spPr bwMode="auto">
            <a:xfrm flipH="1" flipV="1">
              <a:off x="2927" y="1807"/>
              <a:ext cx="906" cy="175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Line 17"/>
            <p:cNvSpPr>
              <a:spLocks noChangeShapeType="1"/>
            </p:cNvSpPr>
            <p:nvPr/>
          </p:nvSpPr>
          <p:spPr bwMode="auto">
            <a:xfrm flipH="1" flipV="1">
              <a:off x="2772" y="3171"/>
              <a:ext cx="1053" cy="408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6631" name="Object 23"/>
          <p:cNvGraphicFramePr>
            <a:graphicFrameLocks noChangeAspect="1"/>
          </p:cNvGraphicFramePr>
          <p:nvPr/>
        </p:nvGraphicFramePr>
        <p:xfrm>
          <a:off x="265113" y="3114675"/>
          <a:ext cx="3051175" cy="1030288"/>
        </p:xfrm>
        <a:graphic>
          <a:graphicData uri="http://schemas.openxmlformats.org/presentationml/2006/ole">
            <p:oleObj spid="_x0000_s16386" name="Equation" r:id="rId4" imgW="1739900" imgH="584200" progId="">
              <p:embed/>
            </p:oleObj>
          </a:graphicData>
        </a:graphic>
      </p:graphicFrame>
      <p:graphicFrame>
        <p:nvGraphicFramePr>
          <p:cNvPr id="26632" name="Object 25"/>
          <p:cNvGraphicFramePr>
            <a:graphicFrameLocks noChangeAspect="1"/>
          </p:cNvGraphicFramePr>
          <p:nvPr/>
        </p:nvGraphicFramePr>
        <p:xfrm>
          <a:off x="295275" y="4330700"/>
          <a:ext cx="2927350" cy="1022350"/>
        </p:xfrm>
        <a:graphic>
          <a:graphicData uri="http://schemas.openxmlformats.org/presentationml/2006/ole">
            <p:oleObj spid="_x0000_s16387" name="Equation" r:id="rId5" imgW="1600200" imgH="558800" progId="">
              <p:embed/>
            </p:oleObj>
          </a:graphicData>
        </a:graphic>
      </p:graphicFrame>
      <p:graphicFrame>
        <p:nvGraphicFramePr>
          <p:cNvPr id="26633" name="Object 27"/>
          <p:cNvGraphicFramePr>
            <a:graphicFrameLocks noChangeAspect="1"/>
          </p:cNvGraphicFramePr>
          <p:nvPr/>
        </p:nvGraphicFramePr>
        <p:xfrm>
          <a:off x="58738" y="5700713"/>
          <a:ext cx="5957887" cy="523875"/>
        </p:xfrm>
        <a:graphic>
          <a:graphicData uri="http://schemas.openxmlformats.org/presentationml/2006/ole">
            <p:oleObj spid="_x0000_s16388" name="Equation" r:id="rId6" imgW="3136900" imgH="279400" progId="">
              <p:embed/>
            </p:oleObj>
          </a:graphicData>
        </a:graphic>
      </p:graphicFrame>
      <p:sp>
        <p:nvSpPr>
          <p:cNvPr id="26634" name="Rectangle 30"/>
          <p:cNvSpPr>
            <a:spLocks noChangeArrowheads="1"/>
          </p:cNvSpPr>
          <p:nvPr/>
        </p:nvSpPr>
        <p:spPr bwMode="auto">
          <a:xfrm>
            <a:off x="0" y="-211138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accent2"/>
                </a:solidFill>
              </a:rPr>
              <a:t>3 Position Synthesis with Specified Fixed Pivots</a:t>
            </a:r>
            <a:r>
              <a:rPr lang="en-US" altLang="en-US" sz="4400">
                <a:solidFill>
                  <a:schemeClr val="accent2"/>
                </a:solidFill>
              </a:rPr>
              <a:t>     </a:t>
            </a:r>
            <a:r>
              <a:rPr lang="en-US" altLang="en-US" sz="100">
                <a:solidFill>
                  <a:schemeClr val="accent2"/>
                </a:solidFill>
              </a:rPr>
              <a:t>.</a:t>
            </a:r>
          </a:p>
        </p:txBody>
      </p:sp>
      <p:graphicFrame>
        <p:nvGraphicFramePr>
          <p:cNvPr id="26635" name="Object 31"/>
          <p:cNvGraphicFramePr>
            <a:graphicFrameLocks noChangeAspect="1"/>
          </p:cNvGraphicFramePr>
          <p:nvPr/>
        </p:nvGraphicFramePr>
        <p:xfrm>
          <a:off x="34925" y="750888"/>
          <a:ext cx="2252663" cy="1323975"/>
        </p:xfrm>
        <a:graphic>
          <a:graphicData uri="http://schemas.openxmlformats.org/presentationml/2006/ole">
            <p:oleObj spid="_x0000_s16389" name="Equation" r:id="rId7" imgW="1257300" imgH="736600" progId="">
              <p:embed/>
            </p:oleObj>
          </a:graphicData>
        </a:graphic>
      </p:graphicFrame>
      <p:graphicFrame>
        <p:nvGraphicFramePr>
          <p:cNvPr id="26636" name="Object 32"/>
          <p:cNvGraphicFramePr>
            <a:graphicFrameLocks noChangeAspect="1"/>
          </p:cNvGraphicFramePr>
          <p:nvPr/>
        </p:nvGraphicFramePr>
        <p:xfrm>
          <a:off x="2393950" y="758825"/>
          <a:ext cx="2851150" cy="1301750"/>
        </p:xfrm>
        <a:graphic>
          <a:graphicData uri="http://schemas.openxmlformats.org/presentationml/2006/ole">
            <p:oleObj spid="_x0000_s16390" name="Equation" r:id="rId8" imgW="1536700" imgH="698500" progId="">
              <p:embed/>
            </p:oleObj>
          </a:graphicData>
        </a:graphic>
      </p:graphicFrame>
      <p:sp>
        <p:nvSpPr>
          <p:cNvPr id="26637" name="Line 33"/>
          <p:cNvSpPr>
            <a:spLocks noChangeShapeType="1"/>
          </p:cNvSpPr>
          <p:nvPr/>
        </p:nvSpPr>
        <p:spPr bwMode="auto">
          <a:xfrm>
            <a:off x="3157538" y="1114425"/>
            <a:ext cx="2000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Line 34"/>
          <p:cNvSpPr>
            <a:spLocks noChangeShapeType="1"/>
          </p:cNvSpPr>
          <p:nvPr/>
        </p:nvSpPr>
        <p:spPr bwMode="auto">
          <a:xfrm>
            <a:off x="3414713" y="1114425"/>
            <a:ext cx="2000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Line 35"/>
          <p:cNvSpPr>
            <a:spLocks noChangeShapeType="1"/>
          </p:cNvSpPr>
          <p:nvPr/>
        </p:nvSpPr>
        <p:spPr bwMode="auto">
          <a:xfrm>
            <a:off x="3857625" y="1114425"/>
            <a:ext cx="2000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Line 36"/>
          <p:cNvSpPr>
            <a:spLocks noChangeShapeType="1"/>
          </p:cNvSpPr>
          <p:nvPr/>
        </p:nvSpPr>
        <p:spPr bwMode="auto">
          <a:xfrm>
            <a:off x="4114800" y="1114425"/>
            <a:ext cx="2000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Line 37"/>
          <p:cNvSpPr>
            <a:spLocks noChangeShapeType="1"/>
          </p:cNvSpPr>
          <p:nvPr/>
        </p:nvSpPr>
        <p:spPr bwMode="auto">
          <a:xfrm>
            <a:off x="2466975" y="1581150"/>
            <a:ext cx="2000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38"/>
          <p:cNvSpPr>
            <a:spLocks noChangeShapeType="1"/>
          </p:cNvSpPr>
          <p:nvPr/>
        </p:nvSpPr>
        <p:spPr bwMode="auto">
          <a:xfrm>
            <a:off x="2452688" y="2047875"/>
            <a:ext cx="2000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Line 47"/>
          <p:cNvSpPr>
            <a:spLocks noChangeShapeType="1"/>
          </p:cNvSpPr>
          <p:nvPr/>
        </p:nvSpPr>
        <p:spPr bwMode="auto">
          <a:xfrm>
            <a:off x="2795588" y="1585913"/>
            <a:ext cx="200025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Line 48"/>
          <p:cNvSpPr>
            <a:spLocks noChangeShapeType="1"/>
          </p:cNvSpPr>
          <p:nvPr/>
        </p:nvSpPr>
        <p:spPr bwMode="auto">
          <a:xfrm>
            <a:off x="3052763" y="1585913"/>
            <a:ext cx="200025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Line 49"/>
          <p:cNvSpPr>
            <a:spLocks noChangeShapeType="1"/>
          </p:cNvSpPr>
          <p:nvPr/>
        </p:nvSpPr>
        <p:spPr bwMode="auto">
          <a:xfrm>
            <a:off x="2786063" y="2038350"/>
            <a:ext cx="200025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Line 50"/>
          <p:cNvSpPr>
            <a:spLocks noChangeShapeType="1"/>
          </p:cNvSpPr>
          <p:nvPr/>
        </p:nvSpPr>
        <p:spPr bwMode="auto">
          <a:xfrm>
            <a:off x="3043238" y="2038350"/>
            <a:ext cx="200025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7" name="Line 51"/>
          <p:cNvSpPr>
            <a:spLocks noChangeShapeType="1"/>
          </p:cNvSpPr>
          <p:nvPr/>
        </p:nvSpPr>
        <p:spPr bwMode="auto">
          <a:xfrm>
            <a:off x="3871913" y="1600200"/>
            <a:ext cx="200025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Line 52"/>
          <p:cNvSpPr>
            <a:spLocks noChangeShapeType="1"/>
          </p:cNvSpPr>
          <p:nvPr/>
        </p:nvSpPr>
        <p:spPr bwMode="auto">
          <a:xfrm>
            <a:off x="4129088" y="1600200"/>
            <a:ext cx="200025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Line 53"/>
          <p:cNvSpPr>
            <a:spLocks noChangeShapeType="1"/>
          </p:cNvSpPr>
          <p:nvPr/>
        </p:nvSpPr>
        <p:spPr bwMode="auto">
          <a:xfrm>
            <a:off x="3848100" y="2043113"/>
            <a:ext cx="200025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0" name="Line 54"/>
          <p:cNvSpPr>
            <a:spLocks noChangeShapeType="1"/>
          </p:cNvSpPr>
          <p:nvPr/>
        </p:nvSpPr>
        <p:spPr bwMode="auto">
          <a:xfrm>
            <a:off x="4105275" y="2043113"/>
            <a:ext cx="200025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1" name="Line 55"/>
          <p:cNvSpPr>
            <a:spLocks noChangeShapeType="1"/>
          </p:cNvSpPr>
          <p:nvPr/>
        </p:nvSpPr>
        <p:spPr bwMode="auto">
          <a:xfrm>
            <a:off x="252413" y="6153150"/>
            <a:ext cx="2000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2" name="Line 56"/>
          <p:cNvSpPr>
            <a:spLocks noChangeShapeType="1"/>
          </p:cNvSpPr>
          <p:nvPr/>
        </p:nvSpPr>
        <p:spPr bwMode="auto">
          <a:xfrm>
            <a:off x="3338513" y="6157913"/>
            <a:ext cx="2000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6653" name="Object 57"/>
          <p:cNvGraphicFramePr>
            <a:graphicFrameLocks noChangeAspect="1"/>
          </p:cNvGraphicFramePr>
          <p:nvPr/>
        </p:nvGraphicFramePr>
        <p:xfrm>
          <a:off x="2105025" y="2274888"/>
          <a:ext cx="1479550" cy="411162"/>
        </p:xfrm>
        <a:graphic>
          <a:graphicData uri="http://schemas.openxmlformats.org/presentationml/2006/ole">
            <p:oleObj spid="_x0000_s16391" name="Equation" r:id="rId9" imgW="825500" imgH="228600" progId="">
              <p:embed/>
            </p:oleObj>
          </a:graphicData>
        </a:graphic>
      </p:graphicFrame>
      <p:sp>
        <p:nvSpPr>
          <p:cNvPr id="26654" name="Text Box 58"/>
          <p:cNvSpPr txBox="1">
            <a:spLocks noChangeArrowheads="1"/>
          </p:cNvSpPr>
          <p:nvPr/>
        </p:nvSpPr>
        <p:spPr bwMode="auto">
          <a:xfrm>
            <a:off x="60325" y="2270125"/>
            <a:ext cx="2039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From 1</a:t>
            </a:r>
            <a:r>
              <a:rPr lang="en-US" altLang="en-US" sz="2000" baseline="30000">
                <a:solidFill>
                  <a:srgbClr val="FF0000"/>
                </a:solidFill>
              </a:rPr>
              <a:t>st</a:t>
            </a:r>
            <a:r>
              <a:rPr lang="en-US" altLang="en-US" sz="2000">
                <a:solidFill>
                  <a:srgbClr val="FF0000"/>
                </a:solidFill>
              </a:rPr>
              <a:t> equation: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g5-6"/>
          <p:cNvPicPr>
            <a:picLocks noChangeAspect="1" noChangeArrowheads="1"/>
          </p:cNvPicPr>
          <p:nvPr/>
        </p:nvPicPr>
        <p:blipFill>
          <a:blip r:embed="rId3">
            <a:lum bright="-24000" contras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49263"/>
            <a:ext cx="509270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01813"/>
            <a:ext cx="4965700" cy="5056187"/>
          </a:xfrm>
        </p:spPr>
        <p:txBody>
          <a:bodyPr/>
          <a:lstStyle/>
          <a:p>
            <a:pPr eaLnBrk="1" hangingPunct="1">
              <a:buFontTx/>
              <a:buNone/>
              <a:tabLst>
                <a:tab pos="4114800" algn="r"/>
              </a:tabLst>
            </a:pPr>
            <a:r>
              <a:rPr lang="en-US" altLang="en-US" sz="2800" smtClean="0">
                <a:solidFill>
                  <a:srgbClr val="3333FF"/>
                </a:solidFill>
              </a:rPr>
              <a:t>Arrange into form </a:t>
            </a:r>
          </a:p>
          <a:p>
            <a:pPr eaLnBrk="1" hangingPunct="1">
              <a:buFontTx/>
              <a:buNone/>
              <a:tabLst>
                <a:tab pos="4114800" algn="r"/>
              </a:tabLst>
            </a:pPr>
            <a:endParaRPr lang="en-US" altLang="en-US" sz="1600" smtClean="0">
              <a:solidFill>
                <a:srgbClr val="3333FF"/>
              </a:solidFill>
            </a:endParaRPr>
          </a:p>
          <a:p>
            <a:pPr eaLnBrk="1" hangingPunct="1">
              <a:buFontTx/>
              <a:buNone/>
              <a:tabLst>
                <a:tab pos="4114800" algn="r"/>
              </a:tabLst>
            </a:pPr>
            <a:r>
              <a:rPr lang="en-US" altLang="en-US" sz="2800" smtClean="0">
                <a:solidFill>
                  <a:srgbClr val="3333FF"/>
                </a:solidFill>
              </a:rPr>
              <a:t>where</a:t>
            </a:r>
          </a:p>
          <a:p>
            <a:pPr eaLnBrk="1" hangingPunct="1">
              <a:buFontTx/>
              <a:buNone/>
              <a:tabLst>
                <a:tab pos="4114800" algn="r"/>
              </a:tabLst>
            </a:pPr>
            <a:endParaRPr lang="en-US" altLang="en-US" sz="2800" smtClean="0">
              <a:solidFill>
                <a:srgbClr val="3333FF"/>
              </a:solidFill>
            </a:endParaRPr>
          </a:p>
          <a:p>
            <a:pPr eaLnBrk="1" hangingPunct="1">
              <a:buFontTx/>
              <a:buNone/>
              <a:tabLst>
                <a:tab pos="4114800" algn="r"/>
              </a:tabLst>
            </a:pPr>
            <a:endParaRPr lang="en-US" altLang="en-US" sz="2800" smtClean="0">
              <a:solidFill>
                <a:srgbClr val="3333FF"/>
              </a:solidFill>
            </a:endParaRPr>
          </a:p>
          <a:p>
            <a:pPr eaLnBrk="1" hangingPunct="1">
              <a:buFontTx/>
              <a:buNone/>
              <a:tabLst>
                <a:tab pos="4114800" algn="r"/>
              </a:tabLst>
            </a:pPr>
            <a:endParaRPr lang="en-US" altLang="en-US" sz="2800" smtClean="0">
              <a:solidFill>
                <a:srgbClr val="3333FF"/>
              </a:solidFill>
            </a:endParaRPr>
          </a:p>
          <a:p>
            <a:pPr eaLnBrk="1" hangingPunct="1">
              <a:buFontTx/>
              <a:buNone/>
              <a:tabLst>
                <a:tab pos="4114800" algn="r"/>
              </a:tabLst>
            </a:pPr>
            <a:r>
              <a:rPr lang="en-US" altLang="en-US" sz="2800" smtClean="0">
                <a:solidFill>
                  <a:srgbClr val="3333FF"/>
                </a:solidFill>
              </a:rPr>
              <a:t>using </a:t>
            </a:r>
            <a:r>
              <a:rPr lang="en-US" altLang="en-US" sz="2800" i="1" smtClean="0">
                <a:solidFill>
                  <a:srgbClr val="3333FF"/>
                </a:solidFill>
              </a:rPr>
              <a:t>s</a:t>
            </a:r>
            <a:r>
              <a:rPr lang="en-US" altLang="en-US" sz="2800" smtClean="0">
                <a:solidFill>
                  <a:srgbClr val="3333FF"/>
                </a:solidFill>
              </a:rPr>
              <a:t> and </a:t>
            </a:r>
            <a:r>
              <a:rPr lang="en-US" altLang="en-US" sz="2800" i="1" smtClean="0">
                <a:solidFill>
                  <a:srgbClr val="3333FF"/>
                </a:solidFill>
              </a:rPr>
              <a:t>t:</a:t>
            </a:r>
          </a:p>
          <a:p>
            <a:pPr eaLnBrk="1" hangingPunct="1">
              <a:buFontTx/>
              <a:buNone/>
              <a:tabLst>
                <a:tab pos="4114800" algn="r"/>
              </a:tabLst>
            </a:pPr>
            <a:endParaRPr lang="en-US" altLang="en-US" sz="2800" i="1" smtClean="0">
              <a:solidFill>
                <a:srgbClr val="3333FF"/>
              </a:solidFill>
            </a:endParaRPr>
          </a:p>
          <a:p>
            <a:pPr eaLnBrk="1" hangingPunct="1">
              <a:buFontTx/>
              <a:buNone/>
              <a:tabLst>
                <a:tab pos="4114800" algn="r"/>
              </a:tabLst>
            </a:pPr>
            <a:r>
              <a:rPr lang="en-US" altLang="en-US" sz="2800" i="1" smtClean="0">
                <a:solidFill>
                  <a:srgbClr val="3333FF"/>
                </a:solidFill>
              </a:rPr>
              <a:t>gives</a:t>
            </a:r>
            <a:endParaRPr lang="en-US" altLang="en-US" smtClean="0">
              <a:solidFill>
                <a:srgbClr val="3333FF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22913" y="2049463"/>
            <a:ext cx="1109662" cy="3632200"/>
            <a:chOff x="3479" y="1291"/>
            <a:chExt cx="699" cy="2288"/>
          </a:xfrm>
        </p:grpSpPr>
        <p:sp>
          <p:nvSpPr>
            <p:cNvPr id="27687" name="Line 7"/>
            <p:cNvSpPr>
              <a:spLocks noChangeShapeType="1"/>
            </p:cNvSpPr>
            <p:nvPr/>
          </p:nvSpPr>
          <p:spPr bwMode="auto">
            <a:xfrm flipV="1">
              <a:off x="3832" y="1298"/>
              <a:ext cx="346" cy="22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8"/>
            <p:cNvSpPr>
              <a:spLocks noChangeShapeType="1"/>
            </p:cNvSpPr>
            <p:nvPr/>
          </p:nvSpPr>
          <p:spPr bwMode="auto">
            <a:xfrm flipV="1">
              <a:off x="3479" y="1291"/>
              <a:ext cx="691" cy="11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9"/>
            <p:cNvSpPr>
              <a:spLocks noChangeShapeType="1"/>
            </p:cNvSpPr>
            <p:nvPr/>
          </p:nvSpPr>
          <p:spPr bwMode="auto">
            <a:xfrm flipH="1" flipV="1">
              <a:off x="3486" y="2473"/>
              <a:ext cx="346" cy="10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840288" y="2317750"/>
            <a:ext cx="1244600" cy="3340100"/>
            <a:chOff x="3049" y="1460"/>
            <a:chExt cx="784" cy="2104"/>
          </a:xfrm>
        </p:grpSpPr>
        <p:sp>
          <p:nvSpPr>
            <p:cNvPr id="27684" name="Line 11"/>
            <p:cNvSpPr>
              <a:spLocks noChangeShapeType="1"/>
            </p:cNvSpPr>
            <p:nvPr/>
          </p:nvSpPr>
          <p:spPr bwMode="auto">
            <a:xfrm flipV="1">
              <a:off x="3049" y="1460"/>
              <a:ext cx="483" cy="1252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12"/>
            <p:cNvSpPr>
              <a:spLocks noChangeShapeType="1"/>
            </p:cNvSpPr>
            <p:nvPr/>
          </p:nvSpPr>
          <p:spPr bwMode="auto">
            <a:xfrm flipH="1" flipV="1">
              <a:off x="3549" y="1484"/>
              <a:ext cx="284" cy="2073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Line 13"/>
            <p:cNvSpPr>
              <a:spLocks noChangeShapeType="1"/>
            </p:cNvSpPr>
            <p:nvPr/>
          </p:nvSpPr>
          <p:spPr bwMode="auto">
            <a:xfrm flipH="1" flipV="1">
              <a:off x="3049" y="2726"/>
              <a:ext cx="776" cy="838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389438" y="2868613"/>
            <a:ext cx="1695450" cy="2813050"/>
            <a:chOff x="2765" y="1807"/>
            <a:chExt cx="1068" cy="1772"/>
          </a:xfrm>
        </p:grpSpPr>
        <p:sp>
          <p:nvSpPr>
            <p:cNvPr id="27681" name="Line 15"/>
            <p:cNvSpPr>
              <a:spLocks noChangeShapeType="1"/>
            </p:cNvSpPr>
            <p:nvPr/>
          </p:nvSpPr>
          <p:spPr bwMode="auto">
            <a:xfrm flipV="1">
              <a:off x="2765" y="1821"/>
              <a:ext cx="161" cy="1336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Line 16"/>
            <p:cNvSpPr>
              <a:spLocks noChangeShapeType="1"/>
            </p:cNvSpPr>
            <p:nvPr/>
          </p:nvSpPr>
          <p:spPr bwMode="auto">
            <a:xfrm flipH="1" flipV="1">
              <a:off x="2927" y="1807"/>
              <a:ext cx="906" cy="175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Line 17"/>
            <p:cNvSpPr>
              <a:spLocks noChangeShapeType="1"/>
            </p:cNvSpPr>
            <p:nvPr/>
          </p:nvSpPr>
          <p:spPr bwMode="auto">
            <a:xfrm flipH="1" flipV="1">
              <a:off x="2772" y="3171"/>
              <a:ext cx="1053" cy="408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7655" name="Object 30"/>
          <p:cNvGraphicFramePr>
            <a:graphicFrameLocks noChangeAspect="1"/>
          </p:cNvGraphicFramePr>
          <p:nvPr/>
        </p:nvGraphicFramePr>
        <p:xfrm>
          <a:off x="692150" y="3052763"/>
          <a:ext cx="2578100" cy="1631950"/>
        </p:xfrm>
        <a:graphic>
          <a:graphicData uri="http://schemas.openxmlformats.org/presentationml/2006/ole">
            <p:oleObj spid="_x0000_s17410" name="Equation" r:id="rId4" imgW="1180588" imgH="748975" progId="">
              <p:embed/>
            </p:oleObj>
          </a:graphicData>
        </a:graphic>
      </p:graphicFrame>
      <p:graphicFrame>
        <p:nvGraphicFramePr>
          <p:cNvPr id="27656" name="Object 32"/>
          <p:cNvGraphicFramePr>
            <a:graphicFrameLocks noChangeAspect="1"/>
          </p:cNvGraphicFramePr>
          <p:nvPr/>
        </p:nvGraphicFramePr>
        <p:xfrm>
          <a:off x="1196975" y="5111750"/>
          <a:ext cx="2630488" cy="455613"/>
        </p:xfrm>
        <a:graphic>
          <a:graphicData uri="http://schemas.openxmlformats.org/presentationml/2006/ole">
            <p:oleObj spid="_x0000_s17411" name="Equation" r:id="rId5" imgW="1155700" imgH="203200" progId="">
              <p:embed/>
            </p:oleObj>
          </a:graphicData>
        </a:graphic>
      </p:graphicFrame>
      <p:graphicFrame>
        <p:nvGraphicFramePr>
          <p:cNvPr id="27657" name="Object 34"/>
          <p:cNvGraphicFramePr>
            <a:graphicFrameLocks noChangeAspect="1"/>
          </p:cNvGraphicFramePr>
          <p:nvPr/>
        </p:nvGraphicFramePr>
        <p:xfrm>
          <a:off x="1182688" y="5732463"/>
          <a:ext cx="2341562" cy="415925"/>
        </p:xfrm>
        <a:graphic>
          <a:graphicData uri="http://schemas.openxmlformats.org/presentationml/2006/ole">
            <p:oleObj spid="_x0000_s17412" r:id="rId6" imgW="1015559" imgH="177723" progId="Equation.3">
              <p:embed/>
            </p:oleObj>
          </a:graphicData>
        </a:graphic>
      </p:graphicFrame>
      <p:sp>
        <p:nvSpPr>
          <p:cNvPr id="27658" name="Rectangle 36"/>
          <p:cNvSpPr>
            <a:spLocks noChangeArrowheads="1"/>
          </p:cNvSpPr>
          <p:nvPr/>
        </p:nvSpPr>
        <p:spPr bwMode="auto">
          <a:xfrm>
            <a:off x="0" y="-211138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accent2"/>
                </a:solidFill>
              </a:rPr>
              <a:t>3 Position Synthesis with Specified Fixed Pivots</a:t>
            </a:r>
            <a:r>
              <a:rPr lang="en-US" altLang="en-US" sz="4400">
                <a:solidFill>
                  <a:schemeClr val="accent2"/>
                </a:solidFill>
              </a:rPr>
              <a:t>     </a:t>
            </a:r>
            <a:r>
              <a:rPr lang="en-US" altLang="en-US" sz="100">
                <a:solidFill>
                  <a:schemeClr val="accent2"/>
                </a:solidFill>
              </a:rPr>
              <a:t>.</a:t>
            </a:r>
          </a:p>
        </p:txBody>
      </p:sp>
      <p:graphicFrame>
        <p:nvGraphicFramePr>
          <p:cNvPr id="27659" name="Object 37"/>
          <p:cNvGraphicFramePr>
            <a:graphicFrameLocks noChangeAspect="1"/>
          </p:cNvGraphicFramePr>
          <p:nvPr/>
        </p:nvGraphicFramePr>
        <p:xfrm>
          <a:off x="47625" y="960438"/>
          <a:ext cx="5957888" cy="523875"/>
        </p:xfrm>
        <a:graphic>
          <a:graphicData uri="http://schemas.openxmlformats.org/presentationml/2006/ole">
            <p:oleObj spid="_x0000_s17413" name="Equation" r:id="rId7" imgW="3136900" imgH="279400" progId="">
              <p:embed/>
            </p:oleObj>
          </a:graphicData>
        </a:graphic>
      </p:graphicFrame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549275" y="2270125"/>
            <a:ext cx="2863850" cy="441325"/>
            <a:chOff x="346" y="1430"/>
            <a:chExt cx="1804" cy="278"/>
          </a:xfrm>
        </p:grpSpPr>
        <p:sp>
          <p:nvSpPr>
            <p:cNvPr id="27665" name="AutoShape 38"/>
            <p:cNvSpPr>
              <a:spLocks noChangeAspect="1" noChangeArrowheads="1" noTextEdit="1"/>
            </p:cNvSpPr>
            <p:nvPr/>
          </p:nvSpPr>
          <p:spPr bwMode="auto">
            <a:xfrm>
              <a:off x="346" y="1430"/>
              <a:ext cx="180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Rectangle 40"/>
            <p:cNvSpPr>
              <a:spLocks noChangeArrowheads="1"/>
            </p:cNvSpPr>
            <p:nvPr/>
          </p:nvSpPr>
          <p:spPr bwMode="auto">
            <a:xfrm>
              <a:off x="2022" y="1468"/>
              <a:ext cx="10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>
                  <a:solidFill>
                    <a:srgbClr val="000000"/>
                  </a:solidFill>
                </a:rPr>
                <a:t>0</a:t>
              </a:r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27667" name="Rectangle 41"/>
            <p:cNvSpPr>
              <a:spLocks noChangeArrowheads="1"/>
            </p:cNvSpPr>
            <p:nvPr/>
          </p:nvSpPr>
          <p:spPr bwMode="auto">
            <a:xfrm>
              <a:off x="1730" y="1508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</a:rPr>
                <a:t>3</a:t>
              </a:r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27668" name="Rectangle 42"/>
            <p:cNvSpPr>
              <a:spLocks noChangeArrowheads="1"/>
            </p:cNvSpPr>
            <p:nvPr/>
          </p:nvSpPr>
          <p:spPr bwMode="auto">
            <a:xfrm>
              <a:off x="1086" y="1509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</a:rPr>
                <a:t>2</a:t>
              </a:r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27669" name="Rectangle 43"/>
            <p:cNvSpPr>
              <a:spLocks noChangeArrowheads="1"/>
            </p:cNvSpPr>
            <p:nvPr/>
          </p:nvSpPr>
          <p:spPr bwMode="auto">
            <a:xfrm>
              <a:off x="1862" y="1446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27670" name="Rectangle 44"/>
            <p:cNvSpPr>
              <a:spLocks noChangeArrowheads="1"/>
            </p:cNvSpPr>
            <p:nvPr/>
          </p:nvSpPr>
          <p:spPr bwMode="auto">
            <a:xfrm>
              <a:off x="1208" y="1446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27671" name="Rectangle 45"/>
            <p:cNvSpPr>
              <a:spLocks noChangeArrowheads="1"/>
            </p:cNvSpPr>
            <p:nvPr/>
          </p:nvSpPr>
          <p:spPr bwMode="auto">
            <a:xfrm>
              <a:off x="567" y="1446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27672" name="Rectangle 46"/>
            <p:cNvSpPr>
              <a:spLocks noChangeArrowheads="1"/>
            </p:cNvSpPr>
            <p:nvPr/>
          </p:nvSpPr>
          <p:spPr bwMode="auto">
            <a:xfrm>
              <a:off x="1658" y="1436"/>
              <a:ext cx="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Symbol" panose="05050102010706020507" pitchFamily="18" charset="2"/>
                </a:rPr>
                <a:t>b</a:t>
              </a:r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27673" name="Rectangle 47"/>
            <p:cNvSpPr>
              <a:spLocks noChangeArrowheads="1"/>
            </p:cNvSpPr>
            <p:nvPr/>
          </p:nvSpPr>
          <p:spPr bwMode="auto">
            <a:xfrm>
              <a:off x="1012" y="1437"/>
              <a:ext cx="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Symbol" panose="05050102010706020507" pitchFamily="18" charset="2"/>
                </a:rPr>
                <a:t>b</a:t>
              </a:r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27674" name="Rectangle 48"/>
            <p:cNvSpPr>
              <a:spLocks noChangeArrowheads="1"/>
            </p:cNvSpPr>
            <p:nvPr/>
          </p:nvSpPr>
          <p:spPr bwMode="auto">
            <a:xfrm>
              <a:off x="1625" y="1449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</a:rPr>
                <a:t>i</a:t>
              </a:r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27675" name="Rectangle 49"/>
            <p:cNvSpPr>
              <a:spLocks noChangeArrowheads="1"/>
            </p:cNvSpPr>
            <p:nvPr/>
          </p:nvSpPr>
          <p:spPr bwMode="auto">
            <a:xfrm>
              <a:off x="979" y="145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</a:rPr>
                <a:t>i</a:t>
              </a:r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27676" name="Rectangle 50"/>
            <p:cNvSpPr>
              <a:spLocks noChangeArrowheads="1"/>
            </p:cNvSpPr>
            <p:nvPr/>
          </p:nvSpPr>
          <p:spPr bwMode="auto">
            <a:xfrm>
              <a:off x="1499" y="1468"/>
              <a:ext cx="8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i="1">
                  <a:solidFill>
                    <a:srgbClr val="000000"/>
                  </a:solidFill>
                </a:rPr>
                <a:t>e</a:t>
              </a:r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27677" name="Rectangle 51"/>
            <p:cNvSpPr>
              <a:spLocks noChangeArrowheads="1"/>
            </p:cNvSpPr>
            <p:nvPr/>
          </p:nvSpPr>
          <p:spPr bwMode="auto">
            <a:xfrm>
              <a:off x="852" y="1468"/>
              <a:ext cx="8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i="1">
                  <a:solidFill>
                    <a:srgbClr val="000000"/>
                  </a:solidFill>
                </a:rPr>
                <a:t>e</a:t>
              </a:r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27678" name="Rectangle 52"/>
            <p:cNvSpPr>
              <a:spLocks noChangeArrowheads="1"/>
            </p:cNvSpPr>
            <p:nvPr/>
          </p:nvSpPr>
          <p:spPr bwMode="auto">
            <a:xfrm>
              <a:off x="1355" y="1468"/>
              <a:ext cx="14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solidFill>
                    <a:srgbClr val="000000"/>
                  </a:solidFill>
                </a:rPr>
                <a:t>C</a:t>
              </a:r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27679" name="Rectangle 53"/>
            <p:cNvSpPr>
              <a:spLocks noChangeArrowheads="1"/>
            </p:cNvSpPr>
            <p:nvPr/>
          </p:nvSpPr>
          <p:spPr bwMode="auto">
            <a:xfrm>
              <a:off x="718" y="1468"/>
              <a:ext cx="13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solidFill>
                    <a:srgbClr val="000000"/>
                  </a:solidFill>
                </a:rPr>
                <a:t>B</a:t>
              </a:r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27680" name="Rectangle 54"/>
            <p:cNvSpPr>
              <a:spLocks noChangeArrowheads="1"/>
            </p:cNvSpPr>
            <p:nvPr/>
          </p:nvSpPr>
          <p:spPr bwMode="auto">
            <a:xfrm>
              <a:off x="379" y="1468"/>
              <a:ext cx="14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solidFill>
                    <a:srgbClr val="000000"/>
                  </a:solidFill>
                </a:rPr>
                <a:t>A</a:t>
              </a:r>
              <a:endParaRPr lang="en-US" altLang="en-US" sz="4400">
                <a:solidFill>
                  <a:srgbClr val="FF0000"/>
                </a:solidFill>
              </a:endParaRPr>
            </a:p>
          </p:txBody>
        </p:sp>
      </p:grpSp>
      <p:sp>
        <p:nvSpPr>
          <p:cNvPr id="27661" name="Line 56"/>
          <p:cNvSpPr>
            <a:spLocks noChangeShapeType="1"/>
          </p:cNvSpPr>
          <p:nvPr/>
        </p:nvSpPr>
        <p:spPr bwMode="auto">
          <a:xfrm>
            <a:off x="252413" y="1333500"/>
            <a:ext cx="2000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57"/>
          <p:cNvSpPr>
            <a:spLocks noChangeShapeType="1"/>
          </p:cNvSpPr>
          <p:nvPr/>
        </p:nvSpPr>
        <p:spPr bwMode="auto">
          <a:xfrm>
            <a:off x="3338513" y="1338263"/>
            <a:ext cx="2000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58"/>
          <p:cNvSpPr>
            <a:spLocks noChangeShapeType="1"/>
          </p:cNvSpPr>
          <p:nvPr/>
        </p:nvSpPr>
        <p:spPr bwMode="auto">
          <a:xfrm>
            <a:off x="1352550" y="2687638"/>
            <a:ext cx="4572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59"/>
          <p:cNvSpPr>
            <a:spLocks noChangeShapeType="1"/>
          </p:cNvSpPr>
          <p:nvPr/>
        </p:nvSpPr>
        <p:spPr bwMode="auto">
          <a:xfrm>
            <a:off x="2371725" y="2687638"/>
            <a:ext cx="4572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g5-6"/>
          <p:cNvPicPr>
            <a:picLocks noChangeAspect="1" noChangeArrowheads="1"/>
          </p:cNvPicPr>
          <p:nvPr/>
        </p:nvPicPr>
        <p:blipFill>
          <a:blip r:embed="rId3">
            <a:lum bright="-24000" contras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49263"/>
            <a:ext cx="509270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7488"/>
            <a:ext cx="5014913" cy="5056187"/>
          </a:xfrm>
        </p:spPr>
        <p:txBody>
          <a:bodyPr/>
          <a:lstStyle/>
          <a:p>
            <a:pPr eaLnBrk="1" hangingPunct="1">
              <a:buFontTx/>
              <a:buNone/>
              <a:tabLst>
                <a:tab pos="4114800" algn="r"/>
              </a:tabLst>
            </a:pPr>
            <a:r>
              <a:rPr lang="en-US" altLang="en-US" sz="2800" smtClean="0"/>
              <a:t>Taking conjugate</a:t>
            </a:r>
            <a:r>
              <a:rPr lang="en-US" altLang="en-US" smtClean="0"/>
              <a:t> </a:t>
            </a:r>
          </a:p>
          <a:p>
            <a:pPr eaLnBrk="1" hangingPunct="1">
              <a:buFontTx/>
              <a:buNone/>
              <a:tabLst>
                <a:tab pos="4114800" algn="r"/>
              </a:tabLst>
            </a:pPr>
            <a:endParaRPr lang="en-US" altLang="en-US" sz="1800" smtClean="0"/>
          </a:p>
          <a:p>
            <a:pPr eaLnBrk="1" hangingPunct="1">
              <a:buFontTx/>
              <a:buNone/>
              <a:tabLst>
                <a:tab pos="4114800" algn="r"/>
              </a:tabLst>
            </a:pPr>
            <a:r>
              <a:rPr lang="en-US" altLang="en-US" sz="2800" smtClean="0"/>
              <a:t>Since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and </a:t>
            </a:r>
            <a:r>
              <a:rPr lang="en-US" altLang="en-US" sz="2800" i="1" smtClean="0"/>
              <a:t>t</a:t>
            </a:r>
            <a:r>
              <a:rPr lang="en-US" altLang="en-US" sz="2800" smtClean="0"/>
              <a:t> represent angles</a:t>
            </a:r>
          </a:p>
          <a:p>
            <a:pPr eaLnBrk="1" hangingPunct="1">
              <a:buFontTx/>
              <a:buNone/>
              <a:tabLst>
                <a:tab pos="4114800" algn="r"/>
              </a:tabLst>
            </a:pPr>
            <a:endParaRPr lang="en-US" altLang="en-US" sz="4000" smtClean="0"/>
          </a:p>
          <a:p>
            <a:pPr eaLnBrk="1" hangingPunct="1">
              <a:buFontTx/>
              <a:buNone/>
              <a:tabLst>
                <a:tab pos="4114800" algn="r"/>
              </a:tabLst>
            </a:pPr>
            <a:r>
              <a:rPr lang="en-US" altLang="en-US" sz="2800" smtClean="0"/>
              <a:t>Multiplying by </a:t>
            </a:r>
            <a:r>
              <a:rPr lang="en-US" altLang="en-US" sz="2800" i="1" smtClean="0"/>
              <a:t>st</a:t>
            </a:r>
          </a:p>
          <a:p>
            <a:pPr eaLnBrk="1" hangingPunct="1">
              <a:buFontTx/>
              <a:buNone/>
              <a:tabLst>
                <a:tab pos="4114800" algn="r"/>
              </a:tabLst>
            </a:pPr>
            <a:endParaRPr lang="en-US" altLang="en-US" sz="2800" i="1" smtClean="0"/>
          </a:p>
          <a:p>
            <a:pPr eaLnBrk="1" hangingPunct="1">
              <a:buFontTx/>
              <a:buNone/>
              <a:tabLst>
                <a:tab pos="4114800" algn="r"/>
              </a:tabLst>
            </a:pPr>
            <a:r>
              <a:rPr lang="en-US" altLang="en-US" sz="2800" smtClean="0"/>
              <a:t>From (a)</a:t>
            </a:r>
          </a:p>
          <a:p>
            <a:pPr eaLnBrk="1" hangingPunct="1">
              <a:tabLst>
                <a:tab pos="4114800" algn="r"/>
              </a:tabLst>
            </a:pPr>
            <a:r>
              <a:rPr lang="en-US" altLang="en-US" sz="2800" smtClean="0">
                <a:solidFill>
                  <a:srgbClr val="3333FF"/>
                </a:solidFill>
              </a:rPr>
              <a:t>Substituting into (b) gives a quadratic function of only </a:t>
            </a:r>
            <a:r>
              <a:rPr lang="en-US" altLang="en-US" sz="2800" i="1" smtClean="0">
                <a:solidFill>
                  <a:srgbClr val="3333FF"/>
                </a:solidFill>
              </a:rPr>
              <a:t>t</a:t>
            </a:r>
            <a:endParaRPr lang="en-US" altLang="en-US" sz="3600" i="1" smtClean="0">
              <a:solidFill>
                <a:srgbClr val="3333FF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22913" y="2049463"/>
            <a:ext cx="1109662" cy="3632200"/>
            <a:chOff x="3479" y="1291"/>
            <a:chExt cx="699" cy="2288"/>
          </a:xfrm>
        </p:grpSpPr>
        <p:sp>
          <p:nvSpPr>
            <p:cNvPr id="28693" name="Line 7"/>
            <p:cNvSpPr>
              <a:spLocks noChangeShapeType="1"/>
            </p:cNvSpPr>
            <p:nvPr/>
          </p:nvSpPr>
          <p:spPr bwMode="auto">
            <a:xfrm flipV="1">
              <a:off x="3832" y="1298"/>
              <a:ext cx="346" cy="22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8"/>
            <p:cNvSpPr>
              <a:spLocks noChangeShapeType="1"/>
            </p:cNvSpPr>
            <p:nvPr/>
          </p:nvSpPr>
          <p:spPr bwMode="auto">
            <a:xfrm flipV="1">
              <a:off x="3479" y="1291"/>
              <a:ext cx="691" cy="11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9"/>
            <p:cNvSpPr>
              <a:spLocks noChangeShapeType="1"/>
            </p:cNvSpPr>
            <p:nvPr/>
          </p:nvSpPr>
          <p:spPr bwMode="auto">
            <a:xfrm flipH="1" flipV="1">
              <a:off x="3486" y="2473"/>
              <a:ext cx="346" cy="10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840288" y="2317750"/>
            <a:ext cx="1244600" cy="3340100"/>
            <a:chOff x="3049" y="1460"/>
            <a:chExt cx="784" cy="2104"/>
          </a:xfrm>
        </p:grpSpPr>
        <p:sp>
          <p:nvSpPr>
            <p:cNvPr id="28690" name="Line 11"/>
            <p:cNvSpPr>
              <a:spLocks noChangeShapeType="1"/>
            </p:cNvSpPr>
            <p:nvPr/>
          </p:nvSpPr>
          <p:spPr bwMode="auto">
            <a:xfrm flipV="1">
              <a:off x="3049" y="1460"/>
              <a:ext cx="483" cy="1252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Line 12"/>
            <p:cNvSpPr>
              <a:spLocks noChangeShapeType="1"/>
            </p:cNvSpPr>
            <p:nvPr/>
          </p:nvSpPr>
          <p:spPr bwMode="auto">
            <a:xfrm flipH="1" flipV="1">
              <a:off x="3549" y="1484"/>
              <a:ext cx="284" cy="2073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13"/>
            <p:cNvSpPr>
              <a:spLocks noChangeShapeType="1"/>
            </p:cNvSpPr>
            <p:nvPr/>
          </p:nvSpPr>
          <p:spPr bwMode="auto">
            <a:xfrm flipH="1" flipV="1">
              <a:off x="3049" y="2726"/>
              <a:ext cx="776" cy="838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389438" y="2868613"/>
            <a:ext cx="1695450" cy="2813050"/>
            <a:chOff x="2765" y="1807"/>
            <a:chExt cx="1068" cy="1772"/>
          </a:xfrm>
        </p:grpSpPr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 flipV="1">
              <a:off x="2765" y="1821"/>
              <a:ext cx="161" cy="1336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16"/>
            <p:cNvSpPr>
              <a:spLocks noChangeShapeType="1"/>
            </p:cNvSpPr>
            <p:nvPr/>
          </p:nvSpPr>
          <p:spPr bwMode="auto">
            <a:xfrm flipH="1" flipV="1">
              <a:off x="2927" y="1807"/>
              <a:ext cx="906" cy="175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17"/>
            <p:cNvSpPr>
              <a:spLocks noChangeShapeType="1"/>
            </p:cNvSpPr>
            <p:nvPr/>
          </p:nvSpPr>
          <p:spPr bwMode="auto">
            <a:xfrm flipH="1" flipV="1">
              <a:off x="2772" y="3171"/>
              <a:ext cx="1053" cy="408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8679" name="Object 32"/>
          <p:cNvGraphicFramePr>
            <a:graphicFrameLocks noChangeAspect="1"/>
          </p:cNvGraphicFramePr>
          <p:nvPr/>
        </p:nvGraphicFramePr>
        <p:xfrm>
          <a:off x="809625" y="1252538"/>
          <a:ext cx="2341563" cy="415925"/>
        </p:xfrm>
        <a:graphic>
          <a:graphicData uri="http://schemas.openxmlformats.org/presentationml/2006/ole">
            <p:oleObj spid="_x0000_s18434" r:id="rId4" imgW="1015559" imgH="177723" progId="Equation.3">
              <p:embed/>
            </p:oleObj>
          </a:graphicData>
        </a:graphic>
      </p:graphicFrame>
      <p:graphicFrame>
        <p:nvGraphicFramePr>
          <p:cNvPr id="28680" name="Object 33"/>
          <p:cNvGraphicFramePr>
            <a:graphicFrameLocks noChangeAspect="1"/>
          </p:cNvGraphicFramePr>
          <p:nvPr/>
        </p:nvGraphicFramePr>
        <p:xfrm>
          <a:off x="839788" y="2084388"/>
          <a:ext cx="2282825" cy="431800"/>
        </p:xfrm>
        <a:graphic>
          <a:graphicData uri="http://schemas.openxmlformats.org/presentationml/2006/ole">
            <p:oleObj spid="_x0000_s18435" r:id="rId5" imgW="1054100" imgH="203200" progId="Equation.3">
              <p:embed/>
            </p:oleObj>
          </a:graphicData>
        </a:graphic>
      </p:graphicFrame>
      <p:graphicFrame>
        <p:nvGraphicFramePr>
          <p:cNvPr id="28681" name="Object 35"/>
          <p:cNvGraphicFramePr>
            <a:graphicFrameLocks noChangeAspect="1"/>
          </p:cNvGraphicFramePr>
          <p:nvPr/>
        </p:nvGraphicFramePr>
        <p:xfrm>
          <a:off x="1008063" y="2863850"/>
          <a:ext cx="1785937" cy="762000"/>
        </p:xfrm>
        <a:graphic>
          <a:graphicData uri="http://schemas.openxmlformats.org/presentationml/2006/ole">
            <p:oleObj spid="_x0000_s18436" r:id="rId6" imgW="977900" imgH="419100" progId="Equation.3">
              <p:embed/>
            </p:oleObj>
          </a:graphicData>
        </a:graphic>
      </p:graphicFrame>
      <p:graphicFrame>
        <p:nvGraphicFramePr>
          <p:cNvPr id="28682" name="Object 37"/>
          <p:cNvGraphicFramePr>
            <a:graphicFrameLocks noChangeAspect="1"/>
          </p:cNvGraphicFramePr>
          <p:nvPr/>
        </p:nvGraphicFramePr>
        <p:xfrm>
          <a:off x="606425" y="4121150"/>
          <a:ext cx="2749550" cy="481013"/>
        </p:xfrm>
        <a:graphic>
          <a:graphicData uri="http://schemas.openxmlformats.org/presentationml/2006/ole">
            <p:oleObj spid="_x0000_s18437" r:id="rId7" imgW="1143000" imgH="203200" progId="Equation.3">
              <p:embed/>
            </p:oleObj>
          </a:graphicData>
        </a:graphic>
      </p:graphicFrame>
      <p:sp>
        <p:nvSpPr>
          <p:cNvPr id="28683" name="Text Box 39"/>
          <p:cNvSpPr txBox="1">
            <a:spLocks noChangeArrowheads="1"/>
          </p:cNvSpPr>
          <p:nvPr/>
        </p:nvSpPr>
        <p:spPr bwMode="auto">
          <a:xfrm>
            <a:off x="3365500" y="1220788"/>
            <a:ext cx="59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(a)</a:t>
            </a:r>
          </a:p>
        </p:txBody>
      </p:sp>
      <p:graphicFrame>
        <p:nvGraphicFramePr>
          <p:cNvPr id="28684" name="Object 40"/>
          <p:cNvGraphicFramePr>
            <a:graphicFrameLocks noChangeAspect="1"/>
          </p:cNvGraphicFramePr>
          <p:nvPr/>
        </p:nvGraphicFramePr>
        <p:xfrm>
          <a:off x="1531938" y="4551363"/>
          <a:ext cx="1663700" cy="784225"/>
        </p:xfrm>
        <a:graphic>
          <a:graphicData uri="http://schemas.openxmlformats.org/presentationml/2006/ole">
            <p:oleObj spid="_x0000_s18438" r:id="rId8" imgW="825500" imgH="393700" progId="Equation.3">
              <p:embed/>
            </p:oleObj>
          </a:graphicData>
        </a:graphic>
      </p:graphicFrame>
      <p:sp>
        <p:nvSpPr>
          <p:cNvPr id="28685" name="Text Box 42"/>
          <p:cNvSpPr txBox="1">
            <a:spLocks noChangeArrowheads="1"/>
          </p:cNvSpPr>
          <p:nvPr/>
        </p:nvSpPr>
        <p:spPr bwMode="auto">
          <a:xfrm>
            <a:off x="3482975" y="4110038"/>
            <a:ext cx="59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(b)</a:t>
            </a:r>
          </a:p>
        </p:txBody>
      </p:sp>
      <p:sp>
        <p:nvSpPr>
          <p:cNvPr id="28686" name="Rectangle 43"/>
          <p:cNvSpPr>
            <a:spLocks noChangeArrowheads="1"/>
          </p:cNvSpPr>
          <p:nvPr/>
        </p:nvSpPr>
        <p:spPr bwMode="auto">
          <a:xfrm>
            <a:off x="0" y="-211138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accent2"/>
                </a:solidFill>
              </a:rPr>
              <a:t>3 Position Synthesis with Specified Fixed Pivots</a:t>
            </a:r>
            <a:r>
              <a:rPr lang="en-US" altLang="en-US" sz="4400">
                <a:solidFill>
                  <a:schemeClr val="accent2"/>
                </a:solidFill>
              </a:rPr>
              <a:t>     </a:t>
            </a:r>
            <a:r>
              <a:rPr lang="en-US" altLang="en-US" sz="10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g5-6"/>
          <p:cNvPicPr>
            <a:picLocks noChangeAspect="1" noChangeArrowheads="1"/>
          </p:cNvPicPr>
          <p:nvPr/>
        </p:nvPicPr>
        <p:blipFill>
          <a:blip r:embed="rId3">
            <a:lum bright="-24000" contras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49263"/>
            <a:ext cx="509270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08038"/>
            <a:ext cx="5014913" cy="5056187"/>
          </a:xfrm>
        </p:spPr>
        <p:txBody>
          <a:bodyPr/>
          <a:lstStyle/>
          <a:p>
            <a:pPr eaLnBrk="1" hangingPunct="1">
              <a:buFontTx/>
              <a:buNone/>
              <a:tabLst>
                <a:tab pos="4114800" algn="r"/>
              </a:tabLst>
            </a:pPr>
            <a:r>
              <a:rPr lang="en-US" altLang="en-US" sz="2800" smtClean="0"/>
              <a:t>where</a:t>
            </a:r>
            <a:r>
              <a:rPr lang="en-US" altLang="en-US" smtClean="0"/>
              <a:t> </a:t>
            </a:r>
          </a:p>
          <a:p>
            <a:pPr eaLnBrk="1" hangingPunct="1">
              <a:buFontTx/>
              <a:buNone/>
              <a:tabLst>
                <a:tab pos="4114800" algn="r"/>
              </a:tabLst>
            </a:pPr>
            <a:endParaRPr lang="en-US" altLang="en-US" sz="1800" smtClean="0"/>
          </a:p>
          <a:p>
            <a:pPr eaLnBrk="1" hangingPunct="1">
              <a:buFontTx/>
              <a:buNone/>
              <a:tabLst>
                <a:tab pos="4114800" algn="r"/>
              </a:tabLst>
            </a:pPr>
            <a:r>
              <a:rPr lang="en-US" altLang="en-US" sz="2800" smtClean="0"/>
              <a:t>Solving gives</a:t>
            </a:r>
          </a:p>
          <a:p>
            <a:pPr eaLnBrk="1" hangingPunct="1">
              <a:buFontTx/>
              <a:buNone/>
              <a:tabLst>
                <a:tab pos="4114800" algn="r"/>
              </a:tabLst>
            </a:pPr>
            <a:endParaRPr lang="en-US" altLang="en-US" sz="4400" smtClean="0"/>
          </a:p>
          <a:p>
            <a:pPr eaLnBrk="1" hangingPunct="1">
              <a:buFontTx/>
              <a:buNone/>
              <a:tabLst>
                <a:tab pos="4114800" algn="r"/>
              </a:tabLst>
            </a:pPr>
            <a:r>
              <a:rPr lang="en-US" altLang="en-US" sz="2800" smtClean="0"/>
              <a:t>Only one of the </a:t>
            </a:r>
            <a:r>
              <a:rPr lang="en-US" altLang="en-US" sz="2800" i="1" smtClean="0"/>
              <a:t>t</a:t>
            </a:r>
            <a:r>
              <a:rPr lang="en-US" altLang="en-US" sz="2800" smtClean="0"/>
              <a:t> will be valid.   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can be solved using</a:t>
            </a:r>
            <a:endParaRPr lang="en-US" altLang="en-US" sz="2800" i="1" smtClean="0"/>
          </a:p>
          <a:p>
            <a:pPr eaLnBrk="1" hangingPunct="1">
              <a:buFontTx/>
              <a:buNone/>
              <a:tabLst>
                <a:tab pos="4114800" algn="r"/>
              </a:tabLst>
            </a:pPr>
            <a:endParaRPr lang="en-US" altLang="en-US" sz="3600" i="1" smtClean="0"/>
          </a:p>
          <a:p>
            <a:pPr eaLnBrk="1" hangingPunct="1">
              <a:buFontTx/>
              <a:buNone/>
              <a:tabLst>
                <a:tab pos="4114800" algn="r"/>
              </a:tabLst>
            </a:pPr>
            <a:r>
              <a:rPr lang="en-US" altLang="en-US" sz="2800" smtClean="0"/>
              <a:t>Any 2 of the first eqns can be used to solve for W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 and Z</a:t>
            </a:r>
            <a:r>
              <a:rPr lang="en-US" altLang="en-US" sz="2800" baseline="-25000" smtClean="0"/>
              <a:t>1</a:t>
            </a:r>
            <a:endParaRPr lang="en-US" altLang="en-US" sz="2800" smtClean="0"/>
          </a:p>
          <a:p>
            <a:pPr eaLnBrk="1" hangingPunct="1">
              <a:tabLst>
                <a:tab pos="4114800" algn="r"/>
              </a:tabLst>
            </a:pPr>
            <a:endParaRPr lang="en-US" altLang="en-US" sz="400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22913" y="2049463"/>
            <a:ext cx="1109662" cy="3632200"/>
            <a:chOff x="3479" y="1291"/>
            <a:chExt cx="699" cy="2288"/>
          </a:xfrm>
        </p:grpSpPr>
        <p:sp>
          <p:nvSpPr>
            <p:cNvPr id="29715" name="Line 7"/>
            <p:cNvSpPr>
              <a:spLocks noChangeShapeType="1"/>
            </p:cNvSpPr>
            <p:nvPr/>
          </p:nvSpPr>
          <p:spPr bwMode="auto">
            <a:xfrm flipV="1">
              <a:off x="3832" y="1298"/>
              <a:ext cx="346" cy="22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8"/>
            <p:cNvSpPr>
              <a:spLocks noChangeShapeType="1"/>
            </p:cNvSpPr>
            <p:nvPr/>
          </p:nvSpPr>
          <p:spPr bwMode="auto">
            <a:xfrm flipV="1">
              <a:off x="3479" y="1291"/>
              <a:ext cx="691" cy="11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9"/>
            <p:cNvSpPr>
              <a:spLocks noChangeShapeType="1"/>
            </p:cNvSpPr>
            <p:nvPr/>
          </p:nvSpPr>
          <p:spPr bwMode="auto">
            <a:xfrm flipH="1" flipV="1">
              <a:off x="3486" y="2473"/>
              <a:ext cx="346" cy="10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840288" y="2317750"/>
            <a:ext cx="1244600" cy="3340100"/>
            <a:chOff x="3049" y="1460"/>
            <a:chExt cx="784" cy="2104"/>
          </a:xfrm>
        </p:grpSpPr>
        <p:sp>
          <p:nvSpPr>
            <p:cNvPr id="29712" name="Line 11"/>
            <p:cNvSpPr>
              <a:spLocks noChangeShapeType="1"/>
            </p:cNvSpPr>
            <p:nvPr/>
          </p:nvSpPr>
          <p:spPr bwMode="auto">
            <a:xfrm flipV="1">
              <a:off x="3049" y="1460"/>
              <a:ext cx="483" cy="1252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12"/>
            <p:cNvSpPr>
              <a:spLocks noChangeShapeType="1"/>
            </p:cNvSpPr>
            <p:nvPr/>
          </p:nvSpPr>
          <p:spPr bwMode="auto">
            <a:xfrm flipH="1" flipV="1">
              <a:off x="3549" y="1484"/>
              <a:ext cx="284" cy="2073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13"/>
            <p:cNvSpPr>
              <a:spLocks noChangeShapeType="1"/>
            </p:cNvSpPr>
            <p:nvPr/>
          </p:nvSpPr>
          <p:spPr bwMode="auto">
            <a:xfrm flipH="1" flipV="1">
              <a:off x="3049" y="2726"/>
              <a:ext cx="776" cy="838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389438" y="2868613"/>
            <a:ext cx="1695450" cy="2813050"/>
            <a:chOff x="2765" y="1807"/>
            <a:chExt cx="1068" cy="1772"/>
          </a:xfrm>
        </p:grpSpPr>
        <p:sp>
          <p:nvSpPr>
            <p:cNvPr id="29709" name="Line 15"/>
            <p:cNvSpPr>
              <a:spLocks noChangeShapeType="1"/>
            </p:cNvSpPr>
            <p:nvPr/>
          </p:nvSpPr>
          <p:spPr bwMode="auto">
            <a:xfrm flipV="1">
              <a:off x="2765" y="1821"/>
              <a:ext cx="161" cy="1336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16"/>
            <p:cNvSpPr>
              <a:spLocks noChangeShapeType="1"/>
            </p:cNvSpPr>
            <p:nvPr/>
          </p:nvSpPr>
          <p:spPr bwMode="auto">
            <a:xfrm flipH="1" flipV="1">
              <a:off x="2927" y="1807"/>
              <a:ext cx="906" cy="175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17"/>
            <p:cNvSpPr>
              <a:spLocks noChangeShapeType="1"/>
            </p:cNvSpPr>
            <p:nvPr/>
          </p:nvSpPr>
          <p:spPr bwMode="auto">
            <a:xfrm flipH="1" flipV="1">
              <a:off x="2772" y="3171"/>
              <a:ext cx="1053" cy="408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9703" name="Object 39"/>
          <p:cNvGraphicFramePr>
            <a:graphicFrameLocks noChangeAspect="1"/>
          </p:cNvGraphicFramePr>
          <p:nvPr/>
        </p:nvGraphicFramePr>
        <p:xfrm>
          <a:off x="1293813" y="688975"/>
          <a:ext cx="2289175" cy="466725"/>
        </p:xfrm>
        <a:graphic>
          <a:graphicData uri="http://schemas.openxmlformats.org/presentationml/2006/ole">
            <p:oleObj spid="_x0000_s19458" r:id="rId4" imgW="977476" imgH="203112" progId="Equation.3">
              <p:embed/>
            </p:oleObj>
          </a:graphicData>
        </a:graphic>
      </p:graphicFrame>
      <p:graphicFrame>
        <p:nvGraphicFramePr>
          <p:cNvPr id="29704" name="Object 41"/>
          <p:cNvGraphicFramePr>
            <a:graphicFrameLocks noChangeAspect="1"/>
          </p:cNvGraphicFramePr>
          <p:nvPr/>
        </p:nvGraphicFramePr>
        <p:xfrm>
          <a:off x="0" y="1308100"/>
          <a:ext cx="5175250" cy="473075"/>
        </p:xfrm>
        <a:graphic>
          <a:graphicData uri="http://schemas.openxmlformats.org/presentationml/2006/ole">
            <p:oleObj spid="_x0000_s19459" r:id="rId5" imgW="2501900" imgH="228600" progId="Equation.3">
              <p:embed/>
            </p:oleObj>
          </a:graphicData>
        </a:graphic>
      </p:graphicFrame>
      <p:graphicFrame>
        <p:nvGraphicFramePr>
          <p:cNvPr id="29705" name="Object 43"/>
          <p:cNvGraphicFramePr>
            <a:graphicFrameLocks noChangeAspect="1"/>
          </p:cNvGraphicFramePr>
          <p:nvPr/>
        </p:nvGraphicFramePr>
        <p:xfrm>
          <a:off x="355600" y="2171700"/>
          <a:ext cx="3249613" cy="825500"/>
        </p:xfrm>
        <a:graphic>
          <a:graphicData uri="http://schemas.openxmlformats.org/presentationml/2006/ole">
            <p:oleObj spid="_x0000_s19460" r:id="rId6" imgW="1765300" imgH="444500" progId="Equation.3">
              <p:embed/>
            </p:oleObj>
          </a:graphicData>
        </a:graphic>
      </p:graphicFrame>
      <p:graphicFrame>
        <p:nvGraphicFramePr>
          <p:cNvPr id="29706" name="Object 45"/>
          <p:cNvGraphicFramePr>
            <a:graphicFrameLocks noChangeAspect="1"/>
          </p:cNvGraphicFramePr>
          <p:nvPr/>
        </p:nvGraphicFramePr>
        <p:xfrm>
          <a:off x="665163" y="3832225"/>
          <a:ext cx="2630487" cy="847725"/>
        </p:xfrm>
        <a:graphic>
          <a:graphicData uri="http://schemas.openxmlformats.org/presentationml/2006/ole">
            <p:oleObj spid="_x0000_s19461" name="Equation" r:id="rId7" imgW="1256755" imgH="406224" progId="">
              <p:embed/>
            </p:oleObj>
          </a:graphicData>
        </a:graphic>
      </p:graphicFrame>
      <p:graphicFrame>
        <p:nvGraphicFramePr>
          <p:cNvPr id="29707" name="Object 47"/>
          <p:cNvGraphicFramePr>
            <a:graphicFrameLocks noChangeAspect="1"/>
          </p:cNvGraphicFramePr>
          <p:nvPr/>
        </p:nvGraphicFramePr>
        <p:xfrm>
          <a:off x="627063" y="5461000"/>
          <a:ext cx="2705100" cy="863600"/>
        </p:xfrm>
        <a:graphic>
          <a:graphicData uri="http://schemas.openxmlformats.org/presentationml/2006/ole">
            <p:oleObj spid="_x0000_s19462" name="Equation" r:id="rId8" imgW="1524000" imgH="482600" progId="">
              <p:embed/>
            </p:oleObj>
          </a:graphicData>
        </a:graphic>
      </p:graphicFrame>
      <p:sp>
        <p:nvSpPr>
          <p:cNvPr id="29708" name="Rectangle 49"/>
          <p:cNvSpPr>
            <a:spLocks noChangeArrowheads="1"/>
          </p:cNvSpPr>
          <p:nvPr/>
        </p:nvSpPr>
        <p:spPr bwMode="auto">
          <a:xfrm>
            <a:off x="0" y="-211138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accent2"/>
                </a:solidFill>
              </a:rPr>
              <a:t>3 Position Synthesis with Specified Fixed Pivots</a:t>
            </a:r>
            <a:r>
              <a:rPr lang="en-US" altLang="en-US" sz="4400">
                <a:solidFill>
                  <a:schemeClr val="accent2"/>
                </a:solidFill>
              </a:rPr>
              <a:t>     </a:t>
            </a:r>
            <a:r>
              <a:rPr lang="en-US" altLang="en-US" sz="10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g5-6"/>
          <p:cNvPicPr>
            <a:picLocks noChangeAspect="1" noChangeArrowheads="1"/>
          </p:cNvPicPr>
          <p:nvPr/>
        </p:nvPicPr>
        <p:blipFill>
          <a:blip r:embed="rId3">
            <a:lum bright="-24000" contras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49263"/>
            <a:ext cx="509270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52450"/>
            <a:ext cx="9026525" cy="5056188"/>
          </a:xfrm>
        </p:spPr>
        <p:txBody>
          <a:bodyPr/>
          <a:lstStyle/>
          <a:p>
            <a:pPr eaLnBrk="1" hangingPunct="1">
              <a:buFontTx/>
              <a:buNone/>
              <a:tabLst>
                <a:tab pos="4114800" algn="r"/>
              </a:tabLst>
            </a:pPr>
            <a:r>
              <a:rPr lang="en-US" altLang="en-US" sz="2800" u="sng" smtClean="0"/>
              <a:t>Summary of calculations (for MATLAB implementation)</a:t>
            </a:r>
          </a:p>
          <a:p>
            <a:pPr eaLnBrk="1" hangingPunct="1">
              <a:buFontTx/>
              <a:buNone/>
              <a:tabLst>
                <a:tab pos="4114800" algn="r"/>
              </a:tabLst>
            </a:pPr>
            <a:endParaRPr lang="en-US" altLang="en-US" sz="200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22913" y="2049463"/>
            <a:ext cx="1109662" cy="3632200"/>
            <a:chOff x="3479" y="1291"/>
            <a:chExt cx="699" cy="2288"/>
          </a:xfrm>
        </p:grpSpPr>
        <p:sp>
          <p:nvSpPr>
            <p:cNvPr id="30740" name="Line 7"/>
            <p:cNvSpPr>
              <a:spLocks noChangeShapeType="1"/>
            </p:cNvSpPr>
            <p:nvPr/>
          </p:nvSpPr>
          <p:spPr bwMode="auto">
            <a:xfrm flipV="1">
              <a:off x="3832" y="1298"/>
              <a:ext cx="346" cy="22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Line 8"/>
            <p:cNvSpPr>
              <a:spLocks noChangeShapeType="1"/>
            </p:cNvSpPr>
            <p:nvPr/>
          </p:nvSpPr>
          <p:spPr bwMode="auto">
            <a:xfrm flipV="1">
              <a:off x="3479" y="1291"/>
              <a:ext cx="691" cy="11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Line 9"/>
            <p:cNvSpPr>
              <a:spLocks noChangeShapeType="1"/>
            </p:cNvSpPr>
            <p:nvPr/>
          </p:nvSpPr>
          <p:spPr bwMode="auto">
            <a:xfrm flipH="1" flipV="1">
              <a:off x="3486" y="2473"/>
              <a:ext cx="346" cy="10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840288" y="2317750"/>
            <a:ext cx="1244600" cy="3340100"/>
            <a:chOff x="3049" y="1460"/>
            <a:chExt cx="784" cy="2104"/>
          </a:xfrm>
        </p:grpSpPr>
        <p:sp>
          <p:nvSpPr>
            <p:cNvPr id="30737" name="Line 11"/>
            <p:cNvSpPr>
              <a:spLocks noChangeShapeType="1"/>
            </p:cNvSpPr>
            <p:nvPr/>
          </p:nvSpPr>
          <p:spPr bwMode="auto">
            <a:xfrm flipV="1">
              <a:off x="3049" y="1460"/>
              <a:ext cx="483" cy="1252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Line 12"/>
            <p:cNvSpPr>
              <a:spLocks noChangeShapeType="1"/>
            </p:cNvSpPr>
            <p:nvPr/>
          </p:nvSpPr>
          <p:spPr bwMode="auto">
            <a:xfrm flipH="1" flipV="1">
              <a:off x="3549" y="1484"/>
              <a:ext cx="284" cy="2073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Line 13"/>
            <p:cNvSpPr>
              <a:spLocks noChangeShapeType="1"/>
            </p:cNvSpPr>
            <p:nvPr/>
          </p:nvSpPr>
          <p:spPr bwMode="auto">
            <a:xfrm flipH="1" flipV="1">
              <a:off x="3049" y="2726"/>
              <a:ext cx="776" cy="838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389438" y="2868613"/>
            <a:ext cx="1695450" cy="2813050"/>
            <a:chOff x="2765" y="1807"/>
            <a:chExt cx="1068" cy="1772"/>
          </a:xfrm>
        </p:grpSpPr>
        <p:sp>
          <p:nvSpPr>
            <p:cNvPr id="30734" name="Line 15"/>
            <p:cNvSpPr>
              <a:spLocks noChangeShapeType="1"/>
            </p:cNvSpPr>
            <p:nvPr/>
          </p:nvSpPr>
          <p:spPr bwMode="auto">
            <a:xfrm flipV="1">
              <a:off x="2765" y="1821"/>
              <a:ext cx="161" cy="1336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Line 16"/>
            <p:cNvSpPr>
              <a:spLocks noChangeShapeType="1"/>
            </p:cNvSpPr>
            <p:nvPr/>
          </p:nvSpPr>
          <p:spPr bwMode="auto">
            <a:xfrm flipH="1" flipV="1">
              <a:off x="2927" y="1807"/>
              <a:ext cx="906" cy="175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17"/>
            <p:cNvSpPr>
              <a:spLocks noChangeShapeType="1"/>
            </p:cNvSpPr>
            <p:nvPr/>
          </p:nvSpPr>
          <p:spPr bwMode="auto">
            <a:xfrm flipH="1" flipV="1">
              <a:off x="2772" y="3171"/>
              <a:ext cx="1053" cy="408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0727" name="Object 35"/>
          <p:cNvGraphicFramePr>
            <a:graphicFrameLocks noChangeAspect="1"/>
          </p:cNvGraphicFramePr>
          <p:nvPr/>
        </p:nvGraphicFramePr>
        <p:xfrm>
          <a:off x="0" y="2722563"/>
          <a:ext cx="5175250" cy="473075"/>
        </p:xfrm>
        <a:graphic>
          <a:graphicData uri="http://schemas.openxmlformats.org/presentationml/2006/ole">
            <p:oleObj spid="_x0000_s20482" r:id="rId4" imgW="2501900" imgH="228600" progId="Equation.3">
              <p:embed/>
            </p:oleObj>
          </a:graphicData>
        </a:graphic>
      </p:graphicFrame>
      <p:graphicFrame>
        <p:nvGraphicFramePr>
          <p:cNvPr id="30728" name="Object 37"/>
          <p:cNvGraphicFramePr>
            <a:graphicFrameLocks noChangeAspect="1"/>
          </p:cNvGraphicFramePr>
          <p:nvPr/>
        </p:nvGraphicFramePr>
        <p:xfrm>
          <a:off x="355600" y="3186113"/>
          <a:ext cx="3249613" cy="825500"/>
        </p:xfrm>
        <a:graphic>
          <a:graphicData uri="http://schemas.openxmlformats.org/presentationml/2006/ole">
            <p:oleObj spid="_x0000_s20483" r:id="rId5" imgW="1765300" imgH="444500" progId="Equation.3">
              <p:embed/>
            </p:oleObj>
          </a:graphicData>
        </a:graphic>
      </p:graphicFrame>
      <p:graphicFrame>
        <p:nvGraphicFramePr>
          <p:cNvPr id="30729" name="Object 39"/>
          <p:cNvGraphicFramePr>
            <a:graphicFrameLocks noChangeAspect="1"/>
          </p:cNvGraphicFramePr>
          <p:nvPr/>
        </p:nvGraphicFramePr>
        <p:xfrm>
          <a:off x="598488" y="4051300"/>
          <a:ext cx="2763837" cy="874713"/>
        </p:xfrm>
        <a:graphic>
          <a:graphicData uri="http://schemas.openxmlformats.org/presentationml/2006/ole">
            <p:oleObj spid="_x0000_s20484" r:id="rId6" imgW="1320227" imgH="418918" progId="Equation.3">
              <p:embed/>
            </p:oleObj>
          </a:graphicData>
        </a:graphic>
      </p:graphicFrame>
      <p:graphicFrame>
        <p:nvGraphicFramePr>
          <p:cNvPr id="30730" name="Object 41"/>
          <p:cNvGraphicFramePr>
            <a:graphicFrameLocks noChangeAspect="1"/>
          </p:cNvGraphicFramePr>
          <p:nvPr/>
        </p:nvGraphicFramePr>
        <p:xfrm>
          <a:off x="549275" y="4964113"/>
          <a:ext cx="2862263" cy="863600"/>
        </p:xfrm>
        <a:graphic>
          <a:graphicData uri="http://schemas.openxmlformats.org/presentationml/2006/ole">
            <p:oleObj spid="_x0000_s20485" r:id="rId7" imgW="1612900" imgH="482600" progId="Equation.3">
              <p:embed/>
            </p:oleObj>
          </a:graphicData>
        </a:graphic>
      </p:graphicFrame>
      <p:graphicFrame>
        <p:nvGraphicFramePr>
          <p:cNvPr id="30731" name="Object 42"/>
          <p:cNvGraphicFramePr>
            <a:graphicFrameLocks noChangeAspect="1"/>
          </p:cNvGraphicFramePr>
          <p:nvPr/>
        </p:nvGraphicFramePr>
        <p:xfrm>
          <a:off x="690563" y="1020763"/>
          <a:ext cx="2578100" cy="1630362"/>
        </p:xfrm>
        <a:graphic>
          <a:graphicData uri="http://schemas.openxmlformats.org/presentationml/2006/ole">
            <p:oleObj spid="_x0000_s20486" name="Equation" r:id="rId8" imgW="1180588" imgH="748975" progId="">
              <p:embed/>
            </p:oleObj>
          </a:graphicData>
        </a:graphic>
      </p:graphicFrame>
      <p:sp>
        <p:nvSpPr>
          <p:cNvPr id="30732" name="Text Box 43"/>
          <p:cNvSpPr txBox="1">
            <a:spLocks noChangeArrowheads="1"/>
          </p:cNvSpPr>
          <p:nvPr/>
        </p:nvSpPr>
        <p:spPr bwMode="auto">
          <a:xfrm>
            <a:off x="28575" y="5810250"/>
            <a:ext cx="7875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/>
              <a:t>w</a:t>
            </a:r>
            <a:r>
              <a:rPr lang="en-US" altLang="en-US" sz="2400"/>
              <a:t>=abs(W</a:t>
            </a:r>
            <a:r>
              <a:rPr lang="en-US" altLang="en-US" sz="2400" baseline="-25000"/>
              <a:t>1</a:t>
            </a:r>
            <a:r>
              <a:rPr lang="en-US" altLang="en-US" sz="2400"/>
              <a:t>), </a:t>
            </a:r>
            <a:r>
              <a:rPr lang="en-US" altLang="en-US" sz="2400" i="1">
                <a:latin typeface="Symbol" panose="05050102010706020507" pitchFamily="18" charset="2"/>
              </a:rPr>
              <a:t>q</a:t>
            </a:r>
            <a:r>
              <a:rPr lang="en-US" altLang="en-US" sz="2400"/>
              <a:t>=angle(W</a:t>
            </a:r>
            <a:r>
              <a:rPr lang="en-US" altLang="en-US" sz="2400" baseline="-25000"/>
              <a:t>1</a:t>
            </a:r>
            <a:r>
              <a:rPr lang="en-US" altLang="en-US" sz="2400"/>
              <a:t>), </a:t>
            </a:r>
            <a:r>
              <a:rPr lang="en-US" altLang="en-US" sz="2400" i="1"/>
              <a:t>z</a:t>
            </a:r>
            <a:r>
              <a:rPr lang="en-US" altLang="en-US" sz="2400"/>
              <a:t>=abs(Z</a:t>
            </a:r>
            <a:r>
              <a:rPr lang="en-US" altLang="en-US" sz="2400" baseline="-25000"/>
              <a:t>1</a:t>
            </a:r>
            <a:r>
              <a:rPr lang="en-US" altLang="en-US" sz="2400"/>
              <a:t>), </a:t>
            </a:r>
            <a:r>
              <a:rPr lang="en-US" altLang="en-US" sz="2400" i="1">
                <a:latin typeface="Symbol" panose="05050102010706020507" pitchFamily="18" charset="2"/>
              </a:rPr>
              <a:t>f</a:t>
            </a:r>
            <a:r>
              <a:rPr lang="en-US" altLang="en-US" sz="2400"/>
              <a:t>=angle(Z</a:t>
            </a:r>
            <a:r>
              <a:rPr lang="en-US" altLang="en-US" sz="2400" baseline="-25000"/>
              <a:t>1</a:t>
            </a:r>
            <a:r>
              <a:rPr lang="en-US" altLang="en-US" sz="2400"/>
              <a:t>)</a:t>
            </a:r>
          </a:p>
        </p:txBody>
      </p:sp>
      <p:sp>
        <p:nvSpPr>
          <p:cNvPr id="30733" name="Rectangle 44"/>
          <p:cNvSpPr>
            <a:spLocks noChangeArrowheads="1"/>
          </p:cNvSpPr>
          <p:nvPr/>
        </p:nvSpPr>
        <p:spPr bwMode="auto">
          <a:xfrm>
            <a:off x="0" y="-211138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accent2"/>
                </a:solidFill>
              </a:rPr>
              <a:t>3 Position Synthesis with Specified Fixed Pivots</a:t>
            </a:r>
            <a:r>
              <a:rPr lang="en-US" altLang="en-US" sz="4400">
                <a:solidFill>
                  <a:schemeClr val="accent2"/>
                </a:solidFill>
              </a:rPr>
              <a:t>     </a:t>
            </a:r>
            <a:r>
              <a:rPr lang="en-US" altLang="en-US" sz="10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1838325"/>
            <a:ext cx="54864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 Problem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495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FF"/>
                </a:solidFill>
              </a:rPr>
              <a:t>Move from C</a:t>
            </a:r>
            <a:r>
              <a:rPr lang="en-US" altLang="en-US" baseline="-25000" smtClean="0">
                <a:solidFill>
                  <a:srgbClr val="3333FF"/>
                </a:solidFill>
              </a:rPr>
              <a:t>1</a:t>
            </a:r>
            <a:r>
              <a:rPr lang="en-US" altLang="en-US" smtClean="0">
                <a:solidFill>
                  <a:srgbClr val="3333FF"/>
                </a:solidFill>
              </a:rPr>
              <a:t>D</a:t>
            </a:r>
            <a:r>
              <a:rPr lang="en-US" altLang="en-US" baseline="-25000" smtClean="0">
                <a:solidFill>
                  <a:srgbClr val="3333FF"/>
                </a:solidFill>
              </a:rPr>
              <a:t>1</a:t>
            </a:r>
            <a:r>
              <a:rPr lang="en-US" altLang="en-US" smtClean="0">
                <a:solidFill>
                  <a:srgbClr val="3333FF"/>
                </a:solidFill>
              </a:rPr>
              <a:t> to C</a:t>
            </a:r>
            <a:r>
              <a:rPr lang="en-US" altLang="en-US" baseline="-25000" smtClean="0">
                <a:solidFill>
                  <a:srgbClr val="3333FF"/>
                </a:solidFill>
              </a:rPr>
              <a:t>2</a:t>
            </a:r>
            <a:r>
              <a:rPr lang="en-US" altLang="en-US" smtClean="0">
                <a:solidFill>
                  <a:srgbClr val="3333FF"/>
                </a:solidFill>
              </a:rPr>
              <a:t>D</a:t>
            </a:r>
            <a:r>
              <a:rPr lang="en-US" altLang="en-US" baseline="-25000" smtClean="0">
                <a:solidFill>
                  <a:srgbClr val="3333FF"/>
                </a:solidFill>
              </a:rPr>
              <a:t>2</a:t>
            </a:r>
            <a:r>
              <a:rPr lang="en-US" altLang="en-US" smtClean="0">
                <a:solidFill>
                  <a:srgbClr val="3333FF"/>
                </a:solidFill>
              </a:rPr>
              <a:t> to C</a:t>
            </a:r>
            <a:r>
              <a:rPr lang="en-US" altLang="en-US" baseline="-25000" smtClean="0">
                <a:solidFill>
                  <a:srgbClr val="3333FF"/>
                </a:solidFill>
              </a:rPr>
              <a:t>3</a:t>
            </a:r>
            <a:r>
              <a:rPr lang="en-US" altLang="en-US" smtClean="0">
                <a:solidFill>
                  <a:srgbClr val="3333FF"/>
                </a:solidFill>
              </a:rPr>
              <a:t>D</a:t>
            </a:r>
            <a:r>
              <a:rPr lang="en-US" altLang="en-US" baseline="-25000" smtClean="0">
                <a:solidFill>
                  <a:srgbClr val="3333FF"/>
                </a:solidFill>
              </a:rPr>
              <a:t>3</a:t>
            </a:r>
            <a:r>
              <a:rPr lang="en-US" altLang="en-US" smtClean="0">
                <a:solidFill>
                  <a:srgbClr val="3333FF"/>
                </a:solidFill>
              </a:rPr>
              <a:t> using attachment points O</a:t>
            </a:r>
            <a:r>
              <a:rPr lang="en-US" altLang="en-US" baseline="-25000" smtClean="0">
                <a:solidFill>
                  <a:srgbClr val="3333FF"/>
                </a:solidFill>
              </a:rPr>
              <a:t>2</a:t>
            </a:r>
            <a:r>
              <a:rPr lang="en-US" altLang="en-US" smtClean="0">
                <a:solidFill>
                  <a:srgbClr val="3333FF"/>
                </a:solidFill>
              </a:rPr>
              <a:t> and O</a:t>
            </a:r>
            <a:r>
              <a:rPr lang="en-US" altLang="en-US" baseline="-25000" smtClean="0">
                <a:solidFill>
                  <a:srgbClr val="3333FF"/>
                </a:solidFill>
              </a:rPr>
              <a:t>3</a:t>
            </a:r>
          </a:p>
          <a:p>
            <a:pPr eaLnBrk="1" hangingPunct="1"/>
            <a:r>
              <a:rPr lang="en-US" altLang="en-US" smtClean="0">
                <a:solidFill>
                  <a:srgbClr val="3333FF"/>
                </a:solidFill>
              </a:rPr>
              <a:t>Call point C, P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7423150" y="51943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tx2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2400" i="1" baseline="-25000">
                <a:solidFill>
                  <a:schemeClr val="tx2"/>
                </a:solidFill>
                <a:latin typeface="Symbol" panose="05050102010706020507" pitchFamily="18" charset="2"/>
              </a:rPr>
              <a:t>1</a:t>
            </a:r>
            <a:endParaRPr lang="en-US" altLang="en-US" sz="2400" i="1">
              <a:solidFill>
                <a:schemeClr val="tx2"/>
              </a:solidFill>
              <a:latin typeface="Symbol" panose="05050102010706020507" pitchFamily="18" charset="2"/>
            </a:endParaRP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6361113" y="3997325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tx2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2400" i="1" baseline="-25000">
                <a:solidFill>
                  <a:schemeClr val="tx2"/>
                </a:solidFill>
                <a:latin typeface="Symbol" panose="05050102010706020507" pitchFamily="18" charset="2"/>
              </a:rPr>
              <a:t>2</a:t>
            </a:r>
            <a:endParaRPr lang="en-US" altLang="en-US" sz="2400" i="1">
              <a:solidFill>
                <a:schemeClr val="tx2"/>
              </a:solidFill>
              <a:latin typeface="Symbol" panose="05050102010706020507" pitchFamily="18" charset="2"/>
            </a:endParaRP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5487988" y="3419475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tx2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2400" i="1" baseline="-25000">
                <a:solidFill>
                  <a:schemeClr val="tx2"/>
                </a:solidFill>
                <a:latin typeface="Symbol" panose="05050102010706020507" pitchFamily="18" charset="2"/>
              </a:rPr>
              <a:t>3</a:t>
            </a:r>
            <a:endParaRPr lang="en-US" altLang="en-US" sz="2400" i="1">
              <a:solidFill>
                <a:schemeClr val="tx2"/>
              </a:solidFill>
              <a:latin typeface="Symbol" panose="05050102010706020507" pitchFamily="18" charset="2"/>
            </a:endParaRPr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>
            <a:off x="5311775" y="3886200"/>
            <a:ext cx="619125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3545</TotalTime>
  <Words>2686</Words>
  <Application>Microsoft Office PowerPoint</Application>
  <PresentationFormat>On-screen Show (4:3)</PresentationFormat>
  <Paragraphs>649</Paragraphs>
  <Slides>95</Slides>
  <Notes>0</Notes>
  <HiddenSlides>0</HiddenSlides>
  <MMClips>22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95</vt:i4>
      </vt:variant>
    </vt:vector>
  </HeadingPairs>
  <TitlesOfParts>
    <vt:vector size="98" baseType="lpstr">
      <vt:lpstr>Default Design</vt:lpstr>
      <vt:lpstr>Equation</vt:lpstr>
      <vt:lpstr>Microsoft Equation 3.0</vt:lpstr>
      <vt:lpstr>Slide 1</vt:lpstr>
      <vt:lpstr>Introduction</vt:lpstr>
      <vt:lpstr>Function, Path, &amp; Motion Generation</vt:lpstr>
      <vt:lpstr>Limiting Conditions (Toggle)</vt:lpstr>
      <vt:lpstr>Slide 5</vt:lpstr>
      <vt:lpstr>Slide 6</vt:lpstr>
      <vt:lpstr>Limiting Conditions</vt:lpstr>
      <vt:lpstr>Slide 8</vt:lpstr>
      <vt:lpstr>Slide 9</vt:lpstr>
      <vt:lpstr>Slide 10</vt:lpstr>
      <vt:lpstr>Slide 11</vt:lpstr>
      <vt:lpstr>3.4 Dimensional Synthesis</vt:lpstr>
      <vt:lpstr>Rocker Output -Two Positions with Angular Displacement</vt:lpstr>
      <vt:lpstr>Rocker Output</vt:lpstr>
      <vt:lpstr>Rocker Output</vt:lpstr>
      <vt:lpstr>Rocker Output</vt:lpstr>
      <vt:lpstr>Rocker Output – Two positions with Complex Displacement.</vt:lpstr>
      <vt:lpstr>Rocker Output – Two positions with Complex Displacement.</vt:lpstr>
      <vt:lpstr>Coupler Output – Two Positions with Complex Displacement.</vt:lpstr>
      <vt:lpstr>Driving a non-Grashof linkage with a dyad (2-bar chain)</vt:lpstr>
      <vt:lpstr>Three Position Motion Synthesis</vt:lpstr>
      <vt:lpstr>Three Position Motion Synthesis</vt:lpstr>
      <vt:lpstr>Three position synthesis with alternate attachment points</vt:lpstr>
      <vt:lpstr>Three position motion with specified fixed pivots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Three position motion with specified fixed pivots</vt:lpstr>
      <vt:lpstr>Three position motion with specified fixed pivots</vt:lpstr>
      <vt:lpstr>Three position motion with specified fixed pivots</vt:lpstr>
      <vt:lpstr>Three position motion with specified fixed pivots</vt:lpstr>
      <vt:lpstr>Three position motion with specified fixed pivots</vt:lpstr>
      <vt:lpstr>Three position motion with specified fixed pivots</vt:lpstr>
      <vt:lpstr>Quick Return Fourbar Mechanism</vt:lpstr>
      <vt:lpstr>Quick Return Fourbar Mechanism</vt:lpstr>
      <vt:lpstr>Quick Return Fourbar Mechanism</vt:lpstr>
      <vt:lpstr>Sixbar Quick-Return</vt:lpstr>
      <vt:lpstr>Sixbar Quick-Return</vt:lpstr>
      <vt:lpstr>Sixbar Quick-Return</vt:lpstr>
      <vt:lpstr>Sixbar Quick-Return</vt:lpstr>
      <vt:lpstr>Crank Shaper Quick Return</vt:lpstr>
      <vt:lpstr>Crank Shaper Quick Return</vt:lpstr>
      <vt:lpstr>Coupler Curves</vt:lpstr>
      <vt:lpstr>Coupler Curves</vt:lpstr>
      <vt:lpstr>Coupler Curves</vt:lpstr>
      <vt:lpstr>Videos</vt:lpstr>
      <vt:lpstr>Slider-lock Geneva</vt:lpstr>
      <vt:lpstr>Coupler Curves (Examples)</vt:lpstr>
      <vt:lpstr>Slide 54</vt:lpstr>
      <vt:lpstr>3.8 Straight-Line Mechanisms</vt:lpstr>
      <vt:lpstr>Straight-Line Mechanisms</vt:lpstr>
      <vt:lpstr>Single-Dwell Linkages</vt:lpstr>
      <vt:lpstr>Double Dwell Sixbar Linkage</vt:lpstr>
      <vt:lpstr>More Examples</vt:lpstr>
      <vt:lpstr>Slide 60</vt:lpstr>
      <vt:lpstr>5.1 Types of Kinematic Synthesis</vt:lpstr>
      <vt:lpstr>Slide 62</vt:lpstr>
      <vt:lpstr>Slide 63</vt:lpstr>
      <vt:lpstr>Slide 64</vt:lpstr>
      <vt:lpstr>5.2 Precision Points</vt:lpstr>
      <vt:lpstr>Precision Points</vt:lpstr>
      <vt:lpstr>5.3 Two Position Synthesis</vt:lpstr>
      <vt:lpstr>Slide 68</vt:lpstr>
      <vt:lpstr>Two Position Synthesis</vt:lpstr>
      <vt:lpstr>Two Position Synthesis</vt:lpstr>
      <vt:lpstr>Two Position Synthesis</vt:lpstr>
      <vt:lpstr>Two Position Synthesis</vt:lpstr>
      <vt:lpstr>Two Position Synthesis</vt:lpstr>
      <vt:lpstr>Two Position Synthesis Comparison</vt:lpstr>
      <vt:lpstr>3 Position Synthesis: move C1D1 to C2D2 to C3D3</vt:lpstr>
      <vt:lpstr>3 Position Synthesis: move C1D1 to C2D2 to C3D3</vt:lpstr>
      <vt:lpstr>3 Position Synthesis: move C1D1 to C2D2 to C3D3</vt:lpstr>
      <vt:lpstr>5.6 Three Position Synthesis</vt:lpstr>
      <vt:lpstr>Three Position Synthesis</vt:lpstr>
      <vt:lpstr>Three Position Synthesis</vt:lpstr>
      <vt:lpstr>Three Position Synthesis</vt:lpstr>
      <vt:lpstr>Slide 82</vt:lpstr>
      <vt:lpstr>Slide 83</vt:lpstr>
      <vt:lpstr>Three Position Synthesis Comparison</vt:lpstr>
      <vt:lpstr>Slide 85</vt:lpstr>
      <vt:lpstr>Slide 86</vt:lpstr>
      <vt:lpstr>3 Position Synthesis with Specified Fixed Pivots     .</vt:lpstr>
      <vt:lpstr>3 Position Synthesis with Specified Fixed Pivots     .</vt:lpstr>
      <vt:lpstr>3 Position Synthesis with Specified Fixed Pivots     .</vt:lpstr>
      <vt:lpstr>Slide 90</vt:lpstr>
      <vt:lpstr>Slide 91</vt:lpstr>
      <vt:lpstr>Slide 92</vt:lpstr>
      <vt:lpstr>Slide 93</vt:lpstr>
      <vt:lpstr>Slide 94</vt:lpstr>
      <vt:lpstr>Example Problem</vt:lpstr>
    </vt:vector>
  </TitlesOfParts>
  <Company>The American University in Cairo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3.10 Other Useful Linkages</dc:title>
  <dc:creator>Keith Hekman</dc:creator>
  <cp:lastModifiedBy>alpha</cp:lastModifiedBy>
  <cp:revision>222</cp:revision>
  <dcterms:created xsi:type="dcterms:W3CDTF">2003-09-09T14:49:25Z</dcterms:created>
  <dcterms:modified xsi:type="dcterms:W3CDTF">2020-05-02T15:33:37Z</dcterms:modified>
</cp:coreProperties>
</file>