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794" r:id="rId13"/>
    <p:sldMasterId id="2147483806" r:id="rId14"/>
  </p:sldMasterIdLst>
  <p:notesMasterIdLst>
    <p:notesMasterId r:id="rId53"/>
  </p:notesMasterIdLst>
  <p:sldIdLst>
    <p:sldId id="257" r:id="rId15"/>
    <p:sldId id="286" r:id="rId16"/>
    <p:sldId id="272" r:id="rId17"/>
    <p:sldId id="279" r:id="rId18"/>
    <p:sldId id="310" r:id="rId19"/>
    <p:sldId id="261" r:id="rId20"/>
    <p:sldId id="260" r:id="rId21"/>
    <p:sldId id="280" r:id="rId22"/>
    <p:sldId id="281" r:id="rId23"/>
    <p:sldId id="263" r:id="rId24"/>
    <p:sldId id="282" r:id="rId25"/>
    <p:sldId id="284" r:id="rId26"/>
    <p:sldId id="283" r:id="rId27"/>
    <p:sldId id="285" r:id="rId28"/>
    <p:sldId id="287" r:id="rId29"/>
    <p:sldId id="27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69" r:id="rId42"/>
    <p:sldId id="277" r:id="rId43"/>
    <p:sldId id="304" r:id="rId44"/>
    <p:sldId id="314" r:id="rId45"/>
    <p:sldId id="315" r:id="rId46"/>
    <p:sldId id="303" r:id="rId47"/>
    <p:sldId id="299" r:id="rId48"/>
    <p:sldId id="305" r:id="rId49"/>
    <p:sldId id="306" r:id="rId50"/>
    <p:sldId id="307" r:id="rId51"/>
    <p:sldId id="31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103" autoAdjust="0"/>
  </p:normalViewPr>
  <p:slideViewPr>
    <p:cSldViewPr>
      <p:cViewPr>
        <p:scale>
          <a:sx n="113" d="100"/>
          <a:sy n="113" d="100"/>
        </p:scale>
        <p:origin x="-15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5B895-1594-4B5A-973A-A12FB8FBBF39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C5A-E6F6-4E1E-AD76-BF2292711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65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bioprocess is a specific process that uses complete living cells or their component to obtain desired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Crude product: is the product initially isolated from the reaction mixture prior to purification step.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Intercellular: located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occurring between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7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2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Dialysis: is the separation of particle in </a:t>
            </a:r>
            <a:r>
              <a:rPr lang="en-US" smtClean="0"/>
              <a:t>a 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9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Distribution coefficient: measure</a:t>
            </a:r>
            <a:r>
              <a:rPr lang="en-US" baseline="0" dirty="0" smtClean="0"/>
              <a:t> of the </a:t>
            </a:r>
            <a:r>
              <a:rPr lang="en-US" b="1" baseline="0" dirty="0" smtClean="0"/>
              <a:t>difference in solubility </a:t>
            </a:r>
            <a:r>
              <a:rPr lang="en-US" baseline="0" dirty="0" smtClean="0"/>
              <a:t>of the compound in the two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1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Absorption: is the process in which a fluid is dissolved by a liquid or a solid (absorbent)</a:t>
            </a:r>
          </a:p>
          <a:p>
            <a:r>
              <a:rPr lang="en-US" dirty="0" smtClean="0"/>
              <a:t>Adsorption:</a:t>
            </a:r>
            <a:r>
              <a:rPr lang="en-US" baseline="0" dirty="0" smtClean="0"/>
              <a:t> is the process in which atoms, ions or molecules from a substance adhere to a surface of the adsorbent</a:t>
            </a:r>
          </a:p>
          <a:p>
            <a:r>
              <a:rPr lang="en-US" baseline="0" dirty="0" smtClean="0"/>
              <a:t>Chromogenic: production of color or pigments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92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38C5A-E6F6-4E1E-AD76-BF22927117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733" indent="0" algn="ctr">
              <a:buNone/>
              <a:defRPr sz="2000"/>
            </a:lvl2pPr>
            <a:lvl3pPr marL="913473" indent="0" algn="ctr">
              <a:buNone/>
              <a:defRPr sz="1800"/>
            </a:lvl3pPr>
            <a:lvl4pPr marL="1370190" indent="0" algn="ctr">
              <a:buNone/>
              <a:defRPr sz="1600"/>
            </a:lvl4pPr>
            <a:lvl5pPr marL="1826940" indent="0" algn="ctr">
              <a:buNone/>
              <a:defRPr sz="1600"/>
            </a:lvl5pPr>
            <a:lvl6pPr marL="2283650" indent="0" algn="ctr">
              <a:buNone/>
              <a:defRPr sz="1600"/>
            </a:lvl6pPr>
            <a:lvl7pPr marL="2740381" indent="0" algn="ctr">
              <a:buNone/>
              <a:defRPr sz="1600"/>
            </a:lvl7pPr>
            <a:lvl8pPr marL="3197111" indent="0" algn="ctr">
              <a:buNone/>
              <a:defRPr sz="1600"/>
            </a:lvl8pPr>
            <a:lvl9pPr marL="36538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4160-EEF2-4A9C-823F-C12AFB52FA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5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49E5-27B9-43AC-BEC2-D968FDE0F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042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1250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629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632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920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68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2637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918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466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6006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7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365125"/>
            <a:ext cx="580072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FFFC-0673-4DE0-9786-9EDC601299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090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0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87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330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252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179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168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51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607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0456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2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4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97" indent="0" algn="ctr">
              <a:buNone/>
              <a:defRPr sz="2000"/>
            </a:lvl2pPr>
            <a:lvl3pPr marL="913200" indent="0" algn="ctr">
              <a:buNone/>
              <a:defRPr sz="1800"/>
            </a:lvl3pPr>
            <a:lvl4pPr marL="1369771" indent="0" algn="ctr">
              <a:buNone/>
              <a:defRPr sz="1600"/>
            </a:lvl4pPr>
            <a:lvl5pPr marL="1826394" indent="0" algn="ctr">
              <a:buNone/>
              <a:defRPr sz="1600"/>
            </a:lvl5pPr>
            <a:lvl6pPr marL="2282952" indent="0" algn="ctr">
              <a:buNone/>
              <a:defRPr sz="1600"/>
            </a:lvl6pPr>
            <a:lvl7pPr marL="2739544" indent="0" algn="ctr">
              <a:buNone/>
              <a:defRPr sz="1600"/>
            </a:lvl7pPr>
            <a:lvl8pPr marL="3196136" indent="0" algn="ctr">
              <a:buNone/>
              <a:defRPr sz="1600"/>
            </a:lvl8pPr>
            <a:lvl9pPr marL="3652732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4160-EEF2-4A9C-823F-C12AFB52FA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104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084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471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764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81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0959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708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1002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365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49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16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3DE-AA31-481E-965B-DC4C7156B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082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025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846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679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7142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4971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873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66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595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832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5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9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5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7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8A21-270A-417B-80C7-D07A22371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073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37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785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519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57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3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B22-C4E5-4C28-8EF8-E32BF664E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8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7" indent="0">
              <a:buNone/>
              <a:defRPr sz="2000" b="1"/>
            </a:lvl2pPr>
            <a:lvl3pPr marL="913200" indent="0">
              <a:buNone/>
              <a:defRPr sz="1800" b="1"/>
            </a:lvl3pPr>
            <a:lvl4pPr marL="1369771" indent="0">
              <a:buNone/>
              <a:defRPr sz="1600" b="1"/>
            </a:lvl4pPr>
            <a:lvl5pPr marL="1826394" indent="0">
              <a:buNone/>
              <a:defRPr sz="1600" b="1"/>
            </a:lvl5pPr>
            <a:lvl6pPr marL="2282952" indent="0">
              <a:buNone/>
              <a:defRPr sz="1600" b="1"/>
            </a:lvl6pPr>
            <a:lvl7pPr marL="2739544" indent="0">
              <a:buNone/>
              <a:defRPr sz="1600" b="1"/>
            </a:lvl7pPr>
            <a:lvl8pPr marL="3196136" indent="0">
              <a:buNone/>
              <a:defRPr sz="1600" b="1"/>
            </a:lvl8pPr>
            <a:lvl9pPr marL="3652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01" y="1681164"/>
            <a:ext cx="388739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7" indent="0">
              <a:buNone/>
              <a:defRPr sz="2000" b="1"/>
            </a:lvl2pPr>
            <a:lvl3pPr marL="913200" indent="0">
              <a:buNone/>
              <a:defRPr sz="1800" b="1"/>
            </a:lvl3pPr>
            <a:lvl4pPr marL="1369771" indent="0">
              <a:buNone/>
              <a:defRPr sz="1600" b="1"/>
            </a:lvl4pPr>
            <a:lvl5pPr marL="1826394" indent="0">
              <a:buNone/>
              <a:defRPr sz="1600" b="1"/>
            </a:lvl5pPr>
            <a:lvl6pPr marL="2282952" indent="0">
              <a:buNone/>
              <a:defRPr sz="1600" b="1"/>
            </a:lvl6pPr>
            <a:lvl7pPr marL="2739544" indent="0">
              <a:buNone/>
              <a:defRPr sz="1600" b="1"/>
            </a:lvl7pPr>
            <a:lvl8pPr marL="3196136" indent="0">
              <a:buNone/>
              <a:defRPr sz="1600" b="1"/>
            </a:lvl8pPr>
            <a:lvl9pPr marL="365273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0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5D0F-46E0-4A4F-A820-63FC279B5B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33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3B19-3248-4EA6-B159-A06813F467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17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0C1A-B760-4B2D-A680-DAC972261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63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457200"/>
            <a:ext cx="2949178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8" y="987485"/>
            <a:ext cx="4629150" cy="48736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97" indent="0">
              <a:buNone/>
              <a:defRPr sz="1400"/>
            </a:lvl2pPr>
            <a:lvl3pPr marL="913200" indent="0">
              <a:buNone/>
              <a:defRPr sz="1200"/>
            </a:lvl3pPr>
            <a:lvl4pPr marL="1369771" indent="0">
              <a:buNone/>
              <a:defRPr sz="1000"/>
            </a:lvl4pPr>
            <a:lvl5pPr marL="1826394" indent="0">
              <a:buNone/>
              <a:defRPr sz="1000"/>
            </a:lvl5pPr>
            <a:lvl6pPr marL="2282952" indent="0">
              <a:buNone/>
              <a:defRPr sz="1000"/>
            </a:lvl6pPr>
            <a:lvl7pPr marL="2739544" indent="0">
              <a:buNone/>
              <a:defRPr sz="1000"/>
            </a:lvl7pPr>
            <a:lvl8pPr marL="3196136" indent="0">
              <a:buNone/>
              <a:defRPr sz="1000"/>
            </a:lvl8pPr>
            <a:lvl9pPr marL="36527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0AA2-6067-44C7-AA67-34BF1FB89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603DE-AA31-481E-965B-DC4C7156B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55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457200"/>
            <a:ext cx="2949178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8" y="987485"/>
            <a:ext cx="4629150" cy="4873625"/>
          </a:xfrm>
        </p:spPr>
        <p:txBody>
          <a:bodyPr anchor="t"/>
          <a:lstStyle>
            <a:lvl1pPr marL="0" indent="0">
              <a:buNone/>
              <a:defRPr sz="3300"/>
            </a:lvl1pPr>
            <a:lvl2pPr marL="456597" indent="0">
              <a:buNone/>
              <a:defRPr sz="2800"/>
            </a:lvl2pPr>
            <a:lvl3pPr marL="913200" indent="0">
              <a:buNone/>
              <a:defRPr sz="2400"/>
            </a:lvl3pPr>
            <a:lvl4pPr marL="1369771" indent="0">
              <a:buNone/>
              <a:defRPr sz="2000"/>
            </a:lvl4pPr>
            <a:lvl5pPr marL="1826394" indent="0">
              <a:buNone/>
              <a:defRPr sz="2000"/>
            </a:lvl5pPr>
            <a:lvl6pPr marL="2282952" indent="0">
              <a:buNone/>
              <a:defRPr sz="2000"/>
            </a:lvl6pPr>
            <a:lvl7pPr marL="2739544" indent="0">
              <a:buNone/>
              <a:defRPr sz="2000"/>
            </a:lvl7pPr>
            <a:lvl8pPr marL="3196136" indent="0">
              <a:buNone/>
              <a:defRPr sz="2000"/>
            </a:lvl8pPr>
            <a:lvl9pPr marL="3652732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97" indent="0">
              <a:buNone/>
              <a:defRPr sz="1400"/>
            </a:lvl2pPr>
            <a:lvl3pPr marL="913200" indent="0">
              <a:buNone/>
              <a:defRPr sz="1200"/>
            </a:lvl3pPr>
            <a:lvl4pPr marL="1369771" indent="0">
              <a:buNone/>
              <a:defRPr sz="1000"/>
            </a:lvl4pPr>
            <a:lvl5pPr marL="1826394" indent="0">
              <a:buNone/>
              <a:defRPr sz="1000"/>
            </a:lvl5pPr>
            <a:lvl6pPr marL="2282952" indent="0">
              <a:buNone/>
              <a:defRPr sz="1000"/>
            </a:lvl6pPr>
            <a:lvl7pPr marL="2739544" indent="0">
              <a:buNone/>
              <a:defRPr sz="1000"/>
            </a:lvl7pPr>
            <a:lvl8pPr marL="3196136" indent="0">
              <a:buNone/>
              <a:defRPr sz="1000"/>
            </a:lvl8pPr>
            <a:lvl9pPr marL="36527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00C1-1718-43A4-BA6F-32377F6D4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5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49E5-27B9-43AC-BEC2-D968FDE0F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4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4" y="365125"/>
            <a:ext cx="580072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FFFC-0673-4DE0-9786-9EDC601299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25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61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04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23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45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54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8188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7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8A21-270A-417B-80C7-D07A22371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51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78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23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48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3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366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87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146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20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CB22-C4E5-4C28-8EF8-E32BF664E0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3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20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371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62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55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79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53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34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465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3" indent="0">
              <a:buNone/>
              <a:defRPr sz="2000" b="1"/>
            </a:lvl2pPr>
            <a:lvl3pPr marL="913473" indent="0">
              <a:buNone/>
              <a:defRPr sz="1800" b="1"/>
            </a:lvl3pPr>
            <a:lvl4pPr marL="1370190" indent="0">
              <a:buNone/>
              <a:defRPr sz="1600" b="1"/>
            </a:lvl4pPr>
            <a:lvl5pPr marL="1826940" indent="0">
              <a:buNone/>
              <a:defRPr sz="1600" b="1"/>
            </a:lvl5pPr>
            <a:lvl6pPr marL="2283650" indent="0">
              <a:buNone/>
              <a:defRPr sz="1600" b="1"/>
            </a:lvl6pPr>
            <a:lvl7pPr marL="2740381" indent="0">
              <a:buNone/>
              <a:defRPr sz="1600" b="1"/>
            </a:lvl7pPr>
            <a:lvl8pPr marL="3197111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87" y="1681164"/>
            <a:ext cx="3887391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33" indent="0">
              <a:buNone/>
              <a:defRPr sz="2000" b="1"/>
            </a:lvl2pPr>
            <a:lvl3pPr marL="913473" indent="0">
              <a:buNone/>
              <a:defRPr sz="1800" b="1"/>
            </a:lvl3pPr>
            <a:lvl4pPr marL="1370190" indent="0">
              <a:buNone/>
              <a:defRPr sz="1600" b="1"/>
            </a:lvl4pPr>
            <a:lvl5pPr marL="1826940" indent="0">
              <a:buNone/>
              <a:defRPr sz="1600" b="1"/>
            </a:lvl5pPr>
            <a:lvl6pPr marL="2283650" indent="0">
              <a:buNone/>
              <a:defRPr sz="1600" b="1"/>
            </a:lvl6pPr>
            <a:lvl7pPr marL="2740381" indent="0">
              <a:buNone/>
              <a:defRPr sz="1600" b="1"/>
            </a:lvl7pPr>
            <a:lvl8pPr marL="3197111" indent="0">
              <a:buNone/>
              <a:defRPr sz="1600" b="1"/>
            </a:lvl8pPr>
            <a:lvl9pPr marL="365384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87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5D0F-46E0-4A4F-A820-63FC279B5B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48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54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87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91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2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67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752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58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339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A3B19-3248-4EA6-B159-A06813F467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1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93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33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3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434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527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618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54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89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564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8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0C1A-B760-4B2D-A680-DAC972261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79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325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59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518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51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226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1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23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015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0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457200"/>
            <a:ext cx="2949178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8" y="987469"/>
            <a:ext cx="4629150" cy="48736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3" indent="0">
              <a:buNone/>
              <a:defRPr sz="1400"/>
            </a:lvl2pPr>
            <a:lvl3pPr marL="913473" indent="0">
              <a:buNone/>
              <a:defRPr sz="1200"/>
            </a:lvl3pPr>
            <a:lvl4pPr marL="1370190" indent="0">
              <a:buNone/>
              <a:defRPr sz="1000"/>
            </a:lvl4pPr>
            <a:lvl5pPr marL="1826940" indent="0">
              <a:buNone/>
              <a:defRPr sz="1000"/>
            </a:lvl5pPr>
            <a:lvl6pPr marL="2283650" indent="0">
              <a:buNone/>
              <a:defRPr sz="1000"/>
            </a:lvl6pPr>
            <a:lvl7pPr marL="2740381" indent="0">
              <a:buNone/>
              <a:defRPr sz="1000"/>
            </a:lvl7pPr>
            <a:lvl8pPr marL="3197111" indent="0">
              <a:buNone/>
              <a:defRPr sz="1000"/>
            </a:lvl8pPr>
            <a:lvl9pPr marL="36538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0AA2-6067-44C7-AA67-34BF1FB89E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5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09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13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5352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90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47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280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64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36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6" y="457200"/>
            <a:ext cx="2949178" cy="1600200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8" y="987469"/>
            <a:ext cx="4629150" cy="4873625"/>
          </a:xfrm>
        </p:spPr>
        <p:txBody>
          <a:bodyPr anchor="t"/>
          <a:lstStyle>
            <a:lvl1pPr marL="0" indent="0">
              <a:buNone/>
              <a:defRPr sz="3300"/>
            </a:lvl1pPr>
            <a:lvl2pPr marL="456733" indent="0">
              <a:buNone/>
              <a:defRPr sz="2800"/>
            </a:lvl2pPr>
            <a:lvl3pPr marL="913473" indent="0">
              <a:buNone/>
              <a:defRPr sz="2400"/>
            </a:lvl3pPr>
            <a:lvl4pPr marL="1370190" indent="0">
              <a:buNone/>
              <a:defRPr sz="2000"/>
            </a:lvl4pPr>
            <a:lvl5pPr marL="1826940" indent="0">
              <a:buNone/>
              <a:defRPr sz="2000"/>
            </a:lvl5pPr>
            <a:lvl6pPr marL="2283650" indent="0">
              <a:buNone/>
              <a:defRPr sz="2000"/>
            </a:lvl6pPr>
            <a:lvl7pPr marL="2740381" indent="0">
              <a:buNone/>
              <a:defRPr sz="2000"/>
            </a:lvl7pPr>
            <a:lvl8pPr marL="3197111" indent="0">
              <a:buNone/>
              <a:defRPr sz="2000"/>
            </a:lvl8pPr>
            <a:lvl9pPr marL="3653846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6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733" indent="0">
              <a:buNone/>
              <a:defRPr sz="1400"/>
            </a:lvl2pPr>
            <a:lvl3pPr marL="913473" indent="0">
              <a:buNone/>
              <a:defRPr sz="1200"/>
            </a:lvl3pPr>
            <a:lvl4pPr marL="1370190" indent="0">
              <a:buNone/>
              <a:defRPr sz="1000"/>
            </a:lvl4pPr>
            <a:lvl5pPr marL="1826940" indent="0">
              <a:buNone/>
              <a:defRPr sz="1000"/>
            </a:lvl5pPr>
            <a:lvl6pPr marL="2283650" indent="0">
              <a:buNone/>
              <a:defRPr sz="1000"/>
            </a:lvl6pPr>
            <a:lvl7pPr marL="2740381" indent="0">
              <a:buNone/>
              <a:defRPr sz="1000"/>
            </a:lvl7pPr>
            <a:lvl8pPr marL="3197111" indent="0">
              <a:buNone/>
              <a:defRPr sz="1000"/>
            </a:lvl8pPr>
            <a:lvl9pPr marL="365384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00C1-1718-43A4-BA6F-32377F6D40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234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8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3130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284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93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542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378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4547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055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907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</p:spPr>
        <p:txBody>
          <a:bodyPr vert="horz" lIns="91350" tIns="45671" rIns="91350" bIns="4567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50" tIns="45671" rIns="91350" bIns="4567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350" tIns="45671" rIns="91350" bIns="4567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C78068A2-E751-4A0B-9344-D9D1E132D7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73"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350" tIns="45671" rIns="91350" bIns="4567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350" tIns="45671" rIns="91350" bIns="4567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73"/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47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2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34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9" indent="-228369" algn="l" defTabSz="9134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6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5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63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85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020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738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77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211" indent="-228369" algn="l" defTabSz="913473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3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73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4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0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111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46" algn="l" defTabSz="9134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4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10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9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2"/>
          </a:xfrm>
          <a:prstGeom prst="rect">
            <a:avLst/>
          </a:prstGeom>
        </p:spPr>
        <p:txBody>
          <a:bodyPr vert="horz" lIns="91324" tIns="45656" rIns="91324" bIns="456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24" tIns="45656" rIns="91324" bIns="456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324" tIns="45656" rIns="91324" bIns="456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0"/>
            <a:fld id="{C78068A2-E751-4A0B-9344-D9D1E132D7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00"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324" tIns="45656" rIns="91324" bIns="456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324" tIns="45656" rIns="91324" bIns="456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00"/>
            <a:fld id="{5B48CD23-0D50-4559-82D2-69929C27B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32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01" indent="-228301" algn="l" defTabSz="9132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888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6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78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8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55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28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31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28" indent="-228301" algn="l" defTabSz="91320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7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00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71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94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52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44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36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32" algn="l" defTabSz="913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9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E0A5D-F870-4BAE-AAEA-C0C5A9E81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FDD7-CA49-47D6-A950-0E48ED738F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15350" cy="52600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Downstream processing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5638800"/>
            <a:ext cx="18473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140">
              <a:lnSpc>
                <a:spcPct val="90000"/>
              </a:lnSpc>
              <a:spcBef>
                <a:spcPts val="1000"/>
              </a:spcBef>
            </a:pP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55" y="1226652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particles from liquid by applying a pressure to the solution to force the solution through a filter. Filter are materials with pores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filter are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filter.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pore size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filter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through the filter along with the liquid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2672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20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particles deposited on the filter form a layer, which is known as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cake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solid particles from the feed are stopped by the cake ,and the cake grows at the rate at which particles are bought to its surface.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fluid goes through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medium.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Rotary Vacuum filter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most commonly used type of filter in fermentation.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drum is pre coated prior to filtration.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small agent of coagulating is added to the broth before  it is pumped into the filter.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drum rotates under vacuum and a thin layer of cells sticks to the drum.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thickness of the layer increases in the section designed for forming the cake.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924800" cy="536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276600" y="17526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9400" y="1143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Liquid filtrate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358140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Cell mass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7086600" y="42672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204716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Rotary filter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72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Knife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 rot="5400000">
            <a:off x="6343650" y="4438650"/>
            <a:ext cx="38100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72200" y="2514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Hollow spokes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867400" y="28194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124200" y="24384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43200" y="2286000"/>
            <a:ext cx="666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Filter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09800" y="4495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Perforated drum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3124200" y="4419600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5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be considered while selecting the filter medium: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Ability to build the solid.</a:t>
            </a:r>
          </a:p>
          <a:p>
            <a:pPr>
              <a:defRPr/>
            </a:pPr>
            <a:r>
              <a:rPr lang="en-US" dirty="0" smtClean="0"/>
              <a:t>Minimum resistance to flow the filtrate.</a:t>
            </a:r>
          </a:p>
          <a:p>
            <a:pPr>
              <a:defRPr/>
            </a:pPr>
            <a:r>
              <a:rPr lang="en-US" dirty="0" smtClean="0"/>
              <a:t>Resistance to chemical attack.</a:t>
            </a:r>
          </a:p>
          <a:p>
            <a:pPr>
              <a:defRPr/>
            </a:pPr>
            <a:r>
              <a:rPr lang="en-US" dirty="0" smtClean="0"/>
              <a:t>Minimum cost.</a:t>
            </a:r>
          </a:p>
          <a:p>
            <a:pPr>
              <a:defRPr/>
            </a:pPr>
            <a:r>
              <a:rPr lang="en-US" dirty="0" smtClean="0"/>
              <a:t>Long life</a:t>
            </a:r>
          </a:p>
        </p:txBody>
      </p:sp>
    </p:spTree>
    <p:extLst>
      <p:ext uri="{BB962C8B-B14F-4D97-AF65-F5344CB8AC3E}">
        <p14:creationId xmlns:p14="http://schemas.microsoft.com/office/powerpoint/2010/main" val="407275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Centrifugation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Centrifugation is used to separate particles of 100 – 0.1 micrometer from liquid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forces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depends on particles size, density difference between the cells and the broth and broth viscosity.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the centrifugal force for the separation of mixtures</a:t>
            </a:r>
          </a:p>
          <a:p>
            <a:pPr>
              <a:defRPr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More-dense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migrate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axis of the centrifuge</a:t>
            </a:r>
          </a:p>
          <a:p>
            <a:pPr>
              <a:defRPr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Less-dense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components  migrate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towards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axis.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centrifuges used are Tubular bowl centrifuge, multi-chamber  centrifuge, disc bowl centrifuge etc.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esfish\Desktop\Cap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2286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applicable only for large particles greater than 100 micrometer flocs.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slow process and takes ~3 hours.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in process like activated sludge effluent treatment.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It’s a free settling process depends only on gravity.</a:t>
            </a:r>
          </a:p>
        </p:txBody>
      </p:sp>
    </p:spTree>
    <p:extLst>
      <p:ext uri="{BB962C8B-B14F-4D97-AF65-F5344CB8AC3E}">
        <p14:creationId xmlns:p14="http://schemas.microsoft.com/office/powerpoint/2010/main" val="904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Flocculation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where a solute comes out of solution in the form of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flakes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finer than 0.1 µm in water remain continuously in motion due to electrostatic charge which causes them to repel each other 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their electrostatic charge is neutralized (use of coagulant) the finer particles start to collide and combine together 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larger and heavier particles are called flocs.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7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Isolation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those components whose properties vary markedly from that of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desired product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is the chief impurity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steps are designed to remove it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i.e.dialysis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volume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Concentrating the product.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–liquid extraction, adsorption,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precipitation are some of the unit operations involved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8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Cell disruption</a:t>
            </a:r>
          </a:p>
          <a:p>
            <a:r>
              <a:rPr lang="en-US" b="1" dirty="0" smtClean="0"/>
              <a:t>Removal of insoluble</a:t>
            </a:r>
          </a:p>
          <a:p>
            <a:r>
              <a:rPr lang="en-US" b="1" dirty="0" smtClean="0"/>
              <a:t>Product isolation</a:t>
            </a:r>
          </a:p>
          <a:p>
            <a:r>
              <a:rPr lang="en-US" b="1" dirty="0" smtClean="0"/>
              <a:t>Product purification</a:t>
            </a:r>
          </a:p>
          <a:p>
            <a:r>
              <a:rPr lang="en-US" b="1" dirty="0" smtClean="0"/>
              <a:t>Product polishing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-Liquid extraction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separation process that takes the advantage of the relative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solute in immiscible solvents.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Solute is dissolved more readily and becomes more concentrated in the solvent in which it has a higher solubility.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partial separation occurs when a number of solutes have different relative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the two solvents used.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Solvent should be non toxic, selective, inexpensive and immiscible with broth and should have a high distribution coefficient for the product.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surface phenomenon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binding of molecules to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different from absorption.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to the surface is weak and reversible.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chromogenic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group are usually strongly adsorbed on activated carbon.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adsorbent used are activated carbon, silica gel ,alumina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becoz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they present enormous surface areas per unit weight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74093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Datei:Ultrafiltration Grundmüh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3124200" cy="2081499"/>
          </a:xfrm>
          <a:prstGeom prst="rect">
            <a:avLst/>
          </a:prstGeom>
          <a:noFill/>
        </p:spPr>
      </p:pic>
      <p:pic>
        <p:nvPicPr>
          <p:cNvPr id="5" name="Picture 11" descr="ultrafiltration_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3244037" cy="22955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47800" y="4191000"/>
            <a:ext cx="4572000" cy="1671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35000"/>
              </a:spcBef>
            </a:pPr>
            <a:r>
              <a:rPr lang="en-US" dirty="0" smtClean="0">
                <a:solidFill>
                  <a:prstClr val="black"/>
                </a:solidFill>
              </a:rPr>
              <a:t>UF is basically a pressure-driven separation process.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solidFill>
                  <a:prstClr val="black"/>
                </a:solidFill>
              </a:rPr>
              <a:t>The operating pressure is usually between 0.1 and 1 </a:t>
            </a:r>
            <a:r>
              <a:rPr lang="en-US" dirty="0" err="1" smtClean="0">
                <a:solidFill>
                  <a:prstClr val="black"/>
                </a:solidFill>
              </a:rPr>
              <a:t>MPa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</a:p>
          <a:p>
            <a:pPr>
              <a:spcBef>
                <a:spcPct val="35000"/>
              </a:spcBef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35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 is governed by a screening principle and dependent on particle size. 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 membranes have a pore size between 1 nm and 100 nm (10 and 2000 Å), thus allowing retention of compounds with a molecular weight of 300 to 500 000 Dalton. </a:t>
            </a:r>
          </a:p>
          <a:p>
            <a:pPr>
              <a:spcBef>
                <a:spcPct val="350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Typically, the process is suitable for retaining biomolecules, bacteria, viruses, polymers, colloidal particles and sugar molecules.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2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048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Ultrafiltration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ANd9GcRZpRQCYZXw9XTzxjiRwAqWZ0KMw9eid_EZ90bHTo9e_byAszGUa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13860"/>
            <a:ext cx="5084302" cy="2820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03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a solid in a solution during a chemical reaction.</a:t>
            </a: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formed is called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liquid remaining above the solid is called the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supernate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906838"/>
            <a:ext cx="35814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04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Salts such as ammonium &amp; sodium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sulphate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used for proteins to precipitate.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solvents methanol used to precipitate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dextrans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Chilled ethanol and acetone used for protein precipitation.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ionic polymer such as polyethylene glycol used in precipitation.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Purification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to separate those contaminants that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resemble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product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closely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physical and chemical properties.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to carry out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 sensitive and sophisticated equipment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fraction of the entire downstream processing expenditure.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operations include affinity, size exclusion, reversed phase chromatography,  crystallization and fractional precipitation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899" y="282054"/>
            <a:ext cx="4215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Product purification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08898" y="1295400"/>
            <a:ext cx="7901701" cy="1383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369" lvl="0" indent="-228369" defTabSz="91347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Removing components with properties similar to those of the products</a:t>
            </a:r>
          </a:p>
          <a:p>
            <a:pPr marL="228369" lvl="0" indent="-228369" defTabSz="91347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899" y="3323286"/>
            <a:ext cx="2853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Chromatography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1" y="391609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Separates molecules by their  chemical and physical difference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29200"/>
            <a:ext cx="67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4936867"/>
            <a:ext cx="45480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chromatography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chromatography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 exchange chromatography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8690" y="457200"/>
            <a:ext cx="212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570" y="1389993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Solute: molecule of interest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1394" y="2001644"/>
            <a:ext cx="487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Mobile phase( solvent, gas)MF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4570" y="2554434"/>
            <a:ext cx="521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Stationary phase( solid, liquid)SF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329315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2767" y="4114800"/>
            <a:ext cx="6343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solute partion between the two phase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4570" y="4638020"/>
            <a:ext cx="7980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The interaction with the solute phase determines how  fast the solute migrate in the mobile phase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21394" y="5715000"/>
            <a:ext cx="7589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Solute that interact differently with the stationary phase can be separated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27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bracke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89" y="3334524"/>
            <a:ext cx="1332057" cy="19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02995" y="1191767"/>
            <a:ext cx="162948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-457200" algn="l"/>
              </a:tabLst>
            </a:pPr>
            <a:r>
              <a:rPr lang="en-US" altLang="zh-TW" sz="2000" dirty="0">
                <a:solidFill>
                  <a:prstClr val="black"/>
                </a:solidFill>
                <a:cs typeface="Times New Roman" pitchFamily="18" charset="0"/>
              </a:rPr>
              <a:t> Stock Culture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9138" y="1949118"/>
            <a:ext cx="147405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-457200" algn="l"/>
              </a:tabLst>
            </a:pPr>
            <a:r>
              <a:rPr lang="en-US" altLang="zh-TW" sz="2000" dirty="0">
                <a:solidFill>
                  <a:prstClr val="black"/>
                </a:solidFill>
                <a:cs typeface="Times New Roman" pitchFamily="18" charset="0"/>
              </a:rPr>
              <a:t>Shake Flasks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8470" y="1209057"/>
            <a:ext cx="167180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kern="0" dirty="0" smtClean="0">
                <a:solidFill>
                  <a:prstClr val="black"/>
                </a:solidFill>
                <a:cs typeface="Times New Roman" pitchFamily="18" charset="0"/>
              </a:rPr>
              <a:t>Raw Materials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2256" y="2667000"/>
            <a:ext cx="141602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-457200" algn="l"/>
              </a:tabLst>
              <a:defRPr/>
            </a:pPr>
            <a:r>
              <a:rPr lang="en-US" altLang="zh-TW" sz="2000" kern="0" dirty="0" smtClean="0">
                <a:solidFill>
                  <a:prstClr val="black"/>
                </a:solidFill>
                <a:cs typeface="Times New Roman" pitchFamily="18" charset="0"/>
              </a:rPr>
              <a:t>Sterilization</a:t>
            </a:r>
            <a:endParaRPr lang="en-US" altLang="zh-TW" sz="2000" kern="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6167" y="4840761"/>
            <a:ext cx="54053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kern="0" dirty="0" smtClean="0">
                <a:solidFill>
                  <a:prstClr val="black"/>
                </a:solidFill>
                <a:cs typeface="Times New Roman" pitchFamily="18" charset="0"/>
              </a:rPr>
              <a:t> Air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01250" y="4840761"/>
            <a:ext cx="102624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-457200" algn="l"/>
              </a:tabLst>
            </a:pPr>
            <a:r>
              <a:rPr lang="en-US" altLang="zh-TW" sz="2000" dirty="0">
                <a:solidFill>
                  <a:schemeClr val="tx1"/>
                </a:solidFill>
                <a:cs typeface="Times New Roman" pitchFamily="18" charset="0"/>
              </a:rPr>
              <a:t>Agitator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21209" y="5509552"/>
            <a:ext cx="104060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065"/>
            <a:r>
              <a:rPr lang="en-US" dirty="0" smtClean="0">
                <a:solidFill>
                  <a:prstClr val="black"/>
                </a:solidFill>
              </a:rPr>
              <a:t>Recovery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0924" y="6248400"/>
            <a:ext cx="1259447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065"/>
            <a:r>
              <a:rPr lang="en-US" dirty="0" smtClean="0">
                <a:solidFill>
                  <a:prstClr val="black"/>
                </a:solidFill>
              </a:rPr>
              <a:t>Purification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6820" y="6248400"/>
            <a:ext cx="10097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defTabSz="914065"/>
            <a:r>
              <a:rPr lang="en-US" dirty="0" smtClean="0">
                <a:solidFill>
                  <a:prstClr val="black"/>
                </a:solidFill>
              </a:rPr>
              <a:t>Products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94819" y="2682251"/>
            <a:ext cx="164583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065"/>
            <a:r>
              <a:rPr lang="en-US" dirty="0" smtClean="0">
                <a:solidFill>
                  <a:prstClr val="black"/>
                </a:solidFill>
              </a:rPr>
              <a:t>Seed fermenter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6" name="Straight Arrow Connector 25"/>
          <p:cNvCxnSpPr>
            <a:stCxn id="13" idx="2"/>
          </p:cNvCxnSpPr>
          <p:nvPr/>
        </p:nvCxnSpPr>
        <p:spPr>
          <a:xfrm flipH="1">
            <a:off x="4233417" y="5878884"/>
            <a:ext cx="8095" cy="3695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  <a:endCxn id="15" idx="1"/>
          </p:cNvCxnSpPr>
          <p:nvPr/>
        </p:nvCxnSpPr>
        <p:spPr>
          <a:xfrm>
            <a:off x="4910371" y="6433066"/>
            <a:ext cx="5064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70522" y="1947814"/>
            <a:ext cx="21767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065"/>
            <a:r>
              <a:rPr lang="en-US" dirty="0" smtClean="0">
                <a:solidFill>
                  <a:prstClr val="black"/>
                </a:solidFill>
              </a:rPr>
              <a:t>Medium Formulation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152400"/>
            <a:ext cx="590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65"/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 Bioprocessing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>
            <a:stCxn id="9" idx="3"/>
          </p:cNvCxnSpPr>
          <p:nvPr/>
        </p:nvCxnSpPr>
        <p:spPr>
          <a:xfrm>
            <a:off x="2906700" y="5040816"/>
            <a:ext cx="6606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1"/>
          </p:cNvCxnSpPr>
          <p:nvPr/>
        </p:nvCxnSpPr>
        <p:spPr>
          <a:xfrm flipH="1" flipV="1">
            <a:off x="4630305" y="4840761"/>
            <a:ext cx="970945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2"/>
          </p:cNvCxnSpPr>
          <p:nvPr/>
        </p:nvCxnSpPr>
        <p:spPr>
          <a:xfrm flipH="1">
            <a:off x="2317737" y="1591877"/>
            <a:ext cx="1" cy="357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6" idx="2"/>
          </p:cNvCxnSpPr>
          <p:nvPr/>
        </p:nvCxnSpPr>
        <p:spPr>
          <a:xfrm flipH="1">
            <a:off x="6114371" y="1609167"/>
            <a:ext cx="1" cy="3399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24869" y="2333186"/>
            <a:ext cx="0" cy="349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" idx="2"/>
          </p:cNvCxnSpPr>
          <p:nvPr/>
        </p:nvCxnSpPr>
        <p:spPr>
          <a:xfrm>
            <a:off x="2366167" y="2349228"/>
            <a:ext cx="0" cy="317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16" idx="3"/>
          </p:cNvCxnSpPr>
          <p:nvPr/>
        </p:nvCxnSpPr>
        <p:spPr>
          <a:xfrm>
            <a:off x="3140654" y="2866917"/>
            <a:ext cx="6693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" idx="1"/>
          </p:cNvCxnSpPr>
          <p:nvPr/>
        </p:nvCxnSpPr>
        <p:spPr>
          <a:xfrm flipH="1">
            <a:off x="4630305" y="2867055"/>
            <a:ext cx="90195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810000" y="2867055"/>
            <a:ext cx="0" cy="638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630305" y="2867055"/>
            <a:ext cx="0" cy="6381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" idx="2"/>
            <a:endCxn id="13" idx="0"/>
          </p:cNvCxnSpPr>
          <p:nvPr/>
        </p:nvCxnSpPr>
        <p:spPr>
          <a:xfrm>
            <a:off x="4233418" y="5249739"/>
            <a:ext cx="8094" cy="259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27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" y="1371600"/>
            <a:ext cx="8832596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0239" y="384437"/>
            <a:ext cx="8658515" cy="4829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Ch</a:t>
            </a:r>
            <a:r>
              <a:rPr sz="3600" b="1" spc="-59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omatography</a:t>
            </a:r>
            <a:r>
              <a:rPr sz="3600" b="1" spc="-19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components</a:t>
            </a:r>
            <a:r>
              <a:rPr sz="3600" b="1" spc="-14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and princ</a:t>
            </a:r>
            <a:r>
              <a:rPr sz="3600" b="1" spc="-14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ple</a:t>
            </a:r>
            <a:endParaRPr sz="36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6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Liquid Chromatography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phase is a liquid.</a:t>
            </a:r>
          </a:p>
          <a:p>
            <a:r>
              <a:rPr lang="en-US" dirty="0" smtClean="0"/>
              <a:t>Carried out either in a column or a plane.</a:t>
            </a:r>
          </a:p>
          <a:p>
            <a:r>
              <a:rPr lang="en-US" dirty="0" smtClean="0"/>
              <a:t>HPLC</a:t>
            </a:r>
          </a:p>
          <a:p>
            <a:r>
              <a:rPr lang="en-US" dirty="0" smtClean="0"/>
              <a:t>In the HPLC technique, the sample is forced through a column that is packed with irregularly or spherically shaped particles or a porous monolithic layer (stationary phase) by a liquid (mobile phase) at high pressure.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31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HPLC Configuration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1" y="1981200"/>
            <a:ext cx="4622968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8528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228600"/>
            <a:ext cx="4627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Product Polishing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5240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processing steps  which end with packaging of the product in a form that is stable and easily transportable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3890665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Crystallization, concentration and drying  are typical unit operations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Crystallization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formation of solid crystals precipitating from a solution, melt or more rarely deposited directly from a gas.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solid-liquid separation technique, in which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 solution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a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pure solid crystalline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occurs.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1066800" y="1981187"/>
            <a:ext cx="1332738" cy="369328"/>
          </a:xfrm>
          <a:custGeom>
            <a:avLst/>
            <a:gdLst/>
            <a:ahLst/>
            <a:cxnLst/>
            <a:rect l="l" t="t" r="r" b="b"/>
            <a:pathLst>
              <a:path w="1332738" h="369328">
                <a:moveTo>
                  <a:pt x="0" y="369328"/>
                </a:moveTo>
                <a:lnTo>
                  <a:pt x="1332738" y="369328"/>
                </a:lnTo>
                <a:lnTo>
                  <a:pt x="1332738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2800" y="1888832"/>
            <a:ext cx="1981200" cy="923328"/>
          </a:xfrm>
          <a:custGeom>
            <a:avLst/>
            <a:gdLst/>
            <a:ahLst/>
            <a:cxnLst/>
            <a:rect l="l" t="t" r="r" b="b"/>
            <a:pathLst>
              <a:path w="1981200" h="923328">
                <a:moveTo>
                  <a:pt x="0" y="923328"/>
                </a:moveTo>
                <a:lnTo>
                  <a:pt x="1981200" y="923328"/>
                </a:lnTo>
                <a:lnTo>
                  <a:pt x="1981200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99538" y="2162682"/>
            <a:ext cx="953262" cy="50673"/>
          </a:xfrm>
          <a:custGeom>
            <a:avLst/>
            <a:gdLst/>
            <a:ahLst/>
            <a:cxnLst/>
            <a:rect l="l" t="t" r="r" b="b"/>
            <a:pathLst>
              <a:path w="953262" h="50673">
                <a:moveTo>
                  <a:pt x="935155" y="6350"/>
                </a:moveTo>
                <a:lnTo>
                  <a:pt x="940598" y="3175"/>
                </a:lnTo>
                <a:lnTo>
                  <a:pt x="935155" y="0"/>
                </a:lnTo>
                <a:lnTo>
                  <a:pt x="0" y="0"/>
                </a:lnTo>
                <a:lnTo>
                  <a:pt x="0" y="6350"/>
                </a:lnTo>
                <a:lnTo>
                  <a:pt x="935155" y="6350"/>
                </a:lnTo>
                <a:close/>
              </a:path>
              <a:path w="953262" h="50673">
                <a:moveTo>
                  <a:pt x="953262" y="3175"/>
                </a:moveTo>
                <a:lnTo>
                  <a:pt x="872363" y="-44068"/>
                </a:lnTo>
                <a:lnTo>
                  <a:pt x="868934" y="-44322"/>
                </a:lnTo>
                <a:lnTo>
                  <a:pt x="867156" y="-41401"/>
                </a:lnTo>
                <a:lnTo>
                  <a:pt x="869188" y="-38480"/>
                </a:lnTo>
                <a:lnTo>
                  <a:pt x="935155" y="0"/>
                </a:lnTo>
                <a:lnTo>
                  <a:pt x="940598" y="3175"/>
                </a:lnTo>
                <a:lnTo>
                  <a:pt x="935155" y="6350"/>
                </a:lnTo>
                <a:lnTo>
                  <a:pt x="869188" y="44831"/>
                </a:lnTo>
                <a:lnTo>
                  <a:pt x="867156" y="47752"/>
                </a:lnTo>
                <a:lnTo>
                  <a:pt x="868934" y="50800"/>
                </a:lnTo>
                <a:lnTo>
                  <a:pt x="872363" y="50419"/>
                </a:lnTo>
                <a:lnTo>
                  <a:pt x="953262" y="3175"/>
                </a:lnTo>
                <a:lnTo>
                  <a:pt x="947038" y="6350"/>
                </a:lnTo>
                <a:lnTo>
                  <a:pt x="945388" y="5969"/>
                </a:lnTo>
                <a:lnTo>
                  <a:pt x="945388" y="381"/>
                </a:lnTo>
                <a:lnTo>
                  <a:pt x="947038" y="0"/>
                </a:lnTo>
                <a:lnTo>
                  <a:pt x="953262" y="3175"/>
                </a:lnTo>
                <a:close/>
              </a:path>
              <a:path w="953262" h="50673">
                <a:moveTo>
                  <a:pt x="947038" y="6350"/>
                </a:moveTo>
                <a:lnTo>
                  <a:pt x="953262" y="3175"/>
                </a:lnTo>
                <a:lnTo>
                  <a:pt x="947038" y="0"/>
                </a:lnTo>
                <a:lnTo>
                  <a:pt x="945388" y="381"/>
                </a:lnTo>
                <a:lnTo>
                  <a:pt x="945388" y="5969"/>
                </a:lnTo>
                <a:lnTo>
                  <a:pt x="947038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99538" y="2165858"/>
            <a:ext cx="947038" cy="0"/>
          </a:xfrm>
          <a:custGeom>
            <a:avLst/>
            <a:gdLst/>
            <a:ahLst/>
            <a:cxnLst/>
            <a:rect l="l" t="t" r="r" b="b"/>
            <a:pathLst>
              <a:path w="947038">
                <a:moveTo>
                  <a:pt x="0" y="0"/>
                </a:moveTo>
                <a:lnTo>
                  <a:pt x="947038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37885" y="1974824"/>
            <a:ext cx="2133599" cy="646328"/>
          </a:xfrm>
          <a:custGeom>
            <a:avLst/>
            <a:gdLst/>
            <a:ahLst/>
            <a:cxnLst/>
            <a:rect l="l" t="t" r="r" b="b"/>
            <a:pathLst>
              <a:path w="2133599" h="646328">
                <a:moveTo>
                  <a:pt x="0" y="646328"/>
                </a:moveTo>
                <a:lnTo>
                  <a:pt x="2133599" y="646328"/>
                </a:lnTo>
                <a:lnTo>
                  <a:pt x="2133599" y="0"/>
                </a:lnTo>
                <a:lnTo>
                  <a:pt x="0" y="0"/>
                </a:lnTo>
                <a:lnTo>
                  <a:pt x="0" y="646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34000" y="2303017"/>
            <a:ext cx="603885" cy="50673"/>
          </a:xfrm>
          <a:custGeom>
            <a:avLst/>
            <a:gdLst/>
            <a:ahLst/>
            <a:cxnLst/>
            <a:rect l="l" t="t" r="r" b="b"/>
            <a:pathLst>
              <a:path w="603885" h="50673">
                <a:moveTo>
                  <a:pt x="585996" y="50673"/>
                </a:moveTo>
                <a:lnTo>
                  <a:pt x="596011" y="50292"/>
                </a:lnTo>
                <a:lnTo>
                  <a:pt x="591330" y="47561"/>
                </a:lnTo>
                <a:lnTo>
                  <a:pt x="585996" y="50673"/>
                </a:lnTo>
                <a:close/>
              </a:path>
              <a:path w="603885" h="50673">
                <a:moveTo>
                  <a:pt x="517778" y="92075"/>
                </a:moveTo>
                <a:lnTo>
                  <a:pt x="519557" y="95123"/>
                </a:lnTo>
                <a:lnTo>
                  <a:pt x="522986" y="94742"/>
                </a:lnTo>
                <a:lnTo>
                  <a:pt x="603885" y="47498"/>
                </a:lnTo>
                <a:lnTo>
                  <a:pt x="597662" y="50673"/>
                </a:lnTo>
                <a:lnTo>
                  <a:pt x="596011" y="44831"/>
                </a:lnTo>
                <a:lnTo>
                  <a:pt x="585778" y="44322"/>
                </a:lnTo>
                <a:lnTo>
                  <a:pt x="0" y="44323"/>
                </a:lnTo>
                <a:lnTo>
                  <a:pt x="0" y="50673"/>
                </a:lnTo>
                <a:lnTo>
                  <a:pt x="585996" y="50673"/>
                </a:lnTo>
                <a:lnTo>
                  <a:pt x="591330" y="47561"/>
                </a:lnTo>
                <a:lnTo>
                  <a:pt x="596011" y="50292"/>
                </a:lnTo>
                <a:lnTo>
                  <a:pt x="585996" y="50673"/>
                </a:lnTo>
                <a:lnTo>
                  <a:pt x="519811" y="89281"/>
                </a:lnTo>
                <a:lnTo>
                  <a:pt x="517778" y="92075"/>
                </a:lnTo>
                <a:close/>
              </a:path>
              <a:path w="603885" h="50673">
                <a:moveTo>
                  <a:pt x="597662" y="44323"/>
                </a:moveTo>
                <a:lnTo>
                  <a:pt x="596011" y="44831"/>
                </a:lnTo>
                <a:lnTo>
                  <a:pt x="597662" y="50673"/>
                </a:lnTo>
                <a:lnTo>
                  <a:pt x="603885" y="47498"/>
                </a:lnTo>
                <a:lnTo>
                  <a:pt x="522986" y="381"/>
                </a:lnTo>
                <a:lnTo>
                  <a:pt x="519557" y="0"/>
                </a:lnTo>
                <a:lnTo>
                  <a:pt x="517778" y="2921"/>
                </a:lnTo>
                <a:lnTo>
                  <a:pt x="519811" y="5842"/>
                </a:lnTo>
                <a:lnTo>
                  <a:pt x="585778" y="44322"/>
                </a:lnTo>
                <a:lnTo>
                  <a:pt x="596011" y="44831"/>
                </a:lnTo>
                <a:lnTo>
                  <a:pt x="597662" y="44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4000" y="2350516"/>
            <a:ext cx="597662" cy="0"/>
          </a:xfrm>
          <a:custGeom>
            <a:avLst/>
            <a:gdLst/>
            <a:ahLst/>
            <a:cxnLst/>
            <a:rect l="l" t="t" r="r" b="b"/>
            <a:pathLst>
              <a:path w="597662">
                <a:moveTo>
                  <a:pt x="0" y="0"/>
                </a:moveTo>
                <a:lnTo>
                  <a:pt x="597662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72200" y="3581387"/>
            <a:ext cx="1539875" cy="369328"/>
          </a:xfrm>
          <a:custGeom>
            <a:avLst/>
            <a:gdLst/>
            <a:ahLst/>
            <a:cxnLst/>
            <a:rect l="l" t="t" r="r" b="b"/>
            <a:pathLst>
              <a:path w="1539875" h="369328">
                <a:moveTo>
                  <a:pt x="0" y="369328"/>
                </a:moveTo>
                <a:lnTo>
                  <a:pt x="1539875" y="369328"/>
                </a:lnTo>
                <a:lnTo>
                  <a:pt x="1539875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57186" y="2621153"/>
            <a:ext cx="95123" cy="960247"/>
          </a:xfrm>
          <a:custGeom>
            <a:avLst/>
            <a:gdLst/>
            <a:ahLst/>
            <a:cxnLst/>
            <a:rect l="l" t="t" r="r" b="b"/>
            <a:pathLst>
              <a:path w="95123" h="960247">
                <a:moveTo>
                  <a:pt x="47561" y="947692"/>
                </a:moveTo>
                <a:lnTo>
                  <a:pt x="50673" y="942358"/>
                </a:lnTo>
                <a:lnTo>
                  <a:pt x="50673" y="0"/>
                </a:lnTo>
                <a:lnTo>
                  <a:pt x="44323" y="0"/>
                </a:lnTo>
                <a:lnTo>
                  <a:pt x="44323" y="942140"/>
                </a:lnTo>
                <a:lnTo>
                  <a:pt x="47561" y="947692"/>
                </a:lnTo>
                <a:close/>
              </a:path>
              <a:path w="95123" h="960247">
                <a:moveTo>
                  <a:pt x="0" y="875919"/>
                </a:moveTo>
                <a:lnTo>
                  <a:pt x="381" y="879348"/>
                </a:lnTo>
                <a:lnTo>
                  <a:pt x="47498" y="960247"/>
                </a:lnTo>
                <a:lnTo>
                  <a:pt x="50673" y="953897"/>
                </a:lnTo>
                <a:lnTo>
                  <a:pt x="50292" y="952373"/>
                </a:lnTo>
                <a:lnTo>
                  <a:pt x="44831" y="952373"/>
                </a:lnTo>
                <a:lnTo>
                  <a:pt x="44323" y="953897"/>
                </a:lnTo>
                <a:lnTo>
                  <a:pt x="3048" y="874141"/>
                </a:lnTo>
                <a:lnTo>
                  <a:pt x="0" y="875919"/>
                </a:lnTo>
                <a:close/>
              </a:path>
              <a:path w="95123" h="960247">
                <a:moveTo>
                  <a:pt x="47498" y="960247"/>
                </a:moveTo>
                <a:lnTo>
                  <a:pt x="94742" y="879348"/>
                </a:lnTo>
                <a:lnTo>
                  <a:pt x="95123" y="875919"/>
                </a:lnTo>
                <a:lnTo>
                  <a:pt x="92075" y="874141"/>
                </a:lnTo>
                <a:lnTo>
                  <a:pt x="89281" y="876173"/>
                </a:lnTo>
                <a:lnTo>
                  <a:pt x="50673" y="942358"/>
                </a:lnTo>
                <a:lnTo>
                  <a:pt x="47561" y="947692"/>
                </a:lnTo>
                <a:lnTo>
                  <a:pt x="44323" y="942140"/>
                </a:lnTo>
                <a:lnTo>
                  <a:pt x="5842" y="876173"/>
                </a:lnTo>
                <a:lnTo>
                  <a:pt x="3048" y="874141"/>
                </a:lnTo>
                <a:lnTo>
                  <a:pt x="44323" y="953897"/>
                </a:lnTo>
                <a:lnTo>
                  <a:pt x="44831" y="952373"/>
                </a:lnTo>
                <a:lnTo>
                  <a:pt x="50292" y="952373"/>
                </a:lnTo>
                <a:lnTo>
                  <a:pt x="50673" y="953897"/>
                </a:lnTo>
                <a:lnTo>
                  <a:pt x="47498" y="9602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004684" y="2621153"/>
            <a:ext cx="0" cy="953897"/>
          </a:xfrm>
          <a:custGeom>
            <a:avLst/>
            <a:gdLst/>
            <a:ahLst/>
            <a:cxnLst/>
            <a:rect l="l" t="t" r="r" b="b"/>
            <a:pathLst>
              <a:path h="953897">
                <a:moveTo>
                  <a:pt x="0" y="0"/>
                </a:moveTo>
                <a:lnTo>
                  <a:pt x="0" y="953897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33342" y="3594341"/>
            <a:ext cx="1420114" cy="369328"/>
          </a:xfrm>
          <a:custGeom>
            <a:avLst/>
            <a:gdLst/>
            <a:ahLst/>
            <a:cxnLst/>
            <a:rect l="l" t="t" r="r" b="b"/>
            <a:pathLst>
              <a:path w="1420114" h="369328">
                <a:moveTo>
                  <a:pt x="0" y="369328"/>
                </a:moveTo>
                <a:lnTo>
                  <a:pt x="1420114" y="369328"/>
                </a:lnTo>
                <a:lnTo>
                  <a:pt x="1420114" y="0"/>
                </a:lnTo>
                <a:lnTo>
                  <a:pt x="0" y="0"/>
                </a:lnTo>
                <a:lnTo>
                  <a:pt x="0" y="36932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53457" y="3730879"/>
            <a:ext cx="1118742" cy="95122"/>
          </a:xfrm>
          <a:custGeom>
            <a:avLst/>
            <a:gdLst/>
            <a:ahLst/>
            <a:cxnLst/>
            <a:rect l="l" t="t" r="r" b="b"/>
            <a:pathLst>
              <a:path w="1118742" h="95123">
                <a:moveTo>
                  <a:pt x="6222" y="44831"/>
                </a:moveTo>
                <a:lnTo>
                  <a:pt x="80263" y="0"/>
                </a:lnTo>
                <a:lnTo>
                  <a:pt x="0" y="48133"/>
                </a:lnTo>
                <a:lnTo>
                  <a:pt x="6222" y="44831"/>
                </a:lnTo>
                <a:close/>
              </a:path>
              <a:path w="1118742" h="95123">
                <a:moveTo>
                  <a:pt x="7873" y="45339"/>
                </a:moveTo>
                <a:lnTo>
                  <a:pt x="6350" y="51181"/>
                </a:lnTo>
                <a:lnTo>
                  <a:pt x="17926" y="51047"/>
                </a:lnTo>
                <a:lnTo>
                  <a:pt x="1118742" y="38354"/>
                </a:lnTo>
                <a:lnTo>
                  <a:pt x="1118742" y="32004"/>
                </a:lnTo>
                <a:lnTo>
                  <a:pt x="18067" y="44694"/>
                </a:lnTo>
                <a:lnTo>
                  <a:pt x="83565" y="5461"/>
                </a:lnTo>
                <a:lnTo>
                  <a:pt x="85597" y="2540"/>
                </a:lnTo>
                <a:lnTo>
                  <a:pt x="83819" y="-380"/>
                </a:lnTo>
                <a:lnTo>
                  <a:pt x="80263" y="0"/>
                </a:lnTo>
                <a:lnTo>
                  <a:pt x="6222" y="44831"/>
                </a:lnTo>
                <a:lnTo>
                  <a:pt x="0" y="48133"/>
                </a:lnTo>
                <a:lnTo>
                  <a:pt x="81406" y="94361"/>
                </a:lnTo>
                <a:lnTo>
                  <a:pt x="6350" y="51181"/>
                </a:lnTo>
                <a:lnTo>
                  <a:pt x="7873" y="45339"/>
                </a:lnTo>
                <a:lnTo>
                  <a:pt x="12554" y="47996"/>
                </a:lnTo>
                <a:lnTo>
                  <a:pt x="7873" y="50800"/>
                </a:lnTo>
                <a:lnTo>
                  <a:pt x="7873" y="45339"/>
                </a:lnTo>
                <a:close/>
              </a:path>
              <a:path w="1118742" h="95123">
                <a:moveTo>
                  <a:pt x="84581" y="88900"/>
                </a:moveTo>
                <a:lnTo>
                  <a:pt x="17926" y="51047"/>
                </a:lnTo>
                <a:lnTo>
                  <a:pt x="6350" y="51181"/>
                </a:lnTo>
                <a:lnTo>
                  <a:pt x="81406" y="94361"/>
                </a:lnTo>
                <a:lnTo>
                  <a:pt x="84835" y="94742"/>
                </a:lnTo>
                <a:lnTo>
                  <a:pt x="86613" y="91694"/>
                </a:lnTo>
                <a:lnTo>
                  <a:pt x="84581" y="88900"/>
                </a:lnTo>
                <a:close/>
              </a:path>
              <a:path w="1118742" h="95123">
                <a:moveTo>
                  <a:pt x="12554" y="47996"/>
                </a:moveTo>
                <a:lnTo>
                  <a:pt x="7873" y="45339"/>
                </a:lnTo>
                <a:lnTo>
                  <a:pt x="7873" y="50800"/>
                </a:lnTo>
                <a:lnTo>
                  <a:pt x="12554" y="479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3201" y="528834"/>
            <a:ext cx="599520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4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Crystallizat</a:t>
            </a:r>
            <a:r>
              <a:rPr sz="4000" b="1" spc="-14" dirty="0" smtClean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4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4000" b="1" spc="9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4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4000" b="1" spc="-59" dirty="0" smtClean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40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ocess</a:t>
            </a:r>
            <a:endParaRPr sz="40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17768" y="2324608"/>
            <a:ext cx="1100633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aseline="3034" dirty="0" smtClean="0">
                <a:solidFill>
                  <a:prstClr val="black"/>
                </a:solidFill>
                <a:cs typeface="Calibri"/>
              </a:rPr>
              <a:t>sol</a:t>
            </a:r>
            <a:r>
              <a:rPr sz="2700" spc="-9" baseline="303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2700" baseline="3034" dirty="0" smtClean="0">
                <a:solidFill>
                  <a:prstClr val="black"/>
                </a:solidFill>
                <a:cs typeface="Calibri"/>
              </a:rPr>
              <a:t>d</a:t>
            </a:r>
            <a:r>
              <a:rPr sz="2700" spc="14" baseline="3034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700" baseline="3034" dirty="0" smtClean="0">
                <a:solidFill>
                  <a:prstClr val="black"/>
                </a:solidFill>
                <a:cs typeface="Calibri"/>
              </a:rPr>
              <a:t>pha</a:t>
            </a:r>
            <a:r>
              <a:rPr sz="2700" spc="4" baseline="3034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2700" baseline="3034" dirty="0" smtClean="0">
                <a:solidFill>
                  <a:prstClr val="black"/>
                </a:solidFill>
                <a:cs typeface="Calibri"/>
              </a:rPr>
              <a:t>e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33342" y="3594341"/>
            <a:ext cx="1420114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6800" y="1888832"/>
            <a:ext cx="2286000" cy="92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27"/>
              </a:spcBef>
            </a:pPr>
            <a:endParaRPr sz="700">
              <a:solidFill>
                <a:prstClr val="black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52800" y="1888832"/>
            <a:ext cx="1981200" cy="923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075" marR="320376">
              <a:lnSpc>
                <a:spcPts val="2160"/>
              </a:lnSpc>
              <a:spcBef>
                <a:spcPts val="423"/>
              </a:spcBef>
            </a:pPr>
            <a:r>
              <a:rPr dirty="0" smtClean="0">
                <a:solidFill>
                  <a:prstClr val="black"/>
                </a:solidFill>
                <a:cs typeface="Calibri"/>
              </a:rPr>
              <a:t>Ge</a:t>
            </a:r>
            <a:r>
              <a:rPr spc="4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pc="-34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dirty="0" smtClean="0">
                <a:solidFill>
                  <a:prstClr val="black"/>
                </a:solidFill>
                <a:cs typeface="Calibri"/>
              </a:rPr>
              <a:t>on</a:t>
            </a:r>
            <a:r>
              <a:rPr spc="9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of s</a:t>
            </a:r>
            <a:r>
              <a:rPr spc="4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pc="4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pc="-39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dirty="0" smtClean="0">
                <a:solidFill>
                  <a:prstClr val="black"/>
                </a:solidFill>
                <a:cs typeface="Calibri"/>
              </a:rPr>
              <a:t>tu</a:t>
            </a:r>
            <a:r>
              <a:rPr spc="-39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dirty="0" smtClean="0">
                <a:solidFill>
                  <a:prstClr val="black"/>
                </a:solidFill>
                <a:cs typeface="Calibri"/>
              </a:rPr>
              <a:t>on: dr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dirty="0" smtClean="0">
                <a:solidFill>
                  <a:prstClr val="black"/>
                </a:solidFill>
                <a:cs typeface="Calibri"/>
              </a:rPr>
              <a:t>ving</a:t>
            </a:r>
            <a:r>
              <a:rPr spc="14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34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pc="-29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dirty="0" smtClean="0">
                <a:solidFill>
                  <a:prstClr val="black"/>
                </a:solidFill>
                <a:cs typeface="Calibri"/>
              </a:rPr>
              <a:t>e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34000" y="1888832"/>
            <a:ext cx="2737484" cy="859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650"/>
              </a:lnSpc>
              <a:spcBef>
                <a:spcPts val="27"/>
              </a:spcBef>
            </a:pPr>
            <a:endParaRPr sz="650">
              <a:solidFill>
                <a:prstClr val="black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6800" y="1981187"/>
            <a:ext cx="1332738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>
              <a:lnSpc>
                <a:spcPct val="101725"/>
              </a:lnSpc>
              <a:spcBef>
                <a:spcPts val="330"/>
              </a:spcBef>
            </a:pPr>
            <a:r>
              <a:rPr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dirty="0" smtClean="0">
                <a:solidFill>
                  <a:prstClr val="black"/>
                </a:solidFill>
                <a:cs typeface="Calibri"/>
              </a:rPr>
              <a:t>quid</a:t>
            </a:r>
            <a:r>
              <a:rPr spc="19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pc="-50" dirty="0" smtClean="0">
                <a:solidFill>
                  <a:prstClr val="black"/>
                </a:solidFill>
                <a:cs typeface="Calibri"/>
              </a:rPr>
              <a:t>x</a:t>
            </a:r>
            <a:r>
              <a:rPr dirty="0" smtClean="0">
                <a:solidFill>
                  <a:prstClr val="black"/>
                </a:solidFill>
                <a:cs typeface="Calibri"/>
              </a:rPr>
              <a:t>er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538" y="1981187"/>
            <a:ext cx="953262" cy="184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34000" y="1974824"/>
            <a:ext cx="603885" cy="3756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7885" y="1974824"/>
            <a:ext cx="2133599" cy="646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582">
              <a:lnSpc>
                <a:spcPct val="101725"/>
              </a:lnSpc>
              <a:spcBef>
                <a:spcPts val="330"/>
              </a:spcBef>
            </a:pPr>
            <a:r>
              <a:rPr dirty="0" smtClean="0">
                <a:solidFill>
                  <a:prstClr val="black"/>
                </a:solidFill>
                <a:cs typeface="Calibri"/>
              </a:rPr>
              <a:t>Nuc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dirty="0" smtClean="0">
                <a:solidFill>
                  <a:prstClr val="black"/>
                </a:solidFill>
                <a:cs typeface="Calibri"/>
              </a:rPr>
              <a:t>on:</a:t>
            </a:r>
            <a:r>
              <a:rPr spc="19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bi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dirty="0" smtClean="0">
                <a:solidFill>
                  <a:prstClr val="black"/>
                </a:solidFill>
                <a:cs typeface="Calibri"/>
              </a:rPr>
              <a:t>th</a:t>
            </a:r>
            <a:r>
              <a:rPr spc="9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of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99538" y="2165858"/>
            <a:ext cx="953262" cy="184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2350516"/>
            <a:ext cx="2286000" cy="461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0" y="2350516"/>
            <a:ext cx="603885" cy="270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4000" y="2621153"/>
            <a:ext cx="1670684" cy="191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4684" y="2621153"/>
            <a:ext cx="1066800" cy="9602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6800" y="2812161"/>
            <a:ext cx="5937884" cy="769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3581387"/>
            <a:ext cx="5105400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8745">
              <a:lnSpc>
                <a:spcPct val="101725"/>
              </a:lnSpc>
              <a:spcBef>
                <a:spcPts val="434"/>
              </a:spcBef>
            </a:pPr>
            <a:r>
              <a:rPr dirty="0" smtClean="0">
                <a:solidFill>
                  <a:prstClr val="black"/>
                </a:solidFill>
                <a:cs typeface="Calibri"/>
              </a:rPr>
              <a:t>Final</a:t>
            </a:r>
            <a:r>
              <a:rPr spc="4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p</a:t>
            </a:r>
            <a:r>
              <a:rPr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dirty="0" smtClean="0">
                <a:solidFill>
                  <a:prstClr val="black"/>
                </a:solidFill>
                <a:cs typeface="Calibri"/>
              </a:rPr>
              <a:t>oduct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200" y="3581387"/>
            <a:ext cx="1539875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710">
              <a:lnSpc>
                <a:spcPct val="101725"/>
              </a:lnSpc>
              <a:spcBef>
                <a:spcPts val="330"/>
              </a:spcBef>
            </a:pPr>
            <a:r>
              <a:rPr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pc="4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pc="-9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pc="-19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pc="-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dirty="0" smtClean="0">
                <a:solidFill>
                  <a:prstClr val="black"/>
                </a:solidFill>
                <a:cs typeface="Calibri"/>
              </a:rPr>
              <a:t>al g</a:t>
            </a:r>
            <a:r>
              <a:rPr spc="-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pc="-14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dirty="0" smtClean="0">
                <a:solidFill>
                  <a:prstClr val="black"/>
                </a:solidFill>
                <a:cs typeface="Calibri"/>
              </a:rPr>
              <a:t>w</a:t>
            </a:r>
            <a:r>
              <a:rPr spc="-4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dirty="0" smtClean="0">
                <a:solidFill>
                  <a:prstClr val="black"/>
                </a:solidFill>
                <a:cs typeface="Calibri"/>
              </a:rPr>
              <a:t>h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12075" y="3581387"/>
            <a:ext cx="359409" cy="3693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200" y="2438400"/>
            <a:ext cx="8382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3078" y="533400"/>
            <a:ext cx="365251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Cryst</a:t>
            </a:r>
            <a:r>
              <a:rPr sz="4400" b="1" spc="9" dirty="0" smtClean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4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llization</a:t>
            </a:r>
            <a:endParaRPr sz="4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542" y="1860849"/>
            <a:ext cx="4483584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sz="4200" baseline="3105" dirty="0" smtClean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4200" spc="35" baseline="310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B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4200" spc="-12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ool</a:t>
            </a:r>
            <a:r>
              <a:rPr sz="4200" spc="-4" baseline="292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ng</a:t>
            </a:r>
            <a:r>
              <a:rPr sz="4200" spc="-60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tu</a:t>
            </a:r>
            <a:r>
              <a:rPr sz="4200" spc="-64" baseline="29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4200" spc="-25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ed</a:t>
            </a:r>
            <a:r>
              <a:rPr sz="4200" spc="-56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sol</a:t>
            </a:r>
            <a:r>
              <a:rPr sz="4200" spc="-9" baseline="2925" dirty="0" smtClean="0">
                <a:solidFill>
                  <a:prstClr val="black"/>
                </a:solidFill>
                <a:cs typeface="Calibri"/>
              </a:rPr>
              <a:t>u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tion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67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07542" y="787676"/>
            <a:ext cx="1465580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Drying</a:t>
            </a:r>
            <a:endParaRPr sz="3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1860849"/>
            <a:ext cx="7489547" cy="4019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sz="4200" baseline="3105" dirty="0" smtClean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4200" spc="35" baseline="310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It i</a:t>
            </a:r>
            <a:r>
              <a:rPr sz="4200" spc="-54" baseline="2925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4200" spc="-25" baseline="2925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ol</a:t>
            </a:r>
            <a:r>
              <a:rPr sz="4200" spc="-29" baseline="2925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es</a:t>
            </a:r>
            <a:r>
              <a:rPr sz="4200" spc="-69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the</a:t>
            </a:r>
            <a:r>
              <a:rPr sz="4200" spc="-27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spc="-64" baseline="29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an</a:t>
            </a:r>
            <a:r>
              <a:rPr sz="4200" spc="-25" baseline="29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4200" spc="-75" baseline="2925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er</a:t>
            </a:r>
            <a:r>
              <a:rPr sz="4200" spc="-61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4200" spc="-23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he</a:t>
            </a:r>
            <a:r>
              <a:rPr sz="4200" spc="-14" baseline="292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spc="-41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4200" spc="-14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the</a:t>
            </a:r>
            <a:r>
              <a:rPr sz="4200" spc="-22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w</a:t>
            </a:r>
            <a:r>
              <a:rPr sz="4200" spc="-9" baseline="292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spc="-43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4200" spc="-25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er</a:t>
            </a:r>
            <a:r>
              <a:rPr sz="4200" spc="-9" baseline="292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al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142" y="2266315"/>
            <a:ext cx="60535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and</a:t>
            </a:r>
            <a:r>
              <a:rPr sz="4200" spc="-32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the</a:t>
            </a:r>
            <a:r>
              <a:rPr sz="4200" spc="-27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spc="-39" baseline="29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em</a:t>
            </a:r>
            <a:r>
              <a:rPr sz="4200" spc="-9" baseline="2925" dirty="0" smtClean="0">
                <a:solidFill>
                  <a:prstClr val="black"/>
                </a:solidFill>
                <a:cs typeface="Calibri"/>
              </a:rPr>
              <a:t>o</a:t>
            </a:r>
            <a:r>
              <a:rPr sz="4200" spc="-39" baseline="2925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al</a:t>
            </a:r>
            <a:r>
              <a:rPr sz="4200" spc="-70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of</a:t>
            </a:r>
            <a:r>
              <a:rPr sz="4200" spc="-23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the</a:t>
            </a:r>
            <a:r>
              <a:rPr sz="4200" spc="-22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moi</a:t>
            </a:r>
            <a:r>
              <a:rPr sz="4200" spc="-44" baseline="2925" dirty="0" smtClean="0">
                <a:solidFill>
                  <a:prstClr val="black"/>
                </a:solidFill>
                <a:cs typeface="Calibri"/>
              </a:rPr>
              <a:t>s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tu</a:t>
            </a:r>
            <a:r>
              <a:rPr sz="4200" spc="-44" baseline="29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spc="-43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as</a:t>
            </a:r>
            <a:r>
              <a:rPr sz="4200" spc="-24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wa</a:t>
            </a:r>
            <a:r>
              <a:rPr sz="4200" spc="-25" baseline="2925" dirty="0" smtClean="0">
                <a:solidFill>
                  <a:prstClr val="black"/>
                </a:solidFill>
                <a:cs typeface="Calibri"/>
              </a:rPr>
              <a:t>t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er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90105" y="2266315"/>
            <a:ext cx="90189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spc="-39" baseline="2925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apor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3267882"/>
            <a:ext cx="3877763" cy="9200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9089">
              <a:lnSpc>
                <a:spcPts val="3120"/>
              </a:lnSpc>
              <a:spcBef>
                <a:spcPts val="156"/>
              </a:spcBef>
            </a:pPr>
            <a:r>
              <a:rPr sz="4200" baseline="3105" dirty="0" smtClean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r>
              <a:rPr sz="4200" spc="35" baseline="3105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Dry</a:t>
            </a:r>
            <a:r>
              <a:rPr sz="4200" spc="-4" baseline="292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ng</a:t>
            </a:r>
            <a:r>
              <a:rPr sz="4200" spc="-48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M</a:t>
            </a:r>
            <a:r>
              <a:rPr sz="4200" spc="-14" baseline="2925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thods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ct val="107747"/>
              </a:lnSpc>
            </a:pPr>
            <a:r>
              <a:rPr sz="2800" spc="9" dirty="0" smtClean="0">
                <a:solidFill>
                  <a:prstClr val="black"/>
                </a:solidFill>
                <a:latin typeface="MS Gothic"/>
                <a:cs typeface="MS Gothic"/>
              </a:rPr>
              <a:t>（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1</a:t>
            </a:r>
            <a:r>
              <a:rPr sz="2800" dirty="0" smtClean="0">
                <a:solidFill>
                  <a:prstClr val="black"/>
                </a:solidFill>
                <a:latin typeface="MS Gothic"/>
                <a:cs typeface="MS Gothic"/>
              </a:rPr>
              <a:t>）</a:t>
            </a:r>
            <a:r>
              <a:rPr sz="2800" spc="-750" dirty="0" smtClean="0">
                <a:solidFill>
                  <a:prstClr val="black"/>
                </a:solidFill>
                <a:latin typeface="MS Gothic"/>
                <a:cs typeface="MS Gothic"/>
              </a:rPr>
              <a:t> </a:t>
            </a:r>
            <a:r>
              <a:rPr sz="2800" spc="-6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tmosp</a:t>
            </a:r>
            <a:r>
              <a:rPr sz="2800" spc="-9" dirty="0" smtClean="0">
                <a:solidFill>
                  <a:prstClr val="black"/>
                </a:solidFill>
                <a:cs typeface="Calibri"/>
              </a:rPr>
              <a:t>h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er</a:t>
            </a:r>
            <a:r>
              <a:rPr sz="2800" spc="-9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2800" spc="-62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dry</a:t>
            </a:r>
            <a:r>
              <a:rPr sz="2800" spc="-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ng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4279153"/>
            <a:ext cx="3124919" cy="4196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200" spc="9" baseline="1841" dirty="0" smtClean="0">
                <a:solidFill>
                  <a:prstClr val="black"/>
                </a:solidFill>
                <a:latin typeface="MS Gothic"/>
                <a:cs typeface="MS Gothic"/>
              </a:rPr>
              <a:t>（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2</a:t>
            </a:r>
            <a:r>
              <a:rPr sz="4200" spc="9" baseline="1841" dirty="0" smtClean="0">
                <a:solidFill>
                  <a:prstClr val="black"/>
                </a:solidFill>
                <a:latin typeface="MS Gothic"/>
                <a:cs typeface="MS Gothic"/>
              </a:rPr>
              <a:t>）</a:t>
            </a:r>
            <a:r>
              <a:rPr sz="4200" spc="-159" baseline="1950" dirty="0" smtClean="0">
                <a:solidFill>
                  <a:prstClr val="black"/>
                </a:solidFill>
                <a:cs typeface="Calibri"/>
              </a:rPr>
              <a:t>V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acuum</a:t>
            </a:r>
            <a:r>
              <a:rPr sz="4200" spc="-36" baseline="195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dry</a:t>
            </a:r>
            <a:r>
              <a:rPr sz="4200" spc="-9" baseline="19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ng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11370" y="4318025"/>
            <a:ext cx="260672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(De</a:t>
            </a:r>
            <a:r>
              <a:rPr sz="4200" spc="-19" baseline="2925" dirty="0" smtClean="0">
                <a:solidFill>
                  <a:prstClr val="black"/>
                </a:solidFill>
                <a:cs typeface="Calibri"/>
              </a:rPr>
              <a:t>c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omp</a:t>
            </a:r>
            <a:r>
              <a:rPr sz="4200" spc="-50" baseline="2925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ess</a:t>
            </a:r>
            <a:r>
              <a:rPr sz="4200" spc="-9" baseline="2925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on</a:t>
            </a:r>
            <a:r>
              <a:rPr sz="4200" spc="29" baseline="29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2925" dirty="0" smtClean="0">
                <a:solidFill>
                  <a:prstClr val="black"/>
                </a:solidFill>
                <a:cs typeface="Calibri"/>
              </a:rPr>
              <a:t>)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07542" y="4791479"/>
            <a:ext cx="5224728" cy="929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54"/>
              </a:lnSpc>
              <a:spcBef>
                <a:spcPts val="162"/>
              </a:spcBef>
            </a:pPr>
            <a:r>
              <a:rPr sz="4200" spc="9" baseline="1841" dirty="0" smtClean="0">
                <a:solidFill>
                  <a:prstClr val="black"/>
                </a:solidFill>
                <a:latin typeface="MS Gothic"/>
                <a:cs typeface="MS Gothic"/>
              </a:rPr>
              <a:t>（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3</a:t>
            </a:r>
            <a:r>
              <a:rPr sz="4200" baseline="1841" dirty="0" smtClean="0">
                <a:solidFill>
                  <a:prstClr val="black"/>
                </a:solidFill>
                <a:latin typeface="MS Gothic"/>
                <a:cs typeface="MS Gothic"/>
              </a:rPr>
              <a:t>）</a:t>
            </a:r>
            <a:r>
              <a:rPr sz="4200" spc="-750" baseline="1841" dirty="0" smtClean="0">
                <a:solidFill>
                  <a:prstClr val="black"/>
                </a:solidFill>
                <a:latin typeface="MS Gothic"/>
                <a:cs typeface="MS Gothic"/>
              </a:rPr>
              <a:t> 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F</a:t>
            </a:r>
            <a:r>
              <a:rPr sz="4200" spc="-39" baseline="1950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spc="-25" baseline="19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spc="-59" baseline="1950" dirty="0" smtClean="0">
                <a:solidFill>
                  <a:prstClr val="black"/>
                </a:solidFill>
                <a:cs typeface="Calibri"/>
              </a:rPr>
              <a:t>z</a:t>
            </a:r>
            <a:r>
              <a:rPr sz="4200" spc="4" baseline="1950" dirty="0" smtClean="0">
                <a:solidFill>
                  <a:prstClr val="black"/>
                </a:solidFill>
                <a:cs typeface="Calibri"/>
              </a:rPr>
              <a:t>e</a:t>
            </a:r>
            <a:r>
              <a:rPr sz="4200" spc="-4" baseline="1950" dirty="0" smtClean="0">
                <a:solidFill>
                  <a:prstClr val="black"/>
                </a:solidFill>
                <a:cs typeface="Calibri"/>
              </a:rPr>
              <a:t>-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dry</a:t>
            </a:r>
            <a:r>
              <a:rPr sz="4200" spc="-4" baseline="19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ng</a:t>
            </a:r>
            <a:r>
              <a:rPr sz="4200" spc="-145" baseline="195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(l</a:t>
            </a:r>
            <a:r>
              <a:rPr sz="4200" spc="-44" baseline="1950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oph</a:t>
            </a:r>
            <a:r>
              <a:rPr sz="4200" spc="-14" baseline="19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l</a:t>
            </a:r>
            <a:r>
              <a:rPr sz="4200" spc="-9" baseline="1950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4200" spc="-50" baseline="1950" dirty="0" smtClean="0">
                <a:solidFill>
                  <a:prstClr val="black"/>
                </a:solidFill>
                <a:cs typeface="Calibri"/>
              </a:rPr>
              <a:t>z</a:t>
            </a:r>
            <a:r>
              <a:rPr sz="4200" spc="-19" baseline="1950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tio</a:t>
            </a:r>
            <a:r>
              <a:rPr sz="4200" spc="-9" baseline="1950" dirty="0" smtClean="0">
                <a:solidFill>
                  <a:prstClr val="black"/>
                </a:solidFill>
                <a:cs typeface="Calibri"/>
              </a:rPr>
              <a:t>n</a:t>
            </a:r>
            <a:r>
              <a:rPr sz="4200" baseline="1950" dirty="0" smtClean="0">
                <a:solidFill>
                  <a:prstClr val="black"/>
                </a:solidFill>
                <a:cs typeface="Calibri"/>
              </a:rPr>
              <a:t>)</a:t>
            </a:r>
            <a:endParaRPr sz="2800" dirty="0">
              <a:solidFill>
                <a:prstClr val="black"/>
              </a:solidFill>
              <a:cs typeface="Calibri"/>
            </a:endParaRPr>
          </a:p>
          <a:p>
            <a:pPr marL="12700" marR="59089">
              <a:lnSpc>
                <a:spcPct val="107747"/>
              </a:lnSpc>
            </a:pPr>
            <a:r>
              <a:rPr sz="2800" spc="9" dirty="0" smtClean="0">
                <a:solidFill>
                  <a:prstClr val="black"/>
                </a:solidFill>
                <a:latin typeface="MS Gothic"/>
                <a:cs typeface="MS Gothic"/>
              </a:rPr>
              <a:t>（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4</a:t>
            </a:r>
            <a:r>
              <a:rPr sz="2800" dirty="0" smtClean="0">
                <a:solidFill>
                  <a:prstClr val="black"/>
                </a:solidFill>
                <a:latin typeface="MS Gothic"/>
                <a:cs typeface="MS Gothic"/>
              </a:rPr>
              <a:t>）</a:t>
            </a:r>
            <a:r>
              <a:rPr sz="2800" spc="-750" dirty="0" smtClean="0">
                <a:solidFill>
                  <a:prstClr val="black"/>
                </a:solidFill>
                <a:latin typeface="MS Gothic"/>
                <a:cs typeface="MS Gothic"/>
              </a:rPr>
              <a:t> 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Sp</a:t>
            </a:r>
            <a:r>
              <a:rPr sz="2800" spc="-69" dirty="0" smtClean="0">
                <a:solidFill>
                  <a:prstClr val="black"/>
                </a:solidFill>
                <a:cs typeface="Calibri"/>
              </a:rPr>
              <a:t>r</a:t>
            </a:r>
            <a:r>
              <a:rPr sz="2800" spc="-39" dirty="0" smtClean="0">
                <a:solidFill>
                  <a:prstClr val="black"/>
                </a:solidFill>
                <a:cs typeface="Calibri"/>
              </a:rPr>
              <a:t>a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y</a:t>
            </a:r>
            <a:r>
              <a:rPr sz="2800" spc="-63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dry</a:t>
            </a:r>
            <a:r>
              <a:rPr sz="2800" spc="-4" dirty="0" smtClean="0">
                <a:solidFill>
                  <a:prstClr val="black"/>
                </a:solidFill>
                <a:cs typeface="Calibri"/>
              </a:rPr>
              <a:t>i</a:t>
            </a:r>
            <a:r>
              <a:rPr sz="2800" dirty="0" smtClean="0">
                <a:solidFill>
                  <a:prstClr val="black"/>
                </a:solidFill>
                <a:cs typeface="Calibri"/>
              </a:rPr>
              <a:t>ng</a:t>
            </a:r>
            <a:endParaRPr sz="2800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74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defTabSz="914400">
              <a:lnSpc>
                <a:spcPts val="3775"/>
              </a:lnSpc>
              <a:spcBef>
                <a:spcPts val="188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lyophil</a:t>
            </a:r>
            <a:r>
              <a:rPr lang="en-US" sz="3600" b="1" spc="-14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i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zation</a:t>
            </a:r>
            <a:r>
              <a:rPr lang="en-US" sz="36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Freeze drying</a:t>
            </a:r>
          </a:p>
          <a:p>
            <a:r>
              <a:rPr lang="en-US" dirty="0" smtClean="0"/>
              <a:t>Process in which water is removed from a product after it is frozen.</a:t>
            </a:r>
          </a:p>
          <a:p>
            <a:r>
              <a:rPr lang="en-US" dirty="0" smtClean="0"/>
              <a:t>It is placed under vacuum allowing the ice to change directly from the solid to vapor without passing through a liquid phase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processing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stages of processing that occur after the completion of the fermentation or bioconversion stage, including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purification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packaging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product.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114800"/>
            <a:ext cx="81534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369" lvl="0" indent="-228369" defTabSz="91347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treatment of culture broth after fermentation to 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products</a:t>
            </a:r>
          </a:p>
        </p:txBody>
      </p:sp>
    </p:spTree>
    <p:extLst>
      <p:ext uri="{BB962C8B-B14F-4D97-AF65-F5344CB8AC3E}">
        <p14:creationId xmlns:p14="http://schemas.microsoft.com/office/powerpoint/2010/main" val="41333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ownstream process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621" y="228600"/>
            <a:ext cx="6567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Stage in Downstream processing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307068"/>
            <a:ext cx="153869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Crude product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2743200"/>
            <a:ext cx="154298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Cell disruption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743200"/>
            <a:ext cx="213988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Removal of insoluble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0144" y="2729345"/>
            <a:ext cx="17849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Product recovery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191000"/>
            <a:ext cx="18925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Purify the product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91189" y="4191000"/>
            <a:ext cx="17583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Finished product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4756" y="4191000"/>
            <a:ext cx="8476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market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3" idx="3"/>
            <a:endCxn id="4" idx="0"/>
          </p:cNvCxnSpPr>
          <p:nvPr/>
        </p:nvCxnSpPr>
        <p:spPr>
          <a:xfrm>
            <a:off x="4739091" y="1491734"/>
            <a:ext cx="1823603" cy="1251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1"/>
            <a:endCxn id="5" idx="3"/>
          </p:cNvCxnSpPr>
          <p:nvPr/>
        </p:nvCxnSpPr>
        <p:spPr>
          <a:xfrm flipH="1">
            <a:off x="5340281" y="2927866"/>
            <a:ext cx="4509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 flipH="1" flipV="1">
            <a:off x="2645056" y="2914011"/>
            <a:ext cx="555344" cy="1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>
            <a:off x="1752600" y="3098677"/>
            <a:ext cx="0" cy="10923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8" idx="1"/>
          </p:cNvCxnSpPr>
          <p:nvPr/>
        </p:nvCxnSpPr>
        <p:spPr>
          <a:xfrm>
            <a:off x="2883106" y="4375666"/>
            <a:ext cx="5080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>
            <a:off x="5149491" y="4375666"/>
            <a:ext cx="9652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24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886700" cy="990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Cell disruption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8867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product are intercellular including many enzymes and products required to disrupt the cells and release these products e.g. Yeast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 disruption can be achieved by both mechanical and non mechanical methods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 – sonication and liquid shear homogenization etc.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mechanical – autolysis, osmosis shock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Removal of Insoluble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cells, cell debris or other particulate matter from fermentation broth culture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Typical operations to achieve this: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Centrifugation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Sedimentation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Flocculation a process where a solute comes out of solution in the form of floc or flakes.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Gravity settling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7851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2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Filtration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mechanical operation used for the separation of solids from fluids (liquids or gases) by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interposing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medium to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porous membrane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which the fluid can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the solids in the fluid are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retained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038600"/>
            <a:ext cx="35052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78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1455</TotalTime>
  <Words>1522</Words>
  <Application>Microsoft Office PowerPoint</Application>
  <PresentationFormat>On-screen Show (4:3)</PresentationFormat>
  <Paragraphs>201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PowerPoint Presentation</vt:lpstr>
      <vt:lpstr>Outline</vt:lpstr>
      <vt:lpstr>PowerPoint Presentation</vt:lpstr>
      <vt:lpstr>Downstream processing</vt:lpstr>
      <vt:lpstr>PowerPoint Presentation</vt:lpstr>
      <vt:lpstr>PowerPoint Presentation</vt:lpstr>
      <vt:lpstr>   Cell disruption</vt:lpstr>
      <vt:lpstr>Removal of Insoluble</vt:lpstr>
      <vt:lpstr>Filtration </vt:lpstr>
      <vt:lpstr>                  Filtration</vt:lpstr>
      <vt:lpstr>Filtration</vt:lpstr>
      <vt:lpstr>Continuous Rotary Vacuum filter</vt:lpstr>
      <vt:lpstr>PowerPoint Presentation</vt:lpstr>
      <vt:lpstr>Points to be considered while selecting the filter medium:</vt:lpstr>
      <vt:lpstr>Centrifugation </vt:lpstr>
      <vt:lpstr>PowerPoint Presentation</vt:lpstr>
      <vt:lpstr>Sedimentation</vt:lpstr>
      <vt:lpstr>Flocculation</vt:lpstr>
      <vt:lpstr>Product Isolation</vt:lpstr>
      <vt:lpstr>Liquid -Liquid extraction</vt:lpstr>
      <vt:lpstr>Adsorption</vt:lpstr>
      <vt:lpstr>Ultrafiltration</vt:lpstr>
      <vt:lpstr>Ultrafiltration</vt:lpstr>
      <vt:lpstr>Ultrafiltration</vt:lpstr>
      <vt:lpstr>Precipitation</vt:lpstr>
      <vt:lpstr>Precipitation</vt:lpstr>
      <vt:lpstr>Product Purification</vt:lpstr>
      <vt:lpstr>PowerPoint Presentation</vt:lpstr>
      <vt:lpstr>PowerPoint Presentation</vt:lpstr>
      <vt:lpstr>PowerPoint Presentation</vt:lpstr>
      <vt:lpstr>Liquid Chromatography</vt:lpstr>
      <vt:lpstr>HPLC Configuration</vt:lpstr>
      <vt:lpstr>PowerPoint Presentation</vt:lpstr>
      <vt:lpstr>Crystallization</vt:lpstr>
      <vt:lpstr>PowerPoint Presentation</vt:lpstr>
      <vt:lpstr>PowerPoint Presentation</vt:lpstr>
      <vt:lpstr>PowerPoint Presentation</vt:lpstr>
      <vt:lpstr>lyophilization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tesfish</dc:creator>
  <cp:lastModifiedBy>User</cp:lastModifiedBy>
  <cp:revision>153</cp:revision>
  <dcterms:created xsi:type="dcterms:W3CDTF">2016-05-17T13:00:44Z</dcterms:created>
  <dcterms:modified xsi:type="dcterms:W3CDTF">2020-05-02T10:07:34Z</dcterms:modified>
</cp:coreProperties>
</file>