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03" r:id="rId35"/>
    <p:sldId id="289" r:id="rId36"/>
    <p:sldId id="295" r:id="rId37"/>
    <p:sldId id="290" r:id="rId38"/>
    <p:sldId id="291" r:id="rId39"/>
    <p:sldId id="296" r:id="rId40"/>
    <p:sldId id="297" r:id="rId41"/>
    <p:sldId id="292" r:id="rId42"/>
    <p:sldId id="293" r:id="rId43"/>
    <p:sldId id="294" r:id="rId44"/>
    <p:sldId id="298" r:id="rId45"/>
    <p:sldId id="299" r:id="rId46"/>
    <p:sldId id="300" r:id="rId47"/>
    <p:sldId id="301" r:id="rId48"/>
    <p:sldId id="30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3CF3FF-7C6E-4CC2-87E7-E6CD39157B12}" type="datetimeFigureOut">
              <a:rPr lang="en-US" smtClean="0"/>
              <a:pPr/>
              <a:t>5/10/2017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099449F-1200-4429-9F68-C96C3A3AB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2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743200"/>
            <a:ext cx="6629400" cy="1828800"/>
          </a:xfrm>
        </p:spPr>
        <p:txBody>
          <a:bodyPr/>
          <a:lstStyle/>
          <a:p>
            <a:r>
              <a:rPr lang="en-US" dirty="0" smtClean="0"/>
              <a:t>CHApter-5</a:t>
            </a:r>
            <a:br>
              <a:rPr lang="en-US" dirty="0" smtClean="0"/>
            </a:br>
            <a:r>
              <a:rPr lang="en-US" dirty="0" smtClean="0"/>
              <a:t>curve fitting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6107611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953000"/>
            <a:ext cx="452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 2]- Linearization – </a:t>
            </a:r>
          </a:p>
          <a:p>
            <a:pPr>
              <a:buNone/>
            </a:pPr>
            <a:r>
              <a:rPr lang="en-US" dirty="0" smtClean="0"/>
              <a:t>			      Log y= b Log(x)+ Log(a)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3048000" y="2819400"/>
          <a:ext cx="339691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930066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Yi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Linearized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1828800" y="2438400"/>
          <a:ext cx="5867401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6850"/>
                <a:gridCol w="1930066"/>
                <a:gridCol w="1419607"/>
                <a:gridCol w="1050878"/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 (xi)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Log(</a:t>
                      </a:r>
                      <a:r>
                        <a:rPr lang="en-US" dirty="0" err="1" smtClean="0"/>
                        <a:t>yi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-0.301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0.226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0.534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0.753</a:t>
                      </a:r>
                      <a:endParaRPr lang="en-US" dirty="0"/>
                    </a:p>
                  </a:txBody>
                  <a:tcPr/>
                </a:tc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799" y="5334000"/>
            <a:ext cx="3733801" cy="492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POLYNOMIAL REGRESSION</a:t>
            </a:r>
          </a:p>
          <a:p>
            <a:endParaRPr lang="en-US" dirty="0" smtClean="0"/>
          </a:p>
          <a:p>
            <a:r>
              <a:rPr lang="en-US" dirty="0" smtClean="0"/>
              <a:t>Example: Quadratic Polynomial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2057400"/>
            <a:ext cx="4850606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3200400"/>
            <a:ext cx="2895600" cy="4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733800"/>
            <a:ext cx="3733800" cy="629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Quadratic Regression General Formulation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4800600"/>
            <a:ext cx="528710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57400"/>
            <a:ext cx="4343400" cy="244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 Find the least squares parabola for the following data:</a:t>
            </a:r>
          </a:p>
          <a:p>
            <a:pPr>
              <a:buNone/>
            </a:pPr>
            <a:r>
              <a:rPr lang="en-US" dirty="0" smtClean="0"/>
              <a:t>(-1,10), (0, 9), (1, 7), (2, 5), (3, 4), (4, 3), (5, 0), (6, -1)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276600"/>
            <a:ext cx="5770033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Solve: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133600"/>
            <a:ext cx="698018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dependent variable may be a function of more than one variable.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667000"/>
            <a:ext cx="3461726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3276600"/>
            <a:ext cx="4773889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191000"/>
            <a:ext cx="4038600" cy="236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yields the least squares 3D surface that best fits the given data.</a:t>
            </a:r>
          </a:p>
          <a:p>
            <a:r>
              <a:rPr lang="en-US" dirty="0" smtClean="0"/>
              <a:t>This formulation can be extended to m variables (dimensions).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57400"/>
            <a:ext cx="5727675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5715000"/>
            <a:ext cx="493441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[READING ASSIGNMENT]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Curve Fitting- The process of approximating function values.</a:t>
            </a:r>
          </a:p>
          <a:p>
            <a:r>
              <a:rPr lang="en-US" dirty="0" smtClean="0"/>
              <a:t>TECHNIQUES- REGRESSION and INTERPOLATION</a:t>
            </a:r>
          </a:p>
          <a:p>
            <a:r>
              <a:rPr lang="en-US" dirty="0" smtClean="0"/>
              <a:t>REGRESSION- the process of finding another curve that would closely match the target functions values</a:t>
            </a:r>
          </a:p>
          <a:p>
            <a:r>
              <a:rPr lang="en-US" dirty="0" smtClean="0"/>
              <a:t>INTERPOLATION- the process of approximating points on a given function by using existent data found in the neighborhood of these points.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process of computing intermediate data points between known data points. </a:t>
            </a:r>
          </a:p>
          <a:p>
            <a:pPr lvl="1"/>
            <a:r>
              <a:rPr lang="en-US" dirty="0" smtClean="0"/>
              <a:t>Newton’s Interpolation Polynomials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Lagrange Interpolation Polynomials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48000"/>
            <a:ext cx="783980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962400"/>
            <a:ext cx="2209800" cy="102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Interpolation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514600"/>
            <a:ext cx="386334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2057400"/>
            <a:ext cx="4191000" cy="457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10000"/>
            <a:ext cx="38250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[EXAMPLE]: Linear Interpolation</a:t>
            </a:r>
          </a:p>
          <a:p>
            <a:r>
              <a:rPr lang="en-US" dirty="0" smtClean="0"/>
              <a:t>Estimate </a:t>
            </a:r>
            <a:r>
              <a:rPr lang="en-US" dirty="0" err="1" smtClean="0"/>
              <a:t>ln</a:t>
            </a:r>
            <a:r>
              <a:rPr lang="en-US" dirty="0" smtClean="0"/>
              <a:t>(2)= 0.693147 using linear interpolation:</a:t>
            </a:r>
          </a:p>
          <a:p>
            <a:pPr lvl="1"/>
            <a:r>
              <a:rPr lang="en-US" dirty="0" smtClean="0"/>
              <a:t>A, initial points: (1, 0) and (6, 1.791759)</a:t>
            </a:r>
          </a:p>
          <a:p>
            <a:pPr lvl="1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B,  initial points: (1, 0)  and (4, 1.386294) </a:t>
            </a:r>
          </a:p>
          <a:p>
            <a:pPr lvl="1"/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124200"/>
            <a:ext cx="489327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572000"/>
            <a:ext cx="489697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 Interpolation of </a:t>
            </a:r>
            <a:r>
              <a:rPr lang="en-US" dirty="0" err="1" smtClean="0"/>
              <a:t>Ln</a:t>
            </a:r>
            <a:r>
              <a:rPr lang="en-US" dirty="0" smtClean="0"/>
              <a:t>(2)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181600" cy="4223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Quadratic Interpolation</a:t>
            </a:r>
          </a:p>
          <a:p>
            <a:endParaRPr lang="en-US" dirty="0" smtClean="0"/>
          </a:p>
          <a:p>
            <a:r>
              <a:rPr lang="en-US" dirty="0" smtClean="0"/>
              <a:t>By setting x=x</a:t>
            </a:r>
            <a:r>
              <a:rPr lang="en-US" sz="1800" dirty="0" smtClean="0"/>
              <a:t>0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By setting x=x</a:t>
            </a:r>
            <a:r>
              <a:rPr lang="en-US" sz="1600" dirty="0" smtClean="0"/>
              <a:t>1</a:t>
            </a:r>
            <a:r>
              <a:rPr lang="en-US" dirty="0" smtClean="0"/>
              <a:t>, b</a:t>
            </a:r>
            <a:r>
              <a:rPr lang="en-US" sz="1600" dirty="0" smtClean="0"/>
              <a:t>0</a:t>
            </a:r>
            <a:r>
              <a:rPr lang="en-US" dirty="0" smtClean="0"/>
              <a:t>=f(x</a:t>
            </a:r>
            <a:r>
              <a:rPr lang="en-US" sz="1400" dirty="0" smtClean="0"/>
              <a:t>0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By setting x=x</a:t>
            </a:r>
            <a:r>
              <a:rPr lang="en-US" sz="1600" dirty="0" smtClean="0"/>
              <a:t>2</a:t>
            </a:r>
            <a:r>
              <a:rPr lang="en-US" dirty="0" smtClean="0"/>
              <a:t>, b</a:t>
            </a:r>
            <a:r>
              <a:rPr lang="en-US" sz="1800" dirty="0" smtClean="0"/>
              <a:t>0</a:t>
            </a:r>
            <a:r>
              <a:rPr lang="en-US" dirty="0" smtClean="0"/>
              <a:t>, b</a:t>
            </a:r>
            <a:r>
              <a:rPr lang="en-US" sz="1800" dirty="0" smtClean="0"/>
              <a:t>1</a:t>
            </a:r>
            <a:r>
              <a:rPr lang="en-US" sz="3200" dirty="0" smtClean="0"/>
              <a:t>[ASSIGNMENT]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124200"/>
            <a:ext cx="1371600" cy="474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419600"/>
            <a:ext cx="2332736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867400"/>
            <a:ext cx="361684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6400" y="2133600"/>
            <a:ext cx="6172201" cy="4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[EXAMPLE]: Quadratic Interpolation</a:t>
            </a:r>
          </a:p>
          <a:p>
            <a:r>
              <a:rPr lang="en-US" dirty="0" smtClean="0"/>
              <a:t>X0=1	f(0)=0</a:t>
            </a:r>
          </a:p>
          <a:p>
            <a:r>
              <a:rPr lang="en-US" dirty="0" smtClean="0"/>
              <a:t>X1=4	f(4)=1.386294</a:t>
            </a:r>
          </a:p>
          <a:p>
            <a:r>
              <a:rPr lang="en-US" dirty="0" smtClean="0"/>
              <a:t>X2=6	f(6)=1.791759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495800"/>
            <a:ext cx="353615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5410200"/>
            <a:ext cx="542108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Quadratic Interpolation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200400"/>
            <a:ext cx="4191000" cy="345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133600"/>
            <a:ext cx="6172201" cy="4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2743200"/>
            <a:ext cx="641553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form of Newton’s Interpolating polynomial</a:t>
            </a:r>
          </a:p>
          <a:p>
            <a:r>
              <a:rPr lang="en-US" dirty="0" smtClean="0"/>
              <a:t>Divided Differences:</a:t>
            </a:r>
          </a:p>
          <a:p>
            <a:r>
              <a:rPr lang="en-US" dirty="0" smtClean="0"/>
              <a:t>FIRST ORDER:</a:t>
            </a:r>
          </a:p>
          <a:p>
            <a:endParaRPr lang="en-US" dirty="0" smtClean="0"/>
          </a:p>
          <a:p>
            <a:r>
              <a:rPr lang="en-US" dirty="0" smtClean="0"/>
              <a:t>SECOND ORDER:</a:t>
            </a:r>
          </a:p>
          <a:p>
            <a:endParaRPr lang="en-US" dirty="0" smtClean="0"/>
          </a:p>
          <a:p>
            <a:r>
              <a:rPr lang="en-US" dirty="0" smtClean="0"/>
              <a:t>THIRD ORDER: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743200"/>
            <a:ext cx="2844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3886200"/>
            <a:ext cx="450760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5334000"/>
            <a:ext cx="643719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 General form of Newton’s Interpolating polynomial</a:t>
            </a:r>
          </a:p>
          <a:p>
            <a:r>
              <a:rPr lang="en-US" dirty="0" smtClean="0"/>
              <a:t>Evaluate </a:t>
            </a:r>
            <a:r>
              <a:rPr lang="en-US" dirty="0" err="1" smtClean="0"/>
              <a:t>ln</a:t>
            </a:r>
            <a:r>
              <a:rPr lang="en-US" dirty="0" smtClean="0"/>
              <a:t>(2) using a third order divided difference</a:t>
            </a:r>
          </a:p>
          <a:p>
            <a:pPr>
              <a:buNone/>
            </a:pPr>
            <a:r>
              <a:rPr lang="en-US" dirty="0" smtClean="0"/>
              <a:t>	polynomial</a:t>
            </a:r>
          </a:p>
          <a:p>
            <a:pPr>
              <a:buNone/>
            </a:pPr>
            <a:r>
              <a:rPr lang="en-US" dirty="0" smtClean="0"/>
              <a:t>			X0=0, f(0) = 0</a:t>
            </a:r>
          </a:p>
          <a:p>
            <a:pPr>
              <a:buNone/>
            </a:pPr>
            <a:r>
              <a:rPr lang="en-US" dirty="0" smtClean="0"/>
              <a:t>			X1=4, f(4) = 1.386294</a:t>
            </a:r>
          </a:p>
          <a:p>
            <a:pPr>
              <a:buNone/>
            </a:pPr>
            <a:r>
              <a:rPr lang="en-US" dirty="0" smtClean="0"/>
              <a:t>			X2=6, f(6) = 1.791759</a:t>
            </a:r>
          </a:p>
          <a:p>
            <a:pPr>
              <a:buNone/>
            </a:pPr>
            <a:r>
              <a:rPr lang="en-US" dirty="0" smtClean="0"/>
              <a:t>			X3=5, f(5) = 1.609438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Third order polynomial</a:t>
            </a:r>
          </a:p>
          <a:p>
            <a:endParaRPr lang="en-US" dirty="0" smtClean="0"/>
          </a:p>
          <a:p>
            <a:r>
              <a:rPr lang="en-US" dirty="0" smtClean="0"/>
              <a:t>First divided differences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276600"/>
            <a:ext cx="558223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133600"/>
            <a:ext cx="7696200" cy="478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Fitting a straight line to a set of observations:</a:t>
            </a:r>
          </a:p>
          <a:p>
            <a:pPr lvl="1">
              <a:buNone/>
            </a:pPr>
            <a:r>
              <a:rPr lang="en-US" dirty="0" smtClean="0"/>
              <a:t>	(x1, y1), (x2, y2),…, (</a:t>
            </a:r>
            <a:r>
              <a:rPr lang="en-US" dirty="0" err="1" smtClean="0"/>
              <a:t>xn</a:t>
            </a:r>
            <a:r>
              <a:rPr lang="en-US" dirty="0" smtClean="0"/>
              <a:t>, </a:t>
            </a:r>
            <a:r>
              <a:rPr lang="en-US" dirty="0" err="1" smtClean="0"/>
              <a:t>yn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Mathematically:</a:t>
            </a:r>
          </a:p>
          <a:p>
            <a:pPr>
              <a:buNone/>
            </a:pPr>
            <a:r>
              <a:rPr lang="en-US" dirty="0" smtClean="0"/>
              <a:t>			y=a</a:t>
            </a:r>
            <a:r>
              <a:rPr lang="en-US" sz="2000" dirty="0" smtClean="0"/>
              <a:t>o</a:t>
            </a:r>
            <a:r>
              <a:rPr lang="en-US" dirty="0" smtClean="0"/>
              <a:t>+a</a:t>
            </a:r>
            <a:r>
              <a:rPr lang="en-US" sz="1600" dirty="0" smtClean="0"/>
              <a:t>1</a:t>
            </a:r>
            <a:r>
              <a:rPr lang="en-US" dirty="0" smtClean="0"/>
              <a:t>x+e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err="1" smtClean="0"/>
              <a:t>a</a:t>
            </a:r>
            <a:r>
              <a:rPr lang="en-US" sz="1600" dirty="0" err="1" smtClean="0"/>
              <a:t>o</a:t>
            </a:r>
            <a:r>
              <a:rPr lang="en-US" dirty="0" smtClean="0"/>
              <a:t>, a</a:t>
            </a:r>
            <a:r>
              <a:rPr lang="en-US" sz="1400" dirty="0" smtClean="0"/>
              <a:t>1</a:t>
            </a:r>
            <a:r>
              <a:rPr lang="en-US" dirty="0" smtClean="0"/>
              <a:t> ---  Coefficients </a:t>
            </a:r>
          </a:p>
          <a:p>
            <a:pPr lvl="1">
              <a:buNone/>
            </a:pPr>
            <a:r>
              <a:rPr lang="en-US" dirty="0" smtClean="0"/>
              <a:t>			e       ---   Error/Residual</a:t>
            </a:r>
          </a:p>
          <a:p>
            <a:r>
              <a:rPr lang="en-US" dirty="0" smtClean="0"/>
              <a:t>Objectives: calculating </a:t>
            </a:r>
            <a:r>
              <a:rPr lang="en-US" dirty="0" err="1" smtClean="0"/>
              <a:t>a</a:t>
            </a:r>
            <a:r>
              <a:rPr lang="en-US" sz="2000" dirty="0" err="1" smtClean="0"/>
              <a:t>o</a:t>
            </a:r>
            <a:r>
              <a:rPr lang="en-US" dirty="0" smtClean="0"/>
              <a:t>, a</a:t>
            </a:r>
            <a:r>
              <a:rPr lang="en-US" sz="1600" dirty="0" smtClean="0"/>
              <a:t>1</a:t>
            </a:r>
            <a:r>
              <a:rPr lang="en-US" dirty="0" smtClean="0"/>
              <a:t>, 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Second divided differences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Third divided difference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133600"/>
            <a:ext cx="57237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4267200"/>
            <a:ext cx="640521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b1, b2 and b3 represent</a:t>
            </a:r>
          </a:p>
          <a:p>
            <a:endParaRPr lang="en-US" dirty="0" smtClean="0"/>
          </a:p>
          <a:p>
            <a:r>
              <a:rPr lang="en-US" dirty="0" smtClean="0"/>
              <a:t>Thus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10200" cy="45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200400"/>
            <a:ext cx="735142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Lagrange polynomials</a:t>
            </a:r>
          </a:p>
          <a:p>
            <a:r>
              <a:rPr lang="en-US" dirty="0" smtClean="0"/>
              <a:t>A direct reformulation of Newton’s divided difference polynomials[READING ASSIGNMENT]</a:t>
            </a:r>
          </a:p>
          <a:p>
            <a:r>
              <a:rPr lang="en-US" dirty="0" smtClean="0"/>
              <a:t>Avoid the computation of divided differences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86200"/>
            <a:ext cx="309276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[EXAMPLE]: Lagrange Interpolating Polynomials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First Order</a:t>
            </a:r>
          </a:p>
          <a:p>
            <a:endParaRPr lang="en-US" dirty="0" smtClean="0"/>
          </a:p>
          <a:p>
            <a:r>
              <a:rPr lang="en-US" dirty="0" smtClean="0"/>
              <a:t>Second Order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319548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581400"/>
            <a:ext cx="511183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7000" y="5029200"/>
            <a:ext cx="53637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SPLINES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Curves that approximate functions using low order polynomials fitted between consecutive sets of data points.</a:t>
            </a:r>
          </a:p>
          <a:p>
            <a:r>
              <a:rPr lang="en-US" dirty="0" smtClean="0"/>
              <a:t>Depending on the problem, </a:t>
            </a:r>
            <a:r>
              <a:rPr lang="en-US" dirty="0" err="1" smtClean="0"/>
              <a:t>splines</a:t>
            </a:r>
            <a:r>
              <a:rPr lang="en-US" dirty="0" smtClean="0"/>
              <a:t> can be superior in accuracy than interpolating polynomials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524000"/>
            <a:ext cx="23050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Order/Linear </a:t>
            </a:r>
            <a:r>
              <a:rPr lang="en-US" dirty="0" err="1" smtClean="0"/>
              <a:t>Splines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62200"/>
            <a:ext cx="540026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5257800"/>
            <a:ext cx="2681287" cy="96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 First Order </a:t>
            </a:r>
            <a:r>
              <a:rPr lang="en-US" dirty="0" err="1" smtClean="0"/>
              <a:t>Splines</a:t>
            </a:r>
            <a:endParaRPr lang="en-US" dirty="0" smtClean="0"/>
          </a:p>
          <a:p>
            <a:r>
              <a:rPr lang="en-US" dirty="0" smtClean="0"/>
              <a:t>Fit first order </a:t>
            </a:r>
            <a:r>
              <a:rPr lang="en-US" dirty="0" err="1" smtClean="0"/>
              <a:t>splines</a:t>
            </a:r>
            <a:r>
              <a:rPr lang="en-US" dirty="0" smtClean="0"/>
              <a:t> for the following data and compute the value at x=5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0"/>
            <a:ext cx="1866900" cy="189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 First Order </a:t>
            </a:r>
            <a:r>
              <a:rPr lang="en-US" dirty="0" err="1" smtClean="0"/>
              <a:t>Splines</a:t>
            </a:r>
            <a:endParaRPr lang="en-US" dirty="0" smtClean="0"/>
          </a:p>
          <a:p>
            <a:r>
              <a:rPr lang="en-US" dirty="0" smtClean="0"/>
              <a:t>Between x=4.5 and x=7, m= (2.5-1/7.0-4.5)=</a:t>
            </a:r>
            <a:r>
              <a:rPr lang="en-US" dirty="0" smtClean="0"/>
              <a:t>0.6</a:t>
            </a:r>
            <a:endParaRPr lang="en-US" dirty="0" smtClean="0"/>
          </a:p>
          <a:p>
            <a:r>
              <a:rPr lang="en-US" dirty="0" smtClean="0"/>
              <a:t>f(5)=</a:t>
            </a:r>
            <a:r>
              <a:rPr lang="en-US" dirty="0" smtClean="0"/>
              <a:t>1+0.6*(</a:t>
            </a:r>
            <a:r>
              <a:rPr lang="en-US" dirty="0" smtClean="0"/>
              <a:t>5-4.5)=</a:t>
            </a:r>
            <a:r>
              <a:rPr lang="en-US" dirty="0" smtClean="0"/>
              <a:t>1.3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10000"/>
            <a:ext cx="453566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76400"/>
            <a:ext cx="5410200" cy="4293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Limitations</a:t>
            </a:r>
          </a:p>
          <a:p>
            <a:r>
              <a:rPr lang="en-US" dirty="0" smtClean="0"/>
              <a:t>Abrupt Changes in slope</a:t>
            </a:r>
          </a:p>
          <a:p>
            <a:r>
              <a:rPr lang="en-US" dirty="0" smtClean="0"/>
              <a:t>Discontinuity in evaluating derivatives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Second order equations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133600"/>
            <a:ext cx="5048250" cy="3949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(1)</a:t>
            </a:r>
          </a:p>
          <a:p>
            <a:endParaRPr lang="en-US" dirty="0"/>
          </a:p>
          <a:p>
            <a:r>
              <a:rPr lang="en-US" dirty="0" smtClean="0"/>
              <a:t>(2)</a:t>
            </a:r>
          </a:p>
          <a:p>
            <a:endParaRPr lang="en-US" dirty="0"/>
          </a:p>
          <a:p>
            <a:r>
              <a:rPr lang="en-US" dirty="0" smtClean="0"/>
              <a:t>(3)</a:t>
            </a:r>
          </a:p>
          <a:p>
            <a:endParaRPr lang="en-US" dirty="0"/>
          </a:p>
          <a:p>
            <a:r>
              <a:rPr lang="en-US" dirty="0" smtClean="0"/>
              <a:t>(4)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76400"/>
            <a:ext cx="4572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2667000"/>
            <a:ext cx="28670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962400"/>
            <a:ext cx="467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5105400"/>
            <a:ext cx="128847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[EXAMPLE]: Fit quadratic </a:t>
            </a:r>
            <a:r>
              <a:rPr lang="en-US" dirty="0" err="1" smtClean="0"/>
              <a:t>splines</a:t>
            </a:r>
            <a:r>
              <a:rPr lang="en-US" dirty="0" smtClean="0"/>
              <a:t> for the following data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667000"/>
            <a:ext cx="1866900" cy="189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Condition 1: Function values at interior points connecting polynomials are equal.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Condition 2: First and Last functions must pass through end points.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590800"/>
            <a:ext cx="311705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5181600"/>
            <a:ext cx="251460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5638800"/>
            <a:ext cx="261257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Condition 3: First derivatives at interior points are equivalent.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Condition 4: a</a:t>
            </a:r>
            <a:r>
              <a:rPr lang="en-US" sz="1800" dirty="0" smtClean="0"/>
              <a:t>1 </a:t>
            </a:r>
            <a:r>
              <a:rPr lang="en-US" dirty="0" smtClean="0"/>
              <a:t>= 0</a:t>
            </a:r>
          </a:p>
          <a:p>
            <a:r>
              <a:rPr lang="en-US" dirty="0" smtClean="0"/>
              <a:t>These equations result in a linear system of eight equations and eight unknowns(b1, c1, a2, b2, c2, a3, b3, c3).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667000"/>
            <a:ext cx="2667000" cy="810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452527" cy="337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SPLINES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Solving the system yields: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Finally: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362200"/>
            <a:ext cx="474561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343400"/>
            <a:ext cx="519485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153400" cy="990600"/>
          </a:xfrm>
        </p:spPr>
        <p:txBody>
          <a:bodyPr/>
          <a:lstStyle/>
          <a:p>
            <a:pPr algn="ctr"/>
            <a:r>
              <a:rPr lang="en-US" dirty="0" smtClean="0"/>
              <a:t>Any Questions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Minimization of the square of the residuals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209800"/>
            <a:ext cx="698269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352800"/>
            <a:ext cx="4191000" cy="201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Rearranging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Solving for </a:t>
            </a:r>
            <a:r>
              <a:rPr lang="en-US" dirty="0" err="1" smtClean="0"/>
              <a:t>a</a:t>
            </a:r>
            <a:r>
              <a:rPr lang="en-US" sz="2000" dirty="0" err="1" smtClean="0"/>
              <a:t>o</a:t>
            </a:r>
            <a:r>
              <a:rPr lang="en-US" dirty="0" smtClean="0"/>
              <a:t> and a</a:t>
            </a:r>
            <a:r>
              <a:rPr lang="en-US" sz="1600" dirty="0" smtClean="0"/>
              <a:t>1</a:t>
            </a:r>
            <a:r>
              <a:rPr lang="en-US" dirty="0" smtClean="0"/>
              <a:t> simultaneously: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4772231" cy="132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419600"/>
            <a:ext cx="3505200" cy="2043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Goodness of Fit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Goodness of fit only tells you that the curve accurately approximates the data</a:t>
            </a:r>
          </a:p>
          <a:p>
            <a:r>
              <a:rPr lang="en-US" dirty="0" smtClean="0"/>
              <a:t>However, it doesn’t necessarily mean that a relationship between the dependent and the independent variables exists. 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209800"/>
            <a:ext cx="52425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LINEARIZATION of NON-LINEAR RELATIONSHIPS</a:t>
            </a:r>
          </a:p>
          <a:p>
            <a:r>
              <a:rPr lang="en-US" dirty="0" smtClean="0"/>
              <a:t>Exponential Functions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Power Functions</a:t>
            </a:r>
          </a:p>
          <a:p>
            <a:endParaRPr lang="en-US" dirty="0" smtClean="0"/>
          </a:p>
          <a:p>
            <a:r>
              <a:rPr lang="en-US" dirty="0" smtClean="0"/>
              <a:t>Growth Rate Equations</a:t>
            </a:r>
          </a:p>
          <a:p>
            <a:pPr>
              <a:buNone/>
            </a:pPr>
            <a:r>
              <a:rPr lang="en-US" dirty="0" smtClean="0"/>
              <a:t>		  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743200"/>
            <a:ext cx="167840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667000"/>
            <a:ext cx="2438400" cy="78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4267200"/>
            <a:ext cx="1295400" cy="54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267200"/>
            <a:ext cx="2995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57400" y="5410200"/>
            <a:ext cx="166777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5334000"/>
            <a:ext cx="1905000" cy="8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Least Squares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[EXAMPLE]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0" y="2438400"/>
          <a:ext cx="4267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792</TotalTime>
  <Words>788</Words>
  <Application>Microsoft Office PowerPoint</Application>
  <PresentationFormat>On-screen Show (4:3)</PresentationFormat>
  <Paragraphs>267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Median</vt:lpstr>
      <vt:lpstr>CHApter-5 curve fitting</vt:lpstr>
      <vt:lpstr>1. Introduction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2. Least Squares Regression</vt:lpstr>
      <vt:lpstr>Multiple Linear Regression</vt:lpstr>
      <vt:lpstr>Multiple Linear Regression</vt:lpstr>
      <vt:lpstr>General Least Squares Regression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SPLINES</vt:lpstr>
      <vt:lpstr>Splines</vt:lpstr>
      <vt:lpstr>Splines</vt:lpstr>
      <vt:lpstr>Splines</vt:lpstr>
      <vt:lpstr>Splines</vt:lpstr>
      <vt:lpstr>Splines</vt:lpstr>
      <vt:lpstr>Splines</vt:lpstr>
      <vt:lpstr>QUADRATIC SPLINES</vt:lpstr>
      <vt:lpstr>QUADRATIC SPLINES</vt:lpstr>
      <vt:lpstr>QUADRATIC SPLINES</vt:lpstr>
      <vt:lpstr>QUADRATIC SPLINES</vt:lpstr>
      <vt:lpstr>QUADRATIC SPLINES</vt:lpstr>
      <vt:lpstr>QUADRATIC SPLINES</vt:lpstr>
      <vt:lpstr>QUADRATIC SPLINES</vt:lpstr>
      <vt:lpstr>Any Questions ?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CHApter-5 curve fitting</dc:title>
  <dc:creator>user</dc:creator>
  <cp:lastModifiedBy>user</cp:lastModifiedBy>
  <cp:revision>70</cp:revision>
  <dcterms:created xsi:type="dcterms:W3CDTF">2017-04-19T05:34:07Z</dcterms:created>
  <dcterms:modified xsi:type="dcterms:W3CDTF">2017-05-10T11:32:22Z</dcterms:modified>
</cp:coreProperties>
</file>