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</p:sldMasterIdLst>
  <p:notesMasterIdLst>
    <p:notesMasterId r:id="rId44"/>
  </p:notesMasterIdLst>
  <p:sldIdLst>
    <p:sldId id="256" r:id="rId2"/>
    <p:sldId id="326" r:id="rId3"/>
    <p:sldId id="327" r:id="rId4"/>
    <p:sldId id="316" r:id="rId5"/>
    <p:sldId id="318" r:id="rId6"/>
    <p:sldId id="328" r:id="rId7"/>
    <p:sldId id="329" r:id="rId8"/>
    <p:sldId id="330" r:id="rId9"/>
    <p:sldId id="336" r:id="rId10"/>
    <p:sldId id="342" r:id="rId11"/>
    <p:sldId id="341" r:id="rId12"/>
    <p:sldId id="347" r:id="rId13"/>
    <p:sldId id="343" r:id="rId14"/>
    <p:sldId id="345" r:id="rId15"/>
    <p:sldId id="346" r:id="rId16"/>
    <p:sldId id="337" r:id="rId17"/>
    <p:sldId id="317" r:id="rId18"/>
    <p:sldId id="319" r:id="rId19"/>
    <p:sldId id="331" r:id="rId20"/>
    <p:sldId id="332" r:id="rId21"/>
    <p:sldId id="333" r:id="rId22"/>
    <p:sldId id="349" r:id="rId23"/>
    <p:sldId id="348" r:id="rId24"/>
    <p:sldId id="335" r:id="rId25"/>
    <p:sldId id="339" r:id="rId26"/>
    <p:sldId id="334" r:id="rId27"/>
    <p:sldId id="352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65" autoAdjust="0"/>
    <p:restoredTop sz="98297" autoAdjust="0"/>
  </p:normalViewPr>
  <p:slideViewPr>
    <p:cSldViewPr>
      <p:cViewPr varScale="1">
        <p:scale>
          <a:sx n="72" d="100"/>
          <a:sy n="72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6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066-929E-4C9D-ABCF-990BD1072CD3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ED5D-D581-45DD-8794-E9C46D49B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Font typeface="Arial" pitchFamily="34" charset="0"/>
              <a:buChar char="•"/>
              <a:defRPr sz="4000">
                <a:latin typeface="+mn-lt"/>
              </a:defRPr>
            </a:lvl1pPr>
            <a:lvl2pPr>
              <a:buFont typeface="Arial" pitchFamily="34" charset="0"/>
              <a:buChar char="•"/>
              <a:defRPr sz="4000">
                <a:latin typeface="+mn-lt"/>
              </a:defRPr>
            </a:lvl2pPr>
            <a:lvl3pPr>
              <a:buFont typeface="Arial" pitchFamily="34" charset="0"/>
              <a:buChar char="•"/>
              <a:defRPr sz="4000">
                <a:latin typeface="+mn-lt"/>
              </a:defRPr>
            </a:lvl3pPr>
            <a:lvl4pPr>
              <a:buFont typeface="Arial" pitchFamily="34" charset="0"/>
              <a:buChar char="•"/>
              <a:defRPr sz="4000">
                <a:latin typeface="+mn-lt"/>
              </a:defRPr>
            </a:lvl4pPr>
            <a:lvl5pPr>
              <a:buFont typeface="Arial" pitchFamily="34" charset="0"/>
              <a:buChar char="•"/>
              <a:defRPr sz="4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45" r:id="rId3"/>
    <p:sldLayoutId id="2147483725" r:id="rId4"/>
    <p:sldLayoutId id="214748373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4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838200" y="-381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spc="-1" dirty="0" smtClean="0">
                <a:solidFill>
                  <a:srgbClr val="1F497D"/>
                </a:solidFill>
              </a:rPr>
              <a:t>Communities</a:t>
            </a:r>
            <a:endParaRPr lang="en-US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Social Network Analysis, Lecture 4</a:t>
            </a: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E&amp;K Ch 3.6</a:t>
            </a: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AAIT ITSC </a:t>
            </a:r>
            <a:endParaRPr lang="en-US" spc="-1" dirty="0" smtClean="0">
              <a:latin typeface="Arial"/>
            </a:endParaRPr>
          </a:p>
          <a:p>
            <a:pPr>
              <a:spcBef>
                <a:spcPts val="43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Instructor: Dr. </a:t>
            </a:r>
            <a:r>
              <a:rPr lang="en-US" spc="-1" dirty="0" err="1" smtClean="0">
                <a:solidFill>
                  <a:srgbClr val="8B8B8B"/>
                </a:solidFill>
              </a:rPr>
              <a:t>Sunkari</a:t>
            </a:r>
            <a:endParaRPr lang="en-US" spc="-1" dirty="0" smtClean="0"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 Intuition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 a partition, nodes are similar (</a:t>
            </a:r>
            <a:r>
              <a:rPr lang="en-US" dirty="0" err="1" smtClean="0"/>
              <a:t>w.r.t</a:t>
            </a:r>
            <a:r>
              <a:rPr lang="en-US" dirty="0" smtClean="0"/>
              <a:t>. edges)</a:t>
            </a:r>
          </a:p>
          <a:p>
            <a:r>
              <a:rPr lang="en-US" dirty="0" smtClean="0"/>
              <a:t>Find similar nodes via </a:t>
            </a:r>
            <a:r>
              <a:rPr lang="en-US" i="1" dirty="0" smtClean="0"/>
              <a:t>correlation</a:t>
            </a:r>
            <a:endParaRPr lang="en-US" dirty="0" smtClean="0"/>
          </a:p>
          <a:p>
            <a:pPr lvl="1"/>
            <a:r>
              <a:rPr lang="en-US" dirty="0" smtClean="0"/>
              <a:t>Pattern of edges: </a:t>
            </a:r>
            <a:r>
              <a:rPr lang="en-US" b="1" dirty="0" smtClean="0"/>
              <a:t>adjacency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i="1" spc="-1" dirty="0" smtClean="0">
                <a:solidFill>
                  <a:srgbClr val="000000"/>
                </a:solidFill>
              </a:rPr>
              <a:t>N</a:t>
            </a:r>
            <a:r>
              <a:rPr lang="en-US" spc="-1" dirty="0" smtClean="0">
                <a:solidFill>
                  <a:srgbClr val="000000"/>
                </a:solidFill>
              </a:rPr>
              <a:t>(</a:t>
            </a:r>
            <a:r>
              <a:rPr lang="en-US" i="1" spc="-1" dirty="0" smtClean="0">
                <a:solidFill>
                  <a:srgbClr val="000000"/>
                </a:solidFill>
              </a:rPr>
              <a:t>v</a:t>
            </a:r>
            <a:r>
              <a:rPr lang="en-US" spc="-1" dirty="0" smtClean="0">
                <a:solidFill>
                  <a:srgbClr val="000000"/>
                </a:solidFill>
              </a:rPr>
              <a:t>) pre-calc</a:t>
            </a: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pc="-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smtClean="0">
                <a:solidFill>
                  <a:srgbClr val="1F497D"/>
                </a:solidFill>
              </a:rPr>
              <a:t>Review: Adjacency Matrix</a:t>
            </a:r>
            <a:endParaRPr lang="en-US" dirty="0"/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667000"/>
            <a:ext cx="3238500" cy="308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886200" y="1676400"/>
          <a:ext cx="5181596" cy="434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</a:tblGrid>
              <a:tr h="31024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Pearson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related are variables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?</a:t>
            </a:r>
          </a:p>
          <a:p>
            <a:pPr lvl="2">
              <a:buNone/>
            </a:pPr>
            <a:r>
              <a:rPr lang="en-US" sz="2400" dirty="0" smtClean="0"/>
              <a:t>+1: positively related</a:t>
            </a:r>
          </a:p>
          <a:p>
            <a:pPr lvl="2">
              <a:buNone/>
            </a:pPr>
            <a:r>
              <a:rPr lang="en-US" sz="2400" dirty="0" smtClean="0"/>
              <a:t>0: not related</a:t>
            </a:r>
          </a:p>
          <a:p>
            <a:pPr lvl="2">
              <a:buNone/>
            </a:pPr>
            <a:r>
              <a:rPr lang="en-US" sz="2400" dirty="0" smtClean="0"/>
              <a:t>-1: inversely related</a:t>
            </a:r>
          </a:p>
          <a:p>
            <a:r>
              <a:rPr lang="en-US" dirty="0" smtClean="0"/>
              <a:t>How to calculate it (for a sample)?</a:t>
            </a: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2286000" y="4724400"/>
          <a:ext cx="3653306" cy="1752600"/>
        </p:xfrm>
        <a:graphic>
          <a:graphicData uri="http://schemas.openxmlformats.org/presentationml/2006/ole">
            <p:oleObj spid="_x0000_s137219" name="Microsoft Equation 3.0" r:id="rId3" imgW="1879560" imgH="901440" progId="Equation.3">
              <p:embed/>
            </p:oleObj>
          </a:graphicData>
        </a:graphic>
      </p:graphicFrame>
      <p:grpSp>
        <p:nvGrpSpPr>
          <p:cNvPr id="6" name="Group 30"/>
          <p:cNvGrpSpPr/>
          <p:nvPr/>
        </p:nvGrpSpPr>
        <p:grpSpPr>
          <a:xfrm>
            <a:off x="5334000" y="4572000"/>
            <a:ext cx="2819400" cy="1384995"/>
            <a:chOff x="5943601" y="838200"/>
            <a:chExt cx="2819400" cy="1384995"/>
          </a:xfrm>
        </p:grpSpPr>
        <p:sp>
          <p:nvSpPr>
            <p:cNvPr id="7" name="TextBox 6"/>
            <p:cNvSpPr txBox="1"/>
            <p:nvPr/>
          </p:nvSpPr>
          <p:spPr>
            <a:xfrm>
              <a:off x="7010401" y="838200"/>
              <a:ext cx="1752600" cy="13849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mean value of </a:t>
              </a:r>
              <a:r>
                <a:rPr lang="en-US" sz="2800" i="1" dirty="0" smtClean="0"/>
                <a:t>Y </a:t>
              </a:r>
              <a:r>
                <a:rPr lang="en-US" sz="2800" dirty="0" smtClean="0"/>
                <a:t>sample</a:t>
              </a:r>
              <a:endParaRPr lang="en-US" sz="2800" dirty="0"/>
            </a:p>
          </p:txBody>
        </p:sp>
        <p:cxnSp>
          <p:nvCxnSpPr>
            <p:cNvPr id="8" name="Straight Connector 7"/>
            <p:cNvCxnSpPr>
              <a:endCxn id="7" idx="1"/>
            </p:cNvCxnSpPr>
            <p:nvPr/>
          </p:nvCxnSpPr>
          <p:spPr>
            <a:xfrm>
              <a:off x="5943601" y="1447800"/>
              <a:ext cx="1066800" cy="828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9"/>
          <p:cNvGrpSpPr/>
          <p:nvPr/>
        </p:nvGrpSpPr>
        <p:grpSpPr>
          <a:xfrm>
            <a:off x="2895600" y="4191000"/>
            <a:ext cx="2971799" cy="738833"/>
            <a:chOff x="5357445" y="6502400"/>
            <a:chExt cx="3314698" cy="738833"/>
          </a:xfrm>
        </p:grpSpPr>
        <p:sp>
          <p:nvSpPr>
            <p:cNvPr id="14" name="Left Brace 13"/>
            <p:cNvSpPr/>
            <p:nvPr/>
          </p:nvSpPr>
          <p:spPr>
            <a:xfrm rot="5400000">
              <a:off x="6800850" y="5964883"/>
              <a:ext cx="342900" cy="22098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7445" y="6502400"/>
              <a:ext cx="3314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covariance of </a:t>
              </a:r>
              <a:r>
                <a:rPr lang="en-US" sz="2400" i="1" dirty="0" smtClean="0"/>
                <a:t>X</a:t>
              </a:r>
              <a:r>
                <a:rPr lang="en-US" sz="2400" dirty="0" smtClean="0"/>
                <a:t> and </a:t>
              </a:r>
              <a:r>
                <a:rPr lang="en-US" sz="2400" i="1" dirty="0" smtClean="0"/>
                <a:t>Y</a:t>
              </a:r>
              <a:endParaRPr lang="en-US" sz="2400" i="1" dirty="0"/>
            </a:p>
          </p:txBody>
        </p:sp>
      </p:grpSp>
      <p:grpSp>
        <p:nvGrpSpPr>
          <p:cNvPr id="16" name="Group 43"/>
          <p:cNvGrpSpPr/>
          <p:nvPr/>
        </p:nvGrpSpPr>
        <p:grpSpPr>
          <a:xfrm>
            <a:off x="3276600" y="6320135"/>
            <a:ext cx="4234044" cy="614065"/>
            <a:chOff x="4088727" y="6248400"/>
            <a:chExt cx="5459679" cy="614065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6381750" y="5429250"/>
              <a:ext cx="228600" cy="18669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8727" y="6400800"/>
              <a:ext cx="5459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standard deviation of </a:t>
              </a:r>
              <a:r>
                <a:rPr lang="en-US" sz="2400" i="1" dirty="0" smtClean="0"/>
                <a:t>Y </a:t>
              </a:r>
              <a:r>
                <a:rPr lang="en-US" sz="2400" dirty="0" smtClean="0"/>
                <a:t>sample</a:t>
              </a:r>
              <a:endParaRPr lang="en-US" sz="2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 Intuition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 a partition, nodes are similar (</a:t>
            </a:r>
            <a:r>
              <a:rPr lang="en-US" dirty="0" err="1" smtClean="0"/>
              <a:t>w.r.t</a:t>
            </a:r>
            <a:r>
              <a:rPr lang="en-US" dirty="0" smtClean="0"/>
              <a:t>. edges)</a:t>
            </a:r>
          </a:p>
          <a:p>
            <a:r>
              <a:rPr lang="en-US" dirty="0" smtClean="0"/>
              <a:t>Find similar nodes via </a:t>
            </a:r>
            <a:r>
              <a:rPr lang="en-US" i="1" dirty="0" smtClean="0"/>
              <a:t>correlation</a:t>
            </a:r>
            <a:endParaRPr lang="en-US" dirty="0" smtClean="0"/>
          </a:p>
          <a:p>
            <a:pPr lvl="1"/>
            <a:r>
              <a:rPr lang="en-US" dirty="0" smtClean="0"/>
              <a:t>Pattern of edges: adjacency matrix</a:t>
            </a:r>
          </a:p>
          <a:p>
            <a:pPr lvl="1"/>
            <a:r>
              <a:rPr lang="en-US" dirty="0" smtClean="0"/>
              <a:t>2D adjacency matrix -&gt; 2D correlation matrix</a:t>
            </a:r>
          </a:p>
          <a:p>
            <a:pPr lvl="1"/>
            <a:r>
              <a:rPr lang="en-US" dirty="0" smtClean="0"/>
              <a:t>Iterate!... Will become stable…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Iterated Correlation Matrices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596" y="762000"/>
          <a:ext cx="2819404" cy="2902270"/>
        </p:xfrm>
        <a:graphic>
          <a:graphicData uri="http://schemas.openxmlformats.org/drawingml/2006/table">
            <a:tbl>
              <a:tblPr/>
              <a:tblGrid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</a:tblGrid>
              <a:tr h="1799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G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J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K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G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J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K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152896" y="762000"/>
          <a:ext cx="4419604" cy="2902270"/>
        </p:xfrm>
        <a:graphic>
          <a:graphicData uri="http://schemas.openxmlformats.org/drawingml/2006/table">
            <a:tbl>
              <a:tblPr/>
              <a:tblGrid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</a:tblGrid>
              <a:tr h="1799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G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J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K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G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J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K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4152896" y="3886200"/>
          <a:ext cx="4419604" cy="2902270"/>
        </p:xfrm>
        <a:graphic>
          <a:graphicData uri="http://schemas.openxmlformats.org/drawingml/2006/table">
            <a:tbl>
              <a:tblPr/>
              <a:tblGrid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  <a:gridCol w="315686"/>
              </a:tblGrid>
              <a:tr h="1799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G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J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K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G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J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K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596" y="3886200"/>
          <a:ext cx="2819404" cy="2902270"/>
        </p:xfrm>
        <a:graphic>
          <a:graphicData uri="http://schemas.openxmlformats.org/drawingml/2006/table">
            <a:tbl>
              <a:tblPr/>
              <a:tblGrid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  <a:gridCol w="201386"/>
              </a:tblGrid>
              <a:tr h="1799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G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J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K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G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J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K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 </a:t>
                      </a:r>
                    </a:p>
                  </a:txBody>
                  <a:tcPr marL="9185" marR="9185" marT="9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3454400" y="2133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6362700" y="361950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454400" y="5372100"/>
            <a:ext cx="685799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38" y="76200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</a:t>
            </a:r>
            <a:endParaRPr lang="en-US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7620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</a:t>
            </a:r>
            <a:r>
              <a:rPr lang="en-US" sz="2800" baseline="30000" dirty="0" smtClean="0"/>
              <a:t>(0)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8862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</a:t>
            </a:r>
            <a:r>
              <a:rPr lang="en-US" sz="2800" baseline="30000" dirty="0" smtClean="0"/>
              <a:t>(1)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886200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</a:t>
            </a:r>
            <a:r>
              <a:rPr lang="en-US" sz="2800" baseline="30000" dirty="0" smtClean="0"/>
              <a:t>(</a:t>
            </a:r>
            <a:r>
              <a:rPr lang="en-US" sz="2800" i="1" baseline="30000" dirty="0" smtClean="0"/>
              <a:t>t</a:t>
            </a:r>
            <a:r>
              <a:rPr lang="en-US" sz="2800" baseline="30000" dirty="0" smtClean="0"/>
              <a:t>)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09600" y="1371600"/>
            <a:ext cx="2819400" cy="228600"/>
          </a:xfrm>
          <a:prstGeom prst="rect">
            <a:avLst/>
          </a:prstGeom>
          <a:solidFill>
            <a:srgbClr val="CC99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2006600"/>
            <a:ext cx="2819400" cy="215900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00" y="1371600"/>
            <a:ext cx="2209800" cy="228600"/>
          </a:xfrm>
          <a:prstGeom prst="rect">
            <a:avLst/>
          </a:prstGeom>
          <a:solidFill>
            <a:srgbClr val="CC99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2019300"/>
            <a:ext cx="2209800" cy="203200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785812"/>
            <a:ext cx="304800" cy="1423988"/>
          </a:xfrm>
          <a:prstGeom prst="rect">
            <a:avLst/>
          </a:prstGeom>
          <a:solidFill>
            <a:srgbClr val="CC99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45200" y="774700"/>
            <a:ext cx="342900" cy="1435100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600" y="5638800"/>
            <a:ext cx="2514599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+1, -1: Two communities!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similarity by correlation</a:t>
            </a:r>
          </a:p>
          <a:p>
            <a:r>
              <a:rPr lang="en-US" dirty="0" smtClean="0"/>
              <a:t>Iterate to stability, bisect graph</a:t>
            </a:r>
          </a:p>
          <a:p>
            <a:r>
              <a:rPr lang="en-US" dirty="0" smtClean="0"/>
              <a:t>Repeat!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Meaningful bisection?</a:t>
            </a:r>
          </a:p>
          <a:p>
            <a:pPr lvl="1"/>
            <a:r>
              <a:rPr lang="en-US" dirty="0" smtClean="0"/>
              <a:t>How many bisections?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Removal: Girvan-Newman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Edge Removal		    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(Girvan-Newman 2002)</a:t>
            </a:r>
            <a:endParaRPr lang="en-US" sz="4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Local bridges connect weakly interacting parts of network</a:t>
            </a:r>
          </a:p>
          <a:p>
            <a:pPr lvl="1"/>
            <a:r>
              <a:rPr lang="en-US" dirty="0" smtClean="0"/>
              <a:t>Remove local bridges (weak ties)!</a:t>
            </a:r>
          </a:p>
          <a:p>
            <a:r>
              <a:rPr lang="en-US" b="1" dirty="0" smtClean="0"/>
              <a:t>Questions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Many bridges?</a:t>
            </a:r>
          </a:p>
          <a:p>
            <a:pPr lvl="1"/>
            <a:r>
              <a:rPr lang="en-US" dirty="0" smtClean="0"/>
              <a:t>No bridges?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5410200"/>
            <a:ext cx="3733799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Betweenness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(Or centrality, etc.)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Removal: </a:t>
            </a:r>
            <a:r>
              <a:rPr lang="en-US" dirty="0" err="1" smtClean="0"/>
              <a:t>Betweenness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flow </a:t>
            </a:r>
            <a:r>
              <a:rPr lang="en-US" dirty="0" smtClean="0"/>
              <a:t>between </a:t>
            </a:r>
            <a:r>
              <a:rPr lang="en-US" i="1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dirty="0" smtClean="0"/>
              <a:t> is 1</a:t>
            </a:r>
          </a:p>
          <a:p>
            <a:pPr lvl="1"/>
            <a:r>
              <a:rPr lang="en-US" dirty="0" smtClean="0"/>
              <a:t>Divide flow between shortest paths</a:t>
            </a:r>
            <a:endParaRPr lang="en-US" sz="2800" dirty="0" smtClean="0"/>
          </a:p>
          <a:p>
            <a:r>
              <a:rPr lang="en-US" u="sng" dirty="0" err="1" smtClean="0"/>
              <a:t>Dfn</a:t>
            </a:r>
            <a:r>
              <a:rPr lang="en-US" dirty="0" smtClean="0"/>
              <a:t>: The </a:t>
            </a:r>
            <a:r>
              <a:rPr lang="en-US" b="1" dirty="0" err="1" smtClean="0"/>
              <a:t>betweenness</a:t>
            </a:r>
            <a:r>
              <a:rPr lang="en-US" dirty="0" smtClean="0"/>
              <a:t> of edge </a:t>
            </a:r>
            <a:r>
              <a:rPr lang="en-US" i="1" dirty="0" smtClean="0"/>
              <a:t>e</a:t>
            </a:r>
            <a:r>
              <a:rPr lang="en-US" dirty="0" smtClean="0"/>
              <a:t> is the total flow for all pairs.</a:t>
            </a:r>
            <a:endParaRPr lang="en-US" dirty="0"/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813" y="4378325"/>
            <a:ext cx="416718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Exercise: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881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</a:t>
            </a:r>
            <a:r>
              <a:rPr lang="en-US" i="1" dirty="0" err="1" smtClean="0"/>
              <a:t>betweenness</a:t>
            </a:r>
            <a:r>
              <a:rPr lang="en-US" dirty="0" smtClean="0"/>
              <a:t> for</a:t>
            </a:r>
          </a:p>
          <a:p>
            <a:pPr marL="742950" indent="-742950">
              <a:buAutoNum type="alphaLcParenR"/>
            </a:pPr>
            <a:r>
              <a:rPr lang="en-US" dirty="0" smtClean="0"/>
              <a:t>Edge 7-8?</a:t>
            </a:r>
          </a:p>
          <a:p>
            <a:pPr marL="742950" indent="-742950">
              <a:buAutoNum type="alphaLcParenR"/>
            </a:pPr>
            <a:r>
              <a:rPr lang="en-US" dirty="0" smtClean="0"/>
              <a:t>Edge 8-9?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622676"/>
            <a:ext cx="5309030" cy="315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community?</a:t>
            </a:r>
          </a:p>
          <a:p>
            <a:r>
              <a:rPr lang="en-US" dirty="0" smtClean="0"/>
              <a:t>Finding communities</a:t>
            </a:r>
          </a:p>
          <a:p>
            <a:pPr lvl="1"/>
            <a:r>
              <a:rPr lang="en-US" dirty="0" smtClean="0"/>
              <a:t>CONCOR</a:t>
            </a:r>
          </a:p>
          <a:p>
            <a:pPr lvl="1"/>
            <a:r>
              <a:rPr lang="en-US" dirty="0" smtClean="0"/>
              <a:t>Edge removal (Girvan-Newman)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i="1" dirty="0" err="1" smtClean="0"/>
              <a:t>betweenness</a:t>
            </a:r>
            <a:r>
              <a:rPr lang="en-US" dirty="0" smtClean="0"/>
              <a:t> of all edges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Cut (remove max </a:t>
            </a:r>
            <a:r>
              <a:rPr lang="en-US" dirty="0" err="1" smtClean="0"/>
              <a:t>betweenness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Repeat!</a:t>
            </a:r>
            <a:endParaRPr lang="en-US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3733800"/>
            <a:ext cx="5248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7259" y="3697941"/>
            <a:ext cx="5283294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146" y="3733800"/>
            <a:ext cx="5297301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697941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</a:t>
            </a:r>
            <a:r>
              <a:rPr lang="en-US" dirty="0" err="1" smtClean="0"/>
              <a:t>Betweenness</a:t>
            </a:r>
            <a:r>
              <a:rPr lang="en-US" dirty="0" smtClean="0"/>
              <a:t>  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E&amp;K 3.6.B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800100" indent="-742950">
              <a:buFont typeface="+mj-lt"/>
              <a:buAutoNum type="arabicPeriod"/>
            </a:pPr>
            <a:r>
              <a:rPr lang="en-US" dirty="0" smtClean="0"/>
              <a:t>BFS from </a:t>
            </a:r>
            <a:r>
              <a:rPr lang="en-US" i="1" dirty="0" smtClean="0"/>
              <a:t>v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306087"/>
            <a:ext cx="3200400" cy="25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004" y="2571564"/>
            <a:ext cx="3753596" cy="33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1447800" y="5791200"/>
            <a:ext cx="381000" cy="304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93457" y="2597989"/>
            <a:ext cx="381000" cy="304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5334000"/>
            <a:ext cx="2286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3002742">
            <a:off x="1967028" y="5130541"/>
            <a:ext cx="228600" cy="8236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1956756" y="5622982"/>
            <a:ext cx="228600" cy="582288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24000" y="6037052"/>
            <a:ext cx="2286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400000">
            <a:off x="1515214" y="5046612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5400000">
            <a:off x="2405490" y="5046612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5400000">
            <a:off x="2405490" y="5749664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5400000">
            <a:off x="1524160" y="64527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14276" y="4623756"/>
            <a:ext cx="228600" cy="4572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2405490" y="4336368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97024" y="6045678"/>
            <a:ext cx="228600" cy="4572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5400000">
            <a:off x="2396864" y="6461342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5400000">
            <a:off x="2834898" y="5662924"/>
            <a:ext cx="228600" cy="502404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5400000">
            <a:off x="3283632" y="5749664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002742">
            <a:off x="1967027" y="4436066"/>
            <a:ext cx="228600" cy="823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400000">
            <a:off x="1965702" y="6357350"/>
            <a:ext cx="228600" cy="502404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5400000">
            <a:off x="5070736" y="33285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5400000">
            <a:off x="5967884" y="33285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5400000">
            <a:off x="7271910" y="33285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5400000">
            <a:off x="8229760" y="33285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85226" y="5342626"/>
            <a:ext cx="228600" cy="45720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5400000">
            <a:off x="3276440" y="5055238"/>
            <a:ext cx="228600" cy="31167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6600" y="6028426"/>
            <a:ext cx="228600" cy="45720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3276440" y="6444090"/>
            <a:ext cx="228600" cy="31167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5400000">
            <a:off x="2845598" y="6357350"/>
            <a:ext cx="228600" cy="502404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8533406">
            <a:off x="2849976" y="4427698"/>
            <a:ext cx="228600" cy="821266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5400000">
            <a:off x="4206657" y="5762532"/>
            <a:ext cx="228600" cy="311672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8398918">
            <a:off x="3754315" y="5143618"/>
            <a:ext cx="228600" cy="82126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3205443">
            <a:off x="3728213" y="5857989"/>
            <a:ext cx="228600" cy="823600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5400000">
            <a:off x="5468988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5400000">
            <a:off x="6679562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5400000">
            <a:off x="7839814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5400000">
            <a:off x="5985136" y="4776316"/>
            <a:ext cx="228600" cy="31167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5400000">
            <a:off x="7265038" y="4776316"/>
            <a:ext cx="228600" cy="31167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5400000">
            <a:off x="6681096" y="5510904"/>
            <a:ext cx="228600" cy="311672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</a:t>
            </a:r>
            <a:r>
              <a:rPr lang="en-US" dirty="0" err="1" smtClean="0"/>
              <a:t>Betweenness</a:t>
            </a:r>
            <a:r>
              <a:rPr lang="en-US" dirty="0" smtClean="0"/>
              <a:t>  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E&amp;K 3.6.B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800100" indent="-742950">
              <a:buFont typeface="+mj-lt"/>
              <a:buAutoNum type="arabicPeriod"/>
            </a:pPr>
            <a:r>
              <a:rPr lang="en-US" dirty="0" smtClean="0"/>
              <a:t>BFS from </a:t>
            </a:r>
            <a:r>
              <a:rPr lang="en-US" i="1" dirty="0" smtClean="0"/>
              <a:t>v</a:t>
            </a:r>
          </a:p>
          <a:p>
            <a:pPr marL="800100" indent="-742950">
              <a:buFont typeface="+mj-lt"/>
              <a:buAutoNum type="arabicPeriod"/>
            </a:pPr>
            <a:r>
              <a:rPr lang="en-US" dirty="0" smtClean="0"/>
              <a:t># shortest paths from</a:t>
            </a:r>
            <a:r>
              <a:rPr lang="en-US" i="1" dirty="0" smtClean="0"/>
              <a:t> 			v</a:t>
            </a:r>
            <a:r>
              <a:rPr lang="en-US" dirty="0" smtClean="0"/>
              <a:t> to each node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306087"/>
            <a:ext cx="3200400" cy="25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004" y="2571564"/>
            <a:ext cx="3753596" cy="33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6593457" y="2597989"/>
            <a:ext cx="381000" cy="304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5070736" y="33285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5980584" y="33285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7262385" y="3344391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400000">
            <a:off x="8229760" y="334756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400000">
            <a:off x="5468988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5400000">
            <a:off x="6679562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5400000">
            <a:off x="7839814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5400000">
            <a:off x="5985136" y="4776316"/>
            <a:ext cx="228600" cy="31167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7263451" y="4769966"/>
            <a:ext cx="228600" cy="31167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6681096" y="5510904"/>
            <a:ext cx="228600" cy="311672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650973">
            <a:off x="6336091" y="2761804"/>
            <a:ext cx="228600" cy="730995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3886062">
            <a:off x="5875291" y="2407118"/>
            <a:ext cx="228600" cy="1404929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8430634">
            <a:off x="6958784" y="2819197"/>
            <a:ext cx="228600" cy="63866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6945152">
            <a:off x="7470967" y="2436893"/>
            <a:ext cx="228600" cy="1397965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883058">
            <a:off x="8017203" y="3586405"/>
            <a:ext cx="228600" cy="560018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8932302">
            <a:off x="5257373" y="3584118"/>
            <a:ext cx="228600" cy="548569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8398089">
            <a:off x="7560592" y="3558129"/>
            <a:ext cx="228600" cy="609357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106726">
            <a:off x="5713538" y="3532069"/>
            <a:ext cx="228600" cy="643125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308319">
            <a:off x="6945956" y="3532068"/>
            <a:ext cx="228600" cy="643125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8510122">
            <a:off x="5715611" y="4281613"/>
            <a:ext cx="228600" cy="597043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674026">
            <a:off x="6310957" y="4213831"/>
            <a:ext cx="228600" cy="72622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8492690">
            <a:off x="6960881" y="4252724"/>
            <a:ext cx="228600" cy="66752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2129872">
            <a:off x="7537141" y="4288101"/>
            <a:ext cx="228600" cy="577681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2322065">
            <a:off x="6969774" y="4947866"/>
            <a:ext cx="228600" cy="69770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8204740">
            <a:off x="6329868" y="4921198"/>
            <a:ext cx="228600" cy="747879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724400" y="3352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4600" y="3352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4200" y="3352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10600" y="3352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200" y="4114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4600" y="4114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67600" y="4114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38800" y="48006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00" y="48006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400" y="55626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1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</a:t>
            </a:r>
            <a:r>
              <a:rPr lang="en-US" dirty="0" err="1" smtClean="0"/>
              <a:t>Betweenness</a:t>
            </a:r>
            <a:r>
              <a:rPr lang="en-US" dirty="0" smtClean="0"/>
              <a:t>  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E&amp;K 3.6.B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800100" indent="-742950">
              <a:buFont typeface="+mj-lt"/>
              <a:buAutoNum type="arabicPeriod"/>
            </a:pPr>
            <a:r>
              <a:rPr lang="en-US" dirty="0" smtClean="0"/>
              <a:t>BFS from each </a:t>
            </a:r>
            <a:r>
              <a:rPr lang="en-US" i="1" dirty="0" smtClean="0"/>
              <a:t>v</a:t>
            </a:r>
          </a:p>
          <a:p>
            <a:pPr marL="800100" indent="-742950">
              <a:buFont typeface="+mj-lt"/>
              <a:buAutoNum type="arabicPeriod"/>
            </a:pPr>
            <a:r>
              <a:rPr lang="en-US" dirty="0" smtClean="0"/>
              <a:t># shortest paths from</a:t>
            </a:r>
            <a:r>
              <a:rPr lang="en-US" i="1" dirty="0" smtClean="0"/>
              <a:t> 			v</a:t>
            </a:r>
            <a:r>
              <a:rPr lang="en-US" dirty="0" smtClean="0"/>
              <a:t> to each node</a:t>
            </a:r>
          </a:p>
          <a:p>
            <a:pPr marL="800100" indent="-742950">
              <a:buFont typeface="+mj-lt"/>
              <a:buAutoNum type="arabicPeriod"/>
            </a:pPr>
            <a:r>
              <a:rPr lang="en-US" dirty="0" smtClean="0"/>
              <a:t>Propagate flow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306087"/>
            <a:ext cx="3200400" cy="25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004" y="2571564"/>
            <a:ext cx="3753596" cy="33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 rot="5400000">
            <a:off x="5985136" y="4776316"/>
            <a:ext cx="228600" cy="31167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7263451" y="4769966"/>
            <a:ext cx="228600" cy="31167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6681096" y="5510904"/>
            <a:ext cx="228600" cy="311672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322065">
            <a:off x="6969774" y="4947866"/>
            <a:ext cx="228600" cy="69770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8204740">
            <a:off x="6329868" y="4921198"/>
            <a:ext cx="228600" cy="747879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48006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48006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55626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6087" y="5791200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25780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1/2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525780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1/2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rot="5400000">
            <a:off x="5468988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5400000">
            <a:off x="6679562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5400000">
            <a:off x="7839814" y="4057446"/>
            <a:ext cx="228600" cy="311672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8510122">
            <a:off x="5715611" y="4281613"/>
            <a:ext cx="228600" cy="597043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674026">
            <a:off x="6310957" y="4213831"/>
            <a:ext cx="228600" cy="72622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8492690">
            <a:off x="6960881" y="4252724"/>
            <a:ext cx="228600" cy="66752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129872">
            <a:off x="7537141" y="4288101"/>
            <a:ext cx="228600" cy="577681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91200" y="4114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4114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00" y="4114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5029200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4495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7913" y="449580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1/2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5029200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0360" y="449580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1/2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23313" y="4495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 rot="5400000">
            <a:off x="5070736" y="33285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5980584" y="332851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8932302">
            <a:off x="5257373" y="3584118"/>
            <a:ext cx="228600" cy="548569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106726">
            <a:off x="5713538" y="3532069"/>
            <a:ext cx="228600" cy="643125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724400" y="3352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24600" y="3352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97651" y="4333463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8802" y="380006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7400" y="380006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 rot="5400000">
            <a:off x="7272852" y="3349684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2295862">
            <a:off x="6961324" y="3539752"/>
            <a:ext cx="228600" cy="643125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557018" y="335279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71452" y="4302727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05600" y="37923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 rot="5400000">
            <a:off x="8229760" y="3347566"/>
            <a:ext cx="228600" cy="31167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1883058">
            <a:off x="8017203" y="3586405"/>
            <a:ext cx="228600" cy="560018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8398089">
            <a:off x="7560592" y="3558129"/>
            <a:ext cx="228600" cy="609357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848600" y="4333463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72551" y="380006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61149" y="380006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10600" y="3352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 rot="2650973">
            <a:off x="6336091" y="2761804"/>
            <a:ext cx="228600" cy="730995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3886062">
            <a:off x="5875291" y="2407118"/>
            <a:ext cx="228600" cy="1404929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8430634">
            <a:off x="6958784" y="2819197"/>
            <a:ext cx="228600" cy="63866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6945152">
            <a:off x="7470967" y="2436893"/>
            <a:ext cx="228600" cy="1397965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905048" y="3581400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1200" y="3581400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86600" y="3581400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77200" y="3581400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Flow +1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0" y="2971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77000" y="2971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58000" y="296411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20000" y="2971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9600" y="593467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Count flow from below + 1 at each node</a:t>
            </a:r>
          </a:p>
          <a:p>
            <a:r>
              <a:rPr lang="en-US" dirty="0" smtClean="0"/>
              <a:t>B. Split flow up among parent nodes </a:t>
            </a:r>
          </a:p>
          <a:p>
            <a:r>
              <a:rPr lang="en-US" dirty="0" smtClean="0"/>
              <a:t>according to # of shortest paths</a:t>
            </a:r>
          </a:p>
          <a:p>
            <a:endParaRPr lang="en-US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6096000" y="1447800"/>
            <a:ext cx="28194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4163" indent="-284163">
              <a:buFont typeface="Wingdings" pitchFamily="2" charset="2"/>
              <a:buChar char="Ø"/>
            </a:pPr>
            <a:r>
              <a:rPr lang="en-US" sz="2000" dirty="0" smtClean="0"/>
              <a:t> Repeat for each</a:t>
            </a:r>
          </a:p>
          <a:p>
            <a:pPr marL="284163" indent="-284163"/>
            <a:r>
              <a:rPr lang="en-US" sz="2000" dirty="0" smtClean="0"/>
              <a:t>       node (not just A)</a:t>
            </a:r>
          </a:p>
          <a:p>
            <a:pPr marL="284163" indent="-284163">
              <a:buFont typeface="Wingdings" pitchFamily="2" charset="2"/>
              <a:buChar char="Ø"/>
            </a:pPr>
            <a:r>
              <a:rPr lang="en-US" sz="2000" dirty="0" smtClean="0"/>
              <a:t>Sum flow on an edge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/>
      <p:bldP spid="53" grpId="0"/>
      <p:bldP spid="54" grpId="0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i="1" dirty="0" err="1" smtClean="0"/>
              <a:t>betweenness</a:t>
            </a:r>
            <a:r>
              <a:rPr lang="en-US" dirty="0" smtClean="0"/>
              <a:t> of all edges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Cut (remove max </a:t>
            </a:r>
            <a:r>
              <a:rPr lang="en-US" dirty="0" err="1" smtClean="0"/>
              <a:t>betweenness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Repeat!</a:t>
            </a:r>
            <a:endParaRPr lang="en-US" dirty="0"/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697941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5257800"/>
            <a:ext cx="25146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 When do</a:t>
            </a:r>
          </a:p>
          <a:p>
            <a:r>
              <a:rPr lang="en-US" sz="2800" dirty="0" smtClean="0"/>
              <a:t>      we stop???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Modularity (Stopping Criterion)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Intuition</a:t>
            </a:r>
            <a:r>
              <a:rPr lang="en-US" dirty="0" smtClean="0"/>
              <a:t>: More edges inside a community than random chance</a:t>
            </a:r>
          </a:p>
          <a:p>
            <a:endParaRPr lang="en-US" dirty="0"/>
          </a:p>
        </p:txBody>
      </p:sp>
      <p:grpSp>
        <p:nvGrpSpPr>
          <p:cNvPr id="7" name="Group 30"/>
          <p:cNvGrpSpPr/>
          <p:nvPr/>
        </p:nvGrpSpPr>
        <p:grpSpPr>
          <a:xfrm>
            <a:off x="2057400" y="3048000"/>
            <a:ext cx="2514600" cy="1371600"/>
            <a:chOff x="7467600" y="1447800"/>
            <a:chExt cx="2514600" cy="1371600"/>
          </a:xfrm>
        </p:grpSpPr>
        <p:sp>
          <p:nvSpPr>
            <p:cNvPr id="8" name="TextBox 7"/>
            <p:cNvSpPr txBox="1"/>
            <p:nvPr/>
          </p:nvSpPr>
          <p:spPr>
            <a:xfrm>
              <a:off x="7467600" y="1447800"/>
              <a:ext cx="251460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1</a:t>
              </a:r>
              <a:r>
                <a:rPr lang="en-US" sz="2400" i="1" baseline="-25000" dirty="0" smtClean="0"/>
                <a:t>v,u </a:t>
              </a:r>
              <a:r>
                <a:rPr lang="en-US" sz="2400" dirty="0" smtClean="0"/>
                <a:t>= 1 if there is an edge </a:t>
              </a:r>
              <a:r>
                <a:rPr lang="en-US" sz="2400" i="1" dirty="0" smtClean="0"/>
                <a:t>v</a:t>
              </a:r>
              <a:r>
                <a:rPr lang="en-US" sz="2400" dirty="0" smtClean="0"/>
                <a:t>, </a:t>
              </a:r>
              <a:r>
                <a:rPr lang="en-US" sz="2400" i="1" dirty="0" smtClean="0"/>
                <a:t>u</a:t>
              </a:r>
              <a:endParaRPr lang="en-US" sz="2400" baseline="-250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9296400" y="2514600"/>
              <a:ext cx="5334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600200" y="4056444"/>
          <a:ext cx="6111240" cy="1353756"/>
        </p:xfrm>
        <a:graphic>
          <a:graphicData uri="http://schemas.openxmlformats.org/presentationml/2006/ole">
            <p:oleObj spid="_x0000_s115716" name="Microsoft Equation 3.0" r:id="rId3" imgW="2006280" imgH="444240" progId="Equation.3">
              <p:embed/>
            </p:oleObj>
          </a:graphicData>
        </a:graphic>
      </p:graphicFrame>
      <p:grpSp>
        <p:nvGrpSpPr>
          <p:cNvPr id="14" name="Group 30"/>
          <p:cNvGrpSpPr/>
          <p:nvPr/>
        </p:nvGrpSpPr>
        <p:grpSpPr>
          <a:xfrm>
            <a:off x="4495800" y="5257799"/>
            <a:ext cx="2514600" cy="1524001"/>
            <a:chOff x="7467600" y="1124128"/>
            <a:chExt cx="2514600" cy="1524001"/>
          </a:xfrm>
        </p:grpSpPr>
        <p:sp>
          <p:nvSpPr>
            <p:cNvPr id="15" name="TextBox 14"/>
            <p:cNvSpPr txBox="1"/>
            <p:nvPr/>
          </p:nvSpPr>
          <p:spPr>
            <a:xfrm>
              <a:off x="7467600" y="1447800"/>
              <a:ext cx="2514600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Expected  edges in a random version (preview)</a:t>
              </a:r>
              <a:endParaRPr lang="en-US" sz="2400" baseline="-250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6200000" flipH="1">
              <a:off x="8153401" y="1200328"/>
              <a:ext cx="304801" cy="1524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0"/>
          <p:cNvGrpSpPr/>
          <p:nvPr/>
        </p:nvGrpSpPr>
        <p:grpSpPr>
          <a:xfrm>
            <a:off x="6096000" y="2819400"/>
            <a:ext cx="2743200" cy="1676400"/>
            <a:chOff x="7239000" y="1447800"/>
            <a:chExt cx="2743200" cy="1676400"/>
          </a:xfrm>
        </p:grpSpPr>
        <p:sp>
          <p:nvSpPr>
            <p:cNvPr id="23" name="TextBox 22"/>
            <p:cNvSpPr txBox="1"/>
            <p:nvPr/>
          </p:nvSpPr>
          <p:spPr>
            <a:xfrm>
              <a:off x="7239000" y="1447800"/>
              <a:ext cx="2743200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 community </a:t>
              </a:r>
              <a:r>
                <a:rPr lang="en-US" sz="2400" i="1" dirty="0" smtClean="0"/>
                <a:t>v</a:t>
              </a:r>
              <a:r>
                <a:rPr lang="en-US" sz="2400" dirty="0" smtClean="0"/>
                <a:t> and </a:t>
              </a:r>
              <a:r>
                <a:rPr lang="en-US" sz="2400" i="1" dirty="0" smtClean="0"/>
                <a:t>u</a:t>
              </a:r>
              <a:r>
                <a:rPr lang="en-US" sz="2400" dirty="0" smtClean="0"/>
                <a:t> are assigned to; 1 if equal</a:t>
              </a:r>
              <a:endParaRPr lang="en-US" sz="2400" baseline="-25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 flipH="1" flipV="1">
              <a:off x="8001000" y="2819400"/>
              <a:ext cx="4572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0"/>
          <p:cNvGrpSpPr/>
          <p:nvPr/>
        </p:nvGrpSpPr>
        <p:grpSpPr>
          <a:xfrm>
            <a:off x="1371600" y="5257800"/>
            <a:ext cx="2743200" cy="1135797"/>
            <a:chOff x="7239000" y="1143000"/>
            <a:chExt cx="2743200" cy="1135797"/>
          </a:xfrm>
        </p:grpSpPr>
        <p:sp>
          <p:nvSpPr>
            <p:cNvPr id="29" name="TextBox 28"/>
            <p:cNvSpPr txBox="1"/>
            <p:nvPr/>
          </p:nvSpPr>
          <p:spPr>
            <a:xfrm>
              <a:off x="7239000" y="1447800"/>
              <a:ext cx="274320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divide over all edges </a:t>
              </a:r>
              <a:r>
                <a:rPr lang="en-US" sz="2400" i="1" dirty="0" smtClean="0"/>
                <a:t>m</a:t>
              </a:r>
              <a:endParaRPr lang="en-US" sz="2400" baseline="-25000" dirty="0"/>
            </a:p>
          </p:txBody>
        </p:sp>
        <p:cxnSp>
          <p:nvCxnSpPr>
            <p:cNvPr id="30" name="Straight Connector 29"/>
            <p:cNvCxnSpPr>
              <a:endCxn id="29" idx="0"/>
            </p:cNvCxnSpPr>
            <p:nvPr/>
          </p:nvCxnSpPr>
          <p:spPr>
            <a:xfrm rot="5400000">
              <a:off x="8496300" y="1257300"/>
              <a:ext cx="3048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removal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Remove edges</a:t>
            </a:r>
          </a:p>
          <a:p>
            <a:pPr lvl="1"/>
            <a:r>
              <a:rPr lang="en-US" dirty="0" smtClean="0"/>
              <a:t>E.g., pick by </a:t>
            </a:r>
            <a:r>
              <a:rPr lang="en-US" i="1" dirty="0" err="1" smtClean="0"/>
              <a:t>betweenness</a:t>
            </a:r>
            <a:endParaRPr lang="en-US" i="1" dirty="0" smtClean="0"/>
          </a:p>
          <a:p>
            <a:pPr lvl="1"/>
            <a:r>
              <a:rPr lang="en-US" dirty="0" smtClean="0"/>
              <a:t>This bisects the graph</a:t>
            </a:r>
          </a:p>
          <a:p>
            <a:r>
              <a:rPr lang="en-US" i="1" dirty="0" smtClean="0"/>
              <a:t>Modularity </a:t>
            </a:r>
            <a:r>
              <a:rPr lang="en-US" dirty="0" smtClean="0"/>
              <a:t>as stopping criterion</a:t>
            </a:r>
          </a:p>
          <a:p>
            <a:r>
              <a:rPr lang="en-US" dirty="0" smtClean="0"/>
              <a:t>In practice:</a:t>
            </a:r>
          </a:p>
          <a:p>
            <a:pPr lvl="1"/>
            <a:r>
              <a:rPr lang="en-US" dirty="0" smtClean="0"/>
              <a:t>Ok for several thousand nodes</a:t>
            </a:r>
          </a:p>
          <a:p>
            <a:pPr lvl="1"/>
            <a:r>
              <a:rPr lang="en-US" dirty="0" smtClean="0"/>
              <a:t>Bigger – need to approximate </a:t>
            </a:r>
            <a:r>
              <a:rPr lang="en-US" dirty="0" err="1" smtClean="0"/>
              <a:t>betweenness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clustering</a:t>
            </a:r>
          </a:p>
          <a:p>
            <a:r>
              <a:rPr lang="en-US" dirty="0" smtClean="0"/>
              <a:t>Stochastic Block Models</a:t>
            </a:r>
          </a:p>
          <a:p>
            <a:pPr lvl="1"/>
            <a:r>
              <a:rPr lang="en-US" dirty="0" smtClean="0"/>
              <a:t>Brief review of probability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Intuition: Hierarchical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Node similarity (distance) metric</a:t>
            </a:r>
          </a:p>
          <a:p>
            <a:r>
              <a:rPr lang="en-US" dirty="0" smtClean="0"/>
              <a:t>Find communities on blank nodes</a:t>
            </a:r>
          </a:p>
          <a:p>
            <a:pPr lvl="1"/>
            <a:r>
              <a:rPr lang="en-US" dirty="0" smtClean="0"/>
              <a:t>Apply threshold </a:t>
            </a:r>
            <a:r>
              <a:rPr lang="en-US" i="1" dirty="0" smtClean="0"/>
              <a:t>t</a:t>
            </a:r>
            <a:r>
              <a:rPr lang="en-US" baseline="-25000" dirty="0" smtClean="0"/>
              <a:t>0 </a:t>
            </a:r>
            <a:r>
              <a:rPr lang="en-US" dirty="0" smtClean="0"/>
              <a:t>and add edges</a:t>
            </a:r>
          </a:p>
          <a:p>
            <a:pPr lvl="1"/>
            <a:r>
              <a:rPr lang="en-US" dirty="0" smtClean="0"/>
              <a:t>Draw graph of communities </a:t>
            </a:r>
            <a:r>
              <a:rPr lang="en-US" i="1" dirty="0" smtClean="0"/>
              <a:t>G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t</a:t>
            </a:r>
            <a:r>
              <a:rPr lang="en-US" sz="2000" baseline="30000" dirty="0" smtClean="0"/>
              <a:t>0</a:t>
            </a:r>
            <a:r>
              <a:rPr lang="en-US" baseline="30000" dirty="0" smtClean="0"/>
              <a:t>)</a:t>
            </a:r>
          </a:p>
          <a:p>
            <a:pPr lvl="1"/>
            <a:r>
              <a:rPr lang="en-US" dirty="0" smtClean="0"/>
              <a:t>Community = Component of </a:t>
            </a:r>
            <a:r>
              <a:rPr lang="en-US" i="1" dirty="0" smtClean="0"/>
              <a:t>G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t</a:t>
            </a:r>
            <a:r>
              <a:rPr lang="en-US" sz="1800" baseline="30000" dirty="0" smtClean="0"/>
              <a:t>0</a:t>
            </a:r>
            <a:r>
              <a:rPr lang="en-US" baseline="30000" dirty="0" smtClean="0"/>
              <a:t>)</a:t>
            </a:r>
            <a:endParaRPr lang="en-US" dirty="0" smtClean="0"/>
          </a:p>
          <a:p>
            <a:r>
              <a:rPr lang="en-US" dirty="0" smtClean="0"/>
              <a:t>Decrease (increase) threshold &amp; repeat, yielding </a:t>
            </a:r>
            <a:r>
              <a:rPr lang="en-US" i="1" dirty="0" smtClean="0"/>
              <a:t>G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t</a:t>
            </a:r>
            <a:r>
              <a:rPr lang="en-US" sz="2400" i="1" baseline="30000" dirty="0" smtClean="0"/>
              <a:t>n</a:t>
            </a:r>
            <a:r>
              <a:rPr lang="en-US" sz="2400" baseline="30000" dirty="0" smtClean="0"/>
              <a:t>+1</a:t>
            </a:r>
            <a:r>
              <a:rPr lang="en-US" baseline="30000" dirty="0" smtClean="0"/>
              <a:t>)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668960"/>
            <a:ext cx="7772400" cy="3512640"/>
          </a:xfrm>
        </p:spPr>
        <p:txBody>
          <a:bodyPr>
            <a:normAutofit fontScale="70000" lnSpcReduction="20000"/>
          </a:bodyPr>
          <a:lstStyle/>
          <a:p>
            <a:r>
              <a:rPr lang="en-US" sz="5700" dirty="0" smtClean="0"/>
              <a:t>How would you calculate/represent the similarity between two friends to get:</a:t>
            </a:r>
          </a:p>
          <a:p>
            <a:endParaRPr lang="en-US" dirty="0" smtClean="0"/>
          </a:p>
          <a:p>
            <a:pPr algn="l">
              <a:spcAft>
                <a:spcPts val="600"/>
              </a:spcAft>
            </a:pPr>
            <a:r>
              <a:rPr lang="en-US" sz="3600" dirty="0" smtClean="0"/>
              <a:t>a) Clusters in which friends who know each other are close</a:t>
            </a:r>
          </a:p>
          <a:p>
            <a:pPr algn="l">
              <a:spcAft>
                <a:spcPts val="600"/>
              </a:spcAft>
            </a:pPr>
            <a:r>
              <a:rPr lang="en-US" sz="3600" dirty="0" smtClean="0"/>
              <a:t>b) Clusters like a), but take ethnic group into account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772400" cy="2719387"/>
          </a:xfrm>
        </p:spPr>
        <p:txBody>
          <a:bodyPr>
            <a:normAutofit/>
          </a:bodyPr>
          <a:lstStyle/>
          <a:p>
            <a:r>
              <a:rPr lang="en-US" dirty="0" smtClean="0"/>
              <a:t>How would you </a:t>
            </a:r>
            <a:r>
              <a:rPr lang="en-US" i="1" dirty="0" smtClean="0"/>
              <a:t>define</a:t>
            </a:r>
            <a:r>
              <a:rPr lang="en-US" dirty="0" smtClean="0"/>
              <a:t> a </a:t>
            </a:r>
            <a:r>
              <a:rPr lang="en-US" b="1" dirty="0" smtClean="0"/>
              <a:t>community</a:t>
            </a:r>
            <a:r>
              <a:rPr lang="en-US" dirty="0" smtClean="0"/>
              <a:t>/cluster/partition in a network?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 t="8067"/>
          <a:stretch>
            <a:fillRect/>
          </a:stretch>
        </p:blipFill>
        <p:spPr bwMode="auto">
          <a:xfrm>
            <a:off x="4306888" y="3352800"/>
            <a:ext cx="4837112" cy="347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Hier</a:t>
            </a:r>
            <a:r>
              <a:rPr lang="en-US" dirty="0" smtClean="0"/>
              <a:t>. Clustering Example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Node distance: Manhattan distance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10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098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895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954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04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24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10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0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098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371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641163" y="3155763"/>
            <a:ext cx="2712431" cy="2451474"/>
            <a:chOff x="641163" y="3155763"/>
            <a:chExt cx="2712431" cy="2451474"/>
          </a:xfrm>
        </p:grpSpPr>
        <p:cxnSp>
          <p:nvCxnSpPr>
            <p:cNvPr id="18" name="Straight Connector 17"/>
            <p:cNvCxnSpPr>
              <a:stCxn id="8" idx="7"/>
              <a:endCxn id="10" idx="3"/>
            </p:cNvCxnSpPr>
            <p:nvPr/>
          </p:nvCxnSpPr>
          <p:spPr>
            <a:xfrm rot="5400000" flipH="1" flipV="1">
              <a:off x="793563" y="3003363"/>
              <a:ext cx="394074" cy="6988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5"/>
              <a:endCxn id="9" idx="1"/>
            </p:cNvCxnSpPr>
            <p:nvPr/>
          </p:nvCxnSpPr>
          <p:spPr>
            <a:xfrm rot="16200000" flipH="1">
              <a:off x="1707963" y="3003363"/>
              <a:ext cx="394074" cy="6988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1"/>
              <a:endCxn id="8" idx="5"/>
            </p:cNvCxnSpPr>
            <p:nvPr/>
          </p:nvCxnSpPr>
          <p:spPr>
            <a:xfrm rot="16200000" flipV="1">
              <a:off x="793563" y="3612963"/>
              <a:ext cx="394074" cy="6988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7"/>
              <a:endCxn id="15" idx="3"/>
            </p:cNvCxnSpPr>
            <p:nvPr/>
          </p:nvCxnSpPr>
          <p:spPr>
            <a:xfrm rot="5400000" flipH="1" flipV="1">
              <a:off x="1707963" y="5060763"/>
              <a:ext cx="470274" cy="6226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0"/>
              <a:endCxn id="10" idx="4"/>
            </p:cNvCxnSpPr>
            <p:nvPr/>
          </p:nvCxnSpPr>
          <p:spPr>
            <a:xfrm rot="5400000" flipH="1" flipV="1">
              <a:off x="990600" y="36576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7"/>
              <a:endCxn id="9" idx="3"/>
            </p:cNvCxnSpPr>
            <p:nvPr/>
          </p:nvCxnSpPr>
          <p:spPr>
            <a:xfrm rot="5400000" flipH="1" flipV="1">
              <a:off x="1707963" y="3612963"/>
              <a:ext cx="394074" cy="6988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1"/>
              <a:endCxn id="16" idx="5"/>
            </p:cNvCxnSpPr>
            <p:nvPr/>
          </p:nvCxnSpPr>
          <p:spPr>
            <a:xfrm rot="16200000" flipV="1">
              <a:off x="869763" y="5060763"/>
              <a:ext cx="470274" cy="6226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6"/>
              <a:endCxn id="12" idx="2"/>
            </p:cNvCxnSpPr>
            <p:nvPr/>
          </p:nvCxnSpPr>
          <p:spPr>
            <a:xfrm>
              <a:off x="2514600" y="3657600"/>
              <a:ext cx="685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4" idx="0"/>
              <a:endCxn id="12" idx="4"/>
            </p:cNvCxnSpPr>
            <p:nvPr/>
          </p:nvCxnSpPr>
          <p:spPr>
            <a:xfrm rot="5400000" flipH="1" flipV="1">
              <a:off x="2819400" y="4343400"/>
              <a:ext cx="1066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6"/>
              <a:endCxn id="14" idx="2"/>
            </p:cNvCxnSpPr>
            <p:nvPr/>
          </p:nvCxnSpPr>
          <p:spPr>
            <a:xfrm>
              <a:off x="2514600" y="5029200"/>
              <a:ext cx="685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6"/>
              <a:endCxn id="15" idx="2"/>
            </p:cNvCxnSpPr>
            <p:nvPr/>
          </p:nvCxnSpPr>
          <p:spPr>
            <a:xfrm>
              <a:off x="838200" y="5029200"/>
              <a:ext cx="1371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953000" y="2667000"/>
          <a:ext cx="3352800" cy="3122295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4953000" y="4648200"/>
            <a:ext cx="33528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53000" y="5219700"/>
            <a:ext cx="33528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248400" y="602998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Distance = 0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53000" y="3238500"/>
            <a:ext cx="3352800" cy="279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53000" y="3505200"/>
            <a:ext cx="3352800" cy="2921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17" idx="1"/>
            <a:endCxn id="16" idx="5"/>
          </p:cNvCxnSpPr>
          <p:nvPr/>
        </p:nvCxnSpPr>
        <p:spPr>
          <a:xfrm rot="16200000" flipV="1">
            <a:off x="869763" y="5060763"/>
            <a:ext cx="470274" cy="62267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0"/>
            <a:endCxn id="10" idx="4"/>
          </p:cNvCxnSpPr>
          <p:nvPr/>
        </p:nvCxnSpPr>
        <p:spPr>
          <a:xfrm rot="5400000" flipH="1" flipV="1">
            <a:off x="990600" y="3657600"/>
            <a:ext cx="914400" cy="158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62200" y="601980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2"/>
                </a:solidFill>
              </a:rPr>
              <a:t>Π</a:t>
            </a:r>
            <a:r>
              <a:rPr lang="en-US" sz="2800" baseline="30000" dirty="0" smtClean="0">
                <a:solidFill>
                  <a:schemeClr val="accent2"/>
                </a:solidFill>
              </a:rPr>
              <a:t>(0)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3000" y="60198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G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410200" y="60198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1066800" y="2743200"/>
            <a:ext cx="762000" cy="1828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18624143">
            <a:off x="679748" y="4473628"/>
            <a:ext cx="791060" cy="177523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057400" y="33528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28600" y="33528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048000" y="33528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48000" y="47244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057400" y="47244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10000" y="40386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0"/>
          <p:cNvGrpSpPr/>
          <p:nvPr/>
        </p:nvGrpSpPr>
        <p:grpSpPr>
          <a:xfrm>
            <a:off x="7315200" y="1273314"/>
            <a:ext cx="1600198" cy="707886"/>
            <a:chOff x="6934203" y="1752600"/>
            <a:chExt cx="1600198" cy="707886"/>
          </a:xfrm>
        </p:grpSpPr>
        <p:sp>
          <p:nvSpPr>
            <p:cNvPr id="47" name="TextBox 46"/>
            <p:cNvSpPr txBox="1"/>
            <p:nvPr/>
          </p:nvSpPr>
          <p:spPr>
            <a:xfrm>
              <a:off x="7315201" y="1752600"/>
              <a:ext cx="12192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exclude</a:t>
              </a:r>
            </a:p>
            <a:p>
              <a:pPr algn="ctr"/>
              <a:r>
                <a:rPr lang="en-US" sz="2000" dirty="0" smtClean="0"/>
                <a:t>2 nodes</a:t>
              </a:r>
              <a:endParaRPr lang="en-US" sz="2000" dirty="0"/>
            </a:p>
          </p:txBody>
        </p:sp>
        <p:cxnSp>
          <p:nvCxnSpPr>
            <p:cNvPr id="48" name="Straight Connector 47"/>
            <p:cNvCxnSpPr>
              <a:endCxn id="47" idx="1"/>
            </p:cNvCxnSpPr>
            <p:nvPr/>
          </p:nvCxnSpPr>
          <p:spPr>
            <a:xfrm flipV="1">
              <a:off x="6934203" y="2106543"/>
              <a:ext cx="380998" cy="3318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7086600" y="4648200"/>
            <a:ext cx="3048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96200" y="4648200"/>
            <a:ext cx="3048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696200" y="5207000"/>
            <a:ext cx="3048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86600" y="5207000"/>
            <a:ext cx="3048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562600" y="3213100"/>
            <a:ext cx="609600" cy="59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143000" y="601980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6"/>
                </a:solidFill>
              </a:rPr>
              <a:t>G</a:t>
            </a:r>
            <a:r>
              <a:rPr lang="en-US" sz="2800" baseline="30000" dirty="0" smtClean="0">
                <a:solidFill>
                  <a:schemeClr val="accent6"/>
                </a:solidFill>
              </a:rPr>
              <a:t>(0)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38" grpId="0"/>
      <p:bldP spid="39" grpId="0" animBg="1"/>
      <p:bldP spid="39" grpId="1" animBg="1"/>
      <p:bldP spid="40" grpId="0" animBg="1"/>
      <p:bldP spid="40" grpId="1" animBg="1"/>
      <p:bldP spid="53" grpId="0"/>
      <p:bldP spid="54" grpId="0"/>
      <p:bldP spid="55" grpId="0"/>
      <p:bldP spid="5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143000" y="601980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6"/>
                </a:solidFill>
              </a:rPr>
              <a:t>G</a:t>
            </a:r>
            <a:r>
              <a:rPr lang="en-US" sz="2800" baseline="30000" dirty="0" smtClean="0">
                <a:solidFill>
                  <a:schemeClr val="accent6"/>
                </a:solidFill>
              </a:rPr>
              <a:t>(0)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Hier</a:t>
            </a:r>
            <a:r>
              <a:rPr lang="en-US" dirty="0" smtClean="0"/>
              <a:t>. Clustering Example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Node distance: Manhattan distance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10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098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895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954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04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24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10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0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098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371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953000" y="2667000"/>
          <a:ext cx="3352800" cy="3122295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4953000" y="4648200"/>
            <a:ext cx="3352800" cy="3048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53000" y="4927600"/>
            <a:ext cx="3352800" cy="3048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8400" y="602998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Distance = 1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53000" y="2946400"/>
            <a:ext cx="3352800" cy="279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3000" y="3213100"/>
            <a:ext cx="3352800" cy="2921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Connector 44"/>
          <p:cNvCxnSpPr>
            <a:stCxn id="17" idx="1"/>
            <a:endCxn id="16" idx="5"/>
          </p:cNvCxnSpPr>
          <p:nvPr/>
        </p:nvCxnSpPr>
        <p:spPr>
          <a:xfrm rot="16200000" flipV="1">
            <a:off x="869763" y="5060763"/>
            <a:ext cx="470274" cy="62267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0"/>
            <a:endCxn id="10" idx="4"/>
          </p:cNvCxnSpPr>
          <p:nvPr/>
        </p:nvCxnSpPr>
        <p:spPr>
          <a:xfrm rot="5400000" flipH="1" flipV="1">
            <a:off x="990600" y="3657600"/>
            <a:ext cx="914400" cy="158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43000" y="601980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sz="2800" baseline="30000" dirty="0" smtClean="0">
                <a:solidFill>
                  <a:schemeClr val="accent6">
                    <a:lumMod val="75000"/>
                  </a:schemeClr>
                </a:solidFill>
              </a:rPr>
              <a:t>(1)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0200" y="60198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304800" y="2743200"/>
            <a:ext cx="1676400" cy="1828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16200000">
            <a:off x="845971" y="4018128"/>
            <a:ext cx="1295401" cy="247934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057400" y="33528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048000" y="33528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48000" y="47244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10000" y="4038600"/>
            <a:ext cx="609600" cy="609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8" idx="7"/>
            <a:endCxn id="10" idx="3"/>
          </p:cNvCxnSpPr>
          <p:nvPr/>
        </p:nvCxnSpPr>
        <p:spPr>
          <a:xfrm rot="5400000" flipH="1" flipV="1">
            <a:off x="793563" y="3003363"/>
            <a:ext cx="394074" cy="6988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7" idx="7"/>
            <a:endCxn id="15" idx="3"/>
          </p:cNvCxnSpPr>
          <p:nvPr/>
        </p:nvCxnSpPr>
        <p:spPr>
          <a:xfrm rot="5400000" flipH="1" flipV="1">
            <a:off x="1707963" y="5060763"/>
            <a:ext cx="470274" cy="6226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62200" y="6019800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2"/>
                </a:solidFill>
              </a:rPr>
              <a:t>Π</a:t>
            </a:r>
            <a:r>
              <a:rPr lang="en-US" sz="2800" baseline="30000" dirty="0" smtClean="0">
                <a:solidFill>
                  <a:schemeClr val="accent2"/>
                </a:solidFill>
              </a:rPr>
              <a:t>(1)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3000" y="4921438"/>
            <a:ext cx="3352800" cy="3048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53000" y="5200838"/>
            <a:ext cx="3352800" cy="3048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>
            <a:stCxn id="8" idx="5"/>
            <a:endCxn id="11" idx="1"/>
          </p:cNvCxnSpPr>
          <p:nvPr/>
        </p:nvCxnSpPr>
        <p:spPr>
          <a:xfrm rot="16200000" flipH="1">
            <a:off x="793563" y="3612963"/>
            <a:ext cx="394074" cy="6988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953000" y="2946400"/>
            <a:ext cx="3352800" cy="279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53000" y="3505200"/>
            <a:ext cx="3352800" cy="2921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Connector 50"/>
          <p:cNvCxnSpPr>
            <a:stCxn id="16" idx="6"/>
            <a:endCxn id="15" idx="2"/>
          </p:cNvCxnSpPr>
          <p:nvPr/>
        </p:nvCxnSpPr>
        <p:spPr>
          <a:xfrm>
            <a:off x="838200" y="5029200"/>
            <a:ext cx="13716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/>
          <p:nvPr/>
        </p:nvGrpSpPr>
        <p:grpSpPr>
          <a:xfrm>
            <a:off x="7315200" y="1273314"/>
            <a:ext cx="1600198" cy="707886"/>
            <a:chOff x="6934203" y="1752600"/>
            <a:chExt cx="1600198" cy="707886"/>
          </a:xfrm>
        </p:grpSpPr>
        <p:sp>
          <p:nvSpPr>
            <p:cNvPr id="59" name="TextBox 58"/>
            <p:cNvSpPr txBox="1"/>
            <p:nvPr/>
          </p:nvSpPr>
          <p:spPr>
            <a:xfrm>
              <a:off x="7315201" y="1752600"/>
              <a:ext cx="12192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exclude</a:t>
              </a:r>
            </a:p>
            <a:p>
              <a:pPr algn="ctr"/>
              <a:r>
                <a:rPr lang="en-US" sz="2000" dirty="0" smtClean="0"/>
                <a:t>2 nodes</a:t>
              </a:r>
              <a:endParaRPr lang="en-US" sz="2000" dirty="0"/>
            </a:p>
          </p:txBody>
        </p:sp>
        <p:cxnSp>
          <p:nvCxnSpPr>
            <p:cNvPr id="61" name="Straight Connector 60"/>
            <p:cNvCxnSpPr>
              <a:endCxn id="59" idx="1"/>
            </p:cNvCxnSpPr>
            <p:nvPr/>
          </p:nvCxnSpPr>
          <p:spPr>
            <a:xfrm flipV="1">
              <a:off x="6934203" y="2106543"/>
              <a:ext cx="380998" cy="3318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53" grpId="0"/>
      <p:bldP spid="56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33" grpId="0"/>
      <p:bldP spid="36" grpId="0" animBg="1"/>
      <p:bldP spid="36" grpId="1" animBg="1"/>
      <p:bldP spid="41" grpId="0" animBg="1"/>
      <p:bldP spid="41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exercise: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752600"/>
            <a:ext cx="7772400" cy="769441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l-GR" dirty="0" smtClean="0"/>
              <a:t>Π</a:t>
            </a:r>
            <a:r>
              <a:rPr lang="en-US" baseline="30000" dirty="0" smtClean="0"/>
              <a:t>(2)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098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95400" y="2895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954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004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9624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10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0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098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371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53000" y="2667000"/>
          <a:ext cx="3352800" cy="3122295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>
            <a:stCxn id="15" idx="1"/>
            <a:endCxn id="14" idx="5"/>
          </p:cNvCxnSpPr>
          <p:nvPr/>
        </p:nvCxnSpPr>
        <p:spPr>
          <a:xfrm rot="16200000" flipV="1">
            <a:off x="869763" y="5060763"/>
            <a:ext cx="470274" cy="62267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0"/>
            <a:endCxn id="8" idx="4"/>
          </p:cNvCxnSpPr>
          <p:nvPr/>
        </p:nvCxnSpPr>
        <p:spPr>
          <a:xfrm rot="5400000" flipH="1" flipV="1">
            <a:off x="990600" y="3657600"/>
            <a:ext cx="914400" cy="158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7"/>
            <a:endCxn id="8" idx="3"/>
          </p:cNvCxnSpPr>
          <p:nvPr/>
        </p:nvCxnSpPr>
        <p:spPr>
          <a:xfrm rot="5400000" flipH="1" flipV="1">
            <a:off x="793563" y="3003363"/>
            <a:ext cx="394074" cy="6988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7"/>
            <a:endCxn id="13" idx="3"/>
          </p:cNvCxnSpPr>
          <p:nvPr/>
        </p:nvCxnSpPr>
        <p:spPr>
          <a:xfrm rot="5400000" flipH="1" flipV="1">
            <a:off x="1707963" y="5060763"/>
            <a:ext cx="470274" cy="6226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5"/>
            <a:endCxn id="9" idx="1"/>
          </p:cNvCxnSpPr>
          <p:nvPr/>
        </p:nvCxnSpPr>
        <p:spPr>
          <a:xfrm rot="16200000" flipH="1">
            <a:off x="793563" y="3612963"/>
            <a:ext cx="394074" cy="6988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6"/>
            <a:endCxn id="13" idx="2"/>
          </p:cNvCxnSpPr>
          <p:nvPr/>
        </p:nvCxnSpPr>
        <p:spPr>
          <a:xfrm>
            <a:off x="838200" y="5029200"/>
            <a:ext cx="13716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143000" y="601980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sz="2800" baseline="30000" dirty="0" smtClean="0">
                <a:solidFill>
                  <a:schemeClr val="accent6">
                    <a:lumMod val="50000"/>
                  </a:schemeClr>
                </a:solidFill>
              </a:rPr>
              <a:t>(2)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43000" y="601980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sz="2800" baseline="30000" dirty="0" smtClean="0">
                <a:solidFill>
                  <a:schemeClr val="accent6">
                    <a:lumMod val="75000"/>
                  </a:schemeClr>
                </a:solidFill>
              </a:rPr>
              <a:t>(1)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Hier</a:t>
            </a:r>
            <a:r>
              <a:rPr lang="en-US" dirty="0" smtClean="0"/>
              <a:t>. Clustering Example (3)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Node distance: Manhattan distance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10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098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895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954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0400" y="3505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24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10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0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098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371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953000" y="2667000"/>
          <a:ext cx="3352800" cy="3122295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248400" y="602998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Distance = 2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5" name="Straight Connector 44"/>
          <p:cNvCxnSpPr>
            <a:stCxn id="17" idx="1"/>
            <a:endCxn id="16" idx="5"/>
          </p:cNvCxnSpPr>
          <p:nvPr/>
        </p:nvCxnSpPr>
        <p:spPr>
          <a:xfrm rot="16200000" flipV="1">
            <a:off x="869763" y="5060763"/>
            <a:ext cx="470274" cy="62267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0"/>
            <a:endCxn id="10" idx="4"/>
          </p:cNvCxnSpPr>
          <p:nvPr/>
        </p:nvCxnSpPr>
        <p:spPr>
          <a:xfrm rot="5400000" flipH="1" flipV="1">
            <a:off x="990600" y="3657600"/>
            <a:ext cx="914400" cy="158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410200" y="60198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0" y="2590800"/>
            <a:ext cx="4419600" cy="3505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8" idx="7"/>
            <a:endCxn id="10" idx="3"/>
          </p:cNvCxnSpPr>
          <p:nvPr/>
        </p:nvCxnSpPr>
        <p:spPr>
          <a:xfrm rot="5400000" flipH="1" flipV="1">
            <a:off x="793563" y="3003363"/>
            <a:ext cx="394074" cy="6988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7" idx="7"/>
            <a:endCxn id="15" idx="3"/>
          </p:cNvCxnSpPr>
          <p:nvPr/>
        </p:nvCxnSpPr>
        <p:spPr>
          <a:xfrm rot="5400000" flipH="1" flipV="1">
            <a:off x="1707963" y="5060763"/>
            <a:ext cx="470274" cy="6226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62200" y="601980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2"/>
                </a:solidFill>
              </a:rPr>
              <a:t>Π</a:t>
            </a:r>
            <a:r>
              <a:rPr lang="en-US" sz="2800" baseline="30000" dirty="0" smtClean="0">
                <a:solidFill>
                  <a:schemeClr val="accent2"/>
                </a:solidFill>
              </a:rPr>
              <a:t>(2)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42" name="Straight Connector 41"/>
          <p:cNvCxnSpPr>
            <a:stCxn id="8" idx="5"/>
            <a:endCxn id="11" idx="1"/>
          </p:cNvCxnSpPr>
          <p:nvPr/>
        </p:nvCxnSpPr>
        <p:spPr>
          <a:xfrm rot="16200000" flipH="1">
            <a:off x="793563" y="3612963"/>
            <a:ext cx="394074" cy="6988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" idx="6"/>
            <a:endCxn id="15" idx="2"/>
          </p:cNvCxnSpPr>
          <p:nvPr/>
        </p:nvCxnSpPr>
        <p:spPr>
          <a:xfrm>
            <a:off x="838200" y="5029200"/>
            <a:ext cx="13716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/>
          <p:nvPr/>
        </p:nvGrpSpPr>
        <p:grpSpPr>
          <a:xfrm>
            <a:off x="7315200" y="1273314"/>
            <a:ext cx="1600198" cy="707886"/>
            <a:chOff x="6934203" y="1752600"/>
            <a:chExt cx="1600198" cy="707886"/>
          </a:xfrm>
        </p:grpSpPr>
        <p:sp>
          <p:nvSpPr>
            <p:cNvPr id="44" name="TextBox 43"/>
            <p:cNvSpPr txBox="1"/>
            <p:nvPr/>
          </p:nvSpPr>
          <p:spPr>
            <a:xfrm>
              <a:off x="7315201" y="1752600"/>
              <a:ext cx="12192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exclude</a:t>
              </a:r>
            </a:p>
            <a:p>
              <a:pPr algn="ctr"/>
              <a:r>
                <a:rPr lang="en-US" sz="2000" dirty="0" smtClean="0"/>
                <a:t>2 nodes</a:t>
              </a:r>
              <a:endParaRPr lang="en-US" sz="2000" dirty="0"/>
            </a:p>
          </p:txBody>
        </p:sp>
        <p:cxnSp>
          <p:nvCxnSpPr>
            <p:cNvPr id="46" name="Straight Connector 45"/>
            <p:cNvCxnSpPr>
              <a:endCxn id="44" idx="1"/>
            </p:cNvCxnSpPr>
            <p:nvPr/>
          </p:nvCxnSpPr>
          <p:spPr>
            <a:xfrm flipV="1">
              <a:off x="6934203" y="2106543"/>
              <a:ext cx="380998" cy="3318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>
            <a:stCxn id="14" idx="7"/>
            <a:endCxn id="13" idx="3"/>
          </p:cNvCxnSpPr>
          <p:nvPr/>
        </p:nvCxnSpPr>
        <p:spPr>
          <a:xfrm rot="5400000" flipH="1" flipV="1">
            <a:off x="3498663" y="4413063"/>
            <a:ext cx="470274" cy="54647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6" idx="7"/>
            <a:endCxn id="13" idx="2"/>
          </p:cNvCxnSpPr>
          <p:nvPr/>
        </p:nvCxnSpPr>
        <p:spPr>
          <a:xfrm rot="5400000" flipH="1" flipV="1">
            <a:off x="2088963" y="3048001"/>
            <a:ext cx="578037" cy="316883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" idx="5"/>
            <a:endCxn id="13" idx="0"/>
          </p:cNvCxnSpPr>
          <p:nvPr/>
        </p:nvCxnSpPr>
        <p:spPr>
          <a:xfrm rot="16200000" flipH="1">
            <a:off x="3574863" y="3651062"/>
            <a:ext cx="425637" cy="65423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" idx="6"/>
            <a:endCxn id="13" idx="1"/>
          </p:cNvCxnSpPr>
          <p:nvPr/>
        </p:nvCxnSpPr>
        <p:spPr>
          <a:xfrm>
            <a:off x="685800" y="3657600"/>
            <a:ext cx="3321237" cy="57803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0" idx="5"/>
            <a:endCxn id="9" idx="1"/>
          </p:cNvCxnSpPr>
          <p:nvPr/>
        </p:nvCxnSpPr>
        <p:spPr>
          <a:xfrm rot="16200000" flipH="1">
            <a:off x="1707963" y="3003363"/>
            <a:ext cx="394074" cy="69887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38" grpId="0"/>
      <p:bldP spid="56" grpId="0" animBg="1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</a:t>
            </a:r>
            <a:r>
              <a:rPr lang="en-US" dirty="0" err="1" smtClean="0"/>
              <a:t>Dendrogram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419600" cy="4297363"/>
          </a:xfrm>
        </p:spPr>
        <p:txBody>
          <a:bodyPr/>
          <a:lstStyle/>
          <a:p>
            <a:r>
              <a:rPr lang="en-US" dirty="0" smtClean="0"/>
              <a:t>Clusters merge over time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When do you stop?</a:t>
            </a:r>
          </a:p>
          <a:p>
            <a:pPr lvl="1">
              <a:buNone/>
            </a:pPr>
            <a:r>
              <a:rPr lang="en-US" dirty="0" smtClean="0"/>
              <a:t>	(Just report the tree? Stopping criteria?)</a:t>
            </a:r>
          </a:p>
          <a:p>
            <a:pPr lvl="1"/>
            <a:r>
              <a:rPr lang="en-US" dirty="0" smtClean="0"/>
              <a:t>Ignoring structure of </a:t>
            </a:r>
            <a:r>
              <a:rPr lang="en-US" i="1" dirty="0" smtClean="0"/>
              <a:t>G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t</a:t>
            </a:r>
            <a:r>
              <a:rPr lang="en-US" baseline="30000" dirty="0" smtClean="0"/>
              <a:t>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9050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Block Models</a:t>
            </a:r>
            <a:endParaRPr lang="en-US" dirty="0"/>
          </a:p>
        </p:txBody>
      </p:sp>
      <p:grpSp>
        <p:nvGrpSpPr>
          <p:cNvPr id="2" name="Group 30"/>
          <p:cNvGrpSpPr/>
          <p:nvPr/>
        </p:nvGrpSpPr>
        <p:grpSpPr>
          <a:xfrm>
            <a:off x="1981200" y="5105400"/>
            <a:ext cx="3429002" cy="1118176"/>
            <a:chOff x="5886799" y="5731180"/>
            <a:chExt cx="1309254" cy="1160922"/>
          </a:xfrm>
        </p:grpSpPr>
        <p:sp>
          <p:nvSpPr>
            <p:cNvPr id="8" name="TextBox 7"/>
            <p:cNvSpPr txBox="1"/>
            <p:nvPr/>
          </p:nvSpPr>
          <p:spPr>
            <a:xfrm>
              <a:off x="6235934" y="6284972"/>
              <a:ext cx="960119" cy="607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Probabilities!</a:t>
              </a:r>
              <a:endParaRPr lang="en-US" sz="32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886799" y="5731180"/>
              <a:ext cx="436418" cy="5537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3276599" y="3276600"/>
            <a:ext cx="2514600" cy="1219201"/>
            <a:chOff x="6381405" y="6364084"/>
            <a:chExt cx="960119" cy="1265809"/>
          </a:xfrm>
        </p:grpSpPr>
        <p:sp>
          <p:nvSpPr>
            <p:cNvPr id="16" name="TextBox 15"/>
            <p:cNvSpPr txBox="1"/>
            <p:nvPr/>
          </p:nvSpPr>
          <p:spPr>
            <a:xfrm>
              <a:off x="6381405" y="6364084"/>
              <a:ext cx="960119" cy="607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Clusters</a:t>
              </a:r>
              <a:endParaRPr lang="en-US" sz="3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 flipH="1" flipV="1">
              <a:off x="6224973" y="7240704"/>
              <a:ext cx="632904" cy="1454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182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Given network </a:t>
            </a:r>
            <a:r>
              <a:rPr lang="en-US" i="1" dirty="0" smtClean="0"/>
              <a:t>G</a:t>
            </a:r>
            <a:r>
              <a:rPr lang="en-US" dirty="0" smtClean="0"/>
              <a:t>, find best partition </a:t>
            </a:r>
            <a:r>
              <a:rPr lang="el-GR" dirty="0" smtClean="0"/>
              <a:t>Π</a:t>
            </a:r>
            <a:r>
              <a:rPr lang="en-US" baseline="30000" dirty="0" smtClean="0"/>
              <a:t>*</a:t>
            </a:r>
          </a:p>
          <a:p>
            <a:pPr algn="ctr">
              <a:buNone/>
            </a:pPr>
            <a:r>
              <a:rPr lang="el-GR" dirty="0" smtClean="0"/>
              <a:t>Π</a:t>
            </a:r>
            <a:r>
              <a:rPr lang="en-US" baseline="30000" dirty="0" smtClean="0"/>
              <a:t>*</a:t>
            </a:r>
            <a:r>
              <a:rPr lang="el-GR" dirty="0" smtClean="0"/>
              <a:t> </a:t>
            </a:r>
            <a:r>
              <a:rPr lang="en-US" i="1" dirty="0" smtClean="0"/>
              <a:t>= </a:t>
            </a:r>
            <a:r>
              <a:rPr lang="en-US" dirty="0" smtClean="0"/>
              <a:t>max</a:t>
            </a:r>
            <a:r>
              <a:rPr lang="en-US" i="1" dirty="0" smtClean="0"/>
              <a:t> P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dirty="0" smtClean="0"/>
              <a:t> | 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  <a:endParaRPr lang="en-US" i="1" dirty="0" smtClean="0"/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4800" y="3200400"/>
            <a:ext cx="46482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 smtClean="0"/>
              <a:t>Generative Models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04800" y="3733800"/>
            <a:ext cx="4648200" cy="2895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Use </a:t>
            </a:r>
            <a:r>
              <a:rPr lang="en-US" sz="2800" dirty="0" err="1" smtClean="0"/>
              <a:t>Bayes</a:t>
            </a:r>
            <a:r>
              <a:rPr lang="en-US" sz="2800" dirty="0" smtClean="0"/>
              <a:t>’ Rule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 algn="ctr"/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Π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| 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 = </a:t>
            </a:r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G </a:t>
            </a:r>
            <a:r>
              <a:rPr lang="en-US" sz="2400" dirty="0" smtClean="0"/>
              <a:t>| </a:t>
            </a:r>
            <a:r>
              <a:rPr lang="el-GR" sz="2400" dirty="0" smtClean="0"/>
              <a:t>Π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·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Π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 / 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b="1" dirty="0" smtClean="0"/>
              <a:t>Model</a:t>
            </a:r>
            <a:r>
              <a:rPr lang="en-US" sz="2800" dirty="0" smtClean="0"/>
              <a:t> the </a:t>
            </a:r>
            <a:r>
              <a:rPr lang="en-US" sz="2800" i="1" dirty="0" smtClean="0"/>
              <a:t>generation</a:t>
            </a:r>
            <a:r>
              <a:rPr lang="en-US" sz="2800" dirty="0" smtClean="0"/>
              <a:t> of </a:t>
            </a:r>
            <a:r>
              <a:rPr lang="en-US" sz="2800" i="1" dirty="0" smtClean="0"/>
              <a:t>G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  </a:t>
            </a:r>
            <a:r>
              <a:rPr lang="en-US" sz="2800" dirty="0" smtClean="0"/>
              <a:t>Estimate </a:t>
            </a:r>
            <a:r>
              <a:rPr lang="en-US" sz="2800" i="1" dirty="0" smtClean="0"/>
              <a:t>parameters </a:t>
            </a:r>
            <a:r>
              <a:rPr lang="en-US" sz="2800" dirty="0" smtClean="0"/>
              <a:t>for the </a:t>
            </a:r>
            <a:r>
              <a:rPr lang="en-US" sz="2800" b="1" dirty="0" smtClean="0"/>
              <a:t>model</a:t>
            </a:r>
            <a:r>
              <a:rPr lang="en-US" sz="2800" dirty="0" smtClean="0"/>
              <a:t> from data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105400" y="3200400"/>
            <a:ext cx="38100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 smtClean="0"/>
              <a:t>Discriminative Models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105400" y="3733800"/>
            <a:ext cx="3810000" cy="2895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Directly calculate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 algn="ctr"/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l-GR" sz="2400" dirty="0" smtClean="0"/>
              <a:t>Π</a:t>
            </a:r>
            <a:r>
              <a:rPr lang="en-US" sz="2400" dirty="0" smtClean="0"/>
              <a:t> | 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Discriminate between possible </a:t>
            </a:r>
            <a:r>
              <a:rPr lang="el-GR" sz="2800" dirty="0" smtClean="0"/>
              <a:t>Π</a:t>
            </a:r>
            <a:r>
              <a:rPr lang="en-US" sz="2800" dirty="0" smtClean="0"/>
              <a:t> values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Define </a:t>
            </a:r>
            <a:r>
              <a:rPr lang="en-US" sz="2800" i="1" dirty="0" smtClean="0"/>
              <a:t>features,</a:t>
            </a:r>
            <a:r>
              <a:rPr lang="en-US" sz="2800" dirty="0" smtClean="0"/>
              <a:t> find patterns implying </a:t>
            </a:r>
            <a:r>
              <a:rPr lang="el-GR" sz="2800" dirty="0" smtClean="0"/>
              <a:t>Π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079442" y="2754868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formulation</a:t>
            </a:r>
            <a:endParaRPr lang="en-US" dirty="0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2460626" y="2735763"/>
          <a:ext cx="6149974" cy="1329722"/>
        </p:xfrm>
        <a:graphic>
          <a:graphicData uri="http://schemas.openxmlformats.org/presentationml/2006/ole">
            <p:oleObj spid="_x0000_s162818" name="Microsoft Equation 3.0" r:id="rId3" imgW="2349360" imgH="507960" progId="Equation.3">
              <p:embed/>
            </p:oleObj>
          </a:graphicData>
        </a:graphic>
      </p:graphicFrame>
      <p:grpSp>
        <p:nvGrpSpPr>
          <p:cNvPr id="3" name="Group 49"/>
          <p:cNvGrpSpPr/>
          <p:nvPr/>
        </p:nvGrpSpPr>
        <p:grpSpPr>
          <a:xfrm>
            <a:off x="4191001" y="1524000"/>
            <a:ext cx="2362200" cy="1220859"/>
            <a:chOff x="5461030" y="6020374"/>
            <a:chExt cx="3211114" cy="1220859"/>
          </a:xfrm>
        </p:grpSpPr>
        <p:sp>
          <p:nvSpPr>
            <p:cNvPr id="13" name="Left Brace 12"/>
            <p:cNvSpPr/>
            <p:nvPr/>
          </p:nvSpPr>
          <p:spPr>
            <a:xfrm rot="5400000">
              <a:off x="6800850" y="5964883"/>
              <a:ext cx="342900" cy="22098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1030" y="6020374"/>
              <a:ext cx="3211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prob. of edges observed in </a:t>
              </a:r>
              <a:r>
                <a:rPr lang="en-US" sz="2400" i="1" dirty="0" smtClean="0"/>
                <a:t>G</a:t>
              </a:r>
              <a:endParaRPr lang="en-US" sz="2400" dirty="0"/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1676398" y="1752600"/>
            <a:ext cx="1905000" cy="1447802"/>
            <a:chOff x="6061366" y="5705404"/>
            <a:chExt cx="727363" cy="1503149"/>
          </a:xfrm>
        </p:grpSpPr>
        <p:sp>
          <p:nvSpPr>
            <p:cNvPr id="16" name="TextBox 15"/>
            <p:cNvSpPr txBox="1"/>
            <p:nvPr/>
          </p:nvSpPr>
          <p:spPr>
            <a:xfrm>
              <a:off x="6061366" y="5705404"/>
              <a:ext cx="727363" cy="11183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possible </a:t>
              </a:r>
              <a:r>
                <a:rPr lang="en-US" sz="3200" b="1" dirty="0" smtClean="0"/>
                <a:t>partition</a:t>
              </a:r>
              <a:endParaRPr lang="en-US" sz="32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V="1">
              <a:off x="6572314" y="7021231"/>
              <a:ext cx="316454" cy="5819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0"/>
          <p:cNvGrpSpPr/>
          <p:nvPr/>
        </p:nvGrpSpPr>
        <p:grpSpPr>
          <a:xfrm>
            <a:off x="2514600" y="3657601"/>
            <a:ext cx="2514600" cy="2026859"/>
            <a:chOff x="6730539" y="5083317"/>
            <a:chExt cx="960119" cy="2104342"/>
          </a:xfrm>
        </p:grpSpPr>
        <p:sp>
          <p:nvSpPr>
            <p:cNvPr id="19" name="TextBox 18"/>
            <p:cNvSpPr txBox="1"/>
            <p:nvPr/>
          </p:nvSpPr>
          <p:spPr>
            <a:xfrm>
              <a:off x="6730539" y="5557994"/>
              <a:ext cx="960119" cy="1629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parameters</a:t>
              </a:r>
              <a:r>
                <a:rPr lang="en-US" sz="3200" dirty="0" smtClean="0"/>
                <a:t>: probabilities of edges</a:t>
              </a:r>
              <a:endParaRPr lang="en-US" sz="32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6958713" y="5262466"/>
              <a:ext cx="474677" cy="116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0"/>
          <p:cNvGrpSpPr/>
          <p:nvPr/>
        </p:nvGrpSpPr>
        <p:grpSpPr>
          <a:xfrm>
            <a:off x="76202" y="2971800"/>
            <a:ext cx="2438404" cy="2554545"/>
            <a:chOff x="5857705" y="6971209"/>
            <a:chExt cx="931026" cy="2652200"/>
          </a:xfrm>
        </p:grpSpPr>
        <p:sp>
          <p:nvSpPr>
            <p:cNvPr id="28" name="TextBox 27"/>
            <p:cNvSpPr txBox="1"/>
            <p:nvPr/>
          </p:nvSpPr>
          <p:spPr>
            <a:xfrm>
              <a:off x="5857705" y="6971209"/>
              <a:ext cx="814644" cy="2652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likelihood </a:t>
              </a:r>
              <a:r>
                <a:rPr lang="en-US" sz="3200" dirty="0" smtClean="0"/>
                <a:t>function;</a:t>
              </a:r>
            </a:p>
            <a:p>
              <a:pPr algn="ctr"/>
              <a:r>
                <a:rPr lang="en-US" sz="3200" dirty="0" smtClean="0"/>
                <a:t>i.e., prob. assuming </a:t>
              </a:r>
              <a:r>
                <a:rPr lang="en-US" sz="3200" dirty="0" err="1" smtClean="0"/>
                <a:t>params</a:t>
              </a:r>
              <a:r>
                <a:rPr lang="en-US" sz="3200" dirty="0" smtClean="0"/>
                <a:t> </a:t>
              </a:r>
              <a:r>
                <a:rPr lang="el-GR" sz="3200" i="1" dirty="0" smtClean="0"/>
                <a:t>η</a:t>
              </a:r>
              <a:endParaRPr lang="en-US" sz="3200" i="1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 flipV="1">
              <a:off x="6672349" y="7445885"/>
              <a:ext cx="116382" cy="791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9"/>
          <p:cNvGrpSpPr/>
          <p:nvPr/>
        </p:nvGrpSpPr>
        <p:grpSpPr>
          <a:xfrm>
            <a:off x="5867400" y="4038601"/>
            <a:ext cx="3124200" cy="1581328"/>
            <a:chOff x="7739883" y="5944175"/>
            <a:chExt cx="4246957" cy="1581328"/>
          </a:xfrm>
        </p:grpSpPr>
        <p:sp>
          <p:nvSpPr>
            <p:cNvPr id="37" name="Left Brace 36"/>
            <p:cNvSpPr/>
            <p:nvPr/>
          </p:nvSpPr>
          <p:spPr>
            <a:xfrm rot="16200000">
              <a:off x="9691915" y="4613651"/>
              <a:ext cx="342900" cy="3003947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39883" y="6325174"/>
              <a:ext cx="4246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prob. of </a:t>
              </a:r>
              <a:r>
                <a:rPr lang="en-US" sz="2400" i="1" dirty="0" smtClean="0"/>
                <a:t>not</a:t>
              </a:r>
              <a:r>
                <a:rPr lang="en-US" sz="2400" dirty="0" smtClean="0"/>
                <a:t> producing edges (that weren’t observed in </a:t>
              </a:r>
              <a:r>
                <a:rPr lang="en-US" sz="2400" i="1" dirty="0" smtClean="0"/>
                <a:t>G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71800" y="5827693"/>
            <a:ext cx="35052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 prob. per </a:t>
            </a:r>
            <a:r>
              <a:rPr lang="en-US" sz="2800" b="1" i="1" dirty="0" err="1" smtClean="0"/>
              <a:t>i</a:t>
            </a:r>
            <a:r>
              <a:rPr lang="en-US" sz="2800" b="1" dirty="0" err="1" smtClean="0"/>
              <a:t>,</a:t>
            </a:r>
            <a:r>
              <a:rPr lang="en-US" sz="2800" b="1" i="1" dirty="0" err="1" smtClean="0"/>
              <a:t>j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pair! </a:t>
            </a:r>
          </a:p>
          <a:p>
            <a:pPr algn="ctr"/>
            <a:r>
              <a:rPr lang="en-US" sz="2800" b="1" dirty="0" smtClean="0"/>
              <a:t>TOO ABSTRACT!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Think-Pair-Share: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590800"/>
            <a:ext cx="6480174" cy="1446550"/>
          </a:xfrm>
        </p:spPr>
        <p:txBody>
          <a:bodyPr/>
          <a:lstStyle/>
          <a:p>
            <a:r>
              <a:rPr lang="en-US" dirty="0" smtClean="0"/>
              <a:t>Why do we care about defining the likelihood?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5410200"/>
            <a:ext cx="35052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Choose the best model parameters!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Simplify: In- or Out-block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dirty="0" smtClean="0"/>
              <a:t>General: </a:t>
            </a:r>
            <a:r>
              <a:rPr lang="el-GR" i="1" dirty="0" smtClean="0"/>
              <a:t>η </a:t>
            </a:r>
            <a:r>
              <a:rPr lang="en-US" i="1" dirty="0" smtClean="0">
                <a:latin typeface="Calibri"/>
                <a:sym typeface="Wingdings" pitchFamily="2" charset="2"/>
              </a:rPr>
              <a:t>→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/>
              <a:t>1 </a:t>
            </a:r>
            <a:r>
              <a:rPr lang="en-US" dirty="0" err="1" smtClean="0"/>
              <a:t>prob</a:t>
            </a:r>
            <a:r>
              <a:rPr lang="en-US" dirty="0" smtClean="0"/>
              <a:t> per </a:t>
            </a:r>
            <a:r>
              <a:rPr lang="en-US" i="1" dirty="0" err="1" smtClean="0"/>
              <a:t>i,j</a:t>
            </a:r>
            <a:r>
              <a:rPr lang="en-US" dirty="0" smtClean="0"/>
              <a:t> pair</a:t>
            </a:r>
          </a:p>
          <a:p>
            <a:r>
              <a:rPr lang="en-US" dirty="0" err="1" smtClean="0"/>
              <a:t>C</a:t>
            </a:r>
            <a:r>
              <a:rPr lang="en-US" sz="3600" dirty="0" err="1" smtClean="0"/>
              <a:t>opic</a:t>
            </a:r>
            <a:r>
              <a:rPr lang="en-US" dirty="0" smtClean="0"/>
              <a:t>/J</a:t>
            </a:r>
            <a:r>
              <a:rPr lang="en-US" sz="3600" dirty="0" smtClean="0"/>
              <a:t>ackson</a:t>
            </a:r>
            <a:r>
              <a:rPr lang="en-US" dirty="0" smtClean="0"/>
              <a:t>/</a:t>
            </a:r>
            <a:r>
              <a:rPr lang="en-US" dirty="0" err="1" smtClean="0"/>
              <a:t>K</a:t>
            </a:r>
            <a:r>
              <a:rPr lang="en-US" sz="3600" dirty="0" err="1" smtClean="0"/>
              <a:t>irman</a:t>
            </a:r>
            <a:r>
              <a:rPr lang="en-US" dirty="0" smtClean="0"/>
              <a:t>: </a:t>
            </a:r>
            <a:r>
              <a:rPr lang="el-GR" i="1" dirty="0" smtClean="0"/>
              <a:t>η</a:t>
            </a:r>
            <a:r>
              <a:rPr lang="en-US" i="1" dirty="0" smtClean="0"/>
              <a:t> </a:t>
            </a:r>
            <a:r>
              <a:rPr lang="en-US" i="1" dirty="0" smtClean="0">
                <a:latin typeface="Calibri"/>
                <a:sym typeface="Wingdings" pitchFamily="2" charset="2"/>
              </a:rPr>
              <a:t>→</a:t>
            </a:r>
            <a:r>
              <a:rPr lang="en-US" i="1" dirty="0" smtClean="0"/>
              <a:t> p</a:t>
            </a:r>
            <a:r>
              <a:rPr lang="en-US" baseline="-25000" dirty="0" smtClean="0"/>
              <a:t>in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out</a:t>
            </a:r>
            <a:endParaRPr lang="en-US" dirty="0" smtClean="0"/>
          </a:p>
          <a:p>
            <a:pPr lvl="1"/>
            <a:r>
              <a:rPr lang="en-US" i="1" dirty="0" smtClean="0"/>
              <a:t>P</a:t>
            </a:r>
            <a:r>
              <a:rPr lang="en-US" baseline="-25000" dirty="0" smtClean="0"/>
              <a:t>in</a:t>
            </a:r>
            <a:r>
              <a:rPr lang="en-US" dirty="0" smtClean="0"/>
              <a:t>: prob. of link within community </a:t>
            </a:r>
          </a:p>
          <a:p>
            <a:pPr lvl="1"/>
            <a:r>
              <a:rPr lang="en-US" i="1" dirty="0" smtClean="0"/>
              <a:t>P</a:t>
            </a:r>
            <a:r>
              <a:rPr lang="en-US" baseline="-25000" dirty="0" smtClean="0"/>
              <a:t>out</a:t>
            </a:r>
            <a:r>
              <a:rPr lang="en-US" dirty="0" smtClean="0"/>
              <a:t>: prob. of link outside community</a:t>
            </a:r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3560482" y="4724400"/>
          <a:ext cx="5126318" cy="596900"/>
        </p:xfrm>
        <a:graphic>
          <a:graphicData uri="http://schemas.openxmlformats.org/presentationml/2006/ole">
            <p:oleObj spid="_x0000_s163842" name="Microsoft Equation 3.0" r:id="rId3" imgW="1854000" imgH="215640" progId="Equation.3">
              <p:embed/>
            </p:oleObj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4876800" y="5562600"/>
          <a:ext cx="3810000" cy="692728"/>
        </p:xfrm>
        <a:graphic>
          <a:graphicData uri="http://schemas.openxmlformats.org/presentationml/2006/ole">
            <p:oleObj spid="_x0000_s163843" name="Microsoft Equation 3.0" r:id="rId4" imgW="1396800" imgH="253800" progId="Equation.3">
              <p:embed/>
            </p:oleObj>
          </a:graphicData>
        </a:graphic>
      </p:graphicFrame>
      <p:grpSp>
        <p:nvGrpSpPr>
          <p:cNvPr id="4" name="Group 30"/>
          <p:cNvGrpSpPr/>
          <p:nvPr/>
        </p:nvGrpSpPr>
        <p:grpSpPr>
          <a:xfrm>
            <a:off x="588684" y="4343400"/>
            <a:ext cx="3048001" cy="1077218"/>
            <a:chOff x="5857704" y="5705403"/>
            <a:chExt cx="1163781" cy="1118398"/>
          </a:xfrm>
        </p:grpSpPr>
        <p:sp>
          <p:nvSpPr>
            <p:cNvPr id="8" name="TextBox 7"/>
            <p:cNvSpPr txBox="1"/>
            <p:nvPr/>
          </p:nvSpPr>
          <p:spPr>
            <a:xfrm>
              <a:off x="5857704" y="5705403"/>
              <a:ext cx="989214" cy="11183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pairs in same community</a:t>
              </a:r>
              <a:endParaRPr lang="en-US" sz="3200" dirty="0"/>
            </a:p>
          </p:txBody>
        </p:sp>
        <p:cxnSp>
          <p:nvCxnSpPr>
            <p:cNvPr id="9" name="Straight Connector 8"/>
            <p:cNvCxnSpPr>
              <a:endCxn id="8" idx="3"/>
            </p:cNvCxnSpPr>
            <p:nvPr/>
          </p:nvCxnSpPr>
          <p:spPr>
            <a:xfrm rot="10800000">
              <a:off x="6846918" y="6264603"/>
              <a:ext cx="174567" cy="737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0"/>
          <p:cNvGrpSpPr/>
          <p:nvPr/>
        </p:nvGrpSpPr>
        <p:grpSpPr>
          <a:xfrm>
            <a:off x="431797" y="5562601"/>
            <a:ext cx="4445003" cy="1077218"/>
            <a:chOff x="5091548" y="6971211"/>
            <a:chExt cx="1697181" cy="1118398"/>
          </a:xfrm>
        </p:grpSpPr>
        <p:sp>
          <p:nvSpPr>
            <p:cNvPr id="11" name="TextBox 10"/>
            <p:cNvSpPr txBox="1"/>
            <p:nvPr/>
          </p:nvSpPr>
          <p:spPr>
            <a:xfrm>
              <a:off x="5091548" y="6971211"/>
              <a:ext cx="1580800" cy="11183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# links in communities under </a:t>
              </a:r>
              <a:r>
                <a:rPr lang="el-GR" sz="3200" dirty="0" smtClean="0"/>
                <a:t>Π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cxnSp>
          <p:nvCxnSpPr>
            <p:cNvPr id="12" name="Straight Connector 11"/>
            <p:cNvCxnSpPr>
              <a:endCxn id="11" idx="3"/>
            </p:cNvCxnSpPr>
            <p:nvPr/>
          </p:nvCxnSpPr>
          <p:spPr>
            <a:xfrm rot="10800000" flipV="1">
              <a:off x="6672347" y="7445888"/>
              <a:ext cx="116382" cy="845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equivalence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Dfn</a:t>
            </a:r>
            <a:r>
              <a:rPr lang="en-US" dirty="0" smtClean="0"/>
              <a:t>: Two nodes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j</a:t>
            </a:r>
            <a:r>
              <a:rPr lang="en-US" dirty="0" smtClean="0"/>
              <a:t> are </a:t>
            </a:r>
            <a:r>
              <a:rPr lang="en-US" b="1" dirty="0" smtClean="0"/>
              <a:t>structurally equivalent </a:t>
            </a:r>
            <a:r>
              <a:rPr lang="en-US" dirty="0" smtClean="0"/>
              <a:t>for graph </a:t>
            </a:r>
            <a:r>
              <a:rPr lang="en-US" i="1" dirty="0" smtClean="0"/>
              <a:t>G</a:t>
            </a:r>
            <a:r>
              <a:rPr lang="en-US" dirty="0" smtClean="0"/>
              <a:t> if:</a:t>
            </a: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I.e., relationships to all other nodes are identical!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practice: too rigid</a:t>
            </a:r>
          </a:p>
          <a:p>
            <a:r>
              <a:rPr lang="en-US" dirty="0" smtClean="0"/>
              <a:t>Group into </a:t>
            </a:r>
            <a:r>
              <a:rPr lang="en-US" b="1" dirty="0" smtClean="0"/>
              <a:t>equivalence classes</a:t>
            </a: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2286000" y="2362200"/>
          <a:ext cx="5407526" cy="917349"/>
        </p:xfrm>
        <a:graphic>
          <a:graphicData uri="http://schemas.openxmlformats.org/presentationml/2006/ole">
            <p:oleObj spid="_x0000_s105478" name="Microsoft Equation 3.0" r:id="rId4" imgW="1422360" imgH="241200" progId="Equation.3">
              <p:embed/>
            </p:oleObj>
          </a:graphicData>
        </a:graphic>
      </p:graphicFrame>
      <p:grpSp>
        <p:nvGrpSpPr>
          <p:cNvPr id="15" name="Group 43"/>
          <p:cNvGrpSpPr/>
          <p:nvPr/>
        </p:nvGrpSpPr>
        <p:grpSpPr>
          <a:xfrm>
            <a:off x="4724399" y="3128665"/>
            <a:ext cx="2741277" cy="614065"/>
            <a:chOff x="5562600" y="6248400"/>
            <a:chExt cx="1866900" cy="614065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6381750" y="5429250"/>
              <a:ext cx="228600" cy="18669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8294" y="6400800"/>
              <a:ext cx="1458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all other nodes</a:t>
              </a:r>
              <a:endParaRPr lang="en-US" sz="2400" dirty="0"/>
            </a:p>
          </p:txBody>
        </p:sp>
      </p:grpSp>
      <p:grpSp>
        <p:nvGrpSpPr>
          <p:cNvPr id="18" name="Group 52"/>
          <p:cNvGrpSpPr/>
          <p:nvPr/>
        </p:nvGrpSpPr>
        <p:grpSpPr>
          <a:xfrm>
            <a:off x="1735724" y="3124200"/>
            <a:ext cx="2683876" cy="614065"/>
            <a:chOff x="5638800" y="6248400"/>
            <a:chExt cx="1855033" cy="614065"/>
          </a:xfrm>
        </p:grpSpPr>
        <p:sp>
          <p:nvSpPr>
            <p:cNvPr id="19" name="Left Brace 18"/>
            <p:cNvSpPr/>
            <p:nvPr/>
          </p:nvSpPr>
          <p:spPr>
            <a:xfrm rot="16200000">
              <a:off x="6636355" y="5683853"/>
              <a:ext cx="228600" cy="1357694"/>
            </a:xfrm>
            <a:prstGeom prst="leftBrace">
              <a:avLst>
                <a:gd name="adj1" fmla="val 44154"/>
                <a:gd name="adj2" fmla="val 2430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8800" y="6400800"/>
              <a:ext cx="1855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edges are the same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Algorithm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2590800"/>
            <a:ext cx="21336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i</a:t>
            </a:r>
            <a:r>
              <a:rPr lang="en-US" sz="2400" dirty="0" smtClean="0"/>
              <a:t> and </a:t>
            </a:r>
            <a:r>
              <a:rPr lang="en-US" sz="2400" i="1" dirty="0" smtClean="0"/>
              <a:t>j</a:t>
            </a:r>
            <a:r>
              <a:rPr lang="en-US" sz="2400" dirty="0" smtClean="0"/>
              <a:t> within community</a:t>
            </a:r>
            <a:endParaRPr lang="en-US" sz="2400" i="1" dirty="0" smtClean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381002" y="1371600"/>
          <a:ext cx="5283986" cy="1143000"/>
        </p:xfrm>
        <a:graphic>
          <a:graphicData uri="http://schemas.openxmlformats.org/presentationml/2006/ole">
            <p:oleObj spid="_x0000_s164866" name="Microsoft Equation 3.0" r:id="rId3" imgW="2349360" imgH="507960" progId="Equation.3">
              <p:embed/>
            </p:oleObj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381000" y="2667000"/>
          <a:ext cx="6400799" cy="648929"/>
        </p:xfrm>
        <a:graphic>
          <a:graphicData uri="http://schemas.openxmlformats.org/presentationml/2006/ole">
            <p:oleObj spid="_x0000_s164867" name="Microsoft Equation 3.0" r:id="rId4" imgW="2755800" imgH="279360" progId="Equation.3">
              <p:embed/>
            </p:oleObj>
          </a:graphicData>
        </a:graphic>
      </p:graphicFrame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2534265" y="3505200"/>
          <a:ext cx="4247535" cy="648929"/>
        </p:xfrm>
        <a:graphic>
          <a:graphicData uri="http://schemas.openxmlformats.org/presentationml/2006/ole">
            <p:oleObj spid="_x0000_s164868" name="Microsoft Equation 3.0" r:id="rId5" imgW="1828800" imgH="279360" progId="Equation.3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934200" y="3429000"/>
            <a:ext cx="2133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in community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705600" y="2667000"/>
            <a:ext cx="152400" cy="609600"/>
          </a:xfrm>
          <a:prstGeom prst="rightBrace">
            <a:avLst>
              <a:gd name="adj1" fmla="val 5052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705600" y="3505200"/>
            <a:ext cx="152400" cy="609600"/>
          </a:xfrm>
          <a:prstGeom prst="rightBrace">
            <a:avLst>
              <a:gd name="adj1" fmla="val 5052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1910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 of both sides… rearrange…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" y="4953000"/>
          <a:ext cx="8915400" cy="646044"/>
        </p:xfrm>
        <a:graphic>
          <a:graphicData uri="http://schemas.openxmlformats.org/presentationml/2006/ole">
            <p:oleObj spid="_x0000_s164869" name="Microsoft Equation 3.0" r:id="rId6" imgW="3504960" imgH="25380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3048000" y="4876800"/>
            <a:ext cx="5562600" cy="7620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528038"/>
            <a:ext cx="6019800" cy="3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038600" y="5715000"/>
            <a:ext cx="4953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Simple calculation: </a:t>
            </a:r>
            <a:r>
              <a:rPr lang="en-US" sz="2000" dirty="0" smtClean="0"/>
              <a:t># pairs in communities</a:t>
            </a:r>
          </a:p>
          <a:p>
            <a:pPr algn="r"/>
            <a:r>
              <a:rPr lang="en-US" sz="2000" dirty="0" smtClean="0"/>
              <a:t># links in 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 animBg="1"/>
      <p:bldP spid="11" grpId="0" animBg="1"/>
      <p:bldP spid="15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ML: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</a:t>
            </a:r>
            <a:r>
              <a:rPr lang="en-US" i="1" dirty="0" smtClean="0"/>
              <a:t>p</a:t>
            </a:r>
            <a:r>
              <a:rPr lang="en-US" baseline="-25000" dirty="0" smtClean="0"/>
              <a:t>in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baseline="-25000" dirty="0" smtClean="0"/>
              <a:t>out</a:t>
            </a:r>
            <a:r>
              <a:rPr lang="en-US" dirty="0" smtClean="0"/>
              <a:t> alongside </a:t>
            </a:r>
            <a:r>
              <a:rPr lang="el-GR" dirty="0" smtClean="0"/>
              <a:t>Π</a:t>
            </a:r>
            <a:endParaRPr lang="en-US" dirty="0" smtClean="0"/>
          </a:p>
          <a:p>
            <a:pPr lvl="1"/>
            <a:r>
              <a:rPr lang="en-US" dirty="0" smtClean="0"/>
              <a:t>Solution: Pick </a:t>
            </a:r>
            <a:r>
              <a:rPr lang="en-US" i="1" dirty="0" smtClean="0"/>
              <a:t>p</a:t>
            </a:r>
            <a:r>
              <a:rPr lang="en-US" baseline="-25000" dirty="0" smtClean="0"/>
              <a:t>in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baseline="-25000" dirty="0" smtClean="0"/>
              <a:t>out</a:t>
            </a:r>
            <a:r>
              <a:rPr lang="en-US" dirty="0" smtClean="0"/>
              <a:t>, build </a:t>
            </a:r>
            <a:r>
              <a:rPr lang="el-GR" dirty="0" smtClean="0"/>
              <a:t>Π</a:t>
            </a:r>
            <a:r>
              <a:rPr lang="en-US" dirty="0" smtClean="0"/>
              <a:t>, then estimate </a:t>
            </a:r>
            <a:r>
              <a:rPr lang="en-US" i="1" dirty="0" smtClean="0"/>
              <a:t>p</a:t>
            </a:r>
            <a:r>
              <a:rPr lang="en-US" baseline="-25000" dirty="0" smtClean="0"/>
              <a:t>in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baseline="-25000" dirty="0" smtClean="0"/>
              <a:t>out</a:t>
            </a:r>
            <a:r>
              <a:rPr lang="en-US" dirty="0" smtClean="0"/>
              <a:t>… iterate!</a:t>
            </a:r>
          </a:p>
          <a:p>
            <a:r>
              <a:rPr lang="en-US" dirty="0" smtClean="0"/>
              <a:t>Exponential blowup of possible </a:t>
            </a:r>
            <a:r>
              <a:rPr lang="el-GR" dirty="0" smtClean="0"/>
              <a:t>Π</a:t>
            </a:r>
            <a:r>
              <a:rPr lang="en-US" dirty="0" smtClean="0"/>
              <a:t>… can’t test all</a:t>
            </a:r>
          </a:p>
          <a:p>
            <a:pPr lvl="1"/>
            <a:r>
              <a:rPr lang="en-US" dirty="0" smtClean="0"/>
              <a:t>Solution: Approximate which </a:t>
            </a:r>
            <a:r>
              <a:rPr lang="el-GR" dirty="0" smtClean="0"/>
              <a:t>Π</a:t>
            </a:r>
            <a:r>
              <a:rPr lang="en-US" dirty="0" smtClean="0"/>
              <a:t> to explore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Space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sz="3600" dirty="0" err="1" smtClean="0"/>
              <a:t>opic</a:t>
            </a:r>
            <a:r>
              <a:rPr lang="en-US" dirty="0" smtClean="0"/>
              <a:t>/J</a:t>
            </a:r>
            <a:r>
              <a:rPr lang="en-US" sz="3600" dirty="0" smtClean="0"/>
              <a:t>ackson</a:t>
            </a:r>
            <a:r>
              <a:rPr lang="en-US" dirty="0" smtClean="0"/>
              <a:t>/</a:t>
            </a:r>
            <a:r>
              <a:rPr lang="en-US" dirty="0" err="1" smtClean="0"/>
              <a:t>K</a:t>
            </a:r>
            <a:r>
              <a:rPr lang="en-US" sz="3600" dirty="0" err="1" smtClean="0"/>
              <a:t>irman</a:t>
            </a:r>
            <a:r>
              <a:rPr lang="en-US" dirty="0" smtClean="0"/>
              <a:t>: </a:t>
            </a:r>
            <a:r>
              <a:rPr lang="el-GR" i="1" dirty="0" smtClean="0"/>
              <a:t>η</a:t>
            </a:r>
            <a:r>
              <a:rPr lang="en-US" i="1" dirty="0" smtClean="0"/>
              <a:t> </a:t>
            </a:r>
            <a:r>
              <a:rPr lang="en-US" i="1" dirty="0" smtClean="0">
                <a:latin typeface="Calibri"/>
                <a:sym typeface="Wingdings" pitchFamily="2" charset="2"/>
              </a:rPr>
              <a:t>→</a:t>
            </a:r>
            <a:r>
              <a:rPr lang="en-US" i="1" dirty="0" smtClean="0"/>
              <a:t> p</a:t>
            </a:r>
            <a:r>
              <a:rPr lang="en-US" baseline="-25000" dirty="0" smtClean="0"/>
              <a:t>in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out</a:t>
            </a:r>
            <a:endParaRPr lang="en-US" dirty="0" smtClean="0"/>
          </a:p>
          <a:p>
            <a:r>
              <a:rPr lang="en-US" dirty="0" smtClean="0"/>
              <a:t>Other bases for probabilities?</a:t>
            </a:r>
          </a:p>
          <a:p>
            <a:pPr lvl="1"/>
            <a:r>
              <a:rPr lang="en-US" dirty="0" smtClean="0"/>
              <a:t>Define space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Any info about nodes, links, groups!</a:t>
            </a:r>
          </a:p>
          <a:p>
            <a:pPr lvl="1">
              <a:buNone/>
            </a:pPr>
            <a:endParaRPr lang="en-US" sz="1200" dirty="0" smtClean="0"/>
          </a:p>
          <a:p>
            <a:pPr lvl="1" algn="ctr">
              <a:buNone/>
            </a:pP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 | 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Dfn</a:t>
            </a:r>
            <a:r>
              <a:rPr lang="en-US" dirty="0" smtClean="0"/>
              <a:t>: A community structure, </a:t>
            </a:r>
            <a:r>
              <a:rPr lang="en-US" dirty="0" smtClean="0">
                <a:latin typeface="Cambria Math"/>
                <a:ea typeface="Cambria Math"/>
              </a:rPr>
              <a:t>∏</a:t>
            </a:r>
            <a:r>
              <a:rPr lang="en-US" dirty="0" smtClean="0"/>
              <a:t>, is a collection of disjoint subsets of </a:t>
            </a:r>
            <a:r>
              <a:rPr lang="en-US" i="1" dirty="0" smtClean="0"/>
              <a:t>V</a:t>
            </a:r>
            <a:r>
              <a:rPr lang="en-US" dirty="0" smtClean="0"/>
              <a:t> (i.e., a </a:t>
            </a:r>
            <a:r>
              <a:rPr lang="en-US" b="1" dirty="0" smtClean="0"/>
              <a:t>partition</a:t>
            </a:r>
            <a:r>
              <a:rPr lang="en-US" dirty="0" smtClean="0"/>
              <a:t>) whose union is </a:t>
            </a:r>
            <a:r>
              <a:rPr lang="en-US" i="1" dirty="0" smtClean="0"/>
              <a:t>V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610637"/>
            <a:ext cx="5314950" cy="324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3400" y="3429000"/>
            <a:ext cx="5715000" cy="344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30"/>
          <p:cNvGrpSpPr/>
          <p:nvPr/>
        </p:nvGrpSpPr>
        <p:grpSpPr>
          <a:xfrm>
            <a:off x="6477000" y="762000"/>
            <a:ext cx="2514600" cy="1752600"/>
            <a:chOff x="6858000" y="1295400"/>
            <a:chExt cx="2514600" cy="1752600"/>
          </a:xfrm>
        </p:grpSpPr>
        <p:sp>
          <p:nvSpPr>
            <p:cNvPr id="14" name="TextBox 13"/>
            <p:cNvSpPr txBox="1"/>
            <p:nvPr/>
          </p:nvSpPr>
          <p:spPr>
            <a:xfrm>
              <a:off x="6858000" y="1295400"/>
              <a:ext cx="251460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defined on nodes/vertices</a:t>
              </a:r>
              <a:endParaRPr lang="en-US" sz="2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 flipH="1" flipV="1">
              <a:off x="8191500" y="2476500"/>
              <a:ext cx="8382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find communities?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web client performance</a:t>
            </a:r>
          </a:p>
          <a:p>
            <a:r>
              <a:rPr lang="en-US" dirty="0" smtClean="0"/>
              <a:t>Recommender systems</a:t>
            </a:r>
          </a:p>
          <a:p>
            <a:r>
              <a:rPr lang="en-US" dirty="0" smtClean="0"/>
              <a:t>Efficient graph storage/access</a:t>
            </a:r>
          </a:p>
          <a:p>
            <a:r>
              <a:rPr lang="en-US" dirty="0" smtClean="0"/>
              <a:t>Study node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Detection/</a:t>
            </a:r>
            <a:br>
              <a:rPr lang="en-US" dirty="0" smtClean="0"/>
            </a:br>
            <a:r>
              <a:rPr lang="en-US" dirty="0" smtClean="0"/>
              <a:t>Graph Partitioning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CONCOR, edge removal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7826" y="762000"/>
            <a:ext cx="8461374" cy="2719387"/>
          </a:xfrm>
        </p:spPr>
        <p:txBody>
          <a:bodyPr>
            <a:normAutofit/>
          </a:bodyPr>
          <a:lstStyle/>
          <a:p>
            <a:r>
              <a:rPr lang="en-US" dirty="0" smtClean="0"/>
              <a:t>How would you </a:t>
            </a:r>
            <a:r>
              <a:rPr lang="en-US" i="1" dirty="0" smtClean="0"/>
              <a:t>find</a:t>
            </a:r>
            <a:r>
              <a:rPr lang="en-US" dirty="0" smtClean="0"/>
              <a:t> </a:t>
            </a:r>
            <a:r>
              <a:rPr lang="en-US" b="1" dirty="0" smtClean="0"/>
              <a:t>communities</a:t>
            </a:r>
            <a:r>
              <a:rPr lang="en-US" dirty="0" smtClean="0"/>
              <a:t>/clusters/partitions in a network?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 t="8067"/>
          <a:stretch>
            <a:fillRect/>
          </a:stretch>
        </p:blipFill>
        <p:spPr bwMode="auto">
          <a:xfrm>
            <a:off x="5029200" y="3871530"/>
            <a:ext cx="4114800" cy="295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" y="3581400"/>
            <a:ext cx="51054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Literature: no consensus!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(Un-)observed node traits?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Influence on node behavior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Observable network structure?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Link formation properties?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895600"/>
            <a:ext cx="2209799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 are you looking?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CONvergance</a:t>
            </a:r>
            <a:r>
              <a:rPr lang="en-US" dirty="0" smtClean="0"/>
              <a:t> of iterated </a:t>
            </a:r>
            <a:r>
              <a:rPr lang="en-US" dirty="0" err="1" smtClean="0"/>
              <a:t>CORrelations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I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</TotalTime>
  <Words>2901</Words>
  <Application>LibreOffice/5.4.3.2$Linux_X86_64 LibreOffice_project/40m0$Build-2</Application>
  <PresentationFormat>On-screen Show (4:3)</PresentationFormat>
  <Paragraphs>1659</Paragraphs>
  <Slides>42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AAIT Theme</vt:lpstr>
      <vt:lpstr>Microsoft Equation 3.0</vt:lpstr>
      <vt:lpstr>Communities</vt:lpstr>
      <vt:lpstr>Slide 2</vt:lpstr>
      <vt:lpstr>Group Discussion:</vt:lpstr>
      <vt:lpstr>Structural equivalence</vt:lpstr>
      <vt:lpstr>Community structure</vt:lpstr>
      <vt:lpstr>Why find communities?</vt:lpstr>
      <vt:lpstr>Community Detection/ Graph Partitioning</vt:lpstr>
      <vt:lpstr>Group Discussion:</vt:lpstr>
      <vt:lpstr>CONCOR</vt:lpstr>
      <vt:lpstr>CONCOR Intuition</vt:lpstr>
      <vt:lpstr>Review: Adjacency Matrix</vt:lpstr>
      <vt:lpstr>Background: Pearson Correlation</vt:lpstr>
      <vt:lpstr>CONCOR Intuition</vt:lpstr>
      <vt:lpstr>Iterated Correlation Matrices </vt:lpstr>
      <vt:lpstr>CONCOR Summary</vt:lpstr>
      <vt:lpstr>Edge Removal: Girvan-Newman Method</vt:lpstr>
      <vt:lpstr>Edge Removal      (Girvan-Newman 2002)</vt:lpstr>
      <vt:lpstr>Edge Removal: Betweenness</vt:lpstr>
      <vt:lpstr>Individual Exercise:</vt:lpstr>
      <vt:lpstr>Girvan-Newman Method</vt:lpstr>
      <vt:lpstr>Computing Betweenness   E&amp;K 3.6.B</vt:lpstr>
      <vt:lpstr>Computing Betweenness   E&amp;K 3.6.B</vt:lpstr>
      <vt:lpstr>Computing Betweenness   E&amp;K 3.6.B</vt:lpstr>
      <vt:lpstr>Girvan-Newman Method</vt:lpstr>
      <vt:lpstr>Modularity (Stopping Criterion)</vt:lpstr>
      <vt:lpstr>Edge removal summary</vt:lpstr>
      <vt:lpstr>Today…</vt:lpstr>
      <vt:lpstr>Intuition: Hierarchical Clustering</vt:lpstr>
      <vt:lpstr>Group Discussion:</vt:lpstr>
      <vt:lpstr>Hier. Clustering Example (1)</vt:lpstr>
      <vt:lpstr>Hier. Clustering Example (2)</vt:lpstr>
      <vt:lpstr>Individual exercise:</vt:lpstr>
      <vt:lpstr>Hier. Clustering Example (3)</vt:lpstr>
      <vt:lpstr>Cluster Dendrogram</vt:lpstr>
      <vt:lpstr>Stochastic Block Models</vt:lpstr>
      <vt:lpstr>Generative vs. Discriminative</vt:lpstr>
      <vt:lpstr>General formulation</vt:lpstr>
      <vt:lpstr>Think-Pair-Share:</vt:lpstr>
      <vt:lpstr>Simplify: In- or Out-block</vt:lpstr>
      <vt:lpstr>Maximum Likelihood Algorithm </vt:lpstr>
      <vt:lpstr>Implementing ML: Issues</vt:lpstr>
      <vt:lpstr>Latent Space Estimation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</dc:title>
  <dc:subject/>
  <dc:creator>Stephen Wu</dc:creator>
  <dc:description/>
  <cp:lastModifiedBy>hp</cp:lastModifiedBy>
  <cp:revision>202</cp:revision>
  <dcterms:created xsi:type="dcterms:W3CDTF">2018-03-07T10:46:38Z</dcterms:created>
  <dcterms:modified xsi:type="dcterms:W3CDTF">2020-03-25T10:50:54Z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