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70" r:id="rId9"/>
    <p:sldId id="282" r:id="rId10"/>
    <p:sldId id="264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62"/>
  </p:normalViewPr>
  <p:slideViewPr>
    <p:cSldViewPr>
      <p:cViewPr varScale="1">
        <p:scale>
          <a:sx n="90" d="100"/>
          <a:sy n="90" d="100"/>
        </p:scale>
        <p:origin x="16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69AB6-01EE-4BC3-8EC2-78B05B7E064C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CAD47-ED24-40F3-8019-D2E9627AB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8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CAD47-ED24-40F3-8019-D2E9627AB6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8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6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1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5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6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3F44-CEC2-407A-AABF-E883E8D224C2}" type="datetimeFigureOut">
              <a:rPr lang="en-US" smtClean="0"/>
              <a:t>5/1/20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CB9B-6597-48A4-BB99-414FB3810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/>
              <a:t>REPORTING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		</a:t>
            </a:r>
            <a:r>
              <a:rPr lang="en-US" smtClean="0"/>
              <a:t>	</a:t>
            </a: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47800" y="2362200"/>
            <a:ext cx="63531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00199" y="3581400"/>
            <a:ext cx="63531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3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Don't break any new ground here</a:t>
            </a:r>
          </a:p>
          <a:p>
            <a:pPr lvl="0"/>
            <a:r>
              <a:rPr lang="en-US" dirty="0"/>
              <a:t>Summarize when the project occurred</a:t>
            </a:r>
          </a:p>
          <a:p>
            <a:pPr lvl="0"/>
            <a:r>
              <a:rPr lang="en-US" dirty="0"/>
              <a:t>Summarize the scope</a:t>
            </a:r>
          </a:p>
          <a:p>
            <a:pPr lvl="0"/>
            <a:r>
              <a:rPr lang="en-US" dirty="0"/>
              <a:t>Summarize the overall security state of the target as identified in the project</a:t>
            </a:r>
          </a:p>
          <a:p>
            <a:pPr lvl="0"/>
            <a:r>
              <a:rPr lang="en-US" dirty="0"/>
              <a:t>Summarize the findings, at a high-level (as in the Executive Summary)</a:t>
            </a:r>
          </a:p>
        </p:txBody>
      </p:sp>
    </p:spTree>
    <p:extLst>
      <p:ext uri="{BB962C8B-B14F-4D97-AF65-F5344CB8AC3E}">
        <p14:creationId xmlns:p14="http://schemas.microsoft.com/office/powerpoint/2010/main" val="60129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Appendices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Include </a:t>
            </a:r>
            <a:r>
              <a:rPr lang="en-US" dirty="0"/>
              <a:t>lengthy items and lists here</a:t>
            </a:r>
          </a:p>
          <a:p>
            <a:pPr lvl="0"/>
            <a:r>
              <a:rPr lang="en-US" dirty="0"/>
              <a:t>Detailed scan output</a:t>
            </a:r>
          </a:p>
          <a:p>
            <a:pPr lvl="0"/>
            <a:r>
              <a:rPr lang="en-US" dirty="0"/>
              <a:t>Back-up documentation of the project</a:t>
            </a:r>
          </a:p>
          <a:p>
            <a:pPr lvl="0"/>
            <a:r>
              <a:rPr lang="en-US" dirty="0"/>
              <a:t>Summary of memos communicating with third parties</a:t>
            </a:r>
          </a:p>
          <a:p>
            <a:pPr lvl="0"/>
            <a:r>
              <a:rPr lang="en-US" dirty="0"/>
              <a:t>Other items as required</a:t>
            </a:r>
          </a:p>
        </p:txBody>
      </p:sp>
    </p:spTree>
    <p:extLst>
      <p:ext uri="{BB962C8B-B14F-4D97-AF65-F5344CB8AC3E}">
        <p14:creationId xmlns:p14="http://schemas.microsoft.com/office/powerpoint/2010/main" val="33535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Always </a:t>
            </a:r>
            <a:r>
              <a:rPr lang="en-US" b="1" dirty="0"/>
              <a:t>Create a Report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For </a:t>
            </a:r>
            <a:r>
              <a:rPr lang="en-US" sz="2400" dirty="0"/>
              <a:t>third-party tests by penetration testing companies, the report is your leave-behind</a:t>
            </a:r>
            <a:endParaRPr lang="en-US" sz="1200" dirty="0"/>
          </a:p>
          <a:p>
            <a:pPr lvl="1"/>
            <a:r>
              <a:rPr lang="en-US" sz="2000" dirty="0"/>
              <a:t>Two or three years from now, it is really the only evidence of the work you did</a:t>
            </a:r>
            <a:endParaRPr lang="en-US" sz="1100" dirty="0"/>
          </a:p>
          <a:p>
            <a:pPr lvl="1"/>
            <a:r>
              <a:rPr lang="en-US" sz="2000" dirty="0"/>
              <a:t>The report may be used for a very long time</a:t>
            </a:r>
            <a:endParaRPr lang="en-US" sz="1100" dirty="0"/>
          </a:p>
          <a:p>
            <a:pPr lvl="1"/>
            <a:r>
              <a:rPr lang="en-US" sz="2000" dirty="0"/>
              <a:t>So, focus on quality</a:t>
            </a:r>
            <a:endParaRPr lang="en-US" sz="1100" dirty="0"/>
          </a:p>
          <a:p>
            <a:pPr lvl="0"/>
            <a:r>
              <a:rPr lang="en-US" sz="2400" dirty="0"/>
              <a:t>For in-house tests, you may think that a report is unimportant</a:t>
            </a:r>
            <a:endParaRPr lang="en-US" sz="1200" dirty="0"/>
          </a:p>
          <a:p>
            <a:r>
              <a:rPr lang="en-US" sz="2400" dirty="0"/>
              <a:t>it is recommended that you create a report</a:t>
            </a:r>
            <a:endParaRPr lang="en-US" sz="1200" dirty="0"/>
          </a:p>
          <a:p>
            <a:pPr lvl="0"/>
            <a:r>
              <a:rPr lang="en-US" sz="2400" dirty="0"/>
              <a:t>Convince management of its importance to show that you've exercised due diligence in securing your network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6202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Don't Just Regurgitate Scan Results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Don’t </a:t>
            </a:r>
            <a:r>
              <a:rPr lang="en-US" dirty="0"/>
              <a:t>cut and paste results from vulnerability scanner output </a:t>
            </a:r>
            <a:endParaRPr lang="en-US" sz="1600" dirty="0"/>
          </a:p>
          <a:p>
            <a:pPr lvl="0"/>
            <a:r>
              <a:rPr lang="en-US" dirty="0"/>
              <a:t>Instead , review results and help interpret in light of the business of the target organization</a:t>
            </a:r>
            <a:endParaRPr lang="en-US" sz="1600" dirty="0"/>
          </a:p>
          <a:p>
            <a:pPr lvl="1"/>
            <a:r>
              <a:rPr lang="en-US" dirty="0"/>
              <a:t>What do these vulnerabilities really mean to the business?</a:t>
            </a:r>
            <a:endParaRPr lang="en-US" sz="1400" dirty="0"/>
          </a:p>
          <a:p>
            <a:pPr lvl="1"/>
            <a:r>
              <a:rPr lang="en-US" dirty="0"/>
              <a:t>How should fixes be prioritized?</a:t>
            </a:r>
            <a:endParaRPr lang="en-US" sz="1400" dirty="0"/>
          </a:p>
          <a:p>
            <a:pPr lvl="0"/>
            <a:r>
              <a:rPr lang="en-US" dirty="0"/>
              <a:t>Adjust High, Medium, and low risk findings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29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Recommended </a:t>
            </a:r>
            <a:r>
              <a:rPr lang="en-US" b="1" dirty="0" smtClean="0"/>
              <a:t>Report</a:t>
            </a:r>
            <a:br>
              <a:rPr lang="en-US" b="1" dirty="0" smtClean="0"/>
            </a:br>
            <a:r>
              <a:rPr lang="en-US" b="1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Executive </a:t>
            </a:r>
            <a:r>
              <a:rPr lang="en-US" dirty="0"/>
              <a:t>Summary</a:t>
            </a:r>
          </a:p>
          <a:p>
            <a:pPr lvl="0"/>
            <a:r>
              <a:rPr lang="en-US" dirty="0"/>
              <a:t>Introduction</a:t>
            </a:r>
          </a:p>
          <a:p>
            <a:pPr lvl="0"/>
            <a:r>
              <a:rPr lang="en-US" dirty="0"/>
              <a:t>Methodology</a:t>
            </a:r>
          </a:p>
          <a:p>
            <a:pPr lvl="0"/>
            <a:r>
              <a:rPr lang="en-US" dirty="0"/>
              <a:t>Findings</a:t>
            </a:r>
          </a:p>
          <a:p>
            <a:pPr lvl="0"/>
            <a:r>
              <a:rPr lang="en-US" dirty="0"/>
              <a:t>High-Risk</a:t>
            </a:r>
          </a:p>
          <a:p>
            <a:pPr lvl="0"/>
            <a:r>
              <a:rPr lang="en-US" dirty="0"/>
              <a:t>Medium-Risk</a:t>
            </a:r>
          </a:p>
          <a:p>
            <a:pPr lvl="0"/>
            <a:r>
              <a:rPr lang="en-US" dirty="0"/>
              <a:t>Low-Risk</a:t>
            </a:r>
          </a:p>
          <a:p>
            <a:pPr lvl="0"/>
            <a:r>
              <a:rPr lang="en-US" dirty="0"/>
              <a:t>Conclusions</a:t>
            </a:r>
          </a:p>
          <a:p>
            <a:r>
              <a:rPr lang="en-US" dirty="0"/>
              <a:t>(Optional) Appendices</a:t>
            </a:r>
          </a:p>
        </p:txBody>
      </p:sp>
    </p:spTree>
    <p:extLst>
      <p:ext uri="{BB962C8B-B14F-4D97-AF65-F5344CB8AC3E}">
        <p14:creationId xmlns:p14="http://schemas.microsoft.com/office/powerpoint/2010/main" val="38937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Executive  Summary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most important part of the report </a:t>
            </a:r>
            <a:endParaRPr lang="en-US" sz="1600" dirty="0"/>
          </a:p>
          <a:p>
            <a:pPr lvl="0"/>
            <a:r>
              <a:rPr lang="en-US" dirty="0"/>
              <a:t>Should be 1 to 1.5 pages</a:t>
            </a:r>
            <a:endParaRPr lang="en-US" sz="1600" dirty="0"/>
          </a:p>
          <a:p>
            <a:pPr lvl="0"/>
            <a:r>
              <a:rPr lang="en-US" dirty="0"/>
              <a:t>Very brief (2-3 sentences) summarize projects </a:t>
            </a:r>
            <a:endParaRPr lang="en-US" sz="1600" dirty="0"/>
          </a:p>
          <a:p>
            <a:pPr lvl="1"/>
            <a:r>
              <a:rPr lang="en-US" dirty="0"/>
              <a:t>Date, goal, who, overview</a:t>
            </a:r>
            <a:endParaRPr lang="en-US" sz="1400" dirty="0"/>
          </a:p>
          <a:p>
            <a:pPr lvl="0"/>
            <a:r>
              <a:rPr lang="en-US" dirty="0"/>
              <a:t>Then summarize overall risk posture identified during test</a:t>
            </a:r>
            <a:endParaRPr lang="en-US" sz="1600" dirty="0"/>
          </a:p>
          <a:p>
            <a:r>
              <a:rPr lang="en-US" dirty="0"/>
              <a:t> </a:t>
            </a:r>
            <a:endParaRPr lang="en-US" sz="1600" dirty="0"/>
          </a:p>
          <a:p>
            <a:pPr lvl="0"/>
            <a:r>
              <a:rPr lang="en-US" dirty="0"/>
              <a:t>Finally, include a bulleted list of three to six significant findings</a:t>
            </a:r>
            <a:endParaRPr lang="en-US" sz="1600" dirty="0"/>
          </a:p>
          <a:p>
            <a:pPr lvl="1"/>
            <a:r>
              <a:rPr lang="en-US" dirty="0"/>
              <a:t>Explain their business impact</a:t>
            </a:r>
            <a:endParaRPr lang="en-US" sz="1400" dirty="0"/>
          </a:p>
          <a:p>
            <a:pPr lvl="1"/>
            <a:r>
              <a:rPr lang="en-US" dirty="0"/>
              <a:t>Explain what management can pull to change the root causes that resulted in the finding</a:t>
            </a:r>
            <a:endParaRPr lang="en-US" sz="1400" dirty="0"/>
          </a:p>
          <a:p>
            <a:pPr lvl="2"/>
            <a:r>
              <a:rPr lang="en-US" dirty="0"/>
              <a:t>Changes to organization structure</a:t>
            </a:r>
            <a:endParaRPr lang="en-US" sz="1200" dirty="0"/>
          </a:p>
          <a:p>
            <a:pPr lvl="2"/>
            <a:r>
              <a:rPr lang="en-US" dirty="0"/>
              <a:t>Altered policies or procedures</a:t>
            </a:r>
            <a:endParaRPr lang="en-US" sz="1200" dirty="0"/>
          </a:p>
          <a:p>
            <a:pPr lvl="2"/>
            <a:r>
              <a:rPr lang="en-US" dirty="0"/>
              <a:t>Changes to technology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104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Provides </a:t>
            </a:r>
            <a:r>
              <a:rPr lang="en-US" dirty="0"/>
              <a:t>overview of test:</a:t>
            </a:r>
            <a:endParaRPr lang="en-US" sz="1600" dirty="0"/>
          </a:p>
          <a:p>
            <a:pPr lvl="1"/>
            <a:r>
              <a:rPr lang="en-US" dirty="0"/>
              <a:t>Date range and time range</a:t>
            </a:r>
            <a:endParaRPr lang="en-US" sz="1400" dirty="0"/>
          </a:p>
          <a:p>
            <a:pPr lvl="1"/>
            <a:r>
              <a:rPr lang="en-US" dirty="0"/>
              <a:t>Scope</a:t>
            </a:r>
            <a:endParaRPr lang="en-US" sz="1400" dirty="0"/>
          </a:p>
          <a:p>
            <a:pPr lvl="1"/>
            <a:r>
              <a:rPr lang="en-US" dirty="0"/>
              <a:t>People associated with the test </a:t>
            </a:r>
            <a:endParaRPr lang="en-US" sz="1400" dirty="0"/>
          </a:p>
          <a:p>
            <a:pPr lvl="2"/>
            <a:r>
              <a:rPr lang="en-US" dirty="0"/>
              <a:t>Include name, role, contact information, e-mail address and phone number</a:t>
            </a:r>
            <a:endParaRPr lang="en-US" sz="1200" dirty="0"/>
          </a:p>
          <a:p>
            <a:pPr lvl="1"/>
            <a:r>
              <a:rPr lang="en-US" dirty="0"/>
              <a:t>Brief the most salient findings (often similar to executive summer)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85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Describe </a:t>
            </a:r>
            <a:r>
              <a:rPr lang="en-US" dirty="0"/>
              <a:t>process used, listing results at each stage</a:t>
            </a:r>
            <a:endParaRPr lang="en-US" sz="1600" dirty="0"/>
          </a:p>
          <a:p>
            <a:pPr lvl="1"/>
            <a:r>
              <a:rPr lang="en-US" dirty="0"/>
              <a:t>Recon</a:t>
            </a:r>
            <a:endParaRPr lang="en-US" sz="1400" dirty="0"/>
          </a:p>
          <a:p>
            <a:pPr lvl="1"/>
            <a:r>
              <a:rPr lang="en-US" dirty="0"/>
              <a:t>Scanning</a:t>
            </a:r>
            <a:endParaRPr lang="en-US" sz="1400" dirty="0"/>
          </a:p>
          <a:p>
            <a:pPr lvl="1"/>
            <a:r>
              <a:rPr lang="en-US" dirty="0"/>
              <a:t>Gaining Access - Exploitation</a:t>
            </a:r>
            <a:endParaRPr lang="en-US" sz="1400" dirty="0"/>
          </a:p>
          <a:p>
            <a:pPr lvl="0"/>
            <a:r>
              <a:rPr lang="en-US" dirty="0"/>
              <a:t>This section is especially important if there aren't many major high-risk findings, to describe what the team did</a:t>
            </a:r>
            <a:endParaRPr lang="en-US" sz="1600" dirty="0"/>
          </a:p>
          <a:p>
            <a:pPr lvl="0"/>
            <a:r>
              <a:rPr lang="en-US" dirty="0"/>
              <a:t>Scanning section should include an inventory of target systems</a:t>
            </a:r>
            <a:endParaRPr lang="en-US" sz="1600" dirty="0"/>
          </a:p>
          <a:p>
            <a:pPr lvl="0"/>
            <a:r>
              <a:rPr lang="en-US" dirty="0"/>
              <a:t>Recommend a table: IP address, Name, Associated Business Unit (if known), Method of Discovery</a:t>
            </a: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6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Findings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For </a:t>
            </a:r>
            <a:r>
              <a:rPr lang="en-US" dirty="0"/>
              <a:t>each finding include:</a:t>
            </a:r>
            <a:endParaRPr lang="en-US" sz="1600" dirty="0"/>
          </a:p>
          <a:p>
            <a:pPr lvl="1"/>
            <a:r>
              <a:rPr lang="en-US" dirty="0"/>
              <a:t>Vulnerable systems (ID by IP address and name if applicable)</a:t>
            </a:r>
            <a:endParaRPr lang="en-US" sz="1400" dirty="0"/>
          </a:p>
          <a:p>
            <a:pPr lvl="1"/>
            <a:r>
              <a:rPr lang="en-US" dirty="0"/>
              <a:t>Risk level, (high, and medium, low)</a:t>
            </a:r>
            <a:endParaRPr lang="en-US" sz="1400" dirty="0"/>
          </a:p>
          <a:p>
            <a:pPr lvl="1"/>
            <a:r>
              <a:rPr lang="en-US" dirty="0"/>
              <a:t>Difficulty of exploitation – easily exploited, medium difficulty, very difficult to exploit</a:t>
            </a:r>
            <a:endParaRPr lang="en-US" sz="1400" dirty="0"/>
          </a:p>
          <a:p>
            <a:pPr lvl="1"/>
            <a:r>
              <a:rPr lang="en-US" dirty="0"/>
              <a:t>Summery in business terms </a:t>
            </a:r>
            <a:endParaRPr lang="en-US" sz="1400" dirty="0"/>
          </a:p>
          <a:p>
            <a:pPr lvl="1"/>
            <a:r>
              <a:rPr lang="en-US" dirty="0"/>
              <a:t>Detailed technical description</a:t>
            </a:r>
            <a:endParaRPr lang="en-US" sz="1400" dirty="0"/>
          </a:p>
          <a:p>
            <a:pPr lvl="1"/>
            <a:r>
              <a:rPr lang="en-US" dirty="0"/>
              <a:t>In target business and technical environment</a:t>
            </a:r>
            <a:endParaRPr lang="en-US" sz="1400" dirty="0"/>
          </a:p>
          <a:p>
            <a:pPr lvl="1"/>
            <a:r>
              <a:rPr lang="en-US" dirty="0"/>
              <a:t>Recommendation</a:t>
            </a:r>
            <a:endParaRPr lang="en-US" sz="1400" dirty="0"/>
          </a:p>
          <a:p>
            <a:pPr lvl="1"/>
            <a:r>
              <a:rPr lang="en-US" dirty="0"/>
              <a:t>Possibly multiple way of dealing with the issues</a:t>
            </a:r>
            <a:endParaRPr lang="en-US" sz="1400" dirty="0"/>
          </a:p>
          <a:p>
            <a:pPr lvl="1"/>
            <a:r>
              <a:rPr lang="en-US" dirty="0"/>
              <a:t>Screen shots are very helpful</a:t>
            </a:r>
            <a:endParaRPr lang="en-US" sz="14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endParaRPr lang="en-US" sz="1600" dirty="0"/>
          </a:p>
          <a:p>
            <a:pPr lvl="0"/>
            <a:r>
              <a:rPr lang="en-US" dirty="0"/>
              <a:t>Consider recommendations that fall into one or more categories</a:t>
            </a:r>
            <a:endParaRPr lang="en-US" sz="1600" dirty="0"/>
          </a:p>
          <a:p>
            <a:pPr lvl="1"/>
            <a:r>
              <a:rPr lang="en-US" dirty="0"/>
              <a:t>Applying patches</a:t>
            </a:r>
            <a:endParaRPr lang="en-US" sz="1400" dirty="0"/>
          </a:p>
          <a:p>
            <a:pPr lvl="1"/>
            <a:r>
              <a:rPr lang="en-US" dirty="0"/>
              <a:t>Changing configuration /hardening systems</a:t>
            </a:r>
            <a:endParaRPr lang="en-US" sz="1400" dirty="0"/>
          </a:p>
          <a:p>
            <a:pPr lvl="1"/>
            <a:r>
              <a:rPr lang="en-US" dirty="0"/>
              <a:t>Applying filters</a:t>
            </a:r>
            <a:endParaRPr lang="en-US" sz="1400" dirty="0"/>
          </a:p>
          <a:p>
            <a:pPr lvl="1"/>
            <a:r>
              <a:rPr lang="en-US" dirty="0"/>
              <a:t>Altering architecture</a:t>
            </a:r>
            <a:endParaRPr lang="en-US" sz="1400" dirty="0"/>
          </a:p>
          <a:p>
            <a:pPr lvl="1"/>
            <a:r>
              <a:rPr lang="en-US" dirty="0"/>
              <a:t>Changing processes Always consider this kind of recommendation</a:t>
            </a:r>
            <a:endParaRPr lang="en-US" sz="1400" dirty="0"/>
          </a:p>
          <a:p>
            <a:pPr lvl="2"/>
            <a:r>
              <a:rPr lang="en-US" dirty="0"/>
              <a:t>Even for deeply technical issues, what process allowed the issue to arise, and how can we stop it from happening again?</a:t>
            </a:r>
            <a:endParaRPr lang="en-US" sz="1200" dirty="0"/>
          </a:p>
          <a:p>
            <a:pPr lvl="0"/>
            <a:r>
              <a:rPr lang="en-US" dirty="0"/>
              <a:t>Make multiple recommendation </a:t>
            </a:r>
            <a:endParaRPr lang="en-US" sz="1600" dirty="0"/>
          </a:p>
          <a:p>
            <a:pPr lvl="0"/>
            <a:r>
              <a:rPr lang="en-US" dirty="0"/>
              <a:t>Tradeoff between them considering</a:t>
            </a:r>
            <a:endParaRPr lang="en-US" sz="1600" dirty="0"/>
          </a:p>
          <a:p>
            <a:pPr lvl="1"/>
            <a:r>
              <a:rPr lang="en-US" dirty="0"/>
              <a:t>Needed functionality and security</a:t>
            </a:r>
            <a:endParaRPr lang="en-US" sz="1400" dirty="0"/>
          </a:p>
          <a:p>
            <a:pPr lvl="1"/>
            <a:r>
              <a:rPr lang="en-US" dirty="0"/>
              <a:t>Operational security</a:t>
            </a:r>
            <a:endParaRPr lang="en-US" sz="1400" dirty="0"/>
          </a:p>
          <a:p>
            <a:pPr lvl="1"/>
            <a:r>
              <a:rPr lang="en-US" dirty="0"/>
              <a:t>Costs</a:t>
            </a:r>
            <a:endParaRPr lang="en-US" sz="1400" dirty="0"/>
          </a:p>
          <a:p>
            <a:pPr lvl="1"/>
            <a:r>
              <a:rPr lang="en-US" dirty="0"/>
              <a:t>Ancillary benefits-new features</a:t>
            </a:r>
            <a:endParaRPr lang="en-US" sz="1400" dirty="0"/>
          </a:p>
          <a:p>
            <a:pPr lvl="1"/>
            <a:r>
              <a:rPr lang="en-US" dirty="0"/>
              <a:t>Ancillary risks- new problems </a:t>
            </a:r>
            <a:endParaRPr lang="en-US" sz="1400" dirty="0"/>
          </a:p>
          <a:p>
            <a:pPr lvl="0"/>
            <a:r>
              <a:rPr lang="en-US" dirty="0"/>
              <a:t>Don’t feel compelled to make recommendation</a:t>
            </a:r>
            <a:endParaRPr lang="en-US" sz="16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5036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3506</TotalTime>
  <Words>514</Words>
  <Application>Microsoft Macintosh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       REPORTING      </vt:lpstr>
      <vt:lpstr> Always Create a Report </vt:lpstr>
      <vt:lpstr>Don't Just Regurgitate Scan Results</vt:lpstr>
      <vt:lpstr>Recommended Report Format</vt:lpstr>
      <vt:lpstr>Executive  Summary </vt:lpstr>
      <vt:lpstr>Introduction</vt:lpstr>
      <vt:lpstr>Methodology</vt:lpstr>
      <vt:lpstr>Findings</vt:lpstr>
      <vt:lpstr>Recommendations</vt:lpstr>
      <vt:lpstr>Conclusions</vt:lpstr>
      <vt:lpstr>Appendices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 RECONNAISSANCE      </dc:title>
  <dc:creator>ismail - [2010]</dc:creator>
  <cp:lastModifiedBy>nebfikru nebfikru</cp:lastModifiedBy>
  <cp:revision>792</cp:revision>
  <dcterms:created xsi:type="dcterms:W3CDTF">2014-03-09T23:21:08Z</dcterms:created>
  <dcterms:modified xsi:type="dcterms:W3CDTF">2020-05-01T09:10:45Z</dcterms:modified>
</cp:coreProperties>
</file>