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61"/>
  </p:notesMasterIdLst>
  <p:sldIdLst>
    <p:sldId id="256" r:id="rId2"/>
    <p:sldId id="257" r:id="rId3"/>
    <p:sldId id="262" r:id="rId4"/>
    <p:sldId id="258" r:id="rId5"/>
    <p:sldId id="259" r:id="rId6"/>
    <p:sldId id="260" r:id="rId7"/>
    <p:sldId id="261" r:id="rId8"/>
    <p:sldId id="263" r:id="rId9"/>
    <p:sldId id="270" r:id="rId10"/>
    <p:sldId id="282" r:id="rId11"/>
    <p:sldId id="298" r:id="rId12"/>
    <p:sldId id="264" r:id="rId13"/>
    <p:sldId id="281" r:id="rId14"/>
    <p:sldId id="265" r:id="rId15"/>
    <p:sldId id="266" r:id="rId16"/>
    <p:sldId id="267" r:id="rId17"/>
    <p:sldId id="268" r:id="rId18"/>
    <p:sldId id="269" r:id="rId19"/>
    <p:sldId id="273" r:id="rId20"/>
    <p:sldId id="271" r:id="rId21"/>
    <p:sldId id="299" r:id="rId22"/>
    <p:sldId id="301" r:id="rId23"/>
    <p:sldId id="302" r:id="rId24"/>
    <p:sldId id="303" r:id="rId25"/>
    <p:sldId id="304" r:id="rId26"/>
    <p:sldId id="305" r:id="rId27"/>
    <p:sldId id="300" r:id="rId28"/>
    <p:sldId id="272" r:id="rId29"/>
    <p:sldId id="279" r:id="rId30"/>
    <p:sldId id="274" r:id="rId31"/>
    <p:sldId id="275" r:id="rId32"/>
    <p:sldId id="276" r:id="rId33"/>
    <p:sldId id="277" r:id="rId34"/>
    <p:sldId id="278" r:id="rId35"/>
    <p:sldId id="283" r:id="rId36"/>
    <p:sldId id="280" r:id="rId37"/>
    <p:sldId id="284" r:id="rId38"/>
    <p:sldId id="285" r:id="rId39"/>
    <p:sldId id="286" r:id="rId40"/>
    <p:sldId id="287" r:id="rId41"/>
    <p:sldId id="288" r:id="rId42"/>
    <p:sldId id="289" r:id="rId43"/>
    <p:sldId id="290" r:id="rId44"/>
    <p:sldId id="306" r:id="rId45"/>
    <p:sldId id="308" r:id="rId46"/>
    <p:sldId id="307" r:id="rId47"/>
    <p:sldId id="309" r:id="rId48"/>
    <p:sldId id="311" r:id="rId49"/>
    <p:sldId id="310" r:id="rId50"/>
    <p:sldId id="295" r:id="rId51"/>
    <p:sldId id="291" r:id="rId52"/>
    <p:sldId id="293" r:id="rId53"/>
    <p:sldId id="312" r:id="rId54"/>
    <p:sldId id="294" r:id="rId55"/>
    <p:sldId id="292" r:id="rId56"/>
    <p:sldId id="313" r:id="rId57"/>
    <p:sldId id="314" r:id="rId58"/>
    <p:sldId id="296" r:id="rId59"/>
    <p:sldId id="297" r:id="rId6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2806"/>
  </p:normalViewPr>
  <p:slideViewPr>
    <p:cSldViewPr>
      <p:cViewPr varScale="1">
        <p:scale>
          <a:sx n="83" d="100"/>
          <a:sy n="83" d="100"/>
        </p:scale>
        <p:origin x="984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viewProps" Target="viewProps.xml"/><Relationship Id="rId64" Type="http://schemas.openxmlformats.org/officeDocument/2006/relationships/theme" Target="theme/theme1.xml"/><Relationship Id="rId65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slide" Target="slides/slide59.xml"/><Relationship Id="rId61" Type="http://schemas.openxmlformats.org/officeDocument/2006/relationships/notesMaster" Target="notesMasters/notesMaster1.xml"/><Relationship Id="rId62" Type="http://schemas.openxmlformats.org/officeDocument/2006/relationships/presProps" Target="pres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269AB6-01EE-4BC3-8EC2-78B05B7E064C}" type="datetimeFigureOut">
              <a:rPr lang="en-US" smtClean="0"/>
              <a:t>12/27/19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4CAD47-ED24-40F3-8019-D2E9627AB6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2811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“if it isn’t broke, don’t touch it”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CAD47-ED24-40F3-8019-D2E9627AB666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1525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 smtClean="0"/>
              <a:t>13 root name </a:t>
            </a:r>
            <a:r>
              <a:rPr lang="ja-JP" altLang="en-US" i="1" dirty="0" smtClean="0"/>
              <a:t>“</a:t>
            </a:r>
            <a:r>
              <a:rPr lang="en-US" altLang="ja-JP" i="1" dirty="0" smtClean="0"/>
              <a:t>servers</a:t>
            </a:r>
            <a:r>
              <a:rPr lang="ja-JP" altLang="en-US" i="1" dirty="0" smtClean="0"/>
              <a:t>”</a:t>
            </a:r>
            <a:r>
              <a:rPr lang="en-US" altLang="ja-JP" i="1" dirty="0" smtClean="0"/>
              <a:t> worldwide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CAD47-ED24-40F3-8019-D2E9627AB666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1525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 can determine the records that a DNS server has loaded in its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cache. We are given back a set of root name servers, implying that the name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server didn't have the information we requested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CAD47-ED24-40F3-8019-D2E9627AB666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3731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It is very important that 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all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your nameservers are restricted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serving zone transfers to only trusted servers, or that zone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transfers are completely disallowed.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CAD47-ED24-40F3-8019-D2E9627AB666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9701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locate the nameservers, check the server to see if a zone transfer can be performed, 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wl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 pitchFamily="2" charset="2"/>
              </a:rPr>
              <a:t>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irc</a:t>
            </a:r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mail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mail1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testmachine1</a:t>
            </a:r>
          </a:p>
          <a:p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testmachine</a:t>
            </a:r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www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www1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CAD47-ED24-40F3-8019-D2E9627AB666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8234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Pase</a:t>
            </a:r>
            <a:r>
              <a:rPr lang="en-US" dirty="0" smtClean="0"/>
              <a:t> </a:t>
            </a:r>
            <a:r>
              <a:rPr lang="en-US" dirty="0" err="1" smtClean="0"/>
              <a:t>dnsstuff</a:t>
            </a:r>
            <a:r>
              <a:rPr lang="en-US" dirty="0" smtClean="0"/>
              <a:t> page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CAD47-ED24-40F3-8019-D2E9627AB666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6622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Metadata can provide very useful information to a penetration </a:t>
            </a:r>
            <a:r>
              <a:rPr lang="en-US" dirty="0" err="1" smtClean="0"/>
              <a:t>tester.Many</a:t>
            </a:r>
            <a:r>
              <a:rPr lang="en-US" dirty="0" smtClean="0"/>
              <a:t> users are not even aware that this information is being attached to their files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CAD47-ED24-40F3-8019-D2E9627AB666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9315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73F44-CEC2-407A-AABF-E883E8D224C2}" type="datetimeFigureOut">
              <a:rPr lang="en-US" smtClean="0"/>
              <a:t>12/27/19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BCB9B-6597-48A4-BB99-414FB38103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22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73F44-CEC2-407A-AABF-E883E8D224C2}" type="datetimeFigureOut">
              <a:rPr lang="en-US" smtClean="0"/>
              <a:t>12/27/19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BCB9B-6597-48A4-BB99-414FB38103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710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73F44-CEC2-407A-AABF-E883E8D224C2}" type="datetimeFigureOut">
              <a:rPr lang="en-US" smtClean="0"/>
              <a:t>12/27/19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BCB9B-6597-48A4-BB99-414FB38103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943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73F44-CEC2-407A-AABF-E883E8D224C2}" type="datetimeFigureOut">
              <a:rPr lang="en-US" smtClean="0"/>
              <a:t>12/27/19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BCB9B-6597-48A4-BB99-414FB38103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008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73F44-CEC2-407A-AABF-E883E8D224C2}" type="datetimeFigureOut">
              <a:rPr lang="en-US" smtClean="0"/>
              <a:t>12/27/19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BCB9B-6597-48A4-BB99-414FB38103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264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73F44-CEC2-407A-AABF-E883E8D224C2}" type="datetimeFigureOut">
              <a:rPr lang="en-US" smtClean="0"/>
              <a:t>12/27/19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BCB9B-6597-48A4-BB99-414FB38103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230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73F44-CEC2-407A-AABF-E883E8D224C2}" type="datetimeFigureOut">
              <a:rPr lang="en-US" smtClean="0"/>
              <a:t>12/27/19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BCB9B-6597-48A4-BB99-414FB38103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307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73F44-CEC2-407A-AABF-E883E8D224C2}" type="datetimeFigureOut">
              <a:rPr lang="en-US" smtClean="0"/>
              <a:t>12/27/19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BCB9B-6597-48A4-BB99-414FB38103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510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73F44-CEC2-407A-AABF-E883E8D224C2}" type="datetimeFigureOut">
              <a:rPr lang="en-US" smtClean="0"/>
              <a:t>12/27/19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BCB9B-6597-48A4-BB99-414FB38103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751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73F44-CEC2-407A-AABF-E883E8D224C2}" type="datetimeFigureOut">
              <a:rPr lang="en-US" smtClean="0"/>
              <a:t>12/27/19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BCB9B-6597-48A4-BB99-414FB38103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164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73F44-CEC2-407A-AABF-E883E8D224C2}" type="datetimeFigureOut">
              <a:rPr lang="en-US" smtClean="0"/>
              <a:t>12/27/19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BCB9B-6597-48A4-BB99-414FB38103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665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573F44-CEC2-407A-AABF-E883E8D224C2}" type="datetimeFigureOut">
              <a:rPr lang="en-US" smtClean="0"/>
              <a:t>12/27/19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7BCB9B-6597-48A4-BB99-414FB38103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851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archive.org/" TargetMode="External"/><Relationship Id="rId3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tif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tif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tif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hyperlink" Target="http://member.dnsstuff.com/pages/tools.php" TargetMode="Externa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amspade.org/" TargetMode="External"/><Relationship Id="rId4" Type="http://schemas.openxmlformats.org/officeDocument/2006/relationships/hyperlink" Target="http://www.geektools.com/" TargetMode="External"/><Relationship Id="rId5" Type="http://schemas.openxmlformats.org/officeDocument/2006/relationships/hyperlink" Target="http://www.whois.net/" TargetMode="External"/><Relationship Id="rId6" Type="http://schemas.openxmlformats.org/officeDocument/2006/relationships/hyperlink" Target="http://www.whois.domaintools.com/" TargetMode="External"/><Relationship Id="rId7" Type="http://schemas.openxmlformats.org/officeDocument/2006/relationships/hyperlink" Target="http://www.selfseo.com/find_ip_address_of_a_website.php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news.netcraft.com/" TargetMode="Externa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github.com/Raikia/Recon-NG-API-Key-Creation/blob/master/README-v4.8.3.md" TargetMode="Externa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aait.edu.et/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edge-security.com/soft/metagoofil-1.4b.tar" TargetMode="Externa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exploit-db.com/google-dork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 </a:t>
            </a:r>
            <a:r>
              <a:rPr lang="en-US" dirty="0"/>
              <a:t/>
            </a:r>
            <a:br>
              <a:rPr lang="en-US" dirty="0"/>
            </a:br>
            <a:r>
              <a:rPr lang="en-US" b="1" dirty="0"/>
              <a:t> </a:t>
            </a:r>
            <a:r>
              <a:rPr lang="en-US" dirty="0"/>
              <a:t/>
            </a:r>
            <a:br>
              <a:rPr lang="en-US" dirty="0"/>
            </a:br>
            <a:r>
              <a:rPr lang="en-US" b="1" dirty="0"/>
              <a:t> 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>
                <a:effectLst/>
              </a:rPr>
              <a:t/>
            </a:r>
            <a:br>
              <a:rPr lang="en-US" dirty="0" smtClean="0">
                <a:effectLst/>
              </a:rPr>
            </a:br>
            <a:r>
              <a:rPr lang="en-US" b="1" dirty="0" smtClean="0"/>
              <a:t>RECONNAISSANCE</a:t>
            </a:r>
            <a:br>
              <a:rPr lang="en-US" b="1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b="1" dirty="0"/>
              <a:t> 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 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lang="en-US" dirty="0" smtClean="0"/>
              <a:t>			</a:t>
            </a:r>
            <a:endParaRPr lang="en-US" sz="2000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1447800" y="2362200"/>
            <a:ext cx="6353175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1600199" y="3581400"/>
            <a:ext cx="6353175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7536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Inventory of Discoverable</a:t>
            </a:r>
            <a:br>
              <a:rPr lang="en-US" dirty="0"/>
            </a:br>
            <a:r>
              <a:rPr lang="en-US" dirty="0"/>
              <a:t>Flaws Via Google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"</a:t>
            </a:r>
            <a:r>
              <a:rPr lang="en-US" dirty="0" err="1"/>
              <a:t>GoogleDorks</a:t>
            </a:r>
            <a:r>
              <a:rPr lang="en-US" dirty="0"/>
              <a:t>" individually, or the Google Hacking </a:t>
            </a:r>
            <a:r>
              <a:rPr lang="en-US" dirty="0" smtClean="0"/>
              <a:t>Database (</a:t>
            </a:r>
            <a:r>
              <a:rPr lang="en-US" dirty="0"/>
              <a:t>GHDB) </a:t>
            </a:r>
            <a:r>
              <a:rPr lang="en-US" dirty="0" smtClean="0"/>
              <a:t>collectively has over </a:t>
            </a:r>
            <a:r>
              <a:rPr lang="en-US" dirty="0"/>
              <a:t>1,000 entries in this database in the following</a:t>
            </a:r>
          </a:p>
          <a:p>
            <a:r>
              <a:rPr lang="en-US" dirty="0"/>
              <a:t>categories:</a:t>
            </a:r>
          </a:p>
          <a:p>
            <a:pPr lvl="1"/>
            <a:r>
              <a:rPr lang="en-US" sz="2200" dirty="0" smtClean="0"/>
              <a:t>Advisories </a:t>
            </a:r>
            <a:r>
              <a:rPr lang="en-US" sz="2200" dirty="0"/>
              <a:t>and vulnerabilities </a:t>
            </a:r>
            <a:r>
              <a:rPr lang="en-US" sz="2200" dirty="0" smtClean="0"/>
              <a:t>	- </a:t>
            </a:r>
            <a:r>
              <a:rPr lang="en-US" sz="2200" dirty="0"/>
              <a:t>Network or </a:t>
            </a:r>
            <a:r>
              <a:rPr lang="en-US" sz="2200" dirty="0" err="1" smtClean="0"/>
              <a:t>vuln</a:t>
            </a:r>
            <a:r>
              <a:rPr lang="en-US" sz="2200" dirty="0" smtClean="0"/>
              <a:t> </a:t>
            </a:r>
            <a:r>
              <a:rPr lang="en-US" sz="2200" dirty="0"/>
              <a:t>data</a:t>
            </a:r>
          </a:p>
          <a:p>
            <a:pPr lvl="1"/>
            <a:r>
              <a:rPr lang="en-US" sz="2200" dirty="0" smtClean="0"/>
              <a:t>Error </a:t>
            </a:r>
            <a:r>
              <a:rPr lang="en-US" sz="2200" dirty="0"/>
              <a:t>messages </a:t>
            </a:r>
            <a:r>
              <a:rPr lang="en-US" sz="2200" dirty="0" smtClean="0"/>
              <a:t>			- </a:t>
            </a:r>
            <a:r>
              <a:rPr lang="en-US" sz="2200" dirty="0"/>
              <a:t>Sensitive directories</a:t>
            </a:r>
          </a:p>
          <a:p>
            <a:pPr lvl="1"/>
            <a:r>
              <a:rPr lang="en-US" sz="2200" dirty="0" smtClean="0"/>
              <a:t>Files </a:t>
            </a:r>
            <a:r>
              <a:rPr lang="en-US" sz="2200" dirty="0"/>
              <a:t>containing juicy info  </a:t>
            </a:r>
            <a:r>
              <a:rPr lang="en-US" sz="2200" dirty="0" smtClean="0"/>
              <a:t> 		- </a:t>
            </a:r>
            <a:r>
              <a:rPr lang="en-US" sz="2200" dirty="0"/>
              <a:t>Sensitive on-line shopping info</a:t>
            </a:r>
          </a:p>
          <a:p>
            <a:pPr lvl="1"/>
            <a:r>
              <a:rPr lang="en-US" sz="2200" dirty="0" smtClean="0"/>
              <a:t>Files </a:t>
            </a:r>
            <a:r>
              <a:rPr lang="en-US" sz="2200" dirty="0"/>
              <a:t>containing passwords </a:t>
            </a:r>
            <a:r>
              <a:rPr lang="en-US" sz="2200" dirty="0" smtClean="0"/>
              <a:t>		- </a:t>
            </a:r>
            <a:r>
              <a:rPr lang="en-US" sz="2200" dirty="0"/>
              <a:t>On-line devices</a:t>
            </a:r>
          </a:p>
          <a:p>
            <a:pPr lvl="1"/>
            <a:r>
              <a:rPr lang="en-US" sz="2200" dirty="0" smtClean="0"/>
              <a:t>Files </a:t>
            </a:r>
            <a:r>
              <a:rPr lang="en-US" sz="2200" dirty="0"/>
              <a:t>containing usernames </a:t>
            </a:r>
            <a:r>
              <a:rPr lang="en-US" sz="2200" dirty="0" smtClean="0"/>
              <a:t>		- </a:t>
            </a:r>
            <a:r>
              <a:rPr lang="en-US" sz="2200" dirty="0"/>
              <a:t>Vulnerable files</a:t>
            </a:r>
          </a:p>
          <a:p>
            <a:pPr lvl="1"/>
            <a:r>
              <a:rPr lang="en-US" sz="2200" dirty="0" smtClean="0"/>
              <a:t>Footholds 				- </a:t>
            </a:r>
            <a:r>
              <a:rPr lang="en-US" sz="2200" dirty="0"/>
              <a:t>Vulnerable servers</a:t>
            </a:r>
          </a:p>
          <a:p>
            <a:pPr lvl="1"/>
            <a:r>
              <a:rPr lang="en-US" sz="2200" dirty="0" smtClean="0"/>
              <a:t>Login portals	 		- </a:t>
            </a:r>
            <a:r>
              <a:rPr lang="en-US" sz="2200" dirty="0"/>
              <a:t>Web server version detection</a:t>
            </a:r>
            <a:endParaRPr lang="en-US" sz="2200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0363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Google directives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>
            <a:normAutofit fontScale="77500" lnSpcReduction="20000"/>
          </a:bodyPr>
          <a:lstStyle/>
          <a:p>
            <a:r>
              <a:rPr lang="en-US" b="1" dirty="0" err="1"/>
              <a:t>intitle</a:t>
            </a:r>
            <a:r>
              <a:rPr lang="en-US" b="1" dirty="0"/>
              <a:t>, </a:t>
            </a:r>
            <a:r>
              <a:rPr lang="en-US" b="1" dirty="0" err="1"/>
              <a:t>allintitle</a:t>
            </a:r>
            <a:endParaRPr lang="en-US" b="1" dirty="0"/>
          </a:p>
          <a:p>
            <a:r>
              <a:rPr lang="en-US" b="1" dirty="0"/>
              <a:t> </a:t>
            </a:r>
            <a:r>
              <a:rPr lang="en-US" b="1" dirty="0" err="1"/>
              <a:t>inurl</a:t>
            </a:r>
            <a:r>
              <a:rPr lang="en-US" b="1" dirty="0"/>
              <a:t>, </a:t>
            </a:r>
            <a:r>
              <a:rPr lang="en-US" b="1" dirty="0" err="1"/>
              <a:t>allinurl</a:t>
            </a:r>
            <a:endParaRPr lang="en-US" b="1" dirty="0"/>
          </a:p>
          <a:p>
            <a:r>
              <a:rPr lang="en-US" b="1" dirty="0"/>
              <a:t> </a:t>
            </a:r>
            <a:r>
              <a:rPr lang="en-US" b="1" dirty="0" err="1"/>
              <a:t>filetype</a:t>
            </a:r>
            <a:endParaRPr lang="en-US" b="1" dirty="0"/>
          </a:p>
          <a:p>
            <a:r>
              <a:rPr lang="en-US" b="1" dirty="0"/>
              <a:t> </a:t>
            </a:r>
            <a:r>
              <a:rPr lang="en-US" b="1" dirty="0" err="1"/>
              <a:t>allintext</a:t>
            </a:r>
            <a:endParaRPr lang="en-US" b="1" dirty="0"/>
          </a:p>
          <a:p>
            <a:r>
              <a:rPr lang="en-US" b="1" dirty="0"/>
              <a:t> site</a:t>
            </a:r>
          </a:p>
          <a:p>
            <a:r>
              <a:rPr lang="en-US" b="1" dirty="0"/>
              <a:t> link</a:t>
            </a:r>
          </a:p>
          <a:p>
            <a:r>
              <a:rPr lang="en-US" b="1" dirty="0"/>
              <a:t> </a:t>
            </a:r>
            <a:r>
              <a:rPr lang="en-US" b="1" dirty="0" err="1"/>
              <a:t>inanchor</a:t>
            </a:r>
            <a:endParaRPr lang="en-US" b="1" dirty="0"/>
          </a:p>
          <a:p>
            <a:r>
              <a:rPr lang="en-US" b="1" dirty="0"/>
              <a:t> </a:t>
            </a:r>
            <a:r>
              <a:rPr lang="en-US" b="1" dirty="0" err="1"/>
              <a:t>daterange</a:t>
            </a:r>
            <a:endParaRPr lang="en-US" b="1" dirty="0"/>
          </a:p>
          <a:p>
            <a:r>
              <a:rPr lang="en-US" b="1" dirty="0"/>
              <a:t> cache</a:t>
            </a:r>
          </a:p>
          <a:p>
            <a:r>
              <a:rPr lang="en-US" b="1" dirty="0"/>
              <a:t> </a:t>
            </a:r>
            <a:r>
              <a:rPr lang="en-US" b="1" dirty="0" smtClean="0"/>
              <a:t>info</a:t>
            </a:r>
          </a:p>
          <a:p>
            <a:r>
              <a:rPr lang="en-US" b="1" dirty="0" err="1" smtClean="0"/>
              <a:t>numrange</a:t>
            </a:r>
            <a:endParaRPr lang="en-US" b="1" dirty="0"/>
          </a:p>
          <a:p>
            <a:r>
              <a:rPr lang="en-US" b="1" dirty="0"/>
              <a:t> related</a:t>
            </a:r>
          </a:p>
          <a:p>
            <a:r>
              <a:rPr lang="en-US" b="1" dirty="0"/>
              <a:t> phonebook</a:t>
            </a:r>
          </a:p>
          <a:p>
            <a:r>
              <a:rPr lang="en-US" b="1" dirty="0"/>
              <a:t> </a:t>
            </a:r>
            <a:r>
              <a:rPr lang="en-US" b="1" dirty="0" err="1"/>
              <a:t>rphonebook</a:t>
            </a:r>
            <a:endParaRPr lang="en-US" b="1" dirty="0"/>
          </a:p>
          <a:p>
            <a:r>
              <a:rPr lang="en-US" b="1" dirty="0"/>
              <a:t> </a:t>
            </a:r>
            <a:r>
              <a:rPr lang="en-US" b="1" dirty="0" err="1"/>
              <a:t>bphonebook</a:t>
            </a:r>
            <a:endParaRPr lang="en-US" b="1" dirty="0"/>
          </a:p>
          <a:p>
            <a:r>
              <a:rPr lang="en-US" b="1" dirty="0"/>
              <a:t> author</a:t>
            </a:r>
          </a:p>
          <a:p>
            <a:r>
              <a:rPr lang="en-US" b="1" dirty="0"/>
              <a:t> group</a:t>
            </a:r>
          </a:p>
          <a:p>
            <a:r>
              <a:rPr lang="en-US" b="1" dirty="0"/>
              <a:t> </a:t>
            </a:r>
            <a:r>
              <a:rPr lang="en-US" b="1" dirty="0" err="1"/>
              <a:t>msgid</a:t>
            </a:r>
            <a:endParaRPr lang="en-US" b="1" dirty="0"/>
          </a:p>
          <a:p>
            <a:r>
              <a:rPr lang="en-US" b="1" dirty="0"/>
              <a:t> </a:t>
            </a:r>
            <a:r>
              <a:rPr lang="en-US" b="1" dirty="0" err="1"/>
              <a:t>insubject</a:t>
            </a:r>
            <a:endParaRPr lang="en-US" b="1" dirty="0"/>
          </a:p>
          <a:p>
            <a:r>
              <a:rPr lang="en-US" b="1" dirty="0"/>
              <a:t> stocks</a:t>
            </a:r>
          </a:p>
          <a:p>
            <a:r>
              <a:rPr lang="en-US" b="1" dirty="0"/>
              <a:t> define</a:t>
            </a:r>
          </a:p>
        </p:txBody>
      </p:sp>
    </p:spTree>
    <p:extLst>
      <p:ext uri="{BB962C8B-B14F-4D97-AF65-F5344CB8AC3E}">
        <p14:creationId xmlns:p14="http://schemas.microsoft.com/office/powerpoint/2010/main" val="744560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Google directives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b="1" dirty="0" smtClean="0"/>
              <a:t>site</a:t>
            </a:r>
            <a:r>
              <a:rPr lang="en-US" dirty="0" smtClean="0"/>
              <a:t>: search </a:t>
            </a:r>
            <a:r>
              <a:rPr lang="en-US" dirty="0"/>
              <a:t>only </a:t>
            </a:r>
            <a:r>
              <a:rPr lang="en-US" dirty="0" smtClean="0"/>
              <a:t>for pages </a:t>
            </a:r>
            <a:r>
              <a:rPr lang="en-US" dirty="0"/>
              <a:t>that are hosted on a specific server or in a specific </a:t>
            </a:r>
            <a:r>
              <a:rPr lang="en-US" dirty="0" smtClean="0"/>
              <a:t>domain</a:t>
            </a:r>
          </a:p>
          <a:p>
            <a:r>
              <a:rPr lang="en-US" b="1" dirty="0" err="1"/>
              <a:t>Inurl</a:t>
            </a:r>
            <a:r>
              <a:rPr lang="en-US" b="1" i="1" dirty="0"/>
              <a:t> </a:t>
            </a:r>
            <a:r>
              <a:rPr lang="en-US" dirty="0"/>
              <a:t>and</a:t>
            </a:r>
            <a:r>
              <a:rPr lang="en-US" b="1" dirty="0"/>
              <a:t> </a:t>
            </a:r>
            <a:r>
              <a:rPr lang="en-US" b="1" dirty="0" err="1" smtClean="0"/>
              <a:t>Allinurl</a:t>
            </a:r>
            <a:r>
              <a:rPr lang="en-US" b="1" i="1" dirty="0" smtClean="0"/>
              <a:t>:  </a:t>
            </a:r>
            <a:r>
              <a:rPr lang="en-US" dirty="0"/>
              <a:t>finds a text in the </a:t>
            </a:r>
            <a:r>
              <a:rPr lang="en-US" dirty="0" smtClean="0"/>
              <a:t>URL</a:t>
            </a:r>
          </a:p>
          <a:p>
            <a:r>
              <a:rPr lang="en-US" b="1" dirty="0" err="1"/>
              <a:t>Intitle</a:t>
            </a:r>
            <a:r>
              <a:rPr lang="en-US" b="1" i="1" dirty="0"/>
              <a:t> </a:t>
            </a:r>
            <a:r>
              <a:rPr lang="en-US" i="1" dirty="0"/>
              <a:t>and</a:t>
            </a:r>
            <a:r>
              <a:rPr lang="en-US" b="1" i="1" dirty="0"/>
              <a:t> </a:t>
            </a:r>
            <a:r>
              <a:rPr lang="en-US" b="1" dirty="0" err="1"/>
              <a:t>Allintitle</a:t>
            </a:r>
            <a:r>
              <a:rPr lang="en-US" b="1" i="1" dirty="0" smtClean="0"/>
              <a:t>: </a:t>
            </a:r>
            <a:r>
              <a:rPr lang="en-US" dirty="0"/>
              <a:t>Search Within the Title of a </a:t>
            </a:r>
            <a:r>
              <a:rPr lang="en-US" dirty="0" smtClean="0"/>
              <a:t>Page</a:t>
            </a:r>
          </a:p>
          <a:p>
            <a:r>
              <a:rPr lang="en-US" b="1" dirty="0" err="1"/>
              <a:t>Allintext</a:t>
            </a:r>
            <a:r>
              <a:rPr lang="en-US" dirty="0"/>
              <a:t>: Locate a </a:t>
            </a:r>
            <a:r>
              <a:rPr lang="en-US" dirty="0" smtClean="0"/>
              <a:t>String within </a:t>
            </a:r>
            <a:r>
              <a:rPr lang="en-US" dirty="0"/>
              <a:t>the Text of a </a:t>
            </a:r>
            <a:r>
              <a:rPr lang="en-US" dirty="0" smtClean="0"/>
              <a:t>Page</a:t>
            </a:r>
          </a:p>
          <a:p>
            <a:r>
              <a:rPr lang="en-US" b="1" dirty="0" err="1"/>
              <a:t>Filetype</a:t>
            </a:r>
            <a:r>
              <a:rPr lang="en-US" dirty="0"/>
              <a:t>: Search </a:t>
            </a:r>
            <a:r>
              <a:rPr lang="en-US" dirty="0" smtClean="0"/>
              <a:t>a Specific Files Type (</a:t>
            </a:r>
            <a:r>
              <a:rPr lang="en-US" dirty="0" err="1" smtClean="0"/>
              <a:t>pdf,doc</a:t>
            </a:r>
            <a:r>
              <a:rPr lang="en-US" dirty="0" smtClean="0"/>
              <a:t>…)</a:t>
            </a:r>
            <a:endParaRPr lang="en-US" dirty="0"/>
          </a:p>
          <a:p>
            <a:r>
              <a:rPr lang="en-US" b="1" dirty="0"/>
              <a:t>Link</a:t>
            </a:r>
            <a:r>
              <a:rPr lang="en-US" dirty="0"/>
              <a:t>: Search for Links to a </a:t>
            </a:r>
            <a:r>
              <a:rPr lang="en-US" dirty="0" smtClean="0"/>
              <a:t>Page</a:t>
            </a:r>
          </a:p>
          <a:p>
            <a:r>
              <a:rPr lang="en-US" b="1" i="1" dirty="0" err="1"/>
              <a:t>Inanchor</a:t>
            </a:r>
            <a:r>
              <a:rPr lang="en-US" dirty="0"/>
              <a:t>: Locate Text Within Link </a:t>
            </a:r>
            <a:r>
              <a:rPr lang="en-US" dirty="0" smtClean="0"/>
              <a:t>Text</a:t>
            </a:r>
          </a:p>
          <a:p>
            <a:r>
              <a:rPr lang="en-US" b="1" dirty="0"/>
              <a:t>Cache</a:t>
            </a:r>
            <a:r>
              <a:rPr lang="en-US" dirty="0"/>
              <a:t>: Show the Cached Version of a </a:t>
            </a:r>
            <a:r>
              <a:rPr lang="en-US" dirty="0" smtClean="0"/>
              <a:t>Page</a:t>
            </a:r>
          </a:p>
          <a:p>
            <a:r>
              <a:rPr lang="en-US" dirty="0" smtClean="0"/>
              <a:t>There are a lot of Google directives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1291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Google Search Operators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Google searches are not case sensitive</a:t>
            </a:r>
          </a:p>
          <a:p>
            <a:r>
              <a:rPr lang="en-US" dirty="0" smtClean="0"/>
              <a:t>For </a:t>
            </a:r>
            <a:r>
              <a:rPr lang="en-US" dirty="0"/>
              <a:t>literal matching, use double quotes"</a:t>
            </a:r>
          </a:p>
          <a:p>
            <a:pPr lvl="1"/>
            <a:r>
              <a:rPr lang="en-US" dirty="0" smtClean="0"/>
              <a:t>Example</a:t>
            </a:r>
            <a:r>
              <a:rPr lang="en-US" dirty="0"/>
              <a:t>: </a:t>
            </a:r>
            <a:r>
              <a:rPr lang="en-US" dirty="0" smtClean="0"/>
              <a:t>“</a:t>
            </a:r>
            <a:r>
              <a:rPr lang="en-US" dirty="0" err="1" smtClean="0"/>
              <a:t>addis</a:t>
            </a:r>
            <a:r>
              <a:rPr lang="en-US" dirty="0" smtClean="0"/>
              <a:t> </a:t>
            </a:r>
            <a:r>
              <a:rPr lang="en-US" dirty="0" err="1" smtClean="0"/>
              <a:t>ababa</a:t>
            </a:r>
            <a:r>
              <a:rPr lang="en-US" dirty="0" smtClean="0"/>
              <a:t>"... </a:t>
            </a:r>
            <a:endParaRPr lang="en-US" dirty="0"/>
          </a:p>
          <a:p>
            <a:pPr lvl="1"/>
            <a:r>
              <a:rPr lang="en-US" dirty="0" smtClean="0"/>
              <a:t>Use </a:t>
            </a:r>
            <a:r>
              <a:rPr lang="en-US" dirty="0"/>
              <a:t>a * to indicate a wildcard string in part of the literal</a:t>
            </a:r>
          </a:p>
          <a:p>
            <a:pPr lvl="1"/>
            <a:r>
              <a:rPr lang="en-US" dirty="0" smtClean="0"/>
              <a:t>Example</a:t>
            </a:r>
            <a:r>
              <a:rPr lang="en-US" dirty="0"/>
              <a:t>: "Windows * buffer overflow"</a:t>
            </a:r>
          </a:p>
          <a:p>
            <a:r>
              <a:rPr lang="en-US" dirty="0"/>
              <a:t>To filter out pages with info you don't want, use </a:t>
            </a:r>
            <a:r>
              <a:rPr lang="en-US" b="1" dirty="0"/>
              <a:t>minus </a:t>
            </a:r>
            <a:r>
              <a:rPr lang="en-US" b="1" dirty="0" smtClean="0"/>
              <a:t>(-) </a:t>
            </a:r>
            <a:r>
              <a:rPr lang="en-US" dirty="0" smtClean="0"/>
              <a:t>for </a:t>
            </a:r>
            <a:r>
              <a:rPr lang="en-US" dirty="0"/>
              <a:t>unwanted terms</a:t>
            </a:r>
          </a:p>
          <a:p>
            <a:pPr lvl="1"/>
            <a:r>
              <a:rPr lang="en-US" dirty="0" smtClean="0"/>
              <a:t>Example</a:t>
            </a:r>
            <a:r>
              <a:rPr lang="en-US" dirty="0"/>
              <a:t>: </a:t>
            </a:r>
            <a:r>
              <a:rPr lang="en-US" dirty="0" err="1" smtClean="0"/>
              <a:t>site:aau.edu.et</a:t>
            </a:r>
            <a:r>
              <a:rPr lang="en-US" dirty="0" smtClean="0"/>
              <a:t> -</a:t>
            </a:r>
            <a:r>
              <a:rPr lang="en-US" dirty="0" err="1" smtClean="0"/>
              <a:t>mail.aau.edu.et</a:t>
            </a:r>
            <a:endParaRPr lang="en-US" dirty="0"/>
          </a:p>
          <a:p>
            <a:r>
              <a:rPr lang="en-US" dirty="0"/>
              <a:t>To force Google to search for common words (called stop</a:t>
            </a:r>
          </a:p>
          <a:p>
            <a:pPr marL="0" indent="0">
              <a:buNone/>
            </a:pPr>
            <a:r>
              <a:rPr lang="en-US" dirty="0" smtClean="0"/>
              <a:t>     words</a:t>
            </a:r>
            <a:r>
              <a:rPr lang="en-US" dirty="0"/>
              <a:t>) omitted from searches by default, use +</a:t>
            </a:r>
          </a:p>
          <a:p>
            <a:pPr lvl="1"/>
            <a:r>
              <a:rPr lang="en-US" dirty="0" smtClean="0"/>
              <a:t>a</a:t>
            </a:r>
            <a:r>
              <a:rPr lang="en-US" dirty="0"/>
              <a:t>, and, where, the, how...</a:t>
            </a:r>
          </a:p>
        </p:txBody>
      </p:sp>
    </p:spTree>
    <p:extLst>
      <p:ext uri="{BB962C8B-B14F-4D97-AF65-F5344CB8AC3E}">
        <p14:creationId xmlns:p14="http://schemas.microsoft.com/office/powerpoint/2010/main" val="3353513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Looking at older Versions of </a:t>
            </a:r>
            <a:br>
              <a:rPr lang="en-US" dirty="0" smtClean="0"/>
            </a:br>
            <a:r>
              <a:rPr lang="en-US" dirty="0" smtClean="0"/>
              <a:t>Websites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can view earlier versions of a website using </a:t>
            </a:r>
            <a:r>
              <a:rPr lang="en-US" dirty="0" err="1" smtClean="0"/>
              <a:t>wayback</a:t>
            </a:r>
            <a:r>
              <a:rPr lang="en-US" dirty="0" smtClean="0"/>
              <a:t> machines  at </a:t>
            </a:r>
            <a:r>
              <a:rPr lang="en-US" dirty="0" smtClean="0">
                <a:hlinkClick r:id="rId2"/>
              </a:rPr>
              <a:t>web.archive.org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743200"/>
            <a:ext cx="6770866" cy="376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6952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Look for Open Job Requisition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Job requisitions can help us get information about the</a:t>
            </a:r>
          </a:p>
          <a:p>
            <a:r>
              <a:rPr lang="en-US" dirty="0"/>
              <a:t>information technology products used in a target organization</a:t>
            </a:r>
          </a:p>
          <a:p>
            <a:pPr lvl="1"/>
            <a:r>
              <a:rPr lang="en-US" dirty="0" smtClean="0"/>
              <a:t>Web </a:t>
            </a:r>
            <a:r>
              <a:rPr lang="en-US" dirty="0"/>
              <a:t>server type</a:t>
            </a:r>
          </a:p>
          <a:p>
            <a:pPr lvl="1"/>
            <a:r>
              <a:rPr lang="en-US" dirty="0" smtClean="0"/>
              <a:t>Web </a:t>
            </a:r>
            <a:r>
              <a:rPr lang="en-US" dirty="0"/>
              <a:t>application </a:t>
            </a:r>
            <a:r>
              <a:rPr lang="en-US" dirty="0" err="1" smtClean="0"/>
              <a:t>dev</a:t>
            </a:r>
            <a:r>
              <a:rPr lang="en-US" dirty="0" smtClean="0"/>
              <a:t> </a:t>
            </a:r>
            <a:r>
              <a:rPr lang="en-US" dirty="0"/>
              <a:t>environment</a:t>
            </a:r>
          </a:p>
          <a:p>
            <a:pPr lvl="1"/>
            <a:r>
              <a:rPr lang="en-US" dirty="0" smtClean="0"/>
              <a:t>Firewall </a:t>
            </a:r>
            <a:r>
              <a:rPr lang="en-US" dirty="0"/>
              <a:t>type</a:t>
            </a:r>
          </a:p>
          <a:p>
            <a:pPr lvl="1"/>
            <a:r>
              <a:rPr lang="en-US" dirty="0" smtClean="0"/>
              <a:t>Routers</a:t>
            </a:r>
            <a:endParaRPr lang="en-US" dirty="0"/>
          </a:p>
          <a:p>
            <a:r>
              <a:rPr lang="en-US" dirty="0"/>
              <a:t>Google searches to find job </a:t>
            </a:r>
            <a:r>
              <a:rPr lang="en-US" dirty="0" err="1"/>
              <a:t>reqs</a:t>
            </a:r>
            <a:r>
              <a:rPr lang="en-US" dirty="0"/>
              <a:t>:</a:t>
            </a:r>
          </a:p>
          <a:p>
            <a:r>
              <a:rPr lang="en-US" dirty="0" smtClean="0"/>
              <a:t>Also</a:t>
            </a:r>
            <a:r>
              <a:rPr lang="en-US" dirty="0"/>
              <a:t>, searches of job-related sites:</a:t>
            </a:r>
          </a:p>
          <a:p>
            <a:pPr lvl="1"/>
            <a:r>
              <a:rPr lang="en-US" dirty="0" smtClean="0"/>
              <a:t> www.ethiojobs.com </a:t>
            </a:r>
            <a:r>
              <a:rPr lang="en-US" dirty="0"/>
              <a:t>- Search </a:t>
            </a:r>
            <a:r>
              <a:rPr lang="en-US" dirty="0" smtClean="0"/>
              <a:t>on</a:t>
            </a:r>
          </a:p>
          <a:p>
            <a:pPr lvl="1"/>
            <a:r>
              <a:rPr lang="en-US" dirty="0" err="1" smtClean="0"/>
              <a:t>www.employethiopia.com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2414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Searching for Relevant People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Social Networking Sites</a:t>
            </a:r>
          </a:p>
          <a:p>
            <a:r>
              <a:rPr lang="en-US" dirty="0" smtClean="0"/>
              <a:t>Look up target</a:t>
            </a:r>
          </a:p>
          <a:p>
            <a:r>
              <a:rPr lang="en-US" dirty="0" smtClean="0"/>
              <a:t>Organization’s name</a:t>
            </a:r>
          </a:p>
          <a:p>
            <a:pPr lvl="1"/>
            <a:r>
              <a:rPr lang="en-US" dirty="0" smtClean="0"/>
              <a:t>LinkedIn</a:t>
            </a:r>
          </a:p>
          <a:p>
            <a:pPr lvl="1"/>
            <a:r>
              <a:rPr lang="en-US" dirty="0" smtClean="0"/>
              <a:t>Facebook</a:t>
            </a:r>
          </a:p>
          <a:p>
            <a:pPr lvl="1"/>
            <a:r>
              <a:rPr lang="en-US" dirty="0" smtClean="0"/>
              <a:t>MySpace</a:t>
            </a:r>
          </a:p>
          <a:p>
            <a:pPr lvl="1"/>
            <a:r>
              <a:rPr lang="en-US" dirty="0" smtClean="0"/>
              <a:t>Twitter</a:t>
            </a:r>
          </a:p>
          <a:p>
            <a:r>
              <a:rPr lang="en-US" dirty="0" smtClean="0"/>
              <a:t>Yahoo people search:</a:t>
            </a:r>
          </a:p>
          <a:p>
            <a:pPr lvl="1"/>
            <a:r>
              <a:rPr lang="en-US" dirty="0" smtClean="0"/>
              <a:t>People.yahoo.com</a:t>
            </a:r>
          </a:p>
          <a:p>
            <a:r>
              <a:rPr lang="en-US" dirty="0" smtClean="0"/>
              <a:t>Google phonebook</a:t>
            </a:r>
          </a:p>
          <a:p>
            <a:pPr lvl="1"/>
            <a:r>
              <a:rPr lang="en-US" dirty="0" smtClean="0"/>
              <a:t>Phonebook: [name] [state]</a:t>
            </a:r>
            <a:endParaRPr lang="en-U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143000"/>
            <a:ext cx="4332582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962400"/>
            <a:ext cx="4036543" cy="269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9998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Searching for Maps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mapping sites such as </a:t>
            </a:r>
            <a:r>
              <a:rPr lang="en-US" b="1" dirty="0"/>
              <a:t>maps.google.com</a:t>
            </a:r>
            <a:r>
              <a:rPr lang="en-US" dirty="0"/>
              <a:t> to help </a:t>
            </a:r>
            <a:r>
              <a:rPr lang="en-US" dirty="0" smtClean="0"/>
              <a:t>plan physical </a:t>
            </a:r>
            <a:r>
              <a:rPr lang="en-US" dirty="0"/>
              <a:t>tests and wireless assessments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667000"/>
            <a:ext cx="4764205" cy="284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681905"/>
            <a:ext cx="4381500" cy="2795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9504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Discovering and leveraging </a:t>
            </a:r>
            <a:br>
              <a:rPr lang="en-US" b="1" dirty="0" smtClean="0"/>
            </a:br>
            <a:r>
              <a:rPr lang="en-US" b="1" dirty="0" smtClean="0"/>
              <a:t>e-mail addresses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The Harvester: catalog</a:t>
            </a:r>
            <a:r>
              <a:rPr lang="en-US" dirty="0" smtClean="0"/>
              <a:t> both e-mail addresses </a:t>
            </a:r>
            <a:r>
              <a:rPr lang="en-US" dirty="0"/>
              <a:t>and subdomains that are directly related to our </a:t>
            </a:r>
            <a:r>
              <a:rPr lang="en-US" dirty="0" smtClean="0"/>
              <a:t>target</a:t>
            </a:r>
          </a:p>
          <a:p>
            <a:pPr marL="0" indent="0">
              <a:buNone/>
            </a:pPr>
            <a:r>
              <a:rPr lang="en-US" sz="2800" b="1" dirty="0" err="1" smtClean="0"/>
              <a:t>theHarvester</a:t>
            </a:r>
            <a:r>
              <a:rPr lang="en-US" sz="2800" b="1" dirty="0" smtClean="0"/>
              <a:t> </a:t>
            </a:r>
            <a:r>
              <a:rPr lang="en-US" sz="2800" b="1" dirty="0"/>
              <a:t>–d syngress.com –l 10 –b </a:t>
            </a:r>
            <a:r>
              <a:rPr lang="en-US" sz="2800" b="1" dirty="0" smtClean="0"/>
              <a:t>google</a:t>
            </a:r>
          </a:p>
          <a:p>
            <a:pPr marL="400050" lvl="1" indent="0">
              <a:buNone/>
            </a:pPr>
            <a:r>
              <a:rPr lang="en-US" sz="2400" dirty="0" smtClean="0"/>
              <a:t>-d domain</a:t>
            </a:r>
          </a:p>
          <a:p>
            <a:pPr marL="400050" lvl="1" indent="0">
              <a:buNone/>
            </a:pPr>
            <a:r>
              <a:rPr lang="en-US" sz="2400" dirty="0" smtClean="0"/>
              <a:t>-l limit number of results </a:t>
            </a:r>
          </a:p>
          <a:p>
            <a:pPr marL="400050" lvl="1" indent="0">
              <a:buNone/>
            </a:pPr>
            <a:r>
              <a:rPr lang="en-US" sz="2400" dirty="0" smtClean="0"/>
              <a:t>-b public repository (google, </a:t>
            </a:r>
            <a:r>
              <a:rPr lang="en-US" sz="2400" dirty="0" err="1" smtClean="0"/>
              <a:t>bing</a:t>
            </a:r>
            <a:r>
              <a:rPr lang="en-US" sz="2400" dirty="0" smtClean="0"/>
              <a:t>, </a:t>
            </a:r>
            <a:r>
              <a:rPr lang="en-US" sz="2400" dirty="0" err="1" smtClean="0"/>
              <a:t>PGP,LinkedIn</a:t>
            </a:r>
            <a:r>
              <a:rPr lang="en-US" sz="2400" dirty="0" smtClean="0"/>
              <a:t>..)</a:t>
            </a:r>
          </a:p>
          <a:p>
            <a:r>
              <a:rPr lang="en-US" sz="2800" dirty="0" smtClean="0"/>
              <a:t>http</a:t>
            </a:r>
            <a:r>
              <a:rPr lang="en-US" sz="2800" dirty="0"/>
              <a:t>://</a:t>
            </a:r>
            <a:r>
              <a:rPr lang="en-US" sz="2800" dirty="0" smtClean="0"/>
              <a:t>groups.google.com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00862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Discovering and leveraging </a:t>
            </a:r>
            <a:br>
              <a:rPr lang="en-US" b="1" dirty="0" smtClean="0"/>
            </a:br>
            <a:r>
              <a:rPr lang="en-US" b="1" dirty="0" smtClean="0"/>
              <a:t>e-mail addresses ….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E-mail servers can provide a wealth of information for hackers and penetration testers</a:t>
            </a:r>
          </a:p>
          <a:p>
            <a:r>
              <a:rPr lang="en-US" sz="2800" dirty="0"/>
              <a:t>Assuming your target is hosting their own e-mail server, this </a:t>
            </a:r>
            <a:r>
              <a:rPr lang="en-US" sz="2800" dirty="0" smtClean="0"/>
              <a:t>is </a:t>
            </a:r>
            <a:r>
              <a:rPr lang="en-US" sz="2800" dirty="0"/>
              <a:t>often </a:t>
            </a:r>
            <a:r>
              <a:rPr lang="en-US" sz="2800" dirty="0" smtClean="0"/>
              <a:t>a great </a:t>
            </a:r>
            <a:r>
              <a:rPr lang="en-US" sz="2800" dirty="0"/>
              <a:t>place to </a:t>
            </a:r>
            <a:r>
              <a:rPr lang="en-US" sz="2800" dirty="0" smtClean="0"/>
              <a:t>attack</a:t>
            </a:r>
          </a:p>
          <a:p>
            <a:r>
              <a:rPr lang="en-US" sz="2800" dirty="0" smtClean="0"/>
              <a:t>remember</a:t>
            </a:r>
            <a:r>
              <a:rPr lang="en-US" sz="2800" dirty="0"/>
              <a:t>, </a:t>
            </a:r>
            <a:r>
              <a:rPr lang="en-US" sz="2800" b="1" dirty="0"/>
              <a:t>“You can’t block what </a:t>
            </a:r>
            <a:r>
              <a:rPr lang="en-US" sz="2800" b="1" dirty="0" smtClean="0"/>
              <a:t>you must </a:t>
            </a:r>
            <a:r>
              <a:rPr lang="en-US" sz="2800" b="1" dirty="0"/>
              <a:t>let in</a:t>
            </a:r>
            <a:r>
              <a:rPr lang="en-US" sz="2800" b="1" dirty="0" smtClean="0"/>
              <a:t>.”</a:t>
            </a:r>
          </a:p>
          <a:p>
            <a:r>
              <a:rPr lang="en-US" sz="2800" dirty="0"/>
              <a:t>gather significant pieces of information </a:t>
            </a:r>
            <a:r>
              <a:rPr lang="en-US" sz="2800" dirty="0" smtClean="0"/>
              <a:t>by interacting </a:t>
            </a:r>
            <a:r>
              <a:rPr lang="en-US" sz="2800" dirty="0"/>
              <a:t>directly with the e-mail </a:t>
            </a:r>
            <a:r>
              <a:rPr lang="en-US" sz="2800" dirty="0" smtClean="0"/>
              <a:t>sever</a:t>
            </a:r>
          </a:p>
          <a:p>
            <a:pPr lvl="1"/>
            <a:r>
              <a:rPr lang="en-US" sz="2400" dirty="0" err="1" smtClean="0"/>
              <a:t>Eg</a:t>
            </a:r>
            <a:r>
              <a:rPr lang="en-US" sz="2400" dirty="0" smtClean="0"/>
              <a:t>. send blank exe file and see who the mail server responds and gather the information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15064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RECONNAISSANCE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During the Reconnaissance phase, </a:t>
            </a:r>
            <a:r>
              <a:rPr lang="en-US" dirty="0" smtClean="0"/>
              <a:t>the attacker </a:t>
            </a:r>
            <a:r>
              <a:rPr lang="en-US" dirty="0"/>
              <a:t>gathers information from </a:t>
            </a:r>
            <a:r>
              <a:rPr lang="en-US" dirty="0" smtClean="0"/>
              <a:t>public sources </a:t>
            </a:r>
            <a:r>
              <a:rPr lang="en-US" dirty="0"/>
              <a:t>to learn about the target</a:t>
            </a:r>
          </a:p>
          <a:p>
            <a:pPr lvl="1"/>
            <a:r>
              <a:rPr lang="en-US" dirty="0" smtClean="0"/>
              <a:t>People </a:t>
            </a:r>
            <a:r>
              <a:rPr lang="en-US" dirty="0"/>
              <a:t>and culture</a:t>
            </a:r>
          </a:p>
          <a:p>
            <a:pPr lvl="1"/>
            <a:r>
              <a:rPr lang="en-US" dirty="0" smtClean="0"/>
              <a:t>Terminology</a:t>
            </a:r>
            <a:endParaRPr lang="en-US" dirty="0"/>
          </a:p>
          <a:p>
            <a:pPr lvl="1"/>
            <a:r>
              <a:rPr lang="en-US" dirty="0" smtClean="0"/>
              <a:t>Technical </a:t>
            </a:r>
            <a:r>
              <a:rPr lang="en-US" dirty="0"/>
              <a:t>infrastructure</a:t>
            </a:r>
          </a:p>
          <a:p>
            <a:r>
              <a:rPr lang="en-US" dirty="0" smtClean="0"/>
              <a:t>IT is recommend </a:t>
            </a:r>
            <a:r>
              <a:rPr lang="en-US" dirty="0"/>
              <a:t>allocating at least </a:t>
            </a:r>
            <a:r>
              <a:rPr lang="en-US" dirty="0" smtClean="0"/>
              <a:t>one staff </a:t>
            </a:r>
            <a:r>
              <a:rPr lang="en-US" dirty="0"/>
              <a:t>day to recon, and more if </a:t>
            </a:r>
            <a:r>
              <a:rPr lang="en-US" dirty="0" smtClean="0"/>
              <a:t>the budget </a:t>
            </a:r>
            <a:r>
              <a:rPr lang="en-US" dirty="0"/>
              <a:t>allows</a:t>
            </a:r>
          </a:p>
        </p:txBody>
      </p:sp>
    </p:spTree>
    <p:extLst>
      <p:ext uri="{BB962C8B-B14F-4D97-AF65-F5344CB8AC3E}">
        <p14:creationId xmlns:p14="http://schemas.microsoft.com/office/powerpoint/2010/main" val="1162028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SHODAN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is a search engine </a:t>
            </a:r>
            <a:r>
              <a:rPr lang="en-US" dirty="0"/>
              <a:t>specialized in indexing the information found in banners served by </a:t>
            </a:r>
            <a:r>
              <a:rPr lang="en-US" dirty="0" smtClean="0"/>
              <a:t>devices attached </a:t>
            </a:r>
            <a:r>
              <a:rPr lang="en-US" dirty="0"/>
              <a:t>to the </a:t>
            </a:r>
            <a:r>
              <a:rPr lang="en-US" dirty="0" smtClean="0"/>
              <a:t>Internet</a:t>
            </a:r>
          </a:p>
          <a:p>
            <a:r>
              <a:rPr lang="en-US" dirty="0"/>
              <a:t>indexes finding from </a:t>
            </a:r>
            <a:r>
              <a:rPr lang="en-US" dirty="0" err="1" smtClean="0"/>
              <a:t>HTTP,Telnet</a:t>
            </a:r>
            <a:r>
              <a:rPr lang="en-US" dirty="0"/>
              <a:t>, SSH, and FTP </a:t>
            </a:r>
            <a:r>
              <a:rPr lang="en-US" dirty="0" smtClean="0"/>
              <a:t>banners </a:t>
            </a:r>
            <a:r>
              <a:rPr lang="en-US" b="1" dirty="0" smtClean="0"/>
              <a:t>http</a:t>
            </a:r>
            <a:r>
              <a:rPr lang="en-US" b="1" dirty="0"/>
              <a:t>://</a:t>
            </a:r>
            <a:r>
              <a:rPr lang="en-US" b="1" dirty="0" err="1" smtClean="0"/>
              <a:t>www.shodan.io</a:t>
            </a:r>
            <a:endParaRPr lang="en-US" b="1" dirty="0" smtClean="0"/>
          </a:p>
          <a:p>
            <a:r>
              <a:rPr lang="en-US" dirty="0"/>
              <a:t>With </a:t>
            </a:r>
            <a:r>
              <a:rPr lang="en-US" b="1" dirty="0" err="1"/>
              <a:t>Shodan</a:t>
            </a:r>
            <a:r>
              <a:rPr lang="en-US" b="1" dirty="0"/>
              <a:t> </a:t>
            </a:r>
            <a:r>
              <a:rPr lang="en-US" dirty="0"/>
              <a:t>you can find information on devices connected to the Internet</a:t>
            </a:r>
            <a:endParaRPr lang="en-US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922587"/>
            <a:ext cx="6934200" cy="338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9061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SHODAN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Rather than to locate specific content on a particular search term, SHODAN is designed to help the user find specific nodes (desktops, servers, routers, switches, etc.) with specific content in their banners</a:t>
            </a:r>
          </a:p>
          <a:p>
            <a:r>
              <a:rPr lang="en-US" dirty="0" smtClean="0"/>
              <a:t>Optimizing </a:t>
            </a:r>
            <a:r>
              <a:rPr lang="en-US" dirty="0"/>
              <a:t>search results requires some basic knowledge of </a:t>
            </a:r>
            <a:r>
              <a:rPr lang="en-US" dirty="0" smtClean="0"/>
              <a:t>banners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4780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SHODAN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BASIC </a:t>
            </a:r>
            <a:r>
              <a:rPr lang="en-US" b="1" dirty="0" smtClean="0"/>
              <a:t>OPERATIONS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09800"/>
            <a:ext cx="9144000" cy="4532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131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SHODAN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BASIC </a:t>
            </a:r>
            <a:r>
              <a:rPr lang="en-US" b="1" dirty="0" smtClean="0"/>
              <a:t>OPERATIONS</a:t>
            </a:r>
          </a:p>
          <a:p>
            <a:r>
              <a:rPr lang="en-US" dirty="0"/>
              <a:t>Search terms are entered into a text box (seen below)</a:t>
            </a:r>
          </a:p>
          <a:p>
            <a:r>
              <a:rPr lang="en-US" dirty="0" smtClean="0"/>
              <a:t>Quotation </a:t>
            </a:r>
            <a:r>
              <a:rPr lang="en-US" dirty="0"/>
              <a:t>marks can narrow a search</a:t>
            </a:r>
          </a:p>
          <a:p>
            <a:r>
              <a:rPr lang="en-US" dirty="0" smtClean="0"/>
              <a:t>Boolean </a:t>
            </a:r>
            <a:r>
              <a:rPr lang="en-US" dirty="0"/>
              <a:t>operators + and –can be used to include and exclude query terms (+ is implicit default)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5334000"/>
            <a:ext cx="7924800" cy="39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818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SHODAN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Basic Operations: Login</a:t>
            </a:r>
          </a:p>
          <a:p>
            <a:r>
              <a:rPr lang="en-US" dirty="0" smtClean="0"/>
              <a:t>Create </a:t>
            </a:r>
            <a:r>
              <a:rPr lang="en-US" dirty="0"/>
              <a:t>and login using a SHODAN account; or</a:t>
            </a:r>
          </a:p>
          <a:p>
            <a:r>
              <a:rPr lang="en-US" dirty="0" smtClean="0"/>
              <a:t>Login </a:t>
            </a:r>
            <a:r>
              <a:rPr lang="en-US" dirty="0"/>
              <a:t>using one of several other options (Google, Twitter, Yahoo, AOL, </a:t>
            </a:r>
            <a:r>
              <a:rPr lang="en-US" dirty="0" smtClean="0"/>
              <a:t>Facebook, </a:t>
            </a:r>
            <a:r>
              <a:rPr lang="en-US" dirty="0" err="1" smtClean="0"/>
              <a:t>OpenID</a:t>
            </a:r>
            <a:endParaRPr lang="en-US" dirty="0"/>
          </a:p>
          <a:p>
            <a:r>
              <a:rPr lang="en-US" dirty="0" smtClean="0"/>
              <a:t>Login </a:t>
            </a:r>
            <a:r>
              <a:rPr lang="en-US" dirty="0"/>
              <a:t>is </a:t>
            </a:r>
            <a:r>
              <a:rPr lang="en-US" i="1" dirty="0" smtClean="0"/>
              <a:t>not </a:t>
            </a:r>
            <a:r>
              <a:rPr lang="en-US" dirty="0" smtClean="0"/>
              <a:t>required</a:t>
            </a:r>
            <a:r>
              <a:rPr lang="en-US" dirty="0"/>
              <a:t>, but </a:t>
            </a:r>
            <a:r>
              <a:rPr lang="en-US" i="1" dirty="0" smtClean="0"/>
              <a:t>country </a:t>
            </a:r>
            <a:r>
              <a:rPr lang="en-US" dirty="0" smtClean="0"/>
              <a:t>and </a:t>
            </a:r>
            <a:r>
              <a:rPr lang="en-US" i="1" dirty="0" err="1"/>
              <a:t>net</a:t>
            </a:r>
            <a:r>
              <a:rPr lang="en-US" dirty="0" err="1"/>
              <a:t>filters</a:t>
            </a:r>
            <a:r>
              <a:rPr lang="en-US" dirty="0"/>
              <a:t> are not available unless you login</a:t>
            </a:r>
          </a:p>
          <a:p>
            <a:r>
              <a:rPr lang="en-US" dirty="0" smtClean="0"/>
              <a:t>Export </a:t>
            </a:r>
            <a:r>
              <a:rPr lang="en-US" dirty="0"/>
              <a:t>requires you to be logged in</a:t>
            </a:r>
          </a:p>
        </p:txBody>
      </p:sp>
    </p:spTree>
    <p:extLst>
      <p:ext uri="{BB962C8B-B14F-4D97-AF65-F5344CB8AC3E}">
        <p14:creationId xmlns:p14="http://schemas.microsoft.com/office/powerpoint/2010/main" val="1548852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SHODAN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Basic Operations: </a:t>
            </a:r>
            <a:r>
              <a:rPr lang="en-US" b="1" dirty="0" smtClean="0"/>
              <a:t>Login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2400" y="2325886"/>
            <a:ext cx="9144000" cy="4532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162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SHODAN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smtClean="0"/>
              <a:t>Basic </a:t>
            </a:r>
            <a:r>
              <a:rPr lang="en-US" b="1" dirty="0"/>
              <a:t>Operations: Filters</a:t>
            </a:r>
          </a:p>
          <a:p>
            <a:r>
              <a:rPr lang="en-US" b="1" dirty="0" smtClean="0"/>
              <a:t>country</a:t>
            </a:r>
            <a:r>
              <a:rPr lang="en-US" b="1" dirty="0"/>
              <a:t>: </a:t>
            </a:r>
            <a:r>
              <a:rPr lang="en-US" dirty="0"/>
              <a:t>filters results by two letter country code</a:t>
            </a:r>
          </a:p>
          <a:p>
            <a:r>
              <a:rPr lang="en-US" b="1" dirty="0" smtClean="0"/>
              <a:t>hostname</a:t>
            </a:r>
            <a:r>
              <a:rPr lang="en-US" b="1" dirty="0"/>
              <a:t>: </a:t>
            </a:r>
            <a:r>
              <a:rPr lang="en-US" dirty="0"/>
              <a:t>filters results by specified text in the hostname or domain</a:t>
            </a:r>
          </a:p>
          <a:p>
            <a:r>
              <a:rPr lang="en-US" b="1" dirty="0" smtClean="0"/>
              <a:t>net</a:t>
            </a:r>
            <a:r>
              <a:rPr lang="en-US" b="1" dirty="0"/>
              <a:t>: </a:t>
            </a:r>
            <a:r>
              <a:rPr lang="en-US" dirty="0"/>
              <a:t>filter results by a specific IP range or subnet</a:t>
            </a:r>
          </a:p>
          <a:p>
            <a:r>
              <a:rPr lang="en-US" b="1" dirty="0" err="1" smtClean="0"/>
              <a:t>os</a:t>
            </a:r>
            <a:r>
              <a:rPr lang="en-US" b="1" dirty="0"/>
              <a:t>: </a:t>
            </a:r>
            <a:r>
              <a:rPr lang="en-US" dirty="0"/>
              <a:t>search for specific operating systems</a:t>
            </a:r>
          </a:p>
          <a:p>
            <a:r>
              <a:rPr lang="en-US" b="1" dirty="0" smtClean="0"/>
              <a:t>port</a:t>
            </a:r>
            <a:r>
              <a:rPr lang="en-US" b="1" dirty="0"/>
              <a:t>: </a:t>
            </a:r>
            <a:r>
              <a:rPr lang="en-US" dirty="0"/>
              <a:t>narrow the search for specific </a:t>
            </a:r>
            <a:r>
              <a:rPr lang="en-US" dirty="0" smtClean="0"/>
              <a:t>services</a:t>
            </a:r>
          </a:p>
          <a:p>
            <a:r>
              <a:rPr lang="en-US" b="1" dirty="0" smtClean="0"/>
              <a:t>Version</a:t>
            </a:r>
            <a:r>
              <a:rPr lang="en-US" dirty="0" smtClean="0"/>
              <a:t>: provides the version of the system/device</a:t>
            </a:r>
            <a:endParaRPr lang="en-US" dirty="0"/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397094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SHODAN:Examples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dirty="0"/>
              <a:t>a</a:t>
            </a:r>
            <a:r>
              <a:rPr lang="en-US" b="1" dirty="0" smtClean="0"/>
              <a:t>pache </a:t>
            </a:r>
            <a:r>
              <a:rPr lang="en-US" b="1" dirty="0" err="1" smtClean="0"/>
              <a:t>countrty:et</a:t>
            </a:r>
            <a:r>
              <a:rPr lang="en-US" b="1" dirty="0" smtClean="0"/>
              <a:t> </a:t>
            </a:r>
            <a:r>
              <a:rPr lang="en-US" dirty="0" smtClean="0"/>
              <a:t>finds all ‘apache’ servers in Ethiopia</a:t>
            </a:r>
          </a:p>
          <a:p>
            <a:r>
              <a:rPr lang="en-US" b="1" dirty="0" smtClean="0"/>
              <a:t>apache hostname:.</a:t>
            </a:r>
            <a:r>
              <a:rPr lang="en-US" b="1" dirty="0" err="1" smtClean="0"/>
              <a:t>aait.edu.et</a:t>
            </a:r>
            <a:r>
              <a:rPr lang="en-US" b="1" dirty="0" smtClean="0"/>
              <a:t> </a:t>
            </a:r>
            <a:r>
              <a:rPr lang="en-US" dirty="0" smtClean="0"/>
              <a:t>finds ‘apache’ servers in .</a:t>
            </a:r>
            <a:r>
              <a:rPr lang="en-US" dirty="0" err="1" smtClean="0"/>
              <a:t>aait.edu.et</a:t>
            </a:r>
            <a:r>
              <a:rPr lang="en-US" dirty="0" smtClean="0"/>
              <a:t> domain</a:t>
            </a:r>
          </a:p>
          <a:p>
            <a:r>
              <a:rPr lang="en-US" b="1" dirty="0" smtClean="0"/>
              <a:t>Iis-5.0 hostname:.</a:t>
            </a:r>
            <a:r>
              <a:rPr lang="en-US" b="1" dirty="0" err="1" smtClean="0"/>
              <a:t>edu</a:t>
            </a:r>
            <a:r>
              <a:rPr lang="en-US" b="1" dirty="0" smtClean="0"/>
              <a:t> </a:t>
            </a:r>
            <a:r>
              <a:rPr lang="en-US" dirty="0"/>
              <a:t>finds </a:t>
            </a:r>
            <a:r>
              <a:rPr lang="en-US" dirty="0" smtClean="0"/>
              <a:t>‘iis-5.0’ </a:t>
            </a:r>
            <a:r>
              <a:rPr lang="en-US" dirty="0"/>
              <a:t>servers in </a:t>
            </a:r>
            <a:r>
              <a:rPr lang="en-US" dirty="0" smtClean="0"/>
              <a:t>.</a:t>
            </a:r>
            <a:r>
              <a:rPr lang="en-US" dirty="0" err="1" smtClean="0"/>
              <a:t>edu</a:t>
            </a:r>
            <a:r>
              <a:rPr lang="en-US" dirty="0" smtClean="0"/>
              <a:t> </a:t>
            </a:r>
            <a:r>
              <a:rPr lang="en-US" dirty="0"/>
              <a:t>domain</a:t>
            </a:r>
          </a:p>
          <a:p>
            <a:r>
              <a:rPr lang="en-US" dirty="0"/>
              <a:t>The </a:t>
            </a:r>
            <a:r>
              <a:rPr lang="en-US" dirty="0" smtClean="0"/>
              <a:t>‘</a:t>
            </a:r>
            <a:r>
              <a:rPr lang="en-US" b="1" dirty="0" smtClean="0"/>
              <a:t>default password</a:t>
            </a:r>
            <a:r>
              <a:rPr lang="en-US" dirty="0" smtClean="0"/>
              <a:t>’ locates </a:t>
            </a:r>
            <a:r>
              <a:rPr lang="en-US" dirty="0"/>
              <a:t>servers that have those words in the </a:t>
            </a:r>
            <a:r>
              <a:rPr lang="en-US" dirty="0" smtClean="0"/>
              <a:t>banner</a:t>
            </a:r>
          </a:p>
          <a:p>
            <a:r>
              <a:rPr lang="en-US" b="1" dirty="0" err="1" smtClean="0"/>
              <a:t>webcamxp</a:t>
            </a:r>
            <a:r>
              <a:rPr lang="en-US" dirty="0" smtClean="0"/>
              <a:t> </a:t>
            </a:r>
            <a:r>
              <a:rPr lang="en-US" b="1" dirty="0" err="1" smtClean="0"/>
              <a:t>city:new</a:t>
            </a:r>
            <a:r>
              <a:rPr lang="en-US" b="1" dirty="0" smtClean="0"/>
              <a:t> </a:t>
            </a:r>
            <a:r>
              <a:rPr lang="en-US" b="1" dirty="0" err="1" smtClean="0"/>
              <a:t>york</a:t>
            </a:r>
            <a:endParaRPr lang="en-US" b="1" dirty="0" smtClean="0"/>
          </a:p>
          <a:p>
            <a:r>
              <a:rPr lang="en-US" b="1" dirty="0" err="1"/>
              <a:t>webcamxp</a:t>
            </a:r>
            <a:r>
              <a:rPr lang="en-US" dirty="0"/>
              <a:t> </a:t>
            </a:r>
            <a:r>
              <a:rPr lang="en-US" b="1" smtClean="0"/>
              <a:t>geo:-37.81,144.96</a:t>
            </a:r>
            <a:endParaRPr lang="en-US" b="1" dirty="0" smtClean="0"/>
          </a:p>
          <a:p>
            <a:r>
              <a:rPr lang="en-US" dirty="0" smtClean="0"/>
              <a:t>searches for internet enables webcams ( there </a:t>
            </a:r>
            <a:r>
              <a:rPr lang="en-US" dirty="0" err="1" smtClean="0"/>
              <a:t>mant</a:t>
            </a:r>
            <a:r>
              <a:rPr lang="en-US" dirty="0" smtClean="0"/>
              <a:t> types of webcams such as </a:t>
            </a:r>
            <a:r>
              <a:rPr lang="en-US" dirty="0" err="1" smtClean="0"/>
              <a:t>webcamXP</a:t>
            </a:r>
            <a:r>
              <a:rPr lang="en-US" dirty="0" smtClean="0"/>
              <a:t>, </a:t>
            </a:r>
            <a:r>
              <a:rPr lang="en-US" dirty="0" err="1" smtClean="0"/>
              <a:t>Axis,Sony</a:t>
            </a:r>
            <a:r>
              <a:rPr lang="en-US" dirty="0" smtClean="0"/>
              <a:t> </a:t>
            </a:r>
            <a:r>
              <a:rPr lang="mr-IN" dirty="0" smtClean="0"/>
              <a:t>…</a:t>
            </a:r>
            <a:r>
              <a:rPr lang="en-US" dirty="0" smtClean="0"/>
              <a:t>) </a:t>
            </a:r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3102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DNS recon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dirty="0"/>
              <a:t>Domain Name System </a:t>
            </a:r>
            <a:r>
              <a:rPr lang="en-US" dirty="0"/>
              <a:t>(</a:t>
            </a:r>
            <a:r>
              <a:rPr lang="en-US" b="1" dirty="0"/>
              <a:t>DNS</a:t>
            </a:r>
            <a:r>
              <a:rPr lang="en-US" dirty="0"/>
              <a:t>) can provide valuable data during the </a:t>
            </a:r>
            <a:r>
              <a:rPr lang="en-US" dirty="0" smtClean="0"/>
              <a:t>reconnaissance phase</a:t>
            </a:r>
          </a:p>
          <a:p>
            <a:r>
              <a:rPr lang="en-US" dirty="0" smtClean="0"/>
              <a:t>the </a:t>
            </a:r>
            <a:r>
              <a:rPr lang="en-US" dirty="0"/>
              <a:t>information you are able to gather includes:</a:t>
            </a:r>
          </a:p>
          <a:p>
            <a:r>
              <a:rPr lang="en-US" b="1" dirty="0" smtClean="0"/>
              <a:t>CNAME:</a:t>
            </a:r>
            <a:r>
              <a:rPr lang="en-US" dirty="0" smtClean="0"/>
              <a:t> </a:t>
            </a:r>
            <a:r>
              <a:rPr lang="en-US" dirty="0"/>
              <a:t>Alias, used to tie many names to a single </a:t>
            </a:r>
            <a:r>
              <a:rPr lang="en-US" dirty="0" smtClean="0"/>
              <a:t>IP</a:t>
            </a:r>
            <a:endParaRPr lang="en-US" dirty="0"/>
          </a:p>
          <a:p>
            <a:r>
              <a:rPr lang="en-US" b="1" dirty="0" smtClean="0"/>
              <a:t>A :</a:t>
            </a:r>
            <a:r>
              <a:rPr lang="en-US" dirty="0" smtClean="0"/>
              <a:t> </a:t>
            </a:r>
            <a:r>
              <a:rPr lang="en-US" dirty="0"/>
              <a:t>Used to translate a domain or subdomain name</a:t>
            </a:r>
          </a:p>
          <a:p>
            <a:r>
              <a:rPr lang="en-US" dirty="0"/>
              <a:t>to </a:t>
            </a:r>
            <a:r>
              <a:rPr lang="en-US" dirty="0" smtClean="0"/>
              <a:t>IP </a:t>
            </a:r>
            <a:r>
              <a:rPr lang="en-US" dirty="0"/>
              <a:t>address. It can also </a:t>
            </a:r>
            <a:r>
              <a:rPr lang="en-US" dirty="0" smtClean="0"/>
              <a:t>store additional </a:t>
            </a:r>
            <a:r>
              <a:rPr lang="en-US" dirty="0"/>
              <a:t>useful information.</a:t>
            </a:r>
          </a:p>
          <a:p>
            <a:r>
              <a:rPr lang="en-US" b="1" dirty="0"/>
              <a:t>MX</a:t>
            </a:r>
            <a:r>
              <a:rPr lang="en-US" dirty="0"/>
              <a:t> </a:t>
            </a:r>
            <a:r>
              <a:rPr lang="en-US" dirty="0" smtClean="0"/>
              <a:t>:Ties </a:t>
            </a:r>
            <a:r>
              <a:rPr lang="en-US" dirty="0"/>
              <a:t>a domain name to associated mail </a:t>
            </a:r>
            <a:r>
              <a:rPr lang="en-US" dirty="0" smtClean="0"/>
              <a:t>servers</a:t>
            </a:r>
          </a:p>
          <a:p>
            <a:r>
              <a:rPr lang="en-US" b="1" dirty="0" smtClean="0"/>
              <a:t>NS</a:t>
            </a:r>
            <a:r>
              <a:rPr lang="en-US" dirty="0" smtClean="0"/>
              <a:t>:  Nameserver record</a:t>
            </a:r>
          </a:p>
          <a:p>
            <a:r>
              <a:rPr lang="en-US" b="1" dirty="0" smtClean="0"/>
              <a:t>RP</a:t>
            </a:r>
            <a:r>
              <a:rPr lang="en-US" dirty="0" smtClean="0"/>
              <a:t>: responsible person record</a:t>
            </a:r>
          </a:p>
          <a:p>
            <a:r>
              <a:rPr lang="en-US" b="1" dirty="0" smtClean="0"/>
              <a:t>PTR</a:t>
            </a:r>
            <a:r>
              <a:rPr lang="en-US" dirty="0" smtClean="0"/>
              <a:t>:</a:t>
            </a:r>
            <a:r>
              <a:rPr lang="en-US" dirty="0"/>
              <a:t> Pointer </a:t>
            </a:r>
            <a:r>
              <a:rPr lang="en-US" dirty="0" smtClean="0"/>
              <a:t> for inverse lookups record</a:t>
            </a:r>
          </a:p>
          <a:p>
            <a:r>
              <a:rPr lang="en-US" dirty="0" smtClean="0"/>
              <a:t>And other …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3872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DNS DB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>
                <a:ea typeface="ＭＳ Ｐゴシック" pitchFamily="34" charset="-128"/>
              </a:rPr>
              <a:t>DNS</a:t>
            </a:r>
            <a:r>
              <a:rPr lang="en-US" dirty="0">
                <a:ea typeface="ＭＳ Ｐゴシック" pitchFamily="34" charset="-128"/>
              </a:rPr>
              <a:t>: a distributed, hierarchical </a:t>
            </a:r>
            <a:r>
              <a:rPr lang="en-US" dirty="0" smtClean="0">
                <a:ea typeface="ＭＳ Ｐゴシック" pitchFamily="34" charset="-128"/>
              </a:rPr>
              <a:t>database </a:t>
            </a:r>
            <a:r>
              <a:rPr lang="en-US" dirty="0" smtClean="0"/>
              <a:t>the </a:t>
            </a:r>
            <a:r>
              <a:rPr lang="en-US" dirty="0"/>
              <a:t>information you are able to gather includes:</a:t>
            </a:r>
          </a:p>
          <a:p>
            <a:endParaRPr lang="en-US" dirty="0" smtClean="0"/>
          </a:p>
          <a:p>
            <a:endParaRPr lang="en-US" i="1" dirty="0" smtClean="0">
              <a:solidFill>
                <a:srgbClr val="000099"/>
              </a:solidFill>
              <a:ea typeface="ＭＳ Ｐゴシック" pitchFamily="34" charset="-128"/>
            </a:endParaRPr>
          </a:p>
          <a:p>
            <a:endParaRPr lang="en-US" i="1" dirty="0">
              <a:solidFill>
                <a:srgbClr val="000099"/>
              </a:solidFill>
              <a:ea typeface="ＭＳ Ｐゴシック" pitchFamily="34" charset="-128"/>
            </a:endParaRPr>
          </a:p>
          <a:p>
            <a:endParaRPr lang="en-US" i="1" dirty="0" smtClean="0">
              <a:solidFill>
                <a:srgbClr val="000099"/>
              </a:solidFill>
              <a:ea typeface="ＭＳ Ｐゴシック" pitchFamily="34" charset="-128"/>
            </a:endParaRPr>
          </a:p>
          <a:p>
            <a:endParaRPr lang="en-US" i="1" dirty="0">
              <a:solidFill>
                <a:srgbClr val="000099"/>
              </a:solidFill>
              <a:ea typeface="ＭＳ Ｐゴシック" pitchFamily="34" charset="-128"/>
            </a:endParaRPr>
          </a:p>
          <a:p>
            <a:r>
              <a:rPr lang="en-US" i="1" dirty="0" smtClean="0">
                <a:solidFill>
                  <a:srgbClr val="000099"/>
                </a:solidFill>
                <a:ea typeface="ＭＳ Ｐゴシック" pitchFamily="34" charset="-128"/>
              </a:rPr>
              <a:t>client </a:t>
            </a:r>
            <a:r>
              <a:rPr lang="en-US" i="1" dirty="0">
                <a:solidFill>
                  <a:srgbClr val="000099"/>
                </a:solidFill>
                <a:ea typeface="ＭＳ Ｐゴシック" pitchFamily="34" charset="-128"/>
              </a:rPr>
              <a:t>wants IP for </a:t>
            </a:r>
            <a:r>
              <a:rPr lang="en-US" i="1" dirty="0" smtClean="0">
                <a:solidFill>
                  <a:srgbClr val="000099"/>
                </a:solidFill>
                <a:ea typeface="ＭＳ Ｐゴシック" pitchFamily="34" charset="-128"/>
              </a:rPr>
              <a:t>www.mekina.com</a:t>
            </a:r>
            <a:endParaRPr lang="en-US" dirty="0"/>
          </a:p>
        </p:txBody>
      </p:sp>
      <p:grpSp>
        <p:nvGrpSpPr>
          <p:cNvPr id="4" name="Group 23"/>
          <p:cNvGrpSpPr>
            <a:grpSpLocks/>
          </p:cNvGrpSpPr>
          <p:nvPr/>
        </p:nvGrpSpPr>
        <p:grpSpPr bwMode="auto">
          <a:xfrm>
            <a:off x="612220" y="2865732"/>
            <a:ext cx="8205788" cy="2444750"/>
            <a:chOff x="230" y="576"/>
            <a:chExt cx="5504" cy="1757"/>
          </a:xfrm>
        </p:grpSpPr>
        <p:sp>
          <p:nvSpPr>
            <p:cNvPr id="5" name="Text Box 2"/>
            <p:cNvSpPr txBox="1">
              <a:spLocks noChangeArrowheads="1"/>
            </p:cNvSpPr>
            <p:nvPr/>
          </p:nvSpPr>
          <p:spPr bwMode="auto">
            <a:xfrm>
              <a:off x="2256" y="576"/>
              <a:ext cx="1385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 dirty="0"/>
                <a:t>Root DNS Servers</a:t>
              </a:r>
            </a:p>
          </p:txBody>
        </p:sp>
        <p:sp>
          <p:nvSpPr>
            <p:cNvPr id="6" name="Text Box 4"/>
            <p:cNvSpPr txBox="1">
              <a:spLocks noChangeArrowheads="1"/>
            </p:cNvSpPr>
            <p:nvPr/>
          </p:nvSpPr>
          <p:spPr bwMode="auto">
            <a:xfrm>
              <a:off x="528" y="1344"/>
              <a:ext cx="1325" cy="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 dirty="0"/>
                <a:t>com DNS servers</a:t>
              </a:r>
            </a:p>
          </p:txBody>
        </p:sp>
        <p:sp>
          <p:nvSpPr>
            <p:cNvPr id="7" name="Text Box 5"/>
            <p:cNvSpPr txBox="1">
              <a:spLocks noChangeArrowheads="1"/>
            </p:cNvSpPr>
            <p:nvPr/>
          </p:nvSpPr>
          <p:spPr bwMode="auto">
            <a:xfrm>
              <a:off x="2304" y="1296"/>
              <a:ext cx="1257" cy="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 dirty="0"/>
                <a:t>org DNS servers</a:t>
              </a:r>
            </a:p>
          </p:txBody>
        </p:sp>
        <p:sp>
          <p:nvSpPr>
            <p:cNvPr id="8" name="Text Box 6"/>
            <p:cNvSpPr txBox="1">
              <a:spLocks noChangeArrowheads="1"/>
            </p:cNvSpPr>
            <p:nvPr/>
          </p:nvSpPr>
          <p:spPr bwMode="auto">
            <a:xfrm>
              <a:off x="4032" y="1296"/>
              <a:ext cx="1291" cy="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 dirty="0" err="1"/>
                <a:t>edu</a:t>
              </a:r>
              <a:r>
                <a:rPr lang="en-US" sz="1800" dirty="0"/>
                <a:t> DNS servers</a:t>
              </a:r>
            </a:p>
          </p:txBody>
        </p:sp>
        <p:sp>
          <p:nvSpPr>
            <p:cNvPr id="9" name="Line 7"/>
            <p:cNvSpPr>
              <a:spLocks noChangeShapeType="1"/>
            </p:cNvSpPr>
            <p:nvPr/>
          </p:nvSpPr>
          <p:spPr bwMode="auto">
            <a:xfrm flipH="1">
              <a:off x="1344" y="864"/>
              <a:ext cx="1392" cy="432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Line 8"/>
            <p:cNvSpPr>
              <a:spLocks noChangeShapeType="1"/>
            </p:cNvSpPr>
            <p:nvPr/>
          </p:nvSpPr>
          <p:spPr bwMode="auto">
            <a:xfrm>
              <a:off x="2928" y="816"/>
              <a:ext cx="0" cy="48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Line 9"/>
            <p:cNvSpPr>
              <a:spLocks noChangeShapeType="1"/>
            </p:cNvSpPr>
            <p:nvPr/>
          </p:nvSpPr>
          <p:spPr bwMode="auto">
            <a:xfrm>
              <a:off x="3168" y="864"/>
              <a:ext cx="1440" cy="43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Text Box 10"/>
            <p:cNvSpPr txBox="1">
              <a:spLocks noChangeArrowheads="1"/>
            </p:cNvSpPr>
            <p:nvPr/>
          </p:nvSpPr>
          <p:spPr bwMode="auto">
            <a:xfrm>
              <a:off x="3878" y="1752"/>
              <a:ext cx="992" cy="4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 dirty="0"/>
                <a:t>poly.edu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 dirty="0"/>
                <a:t>DNS servers</a:t>
              </a:r>
            </a:p>
          </p:txBody>
        </p:sp>
        <p:sp>
          <p:nvSpPr>
            <p:cNvPr id="13" name="Text Box 11"/>
            <p:cNvSpPr txBox="1">
              <a:spLocks noChangeArrowheads="1"/>
            </p:cNvSpPr>
            <p:nvPr/>
          </p:nvSpPr>
          <p:spPr bwMode="auto">
            <a:xfrm>
              <a:off x="4742" y="1752"/>
              <a:ext cx="992" cy="4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 dirty="0"/>
                <a:t>umass.edu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 dirty="0"/>
                <a:t>DNS servers</a:t>
              </a:r>
            </a:p>
          </p:txBody>
        </p:sp>
        <p:sp>
          <p:nvSpPr>
            <p:cNvPr id="14" name="Line 12"/>
            <p:cNvSpPr>
              <a:spLocks noChangeShapeType="1"/>
            </p:cNvSpPr>
            <p:nvPr/>
          </p:nvSpPr>
          <p:spPr bwMode="auto">
            <a:xfrm flipH="1">
              <a:off x="4224" y="1536"/>
              <a:ext cx="336" cy="24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Line 13"/>
            <p:cNvSpPr>
              <a:spLocks noChangeShapeType="1"/>
            </p:cNvSpPr>
            <p:nvPr/>
          </p:nvSpPr>
          <p:spPr bwMode="auto">
            <a:xfrm>
              <a:off x="4848" y="1536"/>
              <a:ext cx="288" cy="24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 Box 14"/>
            <p:cNvSpPr txBox="1">
              <a:spLocks noChangeArrowheads="1"/>
            </p:cNvSpPr>
            <p:nvPr/>
          </p:nvSpPr>
          <p:spPr bwMode="auto">
            <a:xfrm>
              <a:off x="230" y="1848"/>
              <a:ext cx="992" cy="4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 dirty="0"/>
                <a:t>yahoo.com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 dirty="0"/>
                <a:t>DNS servers</a:t>
              </a:r>
            </a:p>
          </p:txBody>
        </p:sp>
        <p:sp>
          <p:nvSpPr>
            <p:cNvPr id="17" name="Text Box 15"/>
            <p:cNvSpPr txBox="1">
              <a:spLocks noChangeArrowheads="1"/>
            </p:cNvSpPr>
            <p:nvPr/>
          </p:nvSpPr>
          <p:spPr bwMode="auto">
            <a:xfrm>
              <a:off x="1248" y="1872"/>
              <a:ext cx="1001" cy="4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/>
                <a:t>amazon.com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/>
                <a:t>DNS servers</a:t>
              </a:r>
            </a:p>
          </p:txBody>
        </p:sp>
        <p:sp>
          <p:nvSpPr>
            <p:cNvPr id="18" name="Line 16"/>
            <p:cNvSpPr>
              <a:spLocks noChangeShapeType="1"/>
            </p:cNvSpPr>
            <p:nvPr/>
          </p:nvSpPr>
          <p:spPr bwMode="auto">
            <a:xfrm flipH="1">
              <a:off x="768" y="1584"/>
              <a:ext cx="192" cy="28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17"/>
            <p:cNvSpPr>
              <a:spLocks noChangeShapeType="1"/>
            </p:cNvSpPr>
            <p:nvPr/>
          </p:nvSpPr>
          <p:spPr bwMode="auto">
            <a:xfrm>
              <a:off x="1392" y="1584"/>
              <a:ext cx="240" cy="28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Text Box 18"/>
            <p:cNvSpPr txBox="1">
              <a:spLocks noChangeArrowheads="1"/>
            </p:cNvSpPr>
            <p:nvPr/>
          </p:nvSpPr>
          <p:spPr bwMode="auto">
            <a:xfrm>
              <a:off x="2534" y="1799"/>
              <a:ext cx="993" cy="4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/>
                <a:t>pbs.org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/>
                <a:t>DNS servers</a:t>
              </a:r>
            </a:p>
          </p:txBody>
        </p:sp>
        <p:sp>
          <p:nvSpPr>
            <p:cNvPr id="21" name="Line 19"/>
            <p:cNvSpPr>
              <a:spLocks noChangeShapeType="1"/>
            </p:cNvSpPr>
            <p:nvPr/>
          </p:nvSpPr>
          <p:spPr bwMode="auto">
            <a:xfrm>
              <a:off x="2928" y="1536"/>
              <a:ext cx="0" cy="28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2279984" y="2590800"/>
            <a:ext cx="4697412" cy="2693987"/>
            <a:chOff x="1423988" y="3862388"/>
            <a:chExt cx="4697412" cy="2693987"/>
          </a:xfrm>
        </p:grpSpPr>
        <p:pic>
          <p:nvPicPr>
            <p:cNvPr id="24" name="Picture 23" descr="world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01813" y="4378325"/>
              <a:ext cx="4319587" cy="2178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" name="Freeform 26"/>
            <p:cNvSpPr>
              <a:spLocks/>
            </p:cNvSpPr>
            <p:nvPr/>
          </p:nvSpPr>
          <p:spPr bwMode="auto">
            <a:xfrm>
              <a:off x="1757363" y="5113338"/>
              <a:ext cx="531812" cy="341312"/>
            </a:xfrm>
            <a:custGeom>
              <a:avLst/>
              <a:gdLst>
                <a:gd name="T0" fmla="*/ 0 w 582"/>
                <a:gd name="T1" fmla="*/ 2147483647 h 426"/>
                <a:gd name="T2" fmla="*/ 2147483647 w 582"/>
                <a:gd name="T3" fmla="*/ 0 h 426"/>
                <a:gd name="T4" fmla="*/ 0 60000 65536"/>
                <a:gd name="T5" fmla="*/ 0 60000 65536"/>
                <a:gd name="T6" fmla="*/ 0 w 582"/>
                <a:gd name="T7" fmla="*/ 0 h 426"/>
                <a:gd name="T8" fmla="*/ 582 w 582"/>
                <a:gd name="T9" fmla="*/ 426 h 42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82" h="426">
                  <a:moveTo>
                    <a:pt x="0" y="426"/>
                  </a:moveTo>
                  <a:lnTo>
                    <a:pt x="582" y="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8"/>
            <p:cNvSpPr>
              <a:spLocks/>
            </p:cNvSpPr>
            <p:nvPr/>
          </p:nvSpPr>
          <p:spPr bwMode="auto">
            <a:xfrm flipV="1">
              <a:off x="1423988" y="4868863"/>
              <a:ext cx="817562" cy="184150"/>
            </a:xfrm>
            <a:custGeom>
              <a:avLst/>
              <a:gdLst>
                <a:gd name="T0" fmla="*/ 0 w 582"/>
                <a:gd name="T1" fmla="*/ 2147483647 h 426"/>
                <a:gd name="T2" fmla="*/ 2147483647 w 582"/>
                <a:gd name="T3" fmla="*/ 0 h 426"/>
                <a:gd name="T4" fmla="*/ 0 60000 65536"/>
                <a:gd name="T5" fmla="*/ 0 60000 65536"/>
                <a:gd name="T6" fmla="*/ 0 w 582"/>
                <a:gd name="T7" fmla="*/ 0 h 426"/>
                <a:gd name="T8" fmla="*/ 582 w 582"/>
                <a:gd name="T9" fmla="*/ 426 h 42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82" h="426">
                  <a:moveTo>
                    <a:pt x="0" y="426"/>
                  </a:moveTo>
                  <a:lnTo>
                    <a:pt x="582" y="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30"/>
            <p:cNvSpPr>
              <a:spLocks/>
            </p:cNvSpPr>
            <p:nvPr/>
          </p:nvSpPr>
          <p:spPr bwMode="auto">
            <a:xfrm>
              <a:off x="3932238" y="4068763"/>
              <a:ext cx="446087" cy="654050"/>
            </a:xfrm>
            <a:custGeom>
              <a:avLst/>
              <a:gdLst>
                <a:gd name="T0" fmla="*/ 2147483647 w 666"/>
                <a:gd name="T1" fmla="*/ 0 h 1005"/>
                <a:gd name="T2" fmla="*/ 0 w 666"/>
                <a:gd name="T3" fmla="*/ 2147483647 h 1005"/>
                <a:gd name="T4" fmla="*/ 0 60000 65536"/>
                <a:gd name="T5" fmla="*/ 0 60000 65536"/>
                <a:gd name="T6" fmla="*/ 0 w 666"/>
                <a:gd name="T7" fmla="*/ 0 h 1005"/>
                <a:gd name="T8" fmla="*/ 666 w 666"/>
                <a:gd name="T9" fmla="*/ 1005 h 100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666" h="1005">
                  <a:moveTo>
                    <a:pt x="666" y="0"/>
                  </a:moveTo>
                  <a:lnTo>
                    <a:pt x="0" y="1005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32"/>
            <p:cNvSpPr>
              <a:spLocks/>
            </p:cNvSpPr>
            <p:nvPr/>
          </p:nvSpPr>
          <p:spPr bwMode="auto">
            <a:xfrm>
              <a:off x="3751263" y="3862388"/>
              <a:ext cx="615950" cy="946150"/>
            </a:xfrm>
            <a:custGeom>
              <a:avLst/>
              <a:gdLst>
                <a:gd name="T0" fmla="*/ 2147483647 w 922"/>
                <a:gd name="T1" fmla="*/ 0 h 1448"/>
                <a:gd name="T2" fmla="*/ 0 w 922"/>
                <a:gd name="T3" fmla="*/ 2147483647 h 1448"/>
                <a:gd name="T4" fmla="*/ 0 60000 65536"/>
                <a:gd name="T5" fmla="*/ 0 60000 65536"/>
                <a:gd name="T6" fmla="*/ 0 w 922"/>
                <a:gd name="T7" fmla="*/ 0 h 1448"/>
                <a:gd name="T8" fmla="*/ 922 w 922"/>
                <a:gd name="T9" fmla="*/ 1448 h 144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922" h="1448">
                  <a:moveTo>
                    <a:pt x="922" y="0"/>
                  </a:moveTo>
                  <a:lnTo>
                    <a:pt x="0" y="1448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34"/>
            <p:cNvSpPr>
              <a:spLocks/>
            </p:cNvSpPr>
            <p:nvPr/>
          </p:nvSpPr>
          <p:spPr bwMode="auto">
            <a:xfrm>
              <a:off x="5575300" y="4598988"/>
              <a:ext cx="400050" cy="431800"/>
            </a:xfrm>
            <a:custGeom>
              <a:avLst/>
              <a:gdLst>
                <a:gd name="T0" fmla="*/ 2147483647 w 252"/>
                <a:gd name="T1" fmla="*/ 0 h 462"/>
                <a:gd name="T2" fmla="*/ 0 w 252"/>
                <a:gd name="T3" fmla="*/ 2147483647 h 462"/>
                <a:gd name="T4" fmla="*/ 0 60000 65536"/>
                <a:gd name="T5" fmla="*/ 0 60000 65536"/>
                <a:gd name="T6" fmla="*/ 0 w 252"/>
                <a:gd name="T7" fmla="*/ 0 h 462"/>
                <a:gd name="T8" fmla="*/ 252 w 252"/>
                <a:gd name="T9" fmla="*/ 462 h 46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52" h="462">
                  <a:moveTo>
                    <a:pt x="252" y="0"/>
                  </a:moveTo>
                  <a:lnTo>
                    <a:pt x="0" y="462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cxnSp>
          <p:nvCxnSpPr>
            <p:cNvPr id="30" name="Straight Arrow Connector 2"/>
            <p:cNvCxnSpPr>
              <a:cxnSpLocks noChangeShapeType="1"/>
            </p:cNvCxnSpPr>
            <p:nvPr/>
          </p:nvCxnSpPr>
          <p:spPr bwMode="auto">
            <a:xfrm flipH="1">
              <a:off x="2878138" y="4278313"/>
              <a:ext cx="7937" cy="690562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1" name="Straight Arrow Connector 24"/>
            <p:cNvCxnSpPr>
              <a:cxnSpLocks noChangeShapeType="1"/>
            </p:cNvCxnSpPr>
            <p:nvPr/>
          </p:nvCxnSpPr>
          <p:spPr bwMode="auto">
            <a:xfrm flipV="1">
              <a:off x="2286000" y="4945063"/>
              <a:ext cx="481013" cy="944562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3000119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evt" cmd="onstopaudio">
                                      <p:cBhvr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ldTgt/>
                                        </p:tgtEl>
                                      </p:cBhvr>
                                    </p:cmd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RECONNAISSANCE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To be successful at reconnaissance, you must have a </a:t>
            </a:r>
            <a:r>
              <a:rPr lang="en-US" dirty="0" smtClean="0"/>
              <a:t>strategy</a:t>
            </a:r>
          </a:p>
          <a:p>
            <a:r>
              <a:rPr lang="en-US" i="1" dirty="0" smtClean="0"/>
              <a:t>Active reconnaissance</a:t>
            </a:r>
          </a:p>
          <a:p>
            <a:pPr lvl="1"/>
            <a:r>
              <a:rPr lang="en-US" dirty="0"/>
              <a:t>includes interacting directly with the </a:t>
            </a:r>
            <a:r>
              <a:rPr lang="en-US" dirty="0" smtClean="0"/>
              <a:t>target</a:t>
            </a:r>
          </a:p>
          <a:p>
            <a:r>
              <a:rPr lang="en-US" i="1" dirty="0" smtClean="0"/>
              <a:t>Passive reconnaissance</a:t>
            </a:r>
          </a:p>
          <a:p>
            <a:pPr lvl="1"/>
            <a:r>
              <a:rPr lang="en-US" dirty="0"/>
              <a:t>we are not </a:t>
            </a:r>
            <a:r>
              <a:rPr lang="en-US" dirty="0" smtClean="0"/>
              <a:t>interacting directly </a:t>
            </a:r>
            <a:r>
              <a:rPr lang="en-US" dirty="0"/>
              <a:t>with the target</a:t>
            </a:r>
          </a:p>
        </p:txBody>
      </p:sp>
    </p:spTree>
    <p:extLst>
      <p:ext uri="{BB962C8B-B14F-4D97-AF65-F5344CB8AC3E}">
        <p14:creationId xmlns:p14="http://schemas.microsoft.com/office/powerpoint/2010/main" val="582914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Nslookup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nslookup </a:t>
            </a:r>
            <a:r>
              <a:rPr lang="en-US" dirty="0"/>
              <a:t>is a DNS querying tool that can be used to resolve IP addresses </a:t>
            </a:r>
            <a:r>
              <a:rPr lang="en-US" dirty="0" smtClean="0"/>
              <a:t>from domain </a:t>
            </a:r>
            <a:r>
              <a:rPr lang="en-US" dirty="0"/>
              <a:t>names or vice versa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smtClean="0"/>
              <a:t># nslookup example.com</a:t>
            </a:r>
          </a:p>
          <a:p>
            <a:pPr marL="800100" lvl="2" indent="0">
              <a:buNone/>
            </a:pPr>
            <a:r>
              <a:rPr lang="en-US" sz="1800" b="1" dirty="0">
                <a:latin typeface="Courier New" pitchFamily="49" charset="0"/>
                <a:cs typeface="Courier New" pitchFamily="49" charset="0"/>
              </a:rPr>
              <a:t>Server: 8.8.8.8</a:t>
            </a:r>
          </a:p>
          <a:p>
            <a:pPr marL="800100" lvl="2" indent="0">
              <a:buNone/>
            </a:pPr>
            <a:r>
              <a:rPr lang="en-US" sz="1800" b="1" dirty="0">
                <a:latin typeface="Courier New" pitchFamily="49" charset="0"/>
                <a:cs typeface="Courier New" pitchFamily="49" charset="0"/>
              </a:rPr>
              <a:t>Address: 8.8.8.8#53</a:t>
            </a:r>
          </a:p>
          <a:p>
            <a:pPr marL="800100" lvl="2" indent="0">
              <a:buNone/>
            </a:pPr>
            <a:r>
              <a:rPr lang="en-US" sz="1800" b="1" dirty="0">
                <a:latin typeface="Courier New" pitchFamily="49" charset="0"/>
                <a:cs typeface="Courier New" pitchFamily="49" charset="0"/>
              </a:rPr>
              <a:t>Non-authoritative answer:</a:t>
            </a:r>
          </a:p>
          <a:p>
            <a:pPr marL="800100" lvl="2" indent="0">
              <a:buNone/>
            </a:pPr>
            <a:r>
              <a:rPr lang="en-US" sz="1800" b="1" dirty="0">
                <a:latin typeface="Courier New" pitchFamily="49" charset="0"/>
                <a:cs typeface="Courier New" pitchFamily="49" charset="0"/>
              </a:rPr>
              <a:t>Name: example.com</a:t>
            </a:r>
          </a:p>
          <a:p>
            <a:pPr marL="800100" lvl="2" indent="0">
              <a:buNone/>
            </a:pPr>
            <a:r>
              <a:rPr lang="en-US" sz="1800" b="1" dirty="0">
                <a:latin typeface="Courier New" pitchFamily="49" charset="0"/>
                <a:cs typeface="Courier New" pitchFamily="49" charset="0"/>
              </a:rPr>
              <a:t>Address: 127.1.72.107</a:t>
            </a:r>
          </a:p>
        </p:txBody>
      </p:sp>
    </p:spTree>
    <p:extLst>
      <p:ext uri="{BB962C8B-B14F-4D97-AF65-F5344CB8AC3E}">
        <p14:creationId xmlns:p14="http://schemas.microsoft.com/office/powerpoint/2010/main" val="1694596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Using </a:t>
            </a:r>
            <a:r>
              <a:rPr lang="en-US" b="1" dirty="0"/>
              <a:t>nslookup</a:t>
            </a:r>
            <a:r>
              <a:rPr lang="en-US" b="1" dirty="0" smtClean="0"/>
              <a:t> Interactively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Within nslookup interactive mode , we can :</a:t>
            </a:r>
          </a:p>
          <a:p>
            <a:r>
              <a:rPr lang="en-US" dirty="0" smtClean="0"/>
              <a:t>Resolve individual name or IP address</a:t>
            </a:r>
          </a:p>
          <a:p>
            <a:pPr marL="0" indent="0"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&gt; [name or IP]</a:t>
            </a:r>
          </a:p>
          <a:p>
            <a:r>
              <a:rPr lang="en-US" dirty="0" smtClean="0"/>
              <a:t>Use different DNS server</a:t>
            </a:r>
          </a:p>
          <a:p>
            <a:pPr marL="0" indent="0"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&gt; server [server IP or name]</a:t>
            </a:r>
          </a:p>
          <a:p>
            <a:pPr marL="0" indent="0">
              <a:buNone/>
            </a:pPr>
            <a:r>
              <a:rPr lang="en-US" dirty="0" smtClean="0"/>
              <a:t>Choose record type </a:t>
            </a:r>
            <a:endParaRPr lang="en-US" b="1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&gt;set type=[record type]</a:t>
            </a:r>
          </a:p>
          <a:p>
            <a:pPr marL="0" indent="0">
              <a:buNone/>
            </a:pPr>
            <a:r>
              <a:rPr lang="en-US" dirty="0" smtClean="0"/>
              <a:t>Perform a zone </a:t>
            </a:r>
            <a:r>
              <a:rPr lang="en-US" dirty="0"/>
              <a:t>transfer </a:t>
            </a:r>
            <a:r>
              <a:rPr lang="en-US" dirty="0" smtClean="0"/>
              <a:t>of </a:t>
            </a:r>
            <a:r>
              <a:rPr lang="en-US" dirty="0"/>
              <a:t>all records </a:t>
            </a:r>
            <a:r>
              <a:rPr lang="en-US" dirty="0" smtClean="0"/>
              <a:t>for a given domain</a:t>
            </a:r>
          </a:p>
          <a:p>
            <a:pPr marL="0" indent="0"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&gt;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ls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–d [domain]&gt; [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file_name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]</a:t>
            </a:r>
          </a:p>
          <a:p>
            <a:pPr marL="0" indent="0">
              <a:buNone/>
            </a:pPr>
            <a:r>
              <a:rPr lang="en-US" dirty="0" smtClean="0"/>
              <a:t>View file</a:t>
            </a:r>
          </a:p>
          <a:p>
            <a:pPr marL="0" indent="0"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&gt;view [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file_name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] </a:t>
            </a:r>
          </a:p>
        </p:txBody>
      </p:sp>
    </p:spTree>
    <p:extLst>
      <p:ext uri="{BB962C8B-B14F-4D97-AF65-F5344CB8AC3E}">
        <p14:creationId xmlns:p14="http://schemas.microsoft.com/office/powerpoint/2010/main" val="1898303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Nslookup </a:t>
            </a:r>
            <a:r>
              <a:rPr lang="en-US" b="1" dirty="0" err="1"/>
              <a:t>Recurse</a:t>
            </a:r>
            <a:r>
              <a:rPr lang="en-US" b="1" dirty="0"/>
              <a:t> vs. </a:t>
            </a:r>
            <a:r>
              <a:rPr lang="en-US" b="1" dirty="0" err="1"/>
              <a:t>Norecurse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If a </a:t>
            </a:r>
            <a:r>
              <a:rPr lang="en-US" dirty="0"/>
              <a:t>DNS server does not have the information we request, it can forward that request to </a:t>
            </a:r>
            <a:r>
              <a:rPr lang="en-US" dirty="0" smtClean="0"/>
              <a:t>other DNS </a:t>
            </a:r>
            <a:r>
              <a:rPr lang="en-US" dirty="0"/>
              <a:t>servers to retrieve the information in a process known as a recursive lookup</a:t>
            </a:r>
            <a:r>
              <a:rPr lang="en-US" dirty="0" smtClean="0"/>
              <a:t>.</a:t>
            </a:r>
          </a:p>
          <a:p>
            <a:r>
              <a:rPr lang="en-US" dirty="0"/>
              <a:t>By default, nslookup will ask for </a:t>
            </a:r>
            <a:r>
              <a:rPr lang="en-US" dirty="0" smtClean="0"/>
              <a:t>recursion from </a:t>
            </a:r>
            <a:r>
              <a:rPr lang="en-US" dirty="0"/>
              <a:t>the name servers it </a:t>
            </a:r>
            <a:r>
              <a:rPr lang="en-US" dirty="0" smtClean="0"/>
              <a:t>queries </a:t>
            </a:r>
          </a:p>
          <a:p>
            <a:r>
              <a:rPr lang="en-US" dirty="0" smtClean="0"/>
              <a:t>The </a:t>
            </a:r>
            <a:r>
              <a:rPr lang="en-US" dirty="0"/>
              <a:t>nslookup command can </a:t>
            </a:r>
            <a:r>
              <a:rPr lang="en-US" dirty="0" smtClean="0"/>
              <a:t>be configured </a:t>
            </a:r>
            <a:r>
              <a:rPr lang="en-US" dirty="0"/>
              <a:t>to create queries that do not request recursion using the "</a:t>
            </a:r>
            <a:r>
              <a:rPr lang="en-US" b="1" dirty="0"/>
              <a:t>set </a:t>
            </a:r>
            <a:r>
              <a:rPr lang="en-US" b="1" dirty="0" err="1"/>
              <a:t>norecurse</a:t>
            </a:r>
            <a:r>
              <a:rPr lang="en-US" dirty="0"/>
              <a:t>" syntax</a:t>
            </a:r>
            <a:r>
              <a:rPr lang="en-US" dirty="0" smtClean="0"/>
              <a:t>,</a:t>
            </a:r>
          </a:p>
          <a:p>
            <a:r>
              <a:rPr lang="en-US" dirty="0" smtClean="0"/>
              <a:t>This technique is “DNS cache snooping”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208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</a:t>
            </a:r>
            <a:r>
              <a:rPr lang="en-US" b="1" dirty="0"/>
              <a:t>Domain Information Groper </a:t>
            </a:r>
            <a:r>
              <a:rPr lang="en-US" dirty="0"/>
              <a:t>(</a:t>
            </a:r>
            <a:r>
              <a:rPr lang="en-US" b="1" dirty="0"/>
              <a:t>Dig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Another great tool for extracting information from DNS is “dig</a:t>
            </a:r>
            <a:r>
              <a:rPr lang="en-US" dirty="0" smtClean="0"/>
              <a:t>.”</a:t>
            </a:r>
          </a:p>
          <a:p>
            <a:pPr marL="0" indent="0">
              <a:buNone/>
            </a:pP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#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dig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example.com</a:t>
            </a:r>
            <a:r>
              <a:rPr lang="en-US" b="1" dirty="0" smtClean="0"/>
              <a:t> </a:t>
            </a:r>
          </a:p>
          <a:p>
            <a:pPr lvl="2"/>
            <a:r>
              <a:rPr lang="en-US" b="1" dirty="0">
                <a:latin typeface="Courier New" pitchFamily="49" charset="0"/>
                <a:cs typeface="Courier New" pitchFamily="49" charset="0"/>
              </a:rPr>
              <a:t>; &lt;&lt;&gt;&gt;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DiG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9.7.0-P1 &lt;&lt;&gt;&gt; example.com</a:t>
            </a:r>
          </a:p>
          <a:p>
            <a:pPr lvl="2"/>
            <a:r>
              <a:rPr lang="en-US" b="1" dirty="0">
                <a:latin typeface="Courier New" pitchFamily="49" charset="0"/>
                <a:cs typeface="Courier New" pitchFamily="49" charset="0"/>
              </a:rPr>
              <a:t>;; global options: +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cmd</a:t>
            </a:r>
            <a:endParaRPr lang="en-US" b="1" dirty="0">
              <a:latin typeface="Courier New" pitchFamily="49" charset="0"/>
              <a:cs typeface="Courier New" pitchFamily="49" charset="0"/>
            </a:endParaRPr>
          </a:p>
          <a:p>
            <a:pPr lvl="2"/>
            <a:r>
              <a:rPr lang="en-US" b="1" dirty="0">
                <a:latin typeface="Courier New" pitchFamily="49" charset="0"/>
                <a:cs typeface="Courier New" pitchFamily="49" charset="0"/>
              </a:rPr>
              <a:t>;; Got answer:</a:t>
            </a:r>
          </a:p>
          <a:p>
            <a:pPr lvl="2"/>
            <a:r>
              <a:rPr lang="en-US" b="1" dirty="0">
                <a:latin typeface="Courier New" pitchFamily="49" charset="0"/>
                <a:cs typeface="Courier New" pitchFamily="49" charset="0"/>
              </a:rPr>
              <a:t>;; -&gt;&gt;HEADER&lt;&lt;-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opcode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: QUERY, status: NOERROR, id: 56376</a:t>
            </a:r>
          </a:p>
          <a:p>
            <a:pPr lvl="2"/>
            <a:r>
              <a:rPr lang="en-US" b="1" dirty="0">
                <a:latin typeface="Courier New" pitchFamily="49" charset="0"/>
                <a:cs typeface="Courier New" pitchFamily="49" charset="0"/>
              </a:rPr>
              <a:t>;; flags: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qr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rd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ra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; QUERY: 1, ANSWER: 1, AUTHORITY: 0, ADDITIONAL: 0</a:t>
            </a:r>
          </a:p>
          <a:p>
            <a:pPr lvl="2"/>
            <a:r>
              <a:rPr lang="en-US" b="1" dirty="0">
                <a:latin typeface="Courier New" pitchFamily="49" charset="0"/>
                <a:cs typeface="Courier New" pitchFamily="49" charset="0"/>
              </a:rPr>
              <a:t>;; QUESTION SECTION:</a:t>
            </a:r>
          </a:p>
          <a:p>
            <a:pPr lvl="2"/>
            <a:r>
              <a:rPr lang="en-US" b="1" dirty="0">
                <a:latin typeface="Courier New" pitchFamily="49" charset="0"/>
                <a:cs typeface="Courier New" pitchFamily="49" charset="0"/>
              </a:rPr>
              <a:t>;example.com. IN A</a:t>
            </a:r>
          </a:p>
          <a:p>
            <a:pPr lvl="2"/>
            <a:r>
              <a:rPr lang="en-US" b="1" dirty="0">
                <a:latin typeface="Courier New" pitchFamily="49" charset="0"/>
                <a:cs typeface="Courier New" pitchFamily="49" charset="0"/>
              </a:rPr>
              <a:t>;; ANSWER SECTION:</a:t>
            </a:r>
          </a:p>
          <a:p>
            <a:pPr lvl="2"/>
            <a:r>
              <a:rPr lang="en-US" b="1" dirty="0">
                <a:latin typeface="Courier New" pitchFamily="49" charset="0"/>
                <a:cs typeface="Courier New" pitchFamily="49" charset="0"/>
              </a:rPr>
              <a:t>example.com. 78294 IN A 10.1.1.1</a:t>
            </a:r>
          </a:p>
          <a:p>
            <a:pPr lvl="2"/>
            <a:r>
              <a:rPr lang="en-US" b="1" dirty="0">
                <a:latin typeface="Courier New" pitchFamily="49" charset="0"/>
                <a:cs typeface="Courier New" pitchFamily="49" charset="0"/>
              </a:rPr>
              <a:t>;; Query time: 32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msec</a:t>
            </a:r>
            <a:endParaRPr lang="en-US" b="1" dirty="0">
              <a:latin typeface="Courier New" pitchFamily="49" charset="0"/>
              <a:cs typeface="Courier New" pitchFamily="49" charset="0"/>
            </a:endParaRPr>
          </a:p>
          <a:p>
            <a:pPr lvl="2"/>
            <a:r>
              <a:rPr lang="en-US" b="1" dirty="0">
                <a:latin typeface="Courier New" pitchFamily="49" charset="0"/>
                <a:cs typeface="Courier New" pitchFamily="49" charset="0"/>
              </a:rPr>
              <a:t>;; SERVER: 8.8.8.8#53(8.8.8.8)</a:t>
            </a:r>
          </a:p>
          <a:p>
            <a:pPr lvl="2"/>
            <a:r>
              <a:rPr lang="en-US" b="1" dirty="0">
                <a:latin typeface="Courier New" pitchFamily="49" charset="0"/>
                <a:cs typeface="Courier New" pitchFamily="49" charset="0"/>
              </a:rPr>
              <a:t>;; WHEN: Sun *** * **:**:** ****</a:t>
            </a:r>
          </a:p>
          <a:p>
            <a:pPr lvl="2"/>
            <a:r>
              <a:rPr lang="en-US" b="1" dirty="0">
                <a:latin typeface="Courier New" pitchFamily="49" charset="0"/>
                <a:cs typeface="Courier New" pitchFamily="49" charset="0"/>
              </a:rPr>
              <a:t>;; MSG SIZE rcvd: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45</a:t>
            </a:r>
          </a:p>
          <a:p>
            <a:pPr marL="0" indent="0">
              <a:buNone/>
            </a:pPr>
            <a:r>
              <a:rPr lang="en-US" sz="4000" b="1" dirty="0">
                <a:latin typeface="Courier New" pitchFamily="49" charset="0"/>
                <a:cs typeface="Courier New" pitchFamily="49" charset="0"/>
              </a:rPr>
              <a:t>dig </a:t>
            </a:r>
            <a:r>
              <a:rPr lang="en-US" sz="4000" b="1" dirty="0" smtClean="0">
                <a:latin typeface="Courier New" pitchFamily="49" charset="0"/>
                <a:cs typeface="Courier New" pitchFamily="49" charset="0"/>
              </a:rPr>
              <a:t>–x [IP Address] </a:t>
            </a:r>
            <a:r>
              <a:rPr lang="en-US" sz="4000" b="1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</a:t>
            </a:r>
            <a:r>
              <a:rPr lang="en-US" sz="4000" b="1" dirty="0" smtClean="0">
                <a:latin typeface="Courier New" pitchFamily="49" charset="0"/>
                <a:cs typeface="Courier New" pitchFamily="49" charset="0"/>
              </a:rPr>
              <a:t>reverse </a:t>
            </a:r>
            <a:r>
              <a:rPr lang="en-US" sz="4000" b="1" dirty="0" err="1" smtClean="0">
                <a:latin typeface="Courier New" pitchFamily="49" charset="0"/>
                <a:cs typeface="Courier New" pitchFamily="49" charset="0"/>
              </a:rPr>
              <a:t>loook</a:t>
            </a:r>
            <a:r>
              <a:rPr lang="en-US" sz="4000" b="1" dirty="0" smtClean="0">
                <a:latin typeface="Courier New" pitchFamily="49" charset="0"/>
                <a:cs typeface="Courier New" pitchFamily="49" charset="0"/>
              </a:rPr>
              <a:t> up</a:t>
            </a:r>
          </a:p>
          <a:p>
            <a:pPr marL="0" indent="0">
              <a:buNone/>
            </a:pPr>
            <a:r>
              <a:rPr lang="en-US" b="1" dirty="0" smtClean="0"/>
              <a:t>Dig @[server]  VERSION.BIND	</a:t>
            </a:r>
            <a:r>
              <a:rPr lang="en-US" b="1" dirty="0" smtClean="0">
                <a:sym typeface="Wingdings" pitchFamily="2" charset="2"/>
              </a:rPr>
              <a:t> bind version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0152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Zone transfers using Dig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Zone transfers (AXFR) will allow you to pull an entire record set down </a:t>
            </a:r>
            <a:r>
              <a:rPr lang="en-US" dirty="0" smtClean="0"/>
              <a:t>from a </a:t>
            </a:r>
            <a:r>
              <a:rPr lang="en-US" dirty="0"/>
              <a:t>nameserver at once</a:t>
            </a:r>
            <a:r>
              <a:rPr lang="en-US" dirty="0" smtClean="0"/>
              <a:t>.</a:t>
            </a:r>
          </a:p>
          <a:p>
            <a:r>
              <a:rPr lang="en-US" dirty="0"/>
              <a:t>If successful, you will be provided with a listing </a:t>
            </a:r>
            <a:r>
              <a:rPr lang="en-US" dirty="0" smtClean="0"/>
              <a:t>of all </a:t>
            </a:r>
            <a:r>
              <a:rPr lang="en-US" dirty="0"/>
              <a:t>information on the </a:t>
            </a:r>
            <a:r>
              <a:rPr lang="en-US" dirty="0" smtClean="0"/>
              <a:t>nameserver</a:t>
            </a:r>
          </a:p>
          <a:p>
            <a:pPr marL="0" indent="0"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# dig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@[server] [name] –t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axfr</a:t>
            </a:r>
            <a:endParaRPr lang="en-US" b="1" dirty="0" smtClean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#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dig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@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ns1.example.com example.com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axfr</a:t>
            </a:r>
            <a:endParaRPr lang="en-US" b="1" dirty="0" smtClean="0">
              <a:latin typeface="Courier New" pitchFamily="49" charset="0"/>
              <a:cs typeface="Courier New" pitchFamily="49" charset="0"/>
            </a:endParaRPr>
          </a:p>
          <a:p>
            <a:pPr lvl="3"/>
            <a:r>
              <a:rPr lang="en-US" dirty="0" smtClean="0">
                <a:latin typeface="Courier New" pitchFamily="49" charset="0"/>
                <a:cs typeface="Courier New" pitchFamily="49" charset="0"/>
              </a:rPr>
              <a:t>;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(1 server found)</a:t>
            </a:r>
          </a:p>
          <a:p>
            <a:pPr lvl="3"/>
            <a:r>
              <a:rPr lang="en-US" dirty="0">
                <a:latin typeface="Courier New" pitchFamily="49" charset="0"/>
                <a:cs typeface="Courier New" pitchFamily="49" charset="0"/>
              </a:rPr>
              <a:t>;; global options: +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cmd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  <a:p>
            <a:pPr lvl="3"/>
            <a:r>
              <a:rPr lang="en-US" dirty="0">
                <a:latin typeface="Courier New" pitchFamily="49" charset="0"/>
                <a:cs typeface="Courier New" pitchFamily="49" charset="0"/>
              </a:rPr>
              <a:t>; Transfer failed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.</a:t>
            </a:r>
          </a:p>
          <a:p>
            <a:pPr lvl="3"/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pPr lvl="1"/>
            <a:r>
              <a:rPr lang="en-US" dirty="0" smtClean="0"/>
              <a:t>Zone transfers </a:t>
            </a:r>
            <a:r>
              <a:rPr lang="en-US" dirty="0"/>
              <a:t>are disabled on </a:t>
            </a:r>
            <a:r>
              <a:rPr lang="en-US" dirty="0" smtClean="0"/>
              <a:t>it</a:t>
            </a:r>
          </a:p>
          <a:p>
            <a:pPr lvl="1"/>
            <a:r>
              <a:rPr lang="en-US" dirty="0"/>
              <a:t>try another nameserver on the same domain and see if </a:t>
            </a:r>
            <a:r>
              <a:rPr lang="en-US" dirty="0" smtClean="0"/>
              <a:t>zone transfers </a:t>
            </a:r>
            <a:r>
              <a:rPr lang="en-US" dirty="0"/>
              <a:t>are disabled on it as </a:t>
            </a:r>
            <a:r>
              <a:rPr lang="en-US" dirty="0" smtClean="0"/>
              <a:t>well</a:t>
            </a:r>
          </a:p>
          <a:p>
            <a:r>
              <a:rPr lang="en-US" dirty="0" smtClean="0"/>
              <a:t>Use +recursive </a:t>
            </a:r>
            <a:r>
              <a:rPr lang="en-US" dirty="0"/>
              <a:t>or +</a:t>
            </a:r>
            <a:r>
              <a:rPr lang="en-US" dirty="0" err="1" smtClean="0"/>
              <a:t>norecursive</a:t>
            </a:r>
            <a:r>
              <a:rPr lang="en-US" dirty="0" smtClean="0"/>
              <a:t>  </a:t>
            </a:r>
            <a:r>
              <a:rPr lang="en-US" dirty="0"/>
              <a:t>to </a:t>
            </a:r>
            <a:r>
              <a:rPr lang="en-US" dirty="0" smtClean="0"/>
              <a:t>toggle on/off recursion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9391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DNS brute </a:t>
            </a:r>
            <a:r>
              <a:rPr lang="en-US" b="1" dirty="0" smtClean="0"/>
              <a:t>forcing (</a:t>
            </a:r>
            <a:r>
              <a:rPr lang="en-US" b="1" dirty="0"/>
              <a:t>fierce</a:t>
            </a:r>
            <a:r>
              <a:rPr lang="en-US" b="1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In a secured environment DNS brute forcing is likely to be your best </a:t>
            </a:r>
            <a:r>
              <a:rPr lang="en-US" dirty="0" smtClean="0"/>
              <a:t>gamble </a:t>
            </a:r>
            <a:r>
              <a:rPr lang="en-US" dirty="0"/>
              <a:t>in </a:t>
            </a:r>
            <a:r>
              <a:rPr lang="en-US" dirty="0" smtClean="0"/>
              <a:t>determining which </a:t>
            </a:r>
            <a:r>
              <a:rPr lang="en-US" dirty="0"/>
              <a:t>hosts are used in non-contiguous IP </a:t>
            </a:r>
            <a:r>
              <a:rPr lang="en-US" dirty="0" smtClean="0"/>
              <a:t>spaces. </a:t>
            </a:r>
            <a:r>
              <a:rPr lang="en-US" b="1" dirty="0" smtClean="0"/>
              <a:t>fierce</a:t>
            </a:r>
            <a:r>
              <a:rPr lang="en-US" dirty="0" smtClean="0"/>
              <a:t>, is best for this purpose</a:t>
            </a:r>
          </a:p>
          <a:p>
            <a:endParaRPr lang="en-US" dirty="0" smtClean="0"/>
          </a:p>
          <a:p>
            <a:r>
              <a:rPr lang="en-US" dirty="0"/>
              <a:t>It </a:t>
            </a:r>
            <a:r>
              <a:rPr lang="en-US" dirty="0" smtClean="0"/>
              <a:t>begin </a:t>
            </a:r>
            <a:r>
              <a:rPr lang="en-US" dirty="0"/>
              <a:t>with determining the IP address of </a:t>
            </a:r>
            <a:r>
              <a:rPr lang="en-US" dirty="0" smtClean="0"/>
              <a:t>the domain</a:t>
            </a:r>
            <a:r>
              <a:rPr lang="en-US" dirty="0"/>
              <a:t>, looking up the associated </a:t>
            </a:r>
            <a:r>
              <a:rPr lang="en-US" dirty="0" smtClean="0"/>
              <a:t>nameservers</a:t>
            </a:r>
            <a:r>
              <a:rPr lang="en-US" dirty="0"/>
              <a:t>, and then </a:t>
            </a:r>
            <a:r>
              <a:rPr lang="en-US" dirty="0" smtClean="0"/>
              <a:t>use </a:t>
            </a:r>
            <a:r>
              <a:rPr lang="en-US" dirty="0"/>
              <a:t>dictionary word list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3000" dirty="0">
                <a:latin typeface="Courier New" pitchFamily="49" charset="0"/>
                <a:cs typeface="Courier New" pitchFamily="49" charset="0"/>
              </a:rPr>
              <a:t># </a:t>
            </a:r>
            <a:r>
              <a:rPr lang="en-US" sz="3000" dirty="0" smtClean="0">
                <a:latin typeface="Courier New" pitchFamily="49" charset="0"/>
                <a:cs typeface="Courier New" pitchFamily="49" charset="0"/>
              </a:rPr>
              <a:t>cd /</a:t>
            </a:r>
            <a:r>
              <a:rPr lang="en-US" sz="3000" dirty="0" err="1" smtClean="0">
                <a:latin typeface="Courier New" pitchFamily="49" charset="0"/>
                <a:cs typeface="Courier New" pitchFamily="49" charset="0"/>
              </a:rPr>
              <a:t>usr</a:t>
            </a:r>
            <a:r>
              <a:rPr lang="en-US" sz="3000" dirty="0" smtClean="0">
                <a:latin typeface="Courier New" pitchFamily="49" charset="0"/>
                <a:cs typeface="Courier New" pitchFamily="49" charset="0"/>
              </a:rPr>
              <a:t>/share/wordlist/</a:t>
            </a:r>
            <a:r>
              <a:rPr lang="en-US" sz="3000" dirty="0" err="1" smtClean="0">
                <a:latin typeface="Courier New" pitchFamily="49" charset="0"/>
                <a:cs typeface="Courier New" pitchFamily="49" charset="0"/>
              </a:rPr>
              <a:t>dirb</a:t>
            </a:r>
            <a:endParaRPr lang="en-US" sz="3000" dirty="0" smtClean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3000" dirty="0">
                <a:latin typeface="Courier New" pitchFamily="49" charset="0"/>
                <a:cs typeface="Courier New" pitchFamily="49" charset="0"/>
              </a:rPr>
              <a:t># </a:t>
            </a:r>
            <a:r>
              <a:rPr lang="en-US" sz="3000" dirty="0" smtClean="0">
                <a:latin typeface="Courier New" pitchFamily="49" charset="0"/>
                <a:cs typeface="Courier New" pitchFamily="49" charset="0"/>
              </a:rPr>
              <a:t>fierce </a:t>
            </a:r>
            <a:r>
              <a:rPr lang="en-US" sz="3000" dirty="0">
                <a:latin typeface="Courier New" pitchFamily="49" charset="0"/>
                <a:cs typeface="Courier New" pitchFamily="49" charset="0"/>
              </a:rPr>
              <a:t>-</a:t>
            </a:r>
            <a:r>
              <a:rPr lang="en-US" sz="3000" dirty="0" err="1">
                <a:latin typeface="Courier New" pitchFamily="49" charset="0"/>
                <a:cs typeface="Courier New" pitchFamily="49" charset="0"/>
              </a:rPr>
              <a:t>dns</a:t>
            </a:r>
            <a:r>
              <a:rPr lang="en-US" sz="30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3000" dirty="0" err="1" smtClean="0">
                <a:latin typeface="Courier New" pitchFamily="49" charset="0"/>
                <a:cs typeface="Courier New" pitchFamily="49" charset="0"/>
              </a:rPr>
              <a:t>example.com</a:t>
            </a:r>
            <a:r>
              <a:rPr lang="en-US" sz="30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mr-IN" sz="3000" dirty="0" smtClean="0">
                <a:latin typeface="Courier New" pitchFamily="49" charset="0"/>
                <a:cs typeface="Courier New" pitchFamily="49" charset="0"/>
              </a:rPr>
              <a:t>–</a:t>
            </a:r>
            <a:r>
              <a:rPr lang="en-US" sz="3000" dirty="0" err="1" smtClean="0">
                <a:latin typeface="Courier New" pitchFamily="49" charset="0"/>
                <a:cs typeface="Courier New" pitchFamily="49" charset="0"/>
              </a:rPr>
              <a:t>dnsserver</a:t>
            </a:r>
            <a:r>
              <a:rPr lang="en-US" sz="3000" dirty="0" smtClean="0">
                <a:latin typeface="Courier New" pitchFamily="49" charset="0"/>
                <a:cs typeface="Courier New" pitchFamily="49" charset="0"/>
              </a:rPr>
              <a:t> [server]</a:t>
            </a:r>
          </a:p>
          <a:p>
            <a:pPr marL="0" indent="0">
              <a:buNone/>
            </a:pPr>
            <a:r>
              <a:rPr lang="en-US" sz="3000" dirty="0">
                <a:latin typeface="Courier New" pitchFamily="49" charset="0"/>
                <a:cs typeface="Courier New" pitchFamily="49" charset="0"/>
              </a:rPr>
              <a:t># </a:t>
            </a:r>
            <a:r>
              <a:rPr lang="en-US" sz="3000" dirty="0" smtClean="0">
                <a:latin typeface="Courier New" pitchFamily="49" charset="0"/>
                <a:cs typeface="Courier New" pitchFamily="49" charset="0"/>
              </a:rPr>
              <a:t>fierce </a:t>
            </a:r>
            <a:r>
              <a:rPr lang="en-US" sz="3000" dirty="0">
                <a:latin typeface="Courier New" pitchFamily="49" charset="0"/>
                <a:cs typeface="Courier New" pitchFamily="49" charset="0"/>
              </a:rPr>
              <a:t>-</a:t>
            </a:r>
            <a:r>
              <a:rPr lang="en-US" sz="3000" dirty="0" err="1">
                <a:latin typeface="Courier New" pitchFamily="49" charset="0"/>
                <a:cs typeface="Courier New" pitchFamily="49" charset="0"/>
              </a:rPr>
              <a:t>dns</a:t>
            </a:r>
            <a:r>
              <a:rPr lang="en-US" sz="30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3000" dirty="0" smtClean="0">
                <a:latin typeface="Courier New" pitchFamily="49" charset="0"/>
                <a:cs typeface="Courier New" pitchFamily="49" charset="0"/>
              </a:rPr>
              <a:t>example.com –wordlist file</a:t>
            </a:r>
            <a:endParaRPr lang="en-US" sz="30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endParaRPr lang="en-US" sz="3000" dirty="0" smtClean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2800" dirty="0" smtClean="0"/>
              <a:t>The default wordlist is on the file </a:t>
            </a:r>
            <a:r>
              <a:rPr lang="en-US" sz="2800" b="1" dirty="0" smtClean="0"/>
              <a:t>hosts.txt in /fierce</a:t>
            </a:r>
            <a:r>
              <a:rPr lang="en-US" sz="2800" dirty="0" smtClean="0"/>
              <a:t> directory</a:t>
            </a:r>
            <a:endParaRPr lang="en-US" sz="3000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2386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DNS Query Websites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Numerous websites support DNS </a:t>
            </a:r>
            <a:r>
              <a:rPr lang="en-US" dirty="0" smtClean="0"/>
              <a:t>lookups </a:t>
            </a:r>
          </a:p>
          <a:p>
            <a:r>
              <a:rPr lang="en-US" dirty="0" smtClean="0"/>
              <a:t>One </a:t>
            </a:r>
            <a:r>
              <a:rPr lang="en-US" dirty="0"/>
              <a:t>of the best is </a:t>
            </a:r>
            <a:r>
              <a:rPr lang="en-US" b="1" dirty="0"/>
              <a:t>DNSstuff.com</a:t>
            </a:r>
            <a:r>
              <a:rPr lang="en-US" dirty="0"/>
              <a:t> at</a:t>
            </a:r>
          </a:p>
          <a:p>
            <a:pPr marL="0" indent="0">
              <a:buNone/>
            </a:pPr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member.dnsstuff.com/pages/tools.php</a:t>
            </a:r>
            <a:endParaRPr lang="en-US" dirty="0" smtClean="0"/>
          </a:p>
          <a:p>
            <a:pPr lvl="1"/>
            <a:r>
              <a:rPr lang="en-US" dirty="0" smtClean="0"/>
              <a:t>Free </a:t>
            </a:r>
            <a:r>
              <a:rPr lang="en-US" dirty="0"/>
              <a:t>lookups of various kinds</a:t>
            </a:r>
          </a:p>
          <a:p>
            <a:pPr lvl="1"/>
            <a:r>
              <a:rPr lang="en-US" dirty="0" smtClean="0"/>
              <a:t>Commercial </a:t>
            </a:r>
            <a:r>
              <a:rPr lang="en-US" dirty="0"/>
              <a:t>subscriptions for unlimited access</a:t>
            </a:r>
          </a:p>
          <a:p>
            <a:r>
              <a:rPr lang="en-US" dirty="0"/>
              <a:t>Tools include: DNS lookup, DNS cache, </a:t>
            </a:r>
            <a:r>
              <a:rPr lang="en-US" dirty="0" smtClean="0"/>
              <a:t>Whois, lookup</a:t>
            </a:r>
            <a:r>
              <a:rPr lang="en-US" dirty="0"/>
              <a:t>, IP country lookup, URL </a:t>
            </a:r>
            <a:r>
              <a:rPr lang="en-US" dirty="0" err="1"/>
              <a:t>Deobfuscator</a:t>
            </a:r>
            <a:r>
              <a:rPr lang="en-US" dirty="0" smtClean="0"/>
              <a:t>, </a:t>
            </a:r>
            <a:r>
              <a:rPr lang="en-US" dirty="0" err="1" smtClean="0"/>
              <a:t>Traceroute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2058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Whois Searches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Next, we can query various registrars to </a:t>
            </a:r>
            <a:r>
              <a:rPr lang="en-US" dirty="0" smtClean="0"/>
              <a:t>determine information </a:t>
            </a:r>
            <a:r>
              <a:rPr lang="en-US" dirty="0"/>
              <a:t>about the target's Internet gateways</a:t>
            </a:r>
          </a:p>
          <a:p>
            <a:pPr lvl="1"/>
            <a:r>
              <a:rPr lang="en-US" dirty="0" smtClean="0"/>
              <a:t>Information </a:t>
            </a:r>
            <a:r>
              <a:rPr lang="en-US" dirty="0"/>
              <a:t>is stored in Whois databases distributed </a:t>
            </a:r>
            <a:r>
              <a:rPr lang="en-US" dirty="0" smtClean="0"/>
              <a:t>around the </a:t>
            </a:r>
            <a:r>
              <a:rPr lang="en-US" dirty="0"/>
              <a:t>world</a:t>
            </a:r>
          </a:p>
          <a:p>
            <a:r>
              <a:rPr lang="en-US" dirty="0"/>
              <a:t>Web-based front-end on many whois </a:t>
            </a:r>
            <a:r>
              <a:rPr lang="en-US" dirty="0" smtClean="0"/>
              <a:t>sites</a:t>
            </a:r>
          </a:p>
          <a:p>
            <a:r>
              <a:rPr lang="en-US" dirty="0"/>
              <a:t>we usually do not know the </a:t>
            </a:r>
            <a:r>
              <a:rPr lang="en-US" dirty="0" smtClean="0"/>
              <a:t>particular </a:t>
            </a:r>
            <a:r>
              <a:rPr lang="en-US" b="1" dirty="0" smtClean="0"/>
              <a:t>registrar</a:t>
            </a:r>
            <a:r>
              <a:rPr lang="en-US" dirty="0" smtClean="0"/>
              <a:t> </a:t>
            </a:r>
            <a:r>
              <a:rPr lang="en-US" dirty="0"/>
              <a:t>in advance used to register the target domain</a:t>
            </a:r>
          </a:p>
          <a:p>
            <a:r>
              <a:rPr lang="en-US" dirty="0" smtClean="0"/>
              <a:t>Start </a:t>
            </a:r>
            <a:r>
              <a:rPr lang="en-US" dirty="0"/>
              <a:t>with </a:t>
            </a:r>
            <a:r>
              <a:rPr lang="en-US" b="1" dirty="0" err="1"/>
              <a:t>InterNIC</a:t>
            </a:r>
            <a:endParaRPr lang="en-US" b="1" dirty="0"/>
          </a:p>
          <a:p>
            <a:pPr lvl="1"/>
            <a:r>
              <a:rPr lang="en-US" dirty="0" smtClean="0"/>
              <a:t>Then</a:t>
            </a:r>
            <a:r>
              <a:rPr lang="en-US" dirty="0"/>
              <a:t>, explore individual registrar for more </a:t>
            </a:r>
            <a:r>
              <a:rPr lang="en-US" dirty="0" smtClean="0"/>
              <a:t>details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6631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InterNIC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Surf </a:t>
            </a:r>
            <a:r>
              <a:rPr lang="en-US" b="1" dirty="0" smtClean="0"/>
              <a:t>internic.net </a:t>
            </a:r>
            <a:r>
              <a:rPr lang="en-US" dirty="0" smtClean="0"/>
              <a:t> perform a search on the target domain</a:t>
            </a:r>
          </a:p>
          <a:p>
            <a:r>
              <a:rPr lang="en-US" dirty="0" smtClean="0"/>
              <a:t>The result shows:</a:t>
            </a:r>
          </a:p>
          <a:p>
            <a:pPr lvl="1"/>
            <a:r>
              <a:rPr lang="en-US" dirty="0" smtClean="0"/>
              <a:t>Date when the domain is registered, updated , and expires</a:t>
            </a:r>
          </a:p>
          <a:p>
            <a:pPr lvl="1"/>
            <a:r>
              <a:rPr lang="en-US" dirty="0" smtClean="0"/>
              <a:t>The </a:t>
            </a:r>
            <a:r>
              <a:rPr lang="en-US" b="1" dirty="0" smtClean="0"/>
              <a:t>registrar</a:t>
            </a:r>
          </a:p>
          <a:p>
            <a:pPr lvl="1"/>
            <a:r>
              <a:rPr lang="en-US" dirty="0" smtClean="0"/>
              <a:t>The name, phone, postal number , address and email address of the registrant , Admin, the Tech contact for the domain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480265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Whois at the Command 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Built-into most Linux and </a:t>
            </a:r>
            <a:r>
              <a:rPr lang="en-US" dirty="0" err="1"/>
              <a:t>Unixes</a:t>
            </a:r>
            <a:endParaRPr lang="en-US" dirty="0"/>
          </a:p>
          <a:p>
            <a:pPr marL="0" indent="0"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$ whois [-h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whois_server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] name</a:t>
            </a:r>
          </a:p>
          <a:p>
            <a:pPr lvl="1"/>
            <a:r>
              <a:rPr lang="en-US" dirty="0" smtClean="0"/>
              <a:t>Some </a:t>
            </a:r>
            <a:r>
              <a:rPr lang="en-US" dirty="0"/>
              <a:t>whois clients go to a pre-configured default server</a:t>
            </a:r>
            <a:r>
              <a:rPr lang="en-US" dirty="0" smtClean="0"/>
              <a:t>, such </a:t>
            </a:r>
            <a:r>
              <a:rPr lang="en-US" dirty="0"/>
              <a:t>as whois.internic.net (as set in /</a:t>
            </a:r>
            <a:r>
              <a:rPr lang="en-US" dirty="0" err="1"/>
              <a:t>etc</a:t>
            </a:r>
            <a:r>
              <a:rPr lang="en-US" dirty="0"/>
              <a:t>/</a:t>
            </a:r>
            <a:r>
              <a:rPr lang="en-US" dirty="0" err="1"/>
              <a:t>jwhois.conf</a:t>
            </a:r>
            <a:r>
              <a:rPr lang="en-US" dirty="0"/>
              <a:t>)</a:t>
            </a:r>
          </a:p>
          <a:p>
            <a:pPr lvl="1"/>
            <a:r>
              <a:rPr lang="en-US" dirty="0" smtClean="0"/>
              <a:t>For </a:t>
            </a:r>
            <a:r>
              <a:rPr lang="en-US" dirty="0"/>
              <a:t>others, if a whois server isn't provided, whois takes </a:t>
            </a:r>
            <a:r>
              <a:rPr lang="en-US" dirty="0" smtClean="0"/>
              <a:t>the top-level </a:t>
            </a:r>
            <a:r>
              <a:rPr lang="en-US" dirty="0"/>
              <a:t>domain from search name, and appends .</a:t>
            </a:r>
            <a:r>
              <a:rPr lang="en-US" dirty="0" smtClean="0"/>
              <a:t>whoisservers.net </a:t>
            </a:r>
            <a:r>
              <a:rPr lang="en-US" dirty="0"/>
              <a:t>for a whois server</a:t>
            </a:r>
          </a:p>
          <a:p>
            <a:r>
              <a:rPr lang="en-US" dirty="0"/>
              <a:t>Example: </a:t>
            </a:r>
            <a:endParaRPr lang="en-US" dirty="0" smtClean="0"/>
          </a:p>
          <a:p>
            <a:pPr marL="0" indent="0"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whois # whois -h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whois.arin.net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google.com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|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grep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Country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4098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Maintain Inventory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 you discover targets during a test , make sure you add them to an inventory</a:t>
            </a:r>
          </a:p>
          <a:p>
            <a:r>
              <a:rPr lang="en-US" dirty="0" smtClean="0"/>
              <a:t>Update the inventory of targets as you learn more about them</a:t>
            </a:r>
          </a:p>
          <a:p>
            <a:r>
              <a:rPr lang="en-US" dirty="0" smtClean="0"/>
              <a:t>Use a spreadsheet , with one line per target</a:t>
            </a:r>
          </a:p>
          <a:p>
            <a:r>
              <a:rPr lang="en-US" dirty="0" smtClean="0"/>
              <a:t>Plus , one additional page per target with significant findings </a:t>
            </a:r>
          </a:p>
          <a:p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6997066"/>
              </p:ext>
            </p:extLst>
          </p:nvPr>
        </p:nvGraphicFramePr>
        <p:xfrm>
          <a:off x="685793" y="5334000"/>
          <a:ext cx="8153406" cy="165608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905934"/>
                <a:gridCol w="905934"/>
                <a:gridCol w="905934"/>
                <a:gridCol w="905934"/>
                <a:gridCol w="905934"/>
                <a:gridCol w="905934"/>
                <a:gridCol w="905934"/>
                <a:gridCol w="905934"/>
                <a:gridCol w="905934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IP </a:t>
                      </a:r>
                      <a:r>
                        <a:rPr lang="en-US" dirty="0" err="1" smtClean="0"/>
                        <a:t>Addr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Name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How Discovered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Port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Known </a:t>
                      </a:r>
                      <a:r>
                        <a:rPr lang="en-US" dirty="0" err="1" smtClean="0"/>
                        <a:t>Vulns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Admin Accts/</a:t>
                      </a:r>
                      <a:r>
                        <a:rPr lang="en-US" dirty="0" err="1" smtClean="0"/>
                        <a:t>passwds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Other</a:t>
                      </a:r>
                      <a:r>
                        <a:rPr lang="en-US" baseline="0" dirty="0" smtClean="0"/>
                        <a:t> Accts/</a:t>
                      </a:r>
                      <a:r>
                        <a:rPr lang="en-US" baseline="0" dirty="0" err="1" smtClean="0"/>
                        <a:t>Passwds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Misc</a:t>
                      </a:r>
                      <a:r>
                        <a:rPr lang="en-US" dirty="0" smtClean="0"/>
                        <a:t> notes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1822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IP Address Assignment</a:t>
            </a:r>
            <a:br>
              <a:rPr lang="en-US" b="1" dirty="0"/>
            </a:br>
            <a:r>
              <a:rPr lang="en-US" b="1" dirty="0"/>
              <a:t>Whois Databases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Several Regional Internet Registries </a:t>
            </a:r>
            <a:r>
              <a:rPr lang="en-US" dirty="0" smtClean="0"/>
              <a:t>offer whois databases </a:t>
            </a:r>
            <a:r>
              <a:rPr lang="en-US" dirty="0"/>
              <a:t>that store information about IP </a:t>
            </a:r>
            <a:r>
              <a:rPr lang="en-US" dirty="0" smtClean="0"/>
              <a:t>Address block assignments</a:t>
            </a:r>
          </a:p>
          <a:p>
            <a:pPr lvl="1"/>
            <a:r>
              <a:rPr lang="en-US" dirty="0"/>
              <a:t>Provide a company name or domain name, and they </a:t>
            </a:r>
            <a:r>
              <a:rPr lang="en-US" dirty="0" smtClean="0"/>
              <a:t>tell you </a:t>
            </a:r>
            <a:r>
              <a:rPr lang="en-US" dirty="0"/>
              <a:t>if there is an address range officially assigned to it</a:t>
            </a:r>
          </a:p>
          <a:p>
            <a:pPr lvl="2"/>
            <a:r>
              <a:rPr lang="en-US" dirty="0"/>
              <a:t>IPv4 and IPv6 address assignment and CIDR block</a:t>
            </a:r>
          </a:p>
          <a:p>
            <a:pPr lvl="2"/>
            <a:r>
              <a:rPr lang="en-US" dirty="0"/>
              <a:t>Autonomous System (AS) number assignment</a:t>
            </a:r>
          </a:p>
          <a:p>
            <a:pPr lvl="2"/>
            <a:r>
              <a:rPr lang="en-US" dirty="0"/>
              <a:t>DNS </a:t>
            </a:r>
            <a:r>
              <a:rPr lang="en-US" dirty="0" smtClean="0"/>
              <a:t>information</a:t>
            </a:r>
          </a:p>
          <a:p>
            <a:pPr lvl="1"/>
            <a:r>
              <a:rPr lang="en-US" dirty="0"/>
              <a:t>Not all organizations have their own IP address </a:t>
            </a:r>
            <a:r>
              <a:rPr lang="en-US" dirty="0" smtClean="0"/>
              <a:t>blocks </a:t>
            </a:r>
          </a:p>
          <a:p>
            <a:pPr lvl="2"/>
            <a:r>
              <a:rPr lang="en-US" dirty="0" smtClean="0"/>
              <a:t>Many </a:t>
            </a:r>
            <a:r>
              <a:rPr lang="en-US" dirty="0"/>
              <a:t>get them from their ISP</a:t>
            </a:r>
          </a:p>
          <a:p>
            <a:pPr lvl="1"/>
            <a:r>
              <a:rPr lang="en-US" dirty="0" smtClean="0"/>
              <a:t>Thus, you may get</a:t>
            </a:r>
            <a:r>
              <a:rPr lang="en-US" dirty="0"/>
              <a:t>: </a:t>
            </a:r>
            <a:endParaRPr lang="en-US" dirty="0" smtClean="0"/>
          </a:p>
          <a:p>
            <a:pPr lvl="2"/>
            <a:r>
              <a:rPr lang="en-US" dirty="0" smtClean="0"/>
              <a:t>An </a:t>
            </a:r>
            <a:r>
              <a:rPr lang="en-US" dirty="0"/>
              <a:t>actual assignment of addresses</a:t>
            </a:r>
          </a:p>
          <a:p>
            <a:pPr lvl="2"/>
            <a:r>
              <a:rPr lang="en-US" dirty="0"/>
              <a:t>Nothing at all</a:t>
            </a:r>
          </a:p>
          <a:p>
            <a:pPr lvl="2"/>
            <a:r>
              <a:rPr lang="en-US" dirty="0"/>
              <a:t>A huge address space, far bigger than that allotted to this </a:t>
            </a:r>
            <a:r>
              <a:rPr lang="en-US" dirty="0" smtClean="0"/>
              <a:t>one organization </a:t>
            </a:r>
            <a:r>
              <a:rPr lang="en-US" dirty="0"/>
              <a:t>(you are likely seeing whole ISP)</a:t>
            </a:r>
          </a:p>
        </p:txBody>
      </p:sp>
    </p:spTree>
    <p:extLst>
      <p:ext uri="{BB962C8B-B14F-4D97-AF65-F5344CB8AC3E}">
        <p14:creationId xmlns:p14="http://schemas.microsoft.com/office/powerpoint/2010/main" val="2289718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IP </a:t>
            </a:r>
            <a:r>
              <a:rPr lang="en-US" b="1" dirty="0"/>
              <a:t>Address Block Assignments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These </a:t>
            </a:r>
            <a:r>
              <a:rPr lang="en-US" dirty="0"/>
              <a:t>databases are associated with </a:t>
            </a:r>
            <a:r>
              <a:rPr lang="en-US" dirty="0" smtClean="0"/>
              <a:t>a particular </a:t>
            </a:r>
            <a:r>
              <a:rPr lang="en-US" dirty="0"/>
              <a:t>geography </a:t>
            </a:r>
            <a:endParaRPr lang="en-US" dirty="0" smtClean="0"/>
          </a:p>
          <a:p>
            <a:r>
              <a:rPr lang="en-US" dirty="0"/>
              <a:t>Regional Internet </a:t>
            </a:r>
            <a:r>
              <a:rPr lang="en-US" dirty="0" smtClean="0"/>
              <a:t>Registries</a:t>
            </a:r>
          </a:p>
          <a:p>
            <a:pPr lvl="1"/>
            <a:r>
              <a:rPr lang="en-US" b="1" dirty="0"/>
              <a:t>ARIN (www.arin.net): North America</a:t>
            </a:r>
          </a:p>
          <a:p>
            <a:pPr lvl="1"/>
            <a:r>
              <a:rPr lang="en-US" b="1" dirty="0"/>
              <a:t>RIPE NCC (wwwi-ipe.net): Europe</a:t>
            </a:r>
            <a:r>
              <a:rPr lang="en-US" b="1" dirty="0" smtClean="0"/>
              <a:t>, Middle </a:t>
            </a:r>
            <a:r>
              <a:rPr lang="en-US" b="1" dirty="0"/>
              <a:t>East, Central </a:t>
            </a:r>
            <a:r>
              <a:rPr lang="en-US" b="1" dirty="0" err="1"/>
              <a:t>Asía</a:t>
            </a:r>
            <a:endParaRPr lang="en-US" b="1" dirty="0"/>
          </a:p>
          <a:p>
            <a:pPr lvl="1"/>
            <a:r>
              <a:rPr lang="en-US" b="1" dirty="0"/>
              <a:t>APNIC (www.apnic.net): Asia </a:t>
            </a:r>
            <a:r>
              <a:rPr lang="en-US" b="1" dirty="0" smtClean="0"/>
              <a:t>and Pacific </a:t>
            </a:r>
            <a:r>
              <a:rPr lang="en-US" b="1" dirty="0"/>
              <a:t>region</a:t>
            </a:r>
          </a:p>
          <a:p>
            <a:pPr lvl="1"/>
            <a:r>
              <a:rPr lang="en-US" b="1" dirty="0"/>
              <a:t>LACNIC (www.lacnic.net): Latin </a:t>
            </a:r>
            <a:r>
              <a:rPr lang="en-US" b="1" dirty="0" smtClean="0"/>
              <a:t>America and </a:t>
            </a:r>
            <a:r>
              <a:rPr lang="en-US" b="1" dirty="0"/>
              <a:t>Caribbean</a:t>
            </a:r>
          </a:p>
          <a:p>
            <a:pPr lvl="1"/>
            <a:r>
              <a:rPr lang="en-US" b="1" dirty="0" err="1"/>
              <a:t>AfriNIC</a:t>
            </a:r>
            <a:r>
              <a:rPr lang="en-US" b="1" dirty="0"/>
              <a:t> (www.afrinicnet): </a:t>
            </a:r>
            <a:r>
              <a:rPr lang="en-US" b="1" dirty="0" smtClean="0"/>
              <a:t>Africa</a:t>
            </a:r>
          </a:p>
          <a:p>
            <a:endParaRPr lang="en-US" dirty="0"/>
          </a:p>
          <a:p>
            <a:pPr lvl="1"/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946106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Other web-based whois </a:t>
            </a:r>
            <a:r>
              <a:rPr lang="en-US" b="1" dirty="0" smtClean="0"/>
              <a:t>sources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>
                <a:hlinkClick r:id="rId2"/>
              </a:rPr>
              <a:t>http</a:t>
            </a:r>
            <a:r>
              <a:rPr lang="en-US" dirty="0" smtClean="0">
                <a:hlinkClick r:id="rId2"/>
              </a:rPr>
              <a:t>://www.netcraft.com</a:t>
            </a:r>
            <a:endParaRPr lang="en-US" dirty="0" smtClean="0"/>
          </a:p>
          <a:p>
            <a:r>
              <a:rPr lang="en-US" dirty="0" smtClean="0">
                <a:hlinkClick r:id="rId3"/>
              </a:rPr>
              <a:t>www.samspade.org</a:t>
            </a:r>
            <a:endParaRPr lang="en-US" dirty="0" smtClean="0"/>
          </a:p>
          <a:p>
            <a:r>
              <a:rPr lang="en-US" dirty="0" smtClean="0">
                <a:hlinkClick r:id="rId4"/>
              </a:rPr>
              <a:t>www.geektools.com</a:t>
            </a:r>
            <a:endParaRPr lang="en-US" dirty="0" smtClean="0"/>
          </a:p>
          <a:p>
            <a:r>
              <a:rPr lang="en-US" dirty="0" smtClean="0">
                <a:hlinkClick r:id="rId5"/>
              </a:rPr>
              <a:t>www.whois.net</a:t>
            </a:r>
            <a:endParaRPr lang="en-US" dirty="0" smtClean="0"/>
          </a:p>
          <a:p>
            <a:r>
              <a:rPr lang="en-US" u="sng" dirty="0" smtClean="0">
                <a:hlinkClick r:id="rId6"/>
              </a:rPr>
              <a:t>www.whois.domaintools.com</a:t>
            </a:r>
            <a:endParaRPr lang="en-US" u="sng" dirty="0" smtClean="0"/>
          </a:p>
          <a:p>
            <a:r>
              <a:rPr lang="en-US" u="sng" dirty="0">
                <a:hlinkClick r:id="rId7"/>
              </a:rPr>
              <a:t>www.selfseo.com/find_ip_address_of_a_website.php</a:t>
            </a:r>
            <a:endParaRPr lang="en-US" u="sng" dirty="0"/>
          </a:p>
          <a:p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 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  <a:p>
            <a:endParaRPr lang="en-US" u="sng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8023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HOST Command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Oftentimes, our reconnaissance efforts will result in </a:t>
            </a:r>
            <a:r>
              <a:rPr lang="en-US" b="1" dirty="0"/>
              <a:t>host names </a:t>
            </a:r>
            <a:r>
              <a:rPr lang="en-US" dirty="0"/>
              <a:t>rather than </a:t>
            </a:r>
            <a:r>
              <a:rPr lang="en-US" b="1" dirty="0" smtClean="0"/>
              <a:t>IP addresses</a:t>
            </a:r>
            <a:r>
              <a:rPr lang="en-US" dirty="0"/>
              <a:t>. When this occurs, we can use the “</a:t>
            </a:r>
            <a:r>
              <a:rPr lang="en-US" b="1" dirty="0"/>
              <a:t>host</a:t>
            </a:r>
            <a:r>
              <a:rPr lang="en-US" dirty="0"/>
              <a:t>” tool to perform a </a:t>
            </a:r>
            <a:r>
              <a:rPr lang="en-US" dirty="0" smtClean="0"/>
              <a:t>translation for </a:t>
            </a:r>
            <a:r>
              <a:rPr lang="en-US" dirty="0"/>
              <a:t>us</a:t>
            </a:r>
            <a:r>
              <a:rPr lang="en-US" dirty="0" smtClean="0"/>
              <a:t>.</a:t>
            </a:r>
          </a:p>
          <a:p>
            <a:r>
              <a:rPr lang="en-US" dirty="0" smtClean="0"/>
              <a:t>host [</a:t>
            </a:r>
            <a:r>
              <a:rPr lang="en-US" dirty="0" err="1" smtClean="0"/>
              <a:t>host_name</a:t>
            </a:r>
            <a:r>
              <a:rPr lang="en-US" dirty="0" smtClean="0"/>
              <a:t>]</a:t>
            </a:r>
          </a:p>
          <a:p>
            <a:pPr marL="0" indent="0"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#host </a:t>
            </a:r>
            <a:r>
              <a:rPr lang="mr-IN" dirty="0" smtClean="0">
                <a:latin typeface="Courier New" pitchFamily="49" charset="0"/>
                <a:cs typeface="Courier New" pitchFamily="49" charset="0"/>
              </a:rPr>
              <a:t>–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t ns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aait.edu.et</a:t>
            </a:r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It can be used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inreverse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</a:t>
            </a:r>
          </a:p>
          <a:p>
            <a:pPr marL="0" indent="0"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#host </a:t>
            </a:r>
            <a:r>
              <a:rPr lang="mr-IN" dirty="0" smtClean="0">
                <a:latin typeface="Courier New" pitchFamily="49" charset="0"/>
                <a:cs typeface="Courier New" pitchFamily="49" charset="0"/>
              </a:rPr>
              <a:t>–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l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aait.edu.et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10.5.10.6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2110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Recon-ng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Recon-ng is a full featured reconnaissance web framework.</a:t>
            </a:r>
          </a:p>
          <a:p>
            <a:r>
              <a:rPr lang="en-US" dirty="0" smtClean="0"/>
              <a:t>To show all available nodules</a:t>
            </a:r>
          </a:p>
          <a:p>
            <a:r>
              <a:rPr lang="en-US" b="1" dirty="0"/>
              <a:t>s</a:t>
            </a:r>
            <a:r>
              <a:rPr lang="en-US" b="1" dirty="0" smtClean="0"/>
              <a:t>how modules</a:t>
            </a:r>
          </a:p>
          <a:p>
            <a:r>
              <a:rPr lang="en-US" dirty="0" smtClean="0"/>
              <a:t>To use a module the syntax is :</a:t>
            </a:r>
          </a:p>
          <a:p>
            <a:r>
              <a:rPr lang="en-US" b="1" dirty="0" smtClean="0"/>
              <a:t>use recon/$</a:t>
            </a:r>
            <a:r>
              <a:rPr lang="en-US" b="1" dirty="0" err="1" smtClean="0"/>
              <a:t>catagory</a:t>
            </a:r>
            <a:r>
              <a:rPr lang="en-US" b="1" dirty="0" smtClean="0"/>
              <a:t>/$module</a:t>
            </a:r>
          </a:p>
          <a:p>
            <a:r>
              <a:rPr lang="en-US" b="1" dirty="0"/>
              <a:t>use </a:t>
            </a:r>
            <a:r>
              <a:rPr lang="en-US" b="1" dirty="0" smtClean="0"/>
              <a:t>recon/domains-hosts/</a:t>
            </a:r>
            <a:r>
              <a:rPr lang="en-US" b="1" dirty="0" err="1" smtClean="0"/>
              <a:t>hackertarget</a:t>
            </a:r>
            <a:r>
              <a:rPr lang="en-US" b="1" dirty="0" smtClean="0"/>
              <a:t> </a:t>
            </a:r>
          </a:p>
          <a:p>
            <a:r>
              <a:rPr lang="en-US" b="1" dirty="0" smtClean="0"/>
              <a:t>show options </a:t>
            </a:r>
            <a:r>
              <a:rPr lang="mr-IN" dirty="0" smtClean="0"/>
              <a:t>–</a:t>
            </a:r>
            <a:r>
              <a:rPr lang="en-US" dirty="0" smtClean="0"/>
              <a:t> then set the values</a:t>
            </a:r>
          </a:p>
          <a:p>
            <a:r>
              <a:rPr lang="en-US" b="1" dirty="0" smtClean="0"/>
              <a:t>Show Keys </a:t>
            </a:r>
            <a:r>
              <a:rPr lang="en-US" dirty="0" smtClean="0"/>
              <a:t>shows API- keys for apps</a:t>
            </a:r>
            <a:endParaRPr lang="en-US" b="1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743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Recon-ng::</a:t>
            </a:r>
            <a:r>
              <a:rPr lang="en-US" b="1" dirty="0" err="1" smtClean="0"/>
              <a:t>show,use,options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/>
              <a:t>s</a:t>
            </a:r>
            <a:r>
              <a:rPr lang="en-US" b="1" dirty="0" smtClean="0"/>
              <a:t>how</a:t>
            </a:r>
            <a:r>
              <a:rPr lang="en-US" dirty="0" smtClean="0"/>
              <a:t> command :shows the list of modules( scripts) available in recon-ng </a:t>
            </a:r>
          </a:p>
          <a:p>
            <a:r>
              <a:rPr lang="en-US" dirty="0"/>
              <a:t>To use a module the syntax </a:t>
            </a:r>
            <a:r>
              <a:rPr lang="en-US" dirty="0" smtClean="0"/>
              <a:t>is: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</a:t>
            </a:r>
            <a:r>
              <a:rPr lang="en-US" b="1" dirty="0" smtClean="0"/>
              <a:t>use</a:t>
            </a:r>
            <a:r>
              <a:rPr lang="en-US" dirty="0" smtClean="0"/>
              <a:t> </a:t>
            </a:r>
            <a:r>
              <a:rPr lang="en-US" b="1" dirty="0"/>
              <a:t>recon/$category/$module </a:t>
            </a:r>
            <a:endParaRPr lang="en-US" b="1" dirty="0" smtClean="0"/>
          </a:p>
          <a:p>
            <a:r>
              <a:rPr lang="en-US" dirty="0" err="1"/>
              <a:t>Eg</a:t>
            </a:r>
            <a:r>
              <a:rPr lang="en-US" dirty="0"/>
              <a:t>: </a:t>
            </a:r>
            <a:r>
              <a:rPr lang="en-US" b="1" dirty="0"/>
              <a:t>use </a:t>
            </a:r>
            <a:r>
              <a:rPr lang="en-US" b="1" dirty="0" smtClean="0"/>
              <a:t>recon/domains-hosts/</a:t>
            </a:r>
            <a:r>
              <a:rPr lang="en-US" b="1" dirty="0" err="1" smtClean="0"/>
              <a:t>hackertarget</a:t>
            </a:r>
            <a:endParaRPr lang="en-US" b="1" dirty="0" smtClean="0"/>
          </a:p>
          <a:p>
            <a:r>
              <a:rPr lang="en-US" b="1" dirty="0"/>
              <a:t>show </a:t>
            </a:r>
            <a:r>
              <a:rPr lang="en-US" b="1" dirty="0" smtClean="0"/>
              <a:t>options : </a:t>
            </a:r>
            <a:r>
              <a:rPr lang="en-US" dirty="0" smtClean="0"/>
              <a:t>shows the option we have to setup for the module selected</a:t>
            </a:r>
          </a:p>
          <a:p>
            <a:r>
              <a:rPr lang="en-US" dirty="0" smtClean="0"/>
              <a:t>Then, </a:t>
            </a:r>
            <a:r>
              <a:rPr lang="en-US" b="1" dirty="0" smtClean="0"/>
              <a:t>set</a:t>
            </a:r>
            <a:r>
              <a:rPr lang="en-US" dirty="0" smtClean="0"/>
              <a:t> assigns the values for the particular option </a:t>
            </a:r>
          </a:p>
          <a:p>
            <a:r>
              <a:rPr lang="en-US" dirty="0" err="1" smtClean="0"/>
              <a:t>Eg</a:t>
            </a:r>
            <a:r>
              <a:rPr lang="en-US" dirty="0" smtClean="0"/>
              <a:t>: </a:t>
            </a:r>
            <a:r>
              <a:rPr lang="en-US" b="1" dirty="0" smtClean="0"/>
              <a:t>set </a:t>
            </a:r>
            <a:r>
              <a:rPr lang="en-US" b="1" dirty="0"/>
              <a:t>SOURCE </a:t>
            </a:r>
            <a:r>
              <a:rPr lang="en-US" b="1" dirty="0" err="1" smtClean="0"/>
              <a:t>aait.edu.et</a:t>
            </a:r>
            <a:endParaRPr lang="en-US" b="1" dirty="0" smtClean="0"/>
          </a:p>
          <a:p>
            <a:r>
              <a:rPr lang="en-US" dirty="0" smtClean="0"/>
              <a:t>Then use </a:t>
            </a:r>
            <a:r>
              <a:rPr lang="en-US" b="1" dirty="0" smtClean="0"/>
              <a:t>run </a:t>
            </a:r>
            <a:r>
              <a:rPr lang="en-US" dirty="0" smtClean="0"/>
              <a:t>to execute the module against the options </a:t>
            </a:r>
            <a:endParaRPr lang="en-US" dirty="0"/>
          </a:p>
          <a:p>
            <a:endParaRPr lang="en-US" b="1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910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Recon-ng::</a:t>
            </a:r>
            <a:r>
              <a:rPr lang="en-US" b="1" dirty="0"/>
              <a:t>Add API keys to </a:t>
            </a:r>
            <a:r>
              <a:rPr lang="en-US" b="1" dirty="0" smtClean="0"/>
              <a:t>Recon-ng,</a:t>
            </a:r>
            <a:br>
              <a:rPr lang="en-US" b="1" dirty="0" smtClean="0"/>
            </a:br>
            <a:r>
              <a:rPr lang="en-US" b="1" dirty="0" smtClean="0"/>
              <a:t>workspace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 smtClean="0"/>
              <a:t>keys add </a:t>
            </a:r>
            <a:r>
              <a:rPr lang="en-US" b="1" dirty="0" err="1" smtClean="0"/>
              <a:t>shodan_api</a:t>
            </a:r>
            <a:r>
              <a:rPr lang="en-US" dirty="0" smtClean="0"/>
              <a:t>  insert </a:t>
            </a:r>
            <a:r>
              <a:rPr lang="en-US" dirty="0" err="1" smtClean="0"/>
              <a:t>shodan</a:t>
            </a:r>
            <a:r>
              <a:rPr lang="en-US" dirty="0" smtClean="0"/>
              <a:t> </a:t>
            </a:r>
            <a:r>
              <a:rPr lang="en-US" dirty="0" err="1" smtClean="0"/>
              <a:t>api</a:t>
            </a:r>
            <a:r>
              <a:rPr lang="en-US" dirty="0" smtClean="0"/>
              <a:t> key here</a:t>
            </a:r>
          </a:p>
          <a:p>
            <a:r>
              <a:rPr lang="en-US" b="1" dirty="0" smtClean="0"/>
              <a:t>Show keys </a:t>
            </a:r>
            <a:r>
              <a:rPr lang="mr-IN" dirty="0" smtClean="0"/>
              <a:t>–</a:t>
            </a:r>
            <a:r>
              <a:rPr lang="en-US" dirty="0" smtClean="0"/>
              <a:t> displays the list of keys </a:t>
            </a:r>
          </a:p>
          <a:p>
            <a:r>
              <a:rPr lang="en-US" b="1" dirty="0"/>
              <a:t>keys </a:t>
            </a:r>
            <a:r>
              <a:rPr lang="en-US" b="1" dirty="0" smtClean="0"/>
              <a:t>delete </a:t>
            </a:r>
            <a:r>
              <a:rPr lang="en-US" b="1" dirty="0" err="1" smtClean="0"/>
              <a:t>shodan_api</a:t>
            </a:r>
            <a:r>
              <a:rPr lang="en-US" b="1" dirty="0" smtClean="0"/>
              <a:t>: deletes keys associated with </a:t>
            </a:r>
            <a:r>
              <a:rPr lang="en-US" b="1" dirty="0" err="1" smtClean="0"/>
              <a:t>shodan</a:t>
            </a:r>
            <a:endParaRPr lang="en-US" dirty="0" smtClean="0"/>
          </a:p>
          <a:p>
            <a:r>
              <a:rPr lang="en-US" b="1" dirty="0" smtClean="0"/>
              <a:t>workspaces add </a:t>
            </a:r>
            <a:r>
              <a:rPr lang="en-US" b="1" dirty="0" err="1" smtClean="0"/>
              <a:t>aait</a:t>
            </a:r>
            <a:r>
              <a:rPr lang="en-US" dirty="0" smtClean="0"/>
              <a:t> : adds workspace named </a:t>
            </a:r>
            <a:r>
              <a:rPr lang="en-US" dirty="0" err="1" smtClean="0"/>
              <a:t>aait</a:t>
            </a:r>
            <a:endParaRPr lang="en-US" dirty="0" smtClean="0"/>
          </a:p>
          <a:p>
            <a:r>
              <a:rPr lang="en-US" b="1" dirty="0"/>
              <a:t>workspaces </a:t>
            </a:r>
            <a:r>
              <a:rPr lang="en-US" b="1" dirty="0" smtClean="0"/>
              <a:t>list</a:t>
            </a:r>
            <a:r>
              <a:rPr lang="en-US" dirty="0" smtClean="0"/>
              <a:t>: list </a:t>
            </a:r>
            <a:r>
              <a:rPr lang="en-US" dirty="0"/>
              <a:t>the currently configured workspaces by typing the following</a:t>
            </a:r>
            <a:r>
              <a:rPr lang="en-US" dirty="0" smtClean="0"/>
              <a:t>:</a:t>
            </a:r>
          </a:p>
          <a:p>
            <a:r>
              <a:rPr lang="en-US" b="1" dirty="0"/>
              <a:t>w</a:t>
            </a:r>
            <a:r>
              <a:rPr lang="en-US" b="1" dirty="0" smtClean="0"/>
              <a:t>orkspaces select </a:t>
            </a:r>
            <a:r>
              <a:rPr lang="en-US" b="1" dirty="0" err="1" smtClean="0"/>
              <a:t>aait</a:t>
            </a:r>
            <a:r>
              <a:rPr lang="en-US" b="1" dirty="0" smtClean="0"/>
              <a:t>: </a:t>
            </a:r>
            <a:r>
              <a:rPr lang="en-US" dirty="0" smtClean="0"/>
              <a:t>selects the workspace</a:t>
            </a:r>
          </a:p>
          <a:p>
            <a:r>
              <a:rPr lang="en-US" b="1" dirty="0"/>
              <a:t>workspaces </a:t>
            </a:r>
            <a:r>
              <a:rPr lang="en-US" b="1" dirty="0" smtClean="0"/>
              <a:t>delete </a:t>
            </a:r>
            <a:r>
              <a:rPr lang="en-US" b="1" dirty="0" err="1" smtClean="0"/>
              <a:t>aait</a:t>
            </a:r>
            <a:r>
              <a:rPr lang="en-US" b="1" dirty="0" smtClean="0"/>
              <a:t> :</a:t>
            </a:r>
            <a:r>
              <a:rPr lang="en-US" dirty="0" smtClean="0"/>
              <a:t>deletes </a:t>
            </a:r>
            <a:r>
              <a:rPr lang="en-US" dirty="0"/>
              <a:t>a workspace, 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8370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Recon-ng::</a:t>
            </a:r>
            <a:r>
              <a:rPr lang="en-US" b="1" dirty="0"/>
              <a:t> Adding Information to a Workspace</a:t>
            </a:r>
            <a:br>
              <a:rPr lang="en-US" b="1" dirty="0"/>
            </a:b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b="1" dirty="0"/>
              <a:t>add domains </a:t>
            </a:r>
            <a:r>
              <a:rPr lang="en-US" b="1" dirty="0" err="1" smtClean="0"/>
              <a:t>aait.edu.et</a:t>
            </a:r>
            <a:r>
              <a:rPr lang="en-US" dirty="0" smtClean="0"/>
              <a:t>: add the domains for the workspace</a:t>
            </a:r>
          </a:p>
          <a:p>
            <a:r>
              <a:rPr lang="en-US" dirty="0"/>
              <a:t>command </a:t>
            </a:r>
            <a:r>
              <a:rPr lang="en-US" b="1" dirty="0"/>
              <a:t>show domains</a:t>
            </a:r>
            <a:r>
              <a:rPr lang="en-US" dirty="0"/>
              <a:t> to see what domains exist in your current workspace</a:t>
            </a:r>
            <a:r>
              <a:rPr lang="en-US" dirty="0" smtClean="0"/>
              <a:t>.</a:t>
            </a:r>
          </a:p>
          <a:p>
            <a:r>
              <a:rPr lang="en-US" dirty="0"/>
              <a:t>Using Modules to Search for </a:t>
            </a:r>
            <a:r>
              <a:rPr lang="en-US" dirty="0" smtClean="0"/>
              <a:t>Contacts:</a:t>
            </a:r>
          </a:p>
          <a:p>
            <a:r>
              <a:rPr lang="en-US" b="1" dirty="0"/>
              <a:t>use </a:t>
            </a:r>
            <a:r>
              <a:rPr lang="en-US" b="1" dirty="0" smtClean="0"/>
              <a:t>recon/domains-contacts/</a:t>
            </a:r>
            <a:r>
              <a:rPr lang="en-US" b="1" dirty="0" err="1" smtClean="0"/>
              <a:t>pgp_search</a:t>
            </a:r>
            <a:endParaRPr lang="en-US" b="1" dirty="0" smtClean="0"/>
          </a:p>
          <a:p>
            <a:r>
              <a:rPr lang="en-US" b="1" dirty="0"/>
              <a:t>show info</a:t>
            </a:r>
            <a:r>
              <a:rPr lang="en-US" dirty="0"/>
              <a:t> </a:t>
            </a:r>
            <a:r>
              <a:rPr lang="en-US" dirty="0" smtClean="0"/>
              <a:t>displays info of what </a:t>
            </a:r>
            <a:r>
              <a:rPr lang="en-US" dirty="0"/>
              <a:t>the module does</a:t>
            </a:r>
            <a:r>
              <a:rPr lang="en-US" dirty="0" smtClean="0"/>
              <a:t>.</a:t>
            </a:r>
          </a:p>
          <a:p>
            <a:r>
              <a:rPr lang="en-US" dirty="0"/>
              <a:t>To run the module, simply type </a:t>
            </a:r>
            <a:r>
              <a:rPr lang="en-US" b="1" dirty="0"/>
              <a:t>run</a:t>
            </a:r>
            <a:r>
              <a:rPr lang="en-US" dirty="0" smtClean="0"/>
              <a:t>.</a:t>
            </a:r>
          </a:p>
          <a:p>
            <a:r>
              <a:rPr lang="en-US" dirty="0" smtClean="0"/>
              <a:t>It </a:t>
            </a:r>
            <a:r>
              <a:rPr lang="en-US" dirty="0"/>
              <a:t>auto populates the data from its findings in the </a:t>
            </a:r>
            <a:r>
              <a:rPr lang="en-US" i="1" dirty="0"/>
              <a:t>contacts</a:t>
            </a:r>
            <a:r>
              <a:rPr lang="en-US" dirty="0"/>
              <a:t> table for </a:t>
            </a:r>
            <a:r>
              <a:rPr lang="en-US" dirty="0" smtClean="0"/>
              <a:t>us</a:t>
            </a:r>
          </a:p>
          <a:p>
            <a:r>
              <a:rPr lang="en-US" dirty="0"/>
              <a:t>Let’s see everything the module was able to find with the</a:t>
            </a:r>
            <a:r>
              <a:rPr lang="en-US" b="1" dirty="0"/>
              <a:t> show contacts</a:t>
            </a:r>
            <a:r>
              <a:rPr lang="en-US" dirty="0"/>
              <a:t> command</a:t>
            </a:r>
            <a:r>
              <a:rPr lang="en-US" dirty="0" smtClean="0"/>
              <a:t>.</a:t>
            </a:r>
          </a:p>
          <a:p>
            <a:r>
              <a:rPr lang="en-US" dirty="0" smtClean="0"/>
              <a:t>Use also the </a:t>
            </a:r>
            <a:r>
              <a:rPr lang="en-US" dirty="0"/>
              <a:t>module </a:t>
            </a:r>
            <a:r>
              <a:rPr lang="en-US" b="1" dirty="0"/>
              <a:t>recon/domains-contacts/</a:t>
            </a:r>
            <a:r>
              <a:rPr lang="en-US" b="1" dirty="0" err="1"/>
              <a:t>whois_pocs</a:t>
            </a:r>
            <a:r>
              <a:rPr lang="en-US" dirty="0"/>
              <a:t>.</a:t>
            </a:r>
            <a:endParaRPr lang="en-US" b="1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4665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Recon-ng::</a:t>
            </a:r>
            <a:r>
              <a:rPr lang="en-US" b="1" dirty="0"/>
              <a:t>Add API keys to </a:t>
            </a:r>
            <a:r>
              <a:rPr lang="en-US" b="1" dirty="0" smtClean="0"/>
              <a:t>Recon-ng,</a:t>
            </a:r>
            <a:br>
              <a:rPr lang="en-US" b="1" dirty="0" smtClean="0"/>
            </a:b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Visit </a:t>
            </a:r>
            <a:r>
              <a:rPr lang="en-US" b="1" dirty="0">
                <a:hlinkClick r:id="rId2"/>
              </a:rPr>
              <a:t>https://</a:t>
            </a:r>
            <a:r>
              <a:rPr lang="en-US" b="1" dirty="0" smtClean="0">
                <a:hlinkClick r:id="rId2"/>
              </a:rPr>
              <a:t>github.com/Raikia/Recon-NG-API-Key-Creation/blob/master/README-v4.8.3.md</a:t>
            </a:r>
            <a:endParaRPr lang="en-US" b="1" dirty="0" smtClean="0"/>
          </a:p>
          <a:p>
            <a:r>
              <a:rPr lang="en-US" dirty="0"/>
              <a:t>Or </a:t>
            </a:r>
            <a:r>
              <a:rPr lang="en-US" dirty="0" smtClean="0"/>
              <a:t>Google </a:t>
            </a:r>
            <a:r>
              <a:rPr lang="en-US" b="1" dirty="0" smtClean="0"/>
              <a:t>recon-ng </a:t>
            </a:r>
            <a:r>
              <a:rPr lang="en-US" b="1" dirty="0" err="1"/>
              <a:t>api</a:t>
            </a:r>
            <a:r>
              <a:rPr lang="en-US" b="1" dirty="0"/>
              <a:t> </a:t>
            </a:r>
            <a:r>
              <a:rPr lang="en-US" b="1" dirty="0" smtClean="0"/>
              <a:t>keys </a:t>
            </a:r>
          </a:p>
          <a:p>
            <a:r>
              <a:rPr lang="en-US" dirty="0" smtClean="0"/>
              <a:t>Then you will find a list of how-to s of </a:t>
            </a:r>
            <a:r>
              <a:rPr lang="en-US" dirty="0" err="1" smtClean="0"/>
              <a:t>api</a:t>
            </a:r>
            <a:r>
              <a:rPr lang="en-US" dirty="0" smtClean="0"/>
              <a:t> keys for each sites in the recon-ng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39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Recon-ng::</a:t>
            </a:r>
            <a:r>
              <a:rPr lang="en-US" b="1" dirty="0" smtClean="0"/>
              <a:t>exercise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b="1" dirty="0" smtClean="0"/>
              <a:t>Search </a:t>
            </a:r>
            <a:r>
              <a:rPr lang="en-US" b="1" dirty="0" err="1" smtClean="0"/>
              <a:t>netcraft</a:t>
            </a:r>
            <a:r>
              <a:rPr lang="en-US" b="1" dirty="0" smtClean="0"/>
              <a:t> or </a:t>
            </a:r>
            <a:r>
              <a:rPr lang="en-US" b="1" dirty="0" err="1" smtClean="0"/>
              <a:t>shodan</a:t>
            </a:r>
            <a:r>
              <a:rPr lang="en-US" b="1" dirty="0" smtClean="0"/>
              <a:t> , </a:t>
            </a:r>
            <a:r>
              <a:rPr lang="en-US" dirty="0" smtClean="0"/>
              <a:t>then set the source as </a:t>
            </a:r>
            <a:r>
              <a:rPr lang="en-US" dirty="0" err="1" smtClean="0"/>
              <a:t>aau.edu.et</a:t>
            </a:r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 smtClean="0"/>
              <a:t>Search </a:t>
            </a:r>
            <a:r>
              <a:rPr lang="en-US" b="1" dirty="0" err="1" smtClean="0"/>
              <a:t>interesting_files</a:t>
            </a:r>
            <a:r>
              <a:rPr lang="en-US" dirty="0" smtClean="0"/>
              <a:t> on </a:t>
            </a:r>
            <a:r>
              <a:rPr lang="en-US" dirty="0" smtClean="0">
                <a:hlinkClick r:id="rId2"/>
              </a:rPr>
              <a:t>www.aait.edu.et</a:t>
            </a:r>
            <a:r>
              <a:rPr lang="en-US" dirty="0" smtClean="0"/>
              <a:t> </a:t>
            </a:r>
          </a:p>
          <a:p>
            <a:pPr marL="514350" indent="-514350">
              <a:buAutoNum type="arabicPeriod"/>
            </a:pPr>
            <a:r>
              <a:rPr lang="en-US" dirty="0"/>
              <a:t>Search </a:t>
            </a:r>
            <a:r>
              <a:rPr lang="en-US" dirty="0" err="1"/>
              <a:t>google_site_web</a:t>
            </a:r>
            <a:r>
              <a:rPr lang="en-US" dirty="0"/>
              <a:t> </a:t>
            </a:r>
            <a:r>
              <a:rPr lang="en-US" dirty="0" smtClean="0"/>
              <a:t>on </a:t>
            </a:r>
            <a:r>
              <a:rPr lang="en-US" dirty="0" smtClean="0">
                <a:hlinkClick r:id="rId2"/>
              </a:rPr>
              <a:t>www.aait.edu.et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9017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Inventory - How Discovered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The "How Discovered" column is vital to </a:t>
            </a:r>
            <a:r>
              <a:rPr lang="en-US" dirty="0" smtClean="0"/>
              <a:t>make your work understandable </a:t>
            </a:r>
            <a:r>
              <a:rPr lang="en-US" dirty="0"/>
              <a:t>and reproducible</a:t>
            </a:r>
          </a:p>
          <a:p>
            <a:r>
              <a:rPr lang="en-US" dirty="0"/>
              <a:t>Possible methods of discovery include:</a:t>
            </a:r>
          </a:p>
          <a:p>
            <a:pPr lvl="1"/>
            <a:r>
              <a:rPr lang="en-US" dirty="0"/>
              <a:t>Revealed by target organization personnel</a:t>
            </a:r>
          </a:p>
          <a:p>
            <a:pPr lvl="1"/>
            <a:r>
              <a:rPr lang="en-US" dirty="0"/>
              <a:t>Discovered by Google search</a:t>
            </a:r>
          </a:p>
          <a:p>
            <a:pPr lvl="1"/>
            <a:r>
              <a:rPr lang="en-US" dirty="0"/>
              <a:t>Discovered by DNS Zone Transfer</a:t>
            </a:r>
          </a:p>
          <a:p>
            <a:pPr lvl="1"/>
            <a:r>
              <a:rPr lang="en-US" dirty="0"/>
              <a:t>Discovered by DNS reverse lookups</a:t>
            </a:r>
          </a:p>
          <a:p>
            <a:pPr lvl="1"/>
            <a:r>
              <a:rPr lang="en-US" dirty="0"/>
              <a:t>Discovered during network sweep: ICMP type, TCP port(s), </a:t>
            </a:r>
            <a:r>
              <a:rPr lang="en-US" dirty="0" smtClean="0"/>
              <a:t>UDP port(s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Discovered during wireless assessment or physical assessment</a:t>
            </a:r>
          </a:p>
          <a:p>
            <a:pPr lvl="1"/>
            <a:r>
              <a:rPr lang="en-US" dirty="0"/>
              <a:t>Discovered by compromise of one host, allowing scans to </a:t>
            </a:r>
            <a:r>
              <a:rPr lang="en-US" dirty="0" smtClean="0"/>
              <a:t>find other </a:t>
            </a:r>
            <a:r>
              <a:rPr lang="en-US" dirty="0"/>
              <a:t>targets</a:t>
            </a:r>
          </a:p>
          <a:p>
            <a:pPr lvl="1"/>
            <a:r>
              <a:rPr lang="en-US" dirty="0"/>
              <a:t>Numerous other methods</a:t>
            </a:r>
          </a:p>
        </p:txBody>
      </p:sp>
    </p:spTree>
    <p:extLst>
      <p:ext uri="{BB962C8B-B14F-4D97-AF65-F5344CB8AC3E}">
        <p14:creationId xmlns:p14="http://schemas.microsoft.com/office/powerpoint/2010/main" val="389372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Maltego</a:t>
            </a:r>
            <a:r>
              <a:rPr lang="en-US" b="1" dirty="0" smtClean="0"/>
              <a:t> for </a:t>
            </a:r>
            <a:r>
              <a:rPr lang="en-US" b="1" dirty="0"/>
              <a:t>Pen </a:t>
            </a:r>
            <a:r>
              <a:rPr lang="en-US" b="1" dirty="0" smtClean="0"/>
              <a:t>Testers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Built </a:t>
            </a:r>
            <a:r>
              <a:rPr lang="en-US" dirty="0"/>
              <a:t>on </a:t>
            </a:r>
            <a:r>
              <a:rPr lang="en-US" dirty="0" smtClean="0"/>
              <a:t>concepts for transform</a:t>
            </a:r>
          </a:p>
          <a:p>
            <a:r>
              <a:rPr lang="en-US" dirty="0"/>
              <a:t>Take </a:t>
            </a:r>
            <a:r>
              <a:rPr lang="en-US" dirty="0" smtClean="0"/>
              <a:t>one </a:t>
            </a:r>
            <a:r>
              <a:rPr lang="en-US" dirty="0"/>
              <a:t>piece o</a:t>
            </a:r>
            <a:r>
              <a:rPr lang="en-US" dirty="0" smtClean="0"/>
              <a:t>f </a:t>
            </a:r>
            <a:r>
              <a:rPr lang="en-US" dirty="0"/>
              <a:t>data and </a:t>
            </a:r>
            <a:r>
              <a:rPr lang="en-US" dirty="0" smtClean="0"/>
              <a:t>convert </a:t>
            </a:r>
            <a:r>
              <a:rPr lang="en-US" dirty="0"/>
              <a:t>it to </a:t>
            </a:r>
            <a:r>
              <a:rPr lang="en-US" dirty="0" smtClean="0"/>
              <a:t>another through  </a:t>
            </a:r>
            <a:r>
              <a:rPr lang="en-US" dirty="0"/>
              <a:t>a l</a:t>
            </a:r>
            <a:r>
              <a:rPr lang="en-US" dirty="0" smtClean="0"/>
              <a:t>ookup of some sort</a:t>
            </a:r>
          </a:p>
          <a:p>
            <a:r>
              <a:rPr lang="en-US" dirty="0"/>
              <a:t>o</a:t>
            </a:r>
            <a:r>
              <a:rPr lang="en-US" dirty="0" smtClean="0"/>
              <a:t>ver 50 different </a:t>
            </a:r>
            <a:r>
              <a:rPr lang="en-US" dirty="0"/>
              <a:t>kinds o</a:t>
            </a:r>
            <a:r>
              <a:rPr lang="en-US" dirty="0" smtClean="0"/>
              <a:t>f </a:t>
            </a:r>
            <a:r>
              <a:rPr lang="en-US" dirty="0"/>
              <a:t>transform</a:t>
            </a:r>
            <a:r>
              <a:rPr lang="en-US" dirty="0" smtClean="0"/>
              <a:t>, </a:t>
            </a:r>
            <a:r>
              <a:rPr lang="en-US" dirty="0"/>
              <a:t>such as: . </a:t>
            </a:r>
            <a:r>
              <a:rPr lang="en-US" dirty="0" smtClean="0"/>
              <a:t>Domain name </a:t>
            </a:r>
            <a:r>
              <a:rPr lang="en-US" dirty="0"/>
              <a:t>to </a:t>
            </a:r>
            <a:r>
              <a:rPr lang="en-US" dirty="0" smtClean="0"/>
              <a:t>IP address (</a:t>
            </a:r>
            <a:r>
              <a:rPr lang="en-US" dirty="0" err="1" smtClean="0"/>
              <a:t>dns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IP </a:t>
            </a:r>
            <a:r>
              <a:rPr lang="en-US" dirty="0"/>
              <a:t>address </a:t>
            </a:r>
            <a:r>
              <a:rPr lang="en-US" dirty="0" smtClean="0"/>
              <a:t>to </a:t>
            </a:r>
            <a:r>
              <a:rPr lang="en-US" dirty="0"/>
              <a:t>o</a:t>
            </a:r>
            <a:r>
              <a:rPr lang="en-US" dirty="0" smtClean="0"/>
              <a:t>rg name (</a:t>
            </a:r>
            <a:r>
              <a:rPr lang="en-US" dirty="0" err="1" smtClean="0"/>
              <a:t>neblock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Org </a:t>
            </a:r>
            <a:r>
              <a:rPr lang="en-US" dirty="0"/>
              <a:t>name </a:t>
            </a:r>
            <a:r>
              <a:rPr lang="en-US" dirty="0" smtClean="0"/>
              <a:t>to person’s name (whois)</a:t>
            </a:r>
          </a:p>
          <a:p>
            <a:pPr lvl="1"/>
            <a:r>
              <a:rPr lang="en-US" dirty="0"/>
              <a:t>person’s name </a:t>
            </a:r>
            <a:r>
              <a:rPr lang="en-US" dirty="0" smtClean="0"/>
              <a:t>PGP </a:t>
            </a:r>
            <a:r>
              <a:rPr lang="en-US" dirty="0"/>
              <a:t>key </a:t>
            </a:r>
            <a:r>
              <a:rPr lang="en-US" dirty="0" smtClean="0"/>
              <a:t>(public key servers) </a:t>
            </a:r>
          </a:p>
          <a:p>
            <a:pPr lvl="1"/>
            <a:r>
              <a:rPr lang="en-US" dirty="0"/>
              <a:t>PGP key </a:t>
            </a:r>
            <a:r>
              <a:rPr lang="en-US" dirty="0" smtClean="0"/>
              <a:t>to </a:t>
            </a:r>
            <a:r>
              <a:rPr lang="en-US" dirty="0"/>
              <a:t>person's </a:t>
            </a:r>
            <a:r>
              <a:rPr lang="en-US" dirty="0" smtClean="0"/>
              <a:t>name (who signed th</a:t>
            </a:r>
            <a:r>
              <a:rPr lang="en-US" dirty="0"/>
              <a:t>e</a:t>
            </a:r>
            <a:r>
              <a:rPr lang="en-US" dirty="0" smtClean="0"/>
              <a:t> </a:t>
            </a:r>
            <a:r>
              <a:rPr lang="en-US" dirty="0"/>
              <a:t>key</a:t>
            </a:r>
            <a:r>
              <a:rPr lang="en-US" dirty="0" smtClean="0"/>
              <a:t>?)</a:t>
            </a:r>
          </a:p>
          <a:p>
            <a:pPr lvl="1"/>
            <a:r>
              <a:rPr lang="en-US" dirty="0"/>
              <a:t>person's name </a:t>
            </a:r>
            <a:r>
              <a:rPr lang="en-US" dirty="0" smtClean="0"/>
              <a:t>to </a:t>
            </a:r>
            <a:r>
              <a:rPr lang="en-US" dirty="0"/>
              <a:t>phone numbers </a:t>
            </a:r>
            <a:r>
              <a:rPr lang="en-US" dirty="0" smtClean="0"/>
              <a:t>(phone lookup)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0911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Metadata collection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 smtClean="0"/>
              <a:t>Metadata</a:t>
            </a:r>
            <a:r>
              <a:rPr lang="en-US" dirty="0" smtClean="0"/>
              <a:t> </a:t>
            </a:r>
            <a:r>
              <a:rPr lang="en-US" b="1" dirty="0"/>
              <a:t>is often defined as data about </a:t>
            </a:r>
            <a:r>
              <a:rPr lang="en-US" b="1" dirty="0" smtClean="0"/>
              <a:t>data</a:t>
            </a:r>
          </a:p>
          <a:p>
            <a:r>
              <a:rPr lang="en-US" dirty="0"/>
              <a:t>When </a:t>
            </a:r>
            <a:r>
              <a:rPr lang="en-US" dirty="0" smtClean="0"/>
              <a:t> document </a:t>
            </a:r>
            <a:r>
              <a:rPr lang="en-US" dirty="0"/>
              <a:t>like Microsoft Word or a </a:t>
            </a:r>
            <a:r>
              <a:rPr lang="en-US" dirty="0" smtClean="0"/>
              <a:t>PowerPoint created , </a:t>
            </a:r>
            <a:r>
              <a:rPr lang="en-US" dirty="0"/>
              <a:t>additional </a:t>
            </a:r>
            <a:r>
              <a:rPr lang="en-US" dirty="0" smtClean="0"/>
              <a:t>data is </a:t>
            </a:r>
            <a:r>
              <a:rPr lang="en-US" dirty="0"/>
              <a:t>created and stored within your </a:t>
            </a:r>
            <a:r>
              <a:rPr lang="en-US" dirty="0" smtClean="0"/>
              <a:t>file including:</a:t>
            </a:r>
          </a:p>
          <a:p>
            <a:pPr lvl="1"/>
            <a:r>
              <a:rPr lang="en-US" i="1" dirty="0"/>
              <a:t>file name, the file </a:t>
            </a:r>
            <a:r>
              <a:rPr lang="en-US" i="1" dirty="0" smtClean="0"/>
              <a:t>size,</a:t>
            </a:r>
            <a:r>
              <a:rPr lang="en-US" i="1" dirty="0"/>
              <a:t> the file owner or username of the person who created the file, and </a:t>
            </a:r>
            <a:r>
              <a:rPr lang="en-US" i="1" dirty="0" smtClean="0"/>
              <a:t>the location or </a:t>
            </a:r>
            <a:r>
              <a:rPr lang="en-US" i="1" dirty="0"/>
              <a:t>path where the file was saved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This </a:t>
            </a:r>
            <a:r>
              <a:rPr lang="en-US" dirty="0"/>
              <a:t>process occurs automatically without </a:t>
            </a:r>
            <a:r>
              <a:rPr lang="en-US" dirty="0" smtClean="0"/>
              <a:t>any user interaction.</a:t>
            </a:r>
          </a:p>
          <a:p>
            <a:pPr lvl="1"/>
            <a:r>
              <a:rPr lang="en-US" dirty="0" err="1" smtClean="0"/>
              <a:t>Eg</a:t>
            </a:r>
            <a:r>
              <a:rPr lang="en-US" dirty="0" smtClean="0"/>
              <a:t> </a:t>
            </a:r>
            <a:r>
              <a:rPr lang="en-US" b="1" dirty="0" err="1" smtClean="0"/>
              <a:t>Exif</a:t>
            </a:r>
            <a:r>
              <a:rPr lang="en-US" b="1" dirty="0" smtClean="0"/>
              <a:t> </a:t>
            </a:r>
            <a:r>
              <a:rPr lang="en-US" dirty="0"/>
              <a:t>data associated with different image </a:t>
            </a:r>
            <a:r>
              <a:rPr lang="en-US" dirty="0" smtClean="0"/>
              <a:t>formats</a:t>
            </a:r>
          </a:p>
          <a:p>
            <a:r>
              <a:rPr lang="en-US" dirty="0"/>
              <a:t>camera </a:t>
            </a:r>
            <a:r>
              <a:rPr lang="en-US" dirty="0" smtClean="0"/>
              <a:t>type, when and where </a:t>
            </a:r>
            <a:r>
              <a:rPr lang="en-US" dirty="0"/>
              <a:t>the photo was taken, </a:t>
            </a:r>
            <a:r>
              <a:rPr lang="en-US" dirty="0" smtClean="0"/>
              <a:t>much more</a:t>
            </a:r>
            <a:r>
              <a:rPr lang="en-US" dirty="0"/>
              <a:t>.</a:t>
            </a:r>
            <a:endParaRPr lang="en-US" b="1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5146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exiftool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extremely </a:t>
            </a:r>
            <a:r>
              <a:rPr lang="en-US" dirty="0" smtClean="0"/>
              <a:t>powerful tools to extract metadata of various files</a:t>
            </a:r>
          </a:p>
          <a:p>
            <a:pPr marL="0" indent="0"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#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exiftool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[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file_name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]</a:t>
            </a:r>
          </a:p>
          <a:p>
            <a:r>
              <a:rPr lang="en-US" dirty="0"/>
              <a:t>use a picture named </a:t>
            </a:r>
            <a:r>
              <a:rPr lang="en-US" b="1" dirty="0"/>
              <a:t>FotoStation.jpg</a:t>
            </a:r>
            <a:r>
              <a:rPr lang="en-US" dirty="0"/>
              <a:t> </a:t>
            </a:r>
            <a:r>
              <a:rPr lang="en-US" dirty="0" smtClean="0"/>
              <a:t>and included at </a:t>
            </a:r>
            <a:r>
              <a:rPr lang="en-US" b="1" dirty="0" smtClean="0"/>
              <a:t>/</a:t>
            </a:r>
            <a:r>
              <a:rPr lang="en-US" b="1" dirty="0" err="1" smtClean="0"/>
              <a:t>pentest</a:t>
            </a:r>
            <a:r>
              <a:rPr lang="en-US" b="1" dirty="0" smtClean="0"/>
              <a:t>/</a:t>
            </a:r>
            <a:r>
              <a:rPr lang="en-US" b="1" dirty="0" err="1" smtClean="0"/>
              <a:t>misc</a:t>
            </a:r>
            <a:r>
              <a:rPr lang="en-US" b="1" dirty="0" smtClean="0"/>
              <a:t>/</a:t>
            </a:r>
            <a:r>
              <a:rPr lang="en-US" b="1" dirty="0" err="1" smtClean="0"/>
              <a:t>exiftool</a:t>
            </a:r>
            <a:r>
              <a:rPr lang="en-US" b="1" dirty="0" smtClean="0"/>
              <a:t>/t/images</a:t>
            </a:r>
          </a:p>
          <a:p>
            <a:pPr marL="0" indent="0">
              <a:buNone/>
            </a:pPr>
            <a:r>
              <a:rPr lang="en-US" b="1" dirty="0" smtClean="0"/>
              <a:t># </a:t>
            </a:r>
            <a:r>
              <a:rPr lang="en-US" b="1" dirty="0" err="1"/>
              <a:t>exiftool</a:t>
            </a:r>
            <a:r>
              <a:rPr lang="en-US" b="1" dirty="0"/>
              <a:t> t/images/FlashPix.ppt</a:t>
            </a:r>
          </a:p>
        </p:txBody>
      </p:sp>
    </p:spTree>
    <p:extLst>
      <p:ext uri="{BB962C8B-B14F-4D97-AF65-F5344CB8AC3E}">
        <p14:creationId xmlns:p14="http://schemas.microsoft.com/office/powerpoint/2010/main" val="809475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mkdir</a:t>
            </a:r>
            <a:r>
              <a:rPr lang="en-US" dirty="0" smtClean="0"/>
              <a:t> </a:t>
            </a:r>
            <a:r>
              <a:rPr lang="mr-IN" dirty="0" smtClean="0"/>
              <a:t>–</a:t>
            </a:r>
            <a:r>
              <a:rPr lang="en-US" dirty="0" smtClean="0"/>
              <a:t>p /</a:t>
            </a:r>
            <a:r>
              <a:rPr lang="en-US" dirty="0" err="1" smtClean="0"/>
              <a:t>usr</a:t>
            </a:r>
            <a:r>
              <a:rPr lang="en-US" dirty="0" smtClean="0"/>
              <a:t>/share/</a:t>
            </a:r>
            <a:r>
              <a:rPr lang="en-US" dirty="0" err="1" smtClean="0"/>
              <a:t>metagoofil</a:t>
            </a:r>
            <a:endParaRPr lang="en-US" dirty="0" smtClean="0"/>
          </a:p>
          <a:p>
            <a:r>
              <a:rPr lang="en-US" dirty="0" smtClean="0"/>
              <a:t>Cd /root/</a:t>
            </a:r>
            <a:r>
              <a:rPr lang="en-US" dirty="0" err="1" smtClean="0"/>
              <a:t>Dowmnloads</a:t>
            </a:r>
            <a:endParaRPr lang="en-US" dirty="0" smtClean="0"/>
          </a:p>
          <a:p>
            <a:r>
              <a:rPr lang="en-US" dirty="0" smtClean="0"/>
              <a:t>Tar </a:t>
            </a:r>
            <a:r>
              <a:rPr lang="mr-IN" dirty="0" smtClean="0"/>
              <a:t>–</a:t>
            </a:r>
            <a:r>
              <a:rPr lang="en-US" dirty="0" err="1" smtClean="0"/>
              <a:t>xzf</a:t>
            </a:r>
            <a:r>
              <a:rPr lang="en-US" dirty="0" smtClean="0"/>
              <a:t> Image-</a:t>
            </a:r>
            <a:r>
              <a:rPr lang="en-US" dirty="0" err="1" smtClean="0"/>
              <a:t>exiftool</a:t>
            </a:r>
            <a:r>
              <a:rPr lang="en-US" dirty="0" smtClean="0"/>
              <a:t> </a:t>
            </a:r>
            <a:r>
              <a:rPr lang="mr-IN" dirty="0" smtClean="0"/>
              <a:t>…</a:t>
            </a:r>
            <a:r>
              <a:rPr lang="en-US" dirty="0" smtClean="0"/>
              <a:t>..</a:t>
            </a:r>
            <a:r>
              <a:rPr lang="en-US" dirty="0" err="1" smtClean="0"/>
              <a:t>gz</a:t>
            </a:r>
            <a:r>
              <a:rPr lang="en-US" dirty="0" smtClean="0"/>
              <a:t> </a:t>
            </a:r>
            <a:r>
              <a:rPr lang="mr-IN" dirty="0" smtClean="0"/>
              <a:t>–</a:t>
            </a:r>
            <a:r>
              <a:rPr lang="en-US" dirty="0" smtClean="0"/>
              <a:t>C </a:t>
            </a:r>
            <a:r>
              <a:rPr lang="en-US" dirty="0"/>
              <a:t>/</a:t>
            </a:r>
            <a:r>
              <a:rPr lang="en-US" dirty="0" err="1" smtClean="0"/>
              <a:t>usr</a:t>
            </a:r>
            <a:r>
              <a:rPr lang="en-US" dirty="0" smtClean="0"/>
              <a:t>/share/</a:t>
            </a:r>
            <a:r>
              <a:rPr lang="en-US" dirty="0" err="1" smtClean="0"/>
              <a:t>metadat</a:t>
            </a:r>
            <a:endParaRPr lang="en-US" dirty="0" smtClean="0"/>
          </a:p>
          <a:p>
            <a:r>
              <a:rPr lang="en-US" dirty="0" smtClean="0"/>
              <a:t>Cd </a:t>
            </a:r>
            <a:r>
              <a:rPr lang="en-US" dirty="0"/>
              <a:t>/</a:t>
            </a:r>
            <a:r>
              <a:rPr lang="en-US" dirty="0" err="1"/>
              <a:t>usr</a:t>
            </a:r>
            <a:r>
              <a:rPr lang="en-US" dirty="0"/>
              <a:t>/share/</a:t>
            </a:r>
            <a:r>
              <a:rPr lang="en-US" dirty="0" err="1"/>
              <a:t>metadat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5534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Strings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The strings </a:t>
            </a:r>
            <a:r>
              <a:rPr lang="en-US" dirty="0" smtClean="0"/>
              <a:t>command </a:t>
            </a:r>
            <a:r>
              <a:rPr lang="en-US" dirty="0"/>
              <a:t>displays printable text from a </a:t>
            </a:r>
            <a:r>
              <a:rPr lang="en-US" dirty="0" smtClean="0"/>
              <a:t>file </a:t>
            </a:r>
          </a:p>
          <a:p>
            <a:r>
              <a:rPr lang="en-US" dirty="0"/>
              <a:t>Good for finding </a:t>
            </a:r>
            <a:r>
              <a:rPr lang="en-US" dirty="0" smtClean="0"/>
              <a:t>non-structured </a:t>
            </a:r>
            <a:r>
              <a:rPr lang="en-US" dirty="0"/>
              <a:t>data or data for which you </a:t>
            </a:r>
            <a:r>
              <a:rPr lang="en-US" dirty="0" smtClean="0"/>
              <a:t>don't know </a:t>
            </a:r>
            <a:r>
              <a:rPr lang="en-US" dirty="0"/>
              <a:t>the structure</a:t>
            </a:r>
          </a:p>
          <a:p>
            <a:pPr lvl="1"/>
            <a:r>
              <a:rPr lang="en-US" dirty="0" smtClean="0"/>
              <a:t>By </a:t>
            </a:r>
            <a:r>
              <a:rPr lang="en-US" dirty="0"/>
              <a:t>default, Linux strings c</a:t>
            </a:r>
            <a:r>
              <a:rPr lang="en-US" dirty="0" smtClean="0"/>
              <a:t>ommand looks </a:t>
            </a:r>
            <a:r>
              <a:rPr lang="en-US" dirty="0"/>
              <a:t>for ASCII strings o</a:t>
            </a:r>
            <a:r>
              <a:rPr lang="en-US" dirty="0" smtClean="0"/>
              <a:t>nly</a:t>
            </a:r>
            <a:r>
              <a:rPr lang="en-US" dirty="0"/>
              <a:t>... </a:t>
            </a:r>
            <a:endParaRPr lang="en-US" dirty="0" smtClean="0"/>
          </a:p>
          <a:p>
            <a:pPr lvl="1"/>
            <a:r>
              <a:rPr lang="en-US" dirty="0" smtClean="0"/>
              <a:t>Can </a:t>
            </a:r>
            <a:r>
              <a:rPr lang="en-US" dirty="0"/>
              <a:t>also be used to look for Unicode strings with the </a:t>
            </a:r>
            <a:r>
              <a:rPr lang="en-US" dirty="0" smtClean="0"/>
              <a:t> </a:t>
            </a:r>
            <a:r>
              <a:rPr lang="en-US" b="1" dirty="0" smtClean="0"/>
              <a:t>-e </a:t>
            </a:r>
            <a:r>
              <a:rPr lang="en-US" b="1" dirty="0"/>
              <a:t>b </a:t>
            </a:r>
            <a:r>
              <a:rPr lang="en-US" dirty="0" smtClean="0"/>
              <a:t>or </a:t>
            </a:r>
            <a:r>
              <a:rPr lang="en-US" b="1" dirty="0"/>
              <a:t>-e </a:t>
            </a:r>
            <a:r>
              <a:rPr lang="en-US" b="1" dirty="0" smtClean="0"/>
              <a:t>I </a:t>
            </a:r>
            <a:r>
              <a:rPr lang="mr-IN" b="1" dirty="0" smtClean="0"/>
              <a:t>–</a:t>
            </a:r>
            <a:r>
              <a:rPr lang="en-US" b="1" dirty="0" smtClean="0"/>
              <a:t>e S</a:t>
            </a:r>
            <a:endParaRPr lang="en-US" b="1" dirty="0"/>
          </a:p>
          <a:p>
            <a:pPr marL="0" indent="0">
              <a:buNone/>
            </a:pP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#strings [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file_name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]</a:t>
            </a:r>
            <a:endParaRPr lang="en-US" b="1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8138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Metagoofil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Metagoofil</a:t>
            </a:r>
            <a:r>
              <a:rPr lang="en-US" dirty="0"/>
              <a:t>, a powerful metadata gathering </a:t>
            </a:r>
            <a:r>
              <a:rPr lang="en-US" dirty="0" smtClean="0"/>
              <a:t>tool</a:t>
            </a:r>
          </a:p>
          <a:p>
            <a:r>
              <a:rPr lang="en-US" dirty="0"/>
              <a:t>can be used to automate search </a:t>
            </a:r>
            <a:r>
              <a:rPr lang="en-US" dirty="0" smtClean="0"/>
              <a:t>engine document </a:t>
            </a:r>
            <a:r>
              <a:rPr lang="en-US" dirty="0"/>
              <a:t>retrieval and </a:t>
            </a:r>
            <a:r>
              <a:rPr lang="en-US" dirty="0" smtClean="0"/>
              <a:t>analysis</a:t>
            </a:r>
          </a:p>
          <a:p>
            <a:r>
              <a:rPr lang="en-US" dirty="0" smtClean="0"/>
              <a:t>It provides MAC addresses</a:t>
            </a:r>
            <a:r>
              <a:rPr lang="en-US" dirty="0"/>
              <a:t>, username listings, and </a:t>
            </a:r>
            <a:r>
              <a:rPr lang="en-US" dirty="0" smtClean="0"/>
              <a:t>more</a:t>
            </a:r>
          </a:p>
          <a:p>
            <a:pPr marL="0" indent="0">
              <a:buNone/>
            </a:pPr>
            <a:r>
              <a:rPr lang="en-US" sz="2400" dirty="0">
                <a:latin typeface="Courier New" pitchFamily="49" charset="0"/>
                <a:cs typeface="Courier New" pitchFamily="49" charset="0"/>
              </a:rPr>
              <a:t># 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cd/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pentest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/enumeration/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google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/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metagoofil</a:t>
            </a:r>
            <a:endParaRPr lang="en-US" sz="2400" dirty="0" smtClean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2400" dirty="0">
                <a:latin typeface="Courier New" pitchFamily="49" charset="0"/>
                <a:cs typeface="Courier New" pitchFamily="49" charset="0"/>
              </a:rPr>
              <a:t># 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./metagoofil.py 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-d example.com -t 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doc,pdf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 -l 200 -n 50 –o 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examplefiles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 -f results.html</a:t>
            </a:r>
          </a:p>
        </p:txBody>
      </p:sp>
    </p:spTree>
    <p:extLst>
      <p:ext uri="{BB962C8B-B14F-4D97-AF65-F5344CB8AC3E}">
        <p14:creationId xmlns:p14="http://schemas.microsoft.com/office/powerpoint/2010/main" val="626324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Metagoofil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./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metagoofil.py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-d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aau.edu.et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-t pdf </a:t>
            </a:r>
            <a:r>
              <a:rPr lang="mr-IN" dirty="0" smtClean="0">
                <a:latin typeface="Courier New" pitchFamily="49" charset="0"/>
                <a:cs typeface="Courier New" pitchFamily="49" charset="0"/>
              </a:rPr>
              <a:t>–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l 5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-n 2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–o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aau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mr-IN" dirty="0" smtClean="0">
                <a:latin typeface="Courier New" pitchFamily="49" charset="0"/>
                <a:cs typeface="Courier New" pitchFamily="49" charset="0"/>
              </a:rPr>
              <a:t>–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f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aau.html</a:t>
            </a:r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endParaRPr lang="en-US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Cd /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usr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/share/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metagoofil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</a:t>
            </a:r>
          </a:p>
          <a:p>
            <a:pPr marL="0" indent="0">
              <a:buNone/>
            </a:pP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Chmod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+x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metagoofil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</a:t>
            </a:r>
          </a:p>
          <a:p>
            <a:pPr marL="0" indent="0"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./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metagoofil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6388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Installing </a:t>
            </a:r>
            <a:r>
              <a:rPr lang="en-US" dirty="0" err="1" smtClean="0"/>
              <a:t>Metagoofil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r>
              <a:rPr lang="en-US" dirty="0" err="1"/>
              <a:t>wget</a:t>
            </a:r>
            <a:r>
              <a:rPr lang="en-US" dirty="0"/>
              <a:t> </a:t>
            </a:r>
            <a:r>
              <a:rPr lang="en-US" dirty="0" smtClean="0">
                <a:hlinkClick r:id="rId2"/>
              </a:rPr>
              <a:t>www.edge-security.com/soft/metagoofil-1.4b.tar</a:t>
            </a:r>
            <a:r>
              <a:rPr lang="en-US" dirty="0"/>
              <a:t/>
            </a:r>
            <a:br>
              <a:rPr lang="en-US" dirty="0"/>
            </a:br>
            <a:r>
              <a:rPr lang="en-US" dirty="0" err="1"/>
              <a:t>mkdir</a:t>
            </a:r>
            <a:r>
              <a:rPr lang="en-US" dirty="0"/>
              <a:t> -p /</a:t>
            </a:r>
            <a:r>
              <a:rPr lang="en-US" dirty="0" err="1" smtClean="0"/>
              <a:t>usr</a:t>
            </a:r>
            <a:r>
              <a:rPr lang="en-US" dirty="0" smtClean="0"/>
              <a:t>/share/</a:t>
            </a:r>
            <a:r>
              <a:rPr lang="en-US" dirty="0" err="1" smtClean="0"/>
              <a:t>metagoofil</a:t>
            </a:r>
            <a:r>
              <a:rPr lang="en-US" dirty="0" smtClean="0"/>
              <a:t>/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tar </a:t>
            </a:r>
            <a:r>
              <a:rPr lang="en-US" dirty="0" err="1"/>
              <a:t>xf</a:t>
            </a:r>
            <a:r>
              <a:rPr lang="en-US" dirty="0"/>
              <a:t> </a:t>
            </a:r>
            <a:r>
              <a:rPr lang="en-US" dirty="0" smtClean="0"/>
              <a:t>metagoofil-1.4b.tar </a:t>
            </a:r>
            <a:r>
              <a:rPr lang="mr-IN" dirty="0" smtClean="0"/>
              <a:t>–</a:t>
            </a:r>
            <a:r>
              <a:rPr lang="en-US" dirty="0" smtClean="0"/>
              <a:t>C /</a:t>
            </a:r>
            <a:r>
              <a:rPr lang="en-US" dirty="0" err="1" smtClean="0"/>
              <a:t>usr</a:t>
            </a:r>
            <a:r>
              <a:rPr lang="en-US" dirty="0" smtClean="0"/>
              <a:t>/share/</a:t>
            </a:r>
            <a:r>
              <a:rPr lang="en-US" dirty="0" err="1" smtClean="0"/>
              <a:t>metagoofil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45782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Finishing the </a:t>
            </a:r>
            <a:r>
              <a:rPr lang="en-US" b="1" dirty="0" smtClean="0"/>
              <a:t>Recon </a:t>
            </a:r>
            <a:r>
              <a:rPr lang="en-US" b="1" dirty="0"/>
              <a:t>Phase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Throughout the </a:t>
            </a:r>
            <a:r>
              <a:rPr lang="en-US" dirty="0" smtClean="0"/>
              <a:t>recon phase</a:t>
            </a:r>
            <a:r>
              <a:rPr lang="en-US" dirty="0"/>
              <a:t>, a penetration tester </a:t>
            </a:r>
            <a:r>
              <a:rPr lang="en-US" dirty="0" smtClean="0"/>
              <a:t>should update </a:t>
            </a:r>
            <a:r>
              <a:rPr lang="en-US" dirty="0"/>
              <a:t>the target </a:t>
            </a:r>
            <a:r>
              <a:rPr lang="en-US" dirty="0" smtClean="0"/>
              <a:t>inventory worksheet, </a:t>
            </a:r>
            <a:r>
              <a:rPr lang="en-US" dirty="0"/>
              <a:t>as well as </a:t>
            </a:r>
            <a:r>
              <a:rPr lang="en-US" dirty="0" smtClean="0"/>
              <a:t>take detailed notes </a:t>
            </a:r>
            <a:r>
              <a:rPr lang="en-US" dirty="0"/>
              <a:t>of useful </a:t>
            </a:r>
            <a:r>
              <a:rPr lang="en-US" dirty="0" smtClean="0"/>
              <a:t>information </a:t>
            </a:r>
            <a:r>
              <a:rPr lang="en-US" dirty="0"/>
              <a:t>about </a:t>
            </a:r>
            <a:r>
              <a:rPr lang="en-US" dirty="0" smtClean="0"/>
              <a:t>potential vulnerabilities</a:t>
            </a:r>
            <a:endParaRPr lang="en-US" dirty="0"/>
          </a:p>
          <a:p>
            <a:r>
              <a:rPr lang="en-US" dirty="0"/>
              <a:t>At the end o</a:t>
            </a:r>
            <a:r>
              <a:rPr lang="en-US" dirty="0" smtClean="0"/>
              <a:t>f </a:t>
            </a:r>
            <a:r>
              <a:rPr lang="en-US" dirty="0"/>
              <a:t>the </a:t>
            </a:r>
            <a:r>
              <a:rPr lang="en-US" dirty="0" smtClean="0"/>
              <a:t>recon </a:t>
            </a:r>
            <a:r>
              <a:rPr lang="en-US" dirty="0"/>
              <a:t>phase, a penetration tester </a:t>
            </a:r>
            <a:r>
              <a:rPr lang="en-US" dirty="0" smtClean="0"/>
              <a:t>should have </a:t>
            </a:r>
            <a:r>
              <a:rPr lang="en-US" dirty="0"/>
              <a:t>a target inventory list </a:t>
            </a:r>
            <a:endParaRPr lang="en-US" dirty="0" smtClean="0"/>
          </a:p>
          <a:p>
            <a:r>
              <a:rPr lang="en-US" dirty="0" smtClean="0"/>
              <a:t>Possibly </a:t>
            </a:r>
            <a:r>
              <a:rPr lang="en-US" dirty="0"/>
              <a:t>i</a:t>
            </a:r>
            <a:r>
              <a:rPr lang="en-US" dirty="0" smtClean="0"/>
              <a:t>ncluding  syst</a:t>
            </a:r>
            <a:r>
              <a:rPr lang="en-US" dirty="0"/>
              <a:t>e</a:t>
            </a:r>
            <a:r>
              <a:rPr lang="en-US" dirty="0" smtClean="0"/>
              <a:t>m names</a:t>
            </a:r>
            <a:r>
              <a:rPr lang="en-US" dirty="0"/>
              <a:t>, IP addresses, users </a:t>
            </a:r>
            <a:r>
              <a:rPr lang="en-US" dirty="0" smtClean="0"/>
              <a:t>associated  with </a:t>
            </a:r>
            <a:r>
              <a:rPr lang="en-US" dirty="0"/>
              <a:t>the target </a:t>
            </a:r>
            <a:r>
              <a:rPr lang="en-US" dirty="0" smtClean="0"/>
              <a:t>organization, </a:t>
            </a:r>
            <a:r>
              <a:rPr lang="en-US" dirty="0"/>
              <a:t>lists of </a:t>
            </a:r>
            <a:r>
              <a:rPr lang="en-US" dirty="0" smtClean="0"/>
              <a:t>software </a:t>
            </a:r>
            <a:r>
              <a:rPr lang="en-US" dirty="0"/>
              <a:t>in use at the target</a:t>
            </a:r>
            <a:r>
              <a:rPr lang="en-US" dirty="0" smtClean="0"/>
              <a:t>, and </a:t>
            </a:r>
            <a:r>
              <a:rPr lang="en-US" dirty="0"/>
              <a:t>perhaps </a:t>
            </a:r>
            <a:r>
              <a:rPr lang="en-US" dirty="0" smtClean="0"/>
              <a:t>even vulnerabilities discovered through </a:t>
            </a:r>
            <a:r>
              <a:rPr lang="en-US" dirty="0"/>
              <a:t>searches</a:t>
            </a:r>
          </a:p>
        </p:txBody>
      </p:sp>
    </p:spTree>
    <p:extLst>
      <p:ext uri="{BB962C8B-B14F-4D97-AF65-F5344CB8AC3E}">
        <p14:creationId xmlns:p14="http://schemas.microsoft.com/office/powerpoint/2010/main" val="3386197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Recon Exercise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a the skills and methods we </a:t>
            </a:r>
            <a:r>
              <a:rPr lang="en-US" smtClean="0"/>
              <a:t>have discussed </a:t>
            </a:r>
            <a:r>
              <a:rPr lang="en-US" dirty="0" smtClean="0"/>
              <a:t>so far to recon your targets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797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Gather Competitive</a:t>
            </a:r>
            <a:br>
              <a:rPr lang="en-US" b="1" dirty="0"/>
            </a:br>
            <a:r>
              <a:rPr lang="en-US" b="1" dirty="0" smtClean="0"/>
              <a:t>Intelligence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Using search engines, determine </a:t>
            </a:r>
            <a:r>
              <a:rPr lang="en-US" dirty="0" smtClean="0"/>
              <a:t>target organization's</a:t>
            </a:r>
            <a:r>
              <a:rPr lang="en-US" dirty="0"/>
              <a:t>:</a:t>
            </a:r>
          </a:p>
          <a:p>
            <a:pPr lvl="1"/>
            <a:r>
              <a:rPr lang="en-US" dirty="0" smtClean="0"/>
              <a:t>Major </a:t>
            </a:r>
            <a:r>
              <a:rPr lang="en-US" dirty="0"/>
              <a:t>businesses</a:t>
            </a:r>
          </a:p>
          <a:p>
            <a:pPr lvl="1"/>
            <a:r>
              <a:rPr lang="en-US" dirty="0" smtClean="0"/>
              <a:t>Major </a:t>
            </a:r>
            <a:r>
              <a:rPr lang="en-US" dirty="0"/>
              <a:t>products or services</a:t>
            </a:r>
          </a:p>
          <a:p>
            <a:pPr lvl="1"/>
            <a:r>
              <a:rPr lang="en-US" dirty="0" smtClean="0"/>
              <a:t>Corporate </a:t>
            </a:r>
            <a:r>
              <a:rPr lang="en-US" dirty="0"/>
              <a:t>officers and other VIPs</a:t>
            </a:r>
          </a:p>
          <a:p>
            <a:pPr lvl="1"/>
            <a:r>
              <a:rPr lang="en-US" dirty="0" smtClean="0"/>
              <a:t>Major </a:t>
            </a:r>
            <a:r>
              <a:rPr lang="en-US" dirty="0"/>
              <a:t>competitors</a:t>
            </a:r>
          </a:p>
          <a:p>
            <a:pPr lvl="1"/>
            <a:r>
              <a:rPr lang="en-US" dirty="0" smtClean="0"/>
              <a:t>Physical </a:t>
            </a:r>
            <a:r>
              <a:rPr lang="en-US" dirty="0"/>
              <a:t>locations</a:t>
            </a:r>
          </a:p>
          <a:p>
            <a:pPr lvl="1"/>
            <a:r>
              <a:rPr lang="en-US" dirty="0" smtClean="0"/>
              <a:t>Recent </a:t>
            </a:r>
            <a:r>
              <a:rPr lang="en-US" dirty="0"/>
              <a:t>press releases</a:t>
            </a:r>
          </a:p>
        </p:txBody>
      </p:sp>
    </p:spTree>
    <p:extLst>
      <p:ext uri="{BB962C8B-B14F-4D97-AF65-F5344CB8AC3E}">
        <p14:creationId xmlns:p14="http://schemas.microsoft.com/office/powerpoint/2010/main" val="2891045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Using Search Engines to Discover Targets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First , look for company name in search engines, such as Google</a:t>
            </a:r>
          </a:p>
          <a:p>
            <a:pPr lvl="1"/>
            <a:r>
              <a:rPr lang="en-US" dirty="0" smtClean="0"/>
              <a:t>Discovering domain names of potential target machines</a:t>
            </a:r>
          </a:p>
          <a:p>
            <a:r>
              <a:rPr lang="en-US" dirty="0" smtClean="0"/>
              <a:t>Then, use the “site:” directives to find additional targets </a:t>
            </a:r>
          </a:p>
          <a:p>
            <a:r>
              <a:rPr lang="en-US" dirty="0" smtClean="0"/>
              <a:t>The – (minus) operator can be used to tell Google to omit certain items from search results</a:t>
            </a:r>
          </a:p>
          <a:p>
            <a:pPr lvl="1"/>
            <a:r>
              <a:rPr lang="en-US" dirty="0" smtClean="0"/>
              <a:t>Then you can pare down the results and learn of additional targets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852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Google </a:t>
            </a:r>
            <a:r>
              <a:rPr lang="en-US" dirty="0" smtClean="0"/>
              <a:t>Hacking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Google Directives</a:t>
            </a:r>
          </a:p>
          <a:p>
            <a:r>
              <a:rPr lang="en-US" dirty="0" smtClean="0"/>
              <a:t>To </a:t>
            </a:r>
            <a:r>
              <a:rPr lang="en-US" dirty="0"/>
              <a:t>properly use a Google directive, you need three things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name of the directive you want to </a:t>
            </a:r>
            <a:r>
              <a:rPr lang="en-US" dirty="0" smtClean="0"/>
              <a:t>use</a:t>
            </a:r>
          </a:p>
          <a:p>
            <a:pPr lvl="1"/>
            <a:r>
              <a:rPr lang="en-US" dirty="0"/>
              <a:t>A </a:t>
            </a:r>
            <a:r>
              <a:rPr lang="en-US" dirty="0" smtClean="0"/>
              <a:t>colon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term you want to use in the </a:t>
            </a:r>
            <a:r>
              <a:rPr lang="en-US" dirty="0" smtClean="0"/>
              <a:t>directive</a:t>
            </a:r>
          </a:p>
          <a:p>
            <a:r>
              <a:rPr lang="en-US" dirty="0" smtClean="0"/>
              <a:t>Example</a:t>
            </a:r>
          </a:p>
          <a:p>
            <a:pPr lvl="1"/>
            <a:r>
              <a:rPr lang="en-US" dirty="0" err="1" smtClean="0"/>
              <a:t>site:aau.edu.et</a:t>
            </a:r>
            <a:endParaRPr lang="en-US" dirty="0"/>
          </a:p>
          <a:p>
            <a:pPr lvl="1"/>
            <a:r>
              <a:rPr lang="en-US" dirty="0" err="1" smtClean="0"/>
              <a:t>Site:aau.edu.et</a:t>
            </a:r>
            <a:r>
              <a:rPr lang="en-US" dirty="0" smtClean="0"/>
              <a:t>  –</a:t>
            </a:r>
            <a:r>
              <a:rPr lang="en-US" dirty="0" err="1" smtClean="0"/>
              <a:t>mail.aau.edu.et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7062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Google Dork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 to </a:t>
            </a:r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exploit-db.com/google-dorks</a:t>
            </a:r>
            <a:endParaRPr lang="en-US" dirty="0" smtClean="0"/>
          </a:p>
          <a:p>
            <a:r>
              <a:rPr lang="en-US" dirty="0" smtClean="0"/>
              <a:t>Choose </a:t>
            </a:r>
            <a:r>
              <a:rPr lang="en-US" dirty="0"/>
              <a:t>a query. Here is </a:t>
            </a:r>
            <a:r>
              <a:rPr lang="en-US" dirty="0" smtClean="0"/>
              <a:t>a random </a:t>
            </a:r>
            <a:r>
              <a:rPr lang="en-US" dirty="0"/>
              <a:t>entry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r>
              <a:rPr lang="en-US" dirty="0" err="1">
                <a:latin typeface="Courier New" pitchFamily="49" charset="0"/>
                <a:cs typeface="Courier New" pitchFamily="49" charset="0"/>
              </a:rPr>
              <a:t>intitle:Admin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inurl:login.php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site:.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co.in</a:t>
            </a:r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dirty="0"/>
              <a:t>Enter it into Google.com with the following </a:t>
            </a:r>
            <a:r>
              <a:rPr lang="en-US" dirty="0" smtClean="0"/>
              <a:t>modifications</a:t>
            </a:r>
          </a:p>
          <a:p>
            <a:pPr marL="0" indent="0">
              <a:buNone/>
            </a:pPr>
            <a:r>
              <a:rPr lang="en-US" dirty="0" err="1">
                <a:latin typeface="Courier New" pitchFamily="49" charset="0"/>
                <a:cs typeface="Courier New" pitchFamily="49" charset="0"/>
              </a:rPr>
              <a:t>inurl:login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site:aau.edu.et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0613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5214</TotalTime>
  <Words>3328</Words>
  <Application>Microsoft Macintosh PowerPoint</Application>
  <PresentationFormat>On-screen Show (4:3)</PresentationFormat>
  <Paragraphs>486</Paragraphs>
  <Slides>59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6" baseType="lpstr">
      <vt:lpstr>Calibri</vt:lpstr>
      <vt:lpstr>Courier New</vt:lpstr>
      <vt:lpstr>Mangal</vt:lpstr>
      <vt:lpstr>ＭＳ Ｐゴシック</vt:lpstr>
      <vt:lpstr>Wingdings</vt:lpstr>
      <vt:lpstr>Arial</vt:lpstr>
      <vt:lpstr>Office Theme</vt:lpstr>
      <vt:lpstr>       RECONNAISSANCE      </vt:lpstr>
      <vt:lpstr>RECONNAISSANCE</vt:lpstr>
      <vt:lpstr>RECONNAISSANCE</vt:lpstr>
      <vt:lpstr>Maintain Inventory</vt:lpstr>
      <vt:lpstr>Inventory - How Discovered</vt:lpstr>
      <vt:lpstr>Gather Competitive Intelligence</vt:lpstr>
      <vt:lpstr>Using Search Engines to Discover Targets</vt:lpstr>
      <vt:lpstr>Google Hacking</vt:lpstr>
      <vt:lpstr>Google Dork</vt:lpstr>
      <vt:lpstr>Inventory of Discoverable Flaws Via Google</vt:lpstr>
      <vt:lpstr>Google directives</vt:lpstr>
      <vt:lpstr>Google directives</vt:lpstr>
      <vt:lpstr>Google Search Operators</vt:lpstr>
      <vt:lpstr>Looking at older Versions of  Websites</vt:lpstr>
      <vt:lpstr>Look for Open Job Requisition</vt:lpstr>
      <vt:lpstr>Searching for Relevant People</vt:lpstr>
      <vt:lpstr>Searching for Maps</vt:lpstr>
      <vt:lpstr>Discovering and leveraging  e-mail addresses</vt:lpstr>
      <vt:lpstr>Discovering and leveraging  e-mail addresses ….</vt:lpstr>
      <vt:lpstr>SHODAN</vt:lpstr>
      <vt:lpstr>SHODAN</vt:lpstr>
      <vt:lpstr>SHODAN</vt:lpstr>
      <vt:lpstr>SHODAN</vt:lpstr>
      <vt:lpstr>SHODAN</vt:lpstr>
      <vt:lpstr>SHODAN</vt:lpstr>
      <vt:lpstr>SHODAN</vt:lpstr>
      <vt:lpstr>SHODAN:Examples</vt:lpstr>
      <vt:lpstr>DNS recon</vt:lpstr>
      <vt:lpstr>DNS DB</vt:lpstr>
      <vt:lpstr>Nslookup</vt:lpstr>
      <vt:lpstr>Using nslookup Interactively</vt:lpstr>
      <vt:lpstr>Nslookup Recurse vs. Norecurse</vt:lpstr>
      <vt:lpstr> Domain Information Groper (Dig)</vt:lpstr>
      <vt:lpstr>Zone transfers using Dig</vt:lpstr>
      <vt:lpstr>DNS brute forcing (fierce)</vt:lpstr>
      <vt:lpstr>DNS Query Websites</vt:lpstr>
      <vt:lpstr>Whois Searches</vt:lpstr>
      <vt:lpstr>InterNIC</vt:lpstr>
      <vt:lpstr>Whois at the Command Line</vt:lpstr>
      <vt:lpstr>IP Address Assignment Whois Databases</vt:lpstr>
      <vt:lpstr>IP Address Block Assignments </vt:lpstr>
      <vt:lpstr>Other web-based whois sources</vt:lpstr>
      <vt:lpstr>HOST Command</vt:lpstr>
      <vt:lpstr>Recon-ng</vt:lpstr>
      <vt:lpstr>Recon-ng::show,use,options</vt:lpstr>
      <vt:lpstr>Recon-ng::Add API keys to Recon-ng, workspace</vt:lpstr>
      <vt:lpstr> Recon-ng:: Adding Information to a Workspace </vt:lpstr>
      <vt:lpstr>Recon-ng::Add API keys to Recon-ng, </vt:lpstr>
      <vt:lpstr>Recon-ng::exercise</vt:lpstr>
      <vt:lpstr>Maltego for Pen Testers</vt:lpstr>
      <vt:lpstr>Metadata collection</vt:lpstr>
      <vt:lpstr>exiftool</vt:lpstr>
      <vt:lpstr>PowerPoint Presentation</vt:lpstr>
      <vt:lpstr>Strings</vt:lpstr>
      <vt:lpstr>Metagoofil</vt:lpstr>
      <vt:lpstr>Metagoofil</vt:lpstr>
      <vt:lpstr>Installing Metagoofil </vt:lpstr>
      <vt:lpstr>Finishing the Recon Phase</vt:lpstr>
      <vt:lpstr>Recon Exercise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       RECONNAISSANCE      </dc:title>
  <dc:creator>ismail - [2010]</dc:creator>
  <cp:lastModifiedBy>nebfikru nebfikru</cp:lastModifiedBy>
  <cp:revision>187</cp:revision>
  <dcterms:created xsi:type="dcterms:W3CDTF">2014-03-09T23:21:08Z</dcterms:created>
  <dcterms:modified xsi:type="dcterms:W3CDTF">2019-12-27T08:51:53Z</dcterms:modified>
</cp:coreProperties>
</file>