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85" r:id="rId2"/>
    <p:sldId id="258" r:id="rId3"/>
    <p:sldId id="257" r:id="rId4"/>
    <p:sldId id="286" r:id="rId5"/>
    <p:sldId id="288" r:id="rId6"/>
    <p:sldId id="299" r:id="rId7"/>
    <p:sldId id="289" r:id="rId8"/>
    <p:sldId id="300" r:id="rId9"/>
    <p:sldId id="298" r:id="rId10"/>
    <p:sldId id="301" r:id="rId11"/>
    <p:sldId id="287" r:id="rId12"/>
    <p:sldId id="297" r:id="rId13"/>
    <p:sldId id="259" r:id="rId14"/>
    <p:sldId id="260" r:id="rId15"/>
    <p:sldId id="261" r:id="rId16"/>
    <p:sldId id="262" r:id="rId17"/>
    <p:sldId id="293" r:id="rId18"/>
    <p:sldId id="263" r:id="rId19"/>
    <p:sldId id="296" r:id="rId20"/>
    <p:sldId id="264" r:id="rId21"/>
    <p:sldId id="290" r:id="rId22"/>
    <p:sldId id="265" r:id="rId23"/>
    <p:sldId id="266" r:id="rId24"/>
    <p:sldId id="291" r:id="rId25"/>
    <p:sldId id="292" r:id="rId26"/>
    <p:sldId id="284" r:id="rId27"/>
    <p:sldId id="267" r:id="rId28"/>
    <p:sldId id="295" r:id="rId29"/>
    <p:sldId id="268" r:id="rId30"/>
    <p:sldId id="269" r:id="rId31"/>
    <p:sldId id="270" r:id="rId32"/>
    <p:sldId id="271" r:id="rId33"/>
    <p:sldId id="272" r:id="rId34"/>
    <p:sldId id="276" r:id="rId35"/>
    <p:sldId id="280" r:id="rId36"/>
    <p:sldId id="279" r:id="rId37"/>
    <p:sldId id="27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1"/>
    <p:restoredTop sz="93053"/>
  </p:normalViewPr>
  <p:slideViewPr>
    <p:cSldViewPr>
      <p:cViewPr>
        <p:scale>
          <a:sx n="152" d="100"/>
          <a:sy n="152" d="100"/>
        </p:scale>
        <p:origin x="584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1C415-E6E1-441B-9460-6A437689575D}" type="datetimeFigureOut">
              <a:rPr lang="en-US" smtClean="0"/>
              <a:pPr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DE0BD-9DCA-4F67-B7E9-B1671D18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C7AF-A127-4D9D-AEEC-8E7727B2F2B1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364C-D9DF-4A06-8604-606E973D41D9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B381-34ED-49C4-BB82-8FF7432336A8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FE13-BA77-415C-98C1-1E2C78898DC6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3E6D-BE2E-4AB3-AD34-B17CB208FFA6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BD2E-9100-4053-A873-4EB2F9701BAA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3598-3D97-4D9A-AC9B-BBF4E9511FE6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8C84-7A4C-4D31-B109-FF1D08B3CD64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2351-A7C6-4521-B64F-EFD238042F74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2A0F-70F1-4BF6-8061-D2FFEF305EC2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0856-B246-48AE-A201-A364EA436C39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529904-C2B0-4886-B1A9-A032942F09BE}" type="datetime1">
              <a:rPr lang="en-US" smtClean="0"/>
              <a:pPr/>
              <a:t>4/24/18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Geremew Sahilu (PhD)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D79C08-AD3B-4E75-A9A8-CF70829542C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4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/>
              <a:t>URBAN DRAINAGE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1399736"/>
          </a:xfrm>
        </p:spPr>
        <p:txBody>
          <a:bodyPr/>
          <a:lstStyle/>
          <a:p>
            <a:r>
              <a:rPr lang="en-US" dirty="0"/>
              <a:t>Lecture 4 – Sanitary Appurtenances</a:t>
            </a:r>
          </a:p>
          <a:p>
            <a:r>
              <a:rPr lang="en-US" dirty="0" err="1">
                <a:solidFill>
                  <a:srgbClr val="FF0000"/>
                </a:solidFill>
              </a:rPr>
              <a:t>Geremew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Sahilu</a:t>
            </a:r>
            <a:r>
              <a:rPr lang="en-US" dirty="0">
                <a:solidFill>
                  <a:srgbClr val="FF0000"/>
                </a:solidFill>
              </a:rPr>
              <a:t> (PhD)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Depth and recommended manhole chamber size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Depth (d) of Manhole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Recommended Size (</a:t>
                      </a:r>
                      <a:r>
                        <a:rPr lang="en-US" sz="2400" b="1" dirty="0" err="1"/>
                        <a:t>mxm</a:t>
                      </a:r>
                      <a:r>
                        <a:rPr lang="en-US" sz="24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&lt;= 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0.75 x 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0.8&lt; d&lt;=</a:t>
                      </a:r>
                      <a:r>
                        <a:rPr lang="en-US" sz="2400" b="1" baseline="0" dirty="0"/>
                        <a:t> 2.1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1.2 x 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&gt; 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Circular chamber with minimum diameter</a:t>
                      </a:r>
                      <a:r>
                        <a:rPr lang="en-US" sz="2400" b="1" baseline="0" dirty="0"/>
                        <a:t> of  1.4 m or rectangular chamber with minimum internal dimension of  1.2x0.9 m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3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mage.slidesharecdn.com/sewerappurtenances-111014162251-phpapp02/95/slide-27-728.jpg?135694589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525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4" y="738188"/>
            <a:ext cx="5838825" cy="578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4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5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7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8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2484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8043489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6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57458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3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9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791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76313"/>
            <a:ext cx="74295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0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1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410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5638800" cy="355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657600"/>
            <a:ext cx="4876800" cy="286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2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5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6248400" cy="56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6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7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8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685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9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6324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0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5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6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14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slidesharecdn.com/sewerappurtenances-111014162251-phpapp02/95/slide-13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age.slidesharecdn.com/sewerappurtenances-111014162251-phpapp02/95/slide-21-728.jpg?13569458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838200"/>
            <a:ext cx="56128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Manhole…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Objective</a:t>
            </a:r>
          </a:p>
          <a:p>
            <a:r>
              <a:rPr lang="en-US" b="1" dirty="0"/>
              <a:t>Permit entry of person inside the sewer for inspection, cleaning and maintenance</a:t>
            </a:r>
          </a:p>
          <a:p>
            <a:r>
              <a:rPr lang="en-US" b="1" dirty="0"/>
              <a:t>Dividing sewer line into smaller length called blocks facilitating easy location and opening of chokes</a:t>
            </a:r>
          </a:p>
          <a:p>
            <a:r>
              <a:rPr lang="en-US" b="1" dirty="0"/>
              <a:t>Ventilating the sewer line</a:t>
            </a:r>
          </a:p>
          <a:p>
            <a:r>
              <a:rPr lang="en-US" b="1" dirty="0"/>
              <a:t>Allow joining of sewers or change in the direction or alignment or both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Components</a:t>
            </a:r>
          </a:p>
          <a:p>
            <a:r>
              <a:rPr lang="en-US" b="1" dirty="0"/>
              <a:t>Working chamber</a:t>
            </a:r>
          </a:p>
          <a:p>
            <a:r>
              <a:rPr lang="en-US" b="1" dirty="0"/>
              <a:t>Access shaft</a:t>
            </a:r>
          </a:p>
          <a:p>
            <a:r>
              <a:rPr lang="en-US" b="1" dirty="0"/>
              <a:t>Cover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Classification (depth)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Shallow (75 to 90 cm)</a:t>
            </a:r>
          </a:p>
          <a:p>
            <a:r>
              <a:rPr lang="en-US" b="1" dirty="0"/>
              <a:t>Normal (about 150 cm)</a:t>
            </a:r>
          </a:p>
          <a:p>
            <a:r>
              <a:rPr lang="en-US" b="1" dirty="0"/>
              <a:t>Deep (&gt; 150 cm)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1590675"/>
            <a:ext cx="61245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Centre to centre distance between subsequent manholes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Size (D) of the sewer line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Distance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D&lt;= 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60 &lt; D&lt;=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90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&lt; D&lt;=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120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&lt; D&lt;=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&gt; =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300</a:t>
                      </a:r>
                      <a:r>
                        <a:rPr lang="en-US" b="1" baseline="0" dirty="0"/>
                        <a:t> to 400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433388"/>
            <a:ext cx="59055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9C08-AD3B-4E75-A9A8-CF70829542C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414</Words>
  <Application>Microsoft Macintosh PowerPoint</Application>
  <PresentationFormat>On-screen Show (4:3)</PresentationFormat>
  <Paragraphs>119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Constantia</vt:lpstr>
      <vt:lpstr>Wingdings 2</vt:lpstr>
      <vt:lpstr>Flow</vt:lpstr>
      <vt:lpstr>URBAN DRAINAGE</vt:lpstr>
      <vt:lpstr>PowerPoint Presentation</vt:lpstr>
      <vt:lpstr>PowerPoint Presentation</vt:lpstr>
      <vt:lpstr>PowerPoint Presentation</vt:lpstr>
      <vt:lpstr>PowerPoint Presentation</vt:lpstr>
      <vt:lpstr>Manhole…</vt:lpstr>
      <vt:lpstr>PowerPoint Presentation</vt:lpstr>
      <vt:lpstr>Centre to centre distance between subsequent manholes</vt:lpstr>
      <vt:lpstr>PowerPoint Presentation</vt:lpstr>
      <vt:lpstr>Depth and recommended manhole chamber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Geremew S. Gebrie</cp:lastModifiedBy>
  <cp:revision>27</cp:revision>
  <dcterms:created xsi:type="dcterms:W3CDTF">2013-02-20T08:55:52Z</dcterms:created>
  <dcterms:modified xsi:type="dcterms:W3CDTF">2018-04-24T17:14:03Z</dcterms:modified>
</cp:coreProperties>
</file>