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5" r:id="rId4"/>
    <p:sldId id="285" r:id="rId5"/>
    <p:sldId id="290" r:id="rId6"/>
    <p:sldId id="286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11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2" r:id="rId33"/>
    <p:sldId id="288" r:id="rId34"/>
    <p:sldId id="287" r:id="rId35"/>
    <p:sldId id="28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041"/>
  </p:normalViewPr>
  <p:slideViewPr>
    <p:cSldViewPr snapToGrid="0" snapToObjects="1">
      <p:cViewPr varScale="1">
        <p:scale>
          <a:sx n="64" d="100"/>
          <a:sy n="6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2BF1A-DB94-A04F-8B38-11D8F2CAEE8C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67FA-843B-3F45-A786-BD1FC483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751C6-14E0-41E2-A19C-FAC0F667E687}" type="slidenum">
              <a:rPr lang="en-US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Constructed by plotting the storage required to meet various yield values</a:t>
            </a:r>
          </a:p>
        </p:txBody>
      </p:sp>
    </p:spTree>
    <p:extLst>
      <p:ext uri="{BB962C8B-B14F-4D97-AF65-F5344CB8AC3E}">
        <p14:creationId xmlns:p14="http://schemas.microsoft.com/office/powerpoint/2010/main" val="279702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2792D-2228-48A1-A7BC-8077557D94AE}" type="slidenum">
              <a:rPr lang="en-US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5235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B97543-000A-4DCB-8630-54DB3BF43FFF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7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5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2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0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5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3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016E-9904-1C45-BA42-365FB8453DEA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4385-7E92-484B-8D82-9FA52E8DE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I – Water 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2a</a:t>
            </a:r>
          </a:p>
          <a:p>
            <a:r>
              <a:rPr lang="en-US" dirty="0" smtClean="0"/>
              <a:t>COMPONENTS OF WATER SUPPLY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Physical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Reservoir Characteristics</a:t>
            </a:r>
          </a:p>
        </p:txBody>
      </p:sp>
      <p:pic>
        <p:nvPicPr>
          <p:cNvPr id="983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814" y="1857375"/>
            <a:ext cx="72151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750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Reservoir Capacity-Elevation Curve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759700" cy="51435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993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2286001"/>
            <a:ext cx="62150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459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Catchment and Reservoir Yield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1981200" y="1500188"/>
            <a:ext cx="8229600" cy="4525962"/>
          </a:xfrm>
        </p:spPr>
        <p:txBody>
          <a:bodyPr/>
          <a:lstStyle/>
          <a:p>
            <a:pPr algn="just"/>
            <a:r>
              <a:rPr lang="en-US" b="1" dirty="0" smtClean="0"/>
              <a:t>Catchment </a:t>
            </a:r>
            <a:r>
              <a:rPr lang="en-US" b="1" dirty="0" smtClean="0">
                <a:solidFill>
                  <a:srgbClr val="FF0000"/>
                </a:solidFill>
              </a:rPr>
              <a:t>yield is total yearly runoff volume </a:t>
            </a:r>
            <a:r>
              <a:rPr lang="en-US" b="1" dirty="0" smtClean="0"/>
              <a:t>entering or passing the outlet point of a catchment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Net inflow </a:t>
            </a:r>
            <a:r>
              <a:rPr lang="en-US" b="1" dirty="0" smtClean="0"/>
              <a:t>into a reservoir can be obtained by </a:t>
            </a:r>
            <a:r>
              <a:rPr lang="en-US" b="1" dirty="0" smtClean="0">
                <a:solidFill>
                  <a:srgbClr val="FF0000"/>
                </a:solidFill>
              </a:rPr>
              <a:t>adjusting the catchment yield for losses that include evaporation, seepage and required minimum downstream flows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Reservoir yield is </a:t>
            </a:r>
            <a:r>
              <a:rPr lang="en-US" b="1" dirty="0" smtClean="0"/>
              <a:t>the amount of water that can be </a:t>
            </a:r>
            <a:r>
              <a:rPr lang="en-US" b="1" dirty="0" smtClean="0">
                <a:solidFill>
                  <a:srgbClr val="FF0000"/>
                </a:solidFill>
              </a:rPr>
              <a:t>drawn from a reservoir </a:t>
            </a:r>
            <a:r>
              <a:rPr lang="en-US" b="1" dirty="0" smtClean="0"/>
              <a:t>in any </a:t>
            </a:r>
            <a:r>
              <a:rPr lang="en-US" b="1" dirty="0" smtClean="0">
                <a:solidFill>
                  <a:srgbClr val="FF0000"/>
                </a:solidFill>
              </a:rPr>
              <a:t>specified time interval</a:t>
            </a:r>
          </a:p>
          <a:p>
            <a:pPr algn="just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1125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Reservoir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364038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Font typeface="Arial" charset="0"/>
              <a:buChar char="•"/>
              <a:defRPr/>
            </a:pPr>
            <a:endParaRPr lang="en-US" b="1" dirty="0" smtClean="0"/>
          </a:p>
          <a:p>
            <a:pPr marL="857250" lvl="1" indent="-457200" algn="just">
              <a:spcBef>
                <a:spcPts val="0"/>
              </a:spcBef>
              <a:buFont typeface="Arial" charset="0"/>
              <a:buChar char="–"/>
              <a:defRPr/>
            </a:pPr>
            <a:r>
              <a:rPr lang="en-US" sz="3200" b="1" dirty="0">
                <a:solidFill>
                  <a:srgbClr val="FF0000"/>
                </a:solidFill>
              </a:rPr>
              <a:t>Safe (Firm) Yield: </a:t>
            </a:r>
            <a:r>
              <a:rPr lang="en-US" sz="3200" b="1" dirty="0">
                <a:solidFill>
                  <a:srgbClr val="0070C0"/>
                </a:solidFill>
              </a:rPr>
              <a:t>maximum quantity </a:t>
            </a:r>
            <a:r>
              <a:rPr lang="en-US" sz="3200" b="1" dirty="0"/>
              <a:t>of water that can be </a:t>
            </a:r>
            <a:r>
              <a:rPr lang="en-US" sz="3200" b="1" dirty="0">
                <a:solidFill>
                  <a:srgbClr val="FF0000"/>
                </a:solidFill>
              </a:rPr>
              <a:t>guaranteed during a critical dry period</a:t>
            </a:r>
            <a:r>
              <a:rPr lang="en-US" sz="3200" b="1" dirty="0"/>
              <a:t> (lowest natural flow period)</a:t>
            </a:r>
          </a:p>
          <a:p>
            <a:pPr marL="857250" lvl="1" indent="-457200" algn="just">
              <a:spcBef>
                <a:spcPts val="0"/>
              </a:spcBef>
              <a:buFont typeface="Arial" charset="0"/>
              <a:buChar char="–"/>
              <a:defRPr/>
            </a:pPr>
            <a:endParaRPr lang="en-US" sz="3200" b="1" dirty="0"/>
          </a:p>
          <a:p>
            <a:pPr marL="857250" lvl="1" indent="-457200" algn="just">
              <a:spcBef>
                <a:spcPts val="0"/>
              </a:spcBef>
              <a:buFont typeface="Arial" charset="0"/>
              <a:buChar char="–"/>
              <a:defRPr/>
            </a:pPr>
            <a:r>
              <a:rPr lang="en-US" sz="3200" b="1" dirty="0">
                <a:solidFill>
                  <a:srgbClr val="FF0000"/>
                </a:solidFill>
              </a:rPr>
              <a:t>Secondary Yield: </a:t>
            </a:r>
            <a:r>
              <a:rPr lang="en-US" sz="3200" b="1" dirty="0"/>
              <a:t>water available in </a:t>
            </a:r>
            <a:r>
              <a:rPr lang="en-US" sz="3200" b="1" dirty="0">
                <a:solidFill>
                  <a:srgbClr val="0070C0"/>
                </a:solidFill>
              </a:rPr>
              <a:t>excess of safe yields </a:t>
            </a:r>
            <a:r>
              <a:rPr lang="en-US" sz="3200" b="1" dirty="0"/>
              <a:t>during </a:t>
            </a:r>
            <a:r>
              <a:rPr lang="en-US" sz="3200" b="1" dirty="0">
                <a:solidFill>
                  <a:srgbClr val="FF0000"/>
                </a:solidFill>
              </a:rPr>
              <a:t>periods of high flow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3999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</p:spPr>
        <p:txBody>
          <a:bodyPr/>
          <a:lstStyle/>
          <a:p>
            <a:r>
              <a:rPr lang="en-US" b="1" dirty="0" smtClean="0"/>
              <a:t>Storage-Yield Relationship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Two Types of Problems: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storage required </a:t>
            </a:r>
            <a:r>
              <a:rPr lang="en-US" b="1" dirty="0" smtClean="0"/>
              <a:t>at a given site </a:t>
            </a:r>
            <a:r>
              <a:rPr lang="en-US" b="1" dirty="0" smtClean="0">
                <a:solidFill>
                  <a:srgbClr val="FF0000"/>
                </a:solidFill>
              </a:rPr>
              <a:t>to supply a given yield </a:t>
            </a:r>
            <a:r>
              <a:rPr lang="en-US" b="1" dirty="0" smtClean="0"/>
              <a:t>(planning)</a:t>
            </a:r>
          </a:p>
          <a:p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Determine the yield </a:t>
            </a:r>
            <a:r>
              <a:rPr lang="en-US" b="1" dirty="0" smtClean="0"/>
              <a:t>from a given </a:t>
            </a:r>
            <a:r>
              <a:rPr lang="en-US" b="1" dirty="0" smtClean="0">
                <a:solidFill>
                  <a:srgbClr val="FF0000"/>
                </a:solidFill>
              </a:rPr>
              <a:t>amount of storage </a:t>
            </a:r>
            <a:r>
              <a:rPr lang="en-US" b="1" dirty="0" smtClean="0"/>
              <a:t>(final design)</a:t>
            </a:r>
          </a:p>
        </p:txBody>
      </p:sp>
    </p:spTree>
    <p:extLst>
      <p:ext uri="{BB962C8B-B14F-4D97-AF65-F5344CB8AC3E}">
        <p14:creationId xmlns:p14="http://schemas.microsoft.com/office/powerpoint/2010/main" val="706671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Reservoir Capacity given Yield</a:t>
            </a:r>
            <a:br>
              <a:rPr lang="en-US" smtClean="0"/>
            </a:br>
            <a:r>
              <a:rPr lang="en-US" sz="3200"/>
              <a:t>(Rippl Diagram/Mass curve)</a:t>
            </a:r>
          </a:p>
        </p:txBody>
      </p:sp>
      <p:pic>
        <p:nvPicPr>
          <p:cNvPr id="1034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1" y="1878131"/>
            <a:ext cx="5505450" cy="367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64" y="5286376"/>
            <a:ext cx="27336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3971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57201"/>
            <a:ext cx="6858000" cy="641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algn="just"/>
            <a:r>
              <a:rPr lang="en-US" sz="3200" b="1" dirty="0"/>
              <a:t>Mass Curve &amp; Constant Yield Lines</a:t>
            </a:r>
          </a:p>
        </p:txBody>
      </p:sp>
      <p:sp>
        <p:nvSpPr>
          <p:cNvPr id="104452" name="Line 5"/>
          <p:cNvSpPr>
            <a:spLocks noChangeShapeType="1"/>
          </p:cNvSpPr>
          <p:nvPr/>
        </p:nvSpPr>
        <p:spPr bwMode="auto">
          <a:xfrm flipV="1">
            <a:off x="3276600" y="40386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4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Firm Yield Curve</a:t>
            </a:r>
          </a:p>
        </p:txBody>
      </p:sp>
      <p:pic>
        <p:nvPicPr>
          <p:cNvPr id="10547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861826"/>
            <a:ext cx="7391400" cy="476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187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Yield given Storage</a:t>
            </a:r>
          </a:p>
        </p:txBody>
      </p:sp>
      <p:pic>
        <p:nvPicPr>
          <p:cNvPr id="1064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2909"/>
            <a:ext cx="7772400" cy="506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TextBox 3"/>
          <p:cNvSpPr txBox="1">
            <a:spLocks noChangeArrowheads="1"/>
          </p:cNvSpPr>
          <p:nvPr/>
        </p:nvSpPr>
        <p:spPr bwMode="auto">
          <a:xfrm>
            <a:off x="3167063" y="1785939"/>
            <a:ext cx="2835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Yield = Flattest Slope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4452938" y="2643188"/>
            <a:ext cx="1357313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Reservoir Capacity Determination using Sequence Peak Algorithm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An alternative to Rippl diagram when:</a:t>
            </a:r>
          </a:p>
          <a:p>
            <a:pPr lvl="1"/>
            <a:r>
              <a:rPr lang="en-US"/>
              <a:t>Long data series is used</a:t>
            </a:r>
          </a:p>
          <a:p>
            <a:pPr lvl="1"/>
            <a:r>
              <a:rPr lang="en-US"/>
              <a:t>Demand varies</a:t>
            </a:r>
          </a:p>
        </p:txBody>
      </p:sp>
      <p:pic>
        <p:nvPicPr>
          <p:cNvPr id="1075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89" y="3376613"/>
            <a:ext cx="635793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8326" y="2714625"/>
            <a:ext cx="45196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15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</a:t>
            </a:r>
          </a:p>
          <a:p>
            <a:pPr lvl="1"/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TRANSMISSION</a:t>
            </a:r>
          </a:p>
          <a:p>
            <a:pPr lvl="1"/>
            <a:r>
              <a:rPr lang="en-US" dirty="0" smtClean="0"/>
              <a:t>DISTRIBUTION</a:t>
            </a:r>
          </a:p>
          <a:p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ASSET MANAGEMENT</a:t>
            </a:r>
          </a:p>
          <a:p>
            <a:pPr lvl="1"/>
            <a:r>
              <a:rPr lang="en-US" dirty="0" smtClean="0"/>
              <a:t>ENVIRONMENTAL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28800" y="9144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457200" algn="just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dirty="0">
                <a:latin typeface="Arial" charset="0"/>
                <a:cs typeface="Arial" charset="0"/>
              </a:rPr>
              <a:t>Following the important factors considered for the selection of site for a dam:</a:t>
            </a:r>
          </a:p>
          <a:p>
            <a:pPr indent="-457200" algn="just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marL="1143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marL="114300" indent="-4572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000" b="1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>Site selection of a dam:</a:t>
            </a: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endParaRPr lang="en-US" sz="36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2600" y="1695450"/>
            <a:ext cx="82296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cs typeface="Arial" charset="0"/>
              </a:rPr>
              <a:t>Catchment characteristics</a:t>
            </a:r>
            <a:endParaRPr lang="tr-TR" kern="0" dirty="0">
              <a:cs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cs typeface="Arial" charset="0"/>
              </a:rPr>
              <a:t>Length of dam</a:t>
            </a:r>
            <a:endParaRPr lang="tr-TR" kern="0" dirty="0">
              <a:cs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latin typeface="Arial" charset="0"/>
                <a:cs typeface="Arial" charset="0"/>
              </a:rPr>
              <a:t>Height of dam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latin typeface="Arial" charset="0"/>
                <a:cs typeface="Arial" charset="0"/>
              </a:rPr>
              <a:t>Foundation conditions</a:t>
            </a:r>
            <a:endParaRPr lang="tr-TR" kern="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cs typeface="Arial" charset="0"/>
              </a:rPr>
              <a:t>Availability of suitable </a:t>
            </a:r>
            <a:r>
              <a:rPr lang="tr-TR" kern="0" dirty="0">
                <a:cs typeface="Arial" charset="0"/>
              </a:rPr>
              <a:t>Spillway </a:t>
            </a:r>
            <a:r>
              <a:rPr lang="en-US" kern="0" dirty="0">
                <a:cs typeface="Arial" charset="0"/>
              </a:rPr>
              <a:t>location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/>
              <a:defRPr/>
            </a:pPr>
            <a:r>
              <a:rPr lang="en-US" kern="0" dirty="0">
                <a:latin typeface="Arial" charset="0"/>
                <a:cs typeface="Arial" charset="0"/>
              </a:rPr>
              <a:t>Availability of suitable construction materials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6"/>
              <a:defRPr/>
            </a:pPr>
            <a:r>
              <a:rPr lang="en-US" kern="0" dirty="0">
                <a:cs typeface="Arial" charset="0"/>
              </a:rPr>
              <a:t>Storage capacity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6"/>
              <a:defRPr/>
            </a:pPr>
            <a:r>
              <a:rPr lang="en-US" kern="0" dirty="0">
                <a:cs typeface="Arial" charset="0"/>
              </a:rPr>
              <a:t>Construction and maintenance cost</a:t>
            </a:r>
            <a:endParaRPr lang="tr-TR" kern="0" dirty="0">
              <a:cs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6"/>
              <a:defRPr/>
            </a:pPr>
            <a:r>
              <a:rPr lang="en-US" kern="0" dirty="0">
                <a:cs typeface="Arial" charset="0"/>
              </a:rPr>
              <a:t>Access to the site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6"/>
              <a:defRPr/>
            </a:pPr>
            <a:r>
              <a:rPr lang="en-US" kern="0" dirty="0">
                <a:cs typeface="Arial" charset="0"/>
              </a:rPr>
              <a:t>Options for diversion of river during construction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10"/>
              <a:defRPr/>
            </a:pPr>
            <a:r>
              <a:rPr lang="en-US" kern="0" dirty="0">
                <a:latin typeface="Arial" charset="0"/>
                <a:cs typeface="Arial" charset="0"/>
              </a:rPr>
              <a:t>Compensation cost for property and land acquisition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10"/>
              <a:defRPr/>
            </a:pPr>
            <a:r>
              <a:rPr lang="en-US" kern="0" dirty="0">
                <a:latin typeface="Arial" charset="0"/>
                <a:cs typeface="Arial" charset="0"/>
              </a:rPr>
              <a:t>Quality of water 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10"/>
              <a:defRPr/>
            </a:pPr>
            <a:r>
              <a:rPr lang="en-US" kern="0" dirty="0">
                <a:latin typeface="Arial" charset="0"/>
                <a:cs typeface="Arial" charset="0"/>
              </a:rPr>
              <a:t>Sediment transport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+mj-lt"/>
              <a:buAutoNum type="arabicParenR" startAt="10"/>
              <a:defRPr/>
            </a:pPr>
            <a:r>
              <a:rPr lang="en-US" kern="0" dirty="0">
                <a:latin typeface="Arial" charset="0"/>
                <a:cs typeface="Arial" charset="0"/>
              </a:rPr>
              <a:t>Environmental conditions</a:t>
            </a:r>
            <a:endParaRPr lang="en-US" kern="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09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4"/>
          <p:cNvSpPr>
            <a:spLocks noGrp="1"/>
          </p:cNvSpPr>
          <p:nvPr>
            <p:ph type="title"/>
          </p:nvPr>
        </p:nvSpPr>
        <p:spPr>
          <a:xfrm>
            <a:off x="1981200" y="-100013"/>
            <a:ext cx="8229600" cy="1143001"/>
          </a:xfrm>
        </p:spPr>
        <p:txBody>
          <a:bodyPr/>
          <a:lstStyle/>
          <a:p>
            <a:r>
              <a:rPr lang="en-US" dirty="0" smtClean="0"/>
              <a:t>Intake site selection criteria</a:t>
            </a:r>
          </a:p>
        </p:txBody>
      </p:sp>
      <p:sp>
        <p:nvSpPr>
          <p:cNvPr id="123907" name="Content Placeholder 5"/>
          <p:cNvSpPr>
            <a:spLocks noGrp="1"/>
          </p:cNvSpPr>
          <p:nvPr>
            <p:ph idx="1"/>
          </p:nvPr>
        </p:nvSpPr>
        <p:spPr>
          <a:xfrm>
            <a:off x="2057400" y="1371600"/>
            <a:ext cx="8229600" cy="54864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Avoid</a:t>
            </a:r>
            <a:r>
              <a:rPr lang="en-US" sz="2000" b="1" dirty="0"/>
              <a:t> locations that are near </a:t>
            </a:r>
            <a:r>
              <a:rPr lang="en-US" sz="2000" b="1" dirty="0">
                <a:solidFill>
                  <a:srgbClr val="FF0000"/>
                </a:solidFill>
              </a:rPr>
              <a:t>wastewater discharge points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pollution hazard </a:t>
            </a:r>
            <a:r>
              <a:rPr lang="en-US" sz="2000" b="1" dirty="0"/>
              <a:t>is likely as well as </a:t>
            </a:r>
            <a:r>
              <a:rPr lang="en-US" sz="2000" b="1" dirty="0">
                <a:solidFill>
                  <a:srgbClr val="FF0000"/>
                </a:solidFill>
              </a:rPr>
              <a:t>areas with poor water circulation. 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Select locations </a:t>
            </a:r>
            <a:r>
              <a:rPr lang="en-US" sz="2000" b="1" dirty="0"/>
              <a:t>that enable withdrawal of </a:t>
            </a:r>
            <a:r>
              <a:rPr lang="en-US" sz="2000" b="1" dirty="0">
                <a:solidFill>
                  <a:srgbClr val="FF0000"/>
                </a:solidFill>
              </a:rPr>
              <a:t>water from a range of levels- </a:t>
            </a:r>
            <a:r>
              <a:rPr lang="en-US" sz="2000" b="1" dirty="0"/>
              <a:t>lowest to highest levels.</a:t>
            </a:r>
            <a:endParaRPr lang="fr-FR" sz="2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Magnitude and direction of stream </a:t>
            </a:r>
            <a:r>
              <a:rPr lang="en-US" sz="2000" b="1" dirty="0"/>
              <a:t>or current velocities should be such that they do not affect the function and stability of the intake structure. The </a:t>
            </a:r>
            <a:r>
              <a:rPr lang="en-US" sz="2000" b="1" dirty="0">
                <a:solidFill>
                  <a:srgbClr val="FF0000"/>
                </a:solidFill>
              </a:rPr>
              <a:t>limiting velocity should be 0.6 m/s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avoid</a:t>
            </a:r>
            <a:r>
              <a:rPr lang="en-US" sz="2000" b="1" dirty="0"/>
              <a:t> locating a river intake at </a:t>
            </a:r>
            <a:r>
              <a:rPr lang="en-US" sz="2000" b="1" dirty="0">
                <a:solidFill>
                  <a:srgbClr val="FF0000"/>
                </a:solidFill>
              </a:rPr>
              <a:t>the</a:t>
            </a:r>
            <a:r>
              <a:rPr lang="en-US" sz="2000" b="1" i="1" dirty="0">
                <a:solidFill>
                  <a:srgbClr val="FF0000"/>
                </a:solidFill>
              </a:rPr>
              <a:t> curved</a:t>
            </a:r>
            <a:r>
              <a:rPr lang="en-US" sz="2000" b="1" dirty="0">
                <a:solidFill>
                  <a:srgbClr val="FF0000"/>
                </a:solidFill>
              </a:rPr>
              <a:t> part of the river.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Reliable access roads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power sources </a:t>
            </a:r>
            <a:r>
              <a:rPr lang="en-US" sz="2000" b="1" dirty="0"/>
              <a:t>should be available to facilitate </a:t>
            </a:r>
            <a:r>
              <a:rPr lang="en-US" sz="2000" b="1" dirty="0">
                <a:solidFill>
                  <a:srgbClr val="FF0000"/>
                </a:solidFill>
              </a:rPr>
              <a:t>operation and maintenance of the intake structure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b="1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site for intakes </a:t>
            </a:r>
            <a:r>
              <a:rPr lang="en-US" sz="2000" b="1" dirty="0"/>
              <a:t>should be </a:t>
            </a:r>
            <a:r>
              <a:rPr lang="en-US" sz="2000" b="1" dirty="0">
                <a:solidFill>
                  <a:srgbClr val="FF0000"/>
                </a:solidFill>
              </a:rPr>
              <a:t>near to treatment plant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Sites that interfere with navigation </a:t>
            </a:r>
            <a:r>
              <a:rPr lang="en-US" sz="2000" b="1" dirty="0"/>
              <a:t>requirements, if any, </a:t>
            </a:r>
            <a:r>
              <a:rPr lang="en-US" sz="2000" b="1" dirty="0">
                <a:solidFill>
                  <a:srgbClr val="FF0000"/>
                </a:solidFill>
              </a:rPr>
              <a:t>should not be considered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Locations </a:t>
            </a:r>
            <a:r>
              <a:rPr lang="en-US" sz="2000" b="1" dirty="0"/>
              <a:t>that result in </a:t>
            </a:r>
            <a:r>
              <a:rPr lang="en-US" sz="2000" b="1" dirty="0">
                <a:solidFill>
                  <a:srgbClr val="FF0000"/>
                </a:solidFill>
              </a:rPr>
              <a:t>major environmental impacts </a:t>
            </a:r>
            <a:r>
              <a:rPr lang="en-US" sz="2000" b="1" dirty="0"/>
              <a:t>should be </a:t>
            </a:r>
            <a:r>
              <a:rPr lang="en-US" sz="2000" b="1" dirty="0">
                <a:solidFill>
                  <a:srgbClr val="FF0000"/>
                </a:solidFill>
              </a:rPr>
              <a:t>avoided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0510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Intake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en-US" b="1" dirty="0" smtClean="0"/>
              <a:t>Design capacity = </a:t>
            </a:r>
            <a:r>
              <a:rPr lang="en-US" b="1" dirty="0" smtClean="0">
                <a:solidFill>
                  <a:srgbClr val="FF0000"/>
                </a:solidFill>
              </a:rPr>
              <a:t>Q max-day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Intake velocity </a:t>
            </a:r>
            <a:r>
              <a:rPr lang="en-US" b="1" dirty="0" smtClean="0"/>
              <a:t>should be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b="1" dirty="0" smtClean="0">
                <a:solidFill>
                  <a:srgbClr val="FF0000"/>
                </a:solidFill>
              </a:rPr>
              <a:t> 8 cm/s </a:t>
            </a:r>
            <a:r>
              <a:rPr lang="en-US" b="1" dirty="0" smtClean="0"/>
              <a:t>so that </a:t>
            </a:r>
            <a:r>
              <a:rPr lang="en-US" b="1" dirty="0" smtClean="0">
                <a:solidFill>
                  <a:srgbClr val="FF0000"/>
                </a:solidFill>
              </a:rPr>
              <a:t>suspended matters and fishes </a:t>
            </a:r>
            <a:r>
              <a:rPr lang="en-US" b="1" dirty="0" smtClean="0"/>
              <a:t>do not enter into the conveyance system. </a:t>
            </a:r>
            <a:r>
              <a:rPr lang="en-US" b="1" dirty="0" smtClean="0">
                <a:solidFill>
                  <a:srgbClr val="FF0000"/>
                </a:solidFill>
              </a:rPr>
              <a:t>Too low velocities that </a:t>
            </a:r>
            <a:r>
              <a:rPr lang="en-US" b="1" dirty="0" smtClean="0"/>
              <a:t>require </a:t>
            </a:r>
            <a:r>
              <a:rPr lang="en-US" b="1" dirty="0" smtClean="0">
                <a:solidFill>
                  <a:srgbClr val="FF0000"/>
                </a:solidFill>
              </a:rPr>
              <a:t>large intake ports </a:t>
            </a:r>
            <a:r>
              <a:rPr lang="en-US" b="1" dirty="0" smtClean="0"/>
              <a:t>should also </a:t>
            </a:r>
            <a:r>
              <a:rPr lang="en-US" b="1" dirty="0" smtClean="0">
                <a:solidFill>
                  <a:srgbClr val="FF0000"/>
                </a:solidFill>
              </a:rPr>
              <a:t>be avoided.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vertical positions of top and bottom intake ports should be such that good quality water is withdrawn. </a:t>
            </a:r>
            <a:r>
              <a:rPr lang="en-US" b="1" dirty="0" smtClean="0"/>
              <a:t>Locate the </a:t>
            </a:r>
            <a:r>
              <a:rPr lang="en-US" b="1" dirty="0" smtClean="0">
                <a:solidFill>
                  <a:srgbClr val="FF0000"/>
                </a:solidFill>
              </a:rPr>
              <a:t>top intak</a:t>
            </a:r>
            <a:r>
              <a:rPr lang="en-US" b="1" dirty="0" smtClean="0"/>
              <a:t>e port at a distance not less than 2 m from the normal water level and the </a:t>
            </a:r>
            <a:r>
              <a:rPr lang="en-US" b="1" dirty="0" smtClean="0">
                <a:solidFill>
                  <a:srgbClr val="FF0000"/>
                </a:solidFill>
              </a:rPr>
              <a:t>bottom port at least 1 m above</a:t>
            </a:r>
            <a:r>
              <a:rPr lang="en-US" b="1" dirty="0" smtClean="0"/>
              <a:t> the bottom.</a:t>
            </a:r>
            <a:endParaRPr lang="fr-FR" b="1" dirty="0" smtClean="0"/>
          </a:p>
          <a:p>
            <a:pPr algn="just"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Major parameters of design:</a:t>
            </a:r>
            <a:endParaRPr lang="fr-FR" b="1" dirty="0" smtClean="0">
              <a:solidFill>
                <a:srgbClr val="FF0000"/>
              </a:solidFill>
            </a:endParaRPr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Size and layout of the intake port(s)</a:t>
            </a:r>
            <a:endParaRPr lang="fr-FR" b="1" dirty="0" smtClean="0"/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Layout and bar arrangement of coarse screens</a:t>
            </a:r>
            <a:endParaRPr lang="fr-FR" b="1" dirty="0" smtClean="0"/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Location and size of fine screen</a:t>
            </a:r>
            <a:endParaRPr lang="fr-FR" b="1" dirty="0" smtClean="0"/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Head losses in the intake port, coarse and fine screens</a:t>
            </a:r>
            <a:endParaRPr lang="fr-FR" b="1" dirty="0" smtClean="0"/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A check on the stability of the intake structure</a:t>
            </a:r>
            <a:endParaRPr lang="fr-FR" b="1" dirty="0" smtClean="0"/>
          </a:p>
          <a:p>
            <a:pPr algn="just">
              <a:buFont typeface="Arial" charset="0"/>
              <a:buChar char="•"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6481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Lake/Reservoir Stratification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76400"/>
            <a:ext cx="4038600" cy="3962400"/>
          </a:xfrm>
        </p:spPr>
        <p:txBody>
          <a:bodyPr/>
          <a:lstStyle/>
          <a:p>
            <a:pPr algn="just"/>
            <a:r>
              <a:rPr lang="en-US" b="1" dirty="0" smtClean="0"/>
              <a:t>Vertical stratification in lakes</a:t>
            </a:r>
          </a:p>
          <a:p>
            <a:pPr lvl="1" algn="just">
              <a:spcBef>
                <a:spcPct val="50000"/>
              </a:spcBef>
            </a:pPr>
            <a:r>
              <a:rPr lang="en-US" b="1" dirty="0" err="1" smtClean="0"/>
              <a:t>Epilimnion</a:t>
            </a:r>
            <a:endParaRPr lang="en-US" b="1" dirty="0" smtClean="0"/>
          </a:p>
          <a:p>
            <a:pPr lvl="1" algn="just">
              <a:spcBef>
                <a:spcPct val="50000"/>
              </a:spcBef>
            </a:pPr>
            <a:r>
              <a:rPr lang="en-US" b="1" dirty="0" err="1" smtClean="0"/>
              <a:t>Thermocline</a:t>
            </a:r>
            <a:endParaRPr lang="en-US" b="1" dirty="0" smtClean="0"/>
          </a:p>
          <a:p>
            <a:pPr lvl="1" algn="just">
              <a:spcBef>
                <a:spcPct val="50000"/>
              </a:spcBef>
            </a:pPr>
            <a:r>
              <a:rPr lang="en-US" b="1" dirty="0" err="1" smtClean="0"/>
              <a:t>Hypolimnion</a:t>
            </a:r>
            <a:endParaRPr lang="en-US" b="1" dirty="0" smtClean="0"/>
          </a:p>
          <a:p>
            <a:pPr algn="just">
              <a:spcBef>
                <a:spcPct val="50000"/>
              </a:spcBef>
            </a:pPr>
            <a:r>
              <a:rPr lang="en-US" b="1" dirty="0" smtClean="0"/>
              <a:t>Water is most dense at 4°C. </a:t>
            </a:r>
          </a:p>
          <a:p>
            <a:pPr lvl="1" algn="just">
              <a:buFont typeface="Arial" pitchFamily="34" charset="0"/>
              <a:buNone/>
            </a:pPr>
            <a:endParaRPr lang="en-US" b="1" dirty="0" smtClean="0"/>
          </a:p>
          <a:p>
            <a:pPr algn="just"/>
            <a:endParaRPr lang="en-US" b="1" dirty="0" smtClean="0"/>
          </a:p>
        </p:txBody>
      </p:sp>
      <p:pic>
        <p:nvPicPr>
          <p:cNvPr id="125956" name="Picture 2" descr="str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19738" y="1700214"/>
            <a:ext cx="5148262" cy="4105275"/>
          </a:xfr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44585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50-15-LakeStratification-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96939"/>
            <a:ext cx="91440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4342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686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/>
              <a:t>Implications of Lake/Reservoir Stratification for Water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39888"/>
            <a:ext cx="8382000" cy="4608512"/>
          </a:xfrm>
        </p:spPr>
        <p:txBody>
          <a:bodyPr>
            <a:normAutofit/>
          </a:bodyPr>
          <a:lstStyle/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Water in the </a:t>
            </a:r>
            <a:r>
              <a:rPr lang="en-US" b="1" dirty="0" err="1" smtClean="0">
                <a:solidFill>
                  <a:srgbClr val="FF0000"/>
                </a:solidFill>
              </a:rPr>
              <a:t>hypolimnion</a:t>
            </a:r>
            <a:r>
              <a:rPr lang="en-US" b="1" dirty="0" smtClean="0">
                <a:solidFill>
                  <a:srgbClr val="FF0000"/>
                </a:solidFill>
              </a:rPr>
              <a:t> layer has bad quality </a:t>
            </a:r>
            <a:r>
              <a:rPr lang="en-US" b="1" dirty="0" smtClean="0"/>
              <a:t>due to </a:t>
            </a:r>
            <a:r>
              <a:rPr lang="en-US" b="1" dirty="0" smtClean="0">
                <a:solidFill>
                  <a:srgbClr val="FF0000"/>
                </a:solidFill>
              </a:rPr>
              <a:t>anaerobic condition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During </a:t>
            </a:r>
            <a:r>
              <a:rPr lang="en-US" b="1" dirty="0" smtClean="0">
                <a:solidFill>
                  <a:srgbClr val="FF0000"/>
                </a:solidFill>
              </a:rPr>
              <a:t>summer </a:t>
            </a:r>
            <a:r>
              <a:rPr lang="en-US" b="1" dirty="0" smtClean="0"/>
              <a:t>water in the </a:t>
            </a:r>
            <a:r>
              <a:rPr lang="en-US" b="1" dirty="0" err="1" smtClean="0">
                <a:solidFill>
                  <a:srgbClr val="FF0000"/>
                </a:solidFill>
              </a:rPr>
              <a:t>epilimnion</a:t>
            </a:r>
            <a:r>
              <a:rPr lang="en-US" b="1" dirty="0" smtClean="0">
                <a:solidFill>
                  <a:srgbClr val="FF0000"/>
                </a:solidFill>
              </a:rPr>
              <a:t> layer </a:t>
            </a:r>
            <a:r>
              <a:rPr lang="en-US" b="1" dirty="0" smtClean="0"/>
              <a:t>is </a:t>
            </a:r>
            <a:r>
              <a:rPr lang="en-US" b="1" dirty="0" smtClean="0">
                <a:solidFill>
                  <a:srgbClr val="FF0000"/>
                </a:solidFill>
              </a:rPr>
              <a:t>not of good quality </a:t>
            </a:r>
            <a:r>
              <a:rPr lang="en-US" b="1" dirty="0" smtClean="0"/>
              <a:t>due to </a:t>
            </a:r>
            <a:r>
              <a:rPr lang="en-US" b="1" dirty="0" smtClean="0">
                <a:solidFill>
                  <a:srgbClr val="FF0000"/>
                </a:solidFill>
              </a:rPr>
              <a:t>abundant algal growth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Good quality </a:t>
            </a:r>
            <a:r>
              <a:rPr lang="en-US" b="1" dirty="0" smtClean="0"/>
              <a:t>water can be withdrawn from </a:t>
            </a:r>
            <a:r>
              <a:rPr lang="en-US" b="1" dirty="0" smtClean="0">
                <a:solidFill>
                  <a:srgbClr val="FF0000"/>
                </a:solidFill>
              </a:rPr>
              <a:t>just below the </a:t>
            </a:r>
            <a:r>
              <a:rPr lang="en-US" b="1" dirty="0" err="1" smtClean="0">
                <a:solidFill>
                  <a:srgbClr val="FF0000"/>
                </a:solidFill>
              </a:rPr>
              <a:t>thermocline</a:t>
            </a:r>
            <a:r>
              <a:rPr lang="en-US" b="1" dirty="0" smtClean="0"/>
              <a:t>  layer </a:t>
            </a:r>
            <a:r>
              <a:rPr lang="en-US" b="1" dirty="0" smtClean="0">
                <a:solidFill>
                  <a:srgbClr val="FF0000"/>
                </a:solidFill>
              </a:rPr>
              <a:t>during summer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During </a:t>
            </a:r>
            <a:r>
              <a:rPr lang="en-US" b="1" dirty="0" smtClean="0">
                <a:solidFill>
                  <a:srgbClr val="FF0000"/>
                </a:solidFill>
              </a:rPr>
              <a:t>winter </a:t>
            </a:r>
            <a:r>
              <a:rPr lang="en-US" b="1" dirty="0" smtClean="0"/>
              <a:t>better </a:t>
            </a:r>
            <a:r>
              <a:rPr lang="en-US" b="1" dirty="0" smtClean="0">
                <a:solidFill>
                  <a:srgbClr val="FF0000"/>
                </a:solidFill>
              </a:rPr>
              <a:t>quality water </a:t>
            </a:r>
            <a:r>
              <a:rPr lang="en-US" b="1" dirty="0" smtClean="0"/>
              <a:t>can be withdrawn from the </a:t>
            </a:r>
            <a:r>
              <a:rPr lang="en-US" b="1" dirty="0" err="1" smtClean="0">
                <a:solidFill>
                  <a:srgbClr val="FF0000"/>
                </a:solidFill>
              </a:rPr>
              <a:t>epilimnion</a:t>
            </a:r>
            <a:r>
              <a:rPr lang="en-US" b="1" dirty="0" smtClean="0">
                <a:solidFill>
                  <a:srgbClr val="FF0000"/>
                </a:solidFill>
              </a:rPr>
              <a:t> layer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n-US" b="1" dirty="0" smtClean="0"/>
              <a:t>During </a:t>
            </a:r>
            <a:r>
              <a:rPr lang="en-US" b="1" dirty="0" smtClean="0">
                <a:solidFill>
                  <a:srgbClr val="FF0000"/>
                </a:solidFill>
              </a:rPr>
              <a:t>spring and autumn </a:t>
            </a:r>
            <a:r>
              <a:rPr lang="en-US" b="1" dirty="0" smtClean="0"/>
              <a:t>extensive </a:t>
            </a:r>
            <a:r>
              <a:rPr lang="en-US" b="1" dirty="0" smtClean="0">
                <a:solidFill>
                  <a:srgbClr val="FF0000"/>
                </a:solidFill>
              </a:rPr>
              <a:t>treatment may be required</a:t>
            </a:r>
            <a:r>
              <a:rPr lang="en-US" b="1" dirty="0" smtClean="0"/>
              <a:t> due to </a:t>
            </a:r>
            <a:r>
              <a:rPr lang="en-US" b="1" dirty="0" smtClean="0">
                <a:solidFill>
                  <a:srgbClr val="FF0000"/>
                </a:solidFill>
              </a:rPr>
              <a:t>mixing up of bad and good </a:t>
            </a:r>
            <a:r>
              <a:rPr lang="en-US" b="1" dirty="0" smtClean="0"/>
              <a:t>quality water</a:t>
            </a:r>
          </a:p>
          <a:p>
            <a:pPr lvl="1" algn="just">
              <a:buFont typeface="Arial" charset="0"/>
              <a:buChar char="–"/>
              <a:defRPr/>
            </a:pPr>
            <a:endParaRPr lang="en-US" b="1" dirty="0" smtClean="0"/>
          </a:p>
          <a:p>
            <a:pPr lvl="1" algn="just">
              <a:buFont typeface="Arial" charset="0"/>
              <a:buChar char="–"/>
              <a:defRPr/>
            </a:pP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0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Groundwater Exploration</a:t>
            </a:r>
          </a:p>
        </p:txBody>
      </p:sp>
      <p:sp>
        <p:nvSpPr>
          <p:cNvPr id="165891" name="Text Placeholder 5"/>
          <p:cNvSpPr>
            <a:spLocks noGrp="1"/>
          </p:cNvSpPr>
          <p:nvPr>
            <p:ph type="body" idx="1"/>
          </p:nvPr>
        </p:nvSpPr>
        <p:spPr>
          <a:xfrm>
            <a:off x="1981200" y="868363"/>
            <a:ext cx="4040188" cy="639762"/>
          </a:xfrm>
        </p:spPr>
        <p:txBody>
          <a:bodyPr/>
          <a:lstStyle/>
          <a:p>
            <a:pPr algn="ctr" eaLnBrk="1" hangingPunct="1"/>
            <a:r>
              <a:rPr lang="en-US" smtClean="0"/>
              <a:t>Surface exploration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981200" y="1714501"/>
            <a:ext cx="4040188" cy="4411663"/>
          </a:xfrm>
        </p:spPr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sz="3200" b="1" dirty="0">
                <a:solidFill>
                  <a:srgbClr val="0033CC"/>
                </a:solidFill>
              </a:rPr>
              <a:t>Less costly than subsurface investigations</a:t>
            </a:r>
          </a:p>
          <a:p>
            <a:pPr>
              <a:buNone/>
              <a:defRPr/>
            </a:pPr>
            <a:endParaRPr lang="en-US" sz="3200" b="1" dirty="0">
              <a:solidFill>
                <a:srgbClr val="0033CC"/>
              </a:solidFill>
            </a:endParaRPr>
          </a:p>
          <a:p>
            <a:pPr>
              <a:buNone/>
              <a:defRPr/>
            </a:pPr>
            <a:r>
              <a:rPr lang="en-US" sz="3500" b="1" dirty="0"/>
              <a:t>1. Geologic methods</a:t>
            </a:r>
          </a:p>
          <a:p>
            <a:pPr>
              <a:buNone/>
              <a:defRPr/>
            </a:pPr>
            <a:r>
              <a:rPr lang="en-US" sz="3500" b="1" dirty="0"/>
              <a:t>2. Remote Sensing</a:t>
            </a:r>
          </a:p>
          <a:p>
            <a:pPr>
              <a:buNone/>
              <a:defRPr/>
            </a:pPr>
            <a:r>
              <a:rPr lang="en-US" sz="3500" b="1" dirty="0"/>
              <a:t>3. Surface Geophysical Methods</a:t>
            </a:r>
          </a:p>
          <a:p>
            <a:pPr>
              <a:buNone/>
              <a:defRPr/>
            </a:pPr>
            <a:r>
              <a:rPr lang="en-US" sz="3200" dirty="0"/>
              <a:t>	(a) </a:t>
            </a:r>
            <a:r>
              <a:rPr lang="en-US" sz="3200" b="1" dirty="0">
                <a:solidFill>
                  <a:srgbClr val="0033CC"/>
                </a:solidFill>
              </a:rPr>
              <a:t>Electric Resistivity Method</a:t>
            </a:r>
          </a:p>
          <a:p>
            <a:pPr>
              <a:buNone/>
              <a:defRPr/>
            </a:pPr>
            <a:r>
              <a:rPr lang="en-US" sz="3200" dirty="0">
                <a:solidFill>
                  <a:srgbClr val="0033CC"/>
                </a:solidFill>
              </a:rPr>
              <a:t>	(b) </a:t>
            </a:r>
            <a:r>
              <a:rPr lang="en-US" sz="3200" b="1" dirty="0">
                <a:solidFill>
                  <a:srgbClr val="0033CC"/>
                </a:solidFill>
              </a:rPr>
              <a:t>Seismic Refraction Method</a:t>
            </a:r>
          </a:p>
          <a:p>
            <a:pPr>
              <a:buNone/>
              <a:defRPr/>
            </a:pPr>
            <a:r>
              <a:rPr lang="en-US" sz="3200" b="1" dirty="0">
                <a:solidFill>
                  <a:srgbClr val="0033CC"/>
                </a:solidFill>
              </a:rPr>
              <a:t>	(c) Seismic Reflection Method</a:t>
            </a:r>
          </a:p>
          <a:p>
            <a:pPr>
              <a:buNone/>
              <a:defRPr/>
            </a:pPr>
            <a:r>
              <a:rPr lang="en-US" sz="3200" dirty="0">
                <a:solidFill>
                  <a:srgbClr val="0033CC"/>
                </a:solidFill>
              </a:rPr>
              <a:t>	(d) </a:t>
            </a:r>
            <a:r>
              <a:rPr lang="en-US" sz="3200" b="1" dirty="0">
                <a:solidFill>
                  <a:srgbClr val="0033CC"/>
                </a:solidFill>
              </a:rPr>
              <a:t>Gravimetric Method</a:t>
            </a:r>
          </a:p>
          <a:p>
            <a:pPr>
              <a:buNone/>
              <a:defRPr/>
            </a:pPr>
            <a:r>
              <a:rPr lang="en-US" sz="3200" dirty="0">
                <a:solidFill>
                  <a:srgbClr val="0033CC"/>
                </a:solidFill>
              </a:rPr>
              <a:t>	(e) </a:t>
            </a:r>
            <a:r>
              <a:rPr lang="en-US" sz="3200" b="1" dirty="0">
                <a:solidFill>
                  <a:srgbClr val="0033CC"/>
                </a:solidFill>
              </a:rPr>
              <a:t>Magnetic Method</a:t>
            </a:r>
          </a:p>
          <a:p>
            <a:pPr>
              <a:buNone/>
              <a:defRPr/>
            </a:pPr>
            <a:r>
              <a:rPr lang="en-US" sz="3200" dirty="0"/>
              <a:t>	(f) Electromagnetic Method</a:t>
            </a:r>
          </a:p>
          <a:p>
            <a:pPr>
              <a:buNone/>
              <a:defRPr/>
            </a:pPr>
            <a:r>
              <a:rPr lang="en-US" sz="3200" dirty="0"/>
              <a:t>	(g) Ground Penetrating Radar</a:t>
            </a:r>
          </a:p>
          <a:p>
            <a:pPr>
              <a:buNone/>
              <a:defRPr/>
            </a:pPr>
            <a:r>
              <a:rPr lang="en-US" sz="3200" dirty="0"/>
              <a:t>	and others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65893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69026" y="868363"/>
            <a:ext cx="4041775" cy="639762"/>
          </a:xfrm>
        </p:spPr>
        <p:txBody>
          <a:bodyPr/>
          <a:lstStyle/>
          <a:p>
            <a:pPr algn="ctr" eaLnBrk="1" hangingPunct="1"/>
            <a:r>
              <a:rPr lang="en-US" smtClean="0"/>
              <a:t>Subsurface exploration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69026" y="1643063"/>
            <a:ext cx="4041775" cy="448310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b="1" dirty="0" smtClean="0"/>
              <a:t>1. Test drilling</a:t>
            </a:r>
            <a:endParaRPr lang="en-US" dirty="0" smtClean="0"/>
          </a:p>
          <a:p>
            <a:pPr marL="400050" lvl="1" indent="0">
              <a:defRPr/>
            </a:pPr>
            <a:r>
              <a:rPr lang="en-US" b="1" dirty="0" smtClean="0">
                <a:solidFill>
                  <a:srgbClr val="0033CC"/>
                </a:solidFill>
              </a:rPr>
              <a:t>geologic log</a:t>
            </a:r>
          </a:p>
          <a:p>
            <a:pPr marL="400050" lvl="1" indent="0">
              <a:defRPr/>
            </a:pPr>
            <a:r>
              <a:rPr lang="en-US" dirty="0" smtClean="0"/>
              <a:t>drilling time log</a:t>
            </a:r>
          </a:p>
          <a:p>
            <a:pPr marL="400050" lvl="1" indent="0">
              <a:defRPr/>
            </a:pPr>
            <a:r>
              <a:rPr lang="en-US" dirty="0" smtClean="0"/>
              <a:t>Water level measurement</a:t>
            </a:r>
          </a:p>
          <a:p>
            <a:pPr marL="0" indent="0">
              <a:buNone/>
              <a:defRPr/>
            </a:pPr>
            <a:r>
              <a:rPr lang="en-US" b="1" dirty="0" smtClean="0"/>
              <a:t>2. Geophysical logging/borehole geophysics</a:t>
            </a:r>
            <a:endParaRPr lang="en-US" dirty="0" smtClean="0"/>
          </a:p>
          <a:p>
            <a:pPr marL="400050" lvl="1" indent="0">
              <a:defRPr/>
            </a:pPr>
            <a:r>
              <a:rPr lang="en-US" b="1" dirty="0" smtClean="0">
                <a:solidFill>
                  <a:srgbClr val="0033CC"/>
                </a:solidFill>
              </a:rPr>
              <a:t>Resistivity logging</a:t>
            </a:r>
          </a:p>
          <a:p>
            <a:pPr marL="400050" lvl="1" indent="0">
              <a:defRPr/>
            </a:pPr>
            <a:r>
              <a:rPr lang="en-US" b="1" dirty="0" smtClean="0">
                <a:solidFill>
                  <a:srgbClr val="0033CC"/>
                </a:solidFill>
              </a:rPr>
              <a:t>Spontaneous potential logging</a:t>
            </a:r>
          </a:p>
          <a:p>
            <a:pPr marL="400050" lvl="1" indent="0">
              <a:defRPr/>
            </a:pPr>
            <a:r>
              <a:rPr lang="en-US" b="1" dirty="0" smtClean="0">
                <a:solidFill>
                  <a:srgbClr val="0033CC"/>
                </a:solidFill>
              </a:rPr>
              <a:t>Radiation logging</a:t>
            </a:r>
          </a:p>
          <a:p>
            <a:pPr marL="400050" lvl="1" indent="0">
              <a:defRPr/>
            </a:pPr>
            <a:r>
              <a:rPr lang="en-US" dirty="0" smtClean="0"/>
              <a:t>Temperature logging</a:t>
            </a:r>
          </a:p>
          <a:p>
            <a:pPr marL="400050" lvl="1" indent="0">
              <a:defRPr/>
            </a:pPr>
            <a:r>
              <a:rPr lang="en-US" dirty="0" smtClean="0"/>
              <a:t>Caliper Logging</a:t>
            </a:r>
          </a:p>
          <a:p>
            <a:pPr marL="400050" lvl="1" indent="0">
              <a:defRPr/>
            </a:pPr>
            <a:r>
              <a:rPr lang="en-US" dirty="0" smtClean="0"/>
              <a:t>Fluid Conductivity logging</a:t>
            </a:r>
          </a:p>
          <a:p>
            <a:pPr marL="400050" lvl="1" indent="0">
              <a:defRPr/>
            </a:pPr>
            <a:r>
              <a:rPr lang="en-US" dirty="0" smtClean="0"/>
              <a:t>Fluid velocity logging</a:t>
            </a:r>
          </a:p>
          <a:p>
            <a:pPr marL="0" indent="0">
              <a:buNone/>
              <a:defRPr/>
            </a:pPr>
            <a:r>
              <a:rPr lang="en-US" b="1" dirty="0" smtClean="0"/>
              <a:t>3. Tracer tests </a:t>
            </a:r>
            <a:r>
              <a:rPr lang="en-US" dirty="0" smtClean="0"/>
              <a:t>and others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24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>
          <a:xfrm>
            <a:off x="1981200" y="142876"/>
            <a:ext cx="8229600" cy="1082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Finding suitable well location- </a:t>
            </a:r>
            <a:br>
              <a:rPr lang="en-US" sz="4000"/>
            </a:br>
            <a:r>
              <a:rPr lang="en-US" sz="4000"/>
              <a:t>Pre-drilling investigations</a:t>
            </a:r>
          </a:p>
        </p:txBody>
      </p:sp>
      <p:pic>
        <p:nvPicPr>
          <p:cNvPr id="166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24063" y="1357313"/>
            <a:ext cx="8215312" cy="5143500"/>
          </a:xfrm>
          <a:noFill/>
        </p:spPr>
      </p:pic>
    </p:spTree>
    <p:extLst>
      <p:ext uri="{BB962C8B-B14F-4D97-AF65-F5344CB8AC3E}">
        <p14:creationId xmlns:p14="http://schemas.microsoft.com/office/powerpoint/2010/main" val="225625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25487"/>
          </a:xfrm>
        </p:spPr>
        <p:txBody>
          <a:bodyPr/>
          <a:lstStyle/>
          <a:p>
            <a:pPr eaLnBrk="1" hangingPunct="1"/>
            <a:r>
              <a:rPr lang="en-US" sz="3600"/>
              <a:t>Hydrogeological conditions</a:t>
            </a:r>
          </a:p>
        </p:txBody>
      </p:sp>
      <p:pic>
        <p:nvPicPr>
          <p:cNvPr id="167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24063" y="1214439"/>
            <a:ext cx="8215312" cy="5286375"/>
          </a:xfrm>
          <a:noFill/>
        </p:spPr>
      </p:pic>
    </p:spTree>
    <p:extLst>
      <p:ext uri="{BB962C8B-B14F-4D97-AF65-F5344CB8AC3E}">
        <p14:creationId xmlns:p14="http://schemas.microsoft.com/office/powerpoint/2010/main" val="1647309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Hydrogeological conditions…</a:t>
            </a:r>
          </a:p>
        </p:txBody>
      </p:sp>
      <p:pic>
        <p:nvPicPr>
          <p:cNvPr id="1689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24063" y="1500189"/>
            <a:ext cx="8215312" cy="5000625"/>
          </a:xfrm>
          <a:noFill/>
        </p:spPr>
      </p:pic>
    </p:spTree>
    <p:extLst>
      <p:ext uri="{BB962C8B-B14F-4D97-AF65-F5344CB8AC3E}">
        <p14:creationId xmlns:p14="http://schemas.microsoft.com/office/powerpoint/2010/main" val="96693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29946" y="932933"/>
            <a:ext cx="2174789" cy="2014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(SUPPLY)</a:t>
            </a:r>
          </a:p>
        </p:txBody>
      </p:sp>
      <p:sp>
        <p:nvSpPr>
          <p:cNvPr id="3" name="Oval 2"/>
          <p:cNvSpPr/>
          <p:nvPr/>
        </p:nvSpPr>
        <p:spPr>
          <a:xfrm>
            <a:off x="6974358" y="932933"/>
            <a:ext cx="2021362" cy="2014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(DEMAND)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42551" y="3787854"/>
            <a:ext cx="2174789" cy="2014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SOCIO-ECONOMY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(DEMAND)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968046" y="3663266"/>
            <a:ext cx="2312776" cy="2022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ENVIRONMENT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(Availability / Climate / Pollution)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2" idx="6"/>
            <a:endCxn id="3" idx="2"/>
          </p:cNvCxnSpPr>
          <p:nvPr/>
        </p:nvCxnSpPr>
        <p:spPr>
          <a:xfrm>
            <a:off x="3904735" y="1940009"/>
            <a:ext cx="3069623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4"/>
            <a:endCxn id="11" idx="2"/>
          </p:cNvCxnSpPr>
          <p:nvPr/>
        </p:nvCxnSpPr>
        <p:spPr>
          <a:xfrm>
            <a:off x="2817341" y="2947084"/>
            <a:ext cx="1519880" cy="273905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044264" y="-60486"/>
            <a:ext cx="2698920" cy="1917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POLICY/ GOVERNANCE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(Design Standards /Operating rules and regulations)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37221" y="4679067"/>
            <a:ext cx="2174789" cy="2014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SETTLEMENT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(Demand Centre)</a:t>
            </a:r>
          </a:p>
        </p:txBody>
      </p:sp>
      <p:cxnSp>
        <p:nvCxnSpPr>
          <p:cNvPr id="15" name="Straight Arrow Connector 14"/>
          <p:cNvCxnSpPr>
            <a:stCxn id="11" idx="6"/>
            <a:endCxn id="3" idx="4"/>
          </p:cNvCxnSpPr>
          <p:nvPr/>
        </p:nvCxnSpPr>
        <p:spPr>
          <a:xfrm flipV="1">
            <a:off x="6512010" y="2947084"/>
            <a:ext cx="1473029" cy="273905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721061" y="4019365"/>
            <a:ext cx="741405" cy="407772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7475838" y="3911422"/>
            <a:ext cx="605481" cy="339302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424616" y="1416373"/>
            <a:ext cx="0" cy="523636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81169" y="3208368"/>
            <a:ext cx="3193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</a:rPr>
              <a:t>WATER SUPPLY SYSTEM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96925"/>
          </a:xfrm>
        </p:spPr>
        <p:txBody>
          <a:bodyPr/>
          <a:lstStyle/>
          <a:p>
            <a:pPr eaLnBrk="1" hangingPunct="1"/>
            <a:r>
              <a:rPr lang="en-US" smtClean="0"/>
              <a:t>Economic factors</a:t>
            </a:r>
          </a:p>
        </p:txBody>
      </p:sp>
      <p:pic>
        <p:nvPicPr>
          <p:cNvPr id="1699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24063" y="1357313"/>
            <a:ext cx="8215312" cy="5143500"/>
          </a:xfrm>
          <a:noFill/>
        </p:spPr>
      </p:pic>
    </p:spTree>
    <p:extLst>
      <p:ext uri="{BB962C8B-B14F-4D97-AF65-F5344CB8AC3E}">
        <p14:creationId xmlns:p14="http://schemas.microsoft.com/office/powerpoint/2010/main" val="12482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factors…</a:t>
            </a:r>
          </a:p>
        </p:txBody>
      </p:sp>
      <p:pic>
        <p:nvPicPr>
          <p:cNvPr id="1710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52625" y="1600201"/>
            <a:ext cx="8286750" cy="4829175"/>
          </a:xfrm>
          <a:noFill/>
        </p:spPr>
      </p:pic>
    </p:spTree>
    <p:extLst>
      <p:ext uri="{BB962C8B-B14F-4D97-AF65-F5344CB8AC3E}">
        <p14:creationId xmlns:p14="http://schemas.microsoft.com/office/powerpoint/2010/main" val="428991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Groundwater quality, vulnerability, protection</a:t>
            </a:r>
          </a:p>
        </p:txBody>
      </p:sp>
      <p:pic>
        <p:nvPicPr>
          <p:cNvPr id="174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52626" y="1500189"/>
            <a:ext cx="8215313" cy="4643437"/>
          </a:xfrm>
          <a:noFill/>
        </p:spPr>
      </p:pic>
    </p:spTree>
    <p:extLst>
      <p:ext uri="{BB962C8B-B14F-4D97-AF65-F5344CB8AC3E}">
        <p14:creationId xmlns:p14="http://schemas.microsoft.com/office/powerpoint/2010/main" val="212254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Transmission </a:t>
            </a:r>
            <a:r>
              <a:rPr lang="en-US" dirty="0" smtClean="0">
                <a:solidFill>
                  <a:srgbClr val="FF0000"/>
                </a:solidFill>
              </a:rPr>
              <a:t>lines could be between a source and treatment plant </a:t>
            </a:r>
            <a:r>
              <a:rPr lang="en-US" dirty="0" smtClean="0"/>
              <a:t>or a treatment plant to a reservoir just before a demand center</a:t>
            </a:r>
          </a:p>
          <a:p>
            <a:r>
              <a:rPr lang="en-US" dirty="0" smtClean="0"/>
              <a:t>Common characteristics of a </a:t>
            </a:r>
            <a:r>
              <a:rPr lang="en-US" dirty="0" smtClean="0">
                <a:solidFill>
                  <a:srgbClr val="FF0000"/>
                </a:solidFill>
              </a:rPr>
              <a:t>transmission line is there is no withdrawal </a:t>
            </a:r>
            <a:r>
              <a:rPr lang="en-US" dirty="0" smtClean="0"/>
              <a:t>from a transmission line</a:t>
            </a:r>
          </a:p>
          <a:p>
            <a:r>
              <a:rPr lang="en-US" dirty="0" smtClean="0"/>
              <a:t>Transmission line could be </a:t>
            </a:r>
            <a:r>
              <a:rPr lang="en-US" dirty="0" smtClean="0">
                <a:solidFill>
                  <a:srgbClr val="FF0000"/>
                </a:solidFill>
              </a:rPr>
              <a:t>either a gravity or pumping line </a:t>
            </a:r>
            <a:r>
              <a:rPr lang="en-US" dirty="0" smtClean="0"/>
              <a:t>or a combination</a:t>
            </a:r>
          </a:p>
          <a:p>
            <a:r>
              <a:rPr lang="en-US" dirty="0" smtClean="0"/>
              <a:t>There could </a:t>
            </a:r>
            <a:r>
              <a:rPr lang="en-US" dirty="0" smtClean="0">
                <a:solidFill>
                  <a:srgbClr val="FF0000"/>
                </a:solidFill>
              </a:rPr>
              <a:t>pressure breaking and/or service reservoirs </a:t>
            </a:r>
            <a:r>
              <a:rPr lang="en-US" dirty="0" smtClean="0"/>
              <a:t>in a transmission system</a:t>
            </a:r>
          </a:p>
          <a:p>
            <a:r>
              <a:rPr lang="en-US" dirty="0" smtClean="0"/>
              <a:t>Management of </a:t>
            </a:r>
            <a:r>
              <a:rPr lang="en-US" dirty="0" smtClean="0">
                <a:solidFill>
                  <a:srgbClr val="FF0000"/>
                </a:solidFill>
              </a:rPr>
              <a:t>pressure and leakage is the main issue </a:t>
            </a:r>
            <a:r>
              <a:rPr lang="en-US" dirty="0" smtClean="0"/>
              <a:t>in the transmission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 is necessary </a:t>
            </a:r>
            <a:r>
              <a:rPr lang="en-US" dirty="0" smtClean="0">
                <a:solidFill>
                  <a:srgbClr val="FF0000"/>
                </a:solidFill>
              </a:rPr>
              <a:t>for any type of source </a:t>
            </a:r>
            <a:r>
              <a:rPr lang="en-US" dirty="0" smtClean="0"/>
              <a:t>the degree and the type differs from source to source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Conventional</a:t>
            </a:r>
            <a:r>
              <a:rPr lang="en-US" dirty="0" smtClean="0"/>
              <a:t> Treatment Process are usually applicable for </a:t>
            </a:r>
            <a:r>
              <a:rPr lang="en-US" dirty="0" smtClean="0">
                <a:solidFill>
                  <a:srgbClr val="FF0000"/>
                </a:solidFill>
              </a:rPr>
              <a:t>surface water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GW requires minimal </a:t>
            </a:r>
            <a:r>
              <a:rPr lang="en-US" dirty="0" smtClean="0"/>
              <a:t>treatment except in special cases like GW with higher level of Fluoride, Arsenic,</a:t>
            </a:r>
            <a:r>
              <a:rPr lang="is-IS" dirty="0" smtClean="0"/>
              <a:t>…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Sources downstream of towns </a:t>
            </a:r>
            <a:r>
              <a:rPr lang="is-IS" dirty="0" smtClean="0"/>
              <a:t>or anyother development with point and non-point of sources of pollution require more intensive and combination of treatment process</a:t>
            </a:r>
          </a:p>
          <a:p>
            <a:r>
              <a:rPr lang="is-IS" dirty="0" smtClean="0"/>
              <a:t>Treatment </a:t>
            </a:r>
            <a:r>
              <a:rPr lang="is-IS" dirty="0" smtClean="0">
                <a:solidFill>
                  <a:srgbClr val="FF0000"/>
                </a:solidFill>
              </a:rPr>
              <a:t>plants can be phased </a:t>
            </a:r>
            <a:r>
              <a:rPr lang="is-IS" dirty="0" smtClean="0"/>
              <a:t>within the design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Distribution component </a:t>
            </a:r>
            <a:r>
              <a:rPr lang="en-US" dirty="0" smtClean="0">
                <a:solidFill>
                  <a:srgbClr val="FF0000"/>
                </a:solidFill>
              </a:rPr>
              <a:t>delivers the water to users</a:t>
            </a:r>
          </a:p>
          <a:p>
            <a:r>
              <a:rPr lang="en-US" dirty="0" smtClean="0"/>
              <a:t>Usually, </a:t>
            </a:r>
            <a:r>
              <a:rPr lang="en-US" dirty="0" smtClean="0">
                <a:solidFill>
                  <a:srgbClr val="FF0000"/>
                </a:solidFill>
              </a:rPr>
              <a:t>have service reservoirs, have main, primary, secondary and tertiary lines, pumps and various appurtenances like </a:t>
            </a:r>
            <a:r>
              <a:rPr lang="en-US" dirty="0" smtClean="0"/>
              <a:t>– Gate valves / air release valves, blow of valves,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Reservoirs, distribution lines, pumps can be phased within the design period</a:t>
            </a:r>
          </a:p>
          <a:p>
            <a:r>
              <a:rPr lang="is-IS" dirty="0" smtClean="0"/>
              <a:t>However, some components like pipes </a:t>
            </a:r>
            <a:r>
              <a:rPr lang="is-IS" dirty="0" smtClean="0">
                <a:solidFill>
                  <a:srgbClr val="FF0000"/>
                </a:solidFill>
              </a:rPr>
              <a:t>can serve more than one design period</a:t>
            </a:r>
          </a:p>
          <a:p>
            <a:r>
              <a:rPr lang="is-IS" dirty="0" smtClean="0"/>
              <a:t>Distribution systems are </a:t>
            </a:r>
            <a:r>
              <a:rPr lang="is-IS" dirty="0" smtClean="0">
                <a:solidFill>
                  <a:srgbClr val="FF0000"/>
                </a:solidFill>
              </a:rPr>
              <a:t>designed to satisfy the peak hour demand </a:t>
            </a:r>
            <a:r>
              <a:rPr lang="is-IS" dirty="0" smtClean="0"/>
              <a:t>/ Balancing done through service reservoir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NRW / Contamination are biggest </a:t>
            </a:r>
            <a:r>
              <a:rPr lang="is-IS" dirty="0" smtClean="0"/>
              <a:t>risks in this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Supply system begin with Source / Supply side</a:t>
            </a:r>
          </a:p>
          <a:p>
            <a:r>
              <a:rPr lang="en-US" dirty="0" smtClean="0"/>
              <a:t>The Source Component is directly related to the overall demand of the system</a:t>
            </a:r>
          </a:p>
          <a:p>
            <a:r>
              <a:rPr lang="en-US" dirty="0" smtClean="0"/>
              <a:t>Sources are developed to cater mainly the maximum day demand</a:t>
            </a:r>
          </a:p>
          <a:p>
            <a:r>
              <a:rPr lang="en-US" dirty="0" smtClean="0"/>
              <a:t>Usually, water supply sources are expected to satisfy the maximum day demand when the supply is minimal / during ??? (Surface or Groundwater)</a:t>
            </a:r>
          </a:p>
          <a:p>
            <a:r>
              <a:rPr lang="en-US" dirty="0" smtClean="0"/>
              <a:t>Source is directly related to climatic conditions of the area / catchment or basin</a:t>
            </a:r>
          </a:p>
        </p:txBody>
      </p:sp>
    </p:spTree>
    <p:extLst>
      <p:ext uri="{BB962C8B-B14F-4D97-AF65-F5344CB8AC3E}">
        <p14:creationId xmlns:p14="http://schemas.microsoft.com/office/powerpoint/2010/main" val="14127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source determination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368662"/>
              </p:ext>
            </p:extLst>
          </p:nvPr>
        </p:nvGraphicFramePr>
        <p:xfrm>
          <a:off x="838199" y="1825625"/>
          <a:ext cx="10810461" cy="452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889"/>
                <a:gridCol w="6113572"/>
              </a:tblGrid>
              <a:tr h="5422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Factors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Details</a:t>
                      </a:r>
                      <a:endParaRPr lang="en-US" sz="2800" dirty="0"/>
                    </a:p>
                  </a:txBody>
                  <a:tcPr/>
                </a:tc>
              </a:tr>
              <a:tr h="5422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POPULATION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Size and growth rate</a:t>
                      </a:r>
                      <a:endParaRPr lang="en-US" sz="2800" dirty="0"/>
                    </a:p>
                  </a:txBody>
                  <a:tcPr/>
                </a:tc>
              </a:tr>
              <a:tr h="542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Rural or urban</a:t>
                      </a:r>
                      <a:endParaRPr lang="en-US" sz="2800" dirty="0"/>
                    </a:p>
                  </a:txBody>
                  <a:tcPr/>
                </a:tc>
              </a:tr>
              <a:tr h="5827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SOCIO-ECONOMY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Prevailing economic activity and living standard</a:t>
                      </a:r>
                      <a:endParaRPr lang="en-US" sz="2800" dirty="0"/>
                    </a:p>
                  </a:txBody>
                  <a:tcPr/>
                </a:tc>
              </a:tr>
              <a:tr h="97613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ENVIRONMENT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Climate/Hot or cold/ Arid, semi</a:t>
                      </a:r>
                      <a:r>
                        <a:rPr lang="en-US" sz="2800" baseline="0" dirty="0" smtClean="0"/>
                        <a:t> arid / Pollution risk /Protection requirement</a:t>
                      </a:r>
                      <a:endParaRPr lang="en-US" sz="2800" dirty="0"/>
                    </a:p>
                  </a:txBody>
                  <a:tcPr/>
                </a:tc>
              </a:tr>
              <a:tr h="976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POLICY</a:t>
                      </a:r>
                      <a:r>
                        <a:rPr lang="en-US" sz="2800" baseline="0" dirty="0" smtClean="0"/>
                        <a:t> / GOVERNANCE / STANDARDS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Water Right/ Water Abstraction Guidelines</a:t>
                      </a:r>
                      <a:r>
                        <a:rPr lang="en-US" sz="2800" baseline="0" dirty="0" smtClean="0"/>
                        <a:t> /</a:t>
                      </a:r>
                      <a:r>
                        <a:rPr lang="en-US" sz="2800" dirty="0" smtClean="0"/>
                        <a:t>Supply standard /minimum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8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/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69034"/>
            <a:ext cx="10850217" cy="5429940"/>
          </a:xfrm>
        </p:spPr>
        <p:txBody>
          <a:bodyPr>
            <a:noAutofit/>
          </a:bodyPr>
          <a:lstStyle/>
          <a:p>
            <a:r>
              <a:rPr lang="en-US" dirty="0" smtClean="0"/>
              <a:t>Bridging gap with seasonal variation</a:t>
            </a:r>
          </a:p>
          <a:p>
            <a:r>
              <a:rPr lang="en-US" dirty="0" smtClean="0"/>
              <a:t>Basically depends on the degree of variability of rainfall and the  water demand</a:t>
            </a:r>
          </a:p>
          <a:p>
            <a:r>
              <a:rPr lang="en-US" dirty="0" smtClean="0"/>
              <a:t>Usually mass curves or tabular calculation of cumulative deficiency is used to determine the quantity of storage </a:t>
            </a:r>
          </a:p>
          <a:p>
            <a:r>
              <a:rPr lang="en-US" dirty="0" smtClean="0"/>
              <a:t>Different types of dam are constructed depending on the specific conditions of the site / Usually for more than the usual design period</a:t>
            </a:r>
          </a:p>
          <a:p>
            <a:r>
              <a:rPr lang="en-US" dirty="0" smtClean="0"/>
              <a:t>GW is considered as Natural storage but pumping or withdrawal rate should be less than natural recharge rate  / Can be phased within design period</a:t>
            </a:r>
          </a:p>
          <a:p>
            <a:r>
              <a:rPr lang="en-US" dirty="0" smtClean="0"/>
              <a:t>River diversion does not require seasonal storage / Minimum flow covers maximum daily demand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River Intake Yield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Hydrological yield</a:t>
            </a:r>
          </a:p>
          <a:p>
            <a:pPr lvl="1"/>
            <a:r>
              <a:rPr lang="en-US" b="1" dirty="0" smtClean="0"/>
              <a:t>No storage</a:t>
            </a:r>
          </a:p>
          <a:p>
            <a:pPr lvl="1"/>
            <a:r>
              <a:rPr lang="en-US" b="1" dirty="0" smtClean="0"/>
              <a:t>Minimum storage (7 days) / Could also be less than that</a:t>
            </a:r>
          </a:p>
          <a:p>
            <a:r>
              <a:rPr lang="en-US" b="1" dirty="0" smtClean="0"/>
              <a:t>Yield constrained by different factors</a:t>
            </a:r>
          </a:p>
          <a:p>
            <a:r>
              <a:rPr lang="en-US" b="1" dirty="0" smtClean="0"/>
              <a:t>Methods of estimation:</a:t>
            </a:r>
          </a:p>
          <a:p>
            <a:pPr lvl="1"/>
            <a:r>
              <a:rPr lang="en-US" b="1" dirty="0" smtClean="0"/>
              <a:t>Flow duration curve</a:t>
            </a:r>
          </a:p>
          <a:p>
            <a:pPr lvl="1"/>
            <a:r>
              <a:rPr lang="en-US" b="1" dirty="0" smtClean="0"/>
              <a:t>Statistical analysis on natural flows</a:t>
            </a:r>
          </a:p>
          <a:p>
            <a:pPr lvl="1"/>
            <a:r>
              <a:rPr lang="en-US" b="1" dirty="0" smtClean="0"/>
              <a:t>Probability plot of low flows</a:t>
            </a:r>
          </a:p>
        </p:txBody>
      </p:sp>
    </p:spTree>
    <p:extLst>
      <p:ext uri="{BB962C8B-B14F-4D97-AF65-F5344CB8AC3E}">
        <p14:creationId xmlns:p14="http://schemas.microsoft.com/office/powerpoint/2010/main" val="372634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Flow duration curve</a:t>
            </a:r>
          </a:p>
        </p:txBody>
      </p:sp>
      <p:pic>
        <p:nvPicPr>
          <p:cNvPr id="962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4" y="765176"/>
            <a:ext cx="88296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617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981200" y="44451"/>
            <a:ext cx="8229600" cy="417513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Yield of Direct Supply Impounding Reservoirs</a:t>
            </a:r>
          </a:p>
        </p:txBody>
      </p:sp>
      <p:graphicFrame>
        <p:nvGraphicFramePr>
          <p:cNvPr id="6146" name="Content Placeholder 3"/>
          <p:cNvGraphicFramePr>
            <a:graphicFrameLocks noChangeAspect="1"/>
          </p:cNvGraphicFramePr>
          <p:nvPr/>
        </p:nvGraphicFramePr>
        <p:xfrm>
          <a:off x="2566988" y="692150"/>
          <a:ext cx="6985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3886200" imgH="431640" progId="Equation.3">
                  <p:embed/>
                </p:oleObj>
              </mc:Choice>
              <mc:Fallback>
                <p:oleObj name="Equation" r:id="rId3" imgW="3886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692150"/>
                        <a:ext cx="6985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62300" y="1484313"/>
            <a:ext cx="58674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47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1320</Words>
  <Application>Microsoft Macintosh PowerPoint</Application>
  <PresentationFormat>Widescreen</PresentationFormat>
  <Paragraphs>197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Part I – Water Supply</vt:lpstr>
      <vt:lpstr>OUTLINE</vt:lpstr>
      <vt:lpstr>PowerPoint Presentation</vt:lpstr>
      <vt:lpstr>Source</vt:lpstr>
      <vt:lpstr>Factors affecting source determination</vt:lpstr>
      <vt:lpstr>Storage / Source</vt:lpstr>
      <vt:lpstr>River Intake Yield</vt:lpstr>
      <vt:lpstr>Flow duration curve</vt:lpstr>
      <vt:lpstr>Yield of Direct Supply Impounding Reservoirs</vt:lpstr>
      <vt:lpstr>Reservoir Characteristics</vt:lpstr>
      <vt:lpstr>Reservoir Capacity-Elevation Curve</vt:lpstr>
      <vt:lpstr>Catchment and Reservoir Yield</vt:lpstr>
      <vt:lpstr>Reservoir Yield</vt:lpstr>
      <vt:lpstr>Storage-Yield Relationship</vt:lpstr>
      <vt:lpstr>Reservoir Capacity given Yield (Rippl Diagram/Mass curve)</vt:lpstr>
      <vt:lpstr>Mass Curve &amp; Constant Yield Lines</vt:lpstr>
      <vt:lpstr>Firm Yield Curve</vt:lpstr>
      <vt:lpstr>Yield given Storage</vt:lpstr>
      <vt:lpstr>Reservoir Capacity Determination using Sequence Peak Algorithm</vt:lpstr>
      <vt:lpstr>PowerPoint Presentation</vt:lpstr>
      <vt:lpstr>Intake site selection criteria</vt:lpstr>
      <vt:lpstr>Intake Design Considerations</vt:lpstr>
      <vt:lpstr>Lake/Reservoir Stratification</vt:lpstr>
      <vt:lpstr>PowerPoint Presentation</vt:lpstr>
      <vt:lpstr>Implications of Lake/Reservoir Stratification for Water Quality</vt:lpstr>
      <vt:lpstr>Groundwater Exploration</vt:lpstr>
      <vt:lpstr>Finding suitable well location-  Pre-drilling investigations</vt:lpstr>
      <vt:lpstr>Hydrogeological conditions</vt:lpstr>
      <vt:lpstr>Hydrogeological conditions…</vt:lpstr>
      <vt:lpstr>Economic factors</vt:lpstr>
      <vt:lpstr>Economic factors…</vt:lpstr>
      <vt:lpstr>Groundwater quality, vulnerability, protection</vt:lpstr>
      <vt:lpstr>Transmission</vt:lpstr>
      <vt:lpstr>Treatment</vt:lpstr>
      <vt:lpstr>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 – Water Supply</dc:title>
  <dc:creator>Geremew S. Gebrie</dc:creator>
  <cp:lastModifiedBy>Geremew S. Gebrie</cp:lastModifiedBy>
  <cp:revision>47</cp:revision>
  <dcterms:created xsi:type="dcterms:W3CDTF">2017-11-07T16:24:28Z</dcterms:created>
  <dcterms:modified xsi:type="dcterms:W3CDTF">2018-01-27T14:32:39Z</dcterms:modified>
</cp:coreProperties>
</file>