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306" r:id="rId2"/>
    <p:sldId id="258" r:id="rId3"/>
    <p:sldId id="259" r:id="rId4"/>
    <p:sldId id="260" r:id="rId5"/>
    <p:sldId id="261" r:id="rId6"/>
    <p:sldId id="262" r:id="rId7"/>
    <p:sldId id="264" r:id="rId8"/>
    <p:sldId id="265" r:id="rId9"/>
    <p:sldId id="263" r:id="rId10"/>
    <p:sldId id="266" r:id="rId11"/>
    <p:sldId id="267" r:id="rId12"/>
    <p:sldId id="268" r:id="rId13"/>
    <p:sldId id="269" r:id="rId14"/>
    <p:sldId id="271" r:id="rId15"/>
    <p:sldId id="270" r:id="rId16"/>
    <p:sldId id="272" r:id="rId17"/>
    <p:sldId id="273" r:id="rId18"/>
    <p:sldId id="307" r:id="rId19"/>
    <p:sldId id="308" r:id="rId20"/>
    <p:sldId id="309" r:id="rId21"/>
    <p:sldId id="310" r:id="rId22"/>
    <p:sldId id="311" r:id="rId23"/>
    <p:sldId id="312" r:id="rId24"/>
    <p:sldId id="313" r:id="rId25"/>
    <p:sldId id="371" r:id="rId26"/>
    <p:sldId id="314"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 id="343" r:id="rId56"/>
    <p:sldId id="344" r:id="rId57"/>
    <p:sldId id="345" r:id="rId58"/>
    <p:sldId id="346" r:id="rId59"/>
    <p:sldId id="347" r:id="rId60"/>
    <p:sldId id="348" r:id="rId61"/>
    <p:sldId id="349" r:id="rId62"/>
    <p:sldId id="350" r:id="rId63"/>
    <p:sldId id="351" r:id="rId64"/>
    <p:sldId id="352" r:id="rId65"/>
    <p:sldId id="353" r:id="rId66"/>
    <p:sldId id="354" r:id="rId67"/>
    <p:sldId id="355" r:id="rId68"/>
    <p:sldId id="356" r:id="rId69"/>
    <p:sldId id="357" r:id="rId70"/>
    <p:sldId id="358" r:id="rId71"/>
    <p:sldId id="359" r:id="rId72"/>
    <p:sldId id="360" r:id="rId73"/>
    <p:sldId id="361" r:id="rId74"/>
    <p:sldId id="362" r:id="rId75"/>
    <p:sldId id="363" r:id="rId76"/>
    <p:sldId id="364" r:id="rId77"/>
    <p:sldId id="365" r:id="rId78"/>
    <p:sldId id="366" r:id="rId79"/>
    <p:sldId id="367" r:id="rId80"/>
    <p:sldId id="368" r:id="rId81"/>
    <p:sldId id="369" r:id="rId82"/>
    <p:sldId id="370"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393C4-594C-4234-BC94-27399C987F57}" type="datetimeFigureOut">
              <a:rPr lang="en-US" smtClean="0"/>
              <a:pPr/>
              <a:t>07-Nov-19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90D2DC-6966-4DC9-8027-07B6E5A0BD37}" type="slidenum">
              <a:rPr lang="en-US" smtClean="0"/>
              <a:pPr/>
              <a:t>‹#›</a:t>
            </a:fld>
            <a:endParaRPr lang="en-US"/>
          </a:p>
        </p:txBody>
      </p:sp>
    </p:spTree>
    <p:extLst>
      <p:ext uri="{BB962C8B-B14F-4D97-AF65-F5344CB8AC3E}">
        <p14:creationId xmlns:p14="http://schemas.microsoft.com/office/powerpoint/2010/main" val="3197656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8DC35A-EE4A-4B43-9992-268CEE9FCCBD}" type="slidenum">
              <a:rPr lang="en-US" smtClean="0"/>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A72A20-073F-449F-8100-4280657BF1DC}" type="datetimeFigureOut">
              <a:rPr lang="en-US" smtClean="0"/>
              <a:pPr/>
              <a:t>07-Nov-19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6256D-179B-4EDE-8EEF-34CE1D6886D2}" type="slidenum">
              <a:rPr lang="en-US" smtClean="0"/>
              <a:pPr/>
              <a:t>‹#›</a:t>
            </a:fld>
            <a:endParaRPr lang="en-US"/>
          </a:p>
        </p:txBody>
      </p:sp>
    </p:spTree>
    <p:extLst>
      <p:ext uri="{BB962C8B-B14F-4D97-AF65-F5344CB8AC3E}">
        <p14:creationId xmlns:p14="http://schemas.microsoft.com/office/powerpoint/2010/main" val="3326150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72A20-073F-449F-8100-4280657BF1DC}" type="datetimeFigureOut">
              <a:rPr lang="en-US" smtClean="0"/>
              <a:pPr/>
              <a:t>07-Nov-19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6256D-179B-4EDE-8EEF-34CE1D6886D2}" type="slidenum">
              <a:rPr lang="en-US" smtClean="0"/>
              <a:pPr/>
              <a:t>‹#›</a:t>
            </a:fld>
            <a:endParaRPr lang="en-US"/>
          </a:p>
        </p:txBody>
      </p:sp>
    </p:spTree>
    <p:extLst>
      <p:ext uri="{BB962C8B-B14F-4D97-AF65-F5344CB8AC3E}">
        <p14:creationId xmlns:p14="http://schemas.microsoft.com/office/powerpoint/2010/main" val="220972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72A20-073F-449F-8100-4280657BF1DC}" type="datetimeFigureOut">
              <a:rPr lang="en-US" smtClean="0"/>
              <a:pPr/>
              <a:t>07-Nov-19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6256D-179B-4EDE-8EEF-34CE1D6886D2}" type="slidenum">
              <a:rPr lang="en-US" smtClean="0"/>
              <a:pPr/>
              <a:t>‹#›</a:t>
            </a:fld>
            <a:endParaRPr lang="en-US"/>
          </a:p>
        </p:txBody>
      </p:sp>
    </p:spTree>
    <p:extLst>
      <p:ext uri="{BB962C8B-B14F-4D97-AF65-F5344CB8AC3E}">
        <p14:creationId xmlns:p14="http://schemas.microsoft.com/office/powerpoint/2010/main" val="2478126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A72A20-073F-449F-8100-4280657BF1DC}" type="datetimeFigureOut">
              <a:rPr lang="en-US" smtClean="0"/>
              <a:pPr/>
              <a:t>07-Nov-19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6256D-179B-4EDE-8EEF-34CE1D6886D2}" type="slidenum">
              <a:rPr lang="en-US" smtClean="0"/>
              <a:pPr/>
              <a:t>‹#›</a:t>
            </a:fld>
            <a:endParaRPr lang="en-US"/>
          </a:p>
        </p:txBody>
      </p:sp>
    </p:spTree>
    <p:extLst>
      <p:ext uri="{BB962C8B-B14F-4D97-AF65-F5344CB8AC3E}">
        <p14:creationId xmlns:p14="http://schemas.microsoft.com/office/powerpoint/2010/main" val="292539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A72A20-073F-449F-8100-4280657BF1DC}" type="datetimeFigureOut">
              <a:rPr lang="en-US" smtClean="0"/>
              <a:pPr/>
              <a:t>07-Nov-19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6256D-179B-4EDE-8EEF-34CE1D6886D2}" type="slidenum">
              <a:rPr lang="en-US" smtClean="0"/>
              <a:pPr/>
              <a:t>‹#›</a:t>
            </a:fld>
            <a:endParaRPr lang="en-US"/>
          </a:p>
        </p:txBody>
      </p:sp>
    </p:spTree>
    <p:extLst>
      <p:ext uri="{BB962C8B-B14F-4D97-AF65-F5344CB8AC3E}">
        <p14:creationId xmlns:p14="http://schemas.microsoft.com/office/powerpoint/2010/main" val="424421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A72A20-073F-449F-8100-4280657BF1DC}" type="datetimeFigureOut">
              <a:rPr lang="en-US" smtClean="0"/>
              <a:pPr/>
              <a:t>07-Nov-19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6256D-179B-4EDE-8EEF-34CE1D6886D2}" type="slidenum">
              <a:rPr lang="en-US" smtClean="0"/>
              <a:pPr/>
              <a:t>‹#›</a:t>
            </a:fld>
            <a:endParaRPr lang="en-US"/>
          </a:p>
        </p:txBody>
      </p:sp>
    </p:spTree>
    <p:extLst>
      <p:ext uri="{BB962C8B-B14F-4D97-AF65-F5344CB8AC3E}">
        <p14:creationId xmlns:p14="http://schemas.microsoft.com/office/powerpoint/2010/main" val="91560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A72A20-073F-449F-8100-4280657BF1DC}" type="datetimeFigureOut">
              <a:rPr lang="en-US" smtClean="0"/>
              <a:pPr/>
              <a:t>07-Nov-19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36256D-179B-4EDE-8EEF-34CE1D6886D2}" type="slidenum">
              <a:rPr lang="en-US" smtClean="0"/>
              <a:pPr/>
              <a:t>‹#›</a:t>
            </a:fld>
            <a:endParaRPr lang="en-US"/>
          </a:p>
        </p:txBody>
      </p:sp>
    </p:spTree>
    <p:extLst>
      <p:ext uri="{BB962C8B-B14F-4D97-AF65-F5344CB8AC3E}">
        <p14:creationId xmlns:p14="http://schemas.microsoft.com/office/powerpoint/2010/main" val="326928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A72A20-073F-449F-8100-4280657BF1DC}" type="datetimeFigureOut">
              <a:rPr lang="en-US" smtClean="0"/>
              <a:pPr/>
              <a:t>07-Nov-19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36256D-179B-4EDE-8EEF-34CE1D6886D2}" type="slidenum">
              <a:rPr lang="en-US" smtClean="0"/>
              <a:pPr/>
              <a:t>‹#›</a:t>
            </a:fld>
            <a:endParaRPr lang="en-US"/>
          </a:p>
        </p:txBody>
      </p:sp>
    </p:spTree>
    <p:extLst>
      <p:ext uri="{BB962C8B-B14F-4D97-AF65-F5344CB8AC3E}">
        <p14:creationId xmlns:p14="http://schemas.microsoft.com/office/powerpoint/2010/main" val="353855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A72A20-073F-449F-8100-4280657BF1DC}" type="datetimeFigureOut">
              <a:rPr lang="en-US" smtClean="0"/>
              <a:pPr/>
              <a:t>07-Nov-19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36256D-179B-4EDE-8EEF-34CE1D6886D2}" type="slidenum">
              <a:rPr lang="en-US" smtClean="0"/>
              <a:pPr/>
              <a:t>‹#›</a:t>
            </a:fld>
            <a:endParaRPr lang="en-US"/>
          </a:p>
        </p:txBody>
      </p:sp>
    </p:spTree>
    <p:extLst>
      <p:ext uri="{BB962C8B-B14F-4D97-AF65-F5344CB8AC3E}">
        <p14:creationId xmlns:p14="http://schemas.microsoft.com/office/powerpoint/2010/main" val="2600387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72A20-073F-449F-8100-4280657BF1DC}" type="datetimeFigureOut">
              <a:rPr lang="en-US" smtClean="0"/>
              <a:pPr/>
              <a:t>07-Nov-19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6256D-179B-4EDE-8EEF-34CE1D6886D2}" type="slidenum">
              <a:rPr lang="en-US" smtClean="0"/>
              <a:pPr/>
              <a:t>‹#›</a:t>
            </a:fld>
            <a:endParaRPr lang="en-US"/>
          </a:p>
        </p:txBody>
      </p:sp>
    </p:spTree>
    <p:extLst>
      <p:ext uri="{BB962C8B-B14F-4D97-AF65-F5344CB8AC3E}">
        <p14:creationId xmlns:p14="http://schemas.microsoft.com/office/powerpoint/2010/main" val="2332014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72A20-073F-449F-8100-4280657BF1DC}" type="datetimeFigureOut">
              <a:rPr lang="en-US" smtClean="0"/>
              <a:pPr/>
              <a:t>07-Nov-19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6256D-179B-4EDE-8EEF-34CE1D6886D2}" type="slidenum">
              <a:rPr lang="en-US" smtClean="0"/>
              <a:pPr/>
              <a:t>‹#›</a:t>
            </a:fld>
            <a:endParaRPr lang="en-US"/>
          </a:p>
        </p:txBody>
      </p:sp>
    </p:spTree>
    <p:extLst>
      <p:ext uri="{BB962C8B-B14F-4D97-AF65-F5344CB8AC3E}">
        <p14:creationId xmlns:p14="http://schemas.microsoft.com/office/powerpoint/2010/main" val="298217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A72A20-073F-449F-8100-4280657BF1DC}" type="datetimeFigureOut">
              <a:rPr lang="en-US" smtClean="0"/>
              <a:pPr/>
              <a:t>07-Nov-19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36256D-179B-4EDE-8EEF-34CE1D6886D2}" type="slidenum">
              <a:rPr lang="en-US" smtClean="0"/>
              <a:pPr/>
              <a:t>‹#›</a:t>
            </a:fld>
            <a:endParaRPr lang="en-US"/>
          </a:p>
        </p:txBody>
      </p:sp>
    </p:spTree>
    <p:extLst>
      <p:ext uri="{BB962C8B-B14F-4D97-AF65-F5344CB8AC3E}">
        <p14:creationId xmlns:p14="http://schemas.microsoft.com/office/powerpoint/2010/main" val="2982589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6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7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7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7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8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i="1" dirty="0" smtClean="0">
              <a:solidFill>
                <a:srgbClr val="C00000"/>
              </a:solidFill>
              <a:latin typeface="Times New Roman" pitchFamily="18" charset="0"/>
              <a:cs typeface="Times New Roman" pitchFamily="18" charset="0"/>
            </a:endParaRPr>
          </a:p>
          <a:p>
            <a:endParaRPr lang="en-US" i="1" dirty="0">
              <a:solidFill>
                <a:srgbClr val="C00000"/>
              </a:solidFill>
              <a:latin typeface="Times New Roman" pitchFamily="18" charset="0"/>
              <a:cs typeface="Times New Roman" pitchFamily="18" charset="0"/>
            </a:endParaRPr>
          </a:p>
          <a:p>
            <a:pPr algn="ctr">
              <a:buNone/>
            </a:pPr>
            <a:r>
              <a:rPr lang="en-US" i="1" dirty="0" smtClean="0">
                <a:solidFill>
                  <a:srgbClr val="C00000"/>
                </a:solidFill>
                <a:latin typeface="Times New Roman" pitchFamily="18" charset="0"/>
                <a:cs typeface="Times New Roman" pitchFamily="18" charset="0"/>
              </a:rPr>
              <a:t>Chapter Two</a:t>
            </a:r>
          </a:p>
          <a:p>
            <a:pPr marL="0" indent="0" algn="ctr">
              <a:buNone/>
            </a:pPr>
            <a:r>
              <a:rPr lang="en-US" sz="4000" i="1" dirty="0" smtClean="0">
                <a:solidFill>
                  <a:srgbClr val="3333FF"/>
                </a:solidFill>
                <a:latin typeface="Times New Roman" pitchFamily="18" charset="0"/>
                <a:cs typeface="Times New Roman" pitchFamily="18" charset="0"/>
              </a:rPr>
              <a:t>Solar </a:t>
            </a:r>
            <a:r>
              <a:rPr lang="en-US" sz="4000" i="1" dirty="0">
                <a:solidFill>
                  <a:srgbClr val="3333FF"/>
                </a:solidFill>
                <a:latin typeface="Times New Roman" pitchFamily="18" charset="0"/>
                <a:cs typeface="Times New Roman" pitchFamily="18" charset="0"/>
              </a:rPr>
              <a:t>Radiation</a:t>
            </a:r>
          </a:p>
          <a:p>
            <a:pPr algn="ctr"/>
            <a:endParaRPr lang="en-US" sz="4000" dirty="0"/>
          </a:p>
        </p:txBody>
      </p:sp>
    </p:spTree>
    <p:extLst>
      <p:ext uri="{BB962C8B-B14F-4D97-AF65-F5344CB8AC3E}">
        <p14:creationId xmlns:p14="http://schemas.microsoft.com/office/powerpoint/2010/main" val="25187500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81800"/>
          </a:xfrm>
        </p:spPr>
        <p:txBody>
          <a:bodyPr>
            <a:normAutofit/>
          </a:bodyPr>
          <a:lstStyle/>
          <a:p>
            <a:r>
              <a:rPr lang="en-US" sz="2000" dirty="0">
                <a:latin typeface="Comic Sans MS" pitchFamily="66" charset="0"/>
              </a:rPr>
              <a:t>Declination Angle (</a:t>
            </a:r>
            <a:r>
              <a:rPr lang="en-US" sz="2000" dirty="0">
                <a:latin typeface="Comic Sans MS" pitchFamily="66" charset="0"/>
                <a:sym typeface="Symbol"/>
              </a:rPr>
              <a:t></a:t>
            </a:r>
            <a:r>
              <a:rPr lang="en-US" sz="2000" dirty="0">
                <a:latin typeface="Comic Sans MS" pitchFamily="66" charset="0"/>
              </a:rPr>
              <a:t>) of the sun varies daily and is calculated from the following relation:</a:t>
            </a:r>
          </a:p>
          <a:p>
            <a:endParaRPr lang="en-US" sz="2000" dirty="0">
              <a:latin typeface="Comic Sans MS" pitchFamily="66" charset="0"/>
            </a:endParaRPr>
          </a:p>
        </p:txBody>
      </p:sp>
      <p:pic>
        <p:nvPicPr>
          <p:cNvPr id="3074" name="Picture 2"/>
          <p:cNvPicPr>
            <a:picLocks noChangeAspect="1" noChangeArrowheads="1"/>
          </p:cNvPicPr>
          <p:nvPr/>
        </p:nvPicPr>
        <p:blipFill>
          <a:blip r:embed="rId2"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762000" y="685800"/>
            <a:ext cx="4300451" cy="1219200"/>
          </a:xfrm>
          <a:prstGeom prst="rect">
            <a:avLst/>
          </a:prstGeom>
          <a:solidFill>
            <a:srgbClr val="FFFF00"/>
          </a:solidFill>
          <a:ln>
            <a:noFill/>
          </a:ln>
          <a:effectLst/>
        </p:spPr>
      </p:pic>
      <p:sp>
        <p:nvSpPr>
          <p:cNvPr id="4" name="Rectangle 3"/>
          <p:cNvSpPr/>
          <p:nvPr/>
        </p:nvSpPr>
        <p:spPr>
          <a:xfrm>
            <a:off x="5257800" y="1110734"/>
            <a:ext cx="3873176" cy="400110"/>
          </a:xfrm>
          <a:prstGeom prst="rect">
            <a:avLst/>
          </a:prstGeom>
        </p:spPr>
        <p:txBody>
          <a:bodyPr wrap="none">
            <a:spAutoFit/>
          </a:bodyPr>
          <a:lstStyle/>
          <a:p>
            <a:r>
              <a:rPr lang="en-US" sz="2000" dirty="0">
                <a:latin typeface="Comic Sans MS" pitchFamily="66" charset="0"/>
              </a:rPr>
              <a:t>where n is the day of the year.</a:t>
            </a:r>
          </a:p>
        </p:txBody>
      </p:sp>
      <p:sp>
        <p:nvSpPr>
          <p:cNvPr id="5" name="Rectangle 4"/>
          <p:cNvSpPr/>
          <p:nvPr/>
        </p:nvSpPr>
        <p:spPr>
          <a:xfrm>
            <a:off x="0" y="2133600"/>
            <a:ext cx="8991600" cy="461665"/>
          </a:xfrm>
          <a:prstGeom prst="rect">
            <a:avLst/>
          </a:prstGeom>
        </p:spPr>
        <p:txBody>
          <a:bodyPr wrap="square">
            <a:spAutoFit/>
          </a:bodyPr>
          <a:lstStyle/>
          <a:p>
            <a:r>
              <a:rPr lang="en-US" sz="2400" b="1" dirty="0">
                <a:solidFill>
                  <a:srgbClr val="FF0000"/>
                </a:solidFill>
                <a:latin typeface="Comic Sans MS" pitchFamily="66" charset="0"/>
              </a:rPr>
              <a:t>Position of the Sun with </a:t>
            </a:r>
            <a:r>
              <a:rPr lang="en-US" sz="2400" b="1" dirty="0" smtClean="0">
                <a:solidFill>
                  <a:srgbClr val="FF0000"/>
                </a:solidFill>
                <a:latin typeface="Comic Sans MS" pitchFamily="66" charset="0"/>
              </a:rPr>
              <a:t>Respect </a:t>
            </a:r>
            <a:r>
              <a:rPr lang="en-US" sz="2400" b="1" dirty="0">
                <a:solidFill>
                  <a:srgbClr val="FF0000"/>
                </a:solidFill>
                <a:latin typeface="Comic Sans MS" pitchFamily="66" charset="0"/>
              </a:rPr>
              <a:t>to a Horizontal Surface</a:t>
            </a:r>
            <a:endParaRPr lang="en-US" sz="2400" dirty="0">
              <a:solidFill>
                <a:srgbClr val="FF0000"/>
              </a:solidFill>
              <a:latin typeface="Comic Sans MS" pitchFamily="66" charset="0"/>
            </a:endParaRPr>
          </a:p>
        </p:txBody>
      </p:sp>
      <p:sp>
        <p:nvSpPr>
          <p:cNvPr id="6" name="Rectangle 5"/>
          <p:cNvSpPr/>
          <p:nvPr/>
        </p:nvSpPr>
        <p:spPr>
          <a:xfrm>
            <a:off x="13024" y="2595265"/>
            <a:ext cx="9130976" cy="3342453"/>
          </a:xfrm>
          <a:prstGeom prst="rect">
            <a:avLst/>
          </a:prstGeom>
        </p:spPr>
        <p:txBody>
          <a:bodyPr wrap="square">
            <a:spAutoFit/>
          </a:bodyPr>
          <a:lstStyle/>
          <a:p>
            <a:pPr algn="just">
              <a:spcBef>
                <a:spcPct val="20000"/>
              </a:spcBef>
            </a:pPr>
            <a:r>
              <a:rPr lang="en-US" sz="2400" dirty="0">
                <a:latin typeface="Comic Sans MS" pitchFamily="66" charset="0"/>
              </a:rPr>
              <a:t>In addition to the fixed celestial coordinate systems on the </a:t>
            </a:r>
            <a:r>
              <a:rPr lang="en-US" sz="2400" dirty="0" smtClean="0">
                <a:latin typeface="Comic Sans MS" pitchFamily="66" charset="0"/>
              </a:rPr>
              <a:t>sky, to describe </a:t>
            </a:r>
            <a:r>
              <a:rPr lang="en-US" sz="2400" dirty="0">
                <a:latin typeface="Comic Sans MS" pitchFamily="66" charset="0"/>
              </a:rPr>
              <a:t>the Sun’s position with respect to a horizontal surface on Earth at any time, </a:t>
            </a:r>
            <a:r>
              <a:rPr lang="en-US" sz="2400" dirty="0" smtClean="0">
                <a:latin typeface="Comic Sans MS" pitchFamily="66" charset="0"/>
              </a:rPr>
              <a:t>the following angles are important</a:t>
            </a:r>
          </a:p>
          <a:p>
            <a:pPr marL="514350" indent="1588" algn="just">
              <a:spcBef>
                <a:spcPct val="20000"/>
              </a:spcBef>
              <a:buFont typeface="+mj-lt"/>
              <a:buAutoNum type="romanLcPeriod"/>
              <a:tabLst>
                <a:tab pos="738188" algn="l"/>
                <a:tab pos="973138" algn="l"/>
              </a:tabLst>
            </a:pPr>
            <a:r>
              <a:rPr lang="en-US" sz="2000" dirty="0">
                <a:latin typeface="Comic Sans MS" pitchFamily="66" charset="0"/>
              </a:rPr>
              <a:t> </a:t>
            </a:r>
            <a:r>
              <a:rPr lang="en-US" sz="2400" dirty="0" smtClean="0">
                <a:solidFill>
                  <a:srgbClr val="002060"/>
                </a:solidFill>
                <a:latin typeface="Comic Sans MS" pitchFamily="66" charset="0"/>
              </a:rPr>
              <a:t>Solar </a:t>
            </a:r>
            <a:r>
              <a:rPr lang="en-US" sz="2400" dirty="0">
                <a:solidFill>
                  <a:srgbClr val="002060"/>
                </a:solidFill>
                <a:latin typeface="Comic Sans MS" pitchFamily="66" charset="0"/>
              </a:rPr>
              <a:t>altitude </a:t>
            </a:r>
            <a:r>
              <a:rPr lang="en-US" sz="2400" dirty="0" smtClean="0">
                <a:solidFill>
                  <a:srgbClr val="002060"/>
                </a:solidFill>
                <a:latin typeface="Comic Sans MS" pitchFamily="66" charset="0"/>
              </a:rPr>
              <a:t> </a:t>
            </a:r>
            <a:r>
              <a:rPr lang="en-US" sz="2400" dirty="0" err="1" smtClean="0">
                <a:solidFill>
                  <a:srgbClr val="002060"/>
                </a:solidFill>
                <a:latin typeface="Comic Sans MS" pitchFamily="66" charset="0"/>
              </a:rPr>
              <a:t>anlge</a:t>
            </a:r>
            <a:r>
              <a:rPr lang="en-US" sz="2400" dirty="0" smtClean="0">
                <a:solidFill>
                  <a:srgbClr val="002060"/>
                </a:solidFill>
                <a:latin typeface="Comic Sans MS" pitchFamily="66" charset="0"/>
              </a:rPr>
              <a:t> (</a:t>
            </a:r>
            <a:r>
              <a:rPr lang="en-US" sz="2400" dirty="0" smtClean="0">
                <a:solidFill>
                  <a:srgbClr val="002060"/>
                </a:solidFill>
                <a:latin typeface="Times New Roman" pitchFamily="18" charset="0"/>
                <a:cs typeface="Times New Roman" pitchFamily="18" charset="0"/>
              </a:rPr>
              <a:t>α</a:t>
            </a:r>
            <a:r>
              <a:rPr lang="en-US" sz="2400" baseline="-25000" dirty="0" smtClean="0">
                <a:solidFill>
                  <a:srgbClr val="002060"/>
                </a:solidFill>
                <a:latin typeface="Times New Roman" pitchFamily="18" charset="0"/>
                <a:cs typeface="Times New Roman" pitchFamily="18" charset="0"/>
              </a:rPr>
              <a:t>s</a:t>
            </a:r>
            <a:r>
              <a:rPr lang="en-US" sz="2400" dirty="0" smtClean="0">
                <a:solidFill>
                  <a:srgbClr val="002060"/>
                </a:solidFill>
                <a:latin typeface="Comic Sans MS" pitchFamily="66" charset="0"/>
              </a:rPr>
              <a:t>),</a:t>
            </a:r>
          </a:p>
          <a:p>
            <a:pPr marL="514350" indent="1588" algn="just">
              <a:spcBef>
                <a:spcPct val="20000"/>
              </a:spcBef>
              <a:buFont typeface="+mj-lt"/>
              <a:buAutoNum type="romanLcPeriod"/>
              <a:tabLst>
                <a:tab pos="738188" algn="l"/>
                <a:tab pos="973138" algn="l"/>
              </a:tabLst>
            </a:pPr>
            <a:r>
              <a:rPr lang="en-US" sz="2400" dirty="0" smtClean="0">
                <a:solidFill>
                  <a:srgbClr val="002060"/>
                </a:solidFill>
                <a:latin typeface="Comic Sans MS" pitchFamily="66" charset="0"/>
              </a:rPr>
              <a:t> </a:t>
            </a:r>
            <a:r>
              <a:rPr lang="en-US" sz="2400" dirty="0">
                <a:solidFill>
                  <a:srgbClr val="002060"/>
                </a:solidFill>
                <a:latin typeface="Comic Sans MS" pitchFamily="66" charset="0"/>
              </a:rPr>
              <a:t>Z</a:t>
            </a:r>
            <a:r>
              <a:rPr lang="en-US" sz="2400" dirty="0" smtClean="0">
                <a:solidFill>
                  <a:srgbClr val="002060"/>
                </a:solidFill>
                <a:latin typeface="Comic Sans MS" pitchFamily="66" charset="0"/>
              </a:rPr>
              <a:t>enith angle (</a:t>
            </a:r>
            <a:r>
              <a:rPr lang="en-US" sz="2400" dirty="0" err="1" smtClean="0">
                <a:solidFill>
                  <a:srgbClr val="002060"/>
                </a:solidFill>
                <a:latin typeface="Times New Roman" pitchFamily="18" charset="0"/>
                <a:cs typeface="Times New Roman" pitchFamily="18" charset="0"/>
              </a:rPr>
              <a:t>θ</a:t>
            </a:r>
            <a:r>
              <a:rPr lang="en-US" sz="2400" baseline="-25000" dirty="0" err="1" smtClean="0">
                <a:solidFill>
                  <a:srgbClr val="002060"/>
                </a:solidFill>
                <a:latin typeface="Times New Roman" pitchFamily="18" charset="0"/>
                <a:cs typeface="Times New Roman" pitchFamily="18" charset="0"/>
              </a:rPr>
              <a:t>z</a:t>
            </a:r>
            <a:r>
              <a:rPr lang="en-US" sz="2400" dirty="0" smtClean="0">
                <a:solidFill>
                  <a:srgbClr val="002060"/>
                </a:solidFill>
                <a:latin typeface="Comic Sans MS" pitchFamily="66" charset="0"/>
              </a:rPr>
              <a:t>),</a:t>
            </a:r>
          </a:p>
          <a:p>
            <a:pPr marL="514350" indent="1588" algn="just">
              <a:spcBef>
                <a:spcPct val="20000"/>
              </a:spcBef>
              <a:buFont typeface="+mj-lt"/>
              <a:buAutoNum type="romanLcPeriod"/>
              <a:tabLst>
                <a:tab pos="738188" algn="l"/>
                <a:tab pos="973138" algn="l"/>
              </a:tabLst>
            </a:pPr>
            <a:r>
              <a:rPr lang="en-US" sz="2400" dirty="0" smtClean="0">
                <a:solidFill>
                  <a:srgbClr val="002060"/>
                </a:solidFill>
                <a:latin typeface="Comic Sans MS" pitchFamily="66" charset="0"/>
              </a:rPr>
              <a:t> </a:t>
            </a:r>
            <a:r>
              <a:rPr lang="en-US" sz="2400" dirty="0">
                <a:solidFill>
                  <a:srgbClr val="002060"/>
                </a:solidFill>
                <a:latin typeface="Comic Sans MS" pitchFamily="66" charset="0"/>
              </a:rPr>
              <a:t>S</a:t>
            </a:r>
            <a:r>
              <a:rPr lang="en-US" sz="2400" dirty="0" smtClean="0">
                <a:solidFill>
                  <a:srgbClr val="002060"/>
                </a:solidFill>
                <a:latin typeface="Comic Sans MS" pitchFamily="66" charset="0"/>
              </a:rPr>
              <a:t>olar azimuth angle  </a:t>
            </a:r>
            <a:r>
              <a:rPr lang="en-US" sz="2400" dirty="0">
                <a:solidFill>
                  <a:srgbClr val="002060"/>
                </a:solidFill>
                <a:latin typeface="Comic Sans MS" pitchFamily="66" charset="0"/>
              </a:rPr>
              <a:t>(</a:t>
            </a:r>
            <a:r>
              <a:rPr lang="en-US" sz="2400" dirty="0" err="1">
                <a:solidFill>
                  <a:srgbClr val="002060"/>
                </a:solidFill>
                <a:latin typeface="Times New Roman" pitchFamily="18" charset="0"/>
                <a:cs typeface="Times New Roman" pitchFamily="18" charset="0"/>
              </a:rPr>
              <a:t>γ</a:t>
            </a:r>
            <a:r>
              <a:rPr lang="en-US" sz="2400" baseline="-25000" dirty="0" err="1">
                <a:solidFill>
                  <a:srgbClr val="002060"/>
                </a:solidFill>
                <a:latin typeface="Times New Roman" pitchFamily="18" charset="0"/>
                <a:cs typeface="Times New Roman" pitchFamily="18" charset="0"/>
              </a:rPr>
              <a:t>s</a:t>
            </a:r>
            <a:r>
              <a:rPr lang="en-US" sz="2400" dirty="0">
                <a:solidFill>
                  <a:srgbClr val="002060"/>
                </a:solidFill>
                <a:latin typeface="Comic Sans MS" pitchFamily="66" charset="0"/>
              </a:rPr>
              <a:t>), </a:t>
            </a:r>
            <a:r>
              <a:rPr lang="en-US" sz="2400" dirty="0" smtClean="0">
                <a:solidFill>
                  <a:srgbClr val="002060"/>
                </a:solidFill>
                <a:latin typeface="Comic Sans MS" pitchFamily="66" charset="0"/>
              </a:rPr>
              <a:t>and</a:t>
            </a:r>
          </a:p>
          <a:p>
            <a:pPr marL="514350" indent="1588" algn="just">
              <a:spcBef>
                <a:spcPct val="20000"/>
              </a:spcBef>
              <a:buFont typeface="+mj-lt"/>
              <a:buAutoNum type="romanLcPeriod"/>
              <a:tabLst>
                <a:tab pos="738188" algn="l"/>
                <a:tab pos="973138" algn="l"/>
              </a:tabLst>
            </a:pPr>
            <a:r>
              <a:rPr lang="en-US" sz="2400" dirty="0" smtClean="0">
                <a:solidFill>
                  <a:srgbClr val="002060"/>
                </a:solidFill>
                <a:latin typeface="Comic Sans MS" pitchFamily="66" charset="0"/>
              </a:rPr>
              <a:t> </a:t>
            </a:r>
            <a:r>
              <a:rPr lang="en-US" sz="2400" dirty="0">
                <a:solidFill>
                  <a:srgbClr val="002060"/>
                </a:solidFill>
                <a:latin typeface="Comic Sans MS" pitchFamily="66" charset="0"/>
              </a:rPr>
              <a:t>H</a:t>
            </a:r>
            <a:r>
              <a:rPr lang="en-US" sz="2400" dirty="0" smtClean="0">
                <a:solidFill>
                  <a:srgbClr val="002060"/>
                </a:solidFill>
                <a:latin typeface="Comic Sans MS" pitchFamily="66" charset="0"/>
              </a:rPr>
              <a:t>our angle (</a:t>
            </a:r>
            <a:r>
              <a:rPr lang="en-US" sz="2400" dirty="0" smtClean="0">
                <a:solidFill>
                  <a:srgbClr val="002060"/>
                </a:solidFill>
                <a:latin typeface="Times New Roman" pitchFamily="18" charset="0"/>
                <a:cs typeface="Times New Roman" pitchFamily="18" charset="0"/>
              </a:rPr>
              <a:t>ω</a:t>
            </a:r>
            <a:r>
              <a:rPr lang="en-US" sz="2400" dirty="0">
                <a:solidFill>
                  <a:srgbClr val="002060"/>
                </a:solidFill>
                <a:latin typeface="Comic Sans MS" pitchFamily="66" charset="0"/>
              </a:rPr>
              <a:t>) </a:t>
            </a:r>
          </a:p>
        </p:txBody>
      </p:sp>
    </p:spTree>
    <p:extLst>
      <p:ext uri="{BB962C8B-B14F-4D97-AF65-F5344CB8AC3E}">
        <p14:creationId xmlns:p14="http://schemas.microsoft.com/office/powerpoint/2010/main" val="332530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down)">
                                      <p:cBhvr>
                                        <p:cTn id="30" dur="500"/>
                                        <p:tgtEl>
                                          <p:spTgt spid="6">
                                            <p:txEl>
                                              <p:pRg st="1" end="1"/>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wipe(down)">
                                      <p:cBhvr>
                                        <p:cTn id="33" dur="500"/>
                                        <p:tgtEl>
                                          <p:spTgt spid="6">
                                            <p:txEl>
                                              <p:pRg st="2" end="2"/>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wipe(down)">
                                      <p:cBhvr>
                                        <p:cTn id="36" dur="500"/>
                                        <p:tgtEl>
                                          <p:spTgt spid="6">
                                            <p:txEl>
                                              <p:pRg st="3" end="3"/>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wipe(down)">
                                      <p:cBhvr>
                                        <p:cTn id="3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8686800" cy="6629400"/>
          </a:xfrm>
        </p:spPr>
        <p:txBody>
          <a:bodyPr/>
          <a:lstStyle/>
          <a:p>
            <a:pPr marL="0" indent="0" algn="just">
              <a:buNone/>
            </a:pPr>
            <a:r>
              <a:rPr lang="en-US" dirty="0">
                <a:solidFill>
                  <a:srgbClr val="002060"/>
                </a:solidFill>
                <a:latin typeface="Comic Sans MS" pitchFamily="66" charset="0"/>
              </a:rPr>
              <a:t>Solar altitude  </a:t>
            </a:r>
            <a:r>
              <a:rPr lang="en-US" dirty="0" err="1">
                <a:solidFill>
                  <a:srgbClr val="002060"/>
                </a:solidFill>
                <a:latin typeface="Comic Sans MS" pitchFamily="66" charset="0"/>
              </a:rPr>
              <a:t>anlge</a:t>
            </a:r>
            <a:r>
              <a:rPr lang="en-US" dirty="0">
                <a:solidFill>
                  <a:srgbClr val="002060"/>
                </a:solidFill>
                <a:latin typeface="Comic Sans MS" pitchFamily="66" charset="0"/>
              </a:rPr>
              <a:t> (</a:t>
            </a:r>
            <a:r>
              <a:rPr lang="en-US" dirty="0">
                <a:solidFill>
                  <a:srgbClr val="002060"/>
                </a:solidFill>
                <a:latin typeface="Times New Roman" pitchFamily="18" charset="0"/>
                <a:cs typeface="Times New Roman" pitchFamily="18" charset="0"/>
              </a:rPr>
              <a:t>α</a:t>
            </a:r>
            <a:r>
              <a:rPr lang="en-US" baseline="-25000" dirty="0">
                <a:solidFill>
                  <a:srgbClr val="002060"/>
                </a:solidFill>
                <a:latin typeface="Times New Roman" pitchFamily="18" charset="0"/>
                <a:cs typeface="Times New Roman" pitchFamily="18" charset="0"/>
              </a:rPr>
              <a:t>s</a:t>
            </a:r>
            <a:r>
              <a:rPr lang="en-US" dirty="0" smtClean="0">
                <a:solidFill>
                  <a:srgbClr val="002060"/>
                </a:solidFill>
                <a:latin typeface="Comic Sans MS" pitchFamily="66" charset="0"/>
              </a:rPr>
              <a:t>):</a:t>
            </a:r>
            <a:r>
              <a:rPr lang="en-US" dirty="0" smtClean="0"/>
              <a:t>  it is </a:t>
            </a:r>
            <a:r>
              <a:rPr lang="en-US" dirty="0"/>
              <a:t>measured in degrees from the horizon of the </a:t>
            </a:r>
            <a:r>
              <a:rPr lang="en-US" dirty="0" smtClean="0"/>
              <a:t>projection of </a:t>
            </a:r>
            <a:r>
              <a:rPr lang="en-US" dirty="0"/>
              <a:t>the radiation beam to the position of the Sun. When the Sun is over the horizon, </a:t>
            </a:r>
            <a:r>
              <a:rPr lang="en-US" dirty="0">
                <a:latin typeface="Times New Roman" pitchFamily="18" charset="0"/>
                <a:cs typeface="Times New Roman" pitchFamily="18" charset="0"/>
              </a:rPr>
              <a:t>α</a:t>
            </a:r>
            <a:r>
              <a:rPr lang="en-US" i="1" baseline="-25000" dirty="0">
                <a:latin typeface="Times New Roman" pitchFamily="18" charset="0"/>
                <a:cs typeface="Times New Roman" pitchFamily="18" charset="0"/>
              </a:rPr>
              <a:t>s</a:t>
            </a:r>
            <a:r>
              <a:rPr lang="en-US" i="1" dirty="0"/>
              <a:t> </a:t>
            </a:r>
            <a:r>
              <a:rPr lang="en-US" dirty="0"/>
              <a:t>= 0° </a:t>
            </a:r>
            <a:r>
              <a:rPr lang="en-US" dirty="0" smtClean="0"/>
              <a:t>and when </a:t>
            </a:r>
            <a:r>
              <a:rPr lang="en-US" dirty="0"/>
              <a:t>it is directly overhead, </a:t>
            </a:r>
            <a:r>
              <a:rPr lang="en-US" dirty="0">
                <a:latin typeface="Times New Roman" pitchFamily="18" charset="0"/>
                <a:cs typeface="Times New Roman" pitchFamily="18" charset="0"/>
              </a:rPr>
              <a:t>α</a:t>
            </a:r>
            <a:r>
              <a:rPr lang="en-US" i="1" baseline="-25000" dirty="0">
                <a:latin typeface="Times New Roman" pitchFamily="18" charset="0"/>
                <a:cs typeface="Times New Roman" pitchFamily="18" charset="0"/>
              </a:rPr>
              <a:t>s</a:t>
            </a:r>
            <a:r>
              <a:rPr lang="en-US" i="1" baseline="-25000" dirty="0"/>
              <a:t> </a:t>
            </a:r>
            <a:r>
              <a:rPr lang="en-US" dirty="0"/>
              <a:t>= 90°. </a:t>
            </a:r>
          </a:p>
        </p:txBody>
      </p:sp>
      <p:pic>
        <p:nvPicPr>
          <p:cNvPr id="4098"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219199" y="2590800"/>
            <a:ext cx="6641759" cy="368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14400" y="6315079"/>
            <a:ext cx="7620000" cy="369332"/>
          </a:xfrm>
          <a:prstGeom prst="rect">
            <a:avLst/>
          </a:prstGeom>
        </p:spPr>
        <p:txBody>
          <a:bodyPr wrap="square">
            <a:spAutoFit/>
          </a:bodyPr>
          <a:lstStyle/>
          <a:p>
            <a:r>
              <a:rPr lang="en-US" dirty="0">
                <a:solidFill>
                  <a:srgbClr val="C00000"/>
                </a:solidFill>
                <a:latin typeface="Comic Sans MS" pitchFamily="66" charset="0"/>
              </a:rPr>
              <a:t>Fig. Position of the Sun in the sky relative to the solar angles.</a:t>
            </a:r>
          </a:p>
        </p:txBody>
      </p:sp>
    </p:spTree>
    <p:extLst>
      <p:ext uri="{BB962C8B-B14F-4D97-AF65-F5344CB8AC3E}">
        <p14:creationId xmlns:p14="http://schemas.microsoft.com/office/powerpoint/2010/main" val="210710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just">
              <a:buNone/>
            </a:pPr>
            <a:r>
              <a:rPr lang="en-US" sz="2400" dirty="0" smtClean="0">
                <a:solidFill>
                  <a:srgbClr val="002060"/>
                </a:solidFill>
                <a:latin typeface="Comic Sans MS" pitchFamily="66" charset="0"/>
              </a:rPr>
              <a:t>Zenith </a:t>
            </a:r>
            <a:r>
              <a:rPr lang="en-US" sz="2400" dirty="0">
                <a:solidFill>
                  <a:srgbClr val="002060"/>
                </a:solidFill>
                <a:latin typeface="Comic Sans MS" pitchFamily="66" charset="0"/>
              </a:rPr>
              <a:t>angle (</a:t>
            </a:r>
            <a:r>
              <a:rPr lang="en-US" sz="2400" dirty="0" err="1" smtClean="0">
                <a:solidFill>
                  <a:srgbClr val="002060"/>
                </a:solidFill>
                <a:latin typeface="Times New Roman" pitchFamily="18" charset="0"/>
                <a:cs typeface="Times New Roman" pitchFamily="18" charset="0"/>
              </a:rPr>
              <a:t>θ</a:t>
            </a:r>
            <a:r>
              <a:rPr lang="en-US" sz="2400" baseline="-25000" dirty="0" err="1" smtClean="0">
                <a:solidFill>
                  <a:srgbClr val="002060"/>
                </a:solidFill>
                <a:latin typeface="Times New Roman" pitchFamily="18" charset="0"/>
                <a:cs typeface="Times New Roman" pitchFamily="18" charset="0"/>
              </a:rPr>
              <a:t>z</a:t>
            </a:r>
            <a:r>
              <a:rPr lang="en-US" sz="2400" dirty="0" smtClean="0">
                <a:solidFill>
                  <a:srgbClr val="002060"/>
                </a:solidFill>
                <a:latin typeface="Comic Sans MS" pitchFamily="66" charset="0"/>
              </a:rPr>
              <a:t>) : it is </a:t>
            </a:r>
            <a:r>
              <a:rPr lang="en-US" sz="2400" dirty="0" smtClean="0">
                <a:latin typeface="Comic Sans MS" pitchFamily="66" charset="0"/>
              </a:rPr>
              <a:t>the </a:t>
            </a:r>
            <a:r>
              <a:rPr lang="en-US" sz="2400" dirty="0">
                <a:latin typeface="Comic Sans MS" pitchFamily="66" charset="0"/>
              </a:rPr>
              <a:t>angle of the Sun relative to a line perpendicular to the Earth’s </a:t>
            </a:r>
            <a:r>
              <a:rPr lang="en-US" sz="2400" dirty="0" smtClean="0">
                <a:latin typeface="Comic Sans MS" pitchFamily="66" charset="0"/>
              </a:rPr>
              <a:t>surface.</a:t>
            </a:r>
            <a:endParaRPr lang="en-US" sz="2400" dirty="0">
              <a:latin typeface="Comic Sans MS" pitchFamily="66" charset="0"/>
            </a:endParaRPr>
          </a:p>
        </p:txBody>
      </p:sp>
      <p:pic>
        <p:nvPicPr>
          <p:cNvPr id="5122" name="Picture 2"/>
          <p:cNvPicPr>
            <a:picLocks noChangeAspect="1" noChangeArrowheads="1"/>
          </p:cNvPicPr>
          <p:nvPr/>
        </p:nvPicPr>
        <p:blipFill>
          <a:blip r:embed="rId2"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2362200" y="838200"/>
            <a:ext cx="3581400" cy="107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58" y="2222090"/>
            <a:ext cx="4671472" cy="461665"/>
          </a:xfrm>
          <a:prstGeom prst="rect">
            <a:avLst/>
          </a:prstGeom>
        </p:spPr>
        <p:txBody>
          <a:bodyPr wrap="none">
            <a:spAutoFit/>
          </a:bodyPr>
          <a:lstStyle/>
          <a:p>
            <a:r>
              <a:rPr lang="en-US" sz="2400" dirty="0">
                <a:latin typeface="Comic Sans MS" pitchFamily="66" charset="0"/>
              </a:rPr>
              <a:t>and the zenith angle is given by</a:t>
            </a:r>
          </a:p>
        </p:txBody>
      </p:sp>
      <p:pic>
        <p:nvPicPr>
          <p:cNvPr id="5123" name="Picture 3"/>
          <p:cNvPicPr>
            <a:picLocks noChangeAspect="1" noChangeArrowheads="1"/>
          </p:cNvPicPr>
          <p:nvPr/>
        </p:nvPicPr>
        <p:blipFill>
          <a:blip r:embed="rId3" cstate="print">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1534581" y="2693194"/>
            <a:ext cx="6278697" cy="888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2194" y="4266608"/>
            <a:ext cx="9091806" cy="2308324"/>
          </a:xfrm>
          <a:prstGeom prst="rect">
            <a:avLst/>
          </a:prstGeom>
        </p:spPr>
        <p:txBody>
          <a:bodyPr wrap="square">
            <a:spAutoFit/>
          </a:bodyPr>
          <a:lstStyle/>
          <a:p>
            <a:pPr algn="just"/>
            <a:r>
              <a:rPr lang="en-US" sz="2400" dirty="0">
                <a:solidFill>
                  <a:srgbClr val="002060"/>
                </a:solidFill>
                <a:latin typeface="Comic Sans MS" pitchFamily="66" charset="0"/>
              </a:rPr>
              <a:t>Solar azimuth angle  (</a:t>
            </a:r>
            <a:r>
              <a:rPr lang="en-US" sz="2400" dirty="0" err="1">
                <a:solidFill>
                  <a:srgbClr val="002060"/>
                </a:solidFill>
                <a:latin typeface="Times New Roman" pitchFamily="18" charset="0"/>
                <a:cs typeface="Times New Roman" pitchFamily="18" charset="0"/>
              </a:rPr>
              <a:t>γ</a:t>
            </a:r>
            <a:r>
              <a:rPr lang="en-US" sz="2400" baseline="-25000" dirty="0" err="1">
                <a:solidFill>
                  <a:srgbClr val="002060"/>
                </a:solidFill>
                <a:latin typeface="Times New Roman" pitchFamily="18" charset="0"/>
                <a:cs typeface="Times New Roman" pitchFamily="18" charset="0"/>
              </a:rPr>
              <a:t>s</a:t>
            </a:r>
            <a:r>
              <a:rPr lang="en-US" sz="2400" dirty="0">
                <a:solidFill>
                  <a:srgbClr val="002060"/>
                </a:solidFill>
                <a:latin typeface="Comic Sans MS" pitchFamily="66" charset="0"/>
              </a:rPr>
              <a:t>),</a:t>
            </a:r>
            <a:r>
              <a:rPr lang="en-US" dirty="0">
                <a:solidFill>
                  <a:srgbClr val="002060"/>
                </a:solidFill>
                <a:latin typeface="Comic Sans MS" pitchFamily="66" charset="0"/>
              </a:rPr>
              <a:t> </a:t>
            </a:r>
            <a:r>
              <a:rPr lang="en-US" sz="2400" dirty="0" smtClean="0">
                <a:latin typeface="Comic Sans MS" pitchFamily="66" charset="0"/>
              </a:rPr>
              <a:t>it is </a:t>
            </a:r>
            <a:r>
              <a:rPr lang="en-US" sz="2400" dirty="0">
                <a:latin typeface="Comic Sans MS" pitchFamily="66" charset="0"/>
              </a:rPr>
              <a:t>the angle on the horizontal plane between the projection of the beam radiation and </a:t>
            </a:r>
            <a:r>
              <a:rPr lang="en-US" sz="2400" dirty="0" smtClean="0">
                <a:latin typeface="Comic Sans MS" pitchFamily="66" charset="0"/>
              </a:rPr>
              <a:t>the north–south </a:t>
            </a:r>
            <a:r>
              <a:rPr lang="en-US" sz="2400" dirty="0">
                <a:latin typeface="Comic Sans MS" pitchFamily="66" charset="0"/>
              </a:rPr>
              <a:t>direction line. Positive values of</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γ</a:t>
            </a:r>
            <a:r>
              <a:rPr lang="en-US" sz="2400" baseline="-25000" dirty="0" err="1">
                <a:latin typeface="Times New Roman" pitchFamily="18" charset="0"/>
                <a:cs typeface="Times New Roman" pitchFamily="18" charset="0"/>
              </a:rPr>
              <a:t>s</a:t>
            </a:r>
            <a:r>
              <a:rPr lang="en-US" sz="2400" dirty="0">
                <a:latin typeface="Times New Roman" pitchFamily="18" charset="0"/>
                <a:cs typeface="Times New Roman" pitchFamily="18" charset="0"/>
              </a:rPr>
              <a:t> </a:t>
            </a:r>
            <a:r>
              <a:rPr lang="en-US" sz="2400" dirty="0">
                <a:latin typeface="Comic Sans MS" pitchFamily="66" charset="0"/>
              </a:rPr>
              <a:t>indicate the Sun is west of south and </a:t>
            </a:r>
            <a:r>
              <a:rPr lang="en-US" sz="2400" dirty="0" smtClean="0">
                <a:latin typeface="Comic Sans MS" pitchFamily="66" charset="0"/>
              </a:rPr>
              <a:t>negative values </a:t>
            </a:r>
            <a:r>
              <a:rPr lang="en-US" sz="2400" dirty="0">
                <a:latin typeface="Comic Sans MS" pitchFamily="66" charset="0"/>
              </a:rPr>
              <a:t>indicate when the Sun is east of </a:t>
            </a:r>
            <a:r>
              <a:rPr lang="en-US" sz="2400" dirty="0" smtClean="0">
                <a:latin typeface="Comic Sans MS" pitchFamily="66" charset="0"/>
              </a:rPr>
              <a:t>south for northern hemisphere and vice-versa for the southern hemisphere.</a:t>
            </a:r>
            <a:endParaRPr lang="en-US" sz="2400" dirty="0">
              <a:latin typeface="Comic Sans MS" pitchFamily="66" charset="0"/>
            </a:endParaRPr>
          </a:p>
        </p:txBody>
      </p:sp>
    </p:spTree>
    <p:extLst>
      <p:ext uri="{BB962C8B-B14F-4D97-AF65-F5344CB8AC3E}">
        <p14:creationId xmlns:p14="http://schemas.microsoft.com/office/powerpoint/2010/main" val="106558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wipe(down)">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wipe(down)">
                                      <p:cBhvr>
                                        <p:cTn id="20" dur="500"/>
                                        <p:tgtEl>
                                          <p:spTgt spid="51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dirty="0">
                <a:solidFill>
                  <a:srgbClr val="002060"/>
                </a:solidFill>
                <a:latin typeface="Comic Sans MS" pitchFamily="66" charset="0"/>
              </a:rPr>
              <a:t>Hour </a:t>
            </a:r>
            <a:r>
              <a:rPr lang="en-US" dirty="0" smtClean="0">
                <a:solidFill>
                  <a:srgbClr val="002060"/>
                </a:solidFill>
                <a:latin typeface="Comic Sans MS" pitchFamily="66" charset="0"/>
              </a:rPr>
              <a:t>angle (</a:t>
            </a:r>
            <a:r>
              <a:rPr lang="en-US" dirty="0" smtClean="0">
                <a:solidFill>
                  <a:srgbClr val="002060"/>
                </a:solidFill>
                <a:latin typeface="Times New Roman" pitchFamily="18" charset="0"/>
                <a:cs typeface="Times New Roman" pitchFamily="18" charset="0"/>
              </a:rPr>
              <a:t>ω</a:t>
            </a:r>
            <a:r>
              <a:rPr lang="en-US" dirty="0">
                <a:solidFill>
                  <a:srgbClr val="002060"/>
                </a:solidFill>
                <a:latin typeface="Comic Sans MS" pitchFamily="66" charset="0"/>
              </a:rPr>
              <a:t>) </a:t>
            </a:r>
            <a:r>
              <a:rPr lang="en-US" dirty="0" smtClean="0">
                <a:solidFill>
                  <a:srgbClr val="002060"/>
                </a:solidFill>
                <a:latin typeface="Comic Sans MS" pitchFamily="66" charset="0"/>
              </a:rPr>
              <a:t> </a:t>
            </a:r>
            <a:r>
              <a:rPr lang="en-US" sz="2400" dirty="0" smtClean="0">
                <a:latin typeface="Comic Sans MS" pitchFamily="66" charset="0"/>
              </a:rPr>
              <a:t>it is </a:t>
            </a:r>
            <a:r>
              <a:rPr lang="en-US" sz="2400" dirty="0">
                <a:latin typeface="Comic Sans MS" pitchFamily="66" charset="0"/>
              </a:rPr>
              <a:t>the angular distance </a:t>
            </a:r>
            <a:r>
              <a:rPr lang="en-US" sz="2400" dirty="0" smtClean="0">
                <a:latin typeface="Comic Sans MS" pitchFamily="66" charset="0"/>
              </a:rPr>
              <a:t>between the </a:t>
            </a:r>
            <a:r>
              <a:rPr lang="en-US" sz="2400" dirty="0">
                <a:latin typeface="Comic Sans MS" pitchFamily="66" charset="0"/>
              </a:rPr>
              <a:t>Sun’s position at a particular time and its highest position for that day when crossing the </a:t>
            </a:r>
            <a:r>
              <a:rPr lang="en-US" sz="2400" dirty="0" smtClean="0">
                <a:latin typeface="Comic Sans MS" pitchFamily="66" charset="0"/>
              </a:rPr>
              <a:t>local meridian </a:t>
            </a:r>
            <a:r>
              <a:rPr lang="en-US" sz="2400" dirty="0">
                <a:latin typeface="Comic Sans MS" pitchFamily="66" charset="0"/>
              </a:rPr>
              <a:t>at the solar noon. </a:t>
            </a:r>
            <a:endParaRPr lang="en-US" sz="2400" dirty="0" smtClean="0">
              <a:latin typeface="Comic Sans MS" pitchFamily="66" charset="0"/>
            </a:endParaRPr>
          </a:p>
          <a:p>
            <a:pPr algn="just"/>
            <a:r>
              <a:rPr lang="en-US" sz="2400" dirty="0" smtClean="0">
                <a:latin typeface="Comic Sans MS" pitchFamily="66" charset="0"/>
              </a:rPr>
              <a:t>Because </a:t>
            </a:r>
            <a:r>
              <a:rPr lang="en-US" sz="2400" dirty="0">
                <a:latin typeface="Comic Sans MS" pitchFamily="66" charset="0"/>
              </a:rPr>
              <a:t>the Earth rotates approximately once every 24 hours, the </a:t>
            </a:r>
            <a:r>
              <a:rPr lang="en-US" sz="2400" dirty="0" smtClean="0">
                <a:latin typeface="Comic Sans MS" pitchFamily="66" charset="0"/>
              </a:rPr>
              <a:t>hour angle </a:t>
            </a:r>
            <a:r>
              <a:rPr lang="en-US" sz="2400" dirty="0">
                <a:latin typeface="Comic Sans MS" pitchFamily="66" charset="0"/>
              </a:rPr>
              <a:t>changes by 15° per hour and moves through 360° over the course of the day. </a:t>
            </a:r>
            <a:endParaRPr lang="en-US" sz="2400" dirty="0" smtClean="0">
              <a:latin typeface="Comic Sans MS" pitchFamily="66" charset="0"/>
            </a:endParaRPr>
          </a:p>
          <a:p>
            <a:pPr algn="just"/>
            <a:r>
              <a:rPr lang="en-US" sz="2400" dirty="0" smtClean="0">
                <a:latin typeface="Comic Sans MS" pitchFamily="66" charset="0"/>
              </a:rPr>
              <a:t>The </a:t>
            </a:r>
            <a:r>
              <a:rPr lang="en-US" sz="2400" dirty="0">
                <a:latin typeface="Comic Sans MS" pitchFamily="66" charset="0"/>
              </a:rPr>
              <a:t>hour </a:t>
            </a:r>
            <a:r>
              <a:rPr lang="en-US" sz="2400" dirty="0" smtClean="0">
                <a:latin typeface="Comic Sans MS" pitchFamily="66" charset="0"/>
              </a:rPr>
              <a:t>angle is </a:t>
            </a:r>
            <a:r>
              <a:rPr lang="en-US" sz="2400" dirty="0">
                <a:latin typeface="Comic Sans MS" pitchFamily="66" charset="0"/>
              </a:rPr>
              <a:t>defined to be zero at solar noon, a negative value before crossing the </a:t>
            </a:r>
            <a:r>
              <a:rPr lang="en-US" sz="2400" dirty="0" smtClean="0">
                <a:latin typeface="Comic Sans MS" pitchFamily="66" charset="0"/>
              </a:rPr>
              <a:t>meridian (morning), </a:t>
            </a:r>
            <a:r>
              <a:rPr lang="en-US" sz="2400" dirty="0">
                <a:latin typeface="Comic Sans MS" pitchFamily="66" charset="0"/>
              </a:rPr>
              <a:t>and a </a:t>
            </a:r>
            <a:r>
              <a:rPr lang="en-US" sz="2400" dirty="0" smtClean="0">
                <a:latin typeface="Comic Sans MS" pitchFamily="66" charset="0"/>
              </a:rPr>
              <a:t>positive after crossing (afternoon).</a:t>
            </a:r>
            <a:endParaRPr lang="en-US" sz="2400" dirty="0">
              <a:latin typeface="Comic Sans MS" pitchFamily="66" charset="0"/>
            </a:endParaRPr>
          </a:p>
        </p:txBody>
      </p:sp>
      <p:sp>
        <p:nvSpPr>
          <p:cNvPr id="4" name="Rectangle 3"/>
          <p:cNvSpPr/>
          <p:nvPr/>
        </p:nvSpPr>
        <p:spPr>
          <a:xfrm>
            <a:off x="304800" y="4191000"/>
            <a:ext cx="8839200" cy="461665"/>
          </a:xfrm>
          <a:prstGeom prst="rect">
            <a:avLst/>
          </a:prstGeom>
        </p:spPr>
        <p:txBody>
          <a:bodyPr wrap="square">
            <a:spAutoFit/>
          </a:bodyPr>
          <a:lstStyle/>
          <a:p>
            <a:pPr algn="just"/>
            <a:r>
              <a:rPr lang="en-US" sz="2400" dirty="0">
                <a:latin typeface="Comic Sans MS" pitchFamily="66" charset="0"/>
              </a:rPr>
              <a:t>Hour angle </a:t>
            </a:r>
            <a:r>
              <a:rPr lang="en-US" sz="2400" dirty="0" smtClean="0">
                <a:latin typeface="Times New Roman" pitchFamily="18" charset="0"/>
                <a:cs typeface="Times New Roman" pitchFamily="18" charset="0"/>
                <a:sym typeface="Symbol"/>
              </a:rPr>
              <a:t></a:t>
            </a:r>
            <a:r>
              <a:rPr lang="en-US" sz="2400" dirty="0" smtClean="0">
                <a:latin typeface="Times New Roman" pitchFamily="18" charset="0"/>
                <a:cs typeface="Times New Roman" pitchFamily="18" charset="0"/>
              </a:rPr>
              <a:t> </a:t>
            </a:r>
            <a:r>
              <a:rPr lang="en-US" sz="2400" dirty="0">
                <a:latin typeface="Comic Sans MS" pitchFamily="66" charset="0"/>
              </a:rPr>
              <a:t>and solar time </a:t>
            </a:r>
            <a:r>
              <a:rPr lang="en-US" sz="2400" i="1" dirty="0">
                <a:latin typeface="Times New Roman" pitchFamily="18" charset="0"/>
                <a:cs typeface="Times New Roman" pitchFamily="18" charset="0"/>
              </a:rPr>
              <a:t>ST</a:t>
            </a:r>
            <a:r>
              <a:rPr lang="en-US" sz="2400" dirty="0">
                <a:latin typeface="Comic Sans MS" pitchFamily="66" charset="0"/>
              </a:rPr>
              <a:t> in hours are related as:</a:t>
            </a:r>
          </a:p>
        </p:txBody>
      </p:sp>
      <p:pic>
        <p:nvPicPr>
          <p:cNvPr id="5" name="Picture 2"/>
          <p:cNvPicPr>
            <a:picLocks noChangeAspect="1" noChangeArrowheads="1"/>
          </p:cNvPicPr>
          <p:nvPr/>
        </p:nvPicPr>
        <p:blipFill>
          <a:blip r:embed="rId2" cstate="print">
            <a:duotone>
              <a:prstClr val="black"/>
              <a:srgbClr val="FFFF00">
                <a:tint val="45000"/>
                <a:satMod val="400000"/>
              </a:srgbClr>
            </a:duotone>
          </a:blip>
          <a:srcRect/>
          <a:stretch>
            <a:fillRect/>
          </a:stretch>
        </p:blipFill>
        <p:spPr bwMode="auto">
          <a:xfrm>
            <a:off x="2286000" y="4652665"/>
            <a:ext cx="3581400" cy="888618"/>
          </a:xfrm>
          <a:prstGeom prst="rect">
            <a:avLst/>
          </a:prstGeom>
          <a:noFill/>
          <a:ln w="9525">
            <a:noFill/>
            <a:miter lim="800000"/>
            <a:headEnd/>
            <a:tailEnd/>
          </a:ln>
        </p:spPr>
      </p:pic>
      <p:sp>
        <p:nvSpPr>
          <p:cNvPr id="6" name="Rectangle 5"/>
          <p:cNvSpPr/>
          <p:nvPr/>
        </p:nvSpPr>
        <p:spPr>
          <a:xfrm>
            <a:off x="125360" y="5288340"/>
            <a:ext cx="9018639" cy="1569660"/>
          </a:xfrm>
          <a:prstGeom prst="rect">
            <a:avLst/>
          </a:prstGeom>
        </p:spPr>
        <p:txBody>
          <a:bodyPr wrap="square">
            <a:spAutoFit/>
          </a:bodyPr>
          <a:lstStyle/>
          <a:p>
            <a:r>
              <a:rPr lang="en-US" sz="2400" dirty="0">
                <a:solidFill>
                  <a:srgbClr val="00B0F0"/>
                </a:solidFill>
                <a:latin typeface="Comic Sans MS" pitchFamily="66" charset="0"/>
              </a:rPr>
              <a:t>Example </a:t>
            </a:r>
          </a:p>
          <a:p>
            <a:r>
              <a:rPr lang="en-US" sz="2400" dirty="0">
                <a:solidFill>
                  <a:srgbClr val="00B0F0"/>
                </a:solidFill>
                <a:latin typeface="Comic Sans MS" pitchFamily="66" charset="0"/>
              </a:rPr>
              <a:t>Calculate the zenith and solar altitude angles for  </a:t>
            </a:r>
            <a:r>
              <a:rPr lang="en-US" sz="2400" dirty="0" smtClean="0">
                <a:solidFill>
                  <a:srgbClr val="00B0F0"/>
                </a:solidFill>
                <a:latin typeface="Comic Sans MS" pitchFamily="66" charset="0"/>
              </a:rPr>
              <a:t>Addis Ababa at </a:t>
            </a:r>
            <a:r>
              <a:rPr lang="en-US" sz="2400" dirty="0">
                <a:solidFill>
                  <a:srgbClr val="00B0F0"/>
                </a:solidFill>
                <a:latin typeface="Comic Sans MS" pitchFamily="66" charset="0"/>
              </a:rPr>
              <a:t>(a) 10:30 a.m. </a:t>
            </a:r>
            <a:r>
              <a:rPr lang="en-US" sz="2400" dirty="0" smtClean="0">
                <a:solidFill>
                  <a:srgbClr val="00B0F0"/>
                </a:solidFill>
                <a:latin typeface="Comic Sans MS" pitchFamily="66" charset="0"/>
              </a:rPr>
              <a:t>and (b</a:t>
            </a:r>
            <a:r>
              <a:rPr lang="en-US" sz="2400" dirty="0">
                <a:solidFill>
                  <a:srgbClr val="00B0F0"/>
                </a:solidFill>
                <a:latin typeface="Comic Sans MS" pitchFamily="66" charset="0"/>
              </a:rPr>
              <a:t>) 3:15 p.m. solar time on April 17</a:t>
            </a:r>
            <a:r>
              <a:rPr lang="en-US" sz="2400" dirty="0">
                <a:latin typeface="Comic Sans MS" pitchFamily="66" charset="0"/>
              </a:rPr>
              <a:t>.</a:t>
            </a:r>
          </a:p>
        </p:txBody>
      </p:sp>
    </p:spTree>
    <p:extLst>
      <p:ext uri="{BB962C8B-B14F-4D97-AF65-F5344CB8AC3E}">
        <p14:creationId xmlns:p14="http://schemas.microsoft.com/office/powerpoint/2010/main" val="50140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8991600" cy="6781800"/>
          </a:xfrm>
        </p:spPr>
        <p:txBody>
          <a:bodyPr>
            <a:normAutofit/>
          </a:bodyPr>
          <a:lstStyle/>
          <a:p>
            <a:pPr marL="0" indent="0" algn="just"/>
            <a:r>
              <a:rPr lang="en-US" sz="2800" dirty="0">
                <a:latin typeface="Comic Sans MS" pitchFamily="66" charset="0"/>
              </a:rPr>
              <a:t>When the solar incident radiation on a horizontal-solar collector is calculated, two new </a:t>
            </a:r>
            <a:r>
              <a:rPr lang="en-US" sz="2800" dirty="0" smtClean="0">
                <a:latin typeface="Comic Sans MS" pitchFamily="66" charset="0"/>
              </a:rPr>
              <a:t>angles should </a:t>
            </a:r>
            <a:r>
              <a:rPr lang="en-US" sz="2800" dirty="0">
                <a:latin typeface="Comic Sans MS" pitchFamily="66" charset="0"/>
              </a:rPr>
              <a:t>be defined. </a:t>
            </a:r>
            <a:endParaRPr lang="en-US" sz="2800" dirty="0" smtClean="0">
              <a:latin typeface="Comic Sans MS" pitchFamily="66" charset="0"/>
            </a:endParaRPr>
          </a:p>
          <a:p>
            <a:pPr marL="0" indent="0" algn="just"/>
            <a:r>
              <a:rPr lang="en-US" sz="2800" dirty="0" smtClean="0">
                <a:latin typeface="Comic Sans MS" pitchFamily="66" charset="0"/>
              </a:rPr>
              <a:t>The </a:t>
            </a:r>
            <a:r>
              <a:rPr lang="en-US" sz="2800" i="1" dirty="0">
                <a:solidFill>
                  <a:srgbClr val="FF0000"/>
                </a:solidFill>
                <a:latin typeface="Comic Sans MS" pitchFamily="66" charset="0"/>
              </a:rPr>
              <a:t>slope-surface angle </a:t>
            </a:r>
            <a:r>
              <a:rPr lang="en-US" sz="2800" dirty="0">
                <a:solidFill>
                  <a:srgbClr val="FF0000"/>
                </a:solidFill>
                <a:latin typeface="Comic Sans MS" pitchFamily="66" charset="0"/>
              </a:rPr>
              <a:t>(</a:t>
            </a:r>
            <a:r>
              <a:rPr lang="en-US" sz="2800" dirty="0">
                <a:solidFill>
                  <a:srgbClr val="FF0000"/>
                </a:solidFill>
                <a:latin typeface="Times New Roman" pitchFamily="18" charset="0"/>
                <a:cs typeface="Times New Roman" pitchFamily="18" charset="0"/>
              </a:rPr>
              <a:t>β</a:t>
            </a:r>
            <a:r>
              <a:rPr lang="en-US" sz="2800" dirty="0">
                <a:solidFill>
                  <a:srgbClr val="FF0000"/>
                </a:solidFill>
                <a:latin typeface="Comic Sans MS" pitchFamily="66" charset="0"/>
              </a:rPr>
              <a:t>) </a:t>
            </a:r>
            <a:r>
              <a:rPr lang="en-US" sz="2800" dirty="0">
                <a:latin typeface="Comic Sans MS" pitchFamily="66" charset="0"/>
              </a:rPr>
              <a:t>indicates how inclined the collector is from </a:t>
            </a:r>
            <a:r>
              <a:rPr lang="en-US" sz="2800" dirty="0" smtClean="0">
                <a:latin typeface="Comic Sans MS" pitchFamily="66" charset="0"/>
              </a:rPr>
              <a:t>the horizontal</a:t>
            </a:r>
            <a:r>
              <a:rPr lang="en-US" sz="2800" dirty="0">
                <a:latin typeface="Comic Sans MS" pitchFamily="66" charset="0"/>
              </a:rPr>
              <a:t>; on a horizontal collector, </a:t>
            </a:r>
            <a:r>
              <a:rPr lang="en-US" sz="2800" dirty="0">
                <a:latin typeface="Times New Roman" pitchFamily="18" charset="0"/>
                <a:cs typeface="Times New Roman" pitchFamily="18" charset="0"/>
              </a:rPr>
              <a:t>β = 0°. </a:t>
            </a:r>
            <a:r>
              <a:rPr lang="en-US" sz="2800" dirty="0">
                <a:latin typeface="Comic Sans MS" pitchFamily="66" charset="0"/>
              </a:rPr>
              <a:t>The allowed range for</a:t>
            </a:r>
            <a:r>
              <a:rPr lang="en-US" sz="2800" dirty="0">
                <a:latin typeface="Times New Roman" pitchFamily="18" charset="0"/>
                <a:cs typeface="Times New Roman" pitchFamily="18" charset="0"/>
              </a:rPr>
              <a:t> β </a:t>
            </a:r>
            <a:r>
              <a:rPr lang="en-US" sz="2800" dirty="0">
                <a:latin typeface="Comic Sans MS" pitchFamily="66" charset="0"/>
              </a:rPr>
              <a:t>goes from 0 to 180°. </a:t>
            </a:r>
            <a:endParaRPr lang="en-US" sz="2800" dirty="0" smtClean="0">
              <a:latin typeface="Comic Sans MS" pitchFamily="66" charset="0"/>
            </a:endParaRPr>
          </a:p>
          <a:p>
            <a:pPr marL="0" indent="0" algn="just"/>
            <a:r>
              <a:rPr lang="en-US" sz="2800" dirty="0" smtClean="0">
                <a:latin typeface="Comic Sans MS" pitchFamily="66" charset="0"/>
              </a:rPr>
              <a:t>The other </a:t>
            </a:r>
            <a:r>
              <a:rPr lang="en-US" sz="2800" dirty="0">
                <a:latin typeface="Comic Sans MS" pitchFamily="66" charset="0"/>
              </a:rPr>
              <a:t>relevant angle for calculations corresponds to the </a:t>
            </a:r>
            <a:r>
              <a:rPr lang="en-US" sz="2800" i="1" dirty="0">
                <a:solidFill>
                  <a:srgbClr val="FF0000"/>
                </a:solidFill>
                <a:latin typeface="Comic Sans MS" pitchFamily="66" charset="0"/>
              </a:rPr>
              <a:t>surface-azimuth angle </a:t>
            </a:r>
            <a:r>
              <a:rPr lang="en-US" sz="2800" dirty="0">
                <a:solidFill>
                  <a:srgbClr val="FF0000"/>
                </a:solidFill>
                <a:latin typeface="Comic Sans MS" pitchFamily="66" charset="0"/>
              </a:rPr>
              <a:t>(</a:t>
            </a:r>
            <a:r>
              <a:rPr lang="en-US" sz="2800" dirty="0">
                <a:solidFill>
                  <a:srgbClr val="FF0000"/>
                </a:solidFill>
                <a:latin typeface="Times New Roman" pitchFamily="18" charset="0"/>
                <a:cs typeface="Times New Roman" pitchFamily="18" charset="0"/>
              </a:rPr>
              <a:t>γ</a:t>
            </a:r>
            <a:r>
              <a:rPr lang="en-US" sz="2800" dirty="0">
                <a:solidFill>
                  <a:srgbClr val="FF0000"/>
                </a:solidFill>
                <a:latin typeface="Comic Sans MS" pitchFamily="66" charset="0"/>
              </a:rPr>
              <a:t>), </a:t>
            </a:r>
            <a:r>
              <a:rPr lang="en-US" sz="2800" dirty="0">
                <a:latin typeface="Comic Sans MS" pitchFamily="66" charset="0"/>
              </a:rPr>
              <a:t>which </a:t>
            </a:r>
            <a:r>
              <a:rPr lang="en-US" sz="2800" dirty="0" smtClean="0">
                <a:latin typeface="Comic Sans MS" pitchFamily="66" charset="0"/>
              </a:rPr>
              <a:t>indicates how </a:t>
            </a:r>
            <a:r>
              <a:rPr lang="en-US" sz="2800" dirty="0">
                <a:latin typeface="Comic Sans MS" pitchFamily="66" charset="0"/>
              </a:rPr>
              <a:t>far the solar collector deviates from the north–south axis. </a:t>
            </a:r>
            <a:endParaRPr lang="en-US" sz="2800" dirty="0" smtClean="0">
              <a:latin typeface="Comic Sans MS" pitchFamily="66" charset="0"/>
            </a:endParaRPr>
          </a:p>
          <a:p>
            <a:pPr marL="0" indent="0" algn="just"/>
            <a:r>
              <a:rPr lang="en-US" sz="2800" dirty="0" smtClean="0">
                <a:latin typeface="Comic Sans MS" pitchFamily="66" charset="0"/>
              </a:rPr>
              <a:t>This </a:t>
            </a:r>
            <a:r>
              <a:rPr lang="en-US" sz="2800" dirty="0">
                <a:latin typeface="Comic Sans MS" pitchFamily="66" charset="0"/>
              </a:rPr>
              <a:t>angle is measured between </a:t>
            </a:r>
            <a:r>
              <a:rPr lang="en-US" sz="2800" dirty="0" smtClean="0">
                <a:latin typeface="Comic Sans MS" pitchFamily="66" charset="0"/>
              </a:rPr>
              <a:t>the horizontal </a:t>
            </a:r>
            <a:r>
              <a:rPr lang="en-US" sz="2800" dirty="0">
                <a:latin typeface="Comic Sans MS" pitchFamily="66" charset="0"/>
              </a:rPr>
              <a:t>projection of the surface normal and the north–south direction line, with 0 due south </a:t>
            </a:r>
            <a:r>
              <a:rPr lang="en-US" sz="2800" dirty="0" smtClean="0">
                <a:latin typeface="Comic Sans MS" pitchFamily="66" charset="0"/>
              </a:rPr>
              <a:t>and negative </a:t>
            </a:r>
            <a:r>
              <a:rPr lang="en-US" sz="2800" dirty="0">
                <a:latin typeface="Comic Sans MS" pitchFamily="66" charset="0"/>
              </a:rPr>
              <a:t>values to the east of such an axis; </a:t>
            </a:r>
            <a:r>
              <a:rPr lang="en-US" sz="2800" dirty="0">
                <a:latin typeface="Times New Roman" pitchFamily="18" charset="0"/>
                <a:cs typeface="Times New Roman" pitchFamily="18" charset="0"/>
              </a:rPr>
              <a:t>–180° ≤ γ ≤ –180°.</a:t>
            </a:r>
          </a:p>
        </p:txBody>
      </p:sp>
    </p:spTree>
    <p:extLst>
      <p:ext uri="{BB962C8B-B14F-4D97-AF65-F5344CB8AC3E}">
        <p14:creationId xmlns:p14="http://schemas.microsoft.com/office/powerpoint/2010/main" val="300393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457200"/>
          </a:xfrm>
        </p:spPr>
        <p:txBody>
          <a:bodyPr>
            <a:normAutofit/>
          </a:bodyPr>
          <a:lstStyle/>
          <a:p>
            <a:r>
              <a:rPr lang="en-US" sz="2400" b="1" dirty="0">
                <a:solidFill>
                  <a:srgbClr val="FF0000"/>
                </a:solidFill>
                <a:latin typeface="Comic Sans MS" pitchFamily="66" charset="0"/>
                <a:ea typeface="+mn-ea"/>
                <a:cs typeface="+mn-cs"/>
              </a:rPr>
              <a:t>Position of the Sun with </a:t>
            </a:r>
            <a:r>
              <a:rPr lang="en-US" sz="2400" b="1" dirty="0" smtClean="0">
                <a:solidFill>
                  <a:srgbClr val="FF0000"/>
                </a:solidFill>
                <a:latin typeface="Comic Sans MS" pitchFamily="66" charset="0"/>
                <a:ea typeface="+mn-ea"/>
                <a:cs typeface="+mn-cs"/>
              </a:rPr>
              <a:t>Respect </a:t>
            </a:r>
            <a:r>
              <a:rPr lang="en-US" sz="2400" b="1" dirty="0">
                <a:solidFill>
                  <a:srgbClr val="FF0000"/>
                </a:solidFill>
                <a:latin typeface="Comic Sans MS" pitchFamily="66" charset="0"/>
                <a:ea typeface="+mn-ea"/>
                <a:cs typeface="+mn-cs"/>
              </a:rPr>
              <a:t>to a Tilted Surface</a:t>
            </a:r>
          </a:p>
        </p:txBody>
      </p:sp>
      <p:sp>
        <p:nvSpPr>
          <p:cNvPr id="3" name="Content Placeholder 2"/>
          <p:cNvSpPr>
            <a:spLocks noGrp="1"/>
          </p:cNvSpPr>
          <p:nvPr>
            <p:ph idx="1"/>
          </p:nvPr>
        </p:nvSpPr>
        <p:spPr>
          <a:xfrm>
            <a:off x="0" y="685800"/>
            <a:ext cx="9144000" cy="6172200"/>
          </a:xfrm>
        </p:spPr>
        <p:txBody>
          <a:bodyPr>
            <a:normAutofit/>
          </a:bodyPr>
          <a:lstStyle/>
          <a:p>
            <a:pPr algn="just"/>
            <a:r>
              <a:rPr lang="en-US" sz="2400" dirty="0">
                <a:latin typeface="Comic Sans MS" pitchFamily="66" charset="0"/>
              </a:rPr>
              <a:t>The maximum solar energy collection is achieved when the Sun’s rays are perpendicular to the </a:t>
            </a:r>
            <a:r>
              <a:rPr lang="en-US" sz="2400" dirty="0" smtClean="0">
                <a:latin typeface="Comic Sans MS" pitchFamily="66" charset="0"/>
              </a:rPr>
              <a:t>collecting area </a:t>
            </a:r>
            <a:r>
              <a:rPr lang="en-US" sz="2400" dirty="0">
                <a:latin typeface="Comic Sans MS" pitchFamily="66" charset="0"/>
              </a:rPr>
              <a:t>(i.e., parallel to the surface normal). This can be achieved only when solar tracking </a:t>
            </a:r>
            <a:r>
              <a:rPr lang="en-US" sz="2400" dirty="0" smtClean="0">
                <a:latin typeface="Comic Sans MS" pitchFamily="66" charset="0"/>
              </a:rPr>
              <a:t>systems are </a:t>
            </a:r>
            <a:r>
              <a:rPr lang="en-US" sz="2400" dirty="0">
                <a:latin typeface="Comic Sans MS" pitchFamily="66" charset="0"/>
              </a:rPr>
              <a:t>used to modify the slope or the surface azimuth or both angles during the collector’s operation</a:t>
            </a:r>
            <a:r>
              <a:rPr lang="en-US" sz="2400" dirty="0" smtClean="0">
                <a:latin typeface="Comic Sans MS" pitchFamily="66" charset="0"/>
              </a:rPr>
              <a:t>.</a:t>
            </a:r>
          </a:p>
          <a:p>
            <a:pPr algn="just"/>
            <a:r>
              <a:rPr lang="en-US" sz="2400" dirty="0">
                <a:latin typeface="Comic Sans MS" pitchFamily="66" charset="0"/>
              </a:rPr>
              <a:t>The fixed-</a:t>
            </a:r>
            <a:r>
              <a:rPr lang="en-US" sz="2400" dirty="0">
                <a:latin typeface="Times New Roman" pitchFamily="18" charset="0"/>
                <a:cs typeface="Times New Roman" pitchFamily="18" charset="0"/>
              </a:rPr>
              <a:t>β</a:t>
            </a:r>
            <a:r>
              <a:rPr lang="en-US" sz="2400" dirty="0">
                <a:latin typeface="Comic Sans MS" pitchFamily="66" charset="0"/>
              </a:rPr>
              <a:t> collectors are the most practical receivers and the most widely installed </a:t>
            </a:r>
            <a:r>
              <a:rPr lang="en-US" sz="2400" dirty="0" smtClean="0">
                <a:latin typeface="Comic Sans MS" pitchFamily="66" charset="0"/>
              </a:rPr>
              <a:t>throughout the </a:t>
            </a:r>
            <a:r>
              <a:rPr lang="en-US" sz="2400" dirty="0">
                <a:latin typeface="Comic Sans MS" pitchFamily="66" charset="0"/>
              </a:rPr>
              <a:t>world. In order that the fixed-β collectors capture most of the annual incoming solar </a:t>
            </a:r>
            <a:r>
              <a:rPr lang="en-US" sz="2400" dirty="0" smtClean="0">
                <a:latin typeface="Comic Sans MS" pitchFamily="66" charset="0"/>
              </a:rPr>
              <a:t>radiation, the </a:t>
            </a:r>
            <a:r>
              <a:rPr lang="en-US" sz="2400" dirty="0">
                <a:latin typeface="Comic Sans MS" pitchFamily="66" charset="0"/>
              </a:rPr>
              <a:t>surfaces must always be tilted facing the equator</a:t>
            </a:r>
            <a:r>
              <a:rPr lang="en-US" sz="2400" dirty="0" smtClean="0">
                <a:latin typeface="Comic Sans MS" pitchFamily="66" charset="0"/>
              </a:rPr>
              <a:t>.</a:t>
            </a:r>
          </a:p>
          <a:p>
            <a:pPr algn="just"/>
            <a:r>
              <a:rPr lang="en-US" sz="2400" dirty="0">
                <a:latin typeface="Comic Sans MS" pitchFamily="66" charset="0"/>
              </a:rPr>
              <a:t>Several criteria might be used to select β, such as maximum collection for the greatest </a:t>
            </a:r>
            <a:r>
              <a:rPr lang="en-US" sz="2400" dirty="0" smtClean="0">
                <a:latin typeface="Comic Sans MS" pitchFamily="66" charset="0"/>
              </a:rPr>
              <a:t>energy demand </a:t>
            </a:r>
            <a:r>
              <a:rPr lang="en-US" sz="2400" dirty="0">
                <a:latin typeface="Comic Sans MS" pitchFamily="66" charset="0"/>
              </a:rPr>
              <a:t>period or optimization during the whole year.</a:t>
            </a:r>
          </a:p>
        </p:txBody>
      </p:sp>
    </p:spTree>
    <p:extLst>
      <p:ext uri="{BB962C8B-B14F-4D97-AF65-F5344CB8AC3E}">
        <p14:creationId xmlns:p14="http://schemas.microsoft.com/office/powerpoint/2010/main" val="259410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858000"/>
          </a:xfrm>
        </p:spPr>
        <p:txBody>
          <a:bodyPr>
            <a:normAutofit/>
          </a:bodyPr>
          <a:lstStyle/>
          <a:p>
            <a:pPr marL="0" indent="0" algn="just">
              <a:buNone/>
            </a:pPr>
            <a:r>
              <a:rPr lang="en-US" i="1" dirty="0">
                <a:solidFill>
                  <a:srgbClr val="002060"/>
                </a:solidFill>
                <a:latin typeface="Comic Sans MS" pitchFamily="66" charset="0"/>
              </a:rPr>
              <a:t>S</a:t>
            </a:r>
            <a:r>
              <a:rPr lang="en-US" i="1" dirty="0" smtClean="0">
                <a:solidFill>
                  <a:srgbClr val="002060"/>
                </a:solidFill>
                <a:latin typeface="Comic Sans MS" pitchFamily="66" charset="0"/>
              </a:rPr>
              <a:t>olar </a:t>
            </a:r>
            <a:r>
              <a:rPr lang="en-US" i="1" dirty="0">
                <a:solidFill>
                  <a:srgbClr val="002060"/>
                </a:solidFill>
                <a:latin typeface="Comic Sans MS" pitchFamily="66" charset="0"/>
              </a:rPr>
              <a:t>incidence angle </a:t>
            </a:r>
            <a:r>
              <a:rPr lang="en-US" dirty="0">
                <a:solidFill>
                  <a:srgbClr val="002060"/>
                </a:solidFill>
                <a:latin typeface="Comic Sans MS" pitchFamily="66" charset="0"/>
              </a:rPr>
              <a:t>(θ</a:t>
            </a:r>
            <a:r>
              <a:rPr lang="en-US" dirty="0"/>
              <a:t>).  </a:t>
            </a:r>
            <a:r>
              <a:rPr lang="en-US" sz="2600" dirty="0">
                <a:latin typeface="Comic Sans MS" pitchFamily="66" charset="0"/>
              </a:rPr>
              <a:t>It  is the angle between the solar radiation beam incident on a </a:t>
            </a:r>
            <a:r>
              <a:rPr lang="en-US" sz="2600" dirty="0" smtClean="0">
                <a:latin typeface="Comic Sans MS" pitchFamily="66" charset="0"/>
              </a:rPr>
              <a:t>surface and </a:t>
            </a:r>
            <a:r>
              <a:rPr lang="en-US" sz="2600" dirty="0">
                <a:latin typeface="Comic Sans MS" pitchFamily="66" charset="0"/>
              </a:rPr>
              <a:t>the imaginary line normal to such a surface. At θ = 0°, the Sun’s rays are perpendicular to </a:t>
            </a:r>
            <a:r>
              <a:rPr lang="en-US" sz="2600" dirty="0" smtClean="0">
                <a:latin typeface="Comic Sans MS" pitchFamily="66" charset="0"/>
              </a:rPr>
              <a:t>the surface </a:t>
            </a:r>
            <a:r>
              <a:rPr lang="en-US" sz="2600" dirty="0">
                <a:latin typeface="Comic Sans MS" pitchFamily="66" charset="0"/>
              </a:rPr>
              <a:t>and, when θ = 90°, the Sun’s rays are parallel to the surface</a:t>
            </a:r>
            <a:r>
              <a:rPr lang="en-US" sz="2600" dirty="0" smtClean="0">
                <a:latin typeface="Comic Sans MS" pitchFamily="66" charset="0"/>
              </a:rPr>
              <a:t>.</a:t>
            </a:r>
          </a:p>
          <a:p>
            <a:pPr marL="0" indent="0" algn="just">
              <a:buNone/>
            </a:pPr>
            <a:r>
              <a:rPr lang="en-US" sz="2600" dirty="0" smtClean="0">
                <a:latin typeface="Comic Sans MS" pitchFamily="66" charset="0"/>
              </a:rPr>
              <a:t> </a:t>
            </a:r>
            <a:r>
              <a:rPr lang="en-US" sz="2600" dirty="0">
                <a:latin typeface="Comic Sans MS" pitchFamily="66" charset="0"/>
              </a:rPr>
              <a:t>Maximum solar gain for </a:t>
            </a:r>
            <a:r>
              <a:rPr lang="en-US" sz="2600" dirty="0" smtClean="0">
                <a:latin typeface="Comic Sans MS" pitchFamily="66" charset="0"/>
              </a:rPr>
              <a:t>any solar </a:t>
            </a:r>
            <a:r>
              <a:rPr lang="en-US" sz="2600" dirty="0">
                <a:latin typeface="Comic Sans MS" pitchFamily="66" charset="0"/>
              </a:rPr>
              <a:t>intensity is achieved when the incidence angle is zero because the cross section of light is </a:t>
            </a:r>
            <a:r>
              <a:rPr lang="en-US" sz="2600" dirty="0" smtClean="0">
                <a:latin typeface="Comic Sans MS" pitchFamily="66" charset="0"/>
              </a:rPr>
              <a:t>not spread </a:t>
            </a:r>
            <a:r>
              <a:rPr lang="en-US" sz="2600" dirty="0">
                <a:latin typeface="Comic Sans MS" pitchFamily="66" charset="0"/>
              </a:rPr>
              <a:t>out and also because surfaces reflect more light when the light rays are not perpendicular </a:t>
            </a:r>
            <a:r>
              <a:rPr lang="en-US" sz="2600" dirty="0" smtClean="0">
                <a:latin typeface="Comic Sans MS" pitchFamily="66" charset="0"/>
              </a:rPr>
              <a:t>to the </a:t>
            </a:r>
            <a:r>
              <a:rPr lang="en-US" sz="2600" dirty="0">
                <a:latin typeface="Comic Sans MS" pitchFamily="66" charset="0"/>
              </a:rPr>
              <a:t>surface.</a:t>
            </a:r>
          </a:p>
        </p:txBody>
      </p:sp>
      <p:sp>
        <p:nvSpPr>
          <p:cNvPr id="4" name="Rectangle 3"/>
          <p:cNvSpPr/>
          <p:nvPr/>
        </p:nvSpPr>
        <p:spPr>
          <a:xfrm>
            <a:off x="0" y="4648200"/>
            <a:ext cx="9144000" cy="892552"/>
          </a:xfrm>
          <a:prstGeom prst="rect">
            <a:avLst/>
          </a:prstGeom>
        </p:spPr>
        <p:txBody>
          <a:bodyPr wrap="square">
            <a:spAutoFit/>
          </a:bodyPr>
          <a:lstStyle/>
          <a:p>
            <a:r>
              <a:rPr lang="en-US" sz="2600" dirty="0">
                <a:latin typeface="Comic Sans MS" pitchFamily="66" charset="0"/>
              </a:rPr>
              <a:t>The angle of incidence can be calculated by any of </a:t>
            </a:r>
            <a:r>
              <a:rPr lang="en-US" sz="2600" dirty="0" smtClean="0">
                <a:latin typeface="Comic Sans MS" pitchFamily="66" charset="0"/>
              </a:rPr>
              <a:t>the following equations</a:t>
            </a:r>
            <a:r>
              <a:rPr lang="en-US" sz="2600" dirty="0">
                <a:latin typeface="Comic Sans MS" pitchFamily="66" charset="0"/>
              </a:rPr>
              <a:t>:</a:t>
            </a:r>
          </a:p>
        </p:txBody>
      </p:sp>
      <p:pic>
        <p:nvPicPr>
          <p:cNvPr id="6146" name="Picture 2"/>
          <p:cNvPicPr>
            <a:picLocks noChangeAspect="1" noChangeArrowheads="1"/>
          </p:cNvPicPr>
          <p:nvPr/>
        </p:nvPicPr>
        <p:blipFill>
          <a:blip r:embed="rId2"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533400" y="5545668"/>
            <a:ext cx="3733800" cy="1334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4980835" y="5777668"/>
            <a:ext cx="4163165" cy="46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313665" y="5901875"/>
            <a:ext cx="563135" cy="369332"/>
          </a:xfrm>
          <a:prstGeom prst="rect">
            <a:avLst/>
          </a:prstGeom>
        </p:spPr>
        <p:txBody>
          <a:bodyPr wrap="square">
            <a:spAutoFit/>
          </a:bodyPr>
          <a:lstStyle/>
          <a:p>
            <a:r>
              <a:rPr lang="en-US" dirty="0" smtClean="0">
                <a:latin typeface="Comic Sans MS" pitchFamily="66" charset="0"/>
              </a:rPr>
              <a:t>OR</a:t>
            </a:r>
            <a:endParaRPr lang="en-US" dirty="0"/>
          </a:p>
        </p:txBody>
      </p:sp>
    </p:spTree>
    <p:extLst>
      <p:ext uri="{BB962C8B-B14F-4D97-AF65-F5344CB8AC3E}">
        <p14:creationId xmlns:p14="http://schemas.microsoft.com/office/powerpoint/2010/main" val="419348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wipe(down)">
                                      <p:cBhvr>
                                        <p:cTn id="20" dur="500"/>
                                        <p:tgtEl>
                                          <p:spTgt spid="614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nodeType="withEffect">
                                  <p:stCondLst>
                                    <p:cond delay="0"/>
                                  </p:stCondLst>
                                  <p:childTnLst>
                                    <p:set>
                                      <p:cBhvr>
                                        <p:cTn id="25" dur="1" fill="hold">
                                          <p:stCondLst>
                                            <p:cond delay="0"/>
                                          </p:stCondLst>
                                        </p:cTn>
                                        <p:tgtEl>
                                          <p:spTgt spid="6147"/>
                                        </p:tgtEl>
                                        <p:attrNameLst>
                                          <p:attrName>style.visibility</p:attrName>
                                        </p:attrNameLst>
                                      </p:cBhvr>
                                      <p:to>
                                        <p:strVal val="visible"/>
                                      </p:to>
                                    </p:set>
                                    <p:animEffect transition="in" filter="wipe(down)">
                                      <p:cBhvr>
                                        <p:cTn id="26"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sz="2400" dirty="0">
                <a:latin typeface="Comic Sans MS" pitchFamily="66" charset="0"/>
              </a:rPr>
              <a:t>The sunset hour angle (</a:t>
            </a:r>
            <a:r>
              <a:rPr lang="en-US" sz="2400" dirty="0" err="1">
                <a:latin typeface="Comic Sans MS" pitchFamily="66" charset="0"/>
              </a:rPr>
              <a:t>ω</a:t>
            </a:r>
            <a:r>
              <a:rPr lang="en-US" sz="2400" baseline="-25000" dirty="0" err="1">
                <a:latin typeface="Comic Sans MS" pitchFamily="66" charset="0"/>
              </a:rPr>
              <a:t>sunset</a:t>
            </a:r>
            <a:r>
              <a:rPr lang="en-US" sz="2400" dirty="0">
                <a:latin typeface="Comic Sans MS" pitchFamily="66" charset="0"/>
              </a:rPr>
              <a:t>) can be derived when </a:t>
            </a:r>
            <a:r>
              <a:rPr lang="en-US" sz="2400" dirty="0" err="1">
                <a:latin typeface="Times New Roman" pitchFamily="18" charset="0"/>
                <a:cs typeface="Times New Roman" pitchFamily="18" charset="0"/>
              </a:rPr>
              <a:t>θz</a:t>
            </a:r>
            <a:r>
              <a:rPr lang="en-US" sz="2400" dirty="0">
                <a:latin typeface="Comic Sans MS" pitchFamily="66" charset="0"/>
              </a:rPr>
              <a:t> = 90°:</a:t>
            </a:r>
          </a:p>
        </p:txBody>
      </p:sp>
      <p:pic>
        <p:nvPicPr>
          <p:cNvPr id="7170" name="Picture 2"/>
          <p:cNvPicPr>
            <a:picLocks noChangeAspect="1" noChangeArrowheads="1"/>
          </p:cNvPicPr>
          <p:nvPr/>
        </p:nvPicPr>
        <p:blipFill>
          <a:blip r:embed="rId2"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1828800" y="609600"/>
            <a:ext cx="4922044"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674674"/>
            <a:ext cx="9144000" cy="1569660"/>
          </a:xfrm>
          <a:prstGeom prst="rect">
            <a:avLst/>
          </a:prstGeom>
        </p:spPr>
        <p:txBody>
          <a:bodyPr wrap="square">
            <a:spAutoFit/>
          </a:bodyPr>
          <a:lstStyle/>
          <a:p>
            <a:pPr algn="just"/>
            <a:r>
              <a:rPr lang="en-US" sz="2400" dirty="0">
                <a:latin typeface="Comic Sans MS" pitchFamily="66" charset="0"/>
              </a:rPr>
              <a:t>Because 1 hour equals 15° of the Sun traveling through the sky, the number of daylight hours (N) </a:t>
            </a:r>
            <a:r>
              <a:rPr lang="en-US" sz="2400" dirty="0" smtClean="0">
                <a:latin typeface="Comic Sans MS" pitchFamily="66" charset="0"/>
              </a:rPr>
              <a:t>can be </a:t>
            </a:r>
            <a:r>
              <a:rPr lang="en-US" sz="2400" dirty="0">
                <a:latin typeface="Comic Sans MS" pitchFamily="66" charset="0"/>
              </a:rPr>
              <a:t>determined by </a:t>
            </a:r>
            <a:r>
              <a:rPr lang="en-US" sz="2400" dirty="0" smtClean="0">
                <a:latin typeface="Comic Sans MS" pitchFamily="66" charset="0"/>
              </a:rPr>
              <a:t>solving the above equation for </a:t>
            </a:r>
            <a:r>
              <a:rPr lang="en-US" sz="2400" dirty="0" err="1">
                <a:latin typeface="Times New Roman" pitchFamily="18" charset="0"/>
                <a:cs typeface="Times New Roman" pitchFamily="18" charset="0"/>
              </a:rPr>
              <a:t>ω</a:t>
            </a:r>
            <a:r>
              <a:rPr lang="en-US" sz="2400" baseline="-25000" dirty="0" err="1">
                <a:latin typeface="Times New Roman" pitchFamily="18" charset="0"/>
                <a:cs typeface="Times New Roman" pitchFamily="18" charset="0"/>
              </a:rPr>
              <a:t>sunset</a:t>
            </a:r>
            <a:r>
              <a:rPr lang="en-US" sz="2400" dirty="0">
                <a:latin typeface="Comic Sans MS" pitchFamily="66" charset="0"/>
              </a:rPr>
              <a:t> and converting the resultant degrees into hours:</a:t>
            </a:r>
          </a:p>
        </p:txBody>
      </p:sp>
      <p:pic>
        <p:nvPicPr>
          <p:cNvPr id="7171" name="Picture 3"/>
          <p:cNvPicPr>
            <a:picLocks noChangeAspect="1" noChangeArrowheads="1"/>
          </p:cNvPicPr>
          <p:nvPr/>
        </p:nvPicPr>
        <p:blipFill>
          <a:blip r:embed="rId3" cstate="print">
            <a:duotone>
              <a:prstClr val="black"/>
              <a:srgbClr val="FFFF00">
                <a:tint val="45000"/>
                <a:satMod val="400000"/>
              </a:srgbClr>
            </a:duotone>
            <a:extLst>
              <a:ext uri="{28A0092B-C50C-407E-A947-70E740481C1C}">
                <a14:useLocalDpi xmlns:a14="http://schemas.microsoft.com/office/drawing/2010/main" val="0"/>
              </a:ext>
            </a:extLst>
          </a:blip>
          <a:srcRect/>
          <a:stretch>
            <a:fillRect/>
          </a:stretch>
        </p:blipFill>
        <p:spPr bwMode="auto">
          <a:xfrm>
            <a:off x="3037860" y="3244334"/>
            <a:ext cx="2677140" cy="825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217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a:buNone/>
            </a:pPr>
            <a:r>
              <a:rPr lang="en-US" sz="2800" b="1" i="1" dirty="0" smtClean="0">
                <a:solidFill>
                  <a:srgbClr val="C00000"/>
                </a:solidFill>
                <a:latin typeface="Times New Roman" pitchFamily="18" charset="0"/>
                <a:cs typeface="Times New Roman" pitchFamily="18" charset="0"/>
              </a:rPr>
              <a:t>1.1.2  </a:t>
            </a:r>
            <a:r>
              <a:rPr lang="en-US" sz="2800" b="1" i="1" dirty="0">
                <a:solidFill>
                  <a:srgbClr val="C00000"/>
                </a:solidFill>
                <a:latin typeface="Times New Roman" pitchFamily="18" charset="0"/>
                <a:cs typeface="Times New Roman" pitchFamily="18" charset="0"/>
              </a:rPr>
              <a:t>Solar Spectrum</a:t>
            </a:r>
          </a:p>
          <a:p>
            <a:pPr algn="just">
              <a:buFont typeface="Wingdings" pitchFamily="2" charset="2"/>
              <a:buChar char="Ø"/>
            </a:pPr>
            <a:r>
              <a:rPr lang="en-US" sz="2800" b="1" i="1" dirty="0">
                <a:solidFill>
                  <a:srgbClr val="0000FF"/>
                </a:solidFill>
                <a:latin typeface="Times New Roman" pitchFamily="18" charset="0"/>
                <a:cs typeface="Times New Roman" pitchFamily="18" charset="0"/>
              </a:rPr>
              <a:t>Extraterrestrial radiation </a:t>
            </a:r>
            <a:r>
              <a:rPr lang="en-US" sz="2800" b="1" i="1" dirty="0">
                <a:latin typeface="Times New Roman" pitchFamily="18" charset="0"/>
                <a:cs typeface="Times New Roman" pitchFamily="18" charset="0"/>
              </a:rPr>
              <a:t>- the radiation that would </a:t>
            </a:r>
            <a:r>
              <a:rPr lang="en-US" sz="2800" b="1" i="1" dirty="0" smtClean="0">
                <a:latin typeface="Times New Roman" pitchFamily="18" charset="0"/>
                <a:cs typeface="Times New Roman" pitchFamily="18" charset="0"/>
              </a:rPr>
              <a:t>be received </a:t>
            </a:r>
            <a:r>
              <a:rPr lang="en-US" sz="2800" b="1" i="1" dirty="0">
                <a:latin typeface="Times New Roman" pitchFamily="18" charset="0"/>
                <a:cs typeface="Times New Roman" pitchFamily="18" charset="0"/>
              </a:rPr>
              <a:t>in the absence of the atmosphere.</a:t>
            </a:r>
          </a:p>
          <a:p>
            <a:pPr algn="just">
              <a:buFont typeface="Wingdings" pitchFamily="2" charset="2"/>
              <a:buChar char="Ø"/>
            </a:pPr>
            <a:r>
              <a:rPr lang="en-US" sz="2800" i="1" dirty="0">
                <a:latin typeface="Times New Roman" pitchFamily="18" charset="0"/>
                <a:cs typeface="Times New Roman" pitchFamily="18" charset="0"/>
              </a:rPr>
              <a:t> </a:t>
            </a:r>
            <a:r>
              <a:rPr lang="en-US" sz="2800" b="1" i="1" dirty="0">
                <a:latin typeface="Times New Roman" pitchFamily="18" charset="0"/>
                <a:cs typeface="Times New Roman" pitchFamily="18" charset="0"/>
              </a:rPr>
              <a:t>As shown in Fig. </a:t>
            </a:r>
            <a:r>
              <a:rPr lang="en-US" sz="2800" b="1" i="1" dirty="0" smtClean="0">
                <a:latin typeface="Times New Roman" pitchFamily="18" charset="0"/>
                <a:cs typeface="Times New Roman" pitchFamily="18" charset="0"/>
              </a:rPr>
              <a:t>1.2</a:t>
            </a:r>
            <a:r>
              <a:rPr lang="en-US" sz="2800" b="1" i="1" dirty="0">
                <a:latin typeface="Times New Roman" pitchFamily="18" charset="0"/>
                <a:cs typeface="Times New Roman" pitchFamily="18" charset="0"/>
              </a:rPr>
              <a:t>, the maximum spectral </a:t>
            </a:r>
            <a:r>
              <a:rPr lang="en-US" sz="2800" b="1" i="1" dirty="0" smtClean="0">
                <a:latin typeface="Times New Roman" pitchFamily="18" charset="0"/>
                <a:cs typeface="Times New Roman" pitchFamily="18" charset="0"/>
              </a:rPr>
              <a:t>intensity occurs </a:t>
            </a:r>
            <a:r>
              <a:rPr lang="en-US" sz="2800" b="1" i="1" dirty="0">
                <a:latin typeface="Times New Roman" pitchFamily="18" charset="0"/>
                <a:cs typeface="Times New Roman" pitchFamily="18" charset="0"/>
              </a:rPr>
              <a:t>at about a wavelength </a:t>
            </a:r>
            <a:r>
              <a:rPr lang="en-US" sz="2800" b="1" i="1" dirty="0" smtClean="0">
                <a:latin typeface="Times New Roman" pitchFamily="18" charset="0"/>
                <a:cs typeface="Times New Roman" pitchFamily="18" charset="0"/>
                <a:sym typeface="Symbol"/>
              </a:rPr>
              <a:t> </a:t>
            </a:r>
            <a:r>
              <a:rPr lang="en-US" sz="2800" b="1" i="1" dirty="0" smtClean="0">
                <a:latin typeface="Times New Roman" pitchFamily="18" charset="0"/>
                <a:cs typeface="Times New Roman" pitchFamily="18" charset="0"/>
              </a:rPr>
              <a:t>= </a:t>
            </a:r>
            <a:r>
              <a:rPr lang="en-US" sz="2800" b="1" i="1" dirty="0">
                <a:latin typeface="Times New Roman" pitchFamily="18" charset="0"/>
                <a:cs typeface="Times New Roman" pitchFamily="18" charset="0"/>
              </a:rPr>
              <a:t>0.48 μm in </a:t>
            </a:r>
            <a:r>
              <a:rPr lang="en-US" sz="2800" b="1" i="1" dirty="0" smtClean="0">
                <a:latin typeface="Times New Roman" pitchFamily="18" charset="0"/>
                <a:cs typeface="Times New Roman" pitchFamily="18" charset="0"/>
              </a:rPr>
              <a:t>the green </a:t>
            </a:r>
            <a:r>
              <a:rPr lang="en-US" sz="2800" b="1" i="1" dirty="0">
                <a:latin typeface="Times New Roman" pitchFamily="18" charset="0"/>
                <a:cs typeface="Times New Roman" pitchFamily="18" charset="0"/>
              </a:rPr>
              <a:t>portion of the visible spectrum.</a:t>
            </a:r>
          </a:p>
          <a:p>
            <a:pPr algn="just">
              <a:buFont typeface="Wingdings" pitchFamily="2" charset="2"/>
              <a:buChar char="Ø"/>
            </a:pPr>
            <a:r>
              <a:rPr lang="en-US" sz="2800" i="1" dirty="0">
                <a:latin typeface="Times New Roman" pitchFamily="18" charset="0"/>
                <a:cs typeface="Times New Roman" pitchFamily="18" charset="0"/>
              </a:rPr>
              <a:t> </a:t>
            </a:r>
            <a:r>
              <a:rPr lang="en-US" sz="2800" b="1" i="1" dirty="0">
                <a:latin typeface="Times New Roman" pitchFamily="18" charset="0"/>
                <a:cs typeface="Times New Roman" pitchFamily="18" charset="0"/>
              </a:rPr>
              <a:t>About 6.4 % of the total energy is contained </a:t>
            </a:r>
            <a:r>
              <a:rPr lang="en-US" sz="2800" b="1" i="1" dirty="0" smtClean="0">
                <a:latin typeface="Times New Roman" pitchFamily="18" charset="0"/>
                <a:cs typeface="Times New Roman" pitchFamily="18" charset="0"/>
              </a:rPr>
              <a:t>in ultraviolet </a:t>
            </a:r>
            <a:r>
              <a:rPr lang="en-US" sz="2800" b="1" i="1" dirty="0">
                <a:latin typeface="Times New Roman" pitchFamily="18" charset="0"/>
                <a:cs typeface="Times New Roman" pitchFamily="18" charset="0"/>
              </a:rPr>
              <a:t>region </a:t>
            </a:r>
            <a:r>
              <a:rPr lang="en-US" sz="2800" b="1" i="1" dirty="0" smtClean="0">
                <a:latin typeface="Times New Roman" pitchFamily="18" charset="0"/>
                <a:cs typeface="Times New Roman" pitchFamily="18" charset="0"/>
              </a:rPr>
              <a:t>(</a:t>
            </a:r>
            <a:r>
              <a:rPr lang="en-US" sz="2800" b="1" i="1" dirty="0" smtClean="0">
                <a:latin typeface="Times New Roman" pitchFamily="18" charset="0"/>
                <a:cs typeface="Times New Roman" pitchFamily="18" charset="0"/>
                <a:sym typeface="Symbol"/>
              </a:rPr>
              <a:t></a:t>
            </a:r>
            <a:r>
              <a:rPr lang="en-US" sz="2800" b="1" i="1" dirty="0" smtClean="0">
                <a:latin typeface="Times New Roman" pitchFamily="18" charset="0"/>
                <a:cs typeface="Times New Roman" pitchFamily="18" charset="0"/>
              </a:rPr>
              <a:t> </a:t>
            </a:r>
            <a:r>
              <a:rPr lang="en-US" sz="2800" b="1" i="1" dirty="0">
                <a:latin typeface="Times New Roman" pitchFamily="18" charset="0"/>
                <a:cs typeface="Times New Roman" pitchFamily="18" charset="0"/>
              </a:rPr>
              <a:t>&lt; 0.38 </a:t>
            </a:r>
            <a:r>
              <a:rPr lang="el-GR" sz="2800" b="1" i="1" dirty="0">
                <a:latin typeface="Times New Roman" pitchFamily="18" charset="0"/>
                <a:cs typeface="Times New Roman" pitchFamily="18" charset="0"/>
              </a:rPr>
              <a:t>μ</a:t>
            </a:r>
            <a:r>
              <a:rPr lang="en-US" sz="2800" b="1" i="1" dirty="0">
                <a:latin typeface="Times New Roman" pitchFamily="18" charset="0"/>
                <a:cs typeface="Times New Roman" pitchFamily="18" charset="0"/>
              </a:rPr>
              <a:t>m);</a:t>
            </a:r>
          </a:p>
          <a:p>
            <a:pPr algn="just">
              <a:buFont typeface="Wingdings" pitchFamily="2" charset="2"/>
              <a:buChar char="Ø"/>
            </a:pPr>
            <a:r>
              <a:rPr lang="en-US" sz="2800" i="1" dirty="0">
                <a:latin typeface="Times New Roman" pitchFamily="18" charset="0"/>
                <a:cs typeface="Times New Roman" pitchFamily="18" charset="0"/>
              </a:rPr>
              <a:t> </a:t>
            </a:r>
            <a:r>
              <a:rPr lang="en-US" sz="2800" b="1" i="1" dirty="0">
                <a:latin typeface="Times New Roman" pitchFamily="18" charset="0"/>
                <a:cs typeface="Times New Roman" pitchFamily="18" charset="0"/>
              </a:rPr>
              <a:t>Another 48 % is contained in the visible region (</a:t>
            </a:r>
            <a:r>
              <a:rPr lang="en-US" sz="2800" b="1" i="1" dirty="0" smtClean="0">
                <a:latin typeface="Times New Roman" pitchFamily="18" charset="0"/>
                <a:cs typeface="Times New Roman" pitchFamily="18" charset="0"/>
              </a:rPr>
              <a:t>0.38</a:t>
            </a:r>
            <a:r>
              <a:rPr lang="en-US" sz="2800" i="1" dirty="0" smtClean="0">
                <a:latin typeface="Times New Roman" pitchFamily="18" charset="0"/>
                <a:cs typeface="Times New Roman" pitchFamily="18" charset="0"/>
              </a:rPr>
              <a:t>μ</a:t>
            </a:r>
            <a:r>
              <a:rPr lang="en-US" sz="2800" b="1" i="1" dirty="0" smtClean="0">
                <a:latin typeface="Times New Roman" pitchFamily="18" charset="0"/>
                <a:cs typeface="Times New Roman" pitchFamily="18" charset="0"/>
              </a:rPr>
              <a:t>m &lt;  </a:t>
            </a:r>
            <a:r>
              <a:rPr lang="en-US" sz="2800" b="1" i="1" dirty="0" smtClean="0">
                <a:latin typeface="Times New Roman" pitchFamily="18" charset="0"/>
                <a:cs typeface="Times New Roman" pitchFamily="18" charset="0"/>
                <a:sym typeface="Symbol"/>
              </a:rPr>
              <a:t></a:t>
            </a:r>
            <a:r>
              <a:rPr lang="en-US" sz="2800" b="1" i="1" dirty="0" smtClean="0">
                <a:latin typeface="Times New Roman" pitchFamily="18" charset="0"/>
                <a:cs typeface="Times New Roman" pitchFamily="18" charset="0"/>
              </a:rPr>
              <a:t>&lt; O. 78 μm); and</a:t>
            </a:r>
          </a:p>
          <a:p>
            <a:pPr algn="just">
              <a:buFont typeface="Wingdings" pitchFamily="2" charset="2"/>
              <a:buChar char="Ø"/>
            </a:pPr>
            <a:r>
              <a:rPr lang="en-US" sz="2800" i="1" dirty="0" smtClean="0">
                <a:latin typeface="Times New Roman" pitchFamily="18" charset="0"/>
                <a:cs typeface="Times New Roman" pitchFamily="18" charset="0"/>
              </a:rPr>
              <a:t> </a:t>
            </a:r>
            <a:r>
              <a:rPr lang="en-US" sz="2800" b="1" i="1" dirty="0">
                <a:latin typeface="Times New Roman" pitchFamily="18" charset="0"/>
                <a:cs typeface="Times New Roman" pitchFamily="18" charset="0"/>
              </a:rPr>
              <a:t>The remaining 45.6 % is contained in the </a:t>
            </a:r>
            <a:r>
              <a:rPr lang="en-US" sz="2800" b="1" i="1" dirty="0" smtClean="0">
                <a:latin typeface="Times New Roman" pitchFamily="18" charset="0"/>
                <a:cs typeface="Times New Roman" pitchFamily="18" charset="0"/>
              </a:rPr>
              <a:t>infrared region (</a:t>
            </a:r>
            <a:r>
              <a:rPr lang="en-US" sz="2800" b="1" i="1" dirty="0" smtClean="0">
                <a:latin typeface="Times New Roman" pitchFamily="18" charset="0"/>
                <a:cs typeface="Times New Roman" pitchFamily="18" charset="0"/>
                <a:sym typeface="Symbol"/>
              </a:rPr>
              <a:t> </a:t>
            </a:r>
            <a:r>
              <a:rPr lang="en-US" sz="2800" b="1" i="1" dirty="0" smtClean="0">
                <a:latin typeface="Times New Roman" pitchFamily="18" charset="0"/>
                <a:cs typeface="Times New Roman" pitchFamily="18" charset="0"/>
              </a:rPr>
              <a:t>&gt; </a:t>
            </a:r>
            <a:r>
              <a:rPr lang="en-US" sz="2800" b="1" i="1" dirty="0">
                <a:latin typeface="Times New Roman" pitchFamily="18" charset="0"/>
                <a:cs typeface="Times New Roman" pitchFamily="18" charset="0"/>
              </a:rPr>
              <a:t>O. 78 </a:t>
            </a:r>
            <a:r>
              <a:rPr lang="el-GR" sz="2800" b="1" i="1" dirty="0">
                <a:latin typeface="Times New Roman" pitchFamily="18" charset="0"/>
                <a:cs typeface="Times New Roman" pitchFamily="18" charset="0"/>
              </a:rPr>
              <a:t>μ</a:t>
            </a:r>
            <a:r>
              <a:rPr lang="en-US" sz="2800" b="1" i="1" dirty="0">
                <a:latin typeface="Times New Roman" pitchFamily="18" charset="0"/>
                <a:cs typeface="Times New Roman" pitchFamily="18" charset="0"/>
              </a:rPr>
              <a:t>m).</a:t>
            </a:r>
            <a:endParaRPr lang="en-US"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1166110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90800" y="6477000"/>
            <a:ext cx="4648200" cy="381000"/>
          </a:xfrm>
          <a:prstGeom prst="rect">
            <a:avLst/>
          </a:prstGeom>
        </p:spPr>
        <p:txBody>
          <a:bodyPr wrap="square">
            <a:spAutoFit/>
          </a:bodyPr>
          <a:lstStyle/>
          <a:p>
            <a:r>
              <a:rPr lang="en-US" b="1" i="1" dirty="0" smtClean="0">
                <a:solidFill>
                  <a:srgbClr val="C00000"/>
                </a:solidFill>
                <a:latin typeface="Times New Roman" pitchFamily="18" charset="0"/>
                <a:cs typeface="Times New Roman" pitchFamily="18" charset="0"/>
              </a:rPr>
              <a:t>Fig 1. 2  Spectral Solar Irradiance</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381000" y="152400"/>
            <a:ext cx="8492150" cy="6324600"/>
          </a:xfrm>
          <a:prstGeom prst="rect">
            <a:avLst/>
          </a:prstGeom>
          <a:noFill/>
          <a:ln w="9525">
            <a:noFill/>
            <a:miter lim="800000"/>
            <a:headEnd/>
            <a:tailEnd/>
          </a:ln>
        </p:spPr>
      </p:pic>
    </p:spTree>
    <p:extLst>
      <p:ext uri="{BB962C8B-B14F-4D97-AF65-F5344CB8AC3E}">
        <p14:creationId xmlns:p14="http://schemas.microsoft.com/office/powerpoint/2010/main" val="2675234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sz="4000" b="1" dirty="0" smtClean="0">
                <a:solidFill>
                  <a:srgbClr val="FF0000"/>
                </a:solidFill>
              </a:rPr>
              <a:t>Introduction</a:t>
            </a:r>
            <a:endParaRPr lang="en-US" sz="4000" dirty="0">
              <a:solidFill>
                <a:srgbClr val="FF0000"/>
              </a:solidFill>
            </a:endParaRPr>
          </a:p>
        </p:txBody>
      </p:sp>
      <p:sp>
        <p:nvSpPr>
          <p:cNvPr id="3" name="Content Placeholder 2"/>
          <p:cNvSpPr>
            <a:spLocks noGrp="1"/>
          </p:cNvSpPr>
          <p:nvPr>
            <p:ph idx="1"/>
          </p:nvPr>
        </p:nvSpPr>
        <p:spPr>
          <a:xfrm>
            <a:off x="0" y="1219200"/>
            <a:ext cx="9144000" cy="5486400"/>
          </a:xfrm>
        </p:spPr>
        <p:txBody>
          <a:bodyPr>
            <a:normAutofit fontScale="85000" lnSpcReduction="20000"/>
          </a:bodyPr>
          <a:lstStyle/>
          <a:p>
            <a:pPr algn="just"/>
            <a:r>
              <a:rPr lang="en-US" dirty="0">
                <a:latin typeface="Comic Sans MS" pitchFamily="66" charset="0"/>
              </a:rPr>
              <a:t>Our planet faces significant challenges in the twenty-first century because energy consumption </a:t>
            </a:r>
            <a:r>
              <a:rPr lang="en-US" dirty="0" smtClean="0">
                <a:latin typeface="Comic Sans MS" pitchFamily="66" charset="0"/>
              </a:rPr>
              <a:t>is expected </a:t>
            </a:r>
            <a:r>
              <a:rPr lang="en-US" dirty="0">
                <a:latin typeface="Comic Sans MS" pitchFamily="66" charset="0"/>
              </a:rPr>
              <a:t>to double globally during the first half of this century. </a:t>
            </a:r>
            <a:endParaRPr lang="en-US" dirty="0" smtClean="0">
              <a:latin typeface="Comic Sans MS" pitchFamily="66" charset="0"/>
            </a:endParaRPr>
          </a:p>
          <a:p>
            <a:pPr algn="just"/>
            <a:r>
              <a:rPr lang="en-US" dirty="0" smtClean="0">
                <a:latin typeface="Comic Sans MS" pitchFamily="66" charset="0"/>
              </a:rPr>
              <a:t>Faced </a:t>
            </a:r>
            <a:r>
              <a:rPr lang="en-US" dirty="0">
                <a:latin typeface="Comic Sans MS" pitchFamily="66" charset="0"/>
              </a:rPr>
              <a:t>with increasingly </a:t>
            </a:r>
            <a:r>
              <a:rPr lang="en-US" dirty="0" smtClean="0">
                <a:latin typeface="Comic Sans MS" pitchFamily="66" charset="0"/>
              </a:rPr>
              <a:t>constrained oil </a:t>
            </a:r>
            <a:r>
              <a:rPr lang="en-US" dirty="0">
                <a:latin typeface="Comic Sans MS" pitchFamily="66" charset="0"/>
              </a:rPr>
              <a:t>supplies, humanity must look to other sources of energy, such as solar, to help us meet the </a:t>
            </a:r>
            <a:r>
              <a:rPr lang="en-US" dirty="0" smtClean="0">
                <a:latin typeface="Comic Sans MS" pitchFamily="66" charset="0"/>
              </a:rPr>
              <a:t>growing energy </a:t>
            </a:r>
            <a:r>
              <a:rPr lang="en-US" dirty="0">
                <a:latin typeface="Comic Sans MS" pitchFamily="66" charset="0"/>
              </a:rPr>
              <a:t>demand</a:t>
            </a:r>
            <a:r>
              <a:rPr lang="en-US" dirty="0" smtClean="0">
                <a:latin typeface="Comic Sans MS" pitchFamily="66" charset="0"/>
              </a:rPr>
              <a:t>.</a:t>
            </a:r>
          </a:p>
          <a:p>
            <a:pPr algn="just"/>
            <a:r>
              <a:rPr lang="en-US" dirty="0">
                <a:latin typeface="Comic Sans MS" pitchFamily="66" charset="0"/>
              </a:rPr>
              <a:t>Solar radiation is the most important natural energy resource because it drives all </a:t>
            </a:r>
            <a:r>
              <a:rPr lang="en-US" dirty="0" smtClean="0">
                <a:latin typeface="Comic Sans MS" pitchFamily="66" charset="0"/>
              </a:rPr>
              <a:t>environmental processes </a:t>
            </a:r>
            <a:r>
              <a:rPr lang="en-US" dirty="0">
                <a:latin typeface="Comic Sans MS" pitchFamily="66" charset="0"/>
              </a:rPr>
              <a:t>acting at the surface of the Earth. </a:t>
            </a:r>
            <a:endParaRPr lang="en-US" dirty="0" smtClean="0">
              <a:latin typeface="Comic Sans MS" pitchFamily="66" charset="0"/>
            </a:endParaRPr>
          </a:p>
          <a:p>
            <a:pPr algn="just"/>
            <a:r>
              <a:rPr lang="en-US" dirty="0" smtClean="0">
                <a:latin typeface="Comic Sans MS" pitchFamily="66" charset="0"/>
              </a:rPr>
              <a:t>The </a:t>
            </a:r>
            <a:r>
              <a:rPr lang="en-US" dirty="0">
                <a:latin typeface="Comic Sans MS" pitchFamily="66" charset="0"/>
              </a:rPr>
              <a:t>Sun provides the Earth with an enormous </a:t>
            </a:r>
            <a:r>
              <a:rPr lang="en-US" dirty="0" smtClean="0">
                <a:latin typeface="Comic Sans MS" pitchFamily="66" charset="0"/>
              </a:rPr>
              <a:t>amount of </a:t>
            </a:r>
            <a:r>
              <a:rPr lang="en-US" dirty="0">
                <a:latin typeface="Comic Sans MS" pitchFamily="66" charset="0"/>
              </a:rPr>
              <a:t>energy. The energy stored by the oceans helps maintain the temperature of the Earth at an </a:t>
            </a:r>
            <a:r>
              <a:rPr lang="en-US" dirty="0" smtClean="0">
                <a:latin typeface="Comic Sans MS" pitchFamily="66" charset="0"/>
              </a:rPr>
              <a:t>equilibrium level </a:t>
            </a:r>
            <a:r>
              <a:rPr lang="en-US" dirty="0">
                <a:latin typeface="Comic Sans MS" pitchFamily="66" charset="0"/>
              </a:rPr>
              <a:t>that allows for stability for a broad diversity of life.</a:t>
            </a:r>
          </a:p>
        </p:txBody>
      </p:sp>
    </p:spTree>
    <p:extLst>
      <p:ext uri="{BB962C8B-B14F-4D97-AF65-F5344CB8AC3E}">
        <p14:creationId xmlns:p14="http://schemas.microsoft.com/office/powerpoint/2010/main" val="246779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Font typeface="Wingdings" pitchFamily="2" charset="2"/>
              <a:buChar char="Ø"/>
            </a:pPr>
            <a:r>
              <a:rPr lang="en-US" sz="2800" b="1" i="1" dirty="0">
                <a:latin typeface="Times New Roman" pitchFamily="18" charset="0"/>
                <a:cs typeface="Times New Roman" pitchFamily="18" charset="0"/>
              </a:rPr>
              <a:t>The solar irradiance from the black body, either </a:t>
            </a:r>
            <a:r>
              <a:rPr lang="en-US" sz="2800" b="1" i="1" dirty="0" smtClean="0">
                <a:latin typeface="Times New Roman" pitchFamily="18" charset="0"/>
                <a:cs typeface="Times New Roman" pitchFamily="18" charset="0"/>
              </a:rPr>
              <a:t>sun or </a:t>
            </a:r>
            <a:r>
              <a:rPr lang="en-US" sz="2800" b="1" i="1" dirty="0">
                <a:latin typeface="Times New Roman" pitchFamily="18" charset="0"/>
                <a:cs typeface="Times New Roman" pitchFamily="18" charset="0"/>
              </a:rPr>
              <a:t>earth, as a function of wavelength (μm) can </a:t>
            </a:r>
            <a:r>
              <a:rPr lang="en-US" sz="2800" b="1" i="1" dirty="0" smtClean="0">
                <a:latin typeface="Times New Roman" pitchFamily="18" charset="0"/>
                <a:cs typeface="Times New Roman" pitchFamily="18" charset="0"/>
              </a:rPr>
              <a:t>be governed </a:t>
            </a:r>
            <a:r>
              <a:rPr lang="en-US" sz="2800" b="1" i="1" dirty="0">
                <a:latin typeface="Times New Roman" pitchFamily="18" charset="0"/>
                <a:cs typeface="Times New Roman" pitchFamily="18" charset="0"/>
              </a:rPr>
              <a:t>by Planck's law of radiation given by</a:t>
            </a:r>
            <a:r>
              <a:rPr lang="en-US" sz="2800" b="1" i="1" dirty="0" smtClean="0">
                <a:latin typeface="Times New Roman" pitchFamily="18" charset="0"/>
                <a:cs typeface="Times New Roman" pitchFamily="18" charset="0"/>
              </a:rPr>
              <a:t>:</a:t>
            </a:r>
          </a:p>
          <a:p>
            <a:pPr algn="just">
              <a:buFont typeface="Wingdings" pitchFamily="2" charset="2"/>
              <a:buChar char="Ø"/>
            </a:pPr>
            <a:endParaRPr lang="en-US" sz="2800" b="1" i="1" dirty="0">
              <a:latin typeface="Times New Roman" pitchFamily="18" charset="0"/>
              <a:cs typeface="Times New Roman" pitchFamily="18" charset="0"/>
            </a:endParaRPr>
          </a:p>
          <a:p>
            <a:pPr algn="just">
              <a:buNone/>
            </a:pPr>
            <a:r>
              <a:rPr lang="en-US" sz="2800" b="1" i="1" dirty="0" smtClean="0">
                <a:latin typeface="Times New Roman" pitchFamily="18" charset="0"/>
                <a:cs typeface="Times New Roman" pitchFamily="18" charset="0"/>
              </a:rPr>
              <a:t>                                                                                  (1.2)</a:t>
            </a:r>
          </a:p>
          <a:p>
            <a:pPr algn="just">
              <a:buNone/>
            </a:pPr>
            <a:r>
              <a:rPr lang="en-US" sz="2800" b="1" i="1" dirty="0" smtClean="0">
                <a:latin typeface="Times New Roman" pitchFamily="18" charset="0"/>
                <a:cs typeface="Times New Roman" pitchFamily="18" charset="0"/>
              </a:rPr>
              <a:t>   where</a:t>
            </a:r>
            <a:r>
              <a:rPr lang="en-US" sz="2800" b="1" i="1" dirty="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E</a:t>
            </a:r>
            <a:r>
              <a:rPr lang="en-US" sz="2800" b="1" i="1" baseline="-25000" dirty="0" smtClean="0">
                <a:latin typeface="Times New Roman" pitchFamily="18" charset="0"/>
                <a:cs typeface="Times New Roman" pitchFamily="18" charset="0"/>
              </a:rPr>
              <a:t>b</a:t>
            </a:r>
            <a:r>
              <a:rPr lang="en-US" sz="2800" b="1" i="1" baseline="-25000" dirty="0" smtClean="0">
                <a:latin typeface="Times New Roman" pitchFamily="18" charset="0"/>
                <a:cs typeface="Times New Roman" pitchFamily="18" charset="0"/>
                <a:sym typeface="Symbol"/>
              </a:rPr>
              <a:t></a:t>
            </a:r>
            <a:r>
              <a:rPr lang="en-US" sz="2800" b="1" i="1" baseline="-25000" dirty="0" smtClean="0">
                <a:latin typeface="Times New Roman" pitchFamily="18" charset="0"/>
                <a:cs typeface="Times New Roman" pitchFamily="18" charset="0"/>
              </a:rPr>
              <a:t> </a:t>
            </a:r>
            <a:r>
              <a:rPr lang="en-US" sz="2800" b="1" i="1" dirty="0">
                <a:latin typeface="Times New Roman" pitchFamily="18" charset="0"/>
                <a:cs typeface="Times New Roman" pitchFamily="18" charset="0"/>
              </a:rPr>
              <a:t>– the spectral emissive power </a:t>
            </a:r>
            <a:r>
              <a:rPr lang="en-US" sz="2800" b="1" i="1" dirty="0" smtClean="0">
                <a:latin typeface="Times New Roman" pitchFamily="18" charset="0"/>
                <a:cs typeface="Times New Roman" pitchFamily="18" charset="0"/>
              </a:rPr>
              <a:t>-represents </a:t>
            </a:r>
            <a:r>
              <a:rPr lang="en-US" sz="2800" b="1" i="1" dirty="0">
                <a:latin typeface="Times New Roman" pitchFamily="18" charset="0"/>
                <a:cs typeface="Times New Roman" pitchFamily="18" charset="0"/>
              </a:rPr>
              <a:t>the energy emitted per unit area </a:t>
            </a:r>
            <a:r>
              <a:rPr lang="en-US" sz="2800" b="1" i="1" dirty="0" smtClean="0">
                <a:latin typeface="Times New Roman" pitchFamily="18" charset="0"/>
                <a:cs typeface="Times New Roman" pitchFamily="18" charset="0"/>
              </a:rPr>
              <a:t>per unit </a:t>
            </a:r>
            <a:r>
              <a:rPr lang="en-US" sz="2800" b="1" i="1" dirty="0">
                <a:latin typeface="Times New Roman" pitchFamily="18" charset="0"/>
                <a:cs typeface="Times New Roman" pitchFamily="18" charset="0"/>
              </a:rPr>
              <a:t>time per unit wavelength (μm) interval at </a:t>
            </a:r>
            <a:r>
              <a:rPr lang="en-US" sz="2800" b="1" i="1" dirty="0" smtClean="0">
                <a:latin typeface="Times New Roman" pitchFamily="18" charset="0"/>
                <a:cs typeface="Times New Roman" pitchFamily="18" charset="0"/>
              </a:rPr>
              <a:t>a given </a:t>
            </a:r>
            <a:r>
              <a:rPr lang="en-US" sz="2800" b="1" i="1" dirty="0">
                <a:latin typeface="Times New Roman" pitchFamily="18" charset="0"/>
                <a:cs typeface="Times New Roman" pitchFamily="18" charset="0"/>
              </a:rPr>
              <a:t>wavelength</a:t>
            </a:r>
            <a:r>
              <a:rPr lang="en-US" sz="2800" b="1" i="1" dirty="0" smtClean="0">
                <a:latin typeface="Times New Roman" pitchFamily="18" charset="0"/>
                <a:cs typeface="Times New Roman" pitchFamily="18" charset="0"/>
              </a:rPr>
              <a:t>;</a:t>
            </a:r>
          </a:p>
          <a:p>
            <a:pPr>
              <a:buNone/>
            </a:pPr>
            <a:r>
              <a:rPr lang="en-US" sz="2800" b="1" i="1" dirty="0" smtClean="0"/>
              <a:t>          </a:t>
            </a:r>
            <a:r>
              <a:rPr lang="pl-PL" sz="2800" b="1" i="1" dirty="0" smtClean="0">
                <a:latin typeface="Times New Roman" pitchFamily="18" charset="0"/>
                <a:cs typeface="Times New Roman" pitchFamily="18" charset="0"/>
              </a:rPr>
              <a:t>C</a:t>
            </a:r>
            <a:r>
              <a:rPr lang="pl-PL" sz="2800" b="1" i="1" baseline="-25000" dirty="0" smtClean="0">
                <a:latin typeface="Times New Roman" pitchFamily="18" charset="0"/>
                <a:cs typeface="Times New Roman" pitchFamily="18" charset="0"/>
              </a:rPr>
              <a:t>1</a:t>
            </a:r>
            <a:r>
              <a:rPr lang="pl-PL" sz="2800" b="1" i="1" dirty="0" smtClean="0">
                <a:latin typeface="Times New Roman" pitchFamily="18" charset="0"/>
                <a:cs typeface="Times New Roman" pitchFamily="18" charset="0"/>
              </a:rPr>
              <a:t> </a:t>
            </a:r>
            <a:r>
              <a:rPr lang="pl-PL" sz="2800" b="1" i="1" dirty="0">
                <a:latin typeface="Times New Roman" pitchFamily="18" charset="0"/>
                <a:cs typeface="Times New Roman" pitchFamily="18" charset="0"/>
              </a:rPr>
              <a:t>= 3.742 x 10</a:t>
            </a:r>
            <a:r>
              <a:rPr lang="pl-PL" sz="2800" b="1" i="1" baseline="30000" dirty="0">
                <a:latin typeface="Times New Roman" pitchFamily="18" charset="0"/>
                <a:cs typeface="Times New Roman" pitchFamily="18" charset="0"/>
              </a:rPr>
              <a:t>8</a:t>
            </a:r>
            <a:r>
              <a:rPr lang="pl-PL" sz="2800" b="1" i="1" dirty="0">
                <a:latin typeface="Times New Roman" pitchFamily="18" charset="0"/>
                <a:cs typeface="Times New Roman" pitchFamily="18" charset="0"/>
              </a:rPr>
              <a:t> W.μm</a:t>
            </a:r>
            <a:r>
              <a:rPr lang="pl-PL" sz="2800" b="1" i="1" baseline="30000" dirty="0">
                <a:latin typeface="Times New Roman" pitchFamily="18" charset="0"/>
                <a:cs typeface="Times New Roman" pitchFamily="18" charset="0"/>
              </a:rPr>
              <a:t>4</a:t>
            </a:r>
            <a:r>
              <a:rPr lang="pl-PL" sz="2800" b="1" i="1" dirty="0">
                <a:latin typeface="Times New Roman" pitchFamily="18" charset="0"/>
                <a:cs typeface="Times New Roman" pitchFamily="18" charset="0"/>
              </a:rPr>
              <a:t> /m</a:t>
            </a:r>
            <a:r>
              <a:rPr lang="pl-PL" sz="2800" b="1" i="1" baseline="30000" dirty="0">
                <a:latin typeface="Times New Roman" pitchFamily="18" charset="0"/>
                <a:cs typeface="Times New Roman" pitchFamily="18" charset="0"/>
              </a:rPr>
              <a:t>2 </a:t>
            </a:r>
            <a:r>
              <a:rPr lang="pl-PL" sz="2800" b="1" i="1" dirty="0">
                <a:latin typeface="Times New Roman" pitchFamily="18" charset="0"/>
                <a:cs typeface="Times New Roman" pitchFamily="18" charset="0"/>
              </a:rPr>
              <a:t>(3.7405 x 10</a:t>
            </a:r>
            <a:r>
              <a:rPr lang="pl-PL" sz="2800" b="1" i="1" baseline="30000" dirty="0">
                <a:latin typeface="Times New Roman" pitchFamily="18" charset="0"/>
                <a:cs typeface="Times New Roman" pitchFamily="18" charset="0"/>
              </a:rPr>
              <a:t>-16</a:t>
            </a:r>
            <a:r>
              <a:rPr lang="pl-PL" sz="2800" b="1" i="1" dirty="0">
                <a:latin typeface="Times New Roman" pitchFamily="18" charset="0"/>
                <a:cs typeface="Times New Roman" pitchFamily="18" charset="0"/>
              </a:rPr>
              <a:t> m</a:t>
            </a:r>
            <a:r>
              <a:rPr lang="pl-PL" sz="2800" b="1" i="1" baseline="30000" dirty="0">
                <a:latin typeface="Times New Roman" pitchFamily="18" charset="0"/>
                <a:cs typeface="Times New Roman" pitchFamily="18" charset="0"/>
              </a:rPr>
              <a:t>2</a:t>
            </a:r>
            <a:r>
              <a:rPr lang="pl-PL" sz="2800" b="1" i="1" dirty="0">
                <a:latin typeface="Times New Roman" pitchFamily="18" charset="0"/>
                <a:cs typeface="Times New Roman" pitchFamily="18" charset="0"/>
              </a:rPr>
              <a:t> W</a:t>
            </a:r>
            <a:r>
              <a:rPr lang="pl-PL" sz="2800" b="1" i="1" dirty="0" smtClean="0">
                <a:latin typeface="Times New Roman" pitchFamily="18" charset="0"/>
                <a:cs typeface="Times New Roman" pitchFamily="18" charset="0"/>
              </a:rPr>
              <a:t>);</a:t>
            </a:r>
            <a:r>
              <a:rPr lang="en-US" sz="2800" b="1" i="1" dirty="0" smtClean="0">
                <a:latin typeface="Times New Roman" pitchFamily="18" charset="0"/>
                <a:cs typeface="Times New Roman" pitchFamily="18" charset="0"/>
              </a:rPr>
              <a:t>  </a:t>
            </a:r>
            <a:r>
              <a:rPr lang="nn-NO" sz="2800" b="1" i="1" dirty="0" smtClean="0">
                <a:latin typeface="Times New Roman" pitchFamily="18" charset="0"/>
                <a:cs typeface="Times New Roman" pitchFamily="18" charset="0"/>
              </a:rPr>
              <a:t>        </a:t>
            </a:r>
          </a:p>
          <a:p>
            <a:pPr>
              <a:buNone/>
            </a:pPr>
            <a:r>
              <a:rPr lang="nn-NO" sz="2800" b="1" i="1" dirty="0">
                <a:latin typeface="Times New Roman" pitchFamily="18" charset="0"/>
                <a:cs typeface="Times New Roman" pitchFamily="18" charset="0"/>
              </a:rPr>
              <a:t> </a:t>
            </a:r>
            <a:r>
              <a:rPr lang="nn-NO" sz="2800" b="1" i="1" dirty="0" smtClean="0">
                <a:latin typeface="Times New Roman" pitchFamily="18" charset="0"/>
                <a:cs typeface="Times New Roman" pitchFamily="18" charset="0"/>
              </a:rPr>
              <a:t>        C</a:t>
            </a:r>
            <a:r>
              <a:rPr lang="nn-NO" sz="2800" b="1" i="1" baseline="-25000" dirty="0" smtClean="0">
                <a:latin typeface="Times New Roman" pitchFamily="18" charset="0"/>
                <a:cs typeface="Times New Roman" pitchFamily="18" charset="0"/>
              </a:rPr>
              <a:t>2</a:t>
            </a:r>
            <a:r>
              <a:rPr lang="nn-NO" sz="2800" b="1" i="1" dirty="0" smtClean="0">
                <a:latin typeface="Times New Roman" pitchFamily="18" charset="0"/>
                <a:cs typeface="Times New Roman" pitchFamily="18" charset="0"/>
              </a:rPr>
              <a:t> </a:t>
            </a:r>
            <a:r>
              <a:rPr lang="nn-NO" sz="2800" b="1" i="1" dirty="0">
                <a:latin typeface="Times New Roman" pitchFamily="18" charset="0"/>
                <a:cs typeface="Times New Roman" pitchFamily="18" charset="0"/>
              </a:rPr>
              <a:t>= 14387.9 μm K (0.0143879 m K).</a:t>
            </a:r>
          </a:p>
          <a:p>
            <a:pPr>
              <a:buFont typeface="Wingdings" pitchFamily="2" charset="2"/>
              <a:buChar char="Ø"/>
            </a:pPr>
            <a:r>
              <a:rPr lang="en-US" sz="2800" b="1" i="1" dirty="0">
                <a:latin typeface="Times New Roman" pitchFamily="18" charset="0"/>
                <a:cs typeface="Times New Roman" pitchFamily="18" charset="0"/>
              </a:rPr>
              <a:t> The variation of the solar irradiance </a:t>
            </a:r>
            <a:r>
              <a:rPr lang="en-US" sz="2800" b="1" i="1" dirty="0" smtClean="0">
                <a:latin typeface="Times New Roman" pitchFamily="18" charset="0"/>
                <a:cs typeface="Times New Roman" pitchFamily="18" charset="0"/>
              </a:rPr>
              <a:t>E</a:t>
            </a:r>
            <a:r>
              <a:rPr lang="en-US" sz="2800" b="1" i="1" baseline="-25000" dirty="0" smtClean="0">
                <a:latin typeface="Times New Roman" pitchFamily="18" charset="0"/>
                <a:cs typeface="Times New Roman" pitchFamily="18" charset="0"/>
              </a:rPr>
              <a:t>b</a:t>
            </a:r>
            <a:r>
              <a:rPr lang="en-US" sz="2800" b="1" i="1" baseline="-25000" dirty="0" smtClean="0">
                <a:latin typeface="Times New Roman" pitchFamily="18" charset="0"/>
                <a:cs typeface="Times New Roman" pitchFamily="18" charset="0"/>
                <a:sym typeface="Symbol"/>
              </a:rPr>
              <a:t></a:t>
            </a:r>
            <a:r>
              <a:rPr lang="en-US" sz="2800" b="1" i="1" dirty="0" smtClean="0">
                <a:latin typeface="Times New Roman" pitchFamily="18" charset="0"/>
                <a:cs typeface="Times New Roman" pitchFamily="18" charset="0"/>
              </a:rPr>
              <a:t> with wavelength </a:t>
            </a:r>
            <a:r>
              <a:rPr lang="en-US" sz="2800" b="1" i="1" dirty="0">
                <a:latin typeface="Times New Roman" pitchFamily="18" charset="0"/>
                <a:cs typeface="Times New Roman" pitchFamily="18" charset="0"/>
              </a:rPr>
              <a:t>in μm is shown in Fig. </a:t>
            </a:r>
            <a:r>
              <a:rPr lang="en-US" sz="2800" b="1" i="1" dirty="0" smtClean="0">
                <a:latin typeface="Times New Roman" pitchFamily="18" charset="0"/>
                <a:cs typeface="Times New Roman" pitchFamily="18" charset="0"/>
              </a:rPr>
              <a:t>1.3</a:t>
            </a:r>
            <a:r>
              <a:rPr lang="en-US" sz="2800" b="1" i="1" dirty="0">
                <a:latin typeface="Times New Roman" pitchFamily="18" charset="0"/>
                <a:cs typeface="Times New Roman" pitchFamily="18" charset="0"/>
              </a:rPr>
              <a:t>.</a:t>
            </a:r>
          </a:p>
        </p:txBody>
      </p:sp>
      <p:pic>
        <p:nvPicPr>
          <p:cNvPr id="8195" name="Picture 3"/>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1219200" y="1295400"/>
            <a:ext cx="3876675" cy="1190625"/>
          </a:xfrm>
          <a:prstGeom prst="rect">
            <a:avLst/>
          </a:prstGeom>
          <a:noFill/>
          <a:ln w="9525">
            <a:noFill/>
            <a:miter lim="800000"/>
            <a:headEnd/>
            <a:tailEnd/>
          </a:ln>
        </p:spPr>
      </p:pic>
    </p:spTree>
    <p:extLst>
      <p:ext uri="{BB962C8B-B14F-4D97-AF65-F5344CB8AC3E}">
        <p14:creationId xmlns:p14="http://schemas.microsoft.com/office/powerpoint/2010/main" val="1269219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89249" y="0"/>
            <a:ext cx="8854751" cy="5943600"/>
          </a:xfrm>
          <a:prstGeom prst="rect">
            <a:avLst/>
          </a:prstGeom>
          <a:noFill/>
          <a:ln w="9525">
            <a:noFill/>
            <a:miter lim="800000"/>
            <a:headEnd/>
            <a:tailEnd/>
          </a:ln>
        </p:spPr>
      </p:pic>
      <p:sp>
        <p:nvSpPr>
          <p:cNvPr id="5" name="Rectangle 4"/>
          <p:cNvSpPr/>
          <p:nvPr/>
        </p:nvSpPr>
        <p:spPr>
          <a:xfrm>
            <a:off x="3048000" y="6096000"/>
            <a:ext cx="4544899" cy="369332"/>
          </a:xfrm>
          <a:prstGeom prst="rect">
            <a:avLst/>
          </a:prstGeom>
        </p:spPr>
        <p:txBody>
          <a:bodyPr wrap="none">
            <a:spAutoFit/>
          </a:bodyPr>
          <a:lstStyle/>
          <a:p>
            <a:r>
              <a:rPr lang="en-US" b="1" i="1" dirty="0" smtClean="0">
                <a:solidFill>
                  <a:srgbClr val="C00000"/>
                </a:solidFill>
                <a:latin typeface="Times New Roman" pitchFamily="18" charset="0"/>
                <a:cs typeface="Times New Roman" pitchFamily="18" charset="0"/>
              </a:rPr>
              <a:t>Fig 1. 3 (a)   Variation of the solar irradiance </a:t>
            </a:r>
            <a:endParaRPr lang="en-US" dirty="0"/>
          </a:p>
        </p:txBody>
      </p:sp>
    </p:spTree>
    <p:extLst>
      <p:ext uri="{BB962C8B-B14F-4D97-AF65-F5344CB8AC3E}">
        <p14:creationId xmlns:p14="http://schemas.microsoft.com/office/powerpoint/2010/main" val="1453283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16871" y="0"/>
            <a:ext cx="8827129" cy="5943600"/>
          </a:xfrm>
          <a:prstGeom prst="rect">
            <a:avLst/>
          </a:prstGeom>
          <a:noFill/>
          <a:ln w="9525">
            <a:noFill/>
            <a:miter lim="800000"/>
            <a:headEnd/>
            <a:tailEnd/>
          </a:ln>
        </p:spPr>
      </p:pic>
      <p:sp>
        <p:nvSpPr>
          <p:cNvPr id="5" name="Rectangle 4"/>
          <p:cNvSpPr/>
          <p:nvPr/>
        </p:nvSpPr>
        <p:spPr>
          <a:xfrm>
            <a:off x="3048000" y="6096000"/>
            <a:ext cx="4487190" cy="369332"/>
          </a:xfrm>
          <a:prstGeom prst="rect">
            <a:avLst/>
          </a:prstGeom>
        </p:spPr>
        <p:txBody>
          <a:bodyPr wrap="none">
            <a:spAutoFit/>
          </a:bodyPr>
          <a:lstStyle/>
          <a:p>
            <a:r>
              <a:rPr lang="en-US" b="1" i="1" dirty="0" smtClean="0">
                <a:solidFill>
                  <a:srgbClr val="C00000"/>
                </a:solidFill>
                <a:latin typeface="Times New Roman" pitchFamily="18" charset="0"/>
                <a:cs typeface="Times New Roman" pitchFamily="18" charset="0"/>
              </a:rPr>
              <a:t>Fig 1. 3  (b) Variation of the solar irradiance </a:t>
            </a:r>
            <a:endParaRPr lang="en-US" dirty="0"/>
          </a:p>
        </p:txBody>
      </p:sp>
    </p:spTree>
    <p:extLst>
      <p:ext uri="{BB962C8B-B14F-4D97-AF65-F5344CB8AC3E}">
        <p14:creationId xmlns:p14="http://schemas.microsoft.com/office/powerpoint/2010/main" val="317585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Font typeface="Wingdings" pitchFamily="2" charset="2"/>
              <a:buChar char="Ø"/>
            </a:pPr>
            <a:r>
              <a:rPr lang="en-US" sz="2800" b="1" i="1" dirty="0">
                <a:latin typeface="Times New Roman" pitchFamily="18" charset="0"/>
                <a:cs typeface="Times New Roman" pitchFamily="18" charset="0"/>
              </a:rPr>
              <a:t>The total emitted radiation from zero to </a:t>
            </a:r>
            <a:r>
              <a:rPr lang="en-US" sz="2800" b="1" i="1" dirty="0" smtClean="0">
                <a:latin typeface="Times New Roman" pitchFamily="18" charset="0"/>
                <a:cs typeface="Times New Roman" pitchFamily="18" charset="0"/>
              </a:rPr>
              <a:t>any wavelength  </a:t>
            </a:r>
            <a:r>
              <a:rPr lang="en-US" sz="2800" b="1" i="1" dirty="0">
                <a:latin typeface="Times New Roman" pitchFamily="18" charset="0"/>
                <a:cs typeface="Times New Roman" pitchFamily="18" charset="0"/>
              </a:rPr>
              <a:t>from the sun can be obtained </a:t>
            </a:r>
            <a:r>
              <a:rPr lang="en-US" sz="2800" b="1" i="1" dirty="0" smtClean="0">
                <a:latin typeface="Times New Roman" pitchFamily="18" charset="0"/>
                <a:cs typeface="Times New Roman" pitchFamily="18" charset="0"/>
              </a:rPr>
              <a:t>from Equation 1.2 </a:t>
            </a:r>
            <a:r>
              <a:rPr lang="en-US" sz="2800" b="1" i="1" dirty="0">
                <a:latin typeface="Times New Roman" pitchFamily="18" charset="0"/>
                <a:cs typeface="Times New Roman" pitchFamily="18" charset="0"/>
              </a:rPr>
              <a:t>as</a:t>
            </a:r>
            <a:r>
              <a:rPr lang="en-US" sz="2800" b="1" i="1" dirty="0" smtClean="0">
                <a:latin typeface="Times New Roman" pitchFamily="18" charset="0"/>
                <a:cs typeface="Times New Roman" pitchFamily="18" charset="0"/>
              </a:rPr>
              <a:t>:</a:t>
            </a:r>
          </a:p>
          <a:p>
            <a:pPr algn="just">
              <a:buFont typeface="Wingdings" pitchFamily="2" charset="2"/>
              <a:buChar char="Ø"/>
            </a:pPr>
            <a:endParaRPr lang="en-US" sz="2800" b="1" i="1" dirty="0">
              <a:latin typeface="Times New Roman" pitchFamily="18" charset="0"/>
              <a:cs typeface="Times New Roman" pitchFamily="18" charset="0"/>
            </a:endParaRPr>
          </a:p>
          <a:p>
            <a:pPr algn="just">
              <a:buNone/>
            </a:pPr>
            <a:r>
              <a:rPr lang="en-US" sz="2800" b="1" i="1" dirty="0" smtClean="0">
                <a:latin typeface="Times New Roman" pitchFamily="18" charset="0"/>
                <a:cs typeface="Times New Roman" pitchFamily="18" charset="0"/>
              </a:rPr>
              <a:t>                                                                               (1.3)</a:t>
            </a:r>
          </a:p>
          <a:p>
            <a:pPr algn="just">
              <a:buNone/>
            </a:pPr>
            <a:endParaRPr lang="en-US" sz="2800" b="1" i="1" dirty="0">
              <a:latin typeface="Times New Roman" pitchFamily="18" charset="0"/>
              <a:cs typeface="Times New Roman" pitchFamily="18" charset="0"/>
            </a:endParaRPr>
          </a:p>
          <a:p>
            <a:pPr algn="just">
              <a:buFont typeface="Wingdings" pitchFamily="2" charset="2"/>
              <a:buChar char="Ø"/>
            </a:pPr>
            <a:r>
              <a:rPr lang="en-US" sz="2800" b="1" i="1" dirty="0" smtClean="0">
                <a:latin typeface="Times New Roman" pitchFamily="18" charset="0"/>
                <a:cs typeface="Times New Roman" pitchFamily="18" charset="0"/>
              </a:rPr>
              <a:t>Frequently one needs to know the amount of energy emitted by a black body within a specified range of wavelengths. This type of calculation can be performed easily with the aid of the radiation functions.</a:t>
            </a:r>
          </a:p>
          <a:p>
            <a:pPr algn="just">
              <a:buFont typeface="Wingdings" pitchFamily="2" charset="2"/>
              <a:buChar char="Ø"/>
            </a:pPr>
            <a:r>
              <a:rPr lang="en-US" sz="2800" b="1" i="1" dirty="0" smtClean="0">
                <a:latin typeface="Times New Roman" pitchFamily="18" charset="0"/>
                <a:cs typeface="Times New Roman" pitchFamily="18" charset="0"/>
              </a:rPr>
              <a:t>To construct the appropriate radiation functions in dimensionless form, the black body radiation can be made a function of only the single variable </a:t>
            </a:r>
            <a:r>
              <a:rPr lang="en-US" sz="2800" b="1" i="1" dirty="0" smtClean="0">
                <a:latin typeface="Times New Roman" pitchFamily="18" charset="0"/>
                <a:cs typeface="Times New Roman" pitchFamily="18" charset="0"/>
                <a:sym typeface="Symbol"/>
              </a:rPr>
              <a:t>T.</a:t>
            </a:r>
          </a:p>
          <a:p>
            <a:pPr marL="514350" indent="-514350" algn="just">
              <a:buFont typeface="Wingdings" pitchFamily="2" charset="2"/>
              <a:buChar char="Ø"/>
            </a:pPr>
            <a:r>
              <a:rPr lang="en-US" sz="2800" b="1" i="1" dirty="0">
                <a:latin typeface="Times New Roman" pitchFamily="18" charset="0"/>
                <a:cs typeface="Times New Roman" pitchFamily="18" charset="0"/>
              </a:rPr>
              <a:t>The value of </a:t>
            </a:r>
            <a:r>
              <a:rPr lang="en-US" sz="2800" b="1" i="1" dirty="0" smtClean="0">
                <a:latin typeface="Times New Roman" pitchFamily="18" charset="0"/>
                <a:cs typeface="Times New Roman" pitchFamily="18" charset="0"/>
              </a:rPr>
              <a:t>f</a:t>
            </a:r>
            <a:r>
              <a:rPr lang="en-US" sz="2800" b="1" i="1" baseline="-25000" dirty="0" smtClean="0">
                <a:latin typeface="Times New Roman" pitchFamily="18" charset="0"/>
                <a:cs typeface="Times New Roman" pitchFamily="18" charset="0"/>
              </a:rPr>
              <a:t>0-</a:t>
            </a:r>
            <a:r>
              <a:rPr lang="en-US" sz="2800" b="1" i="1" baseline="-25000" dirty="0" smtClean="0">
                <a:latin typeface="Times New Roman" pitchFamily="18" charset="0"/>
                <a:cs typeface="Times New Roman" pitchFamily="18" charset="0"/>
                <a:sym typeface="Symbol"/>
              </a:rPr>
              <a:t>T</a:t>
            </a:r>
            <a:r>
              <a:rPr lang="en-US" sz="2800" b="1" i="1" baseline="-25000"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for </a:t>
            </a:r>
            <a:r>
              <a:rPr lang="en-US" sz="2800" b="1" i="1" dirty="0">
                <a:latin typeface="Times New Roman" pitchFamily="18" charset="0"/>
                <a:cs typeface="Times New Roman" pitchFamily="18" charset="0"/>
              </a:rPr>
              <a:t>different T in μm K </a:t>
            </a:r>
            <a:r>
              <a:rPr lang="en-US" sz="2800" b="1" i="1" dirty="0" smtClean="0">
                <a:latin typeface="Times New Roman" pitchFamily="18" charset="0"/>
                <a:cs typeface="Times New Roman" pitchFamily="18" charset="0"/>
              </a:rPr>
              <a:t>are given </a:t>
            </a:r>
            <a:r>
              <a:rPr lang="en-US" sz="2800" b="1" i="1" dirty="0">
                <a:latin typeface="Times New Roman" pitchFamily="18" charset="0"/>
                <a:cs typeface="Times New Roman" pitchFamily="18" charset="0"/>
              </a:rPr>
              <a:t>in the Table </a:t>
            </a:r>
            <a:r>
              <a:rPr lang="en-US" sz="2800" b="1" i="1" dirty="0" smtClean="0">
                <a:latin typeface="Times New Roman" pitchFamily="18" charset="0"/>
                <a:cs typeface="Times New Roman" pitchFamily="18" charset="0"/>
              </a:rPr>
              <a:t>1.2.</a:t>
            </a:r>
            <a:endParaRPr lang="en-US" sz="2800" b="1" i="1" dirty="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1066800" y="838200"/>
            <a:ext cx="5567362" cy="1276550"/>
          </a:xfrm>
          <a:prstGeom prst="rect">
            <a:avLst/>
          </a:prstGeom>
          <a:noFill/>
          <a:ln w="9525">
            <a:noFill/>
            <a:miter lim="800000"/>
            <a:headEnd/>
            <a:tailEnd/>
          </a:ln>
        </p:spPr>
      </p:pic>
    </p:spTree>
    <p:extLst>
      <p:ext uri="{BB962C8B-B14F-4D97-AF65-F5344CB8AC3E}">
        <p14:creationId xmlns:p14="http://schemas.microsoft.com/office/powerpoint/2010/main" val="196776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2057400" y="533400"/>
            <a:ext cx="5410200" cy="6084854"/>
          </a:xfrm>
          <a:prstGeom prst="rect">
            <a:avLst/>
          </a:prstGeom>
          <a:noFill/>
          <a:ln w="9525">
            <a:noFill/>
            <a:miter lim="800000"/>
            <a:headEnd/>
            <a:tailEnd/>
          </a:ln>
        </p:spPr>
      </p:pic>
      <p:sp>
        <p:nvSpPr>
          <p:cNvPr id="5" name="Rectangle 4"/>
          <p:cNvSpPr/>
          <p:nvPr/>
        </p:nvSpPr>
        <p:spPr>
          <a:xfrm>
            <a:off x="1905000" y="228600"/>
            <a:ext cx="5901359" cy="369332"/>
          </a:xfrm>
          <a:prstGeom prst="rect">
            <a:avLst/>
          </a:prstGeom>
        </p:spPr>
        <p:txBody>
          <a:bodyPr wrap="none">
            <a:spAutoFit/>
          </a:bodyPr>
          <a:lstStyle/>
          <a:p>
            <a:r>
              <a:rPr lang="en-US" b="1" i="1" dirty="0" smtClean="0">
                <a:solidFill>
                  <a:srgbClr val="C00000"/>
                </a:solidFill>
                <a:latin typeface="Times New Roman" pitchFamily="18" charset="0"/>
                <a:cs typeface="Times New Roman" pitchFamily="18" charset="0"/>
              </a:rPr>
              <a:t>Table 1.2  Values of   f</a:t>
            </a:r>
            <a:r>
              <a:rPr lang="en-US" b="1" i="1" baseline="-25000" dirty="0" smtClean="0">
                <a:solidFill>
                  <a:srgbClr val="C00000"/>
                </a:solidFill>
                <a:latin typeface="Times New Roman" pitchFamily="18" charset="0"/>
                <a:cs typeface="Times New Roman" pitchFamily="18" charset="0"/>
              </a:rPr>
              <a:t>0-</a:t>
            </a:r>
            <a:r>
              <a:rPr lang="en-US" b="1" i="1" baseline="-25000" dirty="0" smtClean="0">
                <a:solidFill>
                  <a:srgbClr val="C00000"/>
                </a:solidFill>
                <a:latin typeface="Times New Roman" pitchFamily="18" charset="0"/>
                <a:cs typeface="Times New Roman" pitchFamily="18" charset="0"/>
                <a:sym typeface="Symbol"/>
              </a:rPr>
              <a:t>T</a:t>
            </a:r>
            <a:r>
              <a:rPr lang="en-US" b="1" i="1" dirty="0" smtClean="0">
                <a:solidFill>
                  <a:srgbClr val="C00000"/>
                </a:solidFill>
                <a:latin typeface="Times New Roman" pitchFamily="18" charset="0"/>
                <a:cs typeface="Times New Roman" pitchFamily="18" charset="0"/>
              </a:rPr>
              <a:t>  for different values of  </a:t>
            </a:r>
            <a:r>
              <a:rPr lang="en-US" b="1" i="1" dirty="0" smtClean="0">
                <a:solidFill>
                  <a:srgbClr val="C00000"/>
                </a:solidFill>
                <a:latin typeface="Times New Roman" pitchFamily="18" charset="0"/>
                <a:cs typeface="Times New Roman" pitchFamily="18" charset="0"/>
                <a:sym typeface="Symbol"/>
              </a:rPr>
              <a:t>T  (</a:t>
            </a:r>
            <a:r>
              <a:rPr lang="en-US" b="1" i="1" dirty="0" err="1" smtClean="0">
                <a:solidFill>
                  <a:srgbClr val="C00000"/>
                </a:solidFill>
                <a:latin typeface="Times New Roman" pitchFamily="18" charset="0"/>
                <a:cs typeface="Times New Roman" pitchFamily="18" charset="0"/>
                <a:sym typeface="Symbol"/>
              </a:rPr>
              <a:t>mK</a:t>
            </a:r>
            <a:r>
              <a:rPr lang="en-US" b="1" i="1" dirty="0" smtClean="0">
                <a:solidFill>
                  <a:srgbClr val="C00000"/>
                </a:solidFill>
                <a:latin typeface="Times New Roman" pitchFamily="18" charset="0"/>
                <a:cs typeface="Times New Roman" pitchFamily="18" charset="0"/>
                <a:sym typeface="Symbol"/>
              </a:rPr>
              <a:t>)</a:t>
            </a:r>
            <a:endParaRPr lang="en-US" b="1" dirty="0">
              <a:solidFill>
                <a:srgbClr val="C00000"/>
              </a:solidFill>
            </a:endParaRPr>
          </a:p>
        </p:txBody>
      </p:sp>
    </p:spTree>
    <p:extLst>
      <p:ext uri="{BB962C8B-B14F-4D97-AF65-F5344CB8AC3E}">
        <p14:creationId xmlns:p14="http://schemas.microsoft.com/office/powerpoint/2010/main" val="41284901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561" y="108712"/>
            <a:ext cx="8915400" cy="67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969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839200" cy="6858000"/>
          </a:xfrm>
        </p:spPr>
        <p:txBody>
          <a:bodyPr>
            <a:normAutofit/>
          </a:bodyPr>
          <a:lstStyle/>
          <a:p>
            <a:pPr algn="just">
              <a:buNone/>
            </a:pPr>
            <a:r>
              <a:rPr lang="en-US" b="1" i="1" dirty="0">
                <a:solidFill>
                  <a:srgbClr val="0000FF"/>
                </a:solidFill>
                <a:latin typeface="Times New Roman" pitchFamily="18" charset="0"/>
                <a:cs typeface="Times New Roman" pitchFamily="18" charset="0"/>
              </a:rPr>
              <a:t>Example </a:t>
            </a:r>
            <a:endParaRPr lang="en-US" b="1" i="1" dirty="0" smtClean="0">
              <a:solidFill>
                <a:srgbClr val="0000FF"/>
              </a:solidFill>
              <a:latin typeface="Times New Roman" pitchFamily="18" charset="0"/>
              <a:cs typeface="Times New Roman" pitchFamily="18" charset="0"/>
            </a:endParaRPr>
          </a:p>
          <a:p>
            <a:pPr algn="just">
              <a:buNone/>
            </a:pPr>
            <a:r>
              <a:rPr lang="en-US" b="1" i="1"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Calculate </a:t>
            </a:r>
            <a:r>
              <a:rPr lang="en-US" sz="2800" b="1" i="1" dirty="0">
                <a:latin typeface="Times New Roman" pitchFamily="18" charset="0"/>
                <a:cs typeface="Times New Roman" pitchFamily="18" charset="0"/>
              </a:rPr>
              <a:t>the fraction of the extraterrestrial solar </a:t>
            </a:r>
            <a:r>
              <a:rPr lang="en-US" sz="2800" b="1" i="1" dirty="0" smtClean="0">
                <a:latin typeface="Times New Roman" pitchFamily="18" charset="0"/>
                <a:cs typeface="Times New Roman" pitchFamily="18" charset="0"/>
              </a:rPr>
              <a:t>radiation and </a:t>
            </a:r>
            <a:r>
              <a:rPr lang="en-US" sz="2800" b="1" i="1" dirty="0">
                <a:latin typeface="Times New Roman" pitchFamily="18" charset="0"/>
                <a:cs typeface="Times New Roman" pitchFamily="18" charset="0"/>
              </a:rPr>
              <a:t>the amount of that radiation, using values in Table </a:t>
            </a:r>
            <a:r>
              <a:rPr lang="en-US" sz="2800" b="1" i="1" dirty="0" smtClean="0">
                <a:latin typeface="Times New Roman" pitchFamily="18" charset="0"/>
                <a:cs typeface="Times New Roman" pitchFamily="18" charset="0"/>
              </a:rPr>
              <a:t>1.2 or 1.3  </a:t>
            </a:r>
            <a:r>
              <a:rPr lang="en-US" sz="2800" b="1" i="1" dirty="0" smtClean="0">
                <a:latin typeface="Times New Roman" pitchFamily="18" charset="0"/>
                <a:cs typeface="Times New Roman" pitchFamily="18" charset="0"/>
              </a:rPr>
              <a:t>and </a:t>
            </a:r>
            <a:r>
              <a:rPr lang="en-US" sz="2800" b="1" i="1" dirty="0">
                <a:latin typeface="Times New Roman" pitchFamily="18" charset="0"/>
                <a:cs typeface="Times New Roman" pitchFamily="18" charset="0"/>
              </a:rPr>
              <a:t>T = 5777 K</a:t>
            </a:r>
            <a:r>
              <a:rPr lang="en-US" sz="2800" b="1" i="1" dirty="0" smtClean="0">
                <a:latin typeface="Times New Roman" pitchFamily="18" charset="0"/>
                <a:cs typeface="Times New Roman" pitchFamily="18" charset="0"/>
              </a:rPr>
              <a:t>, </a:t>
            </a:r>
            <a:r>
              <a:rPr lang="en-US" sz="2800" b="1" i="1" dirty="0">
                <a:latin typeface="Times New Roman" pitchFamily="18" charset="0"/>
                <a:cs typeface="Times New Roman" pitchFamily="18" charset="0"/>
              </a:rPr>
              <a:t>if the total emitted radiation is 1367 W/m</a:t>
            </a:r>
            <a:r>
              <a:rPr lang="en-US" sz="2800" b="1" i="1" baseline="30000" dirty="0">
                <a:latin typeface="Times New Roman" pitchFamily="18" charset="0"/>
                <a:cs typeface="Times New Roman" pitchFamily="18" charset="0"/>
              </a:rPr>
              <a:t>2</a:t>
            </a:r>
            <a:r>
              <a:rPr lang="en-US" sz="2800" b="1" i="1" dirty="0">
                <a:latin typeface="Times New Roman" pitchFamily="18" charset="0"/>
                <a:cs typeface="Times New Roman" pitchFamily="18" charset="0"/>
              </a:rPr>
              <a:t>:</a:t>
            </a:r>
          </a:p>
          <a:p>
            <a:pPr marL="633413" indent="60325" algn="just">
              <a:buNone/>
            </a:pPr>
            <a:r>
              <a:rPr lang="en-US" sz="2800" b="1" i="1" dirty="0" smtClean="0">
                <a:latin typeface="Times New Roman" pitchFamily="18" charset="0"/>
                <a:cs typeface="Times New Roman" pitchFamily="18" charset="0"/>
              </a:rPr>
              <a:t>a</a:t>
            </a:r>
            <a:r>
              <a:rPr lang="en-US" sz="2800" b="1" i="1" dirty="0">
                <a:latin typeface="Times New Roman" pitchFamily="18" charset="0"/>
                <a:cs typeface="Times New Roman" pitchFamily="18" charset="0"/>
              </a:rPr>
              <a:t>) The ultra violet region (0</a:t>
            </a:r>
            <a:r>
              <a:rPr lang="en-US" sz="2800" b="1" i="1" dirty="0" smtClean="0">
                <a:latin typeface="Times New Roman" pitchFamily="18" charset="0"/>
                <a:cs typeface="Times New Roman" pitchFamily="18" charset="0"/>
              </a:rPr>
              <a:t>&lt;</a:t>
            </a:r>
            <a:r>
              <a:rPr lang="en-US" sz="2800" b="1" i="1" dirty="0" smtClean="0">
                <a:latin typeface="Times New Roman" pitchFamily="18" charset="0"/>
                <a:cs typeface="Times New Roman" pitchFamily="18" charset="0"/>
                <a:sym typeface="Symbol"/>
              </a:rPr>
              <a:t></a:t>
            </a:r>
            <a:r>
              <a:rPr lang="en-US" sz="2800" b="1" i="1" dirty="0" smtClean="0">
                <a:latin typeface="Times New Roman" pitchFamily="18" charset="0"/>
                <a:cs typeface="Times New Roman" pitchFamily="18" charset="0"/>
              </a:rPr>
              <a:t>&lt;</a:t>
            </a:r>
            <a:r>
              <a:rPr lang="en-US" sz="2800" b="1" i="1" dirty="0">
                <a:latin typeface="Times New Roman" pitchFamily="18" charset="0"/>
                <a:cs typeface="Times New Roman" pitchFamily="18" charset="0"/>
              </a:rPr>
              <a:t>0.38 </a:t>
            </a:r>
            <a:r>
              <a:rPr lang="el-GR" sz="2800" b="1" i="1" dirty="0">
                <a:latin typeface="Times New Roman" pitchFamily="18" charset="0"/>
                <a:cs typeface="Times New Roman" pitchFamily="18" charset="0"/>
              </a:rPr>
              <a:t>μ</a:t>
            </a:r>
            <a:r>
              <a:rPr lang="en-US" sz="2800" b="1" i="1" dirty="0">
                <a:latin typeface="Times New Roman" pitchFamily="18" charset="0"/>
                <a:cs typeface="Times New Roman" pitchFamily="18" charset="0"/>
              </a:rPr>
              <a:t>m),</a:t>
            </a:r>
          </a:p>
          <a:p>
            <a:pPr marL="633413" indent="60325" algn="just">
              <a:buNone/>
            </a:pPr>
            <a:r>
              <a:rPr lang="en-US" sz="2800" b="1" i="1" dirty="0">
                <a:latin typeface="Times New Roman" pitchFamily="18" charset="0"/>
                <a:cs typeface="Times New Roman" pitchFamily="18" charset="0"/>
              </a:rPr>
              <a:t>b) The visible region (0.38</a:t>
            </a:r>
            <a:r>
              <a:rPr lang="en-US" sz="2800" b="1" i="1" dirty="0" smtClean="0">
                <a:latin typeface="Times New Roman" pitchFamily="18" charset="0"/>
                <a:cs typeface="Times New Roman" pitchFamily="18" charset="0"/>
              </a:rPr>
              <a:t>&lt;</a:t>
            </a:r>
            <a:r>
              <a:rPr lang="en-US" sz="2800" b="1" i="1" dirty="0" smtClean="0">
                <a:latin typeface="Times New Roman" pitchFamily="18" charset="0"/>
                <a:cs typeface="Times New Roman" pitchFamily="18" charset="0"/>
                <a:sym typeface="Symbol"/>
              </a:rPr>
              <a:t>  </a:t>
            </a:r>
            <a:r>
              <a:rPr lang="en-US" sz="2800" b="1" i="1" dirty="0" smtClean="0">
                <a:latin typeface="Times New Roman" pitchFamily="18" charset="0"/>
                <a:cs typeface="Times New Roman" pitchFamily="18" charset="0"/>
              </a:rPr>
              <a:t>&lt;</a:t>
            </a:r>
            <a:r>
              <a:rPr lang="en-US" sz="2800" b="1" i="1" dirty="0">
                <a:latin typeface="Times New Roman" pitchFamily="18" charset="0"/>
                <a:cs typeface="Times New Roman" pitchFamily="18" charset="0"/>
              </a:rPr>
              <a:t>0.78 μm), and</a:t>
            </a:r>
          </a:p>
          <a:p>
            <a:pPr marL="633413" indent="60325" algn="just">
              <a:buNone/>
            </a:pPr>
            <a:r>
              <a:rPr lang="en-US" sz="2800" b="1" i="1" dirty="0">
                <a:latin typeface="Times New Roman" pitchFamily="18" charset="0"/>
                <a:cs typeface="Times New Roman" pitchFamily="18" charset="0"/>
              </a:rPr>
              <a:t>c) The infrared region </a:t>
            </a:r>
            <a:r>
              <a:rPr lang="en-US" sz="2800" b="1" i="1" dirty="0" smtClean="0">
                <a:latin typeface="Times New Roman" pitchFamily="18" charset="0"/>
                <a:cs typeface="Times New Roman" pitchFamily="18" charset="0"/>
              </a:rPr>
              <a:t>(</a:t>
            </a:r>
            <a:r>
              <a:rPr lang="en-US" sz="2800" b="1" i="1" dirty="0" smtClean="0">
                <a:latin typeface="Times New Roman" pitchFamily="18" charset="0"/>
                <a:cs typeface="Times New Roman" pitchFamily="18" charset="0"/>
                <a:sym typeface="Symbol"/>
              </a:rPr>
              <a:t> </a:t>
            </a:r>
            <a:r>
              <a:rPr lang="en-US" sz="2800" b="1" i="1" dirty="0" smtClean="0">
                <a:latin typeface="Times New Roman" pitchFamily="18" charset="0"/>
                <a:cs typeface="Times New Roman" pitchFamily="18" charset="0"/>
              </a:rPr>
              <a:t>&gt;</a:t>
            </a:r>
            <a:r>
              <a:rPr lang="en-US" sz="2800" b="1" i="1" dirty="0">
                <a:latin typeface="Times New Roman" pitchFamily="18" charset="0"/>
                <a:cs typeface="Times New Roman" pitchFamily="18" charset="0"/>
              </a:rPr>
              <a:t>0.78 μm),</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097634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US" b="1" i="1" dirty="0" smtClean="0">
              <a:solidFill>
                <a:srgbClr val="0000FF"/>
              </a:solidFill>
              <a:latin typeface="Times New Roman" pitchFamily="18" charset="0"/>
              <a:cs typeface="Times New Roman" pitchFamily="18" charset="0"/>
            </a:endParaRPr>
          </a:p>
          <a:p>
            <a:pPr>
              <a:buNone/>
            </a:pPr>
            <a:r>
              <a:rPr lang="en-US" sz="4000" b="1" i="1" dirty="0" smtClean="0">
                <a:solidFill>
                  <a:srgbClr val="0000FF"/>
                </a:solidFill>
                <a:latin typeface="Times New Roman" pitchFamily="18" charset="0"/>
                <a:cs typeface="Times New Roman" pitchFamily="18" charset="0"/>
              </a:rPr>
              <a:t>1.2  Variation of Extraterrestrial radiation</a:t>
            </a:r>
          </a:p>
          <a:p>
            <a:pPr algn="just">
              <a:buFont typeface="Wingdings" pitchFamily="2" charset="2"/>
              <a:buChar char="Ø"/>
            </a:pPr>
            <a:r>
              <a:rPr lang="en-US" sz="3000" b="1" i="1" dirty="0" smtClean="0">
                <a:latin typeface="Times New Roman" pitchFamily="18" charset="0"/>
                <a:cs typeface="Times New Roman" pitchFamily="18" charset="0"/>
              </a:rPr>
              <a:t>Solar </a:t>
            </a:r>
            <a:r>
              <a:rPr lang="en-US" sz="3000" b="1" i="1" dirty="0">
                <a:latin typeface="Times New Roman" pitchFamily="18" charset="0"/>
                <a:cs typeface="Times New Roman" pitchFamily="18" charset="0"/>
              </a:rPr>
              <a:t>radiation outside of the earth's atmosphere </a:t>
            </a:r>
            <a:r>
              <a:rPr lang="en-US" sz="3000" b="1" i="1" dirty="0" smtClean="0">
                <a:latin typeface="Times New Roman" pitchFamily="18" charset="0"/>
                <a:cs typeface="Times New Roman" pitchFamily="18" charset="0"/>
              </a:rPr>
              <a:t>is called </a:t>
            </a:r>
            <a:r>
              <a:rPr lang="en-US" sz="3000" b="1" i="1" dirty="0">
                <a:latin typeface="Times New Roman" pitchFamily="18" charset="0"/>
                <a:cs typeface="Times New Roman" pitchFamily="18" charset="0"/>
              </a:rPr>
              <a:t>extraterrestrial solar radiation</a:t>
            </a:r>
            <a:r>
              <a:rPr lang="en-US" sz="3000" b="1" i="1" dirty="0" smtClean="0">
                <a:latin typeface="Times New Roman" pitchFamily="18" charset="0"/>
                <a:cs typeface="Times New Roman" pitchFamily="18" charset="0"/>
              </a:rPr>
              <a:t>.</a:t>
            </a:r>
            <a:endParaRPr lang="en-US" sz="3000" b="1" i="1" dirty="0">
              <a:latin typeface="Times New Roman" pitchFamily="18" charset="0"/>
              <a:cs typeface="Times New Roman" pitchFamily="18" charset="0"/>
            </a:endParaRPr>
          </a:p>
          <a:p>
            <a:pPr algn="just">
              <a:buFont typeface="Wingdings" pitchFamily="2" charset="2"/>
              <a:buChar char="Ø"/>
            </a:pPr>
            <a:r>
              <a:rPr lang="en-US" sz="3000" b="1" i="1" dirty="0">
                <a:latin typeface="Times New Roman" pitchFamily="18" charset="0"/>
                <a:cs typeface="Times New Roman" pitchFamily="18" charset="0"/>
              </a:rPr>
              <a:t> The intensity of the extraterrestrial </a:t>
            </a:r>
            <a:r>
              <a:rPr lang="en-US" sz="3000" b="1" i="1" dirty="0" smtClean="0">
                <a:latin typeface="Times New Roman" pitchFamily="18" charset="0"/>
                <a:cs typeface="Times New Roman" pitchFamily="18" charset="0"/>
              </a:rPr>
              <a:t>radiation outside </a:t>
            </a:r>
            <a:r>
              <a:rPr lang="en-US" sz="3000" b="1" i="1" dirty="0">
                <a:latin typeface="Times New Roman" pitchFamily="18" charset="0"/>
                <a:cs typeface="Times New Roman" pitchFamily="18" charset="0"/>
              </a:rPr>
              <a:t>a planet varies inversely to the square </a:t>
            </a:r>
            <a:r>
              <a:rPr lang="en-US" sz="3000" b="1" i="1" dirty="0" smtClean="0">
                <a:latin typeface="Times New Roman" pitchFamily="18" charset="0"/>
                <a:cs typeface="Times New Roman" pitchFamily="18" charset="0"/>
              </a:rPr>
              <a:t>of the </a:t>
            </a:r>
            <a:r>
              <a:rPr lang="en-US" sz="3000" b="1" i="1" dirty="0">
                <a:latin typeface="Times New Roman" pitchFamily="18" charset="0"/>
                <a:cs typeface="Times New Roman" pitchFamily="18" charset="0"/>
              </a:rPr>
              <a:t>distance of the planet from the sun</a:t>
            </a:r>
            <a:r>
              <a:rPr lang="en-US" sz="3000" b="1" i="1" dirty="0" smtClean="0">
                <a:latin typeface="Times New Roman" pitchFamily="18" charset="0"/>
                <a:cs typeface="Times New Roman" pitchFamily="18" charset="0"/>
              </a:rPr>
              <a:t>.</a:t>
            </a:r>
            <a:endParaRPr lang="en-US" sz="3000" b="1" i="1" dirty="0">
              <a:latin typeface="Times New Roman" pitchFamily="18" charset="0"/>
              <a:cs typeface="Times New Roman" pitchFamily="18" charset="0"/>
            </a:endParaRPr>
          </a:p>
          <a:p>
            <a:pPr algn="just">
              <a:buFont typeface="Wingdings" pitchFamily="2" charset="2"/>
              <a:buChar char="Ø"/>
            </a:pPr>
            <a:r>
              <a:rPr lang="en-US" sz="3000" b="1" i="1" dirty="0">
                <a:latin typeface="Times New Roman" pitchFamily="18" charset="0"/>
                <a:cs typeface="Times New Roman" pitchFamily="18" charset="0"/>
              </a:rPr>
              <a:t> If the intensity of the radiation at a point and </a:t>
            </a:r>
            <a:r>
              <a:rPr lang="en-US" sz="3000" b="1" i="1" dirty="0" smtClean="0">
                <a:latin typeface="Times New Roman" pitchFamily="18" charset="0"/>
                <a:cs typeface="Times New Roman" pitchFamily="18" charset="0"/>
              </a:rPr>
              <a:t>the distance </a:t>
            </a:r>
            <a:r>
              <a:rPr lang="en-US" sz="3000" b="1" i="1" dirty="0">
                <a:latin typeface="Times New Roman" pitchFamily="18" charset="0"/>
                <a:cs typeface="Times New Roman" pitchFamily="18" charset="0"/>
              </a:rPr>
              <a:t>of the point from the sun is known, </a:t>
            </a:r>
            <a:r>
              <a:rPr lang="en-US" sz="3000" b="1" i="1" dirty="0" smtClean="0">
                <a:latin typeface="Times New Roman" pitchFamily="18" charset="0"/>
                <a:cs typeface="Times New Roman" pitchFamily="18" charset="0"/>
              </a:rPr>
              <a:t>then the </a:t>
            </a:r>
            <a:r>
              <a:rPr lang="en-US" sz="3000" b="1" i="1" dirty="0">
                <a:latin typeface="Times New Roman" pitchFamily="18" charset="0"/>
                <a:cs typeface="Times New Roman" pitchFamily="18" charset="0"/>
              </a:rPr>
              <a:t>intensity at another point can be </a:t>
            </a:r>
            <a:r>
              <a:rPr lang="en-US" sz="3000" b="1" i="1" dirty="0" smtClean="0">
                <a:latin typeface="Times New Roman" pitchFamily="18" charset="0"/>
                <a:cs typeface="Times New Roman" pitchFamily="18" charset="0"/>
              </a:rPr>
              <a:t>calculated from </a:t>
            </a:r>
            <a:r>
              <a:rPr lang="en-US" sz="3000" b="1" i="1" dirty="0">
                <a:latin typeface="Times New Roman" pitchFamily="18" charset="0"/>
                <a:cs typeface="Times New Roman" pitchFamily="18" charset="0"/>
              </a:rPr>
              <a:t>the knowledge of its distance from the sun</a:t>
            </a:r>
            <a:r>
              <a:rPr lang="en-US" sz="3000" b="1" i="1"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7783701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Font typeface="Wingdings" pitchFamily="2" charset="2"/>
              <a:buChar char="Ø"/>
            </a:pPr>
            <a:endParaRPr lang="en-US" sz="2800" b="1" i="1" dirty="0" smtClean="0">
              <a:latin typeface="Times New Roman" pitchFamily="18" charset="0"/>
              <a:cs typeface="Times New Roman" pitchFamily="18" charset="0"/>
            </a:endParaRPr>
          </a:p>
          <a:p>
            <a:pPr algn="just">
              <a:buFont typeface="Wingdings" pitchFamily="2" charset="2"/>
              <a:buChar char="Ø"/>
            </a:pPr>
            <a:r>
              <a:rPr lang="en-US" sz="2800" b="1" i="1" dirty="0" smtClean="0">
                <a:latin typeface="Times New Roman" pitchFamily="18" charset="0"/>
                <a:cs typeface="Times New Roman" pitchFamily="18" charset="0"/>
              </a:rPr>
              <a:t>The earth revolves around the sun every 365.25 days in an elliptical orbit – called the ecliptic plane, with a mean earth-sun distance of 1.495 x 10</a:t>
            </a:r>
            <a:r>
              <a:rPr lang="en-US" sz="2800" b="1" i="1" baseline="30000" dirty="0" smtClean="0">
                <a:latin typeface="Times New Roman" pitchFamily="18" charset="0"/>
                <a:cs typeface="Times New Roman" pitchFamily="18" charset="0"/>
              </a:rPr>
              <a:t>11</a:t>
            </a:r>
            <a:r>
              <a:rPr lang="en-US" sz="2800" b="1" i="1" dirty="0" smtClean="0">
                <a:latin typeface="Times New Roman" pitchFamily="18" charset="0"/>
                <a:cs typeface="Times New Roman" pitchFamily="18" charset="0"/>
              </a:rPr>
              <a:t> m defined as an </a:t>
            </a:r>
            <a:r>
              <a:rPr lang="fr-FR" sz="2800" b="1" i="1" dirty="0" smtClean="0">
                <a:latin typeface="Times New Roman" pitchFamily="18" charset="0"/>
                <a:cs typeface="Times New Roman" pitchFamily="18" charset="0"/>
              </a:rPr>
              <a:t>astronomical unit (1 AU = 149.5 million km).</a:t>
            </a:r>
            <a:endParaRPr lang="en-US" sz="2800" b="1" i="1" dirty="0" smtClean="0">
              <a:solidFill>
                <a:srgbClr val="0000FF"/>
              </a:solidFill>
              <a:latin typeface="Times New Roman" pitchFamily="18" charset="0"/>
              <a:cs typeface="Times New Roman" pitchFamily="18" charset="0"/>
            </a:endParaRPr>
          </a:p>
          <a:p>
            <a:pPr algn="just">
              <a:buFont typeface="Wingdings" pitchFamily="2" charset="2"/>
              <a:buChar char="Ø"/>
            </a:pPr>
            <a:r>
              <a:rPr lang="en-US" sz="2800" b="1" i="1" dirty="0" smtClean="0">
                <a:latin typeface="Times New Roman" pitchFamily="18" charset="0"/>
                <a:cs typeface="Times New Roman" pitchFamily="18" charset="0"/>
              </a:rPr>
              <a:t>The </a:t>
            </a:r>
            <a:r>
              <a:rPr lang="en-US" sz="2800" b="1" i="1" dirty="0">
                <a:latin typeface="Times New Roman" pitchFamily="18" charset="0"/>
                <a:cs typeface="Times New Roman" pitchFamily="18" charset="0"/>
              </a:rPr>
              <a:t>earth's orbit reaches a maximum distance from </a:t>
            </a:r>
            <a:r>
              <a:rPr lang="en-US" sz="2800" b="1" i="1" dirty="0" smtClean="0">
                <a:latin typeface="Times New Roman" pitchFamily="18" charset="0"/>
                <a:cs typeface="Times New Roman" pitchFamily="18" charset="0"/>
              </a:rPr>
              <a:t>the sun</a:t>
            </a:r>
            <a:r>
              <a:rPr lang="en-US" sz="2800" b="1" i="1" dirty="0">
                <a:latin typeface="Times New Roman" pitchFamily="18" charset="0"/>
                <a:cs typeface="Times New Roman" pitchFamily="18" charset="0"/>
              </a:rPr>
              <a:t>, or Aphelion, of 1.52 × 10</a:t>
            </a:r>
            <a:r>
              <a:rPr lang="en-US" sz="2800" b="1" i="1" baseline="30000" dirty="0">
                <a:latin typeface="Times New Roman" pitchFamily="18" charset="0"/>
                <a:cs typeface="Times New Roman" pitchFamily="18" charset="0"/>
              </a:rPr>
              <a:t>11</a:t>
            </a:r>
            <a:r>
              <a:rPr lang="en-US" sz="2800" b="1" i="1" dirty="0">
                <a:latin typeface="Times New Roman" pitchFamily="18" charset="0"/>
                <a:cs typeface="Times New Roman" pitchFamily="18" charset="0"/>
              </a:rPr>
              <a:t> m on about the 3</a:t>
            </a:r>
            <a:r>
              <a:rPr lang="en-US" sz="2800" b="1" i="1" baseline="30000" dirty="0">
                <a:latin typeface="Times New Roman" pitchFamily="18" charset="0"/>
                <a:cs typeface="Times New Roman" pitchFamily="18" charset="0"/>
              </a:rPr>
              <a:t>rd</a:t>
            </a:r>
            <a:r>
              <a:rPr lang="en-US" sz="2800" b="1" i="1" dirty="0">
                <a:latin typeface="Times New Roman" pitchFamily="18" charset="0"/>
                <a:cs typeface="Times New Roman" pitchFamily="18" charset="0"/>
              </a:rPr>
              <a:t> day </a:t>
            </a:r>
            <a:r>
              <a:rPr lang="en-US" sz="2800" b="1" i="1" dirty="0" smtClean="0">
                <a:latin typeface="Times New Roman" pitchFamily="18" charset="0"/>
                <a:cs typeface="Times New Roman" pitchFamily="18" charset="0"/>
              </a:rPr>
              <a:t>of July</a:t>
            </a:r>
            <a:r>
              <a:rPr lang="en-US" sz="2800" b="1" i="1" dirty="0">
                <a:latin typeface="Times New Roman" pitchFamily="18" charset="0"/>
                <a:cs typeface="Times New Roman" pitchFamily="18" charset="0"/>
              </a:rPr>
              <a:t>.</a:t>
            </a:r>
          </a:p>
          <a:p>
            <a:pPr algn="just">
              <a:buFont typeface="Wingdings" pitchFamily="2" charset="2"/>
              <a:buChar char="Ø"/>
            </a:pPr>
            <a:r>
              <a:rPr lang="en-US" sz="2800" dirty="0">
                <a:latin typeface="Times New Roman" pitchFamily="18" charset="0"/>
                <a:cs typeface="Times New Roman" pitchFamily="18" charset="0"/>
              </a:rPr>
              <a:t> </a:t>
            </a:r>
            <a:r>
              <a:rPr lang="en-US" sz="2800" b="1" i="1" dirty="0">
                <a:latin typeface="Times New Roman" pitchFamily="18" charset="0"/>
                <a:cs typeface="Times New Roman" pitchFamily="18" charset="0"/>
              </a:rPr>
              <a:t>The minimum earth-sun distance, the Perihelion, </a:t>
            </a:r>
            <a:r>
              <a:rPr lang="en-US" sz="2800" b="1" i="1" dirty="0" smtClean="0">
                <a:latin typeface="Times New Roman" pitchFamily="18" charset="0"/>
                <a:cs typeface="Times New Roman" pitchFamily="18" charset="0"/>
              </a:rPr>
              <a:t>occurs on </a:t>
            </a:r>
            <a:r>
              <a:rPr lang="en-US" sz="2800" b="1" i="1" dirty="0">
                <a:latin typeface="Times New Roman" pitchFamily="18" charset="0"/>
                <a:cs typeface="Times New Roman" pitchFamily="18" charset="0"/>
              </a:rPr>
              <a:t>about January 2nd, when the earth is 1.47 × 1011 m </a:t>
            </a:r>
            <a:r>
              <a:rPr lang="en-US" sz="2800" b="1" i="1" dirty="0" smtClean="0">
                <a:latin typeface="Times New Roman" pitchFamily="18" charset="0"/>
                <a:cs typeface="Times New Roman" pitchFamily="18" charset="0"/>
              </a:rPr>
              <a:t>from the </a:t>
            </a:r>
            <a:r>
              <a:rPr lang="en-US" sz="2800" b="1" i="1" dirty="0">
                <a:latin typeface="Times New Roman" pitchFamily="18" charset="0"/>
                <a:cs typeface="Times New Roman" pitchFamily="18" charset="0"/>
              </a:rPr>
              <a:t>sun.</a:t>
            </a:r>
          </a:p>
          <a:p>
            <a:pPr algn="just">
              <a:buFont typeface="Wingdings" pitchFamily="2" charset="2"/>
              <a:buChar char="Ø"/>
            </a:pPr>
            <a:r>
              <a:rPr lang="en-US" sz="2800" dirty="0">
                <a:latin typeface="Times New Roman" pitchFamily="18" charset="0"/>
                <a:cs typeface="Times New Roman" pitchFamily="18" charset="0"/>
              </a:rPr>
              <a:t> </a:t>
            </a:r>
            <a:r>
              <a:rPr lang="en-US" sz="2800" b="1" i="1" dirty="0">
                <a:latin typeface="Times New Roman" pitchFamily="18" charset="0"/>
                <a:cs typeface="Times New Roman" pitchFamily="18" charset="0"/>
              </a:rPr>
              <a:t>The distance between the sun and the earth varies </a:t>
            </a:r>
            <a:r>
              <a:rPr lang="en-US" sz="2800" b="1" i="1" dirty="0" smtClean="0">
                <a:latin typeface="Times New Roman" pitchFamily="18" charset="0"/>
                <a:cs typeface="Times New Roman" pitchFamily="18" charset="0"/>
              </a:rPr>
              <a:t>every day </a:t>
            </a:r>
            <a:r>
              <a:rPr lang="en-US" sz="2800" b="1" i="1" dirty="0">
                <a:latin typeface="Times New Roman" pitchFamily="18" charset="0"/>
                <a:cs typeface="Times New Roman" pitchFamily="18" charset="0"/>
              </a:rPr>
              <a:t>and is a minimum on January 2 and a maximum </a:t>
            </a:r>
            <a:r>
              <a:rPr lang="en-US" sz="2800" b="1" i="1" dirty="0" smtClean="0">
                <a:latin typeface="Times New Roman" pitchFamily="18" charset="0"/>
                <a:cs typeface="Times New Roman" pitchFamily="18" charset="0"/>
              </a:rPr>
              <a:t>on July </a:t>
            </a:r>
            <a:r>
              <a:rPr lang="en-US" sz="2800" b="1" i="1" dirty="0">
                <a:latin typeface="Times New Roman" pitchFamily="18" charset="0"/>
                <a:cs typeface="Times New Roman" pitchFamily="18" charset="0"/>
              </a:rPr>
              <a:t>3.</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911514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lum bright="-16000"/>
          </a:blip>
          <a:srcRect/>
          <a:stretch>
            <a:fillRect/>
          </a:stretch>
        </p:blipFill>
        <p:spPr bwMode="auto">
          <a:xfrm>
            <a:off x="1066800" y="228600"/>
            <a:ext cx="6711193" cy="6096000"/>
          </a:xfrm>
          <a:prstGeom prst="rect">
            <a:avLst/>
          </a:prstGeom>
          <a:noFill/>
          <a:ln w="9525">
            <a:noFill/>
            <a:miter lim="800000"/>
            <a:headEnd/>
            <a:tailEnd/>
          </a:ln>
        </p:spPr>
      </p:pic>
      <p:sp>
        <p:nvSpPr>
          <p:cNvPr id="5" name="Rectangle 4"/>
          <p:cNvSpPr/>
          <p:nvPr/>
        </p:nvSpPr>
        <p:spPr>
          <a:xfrm>
            <a:off x="3048000" y="6248400"/>
            <a:ext cx="4192238" cy="369332"/>
          </a:xfrm>
          <a:prstGeom prst="rect">
            <a:avLst/>
          </a:prstGeom>
        </p:spPr>
        <p:txBody>
          <a:bodyPr wrap="none">
            <a:spAutoFit/>
          </a:bodyPr>
          <a:lstStyle/>
          <a:p>
            <a:r>
              <a:rPr lang="en-US" b="1" i="1" dirty="0" smtClean="0">
                <a:solidFill>
                  <a:srgbClr val="C00000"/>
                </a:solidFill>
                <a:latin typeface="Times New Roman" pitchFamily="18" charset="0"/>
                <a:cs typeface="Times New Roman" pitchFamily="18" charset="0"/>
              </a:rPr>
              <a:t>Fig 1. 4  Variation of  Earth-Sun Distance</a:t>
            </a:r>
            <a:endParaRPr lang="en-US" dirty="0"/>
          </a:p>
        </p:txBody>
      </p:sp>
    </p:spTree>
    <p:extLst>
      <p:ext uri="{BB962C8B-B14F-4D97-AF65-F5344CB8AC3E}">
        <p14:creationId xmlns:p14="http://schemas.microsoft.com/office/powerpoint/2010/main" val="1825148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705600"/>
          </a:xfrm>
        </p:spPr>
        <p:txBody>
          <a:bodyPr>
            <a:noAutofit/>
          </a:bodyPr>
          <a:lstStyle/>
          <a:p>
            <a:pPr algn="just"/>
            <a:r>
              <a:rPr lang="en-US" sz="2700" dirty="0" smtClean="0">
                <a:latin typeface="Comic Sans MS" pitchFamily="66" charset="0"/>
              </a:rPr>
              <a:t>Although </a:t>
            </a:r>
            <a:r>
              <a:rPr lang="en-US" sz="2700" dirty="0">
                <a:latin typeface="Comic Sans MS" pitchFamily="66" charset="0"/>
              </a:rPr>
              <a:t>the solar energy source </a:t>
            </a:r>
            <a:r>
              <a:rPr lang="en-US" sz="2700" dirty="0" smtClean="0">
                <a:latin typeface="Comic Sans MS" pitchFamily="66" charset="0"/>
              </a:rPr>
              <a:t>is inexhaustible </a:t>
            </a:r>
            <a:r>
              <a:rPr lang="en-US" sz="2700" dirty="0">
                <a:latin typeface="Comic Sans MS" pitchFamily="66" charset="0"/>
              </a:rPr>
              <a:t>and free, it is not the most convenient energy source </a:t>
            </a:r>
            <a:r>
              <a:rPr lang="en-US" sz="2700" dirty="0" smtClean="0">
                <a:latin typeface="Comic Sans MS" pitchFamily="66" charset="0"/>
              </a:rPr>
              <a:t>due to its intermittent nature. </a:t>
            </a:r>
          </a:p>
          <a:p>
            <a:pPr algn="just"/>
            <a:r>
              <a:rPr lang="en-US" sz="2700" dirty="0" smtClean="0">
                <a:latin typeface="Comic Sans MS" pitchFamily="66" charset="0"/>
              </a:rPr>
              <a:t>In </a:t>
            </a:r>
            <a:r>
              <a:rPr lang="en-US" sz="2700" dirty="0">
                <a:latin typeface="Comic Sans MS" pitchFamily="66" charset="0"/>
              </a:rPr>
              <a:t>contrast, modern lifestyles demand a continuous and </a:t>
            </a:r>
            <a:r>
              <a:rPr lang="en-US" sz="2700" dirty="0" smtClean="0">
                <a:latin typeface="Comic Sans MS" pitchFamily="66" charset="0"/>
              </a:rPr>
              <a:t>reliable supply </a:t>
            </a:r>
            <a:r>
              <a:rPr lang="en-US" sz="2700" dirty="0">
                <a:latin typeface="Comic Sans MS" pitchFamily="66" charset="0"/>
              </a:rPr>
              <a:t>of energy. However, there are ways to overcome these shortfalls</a:t>
            </a:r>
            <a:r>
              <a:rPr lang="en-US" sz="2700" dirty="0" smtClean="0">
                <a:latin typeface="Comic Sans MS" pitchFamily="66" charset="0"/>
              </a:rPr>
              <a:t>.</a:t>
            </a:r>
          </a:p>
          <a:p>
            <a:pPr algn="just"/>
            <a:r>
              <a:rPr lang="en-US" sz="2700" dirty="0">
                <a:latin typeface="Comic Sans MS" pitchFamily="66" charset="0"/>
              </a:rPr>
              <a:t>In order to understand solar energy, this chapter discusses the resources, including </a:t>
            </a:r>
            <a:r>
              <a:rPr lang="en-US" sz="2700" dirty="0">
                <a:solidFill>
                  <a:srgbClr val="92D050"/>
                </a:solidFill>
                <a:latin typeface="Comic Sans MS" pitchFamily="66" charset="0"/>
              </a:rPr>
              <a:t>energy </a:t>
            </a:r>
            <a:r>
              <a:rPr lang="en-US" sz="2700" dirty="0" smtClean="0">
                <a:solidFill>
                  <a:srgbClr val="92D050"/>
                </a:solidFill>
                <a:latin typeface="Comic Sans MS" pitchFamily="66" charset="0"/>
              </a:rPr>
              <a:t>irradiated from </a:t>
            </a:r>
            <a:r>
              <a:rPr lang="en-US" sz="2700" dirty="0">
                <a:solidFill>
                  <a:srgbClr val="92D050"/>
                </a:solidFill>
                <a:latin typeface="Comic Sans MS" pitchFamily="66" charset="0"/>
              </a:rPr>
              <a:t>the Sun</a:t>
            </a:r>
            <a:r>
              <a:rPr lang="en-US" sz="2700" dirty="0">
                <a:latin typeface="Comic Sans MS" pitchFamily="66" charset="0"/>
              </a:rPr>
              <a:t>, the </a:t>
            </a:r>
            <a:r>
              <a:rPr lang="en-US" sz="2700" dirty="0">
                <a:solidFill>
                  <a:srgbClr val="00B0F0"/>
                </a:solidFill>
                <a:latin typeface="Comic Sans MS" pitchFamily="66" charset="0"/>
              </a:rPr>
              <a:t>geometrical relationship between the Sun and the Earth</a:t>
            </a:r>
            <a:r>
              <a:rPr lang="en-US" sz="2700" dirty="0">
                <a:latin typeface="Comic Sans MS" pitchFamily="66" charset="0"/>
              </a:rPr>
              <a:t>, and </a:t>
            </a:r>
            <a:r>
              <a:rPr lang="en-US" sz="2700" dirty="0">
                <a:solidFill>
                  <a:srgbClr val="FF0000"/>
                </a:solidFill>
                <a:latin typeface="Comic Sans MS" pitchFamily="66" charset="0"/>
              </a:rPr>
              <a:t>orientation </a:t>
            </a:r>
            <a:r>
              <a:rPr lang="en-US" sz="2700" dirty="0" smtClean="0">
                <a:solidFill>
                  <a:srgbClr val="FF0000"/>
                </a:solidFill>
                <a:latin typeface="Comic Sans MS" pitchFamily="66" charset="0"/>
              </a:rPr>
              <a:t>of energy </a:t>
            </a:r>
            <a:r>
              <a:rPr lang="en-US" sz="2700" dirty="0">
                <a:solidFill>
                  <a:srgbClr val="FF0000"/>
                </a:solidFill>
                <a:latin typeface="Comic Sans MS" pitchFamily="66" charset="0"/>
              </a:rPr>
              <a:t>receivers</a:t>
            </a:r>
            <a:r>
              <a:rPr lang="en-US" sz="2700" dirty="0">
                <a:latin typeface="Comic Sans MS" pitchFamily="66" charset="0"/>
              </a:rPr>
              <a:t>, as well as the </a:t>
            </a:r>
            <a:r>
              <a:rPr lang="en-US" sz="2700" dirty="0">
                <a:solidFill>
                  <a:srgbClr val="00B0F0"/>
                </a:solidFill>
                <a:latin typeface="Comic Sans MS" pitchFamily="66" charset="0"/>
              </a:rPr>
              <a:t>importance of acquiring reliable solar information </a:t>
            </a:r>
            <a:r>
              <a:rPr lang="en-US" sz="2700" dirty="0">
                <a:latin typeface="Comic Sans MS" pitchFamily="66" charset="0"/>
              </a:rPr>
              <a:t>for </a:t>
            </a:r>
            <a:r>
              <a:rPr lang="en-US" sz="2700" dirty="0" smtClean="0">
                <a:latin typeface="Comic Sans MS" pitchFamily="66" charset="0"/>
              </a:rPr>
              <a:t>engineering design</a:t>
            </a:r>
            <a:r>
              <a:rPr lang="en-US" sz="2700" dirty="0">
                <a:latin typeface="Comic Sans MS" pitchFamily="66" charset="0"/>
              </a:rPr>
              <a:t>, operation, and management of solar technologies.</a:t>
            </a:r>
          </a:p>
        </p:txBody>
      </p:sp>
    </p:spTree>
    <p:extLst>
      <p:ext uri="{BB962C8B-B14F-4D97-AF65-F5344CB8AC3E}">
        <p14:creationId xmlns:p14="http://schemas.microsoft.com/office/powerpoint/2010/main" val="22807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Font typeface="Wingdings" pitchFamily="2" charset="2"/>
              <a:buChar char="Ø"/>
            </a:pPr>
            <a:r>
              <a:rPr lang="en-US" sz="2800" b="1" i="1" dirty="0">
                <a:latin typeface="Times New Roman" pitchFamily="18" charset="0"/>
                <a:cs typeface="Times New Roman" pitchFamily="18" charset="0"/>
              </a:rPr>
              <a:t>Solar irradiance varies by ±3.4% with the </a:t>
            </a:r>
            <a:r>
              <a:rPr lang="en-US" sz="2800" b="1" i="1" dirty="0" smtClean="0">
                <a:latin typeface="Times New Roman" pitchFamily="18" charset="0"/>
                <a:cs typeface="Times New Roman" pitchFamily="18" charset="0"/>
              </a:rPr>
              <a:t>maximum irradiance </a:t>
            </a:r>
            <a:r>
              <a:rPr lang="en-US" sz="2800" b="1" i="1" dirty="0">
                <a:latin typeface="Times New Roman" pitchFamily="18" charset="0"/>
                <a:cs typeface="Times New Roman" pitchFamily="18" charset="0"/>
              </a:rPr>
              <a:t>occurring at the Perihelion (where </a:t>
            </a:r>
            <a:r>
              <a:rPr lang="en-US" sz="2800" b="1" i="1" dirty="0" smtClean="0">
                <a:latin typeface="Times New Roman" pitchFamily="18" charset="0"/>
                <a:cs typeface="Times New Roman" pitchFamily="18" charset="0"/>
              </a:rPr>
              <a:t>the earth </a:t>
            </a:r>
            <a:r>
              <a:rPr lang="en-US" sz="2800" b="1" i="1" dirty="0">
                <a:latin typeface="Times New Roman" pitchFamily="18" charset="0"/>
                <a:cs typeface="Times New Roman" pitchFamily="18" charset="0"/>
              </a:rPr>
              <a:t>is closest to the sun) and the minimum at </a:t>
            </a:r>
            <a:r>
              <a:rPr lang="en-US" sz="2800" b="1" i="1" dirty="0" smtClean="0">
                <a:latin typeface="Times New Roman" pitchFamily="18" charset="0"/>
                <a:cs typeface="Times New Roman" pitchFamily="18" charset="0"/>
              </a:rPr>
              <a:t>the Aphelion </a:t>
            </a:r>
            <a:r>
              <a:rPr lang="en-US" sz="2800" b="1" i="1" dirty="0">
                <a:latin typeface="Times New Roman" pitchFamily="18" charset="0"/>
                <a:cs typeface="Times New Roman" pitchFamily="18" charset="0"/>
              </a:rPr>
              <a:t>(where the earth is farthest from the sun</a:t>
            </a:r>
            <a:r>
              <a:rPr lang="en-US" sz="2800" b="1" i="1" dirty="0" smtClean="0">
                <a:latin typeface="Times New Roman" pitchFamily="18" charset="0"/>
                <a:cs typeface="Times New Roman" pitchFamily="18" charset="0"/>
              </a:rPr>
              <a:t>).</a:t>
            </a:r>
          </a:p>
          <a:p>
            <a:pPr algn="just">
              <a:buNone/>
            </a:pPr>
            <a:endParaRPr lang="en-US" sz="2800" b="1" i="1" dirty="0" smtClean="0">
              <a:latin typeface="Times New Roman" pitchFamily="18" charset="0"/>
              <a:cs typeface="Times New Roman" pitchFamily="18" charset="0"/>
            </a:endParaRPr>
          </a:p>
          <a:p>
            <a:pPr algn="just">
              <a:buNone/>
            </a:pPr>
            <a:r>
              <a:rPr lang="en-US" sz="2800" b="1" i="1" dirty="0" smtClean="0">
                <a:solidFill>
                  <a:srgbClr val="FF0000"/>
                </a:solidFill>
                <a:latin typeface="Times New Roman" pitchFamily="18" charset="0"/>
                <a:cs typeface="Times New Roman" pitchFamily="18" charset="0"/>
              </a:rPr>
              <a:t>Solar Constant (I</a:t>
            </a:r>
            <a:r>
              <a:rPr lang="en-US" sz="2800" b="1" i="1" baseline="-25000" dirty="0" smtClean="0">
                <a:solidFill>
                  <a:srgbClr val="FF0000"/>
                </a:solidFill>
                <a:latin typeface="Times New Roman" pitchFamily="18" charset="0"/>
                <a:cs typeface="Times New Roman" pitchFamily="18" charset="0"/>
              </a:rPr>
              <a:t>sc</a:t>
            </a:r>
            <a:r>
              <a:rPr lang="en-US" sz="2800" b="1" i="1" dirty="0" smtClean="0">
                <a:solidFill>
                  <a:srgbClr val="FF0000"/>
                </a:solidFill>
                <a:latin typeface="Times New Roman" pitchFamily="18" charset="0"/>
                <a:cs typeface="Times New Roman" pitchFamily="18" charset="0"/>
              </a:rPr>
              <a:t>)</a:t>
            </a:r>
            <a:endParaRPr lang="en-US" sz="2800" b="1" i="1" dirty="0">
              <a:solidFill>
                <a:srgbClr val="FF0000"/>
              </a:solidFill>
              <a:latin typeface="Times New Roman" pitchFamily="18" charset="0"/>
              <a:cs typeface="Times New Roman" pitchFamily="18" charset="0"/>
            </a:endParaRPr>
          </a:p>
          <a:p>
            <a:pPr algn="just">
              <a:buFont typeface="Wingdings" pitchFamily="2" charset="2"/>
              <a:buChar char="Ø"/>
            </a:pPr>
            <a:r>
              <a:rPr lang="en-US" sz="2800" b="1" i="1" dirty="0" smtClean="0">
                <a:latin typeface="Times New Roman" pitchFamily="18" charset="0"/>
                <a:cs typeface="Times New Roman" pitchFamily="18" charset="0"/>
              </a:rPr>
              <a:t>The </a:t>
            </a:r>
            <a:r>
              <a:rPr lang="en-US" sz="2800" b="1" i="1" dirty="0">
                <a:latin typeface="Times New Roman" pitchFamily="18" charset="0"/>
                <a:cs typeface="Times New Roman" pitchFamily="18" charset="0"/>
              </a:rPr>
              <a:t>solar constant (</a:t>
            </a:r>
            <a:r>
              <a:rPr lang="en-US" sz="2800" b="1" i="1" dirty="0" smtClean="0">
                <a:latin typeface="Times New Roman" pitchFamily="18" charset="0"/>
                <a:cs typeface="Times New Roman" pitchFamily="18" charset="0"/>
              </a:rPr>
              <a:t>Isc) is </a:t>
            </a:r>
            <a:r>
              <a:rPr lang="en-US" sz="2800" b="1" i="1" dirty="0">
                <a:latin typeface="Times New Roman" pitchFamily="18" charset="0"/>
                <a:cs typeface="Times New Roman" pitchFamily="18" charset="0"/>
              </a:rPr>
              <a:t>the total amount </a:t>
            </a:r>
            <a:r>
              <a:rPr lang="en-US" sz="2800" b="1" i="1" dirty="0" smtClean="0">
                <a:latin typeface="Times New Roman" pitchFamily="18" charset="0"/>
                <a:cs typeface="Times New Roman" pitchFamily="18" charset="0"/>
              </a:rPr>
              <a:t>of electromagnetic </a:t>
            </a:r>
            <a:r>
              <a:rPr lang="en-US" sz="2800" b="1" i="1" dirty="0">
                <a:latin typeface="Times New Roman" pitchFamily="18" charset="0"/>
                <a:cs typeface="Times New Roman" pitchFamily="18" charset="0"/>
              </a:rPr>
              <a:t>energy that falls on a unit area </a:t>
            </a:r>
            <a:r>
              <a:rPr lang="en-US" sz="2800" b="1" i="1" dirty="0" smtClean="0">
                <a:latin typeface="Times New Roman" pitchFamily="18" charset="0"/>
                <a:cs typeface="Times New Roman" pitchFamily="18" charset="0"/>
              </a:rPr>
              <a:t>normal to </a:t>
            </a:r>
            <a:r>
              <a:rPr lang="en-US" sz="2800" b="1" i="1" dirty="0">
                <a:latin typeface="Times New Roman" pitchFamily="18" charset="0"/>
                <a:cs typeface="Times New Roman" pitchFamily="18" charset="0"/>
              </a:rPr>
              <a:t>the sun in unit time at the top of the </a:t>
            </a:r>
            <a:r>
              <a:rPr lang="en-US" sz="2800" b="1" i="1" dirty="0" smtClean="0">
                <a:latin typeface="Times New Roman" pitchFamily="18" charset="0"/>
                <a:cs typeface="Times New Roman" pitchFamily="18" charset="0"/>
              </a:rPr>
              <a:t>earth‘s atmosphere </a:t>
            </a:r>
            <a:r>
              <a:rPr lang="en-US" sz="2800" b="1" i="1" dirty="0">
                <a:latin typeface="Times New Roman" pitchFamily="18" charset="0"/>
                <a:cs typeface="Times New Roman" pitchFamily="18" charset="0"/>
              </a:rPr>
              <a:t>when the earth is at its mean </a:t>
            </a:r>
            <a:r>
              <a:rPr lang="en-US" sz="2800" b="1" i="1" dirty="0" smtClean="0">
                <a:latin typeface="Times New Roman" pitchFamily="18" charset="0"/>
                <a:cs typeface="Times New Roman" pitchFamily="18" charset="0"/>
              </a:rPr>
              <a:t>distance from </a:t>
            </a:r>
            <a:r>
              <a:rPr lang="en-US" sz="2800" b="1" i="1" dirty="0">
                <a:latin typeface="Times New Roman" pitchFamily="18" charset="0"/>
                <a:cs typeface="Times New Roman" pitchFamily="18" charset="0"/>
              </a:rPr>
              <a:t>the sun.</a:t>
            </a:r>
          </a:p>
          <a:p>
            <a:pPr algn="just">
              <a:buFont typeface="Wingdings" pitchFamily="2" charset="2"/>
              <a:buChar char="Ø"/>
            </a:pPr>
            <a:r>
              <a:rPr lang="en-US" sz="2800" dirty="0">
                <a:latin typeface="Times New Roman" pitchFamily="18" charset="0"/>
                <a:cs typeface="Times New Roman" pitchFamily="18" charset="0"/>
              </a:rPr>
              <a:t> </a:t>
            </a:r>
            <a:r>
              <a:rPr lang="en-US" sz="2800" b="1" i="1" dirty="0">
                <a:latin typeface="Times New Roman" pitchFamily="18" charset="0"/>
                <a:cs typeface="Times New Roman" pitchFamily="18" charset="0"/>
              </a:rPr>
              <a:t>The current accepted value of Isc is 1367 W/m</a:t>
            </a:r>
            <a:r>
              <a:rPr lang="en-US" sz="2800" b="1" i="1" baseline="30000" dirty="0">
                <a:latin typeface="Times New Roman" pitchFamily="18" charset="0"/>
                <a:cs typeface="Times New Roman" pitchFamily="18" charset="0"/>
              </a:rPr>
              <a:t>2</a:t>
            </a:r>
            <a:r>
              <a:rPr lang="en-US" sz="2800" b="1" i="1" dirty="0">
                <a:latin typeface="Times New Roman" pitchFamily="18" charset="0"/>
                <a:cs typeface="Times New Roman" pitchFamily="18" charset="0"/>
              </a:rPr>
              <a:t>.</a:t>
            </a:r>
          </a:p>
          <a:p>
            <a:pPr algn="just">
              <a:buFont typeface="Wingdings" pitchFamily="2" charset="2"/>
              <a:buChar char="Ø"/>
            </a:pPr>
            <a:r>
              <a:rPr lang="en-US" sz="2800" dirty="0">
                <a:latin typeface="Times New Roman" pitchFamily="18" charset="0"/>
                <a:cs typeface="Times New Roman" pitchFamily="18" charset="0"/>
              </a:rPr>
              <a:t> </a:t>
            </a:r>
            <a:r>
              <a:rPr lang="en-US" sz="2800" b="1" i="1" dirty="0">
                <a:latin typeface="Times New Roman" pitchFamily="18" charset="0"/>
                <a:cs typeface="Times New Roman" pitchFamily="18" charset="0"/>
              </a:rPr>
              <a:t>The top of the atmosphere is about 40 km from </a:t>
            </a:r>
            <a:r>
              <a:rPr lang="en-US" sz="2800" b="1" i="1" dirty="0" smtClean="0">
                <a:latin typeface="Times New Roman" pitchFamily="18" charset="0"/>
                <a:cs typeface="Times New Roman" pitchFamily="18" charset="0"/>
              </a:rPr>
              <a:t>the earth's </a:t>
            </a:r>
            <a:r>
              <a:rPr lang="en-US" sz="2800" b="1" i="1" dirty="0">
                <a:latin typeface="Times New Roman" pitchFamily="18" charset="0"/>
                <a:cs typeface="Times New Roman" pitchFamily="18" charset="0"/>
              </a:rPr>
              <a:t>surface.</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6546302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a:buFont typeface="Wingdings" pitchFamily="2" charset="2"/>
              <a:buChar char="Ø"/>
            </a:pPr>
            <a:r>
              <a:rPr lang="en-US" sz="2800" b="1" i="1" dirty="0">
                <a:latin typeface="Times New Roman" pitchFamily="18" charset="0"/>
                <a:cs typeface="Times New Roman" pitchFamily="18" charset="0"/>
              </a:rPr>
              <a:t>A study of the extraterrestrial radiation is </a:t>
            </a:r>
            <a:r>
              <a:rPr lang="en-US" sz="2800" b="1" i="1" dirty="0" smtClean="0">
                <a:latin typeface="Times New Roman" pitchFamily="18" charset="0"/>
                <a:cs typeface="Times New Roman" pitchFamily="18" charset="0"/>
              </a:rPr>
              <a:t>important because </a:t>
            </a:r>
            <a:r>
              <a:rPr lang="en-US" sz="2800" b="1" i="1" dirty="0">
                <a:latin typeface="Times New Roman" pitchFamily="18" charset="0"/>
                <a:cs typeface="Times New Roman" pitchFamily="18" charset="0"/>
              </a:rPr>
              <a:t>of the following features:</a:t>
            </a:r>
          </a:p>
          <a:p>
            <a:pPr marL="855663" indent="-398463" algn="just">
              <a:buFont typeface="Wingdings" pitchFamily="2" charset="2"/>
              <a:buChar char="ü"/>
            </a:pPr>
            <a:r>
              <a:rPr lang="en-US" sz="2800" b="1" i="1" dirty="0">
                <a:latin typeface="Times New Roman" pitchFamily="18" charset="0"/>
                <a:cs typeface="Times New Roman" pitchFamily="18" charset="0"/>
              </a:rPr>
              <a:t> It indicates the maximum possible radiation </a:t>
            </a:r>
            <a:r>
              <a:rPr lang="en-US" sz="2800" b="1" i="1" dirty="0" smtClean="0">
                <a:latin typeface="Times New Roman" pitchFamily="18" charset="0"/>
                <a:cs typeface="Times New Roman" pitchFamily="18" charset="0"/>
              </a:rPr>
              <a:t>that could </a:t>
            </a:r>
            <a:r>
              <a:rPr lang="en-US" sz="2800" b="1" i="1" dirty="0">
                <a:latin typeface="Times New Roman" pitchFamily="18" charset="0"/>
                <a:cs typeface="Times New Roman" pitchFamily="18" charset="0"/>
              </a:rPr>
              <a:t>be expected on the earth's surface (on </a:t>
            </a:r>
            <a:r>
              <a:rPr lang="en-US" sz="2800" b="1" i="1" dirty="0" smtClean="0">
                <a:latin typeface="Times New Roman" pitchFamily="18" charset="0"/>
                <a:cs typeface="Times New Roman" pitchFamily="18" charset="0"/>
              </a:rPr>
              <a:t>an extremely </a:t>
            </a:r>
            <a:r>
              <a:rPr lang="en-US" sz="2800" b="1" i="1" dirty="0">
                <a:latin typeface="Times New Roman" pitchFamily="18" charset="0"/>
                <a:cs typeface="Times New Roman" pitchFamily="18" charset="0"/>
              </a:rPr>
              <a:t>clear day</a:t>
            </a:r>
            <a:r>
              <a:rPr lang="en-US" sz="2800" b="1" i="1" dirty="0" smtClean="0">
                <a:latin typeface="Times New Roman" pitchFamily="18" charset="0"/>
                <a:cs typeface="Times New Roman" pitchFamily="18" charset="0"/>
              </a:rPr>
              <a:t>).</a:t>
            </a:r>
          </a:p>
          <a:p>
            <a:pPr marL="855663" indent="-398463" algn="just">
              <a:buFont typeface="Wingdings" pitchFamily="2" charset="2"/>
              <a:buChar char="ü"/>
            </a:pPr>
            <a:r>
              <a:rPr lang="en-US" sz="2800" b="1" i="1" dirty="0" smtClean="0">
                <a:latin typeface="Times New Roman" pitchFamily="18" charset="0"/>
                <a:cs typeface="Times New Roman" pitchFamily="18" charset="0"/>
              </a:rPr>
              <a:t>The </a:t>
            </a:r>
            <a:r>
              <a:rPr lang="en-US" sz="2800" b="1" i="1" dirty="0">
                <a:latin typeface="Times New Roman" pitchFamily="18" charset="0"/>
                <a:cs typeface="Times New Roman" pitchFamily="18" charset="0"/>
              </a:rPr>
              <a:t>extraterrestrial radiation on top of the </a:t>
            </a:r>
            <a:r>
              <a:rPr lang="en-US" sz="2800" b="1" i="1" dirty="0" smtClean="0">
                <a:latin typeface="Times New Roman" pitchFamily="18" charset="0"/>
                <a:cs typeface="Times New Roman" pitchFamily="18" charset="0"/>
              </a:rPr>
              <a:t>earth‘s atmosphere </a:t>
            </a:r>
            <a:r>
              <a:rPr lang="en-US" sz="2800" b="1" i="1" dirty="0">
                <a:latin typeface="Times New Roman" pitchFamily="18" charset="0"/>
                <a:cs typeface="Times New Roman" pitchFamily="18" charset="0"/>
              </a:rPr>
              <a:t>could be used as a reference in </a:t>
            </a:r>
            <a:r>
              <a:rPr lang="en-US" sz="2800" b="1" i="1" dirty="0" smtClean="0">
                <a:latin typeface="Times New Roman" pitchFamily="18" charset="0"/>
                <a:cs typeface="Times New Roman" pitchFamily="18" charset="0"/>
              </a:rPr>
              <a:t>the absence </a:t>
            </a:r>
            <a:r>
              <a:rPr lang="en-US" sz="2800" b="1" i="1" dirty="0">
                <a:latin typeface="Times New Roman" pitchFamily="18" charset="0"/>
                <a:cs typeface="Times New Roman" pitchFamily="18" charset="0"/>
              </a:rPr>
              <a:t>of solar radiation data on the </a:t>
            </a:r>
            <a:r>
              <a:rPr lang="en-US" sz="2800" b="1" i="1" dirty="0" smtClean="0">
                <a:latin typeface="Times New Roman" pitchFamily="18" charset="0"/>
                <a:cs typeface="Times New Roman" pitchFamily="18" charset="0"/>
              </a:rPr>
              <a:t>earth’s surface</a:t>
            </a:r>
            <a:r>
              <a:rPr lang="en-US" sz="2800" b="1" i="1" dirty="0">
                <a:latin typeface="Times New Roman" pitchFamily="18" charset="0"/>
                <a:cs typeface="Times New Roman" pitchFamily="18" charset="0"/>
              </a:rPr>
              <a:t>. Expressions related to the </a:t>
            </a:r>
            <a:r>
              <a:rPr lang="en-US" sz="2800" b="1" i="1" dirty="0" smtClean="0">
                <a:latin typeface="Times New Roman" pitchFamily="18" charset="0"/>
                <a:cs typeface="Times New Roman" pitchFamily="18" charset="0"/>
              </a:rPr>
              <a:t>extraterrestrial radiation </a:t>
            </a:r>
            <a:r>
              <a:rPr lang="en-US" sz="2800" b="1" i="1" dirty="0">
                <a:latin typeface="Times New Roman" pitchFamily="18" charset="0"/>
                <a:cs typeface="Times New Roman" pitchFamily="18" charset="0"/>
              </a:rPr>
              <a:t>can be applied to generate solar </a:t>
            </a:r>
            <a:r>
              <a:rPr lang="en-US" sz="2800" b="1" i="1" dirty="0" smtClean="0">
                <a:latin typeface="Times New Roman" pitchFamily="18" charset="0"/>
                <a:cs typeface="Times New Roman" pitchFamily="18" charset="0"/>
              </a:rPr>
              <a:t>radiation data </a:t>
            </a:r>
            <a:r>
              <a:rPr lang="en-US" sz="2800" b="1" i="1" dirty="0">
                <a:latin typeface="Times New Roman" pitchFamily="18" charset="0"/>
                <a:cs typeface="Times New Roman" pitchFamily="18" charset="0"/>
              </a:rPr>
              <a:t>on the earth’s </a:t>
            </a:r>
            <a:r>
              <a:rPr lang="en-US" sz="2800" b="1" i="1" dirty="0" smtClean="0">
                <a:latin typeface="Times New Roman" pitchFamily="18" charset="0"/>
                <a:cs typeface="Times New Roman" pitchFamily="18" charset="0"/>
              </a:rPr>
              <a:t>surface.</a:t>
            </a:r>
          </a:p>
          <a:p>
            <a:pPr marL="855663" indent="-398463" algn="just">
              <a:buFont typeface="Wingdings" pitchFamily="2" charset="2"/>
              <a:buChar char="ü"/>
            </a:pPr>
            <a:r>
              <a:rPr lang="en-US" sz="2800" b="1" i="1" dirty="0" smtClean="0">
                <a:latin typeface="Times New Roman" pitchFamily="18" charset="0"/>
                <a:cs typeface="Times New Roman" pitchFamily="18" charset="0"/>
              </a:rPr>
              <a:t>A </a:t>
            </a:r>
            <a:r>
              <a:rPr lang="en-US" sz="2800" b="1" i="1" dirty="0">
                <a:latin typeface="Times New Roman" pitchFamily="18" charset="0"/>
                <a:cs typeface="Times New Roman" pitchFamily="18" charset="0"/>
              </a:rPr>
              <a:t>knowledge of the spectral distribution and </a:t>
            </a:r>
            <a:r>
              <a:rPr lang="en-US" sz="2800" b="1" i="1" dirty="0" smtClean="0">
                <a:latin typeface="Times New Roman" pitchFamily="18" charset="0"/>
                <a:cs typeface="Times New Roman" pitchFamily="18" charset="0"/>
              </a:rPr>
              <a:t>the radiation </a:t>
            </a:r>
            <a:r>
              <a:rPr lang="en-US" sz="2800" b="1" i="1" dirty="0">
                <a:latin typeface="Times New Roman" pitchFamily="18" charset="0"/>
                <a:cs typeface="Times New Roman" pitchFamily="18" charset="0"/>
              </a:rPr>
              <a:t>intensity identifies in what </a:t>
            </a:r>
            <a:r>
              <a:rPr lang="en-US" sz="2800" b="1" i="1" dirty="0" smtClean="0">
                <a:latin typeface="Times New Roman" pitchFamily="18" charset="0"/>
                <a:cs typeface="Times New Roman" pitchFamily="18" charset="0"/>
              </a:rPr>
              <a:t>wavelength energy </a:t>
            </a:r>
            <a:r>
              <a:rPr lang="en-US" sz="2800" b="1" i="1" dirty="0">
                <a:latin typeface="Times New Roman" pitchFamily="18" charset="0"/>
                <a:cs typeface="Times New Roman" pitchFamily="18" charset="0"/>
              </a:rPr>
              <a:t>is greater.</a:t>
            </a:r>
          </a:p>
        </p:txBody>
      </p:sp>
    </p:spTree>
    <p:extLst>
      <p:ext uri="{BB962C8B-B14F-4D97-AF65-F5344CB8AC3E}">
        <p14:creationId xmlns:p14="http://schemas.microsoft.com/office/powerpoint/2010/main" val="2117860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endParaRPr lang="en-US" sz="2800" b="1" i="1" dirty="0" smtClean="0">
              <a:solidFill>
                <a:srgbClr val="002060"/>
              </a:solidFill>
              <a:latin typeface="Times New Roman" pitchFamily="18" charset="0"/>
              <a:cs typeface="Times New Roman" pitchFamily="18" charset="0"/>
            </a:endParaRPr>
          </a:p>
          <a:p>
            <a:pPr algn="just">
              <a:buNone/>
            </a:pPr>
            <a:r>
              <a:rPr lang="en-US" b="1" i="1" dirty="0" smtClean="0">
                <a:solidFill>
                  <a:srgbClr val="002060"/>
                </a:solidFill>
                <a:latin typeface="Times New Roman" pitchFamily="18" charset="0"/>
                <a:cs typeface="Times New Roman" pitchFamily="18" charset="0"/>
              </a:rPr>
              <a:t>1.2.1  Intensity </a:t>
            </a:r>
            <a:r>
              <a:rPr lang="en-US" b="1" i="1" dirty="0">
                <a:solidFill>
                  <a:srgbClr val="002060"/>
                </a:solidFill>
                <a:latin typeface="Times New Roman" pitchFamily="18" charset="0"/>
                <a:cs typeface="Times New Roman" pitchFamily="18" charset="0"/>
              </a:rPr>
              <a:t>of Extraterrestrial Radiation</a:t>
            </a:r>
          </a:p>
          <a:p>
            <a:pPr algn="just">
              <a:buFont typeface="Wingdings" pitchFamily="2" charset="2"/>
              <a:buChar char="Ø"/>
            </a:pPr>
            <a:r>
              <a:rPr lang="en-US" sz="2800" dirty="0">
                <a:latin typeface="Times New Roman" pitchFamily="18" charset="0"/>
                <a:cs typeface="Times New Roman" pitchFamily="18" charset="0"/>
              </a:rPr>
              <a:t> </a:t>
            </a:r>
            <a:r>
              <a:rPr lang="en-US" sz="2800" b="1" i="1" dirty="0">
                <a:latin typeface="Times New Roman" pitchFamily="18" charset="0"/>
                <a:cs typeface="Times New Roman" pitchFamily="18" charset="0"/>
              </a:rPr>
              <a:t>The extraterrestrial radiation (</a:t>
            </a:r>
            <a:r>
              <a:rPr lang="en-US" sz="2800" b="1" i="1" dirty="0" err="1">
                <a:latin typeface="Times New Roman" pitchFamily="18" charset="0"/>
                <a:cs typeface="Times New Roman" pitchFamily="18" charset="0"/>
              </a:rPr>
              <a:t>ETR</a:t>
            </a:r>
            <a:r>
              <a:rPr lang="en-US" sz="2800" b="1" i="1" dirty="0">
                <a:latin typeface="Times New Roman" pitchFamily="18" charset="0"/>
                <a:cs typeface="Times New Roman" pitchFamily="18" charset="0"/>
              </a:rPr>
              <a:t>) falling on </a:t>
            </a:r>
            <a:r>
              <a:rPr lang="en-US" sz="2800" b="1" i="1" dirty="0" smtClean="0">
                <a:latin typeface="Times New Roman" pitchFamily="18" charset="0"/>
                <a:cs typeface="Times New Roman" pitchFamily="18" charset="0"/>
              </a:rPr>
              <a:t>a surface </a:t>
            </a:r>
            <a:r>
              <a:rPr lang="en-US" sz="2800" b="1" i="1" dirty="0">
                <a:latin typeface="Times New Roman" pitchFamily="18" charset="0"/>
                <a:cs typeface="Times New Roman" pitchFamily="18" charset="0"/>
              </a:rPr>
              <a:t>normal to the sun's rays at 1 AU (mean </a:t>
            </a:r>
            <a:r>
              <a:rPr lang="en-US" sz="2800" b="1" i="1" dirty="0" smtClean="0">
                <a:latin typeface="Times New Roman" pitchFamily="18" charset="0"/>
                <a:cs typeface="Times New Roman" pitchFamily="18" charset="0"/>
              </a:rPr>
              <a:t>sun earth </a:t>
            </a:r>
            <a:r>
              <a:rPr lang="en-US" sz="2800" b="1" i="1" dirty="0">
                <a:latin typeface="Times New Roman" pitchFamily="18" charset="0"/>
                <a:cs typeface="Times New Roman" pitchFamily="18" charset="0"/>
              </a:rPr>
              <a:t>distance) is given by solar constant (I</a:t>
            </a:r>
            <a:r>
              <a:rPr lang="en-US" sz="2800" b="1" i="1" baseline="-25000" dirty="0">
                <a:latin typeface="Times New Roman" pitchFamily="18" charset="0"/>
                <a:cs typeface="Times New Roman" pitchFamily="18" charset="0"/>
              </a:rPr>
              <a:t>sc</a:t>
            </a:r>
            <a:r>
              <a:rPr lang="en-US" sz="2800" b="1" i="1" dirty="0" smtClean="0">
                <a:latin typeface="Times New Roman" pitchFamily="18" charset="0"/>
                <a:cs typeface="Times New Roman" pitchFamily="18" charset="0"/>
              </a:rPr>
              <a:t>).</a:t>
            </a:r>
          </a:p>
          <a:p>
            <a:pPr algn="just">
              <a:buFont typeface="Wingdings" pitchFamily="2" charset="2"/>
              <a:buChar char="Ø"/>
            </a:pPr>
            <a:endParaRPr lang="en-US" sz="2800" b="1" i="1" dirty="0">
              <a:latin typeface="Times New Roman" pitchFamily="18" charset="0"/>
              <a:cs typeface="Times New Roman" pitchFamily="18" charset="0"/>
            </a:endParaRPr>
          </a:p>
          <a:p>
            <a:pPr algn="just">
              <a:buFont typeface="Wingdings" pitchFamily="2" charset="2"/>
              <a:buChar char="Ø"/>
            </a:pPr>
            <a:r>
              <a:rPr lang="en-US" sz="2800" dirty="0">
                <a:latin typeface="Times New Roman" pitchFamily="18" charset="0"/>
                <a:cs typeface="Times New Roman" pitchFamily="18" charset="0"/>
              </a:rPr>
              <a:t> </a:t>
            </a:r>
            <a:r>
              <a:rPr lang="en-US" sz="2800" b="1" i="1" dirty="0">
                <a:latin typeface="Times New Roman" pitchFamily="18" charset="0"/>
                <a:cs typeface="Times New Roman" pitchFamily="18" charset="0"/>
              </a:rPr>
              <a:t>The intensity of extraterrestrial radiation </a:t>
            </a:r>
            <a:r>
              <a:rPr lang="en-US" sz="2800" b="1" i="1" dirty="0" smtClean="0">
                <a:latin typeface="Times New Roman" pitchFamily="18" charset="0"/>
                <a:cs typeface="Times New Roman" pitchFamily="18" charset="0"/>
              </a:rPr>
              <a:t>I</a:t>
            </a:r>
            <a:r>
              <a:rPr lang="en-US" sz="2800" b="1" i="1" baseline="-25000" dirty="0" smtClean="0">
                <a:latin typeface="Times New Roman" pitchFamily="18" charset="0"/>
                <a:cs typeface="Times New Roman" pitchFamily="18" charset="0"/>
              </a:rPr>
              <a:t>ext </a:t>
            </a:r>
            <a:r>
              <a:rPr lang="en-US" sz="2800" b="1" i="1" dirty="0" smtClean="0">
                <a:latin typeface="Times New Roman" pitchFamily="18" charset="0"/>
                <a:cs typeface="Times New Roman" pitchFamily="18" charset="0"/>
              </a:rPr>
              <a:t>measured </a:t>
            </a:r>
            <a:r>
              <a:rPr lang="en-US" sz="2800" b="1" i="1" dirty="0">
                <a:latin typeface="Times New Roman" pitchFamily="18" charset="0"/>
                <a:cs typeface="Times New Roman" pitchFamily="18" charset="0"/>
              </a:rPr>
              <a:t>on a plane normal to a surface on the </a:t>
            </a:r>
            <a:r>
              <a:rPr lang="en-US" sz="2800" b="1" i="1" dirty="0" smtClean="0">
                <a:latin typeface="Times New Roman" pitchFamily="18" charset="0"/>
                <a:cs typeface="Times New Roman" pitchFamily="18" charset="0"/>
              </a:rPr>
              <a:t>N</a:t>
            </a:r>
            <a:r>
              <a:rPr lang="en-US" sz="2800" b="1" i="1" baseline="30000" dirty="0" smtClean="0">
                <a:latin typeface="Times New Roman" pitchFamily="18" charset="0"/>
                <a:cs typeface="Times New Roman" pitchFamily="18" charset="0"/>
              </a:rPr>
              <a:t>th</a:t>
            </a:r>
            <a:r>
              <a:rPr lang="en-US" sz="2800" b="1" i="1" dirty="0" smtClean="0">
                <a:latin typeface="Times New Roman" pitchFamily="18" charset="0"/>
                <a:cs typeface="Times New Roman" pitchFamily="18" charset="0"/>
              </a:rPr>
              <a:t> day </a:t>
            </a:r>
            <a:r>
              <a:rPr lang="en-US" sz="2800" b="1" i="1" dirty="0">
                <a:latin typeface="Times New Roman" pitchFamily="18" charset="0"/>
                <a:cs typeface="Times New Roman" pitchFamily="18" charset="0"/>
              </a:rPr>
              <a:t>of the year is given in terms of solar </a:t>
            </a:r>
            <a:r>
              <a:rPr lang="en-US" sz="2800" b="1" i="1" dirty="0" smtClean="0">
                <a:latin typeface="Times New Roman" pitchFamily="18" charset="0"/>
                <a:cs typeface="Times New Roman" pitchFamily="18" charset="0"/>
              </a:rPr>
              <a:t>constant (I</a:t>
            </a:r>
            <a:r>
              <a:rPr lang="en-US" sz="2800" b="1" i="1" baseline="-25000" dirty="0" smtClean="0">
                <a:latin typeface="Times New Roman" pitchFamily="18" charset="0"/>
                <a:cs typeface="Times New Roman" pitchFamily="18" charset="0"/>
              </a:rPr>
              <a:t>sc</a:t>
            </a:r>
            <a:r>
              <a:rPr lang="en-US" sz="2800" b="1" i="1" dirty="0">
                <a:latin typeface="Times New Roman" pitchFamily="18" charset="0"/>
                <a:cs typeface="Times New Roman" pitchFamily="18" charset="0"/>
              </a:rPr>
              <a:t>) as follows (</a:t>
            </a:r>
            <a:r>
              <a:rPr lang="en-US" sz="2800" b="1" i="1" dirty="0" err="1">
                <a:latin typeface="Times New Roman" pitchFamily="18" charset="0"/>
                <a:cs typeface="Times New Roman" pitchFamily="18" charset="0"/>
              </a:rPr>
              <a:t>Duffie</a:t>
            </a:r>
            <a:r>
              <a:rPr lang="en-US" sz="2800" b="1" i="1" dirty="0">
                <a:latin typeface="Times New Roman" pitchFamily="18" charset="0"/>
                <a:cs typeface="Times New Roman" pitchFamily="18" charset="0"/>
              </a:rPr>
              <a:t> and Beckman, 1991</a:t>
            </a:r>
            <a:r>
              <a:rPr lang="en-US" sz="2800" b="1" i="1" dirty="0" smtClean="0">
                <a:latin typeface="Times New Roman" pitchFamily="18" charset="0"/>
                <a:cs typeface="Times New Roman" pitchFamily="18" charset="0"/>
              </a:rPr>
              <a:t>):</a:t>
            </a:r>
          </a:p>
          <a:p>
            <a:pPr algn="just">
              <a:buNone/>
            </a:pPr>
            <a:r>
              <a:rPr lang="en-US" sz="2800"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(1.4)</a:t>
            </a:r>
            <a:endParaRPr lang="en-US" sz="2800" b="1" i="1" dirty="0">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2" cstate="print">
            <a:duotone>
              <a:prstClr val="black"/>
              <a:schemeClr val="accent6">
                <a:tint val="45000"/>
                <a:satMod val="400000"/>
              </a:schemeClr>
            </a:duotone>
            <a:lum bright="-18000"/>
          </a:blip>
          <a:srcRect/>
          <a:stretch>
            <a:fillRect/>
          </a:stretch>
        </p:blipFill>
        <p:spPr bwMode="auto">
          <a:xfrm>
            <a:off x="914400" y="4724400"/>
            <a:ext cx="5638800" cy="788404"/>
          </a:xfrm>
          <a:prstGeom prst="rect">
            <a:avLst/>
          </a:prstGeom>
          <a:noFill/>
          <a:ln w="9525">
            <a:noFill/>
            <a:miter lim="800000"/>
            <a:headEnd/>
            <a:tailEnd/>
          </a:ln>
        </p:spPr>
      </p:pic>
    </p:spTree>
    <p:extLst>
      <p:ext uri="{BB962C8B-B14F-4D97-AF65-F5344CB8AC3E}">
        <p14:creationId xmlns:p14="http://schemas.microsoft.com/office/powerpoint/2010/main" val="31538081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buFont typeface="Wingdings" pitchFamily="2" charset="2"/>
              <a:buChar char="Ø"/>
            </a:pPr>
            <a:r>
              <a:rPr lang="en-US" sz="2800" b="1" i="1" dirty="0">
                <a:latin typeface="Times New Roman" pitchFamily="18" charset="0"/>
                <a:cs typeface="Times New Roman" pitchFamily="18" charset="0"/>
              </a:rPr>
              <a:t>An important concept that is often used in </a:t>
            </a:r>
            <a:r>
              <a:rPr lang="en-US" sz="2800" b="1" i="1" dirty="0" smtClean="0">
                <a:latin typeface="Times New Roman" pitchFamily="18" charset="0"/>
                <a:cs typeface="Times New Roman" pitchFamily="18" charset="0"/>
              </a:rPr>
              <a:t>solar irradiance </a:t>
            </a:r>
            <a:r>
              <a:rPr lang="en-US" sz="2800" b="1" i="1" dirty="0">
                <a:latin typeface="Times New Roman" pitchFamily="18" charset="0"/>
                <a:cs typeface="Times New Roman" pitchFamily="18" charset="0"/>
              </a:rPr>
              <a:t>models is the extraterrestrial </a:t>
            </a:r>
            <a:r>
              <a:rPr lang="en-US" sz="2800" b="1" i="1" dirty="0" smtClean="0">
                <a:latin typeface="Times New Roman" pitchFamily="18" charset="0"/>
                <a:cs typeface="Times New Roman" pitchFamily="18" charset="0"/>
              </a:rPr>
              <a:t>solar irradiance </a:t>
            </a:r>
            <a:r>
              <a:rPr lang="en-US" sz="2800" b="1" i="1" dirty="0">
                <a:latin typeface="Times New Roman" pitchFamily="18" charset="0"/>
                <a:cs typeface="Times New Roman" pitchFamily="18" charset="0"/>
              </a:rPr>
              <a:t>falling on a horizontal surface</a:t>
            </a:r>
            <a:r>
              <a:rPr lang="en-US" sz="2800" b="1" i="1" dirty="0" smtClean="0">
                <a:latin typeface="Times New Roman" pitchFamily="18" charset="0"/>
                <a:cs typeface="Times New Roman" pitchFamily="18" charset="0"/>
              </a:rPr>
              <a:t>.</a:t>
            </a:r>
          </a:p>
          <a:p>
            <a:pPr algn="just">
              <a:buNone/>
            </a:pPr>
            <a:endParaRPr lang="en-US" sz="2800" b="1" i="1" dirty="0">
              <a:latin typeface="Times New Roman" pitchFamily="18" charset="0"/>
              <a:cs typeface="Times New Roman" pitchFamily="18" charset="0"/>
            </a:endParaRPr>
          </a:p>
          <a:p>
            <a:pPr algn="just">
              <a:buFont typeface="Wingdings" pitchFamily="2" charset="2"/>
              <a:buChar char="Ø"/>
            </a:pPr>
            <a:r>
              <a:rPr lang="en-US" sz="2800" i="1" dirty="0">
                <a:latin typeface="Times New Roman" pitchFamily="18" charset="0"/>
                <a:cs typeface="Times New Roman" pitchFamily="18" charset="0"/>
              </a:rPr>
              <a:t> </a:t>
            </a:r>
            <a:r>
              <a:rPr lang="en-US" sz="2800" b="1" i="1" dirty="0">
                <a:latin typeface="Times New Roman" pitchFamily="18" charset="0"/>
                <a:cs typeface="Times New Roman" pitchFamily="18" charset="0"/>
              </a:rPr>
              <a:t>Consider a flat surface just outside the </a:t>
            </a:r>
            <a:r>
              <a:rPr lang="en-US" sz="2800" b="1" i="1" dirty="0" smtClean="0">
                <a:latin typeface="Times New Roman" pitchFamily="18" charset="0"/>
                <a:cs typeface="Times New Roman" pitchFamily="18" charset="0"/>
              </a:rPr>
              <a:t>earth’s atmosphere </a:t>
            </a:r>
            <a:r>
              <a:rPr lang="en-US" sz="2800" b="1" i="1" dirty="0">
                <a:latin typeface="Times New Roman" pitchFamily="18" charset="0"/>
                <a:cs typeface="Times New Roman" pitchFamily="18" charset="0"/>
              </a:rPr>
              <a:t>and parallel to the earth’s surface </a:t>
            </a:r>
            <a:r>
              <a:rPr lang="en-US" sz="2800" b="1" i="1" dirty="0" smtClean="0">
                <a:latin typeface="Times New Roman" pitchFamily="18" charset="0"/>
                <a:cs typeface="Times New Roman" pitchFamily="18" charset="0"/>
              </a:rPr>
              <a:t>below, Fig</a:t>
            </a:r>
            <a:r>
              <a:rPr lang="en-US" sz="2800" b="1" i="1" dirty="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1.5.</a:t>
            </a:r>
          </a:p>
          <a:p>
            <a:pPr algn="just">
              <a:buNone/>
            </a:pPr>
            <a:endParaRPr lang="en-US" sz="2800" b="1" i="1" dirty="0">
              <a:latin typeface="Times New Roman" pitchFamily="18" charset="0"/>
              <a:cs typeface="Times New Roman" pitchFamily="18" charset="0"/>
            </a:endParaRPr>
          </a:p>
          <a:p>
            <a:pPr algn="just">
              <a:buFont typeface="Wingdings" pitchFamily="2" charset="2"/>
              <a:buChar char="Ø"/>
            </a:pPr>
            <a:r>
              <a:rPr lang="en-US" sz="2800" i="1" dirty="0">
                <a:latin typeface="Times New Roman" pitchFamily="18" charset="0"/>
                <a:cs typeface="Times New Roman" pitchFamily="18" charset="0"/>
              </a:rPr>
              <a:t> </a:t>
            </a:r>
            <a:r>
              <a:rPr lang="en-US" sz="2800" b="1" i="1" dirty="0">
                <a:latin typeface="Times New Roman" pitchFamily="18" charset="0"/>
                <a:cs typeface="Times New Roman" pitchFamily="18" charset="0"/>
              </a:rPr>
              <a:t>When this surface faces the sun (normal to a </a:t>
            </a:r>
            <a:r>
              <a:rPr lang="en-US" sz="2800" b="1" i="1" dirty="0" smtClean="0">
                <a:latin typeface="Times New Roman" pitchFamily="18" charset="0"/>
                <a:cs typeface="Times New Roman" pitchFamily="18" charset="0"/>
              </a:rPr>
              <a:t>central ray</a:t>
            </a:r>
            <a:r>
              <a:rPr lang="en-US" sz="2800" b="1" i="1" dirty="0">
                <a:latin typeface="Times New Roman" pitchFamily="18" charset="0"/>
                <a:cs typeface="Times New Roman" pitchFamily="18" charset="0"/>
              </a:rPr>
              <a:t>), the solar irradiance falling on it will be I</a:t>
            </a:r>
            <a:r>
              <a:rPr lang="en-US" sz="2800" b="1" i="1" baseline="-25000" dirty="0">
                <a:latin typeface="Times New Roman" pitchFamily="18" charset="0"/>
                <a:cs typeface="Times New Roman" pitchFamily="18" charset="0"/>
              </a:rPr>
              <a:t>o</a:t>
            </a:r>
            <a:r>
              <a:rPr lang="en-US" sz="2800" b="1" i="1" dirty="0">
                <a:latin typeface="Times New Roman" pitchFamily="18" charset="0"/>
                <a:cs typeface="Times New Roman" pitchFamily="18" charset="0"/>
              </a:rPr>
              <a:t> , </a:t>
            </a:r>
            <a:r>
              <a:rPr lang="en-US" sz="2800" b="1" i="1" dirty="0" smtClean="0">
                <a:latin typeface="Times New Roman" pitchFamily="18" charset="0"/>
                <a:cs typeface="Times New Roman" pitchFamily="18" charset="0"/>
              </a:rPr>
              <a:t>the maximum </a:t>
            </a:r>
            <a:r>
              <a:rPr lang="en-US" sz="2800" b="1" i="1" dirty="0">
                <a:latin typeface="Times New Roman" pitchFamily="18" charset="0"/>
                <a:cs typeface="Times New Roman" pitchFamily="18" charset="0"/>
              </a:rPr>
              <a:t>possible solar irradiance</a:t>
            </a:r>
            <a:r>
              <a:rPr lang="en-US" sz="2800" b="1" i="1" dirty="0" smtClean="0">
                <a:latin typeface="Times New Roman" pitchFamily="18" charset="0"/>
                <a:cs typeface="Times New Roman" pitchFamily="18" charset="0"/>
              </a:rPr>
              <a:t>.</a:t>
            </a:r>
          </a:p>
          <a:p>
            <a:pPr algn="just">
              <a:buNone/>
            </a:pPr>
            <a:endParaRPr lang="en-US" sz="2800" b="1" i="1" dirty="0">
              <a:latin typeface="Times New Roman" pitchFamily="18" charset="0"/>
              <a:cs typeface="Times New Roman" pitchFamily="18" charset="0"/>
            </a:endParaRPr>
          </a:p>
          <a:p>
            <a:pPr algn="just">
              <a:buFont typeface="Wingdings" pitchFamily="2" charset="2"/>
              <a:buChar char="Ø"/>
            </a:pPr>
            <a:r>
              <a:rPr lang="en-US" sz="2800" i="1" dirty="0">
                <a:latin typeface="Times New Roman" pitchFamily="18" charset="0"/>
                <a:cs typeface="Times New Roman" pitchFamily="18" charset="0"/>
              </a:rPr>
              <a:t> </a:t>
            </a:r>
            <a:r>
              <a:rPr lang="en-US" sz="2800" b="1" i="1" dirty="0">
                <a:latin typeface="Times New Roman" pitchFamily="18" charset="0"/>
                <a:cs typeface="Times New Roman" pitchFamily="18" charset="0"/>
              </a:rPr>
              <a:t>If the surface is not normal to the sun, the </a:t>
            </a:r>
            <a:r>
              <a:rPr lang="en-US" sz="2800" b="1" i="1" dirty="0" smtClean="0">
                <a:latin typeface="Times New Roman" pitchFamily="18" charset="0"/>
                <a:cs typeface="Times New Roman" pitchFamily="18" charset="0"/>
              </a:rPr>
              <a:t>solar irradiance </a:t>
            </a:r>
            <a:r>
              <a:rPr lang="en-US" sz="2800" b="1" i="1" dirty="0">
                <a:latin typeface="Times New Roman" pitchFamily="18" charset="0"/>
                <a:cs typeface="Times New Roman" pitchFamily="18" charset="0"/>
              </a:rPr>
              <a:t>falling on it will be reduced by the cosine </a:t>
            </a:r>
            <a:r>
              <a:rPr lang="en-US" sz="2800" b="1" i="1" dirty="0" smtClean="0">
                <a:latin typeface="Times New Roman" pitchFamily="18" charset="0"/>
                <a:cs typeface="Times New Roman" pitchFamily="18" charset="0"/>
              </a:rPr>
              <a:t>of the </a:t>
            </a:r>
            <a:r>
              <a:rPr lang="en-US" sz="2800" b="1" i="1" dirty="0">
                <a:latin typeface="Times New Roman" pitchFamily="18" charset="0"/>
                <a:cs typeface="Times New Roman" pitchFamily="18" charset="0"/>
              </a:rPr>
              <a:t>angle between the surface normal and a central </a:t>
            </a:r>
            <a:r>
              <a:rPr lang="en-US" sz="2800" b="1" i="1" dirty="0" smtClean="0">
                <a:latin typeface="Times New Roman" pitchFamily="18" charset="0"/>
                <a:cs typeface="Times New Roman" pitchFamily="18" charset="0"/>
              </a:rPr>
              <a:t>ray from </a:t>
            </a:r>
            <a:r>
              <a:rPr lang="en-US" sz="2800" b="1" i="1" dirty="0">
                <a:latin typeface="Times New Roman" pitchFamily="18" charset="0"/>
                <a:cs typeface="Times New Roman" pitchFamily="18" charset="0"/>
              </a:rPr>
              <a:t>the sun.</a:t>
            </a:r>
            <a:endParaRPr lang="en-US"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1194186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228600"/>
            <a:ext cx="9144000" cy="5791200"/>
          </a:xfrm>
          <a:prstGeom prst="rect">
            <a:avLst/>
          </a:prstGeom>
          <a:noFill/>
          <a:ln w="9525">
            <a:noFill/>
            <a:miter lim="800000"/>
            <a:headEnd/>
            <a:tailEnd/>
          </a:ln>
        </p:spPr>
      </p:pic>
      <p:sp>
        <p:nvSpPr>
          <p:cNvPr id="5" name="Rectangle 4"/>
          <p:cNvSpPr/>
          <p:nvPr/>
        </p:nvSpPr>
        <p:spPr>
          <a:xfrm>
            <a:off x="63629" y="6172200"/>
            <a:ext cx="9080371" cy="369332"/>
          </a:xfrm>
          <a:prstGeom prst="rect">
            <a:avLst/>
          </a:prstGeom>
        </p:spPr>
        <p:txBody>
          <a:bodyPr wrap="none">
            <a:spAutoFit/>
          </a:bodyPr>
          <a:lstStyle/>
          <a:p>
            <a:r>
              <a:rPr lang="en-US" b="1" i="1" dirty="0" smtClean="0">
                <a:solidFill>
                  <a:srgbClr val="C00000"/>
                </a:solidFill>
                <a:latin typeface="Times New Roman" pitchFamily="18" charset="0"/>
                <a:cs typeface="Times New Roman" pitchFamily="18" charset="0"/>
              </a:rPr>
              <a:t>Fig 1. 5  The </a:t>
            </a:r>
            <a:r>
              <a:rPr lang="en-US" b="1" i="1" dirty="0">
                <a:solidFill>
                  <a:srgbClr val="C00000"/>
                </a:solidFill>
                <a:latin typeface="Times New Roman" pitchFamily="18" charset="0"/>
                <a:cs typeface="Times New Roman" pitchFamily="18" charset="0"/>
              </a:rPr>
              <a:t>c</a:t>
            </a:r>
            <a:r>
              <a:rPr lang="en-US" b="1" i="1" dirty="0" smtClean="0">
                <a:solidFill>
                  <a:srgbClr val="C00000"/>
                </a:solidFill>
                <a:latin typeface="Times New Roman" pitchFamily="18" charset="0"/>
                <a:cs typeface="Times New Roman" pitchFamily="18" charset="0"/>
              </a:rPr>
              <a:t>osine effect  as related to the concept of  extraterrestrial horizontal irradiance</a:t>
            </a:r>
            <a:endParaRPr lang="en-US" dirty="0"/>
          </a:p>
        </p:txBody>
      </p:sp>
    </p:spTree>
    <p:extLst>
      <p:ext uri="{BB962C8B-B14F-4D97-AF65-F5344CB8AC3E}">
        <p14:creationId xmlns:p14="http://schemas.microsoft.com/office/powerpoint/2010/main" val="32065497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a:bodyPr>
          <a:lstStyle/>
          <a:p>
            <a:pPr algn="just">
              <a:buFont typeface="Wingdings" pitchFamily="2" charset="2"/>
              <a:buChar char="Ø"/>
            </a:pPr>
            <a:r>
              <a:rPr lang="en-US" sz="2800" b="1" i="1" dirty="0">
                <a:latin typeface="Times New Roman" pitchFamily="18" charset="0"/>
                <a:cs typeface="Times New Roman" pitchFamily="18" charset="0"/>
              </a:rPr>
              <a:t>The rate of solar energy falling on both surfaces A </a:t>
            </a:r>
            <a:r>
              <a:rPr lang="en-US" sz="2800" b="1" i="1" dirty="0" smtClean="0">
                <a:latin typeface="Times New Roman" pitchFamily="18" charset="0"/>
                <a:cs typeface="Times New Roman" pitchFamily="18" charset="0"/>
              </a:rPr>
              <a:t>and B </a:t>
            </a:r>
            <a:r>
              <a:rPr lang="en-US" sz="2800" b="1" i="1" dirty="0">
                <a:latin typeface="Times New Roman" pitchFamily="18" charset="0"/>
                <a:cs typeface="Times New Roman" pitchFamily="18" charset="0"/>
              </a:rPr>
              <a:t>is the same.</a:t>
            </a:r>
          </a:p>
          <a:p>
            <a:pPr algn="just">
              <a:buFont typeface="Wingdings" pitchFamily="2" charset="2"/>
              <a:buChar char="Ø"/>
            </a:pPr>
            <a:r>
              <a:rPr lang="en-US" sz="2800" b="1" dirty="0">
                <a:latin typeface="Times New Roman" pitchFamily="18" charset="0"/>
                <a:cs typeface="Times New Roman" pitchFamily="18" charset="0"/>
              </a:rPr>
              <a:t> </a:t>
            </a:r>
            <a:r>
              <a:rPr lang="en-US" sz="2800" b="1" i="1" dirty="0">
                <a:latin typeface="Times New Roman" pitchFamily="18" charset="0"/>
                <a:cs typeface="Times New Roman" pitchFamily="18" charset="0"/>
              </a:rPr>
              <a:t>However, the area of surface A is greater than </a:t>
            </a:r>
            <a:r>
              <a:rPr lang="en-US" sz="2800" b="1" i="1" dirty="0" smtClean="0">
                <a:latin typeface="Times New Roman" pitchFamily="18" charset="0"/>
                <a:cs typeface="Times New Roman" pitchFamily="18" charset="0"/>
              </a:rPr>
              <a:t>its projection </a:t>
            </a:r>
            <a:r>
              <a:rPr lang="en-US" sz="2800" b="1" i="1" dirty="0">
                <a:latin typeface="Times New Roman" pitchFamily="18" charset="0"/>
                <a:cs typeface="Times New Roman" pitchFamily="18" charset="0"/>
              </a:rPr>
              <a:t>(hypothetical surface B), making the rate </a:t>
            </a:r>
            <a:r>
              <a:rPr lang="en-US" sz="2800" b="1" i="1" dirty="0" smtClean="0">
                <a:latin typeface="Times New Roman" pitchFamily="18" charset="0"/>
                <a:cs typeface="Times New Roman" pitchFamily="18" charset="0"/>
              </a:rPr>
              <a:t>of solar </a:t>
            </a:r>
            <a:r>
              <a:rPr lang="en-US" sz="2800" b="1" i="1" dirty="0">
                <a:latin typeface="Times New Roman" pitchFamily="18" charset="0"/>
                <a:cs typeface="Times New Roman" pitchFamily="18" charset="0"/>
              </a:rPr>
              <a:t>energy per unit area (i.e. the solar irradiance</a:t>
            </a:r>
            <a:r>
              <a:rPr lang="en-US" sz="2800" b="1" i="1" dirty="0" smtClean="0">
                <a:latin typeface="Times New Roman" pitchFamily="18" charset="0"/>
                <a:cs typeface="Times New Roman" pitchFamily="18" charset="0"/>
              </a:rPr>
              <a:t>), falling </a:t>
            </a:r>
            <a:r>
              <a:rPr lang="en-US" sz="2800" b="1" i="1" dirty="0">
                <a:latin typeface="Times New Roman" pitchFamily="18" charset="0"/>
                <a:cs typeface="Times New Roman" pitchFamily="18" charset="0"/>
              </a:rPr>
              <a:t>on surface A less than on surface B</a:t>
            </a:r>
            <a:r>
              <a:rPr lang="en-US" sz="2800" b="1" i="1" dirty="0" smtClean="0">
                <a:latin typeface="Times New Roman" pitchFamily="18" charset="0"/>
                <a:cs typeface="Times New Roman" pitchFamily="18" charset="0"/>
              </a:rPr>
              <a:t>.</a:t>
            </a:r>
          </a:p>
          <a:p>
            <a:pPr algn="just">
              <a:buNone/>
            </a:pPr>
            <a:endParaRPr lang="en-US" sz="2800" b="1" i="1" dirty="0">
              <a:latin typeface="Times New Roman" pitchFamily="18" charset="0"/>
              <a:cs typeface="Times New Roman" pitchFamily="18" charset="0"/>
            </a:endParaRPr>
          </a:p>
          <a:p>
            <a:pPr algn="just">
              <a:buFont typeface="Wingdings" pitchFamily="2" charset="2"/>
              <a:buChar char="Ø"/>
            </a:pPr>
            <a:r>
              <a:rPr lang="en-US" sz="2800" b="1" dirty="0">
                <a:latin typeface="Times New Roman" pitchFamily="18" charset="0"/>
                <a:cs typeface="Times New Roman" pitchFamily="18" charset="0"/>
              </a:rPr>
              <a:t> </a:t>
            </a:r>
            <a:r>
              <a:rPr lang="en-US" sz="2800" b="1" i="1" dirty="0">
                <a:latin typeface="Times New Roman" pitchFamily="18" charset="0"/>
                <a:cs typeface="Times New Roman" pitchFamily="18" charset="0"/>
              </a:rPr>
              <a:t>The extraterrestrial solar irradiance falling on a </a:t>
            </a:r>
            <a:r>
              <a:rPr lang="en-US" sz="2800" b="1" i="1" dirty="0" smtClean="0">
                <a:latin typeface="Times New Roman" pitchFamily="18" charset="0"/>
                <a:cs typeface="Times New Roman" pitchFamily="18" charset="0"/>
              </a:rPr>
              <a:t>surface parallel </a:t>
            </a:r>
            <a:r>
              <a:rPr lang="en-US" sz="2800" b="1" i="1" dirty="0">
                <a:latin typeface="Times New Roman" pitchFamily="18" charset="0"/>
                <a:cs typeface="Times New Roman" pitchFamily="18" charset="0"/>
              </a:rPr>
              <a:t>to the ground is</a:t>
            </a:r>
            <a:r>
              <a:rPr lang="en-US" sz="2800" b="1" i="1" dirty="0" smtClean="0">
                <a:latin typeface="Times New Roman" pitchFamily="18" charset="0"/>
                <a:cs typeface="Times New Roman" pitchFamily="18" charset="0"/>
              </a:rPr>
              <a:t>:</a:t>
            </a:r>
          </a:p>
          <a:p>
            <a:pPr algn="just">
              <a:buNone/>
            </a:pPr>
            <a:r>
              <a:rPr lang="en-US" sz="2800" b="1" i="1" dirty="0" smtClean="0">
                <a:latin typeface="Times New Roman" pitchFamily="18" charset="0"/>
                <a:cs typeface="Times New Roman" pitchFamily="18" charset="0"/>
              </a:rPr>
              <a:t>                                                                          (1.5)</a:t>
            </a:r>
          </a:p>
          <a:p>
            <a:pPr algn="just">
              <a:buNone/>
            </a:pPr>
            <a:endParaRPr lang="en-US" sz="2800" b="1" i="1" dirty="0">
              <a:latin typeface="Times New Roman" pitchFamily="18" charset="0"/>
              <a:cs typeface="Times New Roman" pitchFamily="18" charset="0"/>
            </a:endParaRPr>
          </a:p>
          <a:p>
            <a:pPr algn="just">
              <a:buNone/>
            </a:pPr>
            <a:r>
              <a:rPr lang="en-US" sz="2800" b="1" i="1" dirty="0" smtClean="0">
                <a:latin typeface="Times New Roman" pitchFamily="18" charset="0"/>
                <a:cs typeface="Times New Roman" pitchFamily="18" charset="0"/>
              </a:rPr>
              <a:t>   where</a:t>
            </a:r>
            <a:r>
              <a:rPr lang="en-US" sz="2800" b="1" i="1" dirty="0">
                <a:latin typeface="Times New Roman" pitchFamily="18" charset="0"/>
                <a:cs typeface="Times New Roman" pitchFamily="18" charset="0"/>
              </a:rPr>
              <a:t>: I</a:t>
            </a:r>
            <a:r>
              <a:rPr lang="en-US" sz="2800" b="1" i="1" baseline="-25000" dirty="0">
                <a:latin typeface="Times New Roman" pitchFamily="18" charset="0"/>
                <a:cs typeface="Times New Roman" pitchFamily="18" charset="0"/>
              </a:rPr>
              <a:t>o</a:t>
            </a:r>
            <a:r>
              <a:rPr lang="en-US" sz="2800" b="1" i="1" dirty="0">
                <a:latin typeface="Times New Roman" pitchFamily="18" charset="0"/>
                <a:cs typeface="Times New Roman" pitchFamily="18" charset="0"/>
              </a:rPr>
              <a:t> is the extraterrestrial solar irradiance, and</a:t>
            </a:r>
          </a:p>
          <a:p>
            <a:pPr algn="just">
              <a:buNone/>
            </a:pPr>
            <a:r>
              <a:rPr lang="en-US" sz="2800" b="1" i="1"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sym typeface="Symbol"/>
              </a:rPr>
              <a:t></a:t>
            </a:r>
            <a:r>
              <a:rPr lang="en-US" sz="2800" b="1" i="1" baseline="-25000" dirty="0" smtClean="0">
                <a:latin typeface="Times New Roman" pitchFamily="18" charset="0"/>
                <a:cs typeface="Times New Roman" pitchFamily="18" charset="0"/>
                <a:sym typeface="Symbol"/>
              </a:rPr>
              <a:t>z</a:t>
            </a:r>
            <a:r>
              <a:rPr lang="en-US" sz="2800" b="1" i="1" dirty="0" smtClean="0">
                <a:latin typeface="Times New Roman" pitchFamily="18" charset="0"/>
                <a:cs typeface="Times New Roman" pitchFamily="18" charset="0"/>
              </a:rPr>
              <a:t>  is the </a:t>
            </a:r>
            <a:r>
              <a:rPr lang="en-US" sz="2800" b="1" i="1" dirty="0">
                <a:latin typeface="Times New Roman" pitchFamily="18" charset="0"/>
                <a:cs typeface="Times New Roman" pitchFamily="18" charset="0"/>
              </a:rPr>
              <a:t>angle between the </a:t>
            </a:r>
            <a:r>
              <a:rPr lang="en-US" sz="2800" b="1" i="1" dirty="0" smtClean="0">
                <a:latin typeface="Times New Roman" pitchFamily="18" charset="0"/>
                <a:cs typeface="Times New Roman" pitchFamily="18" charset="0"/>
              </a:rPr>
              <a:t>two surfaces. </a:t>
            </a:r>
            <a:endParaRPr lang="en-US" sz="2800" b="1"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2" cstate="print">
            <a:duotone>
              <a:prstClr val="black"/>
              <a:schemeClr val="accent6">
                <a:tint val="45000"/>
                <a:satMod val="400000"/>
              </a:schemeClr>
            </a:duotone>
            <a:lum bright="-28000"/>
          </a:blip>
          <a:srcRect/>
          <a:stretch>
            <a:fillRect/>
          </a:stretch>
        </p:blipFill>
        <p:spPr bwMode="auto">
          <a:xfrm>
            <a:off x="2514600" y="4267200"/>
            <a:ext cx="3048000" cy="609600"/>
          </a:xfrm>
          <a:prstGeom prst="rect">
            <a:avLst/>
          </a:prstGeom>
          <a:noFill/>
          <a:ln w="9525">
            <a:noFill/>
            <a:miter lim="800000"/>
            <a:headEnd/>
            <a:tailEnd/>
          </a:ln>
        </p:spPr>
      </p:pic>
    </p:spTree>
    <p:extLst>
      <p:ext uri="{BB962C8B-B14F-4D97-AF65-F5344CB8AC3E}">
        <p14:creationId xmlns:p14="http://schemas.microsoft.com/office/powerpoint/2010/main" val="987504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Font typeface="Wingdings" pitchFamily="2" charset="2"/>
              <a:buChar char="Ø"/>
            </a:pPr>
            <a:r>
              <a:rPr lang="en-US" sz="2800" b="1" i="1" dirty="0">
                <a:latin typeface="Times New Roman" pitchFamily="18" charset="0"/>
                <a:cs typeface="Times New Roman" pitchFamily="18" charset="0"/>
              </a:rPr>
              <a:t>Reduction of radiation by the cosine of the </a:t>
            </a:r>
            <a:r>
              <a:rPr lang="en-US" sz="2800" b="1" i="1" dirty="0" smtClean="0">
                <a:latin typeface="Times New Roman" pitchFamily="18" charset="0"/>
                <a:cs typeface="Times New Roman" pitchFamily="18" charset="0"/>
              </a:rPr>
              <a:t>angle between </a:t>
            </a:r>
            <a:r>
              <a:rPr lang="en-US" sz="2800" b="1" i="1" dirty="0">
                <a:latin typeface="Times New Roman" pitchFamily="18" charset="0"/>
                <a:cs typeface="Times New Roman" pitchFamily="18" charset="0"/>
              </a:rPr>
              <a:t>the solar radiation and a surface normal </a:t>
            </a:r>
            <a:r>
              <a:rPr lang="en-US" sz="2800" b="1" i="1" dirty="0" smtClean="0">
                <a:latin typeface="Times New Roman" pitchFamily="18" charset="0"/>
                <a:cs typeface="Times New Roman" pitchFamily="18" charset="0"/>
              </a:rPr>
              <a:t>is called </a:t>
            </a:r>
            <a:r>
              <a:rPr lang="en-US" sz="2800" b="1" i="1" dirty="0">
                <a:latin typeface="Times New Roman" pitchFamily="18" charset="0"/>
                <a:cs typeface="Times New Roman" pitchFamily="18" charset="0"/>
              </a:rPr>
              <a:t>the cosine effect</a:t>
            </a:r>
            <a:r>
              <a:rPr lang="en-US" sz="2800" b="1" i="1" dirty="0" smtClean="0">
                <a:latin typeface="Times New Roman" pitchFamily="18" charset="0"/>
                <a:cs typeface="Times New Roman" pitchFamily="18" charset="0"/>
              </a:rPr>
              <a:t>.</a:t>
            </a:r>
          </a:p>
          <a:p>
            <a:pPr algn="just">
              <a:buNone/>
            </a:pPr>
            <a:endParaRPr lang="en-US" sz="2800" b="1" i="1" dirty="0">
              <a:latin typeface="Times New Roman" pitchFamily="18" charset="0"/>
              <a:cs typeface="Times New Roman" pitchFamily="18" charset="0"/>
            </a:endParaRPr>
          </a:p>
          <a:p>
            <a:pPr algn="just">
              <a:buFont typeface="Wingdings" pitchFamily="2" charset="2"/>
              <a:buChar char="Ø"/>
            </a:pPr>
            <a:r>
              <a:rPr lang="en-US" sz="2800" i="1" dirty="0">
                <a:latin typeface="Times New Roman" pitchFamily="18" charset="0"/>
                <a:cs typeface="Times New Roman" pitchFamily="18" charset="0"/>
              </a:rPr>
              <a:t> </a:t>
            </a:r>
            <a:r>
              <a:rPr lang="en-US" sz="2800" b="1" i="1" dirty="0">
                <a:latin typeface="Times New Roman" pitchFamily="18" charset="0"/>
                <a:cs typeface="Times New Roman" pitchFamily="18" charset="0"/>
              </a:rPr>
              <a:t>The cosine effect is an extremely important concept </a:t>
            </a:r>
            <a:r>
              <a:rPr lang="en-US" sz="2800" b="1" i="1" dirty="0" smtClean="0">
                <a:latin typeface="Times New Roman" pitchFamily="18" charset="0"/>
                <a:cs typeface="Times New Roman" pitchFamily="18" charset="0"/>
              </a:rPr>
              <a:t>in optimizing </a:t>
            </a:r>
            <a:r>
              <a:rPr lang="en-US" sz="2800" b="1" i="1" dirty="0">
                <a:latin typeface="Times New Roman" pitchFamily="18" charset="0"/>
                <a:cs typeface="Times New Roman" pitchFamily="18" charset="0"/>
              </a:rPr>
              <a:t>the orientation of solar collectors</a:t>
            </a:r>
            <a:r>
              <a:rPr lang="en-US" sz="2800" b="1" i="1" dirty="0" smtClean="0">
                <a:latin typeface="Times New Roman" pitchFamily="18" charset="0"/>
                <a:cs typeface="Times New Roman" pitchFamily="18" charset="0"/>
              </a:rPr>
              <a:t>.</a:t>
            </a:r>
          </a:p>
          <a:p>
            <a:pPr algn="just">
              <a:buNone/>
            </a:pPr>
            <a:endParaRPr lang="en-US" sz="2800" b="1" i="1" dirty="0">
              <a:latin typeface="Times New Roman" pitchFamily="18" charset="0"/>
              <a:cs typeface="Times New Roman" pitchFamily="18" charset="0"/>
            </a:endParaRPr>
          </a:p>
          <a:p>
            <a:pPr algn="just">
              <a:buFont typeface="Wingdings" pitchFamily="2" charset="2"/>
              <a:buChar char="Ø"/>
            </a:pPr>
            <a:r>
              <a:rPr lang="en-US" sz="2800" i="1" dirty="0">
                <a:latin typeface="Times New Roman" pitchFamily="18" charset="0"/>
                <a:cs typeface="Times New Roman" pitchFamily="18" charset="0"/>
              </a:rPr>
              <a:t> </a:t>
            </a:r>
            <a:r>
              <a:rPr lang="en-US" sz="2800" b="1" i="1" dirty="0">
                <a:latin typeface="Times New Roman" pitchFamily="18" charset="0"/>
                <a:cs typeface="Times New Roman" pitchFamily="18" charset="0"/>
              </a:rPr>
              <a:t>The variation of extraterrestrial radiation with </a:t>
            </a:r>
            <a:r>
              <a:rPr lang="en-US" sz="2800" b="1" i="1" dirty="0" smtClean="0">
                <a:latin typeface="Times New Roman" pitchFamily="18" charset="0"/>
                <a:cs typeface="Times New Roman" pitchFamily="18" charset="0"/>
              </a:rPr>
              <a:t>N</a:t>
            </a:r>
            <a:r>
              <a:rPr lang="en-US" sz="2800" b="1" i="1" baseline="30000" dirty="0" smtClean="0">
                <a:latin typeface="Times New Roman" pitchFamily="18" charset="0"/>
                <a:cs typeface="Times New Roman" pitchFamily="18" charset="0"/>
              </a:rPr>
              <a:t>th </a:t>
            </a:r>
            <a:r>
              <a:rPr lang="en-US" sz="2800" b="1" i="1" dirty="0" smtClean="0">
                <a:latin typeface="Times New Roman" pitchFamily="18" charset="0"/>
                <a:cs typeface="Times New Roman" pitchFamily="18" charset="0"/>
              </a:rPr>
              <a:t>day </a:t>
            </a:r>
            <a:r>
              <a:rPr lang="en-US" sz="2800" b="1" i="1" dirty="0">
                <a:latin typeface="Times New Roman" pitchFamily="18" charset="0"/>
                <a:cs typeface="Times New Roman" pitchFamily="18" charset="0"/>
              </a:rPr>
              <a:t>of the year is shown in Fig. </a:t>
            </a:r>
            <a:r>
              <a:rPr lang="en-US" sz="2800" b="1" i="1" dirty="0" smtClean="0">
                <a:latin typeface="Times New Roman" pitchFamily="18" charset="0"/>
                <a:cs typeface="Times New Roman" pitchFamily="18" charset="0"/>
              </a:rPr>
              <a:t>1.6</a:t>
            </a:r>
            <a:r>
              <a:rPr lang="en-US" sz="2800" b="1" i="1" dirty="0">
                <a:latin typeface="Times New Roman" pitchFamily="18" charset="0"/>
                <a:cs typeface="Times New Roman" pitchFamily="18" charset="0"/>
              </a:rPr>
              <a:t>.</a:t>
            </a:r>
          </a:p>
          <a:p>
            <a:pPr algn="just"/>
            <a:endParaRPr lang="da-DK" sz="2800" b="1" i="1" dirty="0" smtClean="0">
              <a:latin typeface="Times New Roman" pitchFamily="18" charset="0"/>
              <a:cs typeface="Times New Roman" pitchFamily="18" charset="0"/>
            </a:endParaRPr>
          </a:p>
          <a:p>
            <a:pPr marL="515938" indent="-234950" algn="just">
              <a:buFont typeface="Wingdings" pitchFamily="2" charset="2"/>
              <a:buChar char="§"/>
            </a:pPr>
            <a:r>
              <a:rPr lang="da-DK" sz="2800" b="1" i="1" dirty="0" smtClean="0">
                <a:latin typeface="Times New Roman" pitchFamily="18" charset="0"/>
                <a:cs typeface="Times New Roman" pitchFamily="18" charset="0"/>
              </a:rPr>
              <a:t>For </a:t>
            </a:r>
            <a:r>
              <a:rPr lang="da-DK" sz="2800" b="1" i="1" dirty="0">
                <a:latin typeface="Times New Roman" pitchFamily="18" charset="0"/>
                <a:cs typeface="Times New Roman" pitchFamily="18" charset="0"/>
              </a:rPr>
              <a:t>December 21, 1995, N = 355, I</a:t>
            </a:r>
            <a:r>
              <a:rPr lang="da-DK" sz="2800" b="1" i="1" baseline="-25000" dirty="0">
                <a:latin typeface="Times New Roman" pitchFamily="18" charset="0"/>
                <a:cs typeface="Times New Roman" pitchFamily="18" charset="0"/>
              </a:rPr>
              <a:t>ext </a:t>
            </a:r>
            <a:r>
              <a:rPr lang="da-DK" sz="2800" b="1" i="1" dirty="0">
                <a:latin typeface="Times New Roman" pitchFamily="18" charset="0"/>
                <a:cs typeface="Times New Roman" pitchFamily="18" charset="0"/>
              </a:rPr>
              <a:t>= 1411 </a:t>
            </a:r>
            <a:r>
              <a:rPr lang="da-DK" sz="2800" b="1" i="1" dirty="0" smtClean="0">
                <a:latin typeface="Times New Roman" pitchFamily="18" charset="0"/>
                <a:cs typeface="Times New Roman" pitchFamily="18" charset="0"/>
              </a:rPr>
              <a:t>W/m</a:t>
            </a:r>
            <a:r>
              <a:rPr lang="da-DK" sz="2800" b="1" i="1" baseline="30000" dirty="0" smtClean="0">
                <a:latin typeface="Times New Roman" pitchFamily="18" charset="0"/>
                <a:cs typeface="Times New Roman" pitchFamily="18" charset="0"/>
              </a:rPr>
              <a:t>2</a:t>
            </a:r>
            <a:r>
              <a:rPr lang="da-DK" sz="2800" b="1" i="1" dirty="0" smtClean="0">
                <a:latin typeface="Times New Roman" pitchFamily="18" charset="0"/>
                <a:cs typeface="Times New Roman" pitchFamily="18" charset="0"/>
              </a:rPr>
              <a:t>.</a:t>
            </a:r>
          </a:p>
          <a:p>
            <a:pPr marL="236538" indent="0" algn="just">
              <a:buFont typeface="Wingdings" pitchFamily="2" charset="2"/>
              <a:buChar char="§"/>
              <a:tabLst>
                <a:tab pos="280988" algn="l"/>
              </a:tabLst>
            </a:pPr>
            <a:r>
              <a:rPr lang="en-US" sz="2800" b="1" i="1" dirty="0" smtClean="0">
                <a:latin typeface="Times New Roman" pitchFamily="18" charset="0"/>
                <a:cs typeface="Times New Roman" pitchFamily="18" charset="0"/>
              </a:rPr>
              <a:t>For </a:t>
            </a:r>
            <a:r>
              <a:rPr lang="en-US" sz="2800" b="1" i="1" dirty="0">
                <a:latin typeface="Times New Roman" pitchFamily="18" charset="0"/>
                <a:cs typeface="Times New Roman" pitchFamily="18" charset="0"/>
              </a:rPr>
              <a:t>June 22, 1996 (Leap Year), N = 174, I</a:t>
            </a:r>
            <a:r>
              <a:rPr lang="en-US" sz="2800" b="1" i="1" baseline="-25000" dirty="0">
                <a:latin typeface="Times New Roman" pitchFamily="18" charset="0"/>
                <a:cs typeface="Times New Roman" pitchFamily="18" charset="0"/>
              </a:rPr>
              <a:t>ext</a:t>
            </a:r>
            <a:r>
              <a:rPr lang="en-US" sz="2800" b="1" i="1" dirty="0">
                <a:latin typeface="Times New Roman" pitchFamily="18" charset="0"/>
                <a:cs typeface="Times New Roman" pitchFamily="18" charset="0"/>
              </a:rPr>
              <a:t> = 1322W/m</a:t>
            </a:r>
            <a:r>
              <a:rPr lang="en-US" sz="2800" b="1" i="1" baseline="30000" dirty="0">
                <a:latin typeface="Times New Roman" pitchFamily="18" charset="0"/>
                <a:cs typeface="Times New Roman" pitchFamily="18" charset="0"/>
              </a:rPr>
              <a:t>2</a:t>
            </a:r>
            <a:r>
              <a:rPr lang="en-US" sz="2800" b="1" i="1" dirty="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32103483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381000" y="0"/>
            <a:ext cx="8515209" cy="5791200"/>
          </a:xfrm>
          <a:prstGeom prst="rect">
            <a:avLst/>
          </a:prstGeom>
          <a:noFill/>
          <a:ln w="9525">
            <a:noFill/>
            <a:miter lim="800000"/>
            <a:headEnd/>
            <a:tailEnd/>
          </a:ln>
        </p:spPr>
      </p:pic>
      <p:sp>
        <p:nvSpPr>
          <p:cNvPr id="5" name="Rectangle 4"/>
          <p:cNvSpPr/>
          <p:nvPr/>
        </p:nvSpPr>
        <p:spPr>
          <a:xfrm>
            <a:off x="1600200" y="5943600"/>
            <a:ext cx="7244355" cy="369332"/>
          </a:xfrm>
          <a:prstGeom prst="rect">
            <a:avLst/>
          </a:prstGeom>
        </p:spPr>
        <p:txBody>
          <a:bodyPr wrap="none">
            <a:spAutoFit/>
          </a:bodyPr>
          <a:lstStyle/>
          <a:p>
            <a:r>
              <a:rPr lang="en-US" b="1" i="1" dirty="0" smtClean="0">
                <a:solidFill>
                  <a:srgbClr val="C00000"/>
                </a:solidFill>
                <a:latin typeface="Times New Roman" pitchFamily="18" charset="0"/>
                <a:cs typeface="Times New Roman" pitchFamily="18" charset="0"/>
              </a:rPr>
              <a:t>Fig 1. 6 Variation of extraterrestrial solar radiation with time of the year</a:t>
            </a:r>
            <a:endParaRPr lang="en-US" dirty="0"/>
          </a:p>
        </p:txBody>
      </p:sp>
    </p:spTree>
    <p:extLst>
      <p:ext uri="{BB962C8B-B14F-4D97-AF65-F5344CB8AC3E}">
        <p14:creationId xmlns:p14="http://schemas.microsoft.com/office/powerpoint/2010/main" val="3182532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i="1" dirty="0" smtClean="0">
                <a:solidFill>
                  <a:srgbClr val="002060"/>
                </a:solidFill>
                <a:latin typeface="Times New Roman" pitchFamily="18" charset="0"/>
                <a:cs typeface="Times New Roman" pitchFamily="18" charset="0"/>
              </a:rPr>
              <a:t>1.2.2  Terrestrial and Extraterrestrial Regions</a:t>
            </a:r>
          </a:p>
          <a:p>
            <a:pPr algn="just">
              <a:buFont typeface="Wingdings" pitchFamily="2" charset="2"/>
              <a:buChar char="Ø"/>
            </a:pPr>
            <a:r>
              <a:rPr lang="en-US" sz="2800" b="1" i="1" dirty="0">
                <a:latin typeface="Times New Roman" pitchFamily="18" charset="0"/>
                <a:cs typeface="Times New Roman" pitchFamily="18" charset="0"/>
              </a:rPr>
              <a:t>Fig. </a:t>
            </a:r>
            <a:r>
              <a:rPr lang="en-US" sz="2800" b="1" i="1" dirty="0" smtClean="0">
                <a:latin typeface="Times New Roman" pitchFamily="18" charset="0"/>
                <a:cs typeface="Times New Roman" pitchFamily="18" charset="0"/>
              </a:rPr>
              <a:t>1.7 </a:t>
            </a:r>
            <a:r>
              <a:rPr lang="en-US" sz="2800" b="1" i="1" dirty="0">
                <a:latin typeface="Times New Roman" pitchFamily="18" charset="0"/>
                <a:cs typeface="Times New Roman" pitchFamily="18" charset="0"/>
              </a:rPr>
              <a:t>shows the position of terrestrial </a:t>
            </a:r>
            <a:r>
              <a:rPr lang="en-US" sz="2800" b="1" i="1" dirty="0" smtClean="0">
                <a:latin typeface="Times New Roman" pitchFamily="18" charset="0"/>
                <a:cs typeface="Times New Roman" pitchFamily="18" charset="0"/>
              </a:rPr>
              <a:t>and extraterrestrial </a:t>
            </a:r>
            <a:r>
              <a:rPr lang="en-US" sz="2800" b="1" i="1" dirty="0">
                <a:latin typeface="Times New Roman" pitchFamily="18" charset="0"/>
                <a:cs typeface="Times New Roman" pitchFamily="18" charset="0"/>
              </a:rPr>
              <a:t>regions.</a:t>
            </a:r>
          </a:p>
          <a:p>
            <a:pPr algn="just">
              <a:buFont typeface="Wingdings" pitchFamily="2" charset="2"/>
              <a:buChar char="Ø"/>
            </a:pPr>
            <a:r>
              <a:rPr lang="en-US" sz="2800" dirty="0">
                <a:latin typeface="Times New Roman" pitchFamily="18" charset="0"/>
                <a:cs typeface="Times New Roman" pitchFamily="18" charset="0"/>
              </a:rPr>
              <a:t> </a:t>
            </a:r>
            <a:r>
              <a:rPr lang="en-US" sz="2800" b="1" i="1" dirty="0">
                <a:latin typeface="Times New Roman" pitchFamily="18" charset="0"/>
                <a:cs typeface="Times New Roman" pitchFamily="18" charset="0"/>
              </a:rPr>
              <a:t>X-rays and extreme ultra-violet radiations of the sun </a:t>
            </a:r>
            <a:r>
              <a:rPr lang="en-US" sz="2800" b="1" i="1" dirty="0" smtClean="0">
                <a:latin typeface="Times New Roman" pitchFamily="18" charset="0"/>
                <a:cs typeface="Times New Roman" pitchFamily="18" charset="0"/>
              </a:rPr>
              <a:t>are highly </a:t>
            </a:r>
            <a:r>
              <a:rPr lang="en-US" sz="2800" b="1" i="1" dirty="0">
                <a:latin typeface="Times New Roman" pitchFamily="18" charset="0"/>
                <a:cs typeface="Times New Roman" pitchFamily="18" charset="0"/>
              </a:rPr>
              <a:t>absorbed in the ionosphere by nitrogen, </a:t>
            </a:r>
            <a:r>
              <a:rPr lang="en-US" sz="2800" b="1" i="1" dirty="0" smtClean="0">
                <a:latin typeface="Times New Roman" pitchFamily="18" charset="0"/>
                <a:cs typeface="Times New Roman" pitchFamily="18" charset="0"/>
              </a:rPr>
              <a:t>oxygen and </a:t>
            </a:r>
            <a:r>
              <a:rPr lang="en-US" sz="2800" b="1" i="1" dirty="0">
                <a:latin typeface="Times New Roman" pitchFamily="18" charset="0"/>
                <a:cs typeface="Times New Roman" pitchFamily="18" charset="0"/>
              </a:rPr>
              <a:t>other atmospheric gases;</a:t>
            </a:r>
          </a:p>
          <a:p>
            <a:pPr algn="just">
              <a:buFont typeface="Wingdings" pitchFamily="2" charset="2"/>
              <a:buChar char="Ø"/>
            </a:pPr>
            <a:r>
              <a:rPr lang="en-US" sz="2800" dirty="0">
                <a:latin typeface="Times New Roman" pitchFamily="18" charset="0"/>
                <a:cs typeface="Times New Roman" pitchFamily="18" charset="0"/>
              </a:rPr>
              <a:t> </a:t>
            </a:r>
            <a:r>
              <a:rPr lang="en-US" sz="2800" b="1" i="1" dirty="0">
                <a:latin typeface="Times New Roman" pitchFamily="18" charset="0"/>
                <a:cs typeface="Times New Roman" pitchFamily="18" charset="0"/>
              </a:rPr>
              <a:t>Ozone and water vapors largely absorb ultraviolet </a:t>
            </a:r>
            <a:r>
              <a:rPr lang="en-US" sz="2800" b="1" i="1" dirty="0" smtClean="0">
                <a:latin typeface="Times New Roman" pitchFamily="18" charset="0"/>
                <a:cs typeface="Times New Roman" pitchFamily="18" charset="0"/>
              </a:rPr>
              <a:t>(</a:t>
            </a:r>
            <a:r>
              <a:rPr lang="en-US" sz="2800" b="1" i="1" dirty="0" smtClean="0">
                <a:latin typeface="Times New Roman" pitchFamily="18" charset="0"/>
                <a:cs typeface="Times New Roman" pitchFamily="18" charset="0"/>
                <a:sym typeface="Symbol"/>
              </a:rPr>
              <a:t></a:t>
            </a:r>
            <a:r>
              <a:rPr lang="en-US" sz="2800" b="1" i="1" dirty="0" smtClean="0">
                <a:latin typeface="Times New Roman" pitchFamily="18" charset="0"/>
                <a:cs typeface="Times New Roman" pitchFamily="18" charset="0"/>
              </a:rPr>
              <a:t> &lt; 0.40 </a:t>
            </a:r>
            <a:r>
              <a:rPr lang="en-US" sz="2800" b="1" i="1" dirty="0">
                <a:latin typeface="Times New Roman" pitchFamily="18" charset="0"/>
                <a:cs typeface="Times New Roman" pitchFamily="18" charset="0"/>
              </a:rPr>
              <a:t>μm) and infrared radiations </a:t>
            </a:r>
            <a:r>
              <a:rPr lang="en-US" sz="2800" b="1" i="1" dirty="0" smtClean="0">
                <a:latin typeface="Times New Roman" pitchFamily="18" charset="0"/>
                <a:cs typeface="Times New Roman" pitchFamily="18" charset="0"/>
              </a:rPr>
              <a:t>(</a:t>
            </a:r>
            <a:r>
              <a:rPr lang="en-US" sz="2800" b="1" i="1" dirty="0" smtClean="0">
                <a:latin typeface="Times New Roman" pitchFamily="18" charset="0"/>
                <a:cs typeface="Times New Roman" pitchFamily="18" charset="0"/>
                <a:sym typeface="Symbol"/>
              </a:rPr>
              <a:t> </a:t>
            </a:r>
            <a:r>
              <a:rPr lang="en-US" sz="2800" b="1" i="1" dirty="0" smtClean="0">
                <a:latin typeface="Times New Roman" pitchFamily="18" charset="0"/>
                <a:cs typeface="Times New Roman" pitchFamily="18" charset="0"/>
              </a:rPr>
              <a:t>&gt; </a:t>
            </a:r>
            <a:r>
              <a:rPr lang="en-US" sz="2800" b="1" i="1" dirty="0">
                <a:latin typeface="Times New Roman" pitchFamily="18" charset="0"/>
                <a:cs typeface="Times New Roman" pitchFamily="18" charset="0"/>
              </a:rPr>
              <a:t>2.3 μm</a:t>
            </a:r>
            <a:r>
              <a:rPr lang="en-US" sz="2800" b="1" i="1" dirty="0" smtClean="0">
                <a:latin typeface="Times New Roman" pitchFamily="18" charset="0"/>
                <a:cs typeface="Times New Roman" pitchFamily="18" charset="0"/>
              </a:rPr>
              <a:t>), respectively</a:t>
            </a:r>
            <a:r>
              <a:rPr lang="en-US" sz="2800" b="1" i="1" dirty="0">
                <a:latin typeface="Times New Roman" pitchFamily="18" charset="0"/>
                <a:cs typeface="Times New Roman" pitchFamily="18" charset="0"/>
              </a:rPr>
              <a:t>.</a:t>
            </a:r>
          </a:p>
          <a:p>
            <a:pPr algn="just">
              <a:buFont typeface="Wingdings" pitchFamily="2" charset="2"/>
              <a:buChar char="Ø"/>
            </a:pPr>
            <a:r>
              <a:rPr lang="en-US" sz="2800" dirty="0">
                <a:latin typeface="Times New Roman" pitchFamily="18" charset="0"/>
                <a:cs typeface="Times New Roman" pitchFamily="18" charset="0"/>
              </a:rPr>
              <a:t> </a:t>
            </a:r>
            <a:r>
              <a:rPr lang="en-US" sz="2800" b="1" i="1" dirty="0">
                <a:latin typeface="Times New Roman" pitchFamily="18" charset="0"/>
                <a:cs typeface="Times New Roman" pitchFamily="18" charset="0"/>
              </a:rPr>
              <a:t>There is almost complete absorption of short </a:t>
            </a:r>
            <a:r>
              <a:rPr lang="en-US" sz="2800" b="1" i="1" dirty="0" smtClean="0">
                <a:latin typeface="Times New Roman" pitchFamily="18" charset="0"/>
                <a:cs typeface="Times New Roman" pitchFamily="18" charset="0"/>
              </a:rPr>
              <a:t>wave radiations (</a:t>
            </a:r>
            <a:r>
              <a:rPr lang="en-US" sz="2800" b="1" i="1" dirty="0" smtClean="0">
                <a:latin typeface="Times New Roman" pitchFamily="18" charset="0"/>
                <a:cs typeface="Times New Roman" pitchFamily="18" charset="0"/>
                <a:sym typeface="Symbol"/>
              </a:rPr>
              <a:t> </a:t>
            </a:r>
            <a:r>
              <a:rPr lang="en-US" sz="2800" b="1" i="1" dirty="0" smtClean="0">
                <a:latin typeface="Times New Roman" pitchFamily="18" charset="0"/>
                <a:cs typeface="Times New Roman" pitchFamily="18" charset="0"/>
              </a:rPr>
              <a:t>&lt; </a:t>
            </a:r>
            <a:r>
              <a:rPr lang="en-US" sz="2800" b="1" i="1" dirty="0">
                <a:latin typeface="Times New Roman" pitchFamily="18" charset="0"/>
                <a:cs typeface="Times New Roman" pitchFamily="18" charset="0"/>
              </a:rPr>
              <a:t>0.29 μm) in the atmosphere.</a:t>
            </a:r>
          </a:p>
          <a:p>
            <a:pPr algn="just">
              <a:buFont typeface="Wingdings" pitchFamily="2" charset="2"/>
              <a:buChar char="Ø"/>
            </a:pPr>
            <a:r>
              <a:rPr lang="en-US" sz="2800" dirty="0">
                <a:latin typeface="Times New Roman" pitchFamily="18" charset="0"/>
                <a:cs typeface="Times New Roman" pitchFamily="18" charset="0"/>
              </a:rPr>
              <a:t> </a:t>
            </a:r>
            <a:r>
              <a:rPr lang="en-US" sz="2800" b="1" i="1" dirty="0">
                <a:latin typeface="Times New Roman" pitchFamily="18" charset="0"/>
                <a:cs typeface="Times New Roman" pitchFamily="18" charset="0"/>
              </a:rPr>
              <a:t>Hence, the energy in wavelength radiation </a:t>
            </a:r>
            <a:r>
              <a:rPr lang="en-US" sz="2800" b="1" i="1" dirty="0" smtClean="0">
                <a:latin typeface="Times New Roman" pitchFamily="18" charset="0"/>
                <a:cs typeface="Times New Roman" pitchFamily="18" charset="0"/>
                <a:sym typeface="Symbol"/>
              </a:rPr>
              <a:t></a:t>
            </a:r>
            <a:r>
              <a:rPr lang="en-US" sz="2800" b="1" i="1" dirty="0" smtClean="0">
                <a:latin typeface="Times New Roman" pitchFamily="18" charset="0"/>
                <a:cs typeface="Times New Roman" pitchFamily="18" charset="0"/>
              </a:rPr>
              <a:t> </a:t>
            </a:r>
            <a:r>
              <a:rPr lang="en-US" sz="2800" b="1" i="1" dirty="0">
                <a:latin typeface="Times New Roman" pitchFamily="18" charset="0"/>
                <a:cs typeface="Times New Roman" pitchFamily="18" charset="0"/>
              </a:rPr>
              <a:t>&lt; 0.29 </a:t>
            </a:r>
            <a:r>
              <a:rPr lang="en-US" sz="2800" b="1" i="1" dirty="0" smtClean="0">
                <a:latin typeface="Times New Roman" pitchFamily="18" charset="0"/>
                <a:cs typeface="Times New Roman" pitchFamily="18" charset="0"/>
              </a:rPr>
              <a:t>μm and </a:t>
            </a:r>
            <a:r>
              <a:rPr lang="en-US" sz="2800" b="1" i="1" dirty="0" smtClean="0">
                <a:latin typeface="Times New Roman" pitchFamily="18" charset="0"/>
                <a:cs typeface="Times New Roman" pitchFamily="18" charset="0"/>
                <a:sym typeface="Symbol"/>
              </a:rPr>
              <a:t> </a:t>
            </a:r>
            <a:r>
              <a:rPr lang="en-US" sz="2800" b="1" i="1" dirty="0" smtClean="0">
                <a:latin typeface="Times New Roman" pitchFamily="18" charset="0"/>
                <a:cs typeface="Times New Roman" pitchFamily="18" charset="0"/>
              </a:rPr>
              <a:t>&gt; </a:t>
            </a:r>
            <a:r>
              <a:rPr lang="en-US" sz="2800" b="1" i="1" dirty="0">
                <a:latin typeface="Times New Roman" pitchFamily="18" charset="0"/>
                <a:cs typeface="Times New Roman" pitchFamily="18" charset="0"/>
              </a:rPr>
              <a:t>2.3 μm of the spectra of the solar </a:t>
            </a:r>
            <a:r>
              <a:rPr lang="en-US" sz="2800" b="1" i="1" dirty="0" smtClean="0">
                <a:latin typeface="Times New Roman" pitchFamily="18" charset="0"/>
                <a:cs typeface="Times New Roman" pitchFamily="18" charset="0"/>
              </a:rPr>
              <a:t>radiation, incident </a:t>
            </a:r>
            <a:r>
              <a:rPr lang="en-US" sz="2800" b="1" i="1" dirty="0">
                <a:latin typeface="Times New Roman" pitchFamily="18" charset="0"/>
                <a:cs typeface="Times New Roman" pitchFamily="18" charset="0"/>
              </a:rPr>
              <a:t>on the earth's surface is negligible.</a:t>
            </a:r>
            <a:endParaRPr lang="en-US" sz="2800" b="1" i="1" dirty="0" smtClean="0">
              <a:solidFill>
                <a:srgbClr val="002060"/>
              </a:solidFill>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7835608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38200" y="228600"/>
            <a:ext cx="7418963" cy="5943601"/>
          </a:xfrm>
          <a:prstGeom prst="rect">
            <a:avLst/>
          </a:prstGeom>
          <a:noFill/>
          <a:ln w="9525">
            <a:noFill/>
            <a:miter lim="800000"/>
            <a:headEnd/>
            <a:tailEnd/>
          </a:ln>
        </p:spPr>
      </p:pic>
      <p:sp>
        <p:nvSpPr>
          <p:cNvPr id="5" name="Rectangle 4"/>
          <p:cNvSpPr/>
          <p:nvPr/>
        </p:nvSpPr>
        <p:spPr>
          <a:xfrm>
            <a:off x="1219200" y="6324600"/>
            <a:ext cx="6043321" cy="369332"/>
          </a:xfrm>
          <a:prstGeom prst="rect">
            <a:avLst/>
          </a:prstGeom>
        </p:spPr>
        <p:txBody>
          <a:bodyPr wrap="none">
            <a:spAutoFit/>
          </a:bodyPr>
          <a:lstStyle/>
          <a:p>
            <a:r>
              <a:rPr lang="en-US" b="1" i="1" dirty="0" smtClean="0">
                <a:solidFill>
                  <a:srgbClr val="C00000"/>
                </a:solidFill>
                <a:latin typeface="Times New Roman" pitchFamily="18" charset="0"/>
                <a:cs typeface="Times New Roman" pitchFamily="18" charset="0"/>
              </a:rPr>
              <a:t>Fig 1. 7 Positions of Terrestrial and Extraterrestrial Regions</a:t>
            </a:r>
            <a:endParaRPr lang="en-US" dirty="0">
              <a:solidFill>
                <a:srgbClr val="C00000"/>
              </a:solidFill>
            </a:endParaRPr>
          </a:p>
        </p:txBody>
      </p:sp>
    </p:spTree>
    <p:extLst>
      <p:ext uri="{BB962C8B-B14F-4D97-AF65-F5344CB8AC3E}">
        <p14:creationId xmlns:p14="http://schemas.microsoft.com/office/powerpoint/2010/main" val="503657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b="1" dirty="0" smtClean="0">
                <a:solidFill>
                  <a:srgbClr val="FF0000"/>
                </a:solidFill>
              </a:rPr>
              <a:t>Sun–Earth </a:t>
            </a:r>
            <a:r>
              <a:rPr lang="en-US" b="1" dirty="0">
                <a:solidFill>
                  <a:srgbClr val="FF0000"/>
                </a:solidFill>
              </a:rPr>
              <a:t>Geometric Relationship</a:t>
            </a:r>
            <a:endParaRPr lang="en-US" dirty="0">
              <a:solidFill>
                <a:srgbClr val="FF0000"/>
              </a:solidFill>
            </a:endParaRPr>
          </a:p>
        </p:txBody>
      </p:sp>
      <p:sp>
        <p:nvSpPr>
          <p:cNvPr id="3" name="Content Placeholder 2"/>
          <p:cNvSpPr>
            <a:spLocks noGrp="1"/>
          </p:cNvSpPr>
          <p:nvPr>
            <p:ph idx="1"/>
          </p:nvPr>
        </p:nvSpPr>
        <p:spPr>
          <a:xfrm>
            <a:off x="0" y="533400"/>
            <a:ext cx="9144000" cy="6324600"/>
          </a:xfrm>
        </p:spPr>
        <p:txBody>
          <a:bodyPr>
            <a:normAutofit/>
          </a:bodyPr>
          <a:lstStyle/>
          <a:p>
            <a:pPr algn="just"/>
            <a:r>
              <a:rPr lang="en-US" sz="2700" dirty="0">
                <a:latin typeface="Comic Sans MS" pitchFamily="66" charset="0"/>
              </a:rPr>
              <a:t>The amount and intensity of solar radiation reaching the Earth’s surface depends on the </a:t>
            </a:r>
            <a:r>
              <a:rPr lang="en-US" sz="2700" dirty="0" smtClean="0">
                <a:latin typeface="Comic Sans MS" pitchFamily="66" charset="0"/>
              </a:rPr>
              <a:t>geometric relationship </a:t>
            </a:r>
            <a:r>
              <a:rPr lang="en-US" sz="2700" dirty="0">
                <a:latin typeface="Comic Sans MS" pitchFamily="66" charset="0"/>
              </a:rPr>
              <a:t>of the Earth with respect to the </a:t>
            </a:r>
            <a:r>
              <a:rPr lang="en-US" sz="2700" dirty="0" smtClean="0">
                <a:latin typeface="Comic Sans MS" pitchFamily="66" charset="0"/>
              </a:rPr>
              <a:t>Sun.</a:t>
            </a:r>
            <a:endParaRPr lang="en-US" sz="2700" dirty="0">
              <a:latin typeface="Comic Sans MS" pitchFamily="66" charset="0"/>
            </a:endParaRPr>
          </a:p>
        </p:txBody>
      </p:sp>
      <p:pic>
        <p:nvPicPr>
          <p:cNvPr id="1026"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0" y="1838631"/>
            <a:ext cx="6396644" cy="434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6172200"/>
            <a:ext cx="4783682" cy="369332"/>
          </a:xfrm>
          <a:prstGeom prst="rect">
            <a:avLst/>
          </a:prstGeom>
        </p:spPr>
        <p:txBody>
          <a:bodyPr wrap="none">
            <a:spAutoFit/>
          </a:bodyPr>
          <a:lstStyle/>
          <a:p>
            <a:r>
              <a:rPr lang="en-US" b="1" dirty="0">
                <a:solidFill>
                  <a:srgbClr val="C00000"/>
                </a:solidFill>
                <a:latin typeface="Comic Sans MS" pitchFamily="66" charset="0"/>
              </a:rPr>
              <a:t>Figure  </a:t>
            </a:r>
            <a:r>
              <a:rPr lang="en-US" dirty="0" smtClean="0">
                <a:solidFill>
                  <a:srgbClr val="C00000"/>
                </a:solidFill>
                <a:latin typeface="Comic Sans MS" pitchFamily="66" charset="0"/>
              </a:rPr>
              <a:t>Earth–Sun </a:t>
            </a:r>
            <a:r>
              <a:rPr lang="en-US" dirty="0">
                <a:solidFill>
                  <a:srgbClr val="C00000"/>
                </a:solidFill>
                <a:latin typeface="Comic Sans MS" pitchFamily="66" charset="0"/>
              </a:rPr>
              <a:t>geometric relationships</a:t>
            </a:r>
          </a:p>
        </p:txBody>
      </p:sp>
      <p:sp>
        <p:nvSpPr>
          <p:cNvPr id="5" name="Rectangle 4"/>
          <p:cNvSpPr/>
          <p:nvPr/>
        </p:nvSpPr>
        <p:spPr>
          <a:xfrm>
            <a:off x="6396644" y="2037981"/>
            <a:ext cx="2747356" cy="3970318"/>
          </a:xfrm>
          <a:prstGeom prst="rect">
            <a:avLst/>
          </a:prstGeom>
        </p:spPr>
        <p:txBody>
          <a:bodyPr wrap="square">
            <a:spAutoFit/>
          </a:bodyPr>
          <a:lstStyle/>
          <a:p>
            <a:pPr algn="just"/>
            <a:r>
              <a:rPr lang="en-US" dirty="0"/>
              <a:t>The position of the Sun, at any moment at </a:t>
            </a:r>
            <a:r>
              <a:rPr lang="en-US" dirty="0" smtClean="0"/>
              <a:t>any place </a:t>
            </a:r>
            <a:r>
              <a:rPr lang="en-US" dirty="0"/>
              <a:t>on Earth, can be estimated by two types of calculations</a:t>
            </a:r>
            <a:r>
              <a:rPr lang="en-US" dirty="0" smtClean="0"/>
              <a:t>:</a:t>
            </a:r>
          </a:p>
          <a:p>
            <a:pPr marL="342900" indent="-342900" algn="just">
              <a:buFont typeface="+mj-lt"/>
              <a:buAutoNum type="arabicPeriod"/>
            </a:pPr>
            <a:r>
              <a:rPr lang="en-US" dirty="0">
                <a:solidFill>
                  <a:srgbClr val="00B0F0"/>
                </a:solidFill>
              </a:rPr>
              <a:t>simple equations where </a:t>
            </a:r>
            <a:r>
              <a:rPr lang="en-US" dirty="0" smtClean="0">
                <a:solidFill>
                  <a:srgbClr val="00B0F0"/>
                </a:solidFill>
              </a:rPr>
              <a:t>the inputs </a:t>
            </a:r>
            <a:r>
              <a:rPr lang="en-US" dirty="0">
                <a:solidFill>
                  <a:srgbClr val="00B0F0"/>
                </a:solidFill>
              </a:rPr>
              <a:t>are the day of the year, time, latitude, and </a:t>
            </a:r>
            <a:r>
              <a:rPr lang="en-US" dirty="0" smtClean="0">
                <a:solidFill>
                  <a:srgbClr val="00B0F0"/>
                </a:solidFill>
              </a:rPr>
              <a:t>longitude,</a:t>
            </a:r>
          </a:p>
          <a:p>
            <a:pPr marL="342900" indent="-342900" algn="just">
              <a:buFont typeface="+mj-lt"/>
              <a:buAutoNum type="arabicPeriod"/>
            </a:pPr>
            <a:r>
              <a:rPr lang="en-US" dirty="0">
                <a:solidFill>
                  <a:srgbClr val="00B0F0"/>
                </a:solidFill>
              </a:rPr>
              <a:t>calculations through</a:t>
            </a:r>
          </a:p>
          <a:p>
            <a:pPr algn="just"/>
            <a:r>
              <a:rPr lang="en-US" dirty="0">
                <a:solidFill>
                  <a:srgbClr val="00B0F0"/>
                </a:solidFill>
              </a:rPr>
              <a:t>complex </a:t>
            </a:r>
            <a:r>
              <a:rPr lang="en-US" dirty="0" smtClean="0">
                <a:solidFill>
                  <a:srgbClr val="00B0F0"/>
                </a:solidFill>
              </a:rPr>
              <a:t>algorithms </a:t>
            </a:r>
            <a:r>
              <a:rPr lang="en-US" dirty="0">
                <a:solidFill>
                  <a:srgbClr val="00B0F0"/>
                </a:solidFill>
              </a:rPr>
              <a:t>valid for a limited period varying from 15 to 100 years;</a:t>
            </a:r>
          </a:p>
        </p:txBody>
      </p:sp>
    </p:spTree>
    <p:extLst>
      <p:ext uri="{BB962C8B-B14F-4D97-AF65-F5344CB8AC3E}">
        <p14:creationId xmlns:p14="http://schemas.microsoft.com/office/powerpoint/2010/main" val="85050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wipe(down)">
                                      <p:cBhvr>
                                        <p:cTn id="32" dur="500"/>
                                        <p:tgtEl>
                                          <p:spTgt spid="5">
                                            <p:txEl>
                                              <p:pRg st="1" end="1"/>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wipe(down)">
                                      <p:cBhvr>
                                        <p:cTn id="35" dur="500"/>
                                        <p:tgtEl>
                                          <p:spTgt spid="5">
                                            <p:txEl>
                                              <p:pRg st="2" end="2"/>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wipe(down)">
                                      <p:cBhvr>
                                        <p:cTn id="3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buNone/>
            </a:pPr>
            <a:r>
              <a:rPr lang="en-US" sz="3800" b="1" i="1" dirty="0" smtClean="0">
                <a:solidFill>
                  <a:srgbClr val="002060"/>
                </a:solidFill>
                <a:latin typeface="Times New Roman" pitchFamily="18" charset="0"/>
                <a:cs typeface="Times New Roman" pitchFamily="18" charset="0"/>
              </a:rPr>
              <a:t>Air Mass</a:t>
            </a:r>
          </a:p>
          <a:p>
            <a:pPr algn="just">
              <a:buFont typeface="Wingdings" pitchFamily="2" charset="2"/>
              <a:buChar char="Ø"/>
            </a:pPr>
            <a:r>
              <a:rPr lang="en-US" b="1" i="1" dirty="0" smtClean="0">
                <a:latin typeface="Times New Roman" pitchFamily="18" charset="0"/>
                <a:cs typeface="Times New Roman" pitchFamily="18" charset="0"/>
              </a:rPr>
              <a:t>Air mass is the ratio of the distance that solar radiation travels through the earth’s atmosphere (path length), to the distance (path length) it would travel if the sun were directly overhead.</a:t>
            </a:r>
          </a:p>
          <a:p>
            <a:pPr algn="just">
              <a:buFont typeface="Wingdings" pitchFamily="2" charset="2"/>
              <a:buChar char="Ø"/>
            </a:pP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Radiation coming from directly overhead, therefore, is said to pass through an air mass of 1.0 at sea level.</a:t>
            </a:r>
          </a:p>
          <a:p>
            <a:pPr algn="just">
              <a:buFont typeface="Wingdings" pitchFamily="2" charset="2"/>
              <a:buChar char="Ø"/>
            </a:pP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Solar irradiance coming from a zenith angle of 60 degrees, would pass through approximately twice the perpendicular path length and hence an air mass of 2.0.</a:t>
            </a:r>
          </a:p>
          <a:p>
            <a:pPr algn="just">
              <a:buFont typeface="Wingdings" pitchFamily="2" charset="2"/>
              <a:buChar char="Ø"/>
            </a:pP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Large value of air mass indicates that solar radiation travel greater distance in atmosphere.</a:t>
            </a:r>
            <a:endParaRPr lang="en-US" dirty="0" smtClean="0">
              <a:latin typeface="Times New Roman" pitchFamily="18" charset="0"/>
              <a:cs typeface="Times New Roman" pitchFamily="18" charset="0"/>
            </a:endParaRPr>
          </a:p>
          <a:p>
            <a:pPr algn="just">
              <a:buNone/>
            </a:pPr>
            <a:endParaRPr lang="en-US" sz="3300" dirty="0">
              <a:latin typeface="Times New Roman" pitchFamily="18" charset="0"/>
              <a:cs typeface="Times New Roman" pitchFamily="18" charset="0"/>
            </a:endParaRPr>
          </a:p>
        </p:txBody>
      </p:sp>
    </p:spTree>
    <p:extLst>
      <p:ext uri="{BB962C8B-B14F-4D97-AF65-F5344CB8AC3E}">
        <p14:creationId xmlns:p14="http://schemas.microsoft.com/office/powerpoint/2010/main" val="29504167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Font typeface="Wingdings" pitchFamily="2" charset="2"/>
              <a:buChar char="Ø"/>
            </a:pPr>
            <a:r>
              <a:rPr lang="en-US" sz="2800" b="1" i="1" dirty="0" smtClean="0">
                <a:latin typeface="Times New Roman" pitchFamily="18" charset="0"/>
                <a:cs typeface="Times New Roman" pitchFamily="18" charset="0"/>
              </a:rPr>
              <a:t>An expression for air mass (referring to Fig. 1.8) is:</a:t>
            </a:r>
          </a:p>
          <a:p>
            <a:pPr algn="just">
              <a:buNone/>
            </a:pPr>
            <a:r>
              <a:rPr lang="en-US" sz="2800" b="1" i="1" dirty="0" smtClean="0">
                <a:latin typeface="Times New Roman" pitchFamily="18" charset="0"/>
                <a:cs typeface="Times New Roman" pitchFamily="18" charset="0"/>
              </a:rPr>
              <a:t>                                                                              (1.6)</a:t>
            </a:r>
            <a:endParaRPr lang="en-US" sz="2800" b="1"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1066801" y="533400"/>
            <a:ext cx="4191000" cy="88572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lum bright="-16000"/>
          </a:blip>
          <a:srcRect/>
          <a:stretch>
            <a:fillRect/>
          </a:stretch>
        </p:blipFill>
        <p:spPr bwMode="auto">
          <a:xfrm>
            <a:off x="838200" y="1752600"/>
            <a:ext cx="7872413" cy="4419600"/>
          </a:xfrm>
          <a:prstGeom prst="rect">
            <a:avLst/>
          </a:prstGeom>
          <a:noFill/>
          <a:ln w="9525">
            <a:noFill/>
            <a:miter lim="800000"/>
            <a:headEnd/>
            <a:tailEnd/>
          </a:ln>
        </p:spPr>
      </p:pic>
      <p:sp>
        <p:nvSpPr>
          <p:cNvPr id="6" name="Rectangle 5"/>
          <p:cNvSpPr/>
          <p:nvPr/>
        </p:nvSpPr>
        <p:spPr>
          <a:xfrm>
            <a:off x="1828800" y="6324600"/>
            <a:ext cx="5726761" cy="369332"/>
          </a:xfrm>
          <a:prstGeom prst="rect">
            <a:avLst/>
          </a:prstGeom>
        </p:spPr>
        <p:txBody>
          <a:bodyPr wrap="none">
            <a:spAutoFit/>
          </a:bodyPr>
          <a:lstStyle/>
          <a:p>
            <a:r>
              <a:rPr lang="en-US" b="1" i="1" dirty="0" smtClean="0">
                <a:solidFill>
                  <a:srgbClr val="C00000"/>
                </a:solidFill>
                <a:latin typeface="Times New Roman" pitchFamily="18" charset="0"/>
                <a:cs typeface="Times New Roman" pitchFamily="18" charset="0"/>
              </a:rPr>
              <a:t>Fig 1. 8 Directions of sun’s ray with respect to atmosphere</a:t>
            </a:r>
            <a:endParaRPr lang="en-US" dirty="0">
              <a:solidFill>
                <a:srgbClr val="C00000"/>
              </a:solidFill>
            </a:endParaRPr>
          </a:p>
        </p:txBody>
      </p:sp>
    </p:spTree>
    <p:extLst>
      <p:ext uri="{BB962C8B-B14F-4D97-AF65-F5344CB8AC3E}">
        <p14:creationId xmlns:p14="http://schemas.microsoft.com/office/powerpoint/2010/main" val="25632816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Font typeface="Wingdings" pitchFamily="2" charset="2"/>
              <a:buChar char="Ø"/>
            </a:pPr>
            <a:r>
              <a:rPr lang="en-US" sz="2800" b="1" i="1" dirty="0" smtClean="0">
                <a:latin typeface="Times New Roman" pitchFamily="18" charset="0"/>
                <a:cs typeface="Times New Roman" pitchFamily="18" charset="0"/>
              </a:rPr>
              <a:t>The following expression has been developed by </a:t>
            </a:r>
            <a:r>
              <a:rPr lang="en-US" sz="2800" b="1" i="1" dirty="0" err="1" smtClean="0">
                <a:latin typeface="Times New Roman" pitchFamily="18" charset="0"/>
                <a:cs typeface="Times New Roman" pitchFamily="18" charset="0"/>
              </a:rPr>
              <a:t>Kasten</a:t>
            </a:r>
            <a:r>
              <a:rPr lang="en-US" sz="2800" b="1" i="1" dirty="0" smtClean="0">
                <a:latin typeface="Times New Roman" pitchFamily="18" charset="0"/>
                <a:cs typeface="Times New Roman" pitchFamily="18" charset="0"/>
              </a:rPr>
              <a:t> and Young (1989) to approximate air mass at any zenith angle:</a:t>
            </a:r>
          </a:p>
          <a:p>
            <a:pPr algn="just">
              <a:buNone/>
            </a:pPr>
            <a:r>
              <a:rPr lang="en-US" sz="2800" b="1" i="1" dirty="0" smtClean="0">
                <a:latin typeface="Times New Roman" pitchFamily="18" charset="0"/>
                <a:cs typeface="Times New Roman" pitchFamily="18" charset="0"/>
              </a:rPr>
              <a:t>                                                                                           (1.7)</a:t>
            </a:r>
          </a:p>
          <a:p>
            <a:pPr algn="just">
              <a:buNone/>
            </a:pPr>
            <a:endParaRPr lang="en-US" sz="2800" b="1" i="1" dirty="0" smtClean="0">
              <a:latin typeface="Times New Roman" pitchFamily="18" charset="0"/>
              <a:cs typeface="Times New Roman" pitchFamily="18" charset="0"/>
            </a:endParaRPr>
          </a:p>
          <a:p>
            <a:pPr algn="just">
              <a:buNone/>
            </a:pPr>
            <a:r>
              <a:rPr lang="en-US" sz="2800" b="1" i="1" dirty="0" smtClean="0">
                <a:latin typeface="Times New Roman" pitchFamily="18" charset="0"/>
                <a:cs typeface="Times New Roman" pitchFamily="18" charset="0"/>
              </a:rPr>
              <a:t>where: the zenith angle </a:t>
            </a:r>
            <a:r>
              <a:rPr lang="en-US" sz="2800" b="1" i="1" dirty="0" smtClean="0">
                <a:latin typeface="Times New Roman" pitchFamily="18" charset="0"/>
                <a:cs typeface="Times New Roman" pitchFamily="18" charset="0"/>
                <a:sym typeface="Symbol"/>
              </a:rPr>
              <a:t></a:t>
            </a:r>
            <a:r>
              <a:rPr lang="en-US" sz="2800" b="1" i="1" baseline="-25000" dirty="0" smtClean="0">
                <a:latin typeface="Times New Roman" pitchFamily="18" charset="0"/>
                <a:cs typeface="Times New Roman" pitchFamily="18" charset="0"/>
                <a:sym typeface="Symbol"/>
              </a:rPr>
              <a:t>z</a:t>
            </a:r>
            <a:r>
              <a:rPr lang="en-US" sz="2800" b="1" i="1" dirty="0" smtClean="0">
                <a:latin typeface="Times New Roman" pitchFamily="18" charset="0"/>
                <a:cs typeface="Times New Roman" pitchFamily="18" charset="0"/>
              </a:rPr>
              <a:t> is given in degrees</a:t>
            </a:r>
            <a:r>
              <a:rPr lang="en-US" sz="2800" b="1" i="1" dirty="0" smtClean="0"/>
              <a:t>.</a:t>
            </a:r>
          </a:p>
          <a:p>
            <a:pPr algn="just">
              <a:buFont typeface="Wingdings" pitchFamily="2" charset="2"/>
              <a:buChar char="Ø"/>
            </a:pPr>
            <a:r>
              <a:rPr lang="en-US" sz="2800" b="1" i="1" dirty="0" smtClean="0">
                <a:latin typeface="Times New Roman" pitchFamily="18" charset="0"/>
                <a:cs typeface="Times New Roman" pitchFamily="18" charset="0"/>
              </a:rPr>
              <a:t>At sunset (</a:t>
            </a:r>
            <a:r>
              <a:rPr lang="en-US" sz="2800" b="1" i="1" dirty="0" smtClean="0">
                <a:latin typeface="Times New Roman" pitchFamily="18" charset="0"/>
                <a:cs typeface="Times New Roman" pitchFamily="18" charset="0"/>
                <a:sym typeface="Symbol"/>
              </a:rPr>
              <a:t></a:t>
            </a:r>
            <a:r>
              <a:rPr lang="en-US" sz="2800" b="1" i="1" baseline="-25000" dirty="0" smtClean="0">
                <a:latin typeface="Times New Roman" pitchFamily="18" charset="0"/>
                <a:cs typeface="Times New Roman" pitchFamily="18" charset="0"/>
                <a:sym typeface="Symbol"/>
              </a:rPr>
              <a:t>z</a:t>
            </a:r>
            <a:r>
              <a:rPr lang="en-US" sz="2800" b="1" i="1" dirty="0" smtClean="0">
                <a:latin typeface="Times New Roman" pitchFamily="18" charset="0"/>
                <a:cs typeface="Times New Roman" pitchFamily="18" charset="0"/>
              </a:rPr>
              <a:t> = 90º), Eq. (1.7) gives a value of 37.92 and that is why there is very little solar radiation reaching the earth’s surface at sunset. </a:t>
            </a:r>
          </a:p>
          <a:p>
            <a:pPr algn="just">
              <a:buFont typeface="Wingdings" pitchFamily="2" charset="2"/>
              <a:buChar char="Ø"/>
            </a:pPr>
            <a:r>
              <a:rPr lang="en-US" sz="2800"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For altitudes other than sea level, the air mass calculated above is reduced by the ratio of the local atmospheric pressure to standard sea-level atmospheric pressure.</a:t>
            </a:r>
            <a:endParaRPr lang="en-US"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304801" y="1295401"/>
            <a:ext cx="6324599" cy="871769"/>
          </a:xfrm>
          <a:prstGeom prst="rect">
            <a:avLst/>
          </a:prstGeom>
          <a:noFill/>
          <a:ln w="9525">
            <a:noFill/>
            <a:miter lim="800000"/>
            <a:headEnd/>
            <a:tailEnd/>
          </a:ln>
        </p:spPr>
      </p:pic>
    </p:spTree>
    <p:extLst>
      <p:ext uri="{BB962C8B-B14F-4D97-AF65-F5344CB8AC3E}">
        <p14:creationId xmlns:p14="http://schemas.microsoft.com/office/powerpoint/2010/main" val="14101363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800" b="1" i="1" dirty="0" smtClean="0">
                <a:solidFill>
                  <a:srgbClr val="002060"/>
                </a:solidFill>
                <a:latin typeface="Times New Roman" pitchFamily="18" charset="0"/>
                <a:cs typeface="Times New Roman" pitchFamily="18" charset="0"/>
              </a:rPr>
              <a:t>Classification of Solar Radiation</a:t>
            </a:r>
          </a:p>
          <a:p>
            <a:pPr algn="just">
              <a:buFont typeface="Wingdings" pitchFamily="2" charset="2"/>
              <a:buChar char="Ø"/>
            </a:pPr>
            <a:r>
              <a:rPr lang="en-US" sz="2800" b="1" i="1" dirty="0" smtClean="0">
                <a:latin typeface="Times New Roman" pitchFamily="18" charset="0"/>
                <a:cs typeface="Times New Roman" pitchFamily="18" charset="0"/>
              </a:rPr>
              <a:t>The solar radiation passing through the atmosphere and reaching the earth's surface is classified into two components: Beam radiation and Diffuse radiation.</a:t>
            </a:r>
          </a:p>
          <a:p>
            <a:pPr algn="just">
              <a:buFont typeface="Wingdings" pitchFamily="2" charset="2"/>
              <a:buChar char="Ø"/>
            </a:pPr>
            <a:r>
              <a:rPr lang="en-US" sz="2800" b="1" i="1" dirty="0" smtClean="0">
                <a:latin typeface="Times New Roman" pitchFamily="18" charset="0"/>
                <a:cs typeface="Times New Roman" pitchFamily="18" charset="0"/>
              </a:rPr>
              <a:t> Beam radiation I</a:t>
            </a:r>
            <a:r>
              <a:rPr lang="en-US" sz="2800" b="1" i="1" baseline="-25000" dirty="0" smtClean="0">
                <a:latin typeface="Times New Roman" pitchFamily="18" charset="0"/>
                <a:cs typeface="Times New Roman" pitchFamily="18" charset="0"/>
              </a:rPr>
              <a:t>b</a:t>
            </a:r>
            <a:r>
              <a:rPr lang="en-US" sz="2800" b="1" i="1" dirty="0" smtClean="0">
                <a:latin typeface="Times New Roman" pitchFamily="18" charset="0"/>
                <a:cs typeface="Times New Roman" pitchFamily="18" charset="0"/>
              </a:rPr>
              <a:t>: is the solar radiation propagating along the line joining the receiving surface and the sun. It is also referred to as Direct radiation.</a:t>
            </a:r>
          </a:p>
          <a:p>
            <a:pPr algn="just">
              <a:buFont typeface="Wingdings" pitchFamily="2" charset="2"/>
              <a:buChar char="Ø"/>
            </a:pPr>
            <a:r>
              <a:rPr lang="en-US" sz="2800" b="1" i="1" dirty="0" smtClean="0">
                <a:latin typeface="Times New Roman" pitchFamily="18" charset="0"/>
                <a:cs typeface="Times New Roman" pitchFamily="18" charset="0"/>
              </a:rPr>
              <a:t> Diffuse radiation I</a:t>
            </a:r>
            <a:r>
              <a:rPr lang="en-US" sz="2800" b="1" i="1" baseline="-25000" dirty="0" smtClean="0">
                <a:latin typeface="Times New Roman" pitchFamily="18" charset="0"/>
                <a:cs typeface="Times New Roman" pitchFamily="18" charset="0"/>
              </a:rPr>
              <a:t>d</a:t>
            </a:r>
            <a:r>
              <a:rPr lang="en-US" sz="2800" b="1" i="1" dirty="0" smtClean="0">
                <a:latin typeface="Times New Roman" pitchFamily="18" charset="0"/>
                <a:cs typeface="Times New Roman" pitchFamily="18" charset="0"/>
              </a:rPr>
              <a:t>: is the solar radiation scattered by aerosols, dust and molecules. It does not have a unique direction.</a:t>
            </a:r>
          </a:p>
          <a:p>
            <a:pPr algn="just">
              <a:buFont typeface="Wingdings" pitchFamily="2" charset="2"/>
              <a:buChar char="Ø"/>
            </a:pPr>
            <a:r>
              <a:rPr lang="en-US" sz="2800" b="1" i="1" dirty="0" smtClean="0">
                <a:latin typeface="Times New Roman" pitchFamily="18" charset="0"/>
                <a:cs typeface="Times New Roman" pitchFamily="18" charset="0"/>
              </a:rPr>
              <a:t> The total radiation I (or I</a:t>
            </a:r>
            <a:r>
              <a:rPr lang="en-US" sz="2800" b="1" i="1" baseline="-25000" dirty="0" smtClean="0">
                <a:latin typeface="Times New Roman" pitchFamily="18" charset="0"/>
                <a:cs typeface="Times New Roman" pitchFamily="18" charset="0"/>
              </a:rPr>
              <a:t>T</a:t>
            </a:r>
            <a:r>
              <a:rPr lang="en-US" sz="2800" b="1" i="1" dirty="0" smtClean="0">
                <a:latin typeface="Times New Roman" pitchFamily="18" charset="0"/>
                <a:cs typeface="Times New Roman" pitchFamily="18" charset="0"/>
              </a:rPr>
              <a:t>) is the sum of the beam and diffuse radiation and is sometimes referred to as the Global radiation.</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41470383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None/>
            </a:pPr>
            <a:r>
              <a:rPr lang="en-US" sz="2800" b="1" i="1" dirty="0" smtClean="0">
                <a:latin typeface="Times New Roman" pitchFamily="18" charset="0"/>
                <a:cs typeface="Times New Roman" pitchFamily="18" charset="0"/>
              </a:rPr>
              <a:t>Some of the terms used in solar energy applications are:</a:t>
            </a:r>
          </a:p>
          <a:p>
            <a:pPr algn="just">
              <a:buFont typeface="Wingdings" pitchFamily="2" charset="2"/>
              <a:buChar char="Ø"/>
            </a:pPr>
            <a:r>
              <a:rPr lang="en-US" sz="2800" b="1" i="1" dirty="0" smtClean="0">
                <a:latin typeface="Times New Roman" pitchFamily="18" charset="0"/>
                <a:cs typeface="Times New Roman" pitchFamily="18" charset="0"/>
              </a:rPr>
              <a:t> Irradiance (W/m</a:t>
            </a:r>
            <a:r>
              <a:rPr lang="en-US" sz="2800" b="1" i="1" baseline="30000" dirty="0" smtClean="0">
                <a:latin typeface="Times New Roman" pitchFamily="18" charset="0"/>
                <a:cs typeface="Times New Roman" pitchFamily="18" charset="0"/>
              </a:rPr>
              <a:t>2</a:t>
            </a:r>
            <a:r>
              <a:rPr lang="en-US" sz="2800" b="1" i="1" dirty="0" smtClean="0">
                <a:latin typeface="Times New Roman" pitchFamily="18" charset="0"/>
                <a:cs typeface="Times New Roman" pitchFamily="18" charset="0"/>
              </a:rPr>
              <a:t>): The rate at which radiant energy is incident on a surface per unit area of surface.</a:t>
            </a:r>
          </a:p>
          <a:p>
            <a:pPr algn="just">
              <a:buFont typeface="Wingdings" pitchFamily="2" charset="2"/>
              <a:buChar char="Ø"/>
            </a:pPr>
            <a:r>
              <a:rPr lang="en-US" sz="2800" b="1" i="1" dirty="0" smtClean="0">
                <a:latin typeface="Times New Roman" pitchFamily="18" charset="0"/>
                <a:cs typeface="Times New Roman" pitchFamily="18" charset="0"/>
              </a:rPr>
              <a:t> Irradiation or radiant exposure (J/m</a:t>
            </a:r>
            <a:r>
              <a:rPr lang="en-US" sz="2800" b="1" i="1" baseline="30000" dirty="0" smtClean="0">
                <a:latin typeface="Times New Roman" pitchFamily="18" charset="0"/>
                <a:cs typeface="Times New Roman" pitchFamily="18" charset="0"/>
              </a:rPr>
              <a:t>2</a:t>
            </a:r>
            <a:r>
              <a:rPr lang="en-US" sz="2800" b="1" i="1" dirty="0" smtClean="0">
                <a:latin typeface="Times New Roman" pitchFamily="18" charset="0"/>
                <a:cs typeface="Times New Roman" pitchFamily="18" charset="0"/>
              </a:rPr>
              <a:t>): The incident energy per unit area on a surface, found by the integration of irradiance over a specified time, usually an hour or a day.</a:t>
            </a:r>
          </a:p>
          <a:p>
            <a:pPr algn="just">
              <a:buFont typeface="Wingdings" pitchFamily="2" charset="2"/>
              <a:buChar char="Ø"/>
            </a:pPr>
            <a:r>
              <a:rPr lang="en-US" sz="2800" b="1" i="1" dirty="0" smtClean="0">
                <a:latin typeface="Times New Roman" pitchFamily="18" charset="0"/>
                <a:cs typeface="Times New Roman" pitchFamily="18" charset="0"/>
              </a:rPr>
              <a:t> Insolation is a term applied specifically to solar energy irradiation.</a:t>
            </a:r>
          </a:p>
          <a:p>
            <a:pPr algn="just">
              <a:buFont typeface="Wingdings" pitchFamily="2" charset="2"/>
              <a:buChar char="Ø"/>
            </a:pPr>
            <a:r>
              <a:rPr lang="en-US" sz="2800" b="1" i="1" dirty="0" smtClean="0">
                <a:latin typeface="Times New Roman" pitchFamily="18" charset="0"/>
                <a:cs typeface="Times New Roman" pitchFamily="18" charset="0"/>
              </a:rPr>
              <a:t> The symbol H is used for insolation for a day and I for insolation for an hour.</a:t>
            </a:r>
          </a:p>
          <a:p>
            <a:pPr algn="just">
              <a:buFont typeface="Wingdings" pitchFamily="2" charset="2"/>
              <a:buChar char="Ø"/>
            </a:pPr>
            <a:r>
              <a:rPr lang="en-US" sz="2800" b="1" i="1" dirty="0" smtClean="0">
                <a:latin typeface="Times New Roman" pitchFamily="18" charset="0"/>
                <a:cs typeface="Times New Roman" pitchFamily="18" charset="0"/>
              </a:rPr>
              <a:t> Both H and I can represent beam, diffuse or total and can be on surfaces of any orientation.</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30081855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500" b="1" i="1" dirty="0" smtClean="0">
                <a:solidFill>
                  <a:srgbClr val="002060"/>
                </a:solidFill>
                <a:latin typeface="Times New Roman" pitchFamily="18" charset="0"/>
                <a:cs typeface="Times New Roman" pitchFamily="18" charset="0"/>
              </a:rPr>
              <a:t>Solar Time (ST)</a:t>
            </a:r>
          </a:p>
          <a:p>
            <a:pPr algn="just">
              <a:buFont typeface="Wingdings" pitchFamily="2" charset="2"/>
              <a:buChar char="Ø"/>
            </a:pPr>
            <a:r>
              <a:rPr lang="en-US" dirty="0" smtClean="0"/>
              <a:t> </a:t>
            </a:r>
            <a:r>
              <a:rPr lang="en-US" sz="3000" b="1" i="1" dirty="0" smtClean="0">
                <a:latin typeface="Times New Roman" pitchFamily="18" charset="0"/>
                <a:cs typeface="Times New Roman" pitchFamily="18" charset="0"/>
              </a:rPr>
              <a:t>Clock time is described based on longitudes and is dependent on the standard meridian for each country (region).</a:t>
            </a:r>
          </a:p>
          <a:p>
            <a:pPr algn="just">
              <a:buFont typeface="Wingdings" pitchFamily="2" charset="2"/>
              <a:buChar char="Ø"/>
            </a:pPr>
            <a:r>
              <a:rPr lang="en-US" sz="3000" dirty="0" smtClean="0">
                <a:latin typeface="Times New Roman" pitchFamily="18" charset="0"/>
                <a:cs typeface="Times New Roman" pitchFamily="18" charset="0"/>
              </a:rPr>
              <a:t> </a:t>
            </a:r>
            <a:r>
              <a:rPr lang="en-US" sz="3000" b="1" i="1" dirty="0" smtClean="0">
                <a:latin typeface="Times New Roman" pitchFamily="18" charset="0"/>
                <a:cs typeface="Times New Roman" pitchFamily="18" charset="0"/>
              </a:rPr>
              <a:t>The earth makes a complete rotation on its axis once in 24 hours, thereby moving across 360° longitude.</a:t>
            </a:r>
          </a:p>
          <a:p>
            <a:pPr algn="just">
              <a:buFont typeface="Wingdings" pitchFamily="2" charset="2"/>
              <a:buChar char="Ø"/>
            </a:pPr>
            <a:r>
              <a:rPr lang="en-US" sz="3000" dirty="0" smtClean="0">
                <a:latin typeface="Times New Roman" pitchFamily="18" charset="0"/>
                <a:cs typeface="Times New Roman" pitchFamily="18" charset="0"/>
              </a:rPr>
              <a:t> </a:t>
            </a:r>
            <a:r>
              <a:rPr lang="en-US" sz="3000" b="1" i="1" dirty="0" smtClean="0">
                <a:latin typeface="Times New Roman" pitchFamily="18" charset="0"/>
                <a:cs typeface="Times New Roman" pitchFamily="18" charset="0"/>
              </a:rPr>
              <a:t>The sun, therefore, takes 4 minutes to traverse 1</a:t>
            </a:r>
            <a:r>
              <a:rPr lang="en-US" sz="3000" b="1" i="1" baseline="30000" dirty="0" smtClean="0">
                <a:latin typeface="Times New Roman" pitchFamily="18" charset="0"/>
                <a:cs typeface="Times New Roman" pitchFamily="18" charset="0"/>
              </a:rPr>
              <a:t>O</a:t>
            </a:r>
            <a:r>
              <a:rPr lang="en-US" sz="3000" b="1" i="1" dirty="0" smtClean="0">
                <a:latin typeface="Times New Roman" pitchFamily="18" charset="0"/>
                <a:cs typeface="Times New Roman" pitchFamily="18" charset="0"/>
              </a:rPr>
              <a:t> of longitude or 15° per hour.</a:t>
            </a:r>
          </a:p>
          <a:p>
            <a:pPr algn="just">
              <a:buFont typeface="Wingdings" pitchFamily="2" charset="2"/>
              <a:buChar char="Ø"/>
            </a:pPr>
            <a:r>
              <a:rPr lang="en-US" sz="3000" dirty="0" smtClean="0">
                <a:latin typeface="Times New Roman" pitchFamily="18" charset="0"/>
                <a:cs typeface="Times New Roman" pitchFamily="18" charset="0"/>
              </a:rPr>
              <a:t> </a:t>
            </a:r>
            <a:r>
              <a:rPr lang="en-US" sz="3000" b="1" i="1" dirty="0" smtClean="0">
                <a:latin typeface="Times New Roman" pitchFamily="18" charset="0"/>
                <a:cs typeface="Times New Roman" pitchFamily="18" charset="0"/>
              </a:rPr>
              <a:t>Solar Time (ST) is based on the 24-hour clock, which is defined as the time interval between two successive passages of the sun across the meridian of the observer.</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8583578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Font typeface="Wingdings" pitchFamily="2" charset="2"/>
              <a:buChar char="Ø"/>
            </a:pPr>
            <a:r>
              <a:rPr lang="en-US" b="1" i="1" dirty="0" smtClean="0">
                <a:latin typeface="Times New Roman" pitchFamily="18" charset="0"/>
                <a:cs typeface="Times New Roman" pitchFamily="18" charset="0"/>
              </a:rPr>
              <a:t>The concept of solar time is used in predicting the direction of sunrays relative to a point on the earth.</a:t>
            </a:r>
          </a:p>
          <a:p>
            <a:pPr algn="just">
              <a:buNone/>
            </a:pPr>
            <a:endParaRPr lang="en-US" b="1" i="1"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Solar time is the time used in all sun-earth angle relationships; it does not coincide with local clock time.</a:t>
            </a:r>
          </a:p>
          <a:p>
            <a:pPr algn="just">
              <a:buNone/>
            </a:pPr>
            <a:endParaRPr lang="en-US" b="1" i="1"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There is a constant correction for the difference in longitude between the observer’s meridian (longitude) and the meridian on which the local standard clock time is based.</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2651355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Font typeface="Wingdings" pitchFamily="2" charset="2"/>
              <a:buChar char="Ø"/>
            </a:pPr>
            <a:r>
              <a:rPr lang="en-US" sz="2800" b="1" i="1" dirty="0" smtClean="0">
                <a:latin typeface="Times New Roman" pitchFamily="18" charset="0"/>
                <a:cs typeface="Times New Roman" pitchFamily="18" charset="0"/>
              </a:rPr>
              <a:t>The difference in minutes between solar time and standard clock time is:</a:t>
            </a:r>
          </a:p>
          <a:p>
            <a:pPr algn="just">
              <a:buNone/>
            </a:pPr>
            <a:r>
              <a:rPr lang="en-US" sz="2800" b="1" i="1" dirty="0" smtClean="0">
                <a:latin typeface="Times New Roman" pitchFamily="18" charset="0"/>
                <a:cs typeface="Times New Roman" pitchFamily="18" charset="0"/>
              </a:rPr>
              <a:t>                                                                                     (1.8)</a:t>
            </a:r>
          </a:p>
          <a:p>
            <a:pPr algn="just">
              <a:buNone/>
            </a:pPr>
            <a:endParaRPr lang="en-US" sz="2800" b="1" i="1" dirty="0" smtClean="0">
              <a:latin typeface="Times New Roman" pitchFamily="18" charset="0"/>
              <a:cs typeface="Times New Roman" pitchFamily="18" charset="0"/>
            </a:endParaRPr>
          </a:p>
          <a:p>
            <a:pPr>
              <a:buNone/>
            </a:pPr>
            <a:r>
              <a:rPr lang="en-US" sz="2800" b="1" i="1" dirty="0" smtClean="0">
                <a:latin typeface="Times New Roman" pitchFamily="18" charset="0"/>
                <a:cs typeface="Times New Roman" pitchFamily="18" charset="0"/>
              </a:rPr>
              <a:t>where:  L</a:t>
            </a:r>
            <a:r>
              <a:rPr lang="en-US" sz="2800" b="1" i="1" baseline="-25000" dirty="0" smtClean="0">
                <a:latin typeface="Times New Roman" pitchFamily="18" charset="0"/>
                <a:cs typeface="Times New Roman" pitchFamily="18" charset="0"/>
              </a:rPr>
              <a:t>st</a:t>
            </a:r>
            <a:r>
              <a:rPr lang="en-US" sz="2800" b="1" i="1" dirty="0" smtClean="0">
                <a:latin typeface="Times New Roman" pitchFamily="18" charset="0"/>
                <a:cs typeface="Times New Roman" pitchFamily="18" charset="0"/>
              </a:rPr>
              <a:t> = the standard meridian for the local time zone,</a:t>
            </a:r>
          </a:p>
          <a:p>
            <a:pPr marL="1770063" indent="-1770063">
              <a:buNone/>
            </a:pPr>
            <a:r>
              <a:rPr lang="en-US" sz="2800" b="1" i="1" dirty="0" smtClean="0">
                <a:latin typeface="Times New Roman" pitchFamily="18" charset="0"/>
                <a:cs typeface="Times New Roman" pitchFamily="18" charset="0"/>
              </a:rPr>
              <a:t>             L</a:t>
            </a:r>
            <a:r>
              <a:rPr lang="en-US" sz="2800" b="1" i="1" baseline="-25000" dirty="0" smtClean="0">
                <a:latin typeface="Times New Roman" pitchFamily="18" charset="0"/>
                <a:cs typeface="Times New Roman" pitchFamily="18" charset="0"/>
              </a:rPr>
              <a:t>loc</a:t>
            </a:r>
            <a:r>
              <a:rPr lang="en-US" sz="2800" b="1" i="1" dirty="0" smtClean="0">
                <a:latin typeface="Times New Roman" pitchFamily="18" charset="0"/>
                <a:cs typeface="Times New Roman" pitchFamily="18" charset="0"/>
              </a:rPr>
              <a:t>= the longitude of the location in question (in degrees west), and</a:t>
            </a:r>
          </a:p>
          <a:p>
            <a:pPr marL="1770063" indent="-1770063">
              <a:buNone/>
            </a:pPr>
            <a:endParaRPr lang="en-US" sz="2800" b="1" i="1" dirty="0" smtClean="0">
              <a:latin typeface="Times New Roman" pitchFamily="18" charset="0"/>
              <a:cs typeface="Times New Roman" pitchFamily="18" charset="0"/>
            </a:endParaRPr>
          </a:p>
          <a:p>
            <a:pPr>
              <a:buNone/>
            </a:pPr>
            <a:r>
              <a:rPr lang="en-US" sz="2800" b="1" i="1" dirty="0" smtClean="0">
                <a:latin typeface="Times New Roman" pitchFamily="18" charset="0"/>
                <a:cs typeface="Times New Roman" pitchFamily="18" charset="0"/>
              </a:rPr>
              <a:t>          EOT = the equation of time (in minutes) given by:</a:t>
            </a:r>
          </a:p>
          <a:p>
            <a:pPr>
              <a:buNone/>
            </a:pPr>
            <a:r>
              <a:rPr lang="en-US" sz="2800" b="1" i="1" dirty="0" smtClean="0">
                <a:latin typeface="Times New Roman" pitchFamily="18" charset="0"/>
                <a:cs typeface="Times New Roman" pitchFamily="18" charset="0"/>
              </a:rPr>
              <a:t>                                                                                      (1.9)</a:t>
            </a:r>
          </a:p>
          <a:p>
            <a:pPr>
              <a:buNone/>
            </a:pPr>
            <a:endParaRPr lang="en-US" sz="2800" b="1" i="1" dirty="0" smtClean="0">
              <a:latin typeface="Times New Roman" pitchFamily="18" charset="0"/>
              <a:cs typeface="Times New Roman" pitchFamily="18" charset="0"/>
            </a:endParaRPr>
          </a:p>
          <a:p>
            <a:pPr>
              <a:buNone/>
            </a:pPr>
            <a:r>
              <a:rPr lang="en-US" sz="2800" b="1" i="1" dirty="0" smtClean="0">
                <a:latin typeface="Times New Roman" pitchFamily="18" charset="0"/>
                <a:cs typeface="Times New Roman" pitchFamily="18" charset="0"/>
              </a:rPr>
              <a:t>Where : </a:t>
            </a:r>
          </a:p>
          <a:p>
            <a:pPr>
              <a:buNone/>
            </a:pPr>
            <a:r>
              <a:rPr lang="en-US" sz="2800" b="1" i="1" dirty="0" smtClean="0">
                <a:latin typeface="Times New Roman" pitchFamily="18" charset="0"/>
                <a:cs typeface="Times New Roman" pitchFamily="18" charset="0"/>
              </a:rPr>
              <a:t>               N = day of the year</a:t>
            </a:r>
          </a:p>
          <a:p>
            <a:pPr>
              <a:buNone/>
            </a:pPr>
            <a:endParaRPr lang="en-US" sz="2800"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1600200" y="990600"/>
            <a:ext cx="4994564" cy="533400"/>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1447800" y="4495800"/>
            <a:ext cx="5678129" cy="53340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1524000" y="5257800"/>
            <a:ext cx="2819400" cy="808665"/>
          </a:xfrm>
          <a:prstGeom prst="rect">
            <a:avLst/>
          </a:prstGeom>
          <a:noFill/>
          <a:ln w="9525">
            <a:noFill/>
            <a:miter lim="800000"/>
            <a:headEnd/>
            <a:tailEnd/>
          </a:ln>
        </p:spPr>
      </p:pic>
    </p:spTree>
    <p:extLst>
      <p:ext uri="{BB962C8B-B14F-4D97-AF65-F5344CB8AC3E}">
        <p14:creationId xmlns:p14="http://schemas.microsoft.com/office/powerpoint/2010/main" val="33780409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Font typeface="Wingdings" pitchFamily="2" charset="2"/>
              <a:buChar char="Ø"/>
            </a:pPr>
            <a:r>
              <a:rPr lang="en-US" sz="2800" b="1" i="1" dirty="0" smtClean="0">
                <a:latin typeface="Times New Roman" pitchFamily="18" charset="0"/>
                <a:cs typeface="Times New Roman" pitchFamily="18" charset="0"/>
              </a:rPr>
              <a:t>The level of accuracy of the determination of EOT depends on whether the data is required for system performance analysis or developing tracking equations.</a:t>
            </a:r>
          </a:p>
          <a:p>
            <a:pPr algn="just">
              <a:buFont typeface="Wingdings" pitchFamily="2" charset="2"/>
              <a:buChar char="Ø"/>
            </a:pPr>
            <a:r>
              <a:rPr lang="en-US" sz="2800" b="1" i="1" dirty="0" smtClean="0">
                <a:latin typeface="Times New Roman" pitchFamily="18" charset="0"/>
                <a:cs typeface="Times New Roman" pitchFamily="18" charset="0"/>
              </a:rPr>
              <a:t>An approximation for calculating the EOT [min] as stated by Woolf, with accuracy of about 20 min is :</a:t>
            </a:r>
          </a:p>
          <a:p>
            <a:pPr algn="just">
              <a:buFont typeface="Wingdings" pitchFamily="2" charset="2"/>
              <a:buChar char="Ø"/>
            </a:pPr>
            <a:endParaRPr lang="en-US" sz="2800" b="1" i="1" dirty="0" smtClean="0">
              <a:latin typeface="Times New Roman" pitchFamily="18" charset="0"/>
              <a:cs typeface="Times New Roman" pitchFamily="18" charset="0"/>
            </a:endParaRPr>
          </a:p>
          <a:p>
            <a:pPr algn="just">
              <a:buNone/>
            </a:pPr>
            <a:r>
              <a:rPr lang="en-US" sz="2800" b="1" i="1" dirty="0" smtClean="0">
                <a:latin typeface="Times New Roman" pitchFamily="18" charset="0"/>
                <a:cs typeface="Times New Roman" pitchFamily="18" charset="0"/>
              </a:rPr>
              <a:t>                                                                                      (1.10)</a:t>
            </a:r>
          </a:p>
          <a:p>
            <a:pPr algn="just">
              <a:buNone/>
            </a:pPr>
            <a:endParaRPr lang="en-US" sz="2800" b="1" i="1" dirty="0" smtClean="0">
              <a:latin typeface="Times New Roman" pitchFamily="18" charset="0"/>
              <a:cs typeface="Times New Roman" pitchFamily="18" charset="0"/>
            </a:endParaRPr>
          </a:p>
          <a:p>
            <a:pPr marL="0" indent="0" algn="just">
              <a:buNone/>
            </a:pPr>
            <a:r>
              <a:rPr lang="en-US" sz="2800" b="1" i="1" dirty="0" smtClean="0">
                <a:latin typeface="Times New Roman" pitchFamily="18" charset="0"/>
                <a:cs typeface="Times New Roman" pitchFamily="18" charset="0"/>
              </a:rPr>
              <a:t>where: the angle B is defined as a function of the day number N and given by:</a:t>
            </a:r>
          </a:p>
          <a:p>
            <a:pPr marL="0" indent="0" algn="just">
              <a:buFont typeface="Wingdings" pitchFamily="2" charset="2"/>
              <a:buChar char="Ø"/>
            </a:pPr>
            <a:endParaRPr lang="en-US" sz="2800" b="1" i="1"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609600" y="2590800"/>
            <a:ext cx="5486400" cy="103293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1524000" y="4876800"/>
            <a:ext cx="3752850" cy="914400"/>
          </a:xfrm>
          <a:prstGeom prst="rect">
            <a:avLst/>
          </a:prstGeom>
          <a:noFill/>
          <a:ln w="9525">
            <a:noFill/>
            <a:miter lim="800000"/>
            <a:headEnd/>
            <a:tailEnd/>
          </a:ln>
        </p:spPr>
      </p:pic>
    </p:spTree>
    <p:extLst>
      <p:ext uri="{BB962C8B-B14F-4D97-AF65-F5344CB8AC3E}">
        <p14:creationId xmlns:p14="http://schemas.microsoft.com/office/powerpoint/2010/main" val="2863670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a:buFont typeface="Wingdings" pitchFamily="2" charset="2"/>
              <a:buChar char="Ø"/>
            </a:pPr>
            <a:r>
              <a:rPr lang="en-US" sz="2800" b="1" i="1" dirty="0" smtClean="0">
                <a:latin typeface="Times New Roman" pitchFamily="18" charset="0"/>
                <a:cs typeface="Times New Roman" pitchFamily="18" charset="0"/>
              </a:rPr>
              <a:t>Another expression for the determination of the EOT [min], derived by Spencer (1971) and cited by </a:t>
            </a:r>
            <a:r>
              <a:rPr lang="en-US" sz="2800" b="1" i="1" dirty="0" err="1" smtClean="0">
                <a:latin typeface="Times New Roman" pitchFamily="18" charset="0"/>
                <a:cs typeface="Times New Roman" pitchFamily="18" charset="0"/>
              </a:rPr>
              <a:t>Iqbal</a:t>
            </a:r>
            <a:r>
              <a:rPr lang="en-US" sz="2800" b="1" i="1" dirty="0" smtClean="0">
                <a:latin typeface="Times New Roman" pitchFamily="18" charset="0"/>
                <a:cs typeface="Times New Roman" pitchFamily="18" charset="0"/>
              </a:rPr>
              <a:t> (1983) is given in Equation (1.11):</a:t>
            </a:r>
          </a:p>
          <a:p>
            <a:pPr marL="0" indent="0" algn="just">
              <a:buFont typeface="Wingdings" pitchFamily="2" charset="2"/>
              <a:buChar char="Ø"/>
            </a:pPr>
            <a:r>
              <a:rPr lang="en-US" sz="2800" b="1" i="1" dirty="0" smtClean="0">
                <a:latin typeface="Times New Roman" pitchFamily="18" charset="0"/>
                <a:cs typeface="Times New Roman" pitchFamily="18" charset="0"/>
              </a:rPr>
              <a:t>In this expression all angles are described in degrees and not radians.</a:t>
            </a:r>
          </a:p>
          <a:p>
            <a:pPr marL="0" indent="0" algn="just">
              <a:buNone/>
            </a:pPr>
            <a:endParaRPr lang="en-US" sz="2800" b="1" i="1" dirty="0" smtClean="0">
              <a:latin typeface="Times New Roman" pitchFamily="18" charset="0"/>
              <a:cs typeface="Times New Roman" pitchFamily="18" charset="0"/>
            </a:endParaRPr>
          </a:p>
          <a:p>
            <a:pPr marL="0" indent="0" algn="just">
              <a:buNone/>
            </a:pPr>
            <a:r>
              <a:rPr lang="en-US" sz="2800" b="1" i="1" dirty="0" smtClean="0">
                <a:latin typeface="Times New Roman" pitchFamily="18" charset="0"/>
                <a:cs typeface="Times New Roman" pitchFamily="18" charset="0"/>
              </a:rPr>
              <a:t>                                                                                      (1.11)</a:t>
            </a:r>
          </a:p>
          <a:p>
            <a:pPr marL="0" indent="0" algn="just">
              <a:buNone/>
            </a:pPr>
            <a:endParaRPr lang="en-US" sz="2800" b="1" i="1" dirty="0" smtClean="0"/>
          </a:p>
          <a:p>
            <a:pPr marL="0" indent="0" algn="just">
              <a:buNone/>
            </a:pPr>
            <a:r>
              <a:rPr lang="en-US" sz="2800" b="1" i="1" dirty="0" smtClean="0">
                <a:latin typeface="Times New Roman" pitchFamily="18" charset="0"/>
                <a:cs typeface="Times New Roman" pitchFamily="18" charset="0"/>
              </a:rPr>
              <a:t>where:</a:t>
            </a:r>
          </a:p>
          <a:p>
            <a:pPr marL="0" indent="0" algn="just">
              <a:buNone/>
            </a:pPr>
            <a:endParaRPr lang="en-US" sz="2800" b="1" i="1" dirty="0" smtClean="0">
              <a:latin typeface="Times New Roman" pitchFamily="18" charset="0"/>
              <a:cs typeface="Times New Roman" pitchFamily="18" charset="0"/>
            </a:endParaRPr>
          </a:p>
          <a:p>
            <a:pPr marL="0" indent="0" algn="just">
              <a:buNone/>
            </a:pPr>
            <a:endParaRPr lang="en-US" sz="2800" b="1" i="1" dirty="0" smtClean="0">
              <a:latin typeface="Times New Roman" pitchFamily="18" charset="0"/>
              <a:cs typeface="Times New Roman" pitchFamily="18" charset="0"/>
            </a:endParaRPr>
          </a:p>
          <a:p>
            <a:pPr marL="0" indent="0" algn="just">
              <a:buNone/>
            </a:pPr>
            <a:r>
              <a:rPr lang="en-US" sz="2800" b="1" i="1" dirty="0" smtClean="0">
                <a:latin typeface="Times New Roman" pitchFamily="18" charset="0"/>
                <a:cs typeface="Times New Roman" pitchFamily="18" charset="0"/>
              </a:rPr>
              <a:t>N = Day of the year, with N = 1 for January 1.</a:t>
            </a:r>
            <a:endParaRPr lang="en-US" sz="2800" b="1" i="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457200" y="2514600"/>
            <a:ext cx="6339840" cy="9906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1524000" y="3962400"/>
            <a:ext cx="3657600" cy="914400"/>
          </a:xfrm>
          <a:prstGeom prst="rect">
            <a:avLst/>
          </a:prstGeom>
          <a:noFill/>
          <a:ln w="9525">
            <a:noFill/>
            <a:miter lim="800000"/>
            <a:headEnd/>
            <a:tailEnd/>
          </a:ln>
        </p:spPr>
      </p:pic>
    </p:spTree>
    <p:extLst>
      <p:ext uri="{BB962C8B-B14F-4D97-AF65-F5344CB8AC3E}">
        <p14:creationId xmlns:p14="http://schemas.microsoft.com/office/powerpoint/2010/main" val="3850612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563562"/>
          </a:xfrm>
        </p:spPr>
        <p:txBody>
          <a:bodyPr>
            <a:normAutofit fontScale="90000"/>
          </a:bodyPr>
          <a:lstStyle/>
          <a:p>
            <a:r>
              <a:rPr lang="en-US" b="1" dirty="0">
                <a:solidFill>
                  <a:srgbClr val="FF0000"/>
                </a:solidFill>
              </a:rPr>
              <a:t>Earth–Sun Distance</a:t>
            </a:r>
            <a:endParaRPr lang="en-US" dirty="0">
              <a:solidFill>
                <a:srgbClr val="FF0000"/>
              </a:solidFill>
            </a:endParaRPr>
          </a:p>
        </p:txBody>
      </p:sp>
      <p:sp>
        <p:nvSpPr>
          <p:cNvPr id="3" name="Content Placeholder 2"/>
          <p:cNvSpPr>
            <a:spLocks noGrp="1"/>
          </p:cNvSpPr>
          <p:nvPr>
            <p:ph idx="1"/>
          </p:nvPr>
        </p:nvSpPr>
        <p:spPr>
          <a:xfrm>
            <a:off x="76200" y="533400"/>
            <a:ext cx="9144000" cy="6324600"/>
          </a:xfrm>
        </p:spPr>
        <p:txBody>
          <a:bodyPr>
            <a:normAutofit/>
          </a:bodyPr>
          <a:lstStyle/>
          <a:p>
            <a:r>
              <a:rPr lang="en-US" sz="2700" dirty="0">
                <a:latin typeface="Comic Sans MS" pitchFamily="66" charset="0"/>
              </a:rPr>
              <a:t>The Earth has a diameter of 12.7 × 10</a:t>
            </a:r>
            <a:r>
              <a:rPr lang="en-US" sz="2700" baseline="30000" dirty="0">
                <a:latin typeface="Comic Sans MS" pitchFamily="66" charset="0"/>
              </a:rPr>
              <a:t>3</a:t>
            </a:r>
            <a:r>
              <a:rPr lang="en-US" sz="2700" dirty="0">
                <a:latin typeface="Comic Sans MS" pitchFamily="66" charset="0"/>
              </a:rPr>
              <a:t> km, which is approximately 110 times less than the Sun’s.</a:t>
            </a:r>
          </a:p>
          <a:p>
            <a:r>
              <a:rPr lang="en-US" sz="2700" dirty="0">
                <a:latin typeface="Comic Sans MS" pitchFamily="66" charset="0"/>
              </a:rPr>
              <a:t>The Earth orbits approximately once around the Sun every 365 days. </a:t>
            </a:r>
            <a:endParaRPr lang="en-US" sz="2700" dirty="0" smtClean="0">
              <a:latin typeface="Comic Sans MS" pitchFamily="66" charset="0"/>
            </a:endParaRPr>
          </a:p>
          <a:p>
            <a:pPr algn="just"/>
            <a:r>
              <a:rPr lang="en-US" sz="2700" dirty="0" smtClean="0">
                <a:latin typeface="Comic Sans MS" pitchFamily="66" charset="0"/>
              </a:rPr>
              <a:t>The elliptical path </a:t>
            </a:r>
            <a:r>
              <a:rPr lang="en-US" sz="2700" dirty="0">
                <a:latin typeface="Comic Sans MS" pitchFamily="66" charset="0"/>
              </a:rPr>
              <a:t>of the Earth varies from 14.7 × 10</a:t>
            </a:r>
            <a:r>
              <a:rPr lang="en-US" sz="2700" baseline="30000" dirty="0">
                <a:latin typeface="Comic Sans MS" pitchFamily="66" charset="0"/>
              </a:rPr>
              <a:t>7</a:t>
            </a:r>
            <a:r>
              <a:rPr lang="en-US" sz="2700" dirty="0">
                <a:latin typeface="Comic Sans MS" pitchFamily="66" charset="0"/>
              </a:rPr>
              <a:t> km in early January—the closest distance to the Sun, </a:t>
            </a:r>
            <a:r>
              <a:rPr lang="en-US" sz="2700" dirty="0" smtClean="0">
                <a:latin typeface="Comic Sans MS" pitchFamily="66" charset="0"/>
              </a:rPr>
              <a:t>called </a:t>
            </a:r>
            <a:r>
              <a:rPr lang="en-US" sz="2700" dirty="0" smtClean="0">
                <a:solidFill>
                  <a:srgbClr val="FF0000"/>
                </a:solidFill>
                <a:latin typeface="Comic Sans MS" pitchFamily="66" charset="0"/>
              </a:rPr>
              <a:t>perihelion</a:t>
            </a:r>
            <a:r>
              <a:rPr lang="en-US" sz="2700" dirty="0" smtClean="0">
                <a:latin typeface="Comic Sans MS" pitchFamily="66" charset="0"/>
              </a:rPr>
              <a:t>—to </a:t>
            </a:r>
            <a:r>
              <a:rPr lang="en-US" sz="2700" dirty="0">
                <a:latin typeface="Comic Sans MS" pitchFamily="66" charset="0"/>
              </a:rPr>
              <a:t>15.2 × 10</a:t>
            </a:r>
            <a:r>
              <a:rPr lang="en-US" sz="2700" baseline="30000" dirty="0">
                <a:latin typeface="Comic Sans MS" pitchFamily="66" charset="0"/>
              </a:rPr>
              <a:t>7</a:t>
            </a:r>
            <a:r>
              <a:rPr lang="en-US" sz="2700" dirty="0">
                <a:latin typeface="Comic Sans MS" pitchFamily="66" charset="0"/>
              </a:rPr>
              <a:t> km in early July—the farthest distance, called </a:t>
            </a:r>
            <a:r>
              <a:rPr lang="en-US" sz="2700" dirty="0" smtClean="0">
                <a:solidFill>
                  <a:srgbClr val="FF0000"/>
                </a:solidFill>
                <a:latin typeface="Comic Sans MS" pitchFamily="66" charset="0"/>
              </a:rPr>
              <a:t>aphelion.</a:t>
            </a:r>
          </a:p>
          <a:p>
            <a:pPr algn="just"/>
            <a:r>
              <a:rPr lang="en-US" sz="2700" dirty="0">
                <a:latin typeface="Comic Sans MS" pitchFamily="66" charset="0"/>
              </a:rPr>
              <a:t>The </a:t>
            </a:r>
            <a:r>
              <a:rPr lang="en-US" sz="2700" dirty="0" smtClean="0">
                <a:latin typeface="Comic Sans MS" pitchFamily="66" charset="0"/>
              </a:rPr>
              <a:t>average Earth–Sun </a:t>
            </a:r>
            <a:r>
              <a:rPr lang="en-US" sz="2700" dirty="0">
                <a:latin typeface="Comic Sans MS" pitchFamily="66" charset="0"/>
              </a:rPr>
              <a:t>distance of 14.9 × 10</a:t>
            </a:r>
            <a:r>
              <a:rPr lang="en-US" sz="2700" baseline="30000" dirty="0">
                <a:latin typeface="Comic Sans MS" pitchFamily="66" charset="0"/>
              </a:rPr>
              <a:t>7</a:t>
            </a:r>
            <a:r>
              <a:rPr lang="en-US" sz="2700" dirty="0">
                <a:latin typeface="Comic Sans MS" pitchFamily="66" charset="0"/>
              </a:rPr>
              <a:t> km is defined as the </a:t>
            </a:r>
            <a:r>
              <a:rPr lang="en-US" sz="2700" dirty="0">
                <a:solidFill>
                  <a:srgbClr val="FF0000"/>
                </a:solidFill>
                <a:latin typeface="Comic Sans MS" pitchFamily="66" charset="0"/>
              </a:rPr>
              <a:t>astronomical unit (AU), </a:t>
            </a:r>
            <a:r>
              <a:rPr lang="en-US" sz="2700" dirty="0">
                <a:latin typeface="Comic Sans MS" pitchFamily="66" charset="0"/>
              </a:rPr>
              <a:t>which is used </a:t>
            </a:r>
            <a:r>
              <a:rPr lang="en-US" sz="2700" dirty="0" smtClean="0">
                <a:latin typeface="Comic Sans MS" pitchFamily="66" charset="0"/>
              </a:rPr>
              <a:t>for calculating </a:t>
            </a:r>
            <a:r>
              <a:rPr lang="en-US" sz="2700" dirty="0">
                <a:latin typeface="Comic Sans MS" pitchFamily="66" charset="0"/>
              </a:rPr>
              <a:t>distances within the solar system. </a:t>
            </a:r>
            <a:endParaRPr lang="en-US" sz="2700" dirty="0" smtClean="0">
              <a:latin typeface="Comic Sans MS" pitchFamily="66" charset="0"/>
            </a:endParaRPr>
          </a:p>
          <a:p>
            <a:pPr algn="just"/>
            <a:r>
              <a:rPr lang="en-US" sz="2700" dirty="0">
                <a:latin typeface="Comic Sans MS" pitchFamily="66" charset="0"/>
              </a:rPr>
              <a:t>T</a:t>
            </a:r>
            <a:r>
              <a:rPr lang="en-US" sz="2700" dirty="0" smtClean="0">
                <a:latin typeface="Comic Sans MS" pitchFamily="66" charset="0"/>
              </a:rPr>
              <a:t>he Earth–Sun distance (E</a:t>
            </a:r>
            <a:r>
              <a:rPr lang="en-US" sz="2700" baseline="-25000" dirty="0" smtClean="0">
                <a:latin typeface="Comic Sans MS" pitchFamily="66" charset="0"/>
              </a:rPr>
              <a:t>0</a:t>
            </a:r>
            <a:r>
              <a:rPr lang="en-US" sz="2700" dirty="0" smtClean="0">
                <a:latin typeface="Comic Sans MS" pitchFamily="66" charset="0"/>
              </a:rPr>
              <a:t>) in astronomical units is </a:t>
            </a:r>
          </a:p>
          <a:p>
            <a:pPr algn="just"/>
            <a:endParaRPr lang="en-US" sz="2700" dirty="0">
              <a:latin typeface="Comic Sans MS" pitchFamily="66" charset="0"/>
            </a:endParaRPr>
          </a:p>
        </p:txBody>
      </p:sp>
      <p:pic>
        <p:nvPicPr>
          <p:cNvPr id="2050" name="Picture 2"/>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90600" y="5907179"/>
            <a:ext cx="2514600" cy="94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657600" y="6196694"/>
            <a:ext cx="3930884" cy="400110"/>
          </a:xfrm>
          <a:prstGeom prst="rect">
            <a:avLst/>
          </a:prstGeom>
        </p:spPr>
        <p:txBody>
          <a:bodyPr wrap="none">
            <a:spAutoFit/>
          </a:bodyPr>
          <a:lstStyle/>
          <a:p>
            <a:r>
              <a:rPr lang="en-US" sz="2000" dirty="0">
                <a:latin typeface="Times New Roman" pitchFamily="18" charset="0"/>
                <a:cs typeface="Times New Roman" pitchFamily="18" charset="0"/>
              </a:rPr>
              <a:t>n is the day of the year (1 ≤ n ≤ 365)</a:t>
            </a:r>
          </a:p>
        </p:txBody>
      </p:sp>
    </p:spTree>
    <p:extLst>
      <p:ext uri="{BB962C8B-B14F-4D97-AF65-F5344CB8AC3E}">
        <p14:creationId xmlns:p14="http://schemas.microsoft.com/office/powerpoint/2010/main" val="24198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2050"/>
                                        </p:tgtEl>
                                        <p:attrNameLst>
                                          <p:attrName>style.visibility</p:attrName>
                                        </p:attrNameLst>
                                      </p:cBhvr>
                                      <p:to>
                                        <p:strVal val="visible"/>
                                      </p:to>
                                    </p:set>
                                    <p:animEffect transition="in" filter="wipe(down)">
                                      <p:cBhvr>
                                        <p:cTn id="35" dur="500"/>
                                        <p:tgtEl>
                                          <p:spTgt spid="2050"/>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down)">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Font typeface="Wingdings" pitchFamily="2" charset="2"/>
              <a:buChar char="Ø"/>
            </a:pPr>
            <a:r>
              <a:rPr lang="en-US" sz="2800" b="1" i="1" dirty="0" smtClean="0">
                <a:latin typeface="Times New Roman" pitchFamily="18" charset="0"/>
                <a:cs typeface="Times New Roman" pitchFamily="18" charset="0"/>
              </a:rPr>
              <a:t>An approximation for calculating the EOT [min], with an absolute error of 2 second has also been presented by Lamm (1981) as given in Equation (1.12).</a:t>
            </a:r>
          </a:p>
          <a:p>
            <a:pPr algn="just">
              <a:buNone/>
            </a:pPr>
            <a:endParaRPr lang="en-US" sz="2800" b="1" i="1" dirty="0" smtClean="0">
              <a:latin typeface="Times New Roman" pitchFamily="18" charset="0"/>
              <a:cs typeface="Times New Roman" pitchFamily="18" charset="0"/>
            </a:endParaRPr>
          </a:p>
          <a:p>
            <a:pPr algn="just">
              <a:buFont typeface="Wingdings" pitchFamily="2" charset="2"/>
              <a:buChar char="Ø"/>
            </a:pPr>
            <a:r>
              <a:rPr lang="en-US" sz="2800" b="1" i="1" dirty="0" smtClean="0">
                <a:latin typeface="Times New Roman" pitchFamily="18" charset="0"/>
                <a:cs typeface="Times New Roman" pitchFamily="18" charset="0"/>
              </a:rPr>
              <a:t>The resulting value of the EOT is positive when the apparent solar time is ahead of mean solar time and negative when the apparent solar time is behind the mean solar time.</a:t>
            </a:r>
          </a:p>
          <a:p>
            <a:pPr algn="just">
              <a:buNone/>
            </a:pPr>
            <a:r>
              <a:rPr lang="en-US" sz="2800" b="1" i="1" dirty="0" smtClean="0">
                <a:latin typeface="Times New Roman" pitchFamily="18" charset="0"/>
                <a:cs typeface="Times New Roman" pitchFamily="18" charset="0"/>
              </a:rPr>
              <a:t>                                                                                   </a:t>
            </a:r>
          </a:p>
          <a:p>
            <a:pPr algn="just">
              <a:buNone/>
            </a:pPr>
            <a:r>
              <a:rPr lang="en-US" sz="2800" b="1" i="1" dirty="0" smtClean="0">
                <a:latin typeface="Times New Roman" pitchFamily="18" charset="0"/>
                <a:cs typeface="Times New Roman" pitchFamily="18" charset="0"/>
              </a:rPr>
              <a:t>                                                                                   (1.12)</a:t>
            </a:r>
          </a:p>
          <a:p>
            <a:pPr algn="just">
              <a:buNone/>
            </a:pPr>
            <a:endParaRPr lang="en-US" sz="2800" b="1" i="1" dirty="0" smtClean="0"/>
          </a:p>
          <a:p>
            <a:pPr algn="just">
              <a:buNone/>
            </a:pPr>
            <a:r>
              <a:rPr lang="en-US" sz="2800" b="1" i="1" dirty="0" smtClean="0">
                <a:latin typeface="Times New Roman" pitchFamily="18" charset="0"/>
                <a:cs typeface="Times New Roman" pitchFamily="18" charset="0"/>
              </a:rPr>
              <a:t>The coefficients A</a:t>
            </a:r>
            <a:r>
              <a:rPr lang="en-US" sz="2800" b="1" i="1" baseline="-25000" dirty="0" smtClean="0">
                <a:latin typeface="Times New Roman" pitchFamily="18" charset="0"/>
                <a:cs typeface="Times New Roman" pitchFamily="18" charset="0"/>
              </a:rPr>
              <a:t>k</a:t>
            </a:r>
            <a:r>
              <a:rPr lang="en-US" sz="2800" b="1" i="1" dirty="0" smtClean="0">
                <a:latin typeface="Times New Roman" pitchFamily="18" charset="0"/>
                <a:cs typeface="Times New Roman" pitchFamily="18" charset="0"/>
              </a:rPr>
              <a:t> and B</a:t>
            </a:r>
            <a:r>
              <a:rPr lang="en-US" sz="2800" b="1" i="1" baseline="-25000" dirty="0" smtClean="0">
                <a:latin typeface="Times New Roman" pitchFamily="18" charset="0"/>
                <a:cs typeface="Times New Roman" pitchFamily="18" charset="0"/>
              </a:rPr>
              <a:t>k </a:t>
            </a:r>
            <a:r>
              <a:rPr lang="en-US" sz="2800" b="1" i="1" dirty="0" smtClean="0">
                <a:latin typeface="Times New Roman" pitchFamily="18" charset="0"/>
                <a:cs typeface="Times New Roman" pitchFamily="18" charset="0"/>
              </a:rPr>
              <a:t>are given in Table 1.3</a:t>
            </a:r>
            <a:endParaRPr lang="en-US" sz="2800" b="1" i="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38200" y="3886200"/>
            <a:ext cx="6019800" cy="1218509"/>
          </a:xfrm>
          <a:prstGeom prst="rect">
            <a:avLst/>
          </a:prstGeom>
          <a:noFill/>
          <a:ln w="9525">
            <a:noFill/>
            <a:miter lim="800000"/>
            <a:headEnd/>
            <a:tailEnd/>
          </a:ln>
        </p:spPr>
      </p:pic>
    </p:spTree>
    <p:extLst>
      <p:ext uri="{BB962C8B-B14F-4D97-AF65-F5344CB8AC3E}">
        <p14:creationId xmlns:p14="http://schemas.microsoft.com/office/powerpoint/2010/main" val="3172249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676400" y="838200"/>
            <a:ext cx="6686550" cy="5562600"/>
          </a:xfrm>
          <a:prstGeom prst="rect">
            <a:avLst/>
          </a:prstGeom>
          <a:noFill/>
          <a:ln w="9525">
            <a:noFill/>
            <a:miter lim="800000"/>
            <a:headEnd/>
            <a:tailEnd/>
          </a:ln>
        </p:spPr>
      </p:pic>
      <p:sp>
        <p:nvSpPr>
          <p:cNvPr id="5" name="Rectangle 4"/>
          <p:cNvSpPr/>
          <p:nvPr/>
        </p:nvSpPr>
        <p:spPr>
          <a:xfrm>
            <a:off x="1752600" y="609600"/>
            <a:ext cx="4644926" cy="400110"/>
          </a:xfrm>
          <a:prstGeom prst="rect">
            <a:avLst/>
          </a:prstGeom>
        </p:spPr>
        <p:txBody>
          <a:bodyPr wrap="none">
            <a:spAutoFit/>
          </a:bodyPr>
          <a:lstStyle/>
          <a:p>
            <a:r>
              <a:rPr lang="en-US" sz="2000" b="1" i="1" dirty="0" smtClean="0">
                <a:solidFill>
                  <a:srgbClr val="C00000"/>
                </a:solidFill>
                <a:latin typeface="Times New Roman" pitchFamily="18" charset="0"/>
                <a:cs typeface="Times New Roman" pitchFamily="18" charset="0"/>
              </a:rPr>
              <a:t>Table 1.3  Coefficients for equation (1.12) </a:t>
            </a:r>
            <a:endParaRPr lang="en-US" sz="2000" b="1" dirty="0">
              <a:solidFill>
                <a:srgbClr val="C00000"/>
              </a:solidFill>
            </a:endParaRPr>
          </a:p>
        </p:txBody>
      </p:sp>
    </p:spTree>
    <p:extLst>
      <p:ext uri="{BB962C8B-B14F-4D97-AF65-F5344CB8AC3E}">
        <p14:creationId xmlns:p14="http://schemas.microsoft.com/office/powerpoint/2010/main" val="28970495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buFont typeface="Wingdings" pitchFamily="2" charset="2"/>
              <a:buChar char="Ø"/>
            </a:pPr>
            <a:r>
              <a:rPr lang="en-US" sz="2800" b="1" i="1" dirty="0" smtClean="0">
                <a:latin typeface="Times New Roman" pitchFamily="18" charset="0"/>
                <a:cs typeface="Times New Roman" pitchFamily="18" charset="0"/>
              </a:rPr>
              <a:t>The  Equation of time is also determined from the following figure</a:t>
            </a:r>
            <a:endParaRPr lang="en-US" sz="2800" b="1" i="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304800" y="914399"/>
            <a:ext cx="7391400" cy="5335667"/>
          </a:xfrm>
          <a:prstGeom prst="rect">
            <a:avLst/>
          </a:prstGeom>
          <a:noFill/>
          <a:ln w="9525">
            <a:noFill/>
            <a:miter lim="800000"/>
            <a:headEnd/>
            <a:tailEnd/>
          </a:ln>
        </p:spPr>
      </p:pic>
      <p:sp>
        <p:nvSpPr>
          <p:cNvPr id="5" name="Rectangle 4"/>
          <p:cNvSpPr/>
          <p:nvPr/>
        </p:nvSpPr>
        <p:spPr>
          <a:xfrm>
            <a:off x="1295400" y="6248400"/>
            <a:ext cx="6821098" cy="369332"/>
          </a:xfrm>
          <a:prstGeom prst="rect">
            <a:avLst/>
          </a:prstGeom>
        </p:spPr>
        <p:txBody>
          <a:bodyPr wrap="none">
            <a:spAutoFit/>
          </a:bodyPr>
          <a:lstStyle/>
          <a:p>
            <a:r>
              <a:rPr lang="en-US" b="1" i="1" dirty="0" smtClean="0">
                <a:solidFill>
                  <a:srgbClr val="C00000"/>
                </a:solidFill>
                <a:latin typeface="Times New Roman" pitchFamily="18" charset="0"/>
                <a:cs typeface="Times New Roman" pitchFamily="18" charset="0"/>
              </a:rPr>
              <a:t>Fig 1. 9 The equation of time in minutes, as a function of time of year</a:t>
            </a:r>
            <a:endParaRPr lang="en-US" dirty="0">
              <a:solidFill>
                <a:srgbClr val="C00000"/>
              </a:solidFill>
            </a:endParaRPr>
          </a:p>
        </p:txBody>
      </p:sp>
    </p:spTree>
    <p:extLst>
      <p:ext uri="{BB962C8B-B14F-4D97-AF65-F5344CB8AC3E}">
        <p14:creationId xmlns:p14="http://schemas.microsoft.com/office/powerpoint/2010/main" val="17978550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Font typeface="Arial" charset="0"/>
              <a:buNone/>
            </a:pPr>
            <a:r>
              <a:rPr lang="en-US" b="1" i="1" dirty="0" smtClean="0">
                <a:solidFill>
                  <a:srgbClr val="0000FF"/>
                </a:solidFill>
                <a:latin typeface="Times New Roman" pitchFamily="18" charset="0"/>
                <a:cs typeface="Times New Roman" pitchFamily="18" charset="0"/>
              </a:rPr>
              <a:t>Solar Radiation on inclined surfaces</a:t>
            </a:r>
          </a:p>
        </p:txBody>
      </p:sp>
      <p:pic>
        <p:nvPicPr>
          <p:cNvPr id="10242" name="Picture 2"/>
          <p:cNvPicPr>
            <a:picLocks noChangeAspect="1" noChangeArrowheads="1"/>
          </p:cNvPicPr>
          <p:nvPr/>
        </p:nvPicPr>
        <p:blipFill>
          <a:blip r:embed="rId2" cstate="print"/>
          <a:srcRect/>
          <a:stretch>
            <a:fillRect/>
          </a:stretch>
        </p:blipFill>
        <p:spPr bwMode="auto">
          <a:xfrm>
            <a:off x="234950" y="457200"/>
            <a:ext cx="8909050" cy="266700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304800" y="3124200"/>
            <a:ext cx="8480425" cy="3352800"/>
          </a:xfrm>
          <a:prstGeom prst="rect">
            <a:avLst/>
          </a:prstGeom>
          <a:noFill/>
          <a:ln w="9525">
            <a:noFill/>
            <a:miter lim="800000"/>
            <a:headEnd/>
            <a:tailEnd/>
          </a:ln>
        </p:spPr>
      </p:pic>
    </p:spTree>
    <p:extLst>
      <p:ext uri="{BB962C8B-B14F-4D97-AF65-F5344CB8AC3E}">
        <p14:creationId xmlns:p14="http://schemas.microsoft.com/office/powerpoint/2010/main" val="297309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print"/>
          <a:srcRect/>
          <a:stretch>
            <a:fillRect/>
          </a:stretch>
        </p:blipFill>
        <p:spPr bwMode="auto">
          <a:xfrm>
            <a:off x="381000" y="0"/>
            <a:ext cx="8148638" cy="2362200"/>
          </a:xfrm>
          <a:prstGeom prst="rect">
            <a:avLst/>
          </a:prstGeom>
          <a:noFill/>
          <a:ln w="9525">
            <a:noFill/>
            <a:miter lim="800000"/>
            <a:headEnd/>
            <a:tailEnd/>
          </a:ln>
        </p:spPr>
      </p:pic>
      <p:pic>
        <p:nvPicPr>
          <p:cNvPr id="11268" name="Picture 4"/>
          <p:cNvPicPr>
            <a:picLocks noChangeAspect="1" noChangeArrowheads="1"/>
          </p:cNvPicPr>
          <p:nvPr/>
        </p:nvPicPr>
        <p:blipFill>
          <a:blip r:embed="rId3" cstate="print"/>
          <a:srcRect/>
          <a:stretch>
            <a:fillRect/>
          </a:stretch>
        </p:blipFill>
        <p:spPr bwMode="auto">
          <a:xfrm>
            <a:off x="228600" y="2057400"/>
            <a:ext cx="8721725" cy="3886200"/>
          </a:xfrm>
          <a:prstGeom prst="rect">
            <a:avLst/>
          </a:prstGeom>
          <a:noFill/>
          <a:ln w="9525">
            <a:noFill/>
            <a:miter lim="800000"/>
            <a:headEnd/>
            <a:tailEnd/>
          </a:ln>
        </p:spPr>
      </p:pic>
    </p:spTree>
    <p:extLst>
      <p:ext uri="{BB962C8B-B14F-4D97-AF65-F5344CB8AC3E}">
        <p14:creationId xmlns:p14="http://schemas.microsoft.com/office/powerpoint/2010/main" val="31839988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304800"/>
            <a:ext cx="8915400" cy="274320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293688" y="3048000"/>
            <a:ext cx="8850312" cy="1524000"/>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304800" y="4495800"/>
            <a:ext cx="8051800" cy="1828800"/>
          </a:xfrm>
          <a:prstGeom prst="rect">
            <a:avLst/>
          </a:prstGeom>
          <a:noFill/>
          <a:ln w="9525">
            <a:noFill/>
            <a:miter lim="800000"/>
            <a:headEnd/>
            <a:tailEnd/>
          </a:ln>
        </p:spPr>
      </p:pic>
    </p:spTree>
    <p:extLst>
      <p:ext uri="{BB962C8B-B14F-4D97-AF65-F5344CB8AC3E}">
        <p14:creationId xmlns:p14="http://schemas.microsoft.com/office/powerpoint/2010/main" val="11169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down)">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533400" y="228600"/>
            <a:ext cx="8313738" cy="5943600"/>
          </a:xfrm>
          <a:prstGeom prst="rect">
            <a:avLst/>
          </a:prstGeom>
          <a:noFill/>
          <a:ln w="9525">
            <a:noFill/>
            <a:miter lim="800000"/>
            <a:headEnd/>
            <a:tailEnd/>
          </a:ln>
        </p:spPr>
      </p:pic>
    </p:spTree>
    <p:extLst>
      <p:ext uri="{BB962C8B-B14F-4D97-AF65-F5344CB8AC3E}">
        <p14:creationId xmlns:p14="http://schemas.microsoft.com/office/powerpoint/2010/main" val="15266194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533400" y="304800"/>
            <a:ext cx="8172450" cy="5943600"/>
          </a:xfrm>
          <a:prstGeom prst="rect">
            <a:avLst/>
          </a:prstGeom>
          <a:noFill/>
          <a:ln w="9525">
            <a:noFill/>
            <a:miter lim="800000"/>
            <a:headEnd/>
            <a:tailEnd/>
          </a:ln>
        </p:spPr>
      </p:pic>
    </p:spTree>
    <p:extLst>
      <p:ext uri="{BB962C8B-B14F-4D97-AF65-F5344CB8AC3E}">
        <p14:creationId xmlns:p14="http://schemas.microsoft.com/office/powerpoint/2010/main" val="25213559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990600" y="381000"/>
            <a:ext cx="7569200" cy="5943600"/>
          </a:xfrm>
          <a:prstGeom prst="rect">
            <a:avLst/>
          </a:prstGeom>
          <a:noFill/>
          <a:ln w="9525">
            <a:noFill/>
            <a:miter lim="800000"/>
            <a:headEnd/>
            <a:tailEnd/>
          </a:ln>
        </p:spPr>
      </p:pic>
    </p:spTree>
    <p:extLst>
      <p:ext uri="{BB962C8B-B14F-4D97-AF65-F5344CB8AC3E}">
        <p14:creationId xmlns:p14="http://schemas.microsoft.com/office/powerpoint/2010/main" val="17912856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009063" cy="1752600"/>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1295400" y="1447800"/>
            <a:ext cx="6934200" cy="5219700"/>
          </a:xfrm>
          <a:prstGeom prst="rect">
            <a:avLst/>
          </a:prstGeom>
          <a:noFill/>
          <a:ln w="9525">
            <a:noFill/>
            <a:miter lim="800000"/>
            <a:headEnd/>
            <a:tailEnd/>
          </a:ln>
        </p:spPr>
      </p:pic>
    </p:spTree>
    <p:extLst>
      <p:ext uri="{BB962C8B-B14F-4D97-AF65-F5344CB8AC3E}">
        <p14:creationId xmlns:p14="http://schemas.microsoft.com/office/powerpoint/2010/main" val="3804006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477" y="518652"/>
            <a:ext cx="7916723" cy="3561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156" y="32406"/>
            <a:ext cx="9160156" cy="369332"/>
          </a:xfrm>
          <a:prstGeom prst="rect">
            <a:avLst/>
          </a:prstGeom>
        </p:spPr>
        <p:txBody>
          <a:bodyPr wrap="square">
            <a:spAutoFit/>
          </a:bodyPr>
          <a:lstStyle/>
          <a:p>
            <a:r>
              <a:rPr lang="en-US" b="1" dirty="0">
                <a:solidFill>
                  <a:srgbClr val="FF0000"/>
                </a:solidFill>
              </a:rPr>
              <a:t>Table </a:t>
            </a:r>
            <a:r>
              <a:rPr lang="en-US" b="1" dirty="0" smtClean="0">
                <a:solidFill>
                  <a:srgbClr val="FF0000"/>
                </a:solidFill>
              </a:rPr>
              <a:t>: Declination </a:t>
            </a:r>
            <a:r>
              <a:rPr lang="en-US" b="1" dirty="0">
                <a:solidFill>
                  <a:srgbClr val="FF0000"/>
                </a:solidFill>
              </a:rPr>
              <a:t>and Earth–Sun Distance of the Representative Averaged Days for Months</a:t>
            </a:r>
            <a:endParaRPr lang="en-US" dirty="0">
              <a:solidFill>
                <a:srgbClr val="FF0000"/>
              </a:solidFill>
            </a:endParaRPr>
          </a:p>
        </p:txBody>
      </p:sp>
      <p:sp>
        <p:nvSpPr>
          <p:cNvPr id="5" name="Rectangle 4"/>
          <p:cNvSpPr/>
          <p:nvPr/>
        </p:nvSpPr>
        <p:spPr>
          <a:xfrm>
            <a:off x="133438" y="4092528"/>
            <a:ext cx="4721164" cy="523220"/>
          </a:xfrm>
          <a:prstGeom prst="rect">
            <a:avLst/>
          </a:prstGeom>
        </p:spPr>
        <p:txBody>
          <a:bodyPr wrap="none">
            <a:spAutoFit/>
          </a:bodyPr>
          <a:lstStyle/>
          <a:p>
            <a:r>
              <a:rPr lang="en-US" sz="2800" b="1" dirty="0">
                <a:solidFill>
                  <a:srgbClr val="3333FF"/>
                </a:solidFill>
                <a:latin typeface="Comic Sans MS" pitchFamily="66" charset="0"/>
              </a:rPr>
              <a:t>Apparent Path of the Sun</a:t>
            </a:r>
            <a:endParaRPr lang="en-US" sz="2800" dirty="0">
              <a:solidFill>
                <a:srgbClr val="3333FF"/>
              </a:solidFill>
              <a:latin typeface="Comic Sans MS" pitchFamily="66" charset="0"/>
            </a:endParaRPr>
          </a:p>
        </p:txBody>
      </p:sp>
      <p:sp>
        <p:nvSpPr>
          <p:cNvPr id="6" name="Rectangle 5"/>
          <p:cNvSpPr/>
          <p:nvPr/>
        </p:nvSpPr>
        <p:spPr>
          <a:xfrm>
            <a:off x="-16156" y="4693748"/>
            <a:ext cx="9160156" cy="2308324"/>
          </a:xfrm>
          <a:prstGeom prst="rect">
            <a:avLst/>
          </a:prstGeom>
        </p:spPr>
        <p:txBody>
          <a:bodyPr wrap="square">
            <a:spAutoFit/>
          </a:bodyPr>
          <a:lstStyle/>
          <a:p>
            <a:pPr algn="just"/>
            <a:r>
              <a:rPr lang="en-US" sz="2400" dirty="0">
                <a:latin typeface="Comic Sans MS" pitchFamily="66" charset="0"/>
              </a:rPr>
              <a:t>The Earth rotates at an approximately constant rate on its axis once in about 24 hours. Such </a:t>
            </a:r>
            <a:r>
              <a:rPr lang="en-US" sz="2400" dirty="0" smtClean="0">
                <a:latin typeface="Comic Sans MS" pitchFamily="66" charset="0"/>
              </a:rPr>
              <a:t>rotation in </a:t>
            </a:r>
            <a:r>
              <a:rPr lang="en-US" sz="2400" dirty="0">
                <a:latin typeface="Comic Sans MS" pitchFamily="66" charset="0"/>
              </a:rPr>
              <a:t>the eastward direction gives the sense that the Sun moves in the opposite direction</a:t>
            </a:r>
            <a:r>
              <a:rPr lang="en-US" sz="2400" dirty="0" smtClean="0">
                <a:latin typeface="Comic Sans MS" pitchFamily="66" charset="0"/>
              </a:rPr>
              <a:t>.</a:t>
            </a:r>
            <a:r>
              <a:rPr lang="en-US" sz="2400" dirty="0"/>
              <a:t> </a:t>
            </a:r>
            <a:r>
              <a:rPr lang="en-US" sz="2400" dirty="0" smtClean="0">
                <a:latin typeface="Comic Sans MS" pitchFamily="66" charset="0"/>
              </a:rPr>
              <a:t>The so-called </a:t>
            </a:r>
            <a:r>
              <a:rPr lang="en-US" sz="2400" dirty="0">
                <a:latin typeface="Comic Sans MS" pitchFamily="66" charset="0"/>
              </a:rPr>
              <a:t>ecliptic is the apparent path that the Sun traces out in the sky while it goes from east </a:t>
            </a:r>
            <a:r>
              <a:rPr lang="en-US" sz="2400" dirty="0" smtClean="0">
                <a:latin typeface="Comic Sans MS" pitchFamily="66" charset="0"/>
              </a:rPr>
              <a:t>to west </a:t>
            </a:r>
            <a:r>
              <a:rPr lang="en-US" sz="2400" dirty="0">
                <a:latin typeface="Comic Sans MS" pitchFamily="66" charset="0"/>
              </a:rPr>
              <a:t>during the day.</a:t>
            </a:r>
          </a:p>
        </p:txBody>
      </p:sp>
    </p:spTree>
    <p:extLst>
      <p:ext uri="{BB962C8B-B14F-4D97-AF65-F5344CB8AC3E}">
        <p14:creationId xmlns:p14="http://schemas.microsoft.com/office/powerpoint/2010/main" val="368888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cstate="print"/>
          <a:srcRect/>
          <a:stretch>
            <a:fillRect/>
          </a:stretch>
        </p:blipFill>
        <p:spPr bwMode="auto">
          <a:xfrm>
            <a:off x="228600" y="304800"/>
            <a:ext cx="8382000" cy="2847975"/>
          </a:xfrm>
          <a:prstGeom prst="rect">
            <a:avLst/>
          </a:prstGeom>
          <a:noFill/>
          <a:ln w="9525">
            <a:noFill/>
            <a:miter lim="800000"/>
            <a:headEnd/>
            <a:tailEnd/>
          </a:ln>
        </p:spPr>
      </p:pic>
      <p:pic>
        <p:nvPicPr>
          <p:cNvPr id="17412" name="Picture 4"/>
          <p:cNvPicPr>
            <a:picLocks noChangeAspect="1" noChangeArrowheads="1"/>
          </p:cNvPicPr>
          <p:nvPr/>
        </p:nvPicPr>
        <p:blipFill>
          <a:blip r:embed="rId3" cstate="print"/>
          <a:srcRect/>
          <a:stretch>
            <a:fillRect/>
          </a:stretch>
        </p:blipFill>
        <p:spPr bwMode="auto">
          <a:xfrm>
            <a:off x="0" y="3048000"/>
            <a:ext cx="8610600" cy="3448050"/>
          </a:xfrm>
          <a:prstGeom prst="rect">
            <a:avLst/>
          </a:prstGeom>
          <a:noFill/>
          <a:ln w="9525">
            <a:noFill/>
            <a:miter lim="800000"/>
            <a:headEnd/>
            <a:tailEnd/>
          </a:ln>
        </p:spPr>
      </p:pic>
    </p:spTree>
    <p:extLst>
      <p:ext uri="{BB962C8B-B14F-4D97-AF65-F5344CB8AC3E}">
        <p14:creationId xmlns:p14="http://schemas.microsoft.com/office/powerpoint/2010/main" val="37163431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0" y="0"/>
            <a:ext cx="8928100" cy="2209800"/>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0" y="2286000"/>
            <a:ext cx="8705850" cy="1752600"/>
          </a:xfrm>
          <a:prstGeom prst="rect">
            <a:avLst/>
          </a:prstGeom>
          <a:noFill/>
          <a:ln w="9525">
            <a:noFill/>
            <a:miter lim="800000"/>
            <a:headEnd/>
            <a:tailEnd/>
          </a:ln>
        </p:spPr>
      </p:pic>
      <p:pic>
        <p:nvPicPr>
          <p:cNvPr id="18436" name="Picture 4"/>
          <p:cNvPicPr>
            <a:picLocks noChangeAspect="1" noChangeArrowheads="1"/>
          </p:cNvPicPr>
          <p:nvPr/>
        </p:nvPicPr>
        <p:blipFill>
          <a:blip r:embed="rId4" cstate="print"/>
          <a:srcRect/>
          <a:stretch>
            <a:fillRect/>
          </a:stretch>
        </p:blipFill>
        <p:spPr bwMode="auto">
          <a:xfrm>
            <a:off x="22123" y="4301613"/>
            <a:ext cx="7923213" cy="1143000"/>
          </a:xfrm>
          <a:prstGeom prst="rect">
            <a:avLst/>
          </a:prstGeom>
          <a:noFill/>
          <a:ln w="9525">
            <a:noFill/>
            <a:miter lim="800000"/>
            <a:headEnd/>
            <a:tailEnd/>
          </a:ln>
        </p:spPr>
      </p:pic>
    </p:spTree>
    <p:extLst>
      <p:ext uri="{BB962C8B-B14F-4D97-AF65-F5344CB8AC3E}">
        <p14:creationId xmlns:p14="http://schemas.microsoft.com/office/powerpoint/2010/main" val="17672603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cstate="print"/>
          <a:srcRect/>
          <a:stretch>
            <a:fillRect/>
          </a:stretch>
        </p:blipFill>
        <p:spPr bwMode="auto">
          <a:xfrm>
            <a:off x="228600" y="228600"/>
            <a:ext cx="8013700" cy="1066800"/>
          </a:xfrm>
          <a:prstGeom prst="rect">
            <a:avLst/>
          </a:prstGeom>
          <a:noFill/>
          <a:ln w="9525">
            <a:noFill/>
            <a:miter lim="800000"/>
            <a:headEnd/>
            <a:tailEnd/>
          </a:ln>
        </p:spPr>
      </p:pic>
      <p:pic>
        <p:nvPicPr>
          <p:cNvPr id="20483" name="Picture 4"/>
          <p:cNvPicPr>
            <a:picLocks noChangeAspect="1" noChangeArrowheads="1"/>
          </p:cNvPicPr>
          <p:nvPr/>
        </p:nvPicPr>
        <p:blipFill>
          <a:blip r:embed="rId3" cstate="print"/>
          <a:srcRect/>
          <a:stretch>
            <a:fillRect/>
          </a:stretch>
        </p:blipFill>
        <p:spPr bwMode="auto">
          <a:xfrm>
            <a:off x="457200" y="1371600"/>
            <a:ext cx="8054975" cy="4800600"/>
          </a:xfrm>
          <a:prstGeom prst="rect">
            <a:avLst/>
          </a:prstGeom>
          <a:noFill/>
          <a:ln w="9525">
            <a:noFill/>
            <a:miter lim="800000"/>
            <a:headEnd/>
            <a:tailEnd/>
          </a:ln>
        </p:spPr>
      </p:pic>
    </p:spTree>
    <p:extLst>
      <p:ext uri="{BB962C8B-B14F-4D97-AF65-F5344CB8AC3E}">
        <p14:creationId xmlns:p14="http://schemas.microsoft.com/office/powerpoint/2010/main" val="42628774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0"/>
            <a:ext cx="8875713" cy="2133600"/>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0" y="2057400"/>
            <a:ext cx="8551863" cy="2209800"/>
          </a:xfrm>
          <a:prstGeom prst="rect">
            <a:avLst/>
          </a:prstGeom>
          <a:noFill/>
          <a:ln w="9525">
            <a:noFill/>
            <a:miter lim="800000"/>
            <a:headEnd/>
            <a:tailEnd/>
          </a:ln>
        </p:spPr>
      </p:pic>
      <p:pic>
        <p:nvPicPr>
          <p:cNvPr id="20485" name="Picture 5"/>
          <p:cNvPicPr>
            <a:picLocks noChangeAspect="1" noChangeArrowheads="1"/>
          </p:cNvPicPr>
          <p:nvPr/>
        </p:nvPicPr>
        <p:blipFill>
          <a:blip r:embed="rId4" cstate="print"/>
          <a:srcRect/>
          <a:stretch>
            <a:fillRect/>
          </a:stretch>
        </p:blipFill>
        <p:spPr bwMode="auto">
          <a:xfrm>
            <a:off x="228600" y="4191000"/>
            <a:ext cx="8378825" cy="1371600"/>
          </a:xfrm>
          <a:prstGeom prst="rect">
            <a:avLst/>
          </a:prstGeom>
          <a:noFill/>
          <a:ln w="9525">
            <a:noFill/>
            <a:miter lim="800000"/>
            <a:headEnd/>
            <a:tailEnd/>
          </a:ln>
        </p:spPr>
      </p:pic>
    </p:spTree>
    <p:extLst>
      <p:ext uri="{BB962C8B-B14F-4D97-AF65-F5344CB8AC3E}">
        <p14:creationId xmlns:p14="http://schemas.microsoft.com/office/powerpoint/2010/main" val="22705296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228600" y="304800"/>
            <a:ext cx="8289925" cy="2286000"/>
          </a:xfrm>
          <a:prstGeom prst="rect">
            <a:avLst/>
          </a:prstGeom>
          <a:noFill/>
          <a:ln w="9525">
            <a:noFill/>
            <a:miter lim="800000"/>
            <a:headEnd/>
            <a:tailEnd/>
          </a:ln>
        </p:spPr>
      </p:pic>
    </p:spTree>
    <p:extLst>
      <p:ext uri="{BB962C8B-B14F-4D97-AF65-F5344CB8AC3E}">
        <p14:creationId xmlns:p14="http://schemas.microsoft.com/office/powerpoint/2010/main" val="145331834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Font typeface="Arial" charset="0"/>
              <a:buNone/>
            </a:pPr>
            <a:r>
              <a:rPr lang="en-US" b="1" i="1" smtClean="0">
                <a:solidFill>
                  <a:srgbClr val="0000FF"/>
                </a:solidFill>
                <a:latin typeface="Times New Roman" pitchFamily="18" charset="0"/>
                <a:cs typeface="Times New Roman" pitchFamily="18" charset="0"/>
              </a:rPr>
              <a:t>Solar radiation on horizontal surface</a:t>
            </a:r>
          </a:p>
        </p:txBody>
      </p:sp>
      <p:pic>
        <p:nvPicPr>
          <p:cNvPr id="22530" name="Picture 2"/>
          <p:cNvPicPr>
            <a:picLocks noChangeAspect="1" noChangeArrowheads="1"/>
          </p:cNvPicPr>
          <p:nvPr/>
        </p:nvPicPr>
        <p:blipFill>
          <a:blip r:embed="rId2" cstate="print"/>
          <a:srcRect/>
          <a:stretch>
            <a:fillRect/>
          </a:stretch>
        </p:blipFill>
        <p:spPr bwMode="auto">
          <a:xfrm>
            <a:off x="228600" y="609600"/>
            <a:ext cx="8304213" cy="1600200"/>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228600" y="2133600"/>
            <a:ext cx="8701088" cy="3810000"/>
          </a:xfrm>
          <a:prstGeom prst="rect">
            <a:avLst/>
          </a:prstGeom>
          <a:noFill/>
          <a:ln w="9525">
            <a:noFill/>
            <a:miter lim="800000"/>
            <a:headEnd/>
            <a:tailEnd/>
          </a:ln>
        </p:spPr>
      </p:pic>
    </p:spTree>
    <p:extLst>
      <p:ext uri="{BB962C8B-B14F-4D97-AF65-F5344CB8AC3E}">
        <p14:creationId xmlns:p14="http://schemas.microsoft.com/office/powerpoint/2010/main" val="20061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0"/>
            <a:ext cx="9202738" cy="2362200"/>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lum bright="-10000"/>
          </a:blip>
          <a:srcRect/>
          <a:stretch>
            <a:fillRect/>
          </a:stretch>
        </p:blipFill>
        <p:spPr bwMode="auto">
          <a:xfrm>
            <a:off x="0" y="2514600"/>
            <a:ext cx="9120188" cy="2362200"/>
          </a:xfrm>
          <a:prstGeom prst="rect">
            <a:avLst/>
          </a:prstGeom>
          <a:noFill/>
          <a:ln w="9525">
            <a:noFill/>
            <a:miter lim="800000"/>
            <a:headEnd/>
            <a:tailEnd/>
          </a:ln>
        </p:spPr>
      </p:pic>
      <p:pic>
        <p:nvPicPr>
          <p:cNvPr id="23556" name="Picture 4"/>
          <p:cNvPicPr>
            <a:picLocks noChangeAspect="1" noChangeArrowheads="1"/>
          </p:cNvPicPr>
          <p:nvPr/>
        </p:nvPicPr>
        <p:blipFill>
          <a:blip r:embed="rId4" cstate="print"/>
          <a:srcRect/>
          <a:stretch>
            <a:fillRect/>
          </a:stretch>
        </p:blipFill>
        <p:spPr bwMode="auto">
          <a:xfrm>
            <a:off x="152400" y="4876800"/>
            <a:ext cx="7772400" cy="1597025"/>
          </a:xfrm>
          <a:prstGeom prst="rect">
            <a:avLst/>
          </a:prstGeom>
          <a:noFill/>
          <a:ln w="9525">
            <a:noFill/>
            <a:miter lim="800000"/>
            <a:headEnd/>
            <a:tailEnd/>
          </a:ln>
        </p:spPr>
      </p:pic>
    </p:spTree>
    <p:extLst>
      <p:ext uri="{BB962C8B-B14F-4D97-AF65-F5344CB8AC3E}">
        <p14:creationId xmlns:p14="http://schemas.microsoft.com/office/powerpoint/2010/main" val="19609172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0" y="0"/>
            <a:ext cx="9037638" cy="3352800"/>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304800" y="3733800"/>
            <a:ext cx="8305800" cy="2778125"/>
          </a:xfrm>
          <a:prstGeom prst="rect">
            <a:avLst/>
          </a:prstGeom>
          <a:noFill/>
          <a:ln w="9525">
            <a:noFill/>
            <a:miter lim="800000"/>
            <a:headEnd/>
            <a:tailEnd/>
          </a:ln>
        </p:spPr>
      </p:pic>
    </p:spTree>
    <p:extLst>
      <p:ext uri="{BB962C8B-B14F-4D97-AF65-F5344CB8AC3E}">
        <p14:creationId xmlns:p14="http://schemas.microsoft.com/office/powerpoint/2010/main" val="22564795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686800" cy="6705600"/>
          </a:xfrm>
        </p:spPr>
        <p:txBody>
          <a:bodyPr/>
          <a:lstStyle/>
          <a:p>
            <a:pPr>
              <a:buFont typeface="Arial" charset="0"/>
              <a:buNone/>
            </a:pPr>
            <a:r>
              <a:rPr lang="en-US" b="1" i="1" smtClean="0">
                <a:solidFill>
                  <a:srgbClr val="C00000"/>
                </a:solidFill>
                <a:latin typeface="Times New Roman" pitchFamily="18" charset="0"/>
                <a:cs typeface="Times New Roman" pitchFamily="18" charset="0"/>
              </a:rPr>
              <a:t>Estimation of Clear Sky Radiation</a:t>
            </a:r>
          </a:p>
        </p:txBody>
      </p:sp>
      <p:pic>
        <p:nvPicPr>
          <p:cNvPr id="26626" name="Picture 2"/>
          <p:cNvPicPr>
            <a:picLocks noChangeAspect="1" noChangeArrowheads="1"/>
          </p:cNvPicPr>
          <p:nvPr/>
        </p:nvPicPr>
        <p:blipFill>
          <a:blip r:embed="rId2" cstate="print"/>
          <a:srcRect/>
          <a:stretch>
            <a:fillRect/>
          </a:stretch>
        </p:blipFill>
        <p:spPr bwMode="auto">
          <a:xfrm>
            <a:off x="304800" y="609600"/>
            <a:ext cx="8543925" cy="1600200"/>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304800" y="2209800"/>
            <a:ext cx="8166100" cy="1600200"/>
          </a:xfrm>
          <a:prstGeom prst="rect">
            <a:avLst/>
          </a:prstGeom>
          <a:noFill/>
          <a:ln w="9525">
            <a:noFill/>
            <a:miter lim="800000"/>
            <a:headEnd/>
            <a:tailEnd/>
          </a:ln>
        </p:spPr>
      </p:pic>
      <p:pic>
        <p:nvPicPr>
          <p:cNvPr id="26628" name="Picture 4"/>
          <p:cNvPicPr>
            <a:picLocks noChangeAspect="1" noChangeArrowheads="1"/>
          </p:cNvPicPr>
          <p:nvPr/>
        </p:nvPicPr>
        <p:blipFill>
          <a:blip r:embed="rId4" cstate="print"/>
          <a:srcRect/>
          <a:stretch>
            <a:fillRect/>
          </a:stretch>
        </p:blipFill>
        <p:spPr bwMode="auto">
          <a:xfrm>
            <a:off x="381000" y="3886200"/>
            <a:ext cx="8340725" cy="2133600"/>
          </a:xfrm>
          <a:prstGeom prst="rect">
            <a:avLst/>
          </a:prstGeom>
          <a:noFill/>
          <a:ln w="9525">
            <a:noFill/>
            <a:miter lim="800000"/>
            <a:headEnd/>
            <a:tailEnd/>
          </a:ln>
        </p:spPr>
      </p:pic>
    </p:spTree>
    <p:extLst>
      <p:ext uri="{BB962C8B-B14F-4D97-AF65-F5344CB8AC3E}">
        <p14:creationId xmlns:p14="http://schemas.microsoft.com/office/powerpoint/2010/main" val="274485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0" y="228600"/>
            <a:ext cx="9144000" cy="3443288"/>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0" y="3733800"/>
            <a:ext cx="8915400" cy="2924175"/>
          </a:xfrm>
          <a:prstGeom prst="rect">
            <a:avLst/>
          </a:prstGeom>
          <a:noFill/>
          <a:ln w="9525">
            <a:noFill/>
            <a:miter lim="800000"/>
            <a:headEnd/>
            <a:tailEnd/>
          </a:ln>
        </p:spPr>
      </p:pic>
    </p:spTree>
    <p:extLst>
      <p:ext uri="{BB962C8B-B14F-4D97-AF65-F5344CB8AC3E}">
        <p14:creationId xmlns:p14="http://schemas.microsoft.com/office/powerpoint/2010/main" val="3327572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sz="2000" dirty="0">
                <a:latin typeface="Comic Sans MS" pitchFamily="66" charset="0"/>
              </a:rPr>
              <a:t>The rotation axis of the Earth is tilted 23.45° from being perpendicular to the ecliptic plane </a:t>
            </a:r>
            <a:r>
              <a:rPr lang="en-US" sz="2000" dirty="0" smtClean="0">
                <a:latin typeface="Comic Sans MS" pitchFamily="66" charset="0"/>
              </a:rPr>
              <a:t>and as </a:t>
            </a:r>
            <a:r>
              <a:rPr lang="en-US" sz="2000" dirty="0">
                <a:latin typeface="Comic Sans MS" pitchFamily="66" charset="0"/>
              </a:rPr>
              <a:t>a result, the </a:t>
            </a:r>
            <a:r>
              <a:rPr lang="en-US" sz="2000" dirty="0" smtClean="0">
                <a:latin typeface="Comic Sans MS" pitchFamily="66" charset="0"/>
              </a:rPr>
              <a:t>angle between </a:t>
            </a:r>
            <a:r>
              <a:rPr lang="en-US" sz="2000" dirty="0">
                <a:latin typeface="Comic Sans MS" pitchFamily="66" charset="0"/>
              </a:rPr>
              <a:t>the Sun and a point on the surface of the Earth varies throughout the year and, with </a:t>
            </a:r>
            <a:r>
              <a:rPr lang="en-US" sz="2000" dirty="0" smtClean="0">
                <a:latin typeface="Comic Sans MS" pitchFamily="66" charset="0"/>
              </a:rPr>
              <a:t>this, the </a:t>
            </a:r>
            <a:r>
              <a:rPr lang="en-US" sz="2000" dirty="0">
                <a:latin typeface="Comic Sans MS" pitchFamily="66" charset="0"/>
              </a:rPr>
              <a:t>length of day also changes</a:t>
            </a:r>
            <a:r>
              <a:rPr lang="en-US" sz="2000" dirty="0" smtClean="0">
                <a:latin typeface="Comic Sans MS" pitchFamily="66" charset="0"/>
              </a:rPr>
              <a:t>.</a:t>
            </a:r>
          </a:p>
          <a:p>
            <a:pPr algn="just"/>
            <a:r>
              <a:rPr lang="en-US" sz="2000" dirty="0">
                <a:latin typeface="Comic Sans MS" pitchFamily="66" charset="0"/>
              </a:rPr>
              <a:t>Day length is determined by the length of time when the Sun is above the horizon and </a:t>
            </a:r>
            <a:r>
              <a:rPr lang="en-US" sz="2000" dirty="0" smtClean="0">
                <a:latin typeface="Comic Sans MS" pitchFamily="66" charset="0"/>
              </a:rPr>
              <a:t>varies throughout </a:t>
            </a:r>
            <a:r>
              <a:rPr lang="en-US" sz="2000" dirty="0">
                <a:latin typeface="Comic Sans MS" pitchFamily="66" charset="0"/>
              </a:rPr>
              <a:t>the year as the Earth–Sun geometric relationships </a:t>
            </a:r>
            <a:r>
              <a:rPr lang="en-US" sz="2000" dirty="0" smtClean="0">
                <a:latin typeface="Comic Sans MS" pitchFamily="66" charset="0"/>
              </a:rPr>
              <a:t>change.</a:t>
            </a:r>
          </a:p>
          <a:p>
            <a:pPr algn="just"/>
            <a:r>
              <a:rPr lang="en-US" sz="2000" dirty="0">
                <a:latin typeface="Comic Sans MS" pitchFamily="66" charset="0"/>
              </a:rPr>
              <a:t>Again, the </a:t>
            </a:r>
            <a:r>
              <a:rPr lang="en-US" sz="2000" dirty="0" smtClean="0">
                <a:latin typeface="Comic Sans MS" pitchFamily="66" charset="0"/>
              </a:rPr>
              <a:t>Earth’s tilt </a:t>
            </a:r>
            <a:r>
              <a:rPr lang="en-US" sz="2000" dirty="0">
                <a:latin typeface="Comic Sans MS" pitchFamily="66" charset="0"/>
              </a:rPr>
              <a:t>has a great effect on what an observer sees, depending on whether he or she is in the </a:t>
            </a:r>
            <a:r>
              <a:rPr lang="en-US" sz="2000" dirty="0" smtClean="0">
                <a:latin typeface="Comic Sans MS" pitchFamily="66" charset="0"/>
              </a:rPr>
              <a:t>Northern or </a:t>
            </a:r>
            <a:r>
              <a:rPr lang="en-US" sz="2000" dirty="0">
                <a:latin typeface="Comic Sans MS" pitchFamily="66" charset="0"/>
              </a:rPr>
              <a:t>Southern Hemisphere, as shown in Figure </a:t>
            </a:r>
            <a:r>
              <a:rPr lang="en-US" sz="2000" dirty="0" smtClean="0">
                <a:latin typeface="Comic Sans MS" pitchFamily="66" charset="0"/>
              </a:rPr>
              <a:t>below.</a:t>
            </a:r>
            <a:endParaRPr lang="en-US" sz="2000" dirty="0">
              <a:latin typeface="Comic Sans MS" pitchFamily="66" charset="0"/>
            </a:endParaRPr>
          </a:p>
        </p:txBody>
      </p:sp>
      <p:pic>
        <p:nvPicPr>
          <p:cNvPr id="1026" name="Picture 2"/>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4203" y="3352799"/>
            <a:ext cx="9112087" cy="285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290" y="6211669"/>
            <a:ext cx="9144000" cy="646331"/>
          </a:xfrm>
          <a:prstGeom prst="rect">
            <a:avLst/>
          </a:prstGeom>
        </p:spPr>
        <p:txBody>
          <a:bodyPr wrap="square">
            <a:spAutoFit/>
          </a:bodyPr>
          <a:lstStyle/>
          <a:p>
            <a:pPr algn="just"/>
            <a:r>
              <a:rPr lang="en-US" dirty="0">
                <a:solidFill>
                  <a:srgbClr val="C00000"/>
                </a:solidFill>
                <a:latin typeface="Comic Sans MS" pitchFamily="66" charset="0"/>
              </a:rPr>
              <a:t>Figure Apparent daily path of the Sun in the sky throughout the year for an observer in the Northern (left) and Southern Hemispheres (right).</a:t>
            </a:r>
          </a:p>
        </p:txBody>
      </p:sp>
    </p:spTree>
    <p:extLst>
      <p:ext uri="{BB962C8B-B14F-4D97-AF65-F5344CB8AC3E}">
        <p14:creationId xmlns:p14="http://schemas.microsoft.com/office/powerpoint/2010/main" val="357201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500"/>
                                        <p:tgtEl>
                                          <p:spTgt spid="102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2" cstate="print"/>
          <a:srcRect/>
          <a:stretch>
            <a:fillRect/>
          </a:stretch>
        </p:blipFill>
        <p:spPr bwMode="auto">
          <a:xfrm>
            <a:off x="0" y="0"/>
            <a:ext cx="9097963" cy="2362200"/>
          </a:xfrm>
          <a:prstGeom prst="rect">
            <a:avLst/>
          </a:prstGeom>
          <a:noFill/>
          <a:ln w="9525">
            <a:noFill/>
            <a:miter lim="800000"/>
            <a:headEnd/>
            <a:tailEnd/>
          </a:ln>
        </p:spPr>
      </p:pic>
      <p:pic>
        <p:nvPicPr>
          <p:cNvPr id="30724" name="Picture 4"/>
          <p:cNvPicPr>
            <a:picLocks noChangeAspect="1" noChangeArrowheads="1"/>
          </p:cNvPicPr>
          <p:nvPr/>
        </p:nvPicPr>
        <p:blipFill>
          <a:blip r:embed="rId3" cstate="print"/>
          <a:srcRect/>
          <a:stretch>
            <a:fillRect/>
          </a:stretch>
        </p:blipFill>
        <p:spPr bwMode="auto">
          <a:xfrm>
            <a:off x="228600" y="2590800"/>
            <a:ext cx="8662988" cy="2743200"/>
          </a:xfrm>
          <a:prstGeom prst="rect">
            <a:avLst/>
          </a:prstGeom>
          <a:noFill/>
          <a:ln w="9525">
            <a:noFill/>
            <a:miter lim="800000"/>
            <a:headEnd/>
            <a:tailEnd/>
          </a:ln>
        </p:spPr>
      </p:pic>
      <p:pic>
        <p:nvPicPr>
          <p:cNvPr id="30726" name="Picture 6"/>
          <p:cNvPicPr>
            <a:picLocks noChangeAspect="1" noChangeArrowheads="1"/>
          </p:cNvPicPr>
          <p:nvPr/>
        </p:nvPicPr>
        <p:blipFill>
          <a:blip r:embed="rId4" cstate="print"/>
          <a:srcRect/>
          <a:stretch>
            <a:fillRect/>
          </a:stretch>
        </p:blipFill>
        <p:spPr bwMode="auto">
          <a:xfrm>
            <a:off x="381000" y="5562600"/>
            <a:ext cx="8763000" cy="1247775"/>
          </a:xfrm>
          <a:prstGeom prst="rect">
            <a:avLst/>
          </a:prstGeom>
          <a:noFill/>
          <a:ln w="9525">
            <a:noFill/>
            <a:miter lim="800000"/>
            <a:headEnd/>
            <a:tailEnd/>
          </a:ln>
        </p:spPr>
      </p:pic>
    </p:spTree>
    <p:extLst>
      <p:ext uri="{BB962C8B-B14F-4D97-AF65-F5344CB8AC3E}">
        <p14:creationId xmlns:p14="http://schemas.microsoft.com/office/powerpoint/2010/main" val="13683234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3200" b="1" i="1" smtClean="0">
                <a:solidFill>
                  <a:srgbClr val="C00000"/>
                </a:solidFill>
                <a:latin typeface="Times New Roman" pitchFamily="18" charset="0"/>
                <a:cs typeface="Times New Roman" pitchFamily="18" charset="0"/>
              </a:rPr>
              <a:t>Prediction of solar radiation on horizontal surface</a:t>
            </a:r>
          </a:p>
        </p:txBody>
      </p:sp>
      <p:pic>
        <p:nvPicPr>
          <p:cNvPr id="31746" name="Picture 2"/>
          <p:cNvPicPr>
            <a:picLocks noChangeAspect="1" noChangeArrowheads="1"/>
          </p:cNvPicPr>
          <p:nvPr/>
        </p:nvPicPr>
        <p:blipFill>
          <a:blip r:embed="rId2" cstate="print"/>
          <a:srcRect/>
          <a:stretch>
            <a:fillRect/>
          </a:stretch>
        </p:blipFill>
        <p:spPr bwMode="auto">
          <a:xfrm>
            <a:off x="263525" y="990600"/>
            <a:ext cx="8880475" cy="3048000"/>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lum bright="-24000"/>
          </a:blip>
          <a:srcRect/>
          <a:stretch>
            <a:fillRect/>
          </a:stretch>
        </p:blipFill>
        <p:spPr bwMode="auto">
          <a:xfrm>
            <a:off x="609600" y="4125913"/>
            <a:ext cx="7315200" cy="2732087"/>
          </a:xfrm>
          <a:prstGeom prst="rect">
            <a:avLst/>
          </a:prstGeom>
          <a:noFill/>
          <a:ln w="9525">
            <a:noFill/>
            <a:miter lim="800000"/>
            <a:headEnd/>
            <a:tailEnd/>
          </a:ln>
        </p:spPr>
      </p:pic>
    </p:spTree>
    <p:extLst>
      <p:ext uri="{BB962C8B-B14F-4D97-AF65-F5344CB8AC3E}">
        <p14:creationId xmlns:p14="http://schemas.microsoft.com/office/powerpoint/2010/main" val="421806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6"/>
                                        </p:tgtEl>
                                        <p:attrNameLst>
                                          <p:attrName>style.visibility</p:attrName>
                                        </p:attrNameLst>
                                      </p:cBhvr>
                                      <p:to>
                                        <p:strVal val="visible"/>
                                      </p:to>
                                    </p:set>
                                    <p:anim calcmode="lin" valueType="num">
                                      <p:cBhvr additive="base">
                                        <p:cTn id="13" dur="500" fill="hold"/>
                                        <p:tgtEl>
                                          <p:spTgt spid="31746"/>
                                        </p:tgtEl>
                                        <p:attrNameLst>
                                          <p:attrName>ppt_x</p:attrName>
                                        </p:attrNameLst>
                                      </p:cBhvr>
                                      <p:tavLst>
                                        <p:tav tm="0">
                                          <p:val>
                                            <p:strVal val="#ppt_x"/>
                                          </p:val>
                                        </p:tav>
                                        <p:tav tm="100000">
                                          <p:val>
                                            <p:strVal val="#ppt_x"/>
                                          </p:val>
                                        </p:tav>
                                      </p:tavLst>
                                    </p:anim>
                                    <p:anim calcmode="lin" valueType="num">
                                      <p:cBhvr additive="base">
                                        <p:cTn id="14"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1747"/>
                                        </p:tgtEl>
                                        <p:attrNameLst>
                                          <p:attrName>style.visibility</p:attrName>
                                        </p:attrNameLst>
                                      </p:cBhvr>
                                      <p:to>
                                        <p:strVal val="visible"/>
                                      </p:to>
                                    </p:set>
                                    <p:animEffect transition="in" filter="wipe(down)">
                                      <p:cBhvr>
                                        <p:cTn id="19"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381000" y="381000"/>
            <a:ext cx="8185150" cy="2209800"/>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228600" y="2590800"/>
            <a:ext cx="8750300" cy="3810000"/>
          </a:xfrm>
          <a:prstGeom prst="rect">
            <a:avLst/>
          </a:prstGeom>
          <a:noFill/>
          <a:ln w="9525">
            <a:noFill/>
            <a:miter lim="800000"/>
            <a:headEnd/>
            <a:tailEnd/>
          </a:ln>
        </p:spPr>
      </p:pic>
    </p:spTree>
    <p:extLst>
      <p:ext uri="{BB962C8B-B14F-4D97-AF65-F5344CB8AC3E}">
        <p14:creationId xmlns:p14="http://schemas.microsoft.com/office/powerpoint/2010/main" val="34032507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2" cstate="print"/>
          <a:srcRect/>
          <a:stretch>
            <a:fillRect/>
          </a:stretch>
        </p:blipFill>
        <p:spPr bwMode="auto">
          <a:xfrm>
            <a:off x="304800" y="228600"/>
            <a:ext cx="8561388" cy="1295400"/>
          </a:xfrm>
          <a:prstGeom prst="rect">
            <a:avLst/>
          </a:prstGeom>
          <a:noFill/>
          <a:ln w="9525">
            <a:noFill/>
            <a:miter lim="800000"/>
            <a:headEnd/>
            <a:tailEnd/>
          </a:ln>
        </p:spPr>
      </p:pic>
      <p:pic>
        <p:nvPicPr>
          <p:cNvPr id="33796" name="Picture 4"/>
          <p:cNvPicPr>
            <a:picLocks noChangeAspect="1" noChangeArrowheads="1"/>
          </p:cNvPicPr>
          <p:nvPr/>
        </p:nvPicPr>
        <p:blipFill>
          <a:blip r:embed="rId3" cstate="print"/>
          <a:srcRect/>
          <a:stretch>
            <a:fillRect/>
          </a:stretch>
        </p:blipFill>
        <p:spPr bwMode="auto">
          <a:xfrm>
            <a:off x="228600" y="1447800"/>
            <a:ext cx="8572500" cy="2743200"/>
          </a:xfrm>
          <a:prstGeom prst="rect">
            <a:avLst/>
          </a:prstGeom>
          <a:noFill/>
          <a:ln w="9525">
            <a:noFill/>
            <a:miter lim="800000"/>
            <a:headEnd/>
            <a:tailEnd/>
          </a:ln>
        </p:spPr>
      </p:pic>
      <p:pic>
        <p:nvPicPr>
          <p:cNvPr id="33797" name="Picture 5"/>
          <p:cNvPicPr>
            <a:picLocks noChangeAspect="1" noChangeArrowheads="1"/>
          </p:cNvPicPr>
          <p:nvPr/>
        </p:nvPicPr>
        <p:blipFill>
          <a:blip r:embed="rId4" cstate="print"/>
          <a:srcRect/>
          <a:stretch>
            <a:fillRect/>
          </a:stretch>
        </p:blipFill>
        <p:spPr bwMode="auto">
          <a:xfrm>
            <a:off x="228600" y="4191000"/>
            <a:ext cx="8850313" cy="2286000"/>
          </a:xfrm>
          <a:prstGeom prst="rect">
            <a:avLst/>
          </a:prstGeom>
          <a:noFill/>
          <a:ln w="9525">
            <a:noFill/>
            <a:miter lim="800000"/>
            <a:headEnd/>
            <a:tailEnd/>
          </a:ln>
        </p:spPr>
      </p:pic>
    </p:spTree>
    <p:extLst>
      <p:ext uri="{BB962C8B-B14F-4D97-AF65-F5344CB8AC3E}">
        <p14:creationId xmlns:p14="http://schemas.microsoft.com/office/powerpoint/2010/main" val="254312682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2" cstate="print"/>
          <a:srcRect/>
          <a:stretch>
            <a:fillRect/>
          </a:stretch>
        </p:blipFill>
        <p:spPr bwMode="auto">
          <a:xfrm>
            <a:off x="228600" y="228600"/>
            <a:ext cx="8804275" cy="3381375"/>
          </a:xfrm>
          <a:prstGeom prst="rect">
            <a:avLst/>
          </a:prstGeom>
          <a:noFill/>
          <a:ln w="9525">
            <a:noFill/>
            <a:miter lim="800000"/>
            <a:headEnd/>
            <a:tailEnd/>
          </a:ln>
        </p:spPr>
      </p:pic>
      <p:pic>
        <p:nvPicPr>
          <p:cNvPr id="34820" name="Picture 4"/>
          <p:cNvPicPr>
            <a:picLocks noChangeAspect="1" noChangeArrowheads="1"/>
          </p:cNvPicPr>
          <p:nvPr/>
        </p:nvPicPr>
        <p:blipFill>
          <a:blip r:embed="rId3" cstate="print"/>
          <a:srcRect/>
          <a:stretch>
            <a:fillRect/>
          </a:stretch>
        </p:blipFill>
        <p:spPr bwMode="auto">
          <a:xfrm>
            <a:off x="500855" y="3495368"/>
            <a:ext cx="8259763" cy="3124200"/>
          </a:xfrm>
          <a:prstGeom prst="rect">
            <a:avLst/>
          </a:prstGeom>
          <a:noFill/>
          <a:ln w="9525">
            <a:noFill/>
            <a:miter lim="800000"/>
            <a:headEnd/>
            <a:tailEnd/>
          </a:ln>
        </p:spPr>
      </p:pic>
    </p:spTree>
    <p:extLst>
      <p:ext uri="{BB962C8B-B14F-4D97-AF65-F5344CB8AC3E}">
        <p14:creationId xmlns:p14="http://schemas.microsoft.com/office/powerpoint/2010/main" val="26633693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914400" y="457200"/>
            <a:ext cx="7620000" cy="5721350"/>
          </a:xfrm>
          <a:prstGeom prst="rect">
            <a:avLst/>
          </a:prstGeom>
          <a:noFill/>
          <a:ln w="9525">
            <a:noFill/>
            <a:miter lim="800000"/>
            <a:headEnd/>
            <a:tailEnd/>
          </a:ln>
        </p:spPr>
      </p:pic>
    </p:spTree>
    <p:extLst>
      <p:ext uri="{BB962C8B-B14F-4D97-AF65-F5344CB8AC3E}">
        <p14:creationId xmlns:p14="http://schemas.microsoft.com/office/powerpoint/2010/main" val="21672760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0" y="0"/>
            <a:ext cx="9347200" cy="1447800"/>
          </a:xfrm>
          <a:prstGeom prst="rect">
            <a:avLst/>
          </a:prstGeom>
          <a:noFill/>
          <a:ln w="9525">
            <a:noFill/>
            <a:miter lim="800000"/>
            <a:headEnd/>
            <a:tailEnd/>
          </a:ln>
        </p:spPr>
      </p:pic>
      <p:pic>
        <p:nvPicPr>
          <p:cNvPr id="36867" name="Picture 3"/>
          <p:cNvPicPr>
            <a:picLocks noChangeAspect="1" noChangeArrowheads="1"/>
          </p:cNvPicPr>
          <p:nvPr/>
        </p:nvPicPr>
        <p:blipFill>
          <a:blip r:embed="rId3" cstate="print"/>
          <a:srcRect/>
          <a:stretch>
            <a:fillRect/>
          </a:stretch>
        </p:blipFill>
        <p:spPr bwMode="auto">
          <a:xfrm>
            <a:off x="304800" y="1524000"/>
            <a:ext cx="8382000" cy="3979863"/>
          </a:xfrm>
          <a:prstGeom prst="rect">
            <a:avLst/>
          </a:prstGeom>
          <a:noFill/>
          <a:ln w="9525">
            <a:noFill/>
            <a:miter lim="800000"/>
            <a:headEnd/>
            <a:tailEnd/>
          </a:ln>
        </p:spPr>
      </p:pic>
    </p:spTree>
    <p:extLst>
      <p:ext uri="{BB962C8B-B14F-4D97-AF65-F5344CB8AC3E}">
        <p14:creationId xmlns:p14="http://schemas.microsoft.com/office/powerpoint/2010/main" val="29710813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304800" y="0"/>
            <a:ext cx="8736013" cy="6324600"/>
          </a:xfrm>
          <a:prstGeom prst="rect">
            <a:avLst/>
          </a:prstGeom>
          <a:noFill/>
          <a:ln w="9525">
            <a:noFill/>
            <a:miter lim="800000"/>
            <a:headEnd/>
            <a:tailEnd/>
          </a:ln>
        </p:spPr>
      </p:pic>
    </p:spTree>
    <p:extLst>
      <p:ext uri="{BB962C8B-B14F-4D97-AF65-F5344CB8AC3E}">
        <p14:creationId xmlns:p14="http://schemas.microsoft.com/office/powerpoint/2010/main" val="28819794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0" y="0"/>
            <a:ext cx="8701088" cy="2133600"/>
          </a:xfrm>
          <a:prstGeom prst="rect">
            <a:avLst/>
          </a:prstGeom>
          <a:noFill/>
          <a:ln w="9525">
            <a:noFill/>
            <a:miter lim="800000"/>
            <a:headEnd/>
            <a:tailEnd/>
          </a:ln>
        </p:spPr>
      </p:pic>
      <p:pic>
        <p:nvPicPr>
          <p:cNvPr id="38915" name="Picture 3"/>
          <p:cNvPicPr>
            <a:picLocks noChangeAspect="1" noChangeArrowheads="1"/>
          </p:cNvPicPr>
          <p:nvPr/>
        </p:nvPicPr>
        <p:blipFill>
          <a:blip r:embed="rId3" cstate="print"/>
          <a:srcRect/>
          <a:stretch>
            <a:fillRect/>
          </a:stretch>
        </p:blipFill>
        <p:spPr bwMode="auto">
          <a:xfrm>
            <a:off x="0" y="2209800"/>
            <a:ext cx="8931275" cy="2667000"/>
          </a:xfrm>
          <a:prstGeom prst="rect">
            <a:avLst/>
          </a:prstGeom>
          <a:noFill/>
          <a:ln w="9525">
            <a:noFill/>
            <a:miter lim="800000"/>
            <a:headEnd/>
            <a:tailEnd/>
          </a:ln>
        </p:spPr>
      </p:pic>
      <p:pic>
        <p:nvPicPr>
          <p:cNvPr id="38916" name="Picture 4"/>
          <p:cNvPicPr>
            <a:picLocks noChangeAspect="1" noChangeArrowheads="1"/>
          </p:cNvPicPr>
          <p:nvPr/>
        </p:nvPicPr>
        <p:blipFill>
          <a:blip r:embed="rId4" cstate="print"/>
          <a:srcRect/>
          <a:stretch>
            <a:fillRect/>
          </a:stretch>
        </p:blipFill>
        <p:spPr bwMode="auto">
          <a:xfrm>
            <a:off x="228600" y="4800600"/>
            <a:ext cx="8534400" cy="1935163"/>
          </a:xfrm>
          <a:prstGeom prst="rect">
            <a:avLst/>
          </a:prstGeom>
          <a:noFill/>
          <a:ln w="9525">
            <a:noFill/>
            <a:miter lim="800000"/>
            <a:headEnd/>
            <a:tailEnd/>
          </a:ln>
        </p:spPr>
      </p:pic>
    </p:spTree>
    <p:extLst>
      <p:ext uri="{BB962C8B-B14F-4D97-AF65-F5344CB8AC3E}">
        <p14:creationId xmlns:p14="http://schemas.microsoft.com/office/powerpoint/2010/main" val="47425701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92075" y="381000"/>
            <a:ext cx="9051925" cy="2286000"/>
          </a:xfrm>
          <a:prstGeom prst="rect">
            <a:avLst/>
          </a:prstGeom>
          <a:noFill/>
          <a:ln w="9525">
            <a:noFill/>
            <a:miter lim="800000"/>
            <a:headEnd/>
            <a:tailEnd/>
          </a:ln>
        </p:spPr>
      </p:pic>
    </p:spTree>
    <p:extLst>
      <p:ext uri="{BB962C8B-B14F-4D97-AF65-F5344CB8AC3E}">
        <p14:creationId xmlns:p14="http://schemas.microsoft.com/office/powerpoint/2010/main" val="557892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z="3200" b="1" dirty="0">
                <a:solidFill>
                  <a:srgbClr val="FF0000"/>
                </a:solidFill>
                <a:latin typeface="Comic Sans MS" pitchFamily="66" charset="0"/>
              </a:rPr>
              <a:t>Earth and </a:t>
            </a:r>
            <a:r>
              <a:rPr lang="en-US" sz="3200" b="1" dirty="0" smtClean="0">
                <a:solidFill>
                  <a:srgbClr val="FF0000"/>
                </a:solidFill>
                <a:latin typeface="Comic Sans MS" pitchFamily="66" charset="0"/>
              </a:rPr>
              <a:t>Celestial </a:t>
            </a:r>
            <a:r>
              <a:rPr lang="en-US" sz="3200" b="1" dirty="0">
                <a:solidFill>
                  <a:srgbClr val="FF0000"/>
                </a:solidFill>
                <a:latin typeface="Comic Sans MS" pitchFamily="66" charset="0"/>
              </a:rPr>
              <a:t>Coordinate Systems</a:t>
            </a:r>
            <a:endParaRPr lang="en-US" sz="3200" dirty="0">
              <a:solidFill>
                <a:srgbClr val="FF0000"/>
              </a:solidFill>
              <a:latin typeface="Comic Sans MS" pitchFamily="66" charset="0"/>
            </a:endParaRPr>
          </a:p>
        </p:txBody>
      </p:sp>
      <p:sp>
        <p:nvSpPr>
          <p:cNvPr id="3" name="Content Placeholder 2"/>
          <p:cNvSpPr>
            <a:spLocks noGrp="1"/>
          </p:cNvSpPr>
          <p:nvPr>
            <p:ph idx="1"/>
          </p:nvPr>
        </p:nvSpPr>
        <p:spPr>
          <a:xfrm>
            <a:off x="76200" y="762000"/>
            <a:ext cx="9067800" cy="6019800"/>
          </a:xfrm>
        </p:spPr>
        <p:txBody>
          <a:bodyPr>
            <a:normAutofit/>
          </a:bodyPr>
          <a:lstStyle/>
          <a:p>
            <a:pPr marL="0" indent="0" algn="just">
              <a:buNone/>
            </a:pPr>
            <a:r>
              <a:rPr lang="en-US" sz="2400" dirty="0">
                <a:latin typeface="Comic Sans MS" pitchFamily="66" charset="0"/>
              </a:rPr>
              <a:t>Any location on Earth is described by two angles, </a:t>
            </a:r>
            <a:r>
              <a:rPr lang="en-US" sz="2400" i="1" dirty="0">
                <a:latin typeface="Comic Sans MS" pitchFamily="66" charset="0"/>
              </a:rPr>
              <a:t>latitude </a:t>
            </a:r>
            <a:r>
              <a:rPr lang="en-US" sz="2400" dirty="0" smtClean="0">
                <a:latin typeface="Comic Sans MS" pitchFamily="66" charset="0"/>
              </a:rPr>
              <a:t>(</a:t>
            </a:r>
            <a:r>
              <a:rPr lang="el-GR" sz="2400" dirty="0" smtClean="0">
                <a:latin typeface="Times New Roman" pitchFamily="18" charset="0"/>
                <a:cs typeface="Times New Roman" pitchFamily="18" charset="0"/>
              </a:rPr>
              <a:t>ϕ</a:t>
            </a:r>
            <a:r>
              <a:rPr lang="en-US" sz="2400" dirty="0" smtClean="0">
                <a:latin typeface="Comic Sans MS" pitchFamily="66" charset="0"/>
              </a:rPr>
              <a:t>) </a:t>
            </a:r>
            <a:r>
              <a:rPr lang="en-US" sz="2400" dirty="0">
                <a:latin typeface="Comic Sans MS" pitchFamily="66" charset="0"/>
              </a:rPr>
              <a:t>and </a:t>
            </a:r>
            <a:r>
              <a:rPr lang="en-US" sz="2400" i="1" dirty="0">
                <a:latin typeface="Comic Sans MS" pitchFamily="66" charset="0"/>
              </a:rPr>
              <a:t>longitude </a:t>
            </a:r>
            <a:r>
              <a:rPr lang="en-US" sz="2400" dirty="0">
                <a:latin typeface="Comic Sans MS" pitchFamily="66" charset="0"/>
              </a:rPr>
              <a:t>(λ).</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48" y="1501566"/>
            <a:ext cx="5206108" cy="4852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4799" y="6452757"/>
            <a:ext cx="3865161" cy="369332"/>
          </a:xfrm>
          <a:prstGeom prst="rect">
            <a:avLst/>
          </a:prstGeom>
        </p:spPr>
        <p:txBody>
          <a:bodyPr wrap="none">
            <a:spAutoFit/>
          </a:bodyPr>
          <a:lstStyle/>
          <a:p>
            <a:r>
              <a:rPr lang="en-US" dirty="0">
                <a:solidFill>
                  <a:srgbClr val="C00000"/>
                </a:solidFill>
                <a:latin typeface="Comic Sans MS" pitchFamily="66" charset="0"/>
              </a:rPr>
              <a:t>Figure  </a:t>
            </a:r>
            <a:r>
              <a:rPr lang="en-US" dirty="0" smtClean="0">
                <a:solidFill>
                  <a:srgbClr val="C00000"/>
                </a:solidFill>
                <a:latin typeface="Comic Sans MS" pitchFamily="66" charset="0"/>
              </a:rPr>
              <a:t> </a:t>
            </a:r>
            <a:r>
              <a:rPr lang="en-US" dirty="0">
                <a:solidFill>
                  <a:srgbClr val="C00000"/>
                </a:solidFill>
                <a:latin typeface="Comic Sans MS" pitchFamily="66" charset="0"/>
              </a:rPr>
              <a:t>Earth coordinate system.</a:t>
            </a:r>
          </a:p>
        </p:txBody>
      </p:sp>
      <p:sp>
        <p:nvSpPr>
          <p:cNvPr id="6" name="Rectangle 5"/>
          <p:cNvSpPr/>
          <p:nvPr/>
        </p:nvSpPr>
        <p:spPr>
          <a:xfrm>
            <a:off x="4876800" y="1501566"/>
            <a:ext cx="4267200" cy="1754326"/>
          </a:xfrm>
          <a:prstGeom prst="rect">
            <a:avLst/>
          </a:prstGeom>
        </p:spPr>
        <p:txBody>
          <a:bodyPr wrap="square">
            <a:spAutoFit/>
          </a:bodyPr>
          <a:lstStyle/>
          <a:p>
            <a:pPr algn="just"/>
            <a:r>
              <a:rPr lang="en-US" dirty="0">
                <a:solidFill>
                  <a:srgbClr val="3333FF"/>
                </a:solidFill>
                <a:latin typeface="Comic Sans MS" pitchFamily="66" charset="0"/>
              </a:rPr>
              <a:t>The latitude </a:t>
            </a:r>
            <a:r>
              <a:rPr lang="en-US" dirty="0" smtClean="0">
                <a:solidFill>
                  <a:srgbClr val="3333FF"/>
                </a:solidFill>
                <a:latin typeface="Comic Sans MS" pitchFamily="66" charset="0"/>
              </a:rPr>
              <a:t>corresponds to </a:t>
            </a:r>
            <a:r>
              <a:rPr lang="en-US" dirty="0">
                <a:solidFill>
                  <a:srgbClr val="3333FF"/>
                </a:solidFill>
                <a:latin typeface="Comic Sans MS" pitchFamily="66" charset="0"/>
              </a:rPr>
              <a:t>the elevation angle between a hypothetical line from the center of Earth to any </a:t>
            </a:r>
            <a:r>
              <a:rPr lang="en-US" dirty="0" smtClean="0">
                <a:solidFill>
                  <a:srgbClr val="3333FF"/>
                </a:solidFill>
                <a:latin typeface="Comic Sans MS" pitchFamily="66" charset="0"/>
              </a:rPr>
              <a:t>point on </a:t>
            </a:r>
            <a:r>
              <a:rPr lang="en-US" dirty="0">
                <a:solidFill>
                  <a:srgbClr val="3333FF"/>
                </a:solidFill>
                <a:latin typeface="Comic Sans MS" pitchFamily="66" charset="0"/>
              </a:rPr>
              <a:t>the surface and its projection on the equator </a:t>
            </a:r>
            <a:r>
              <a:rPr lang="en-US" dirty="0" smtClean="0">
                <a:solidFill>
                  <a:srgbClr val="3333FF"/>
                </a:solidFill>
                <a:latin typeface="Comic Sans MS" pitchFamily="66" charset="0"/>
              </a:rPr>
              <a:t>plane (</a:t>
            </a:r>
            <a:r>
              <a:rPr lang="en-US" dirty="0">
                <a:solidFill>
                  <a:srgbClr val="3333FF"/>
                </a:solidFill>
                <a:latin typeface="Comic Sans MS" pitchFamily="66" charset="0"/>
              </a:rPr>
              <a:t>fall between 90° &lt; </a:t>
            </a:r>
            <a:r>
              <a:rPr lang="el-GR" dirty="0">
                <a:latin typeface="Times New Roman" pitchFamily="18" charset="0"/>
                <a:cs typeface="Times New Roman" pitchFamily="18" charset="0"/>
              </a:rPr>
              <a:t>ϕ</a:t>
            </a:r>
            <a:r>
              <a:rPr lang="en-US" dirty="0" smtClean="0">
                <a:solidFill>
                  <a:srgbClr val="3333FF"/>
                </a:solidFill>
                <a:latin typeface="Comic Sans MS" pitchFamily="66" charset="0"/>
              </a:rPr>
              <a:t> </a:t>
            </a:r>
            <a:r>
              <a:rPr lang="en-US" dirty="0">
                <a:solidFill>
                  <a:srgbClr val="3333FF"/>
                </a:solidFill>
                <a:latin typeface="Comic Sans MS" pitchFamily="66" charset="0"/>
              </a:rPr>
              <a:t>&lt; –90°)</a:t>
            </a:r>
          </a:p>
        </p:txBody>
      </p:sp>
      <p:sp>
        <p:nvSpPr>
          <p:cNvPr id="7" name="Rectangle 6"/>
          <p:cNvSpPr/>
          <p:nvPr/>
        </p:nvSpPr>
        <p:spPr>
          <a:xfrm>
            <a:off x="5029200" y="3268183"/>
            <a:ext cx="4114800" cy="1477328"/>
          </a:xfrm>
          <a:prstGeom prst="rect">
            <a:avLst/>
          </a:prstGeom>
        </p:spPr>
        <p:txBody>
          <a:bodyPr wrap="square">
            <a:spAutoFit/>
          </a:bodyPr>
          <a:lstStyle/>
          <a:p>
            <a:r>
              <a:rPr lang="en-US" dirty="0" smtClean="0">
                <a:solidFill>
                  <a:srgbClr val="3333FF"/>
                </a:solidFill>
                <a:latin typeface="Comic Sans MS" pitchFamily="66" charset="0"/>
              </a:rPr>
              <a:t>The longitudes are  </a:t>
            </a:r>
            <a:r>
              <a:rPr lang="en-US" dirty="0">
                <a:solidFill>
                  <a:srgbClr val="3333FF"/>
                </a:solidFill>
                <a:latin typeface="Comic Sans MS" pitchFamily="66" charset="0"/>
              </a:rPr>
              <a:t>imaginary </a:t>
            </a:r>
            <a:r>
              <a:rPr lang="en-US" dirty="0" smtClean="0">
                <a:solidFill>
                  <a:srgbClr val="3333FF"/>
                </a:solidFill>
                <a:latin typeface="Comic Sans MS" pitchFamily="66" charset="0"/>
              </a:rPr>
              <a:t>lines </a:t>
            </a:r>
            <a:r>
              <a:rPr lang="en-US" dirty="0">
                <a:solidFill>
                  <a:srgbClr val="3333FF"/>
                </a:solidFill>
                <a:latin typeface="Comic Sans MS" pitchFamily="66" charset="0"/>
              </a:rPr>
              <a:t>extended from pole to pole </a:t>
            </a:r>
            <a:r>
              <a:rPr lang="en-US" dirty="0" smtClean="0">
                <a:solidFill>
                  <a:srgbClr val="3333FF"/>
                </a:solidFill>
                <a:latin typeface="Comic Sans MS" pitchFamily="66" charset="0"/>
              </a:rPr>
              <a:t> and are </a:t>
            </a:r>
            <a:r>
              <a:rPr lang="en-US" dirty="0">
                <a:solidFill>
                  <a:srgbClr val="3333FF"/>
                </a:solidFill>
                <a:latin typeface="Comic Sans MS" pitchFamily="66" charset="0"/>
              </a:rPr>
              <a:t>called meridians; For each meridian crossing the equator’s circle, there is an angle </a:t>
            </a:r>
            <a:r>
              <a:rPr lang="en-US" dirty="0" smtClean="0">
                <a:solidFill>
                  <a:srgbClr val="3333FF"/>
                </a:solidFill>
                <a:latin typeface="Comic Sans MS" pitchFamily="66" charset="0"/>
              </a:rPr>
              <a:t>assigned. </a:t>
            </a:r>
            <a:endParaRPr lang="en-US" dirty="0">
              <a:solidFill>
                <a:srgbClr val="3333FF"/>
              </a:solidFill>
              <a:latin typeface="Comic Sans MS" pitchFamily="66" charset="0"/>
            </a:endParaRPr>
          </a:p>
        </p:txBody>
      </p:sp>
      <p:sp>
        <p:nvSpPr>
          <p:cNvPr id="8" name="Rectangle 7"/>
          <p:cNvSpPr/>
          <p:nvPr/>
        </p:nvSpPr>
        <p:spPr>
          <a:xfrm>
            <a:off x="5029201" y="4996934"/>
            <a:ext cx="4114800" cy="923330"/>
          </a:xfrm>
          <a:prstGeom prst="rect">
            <a:avLst/>
          </a:prstGeom>
        </p:spPr>
        <p:txBody>
          <a:bodyPr wrap="square">
            <a:spAutoFit/>
          </a:bodyPr>
          <a:lstStyle/>
          <a:p>
            <a:r>
              <a:rPr lang="en-US" dirty="0">
                <a:solidFill>
                  <a:srgbClr val="3333FF"/>
                </a:solidFill>
                <a:latin typeface="Comic Sans MS" pitchFamily="66" charset="0"/>
              </a:rPr>
              <a:t>Longitudes are measured from 0 </a:t>
            </a:r>
            <a:r>
              <a:rPr lang="en-US" dirty="0" smtClean="0">
                <a:solidFill>
                  <a:srgbClr val="3333FF"/>
                </a:solidFill>
                <a:latin typeface="Comic Sans MS" pitchFamily="66" charset="0"/>
              </a:rPr>
              <a:t>to </a:t>
            </a:r>
            <a:r>
              <a:rPr lang="en-US" dirty="0">
                <a:solidFill>
                  <a:srgbClr val="3333FF"/>
                </a:solidFill>
                <a:latin typeface="Comic Sans MS" pitchFamily="66" charset="0"/>
              </a:rPr>
              <a:t>180° east of the Prime Meridian and 180° </a:t>
            </a:r>
            <a:r>
              <a:rPr lang="en-US" dirty="0" smtClean="0">
                <a:solidFill>
                  <a:srgbClr val="3333FF"/>
                </a:solidFill>
                <a:latin typeface="Comic Sans MS" pitchFamily="66" charset="0"/>
              </a:rPr>
              <a:t>west.</a:t>
            </a:r>
            <a:endParaRPr lang="en-US" dirty="0">
              <a:solidFill>
                <a:srgbClr val="3333FF"/>
              </a:solidFill>
              <a:latin typeface="Comic Sans MS" pitchFamily="66" charset="0"/>
            </a:endParaRPr>
          </a:p>
        </p:txBody>
      </p:sp>
    </p:spTree>
    <p:extLst>
      <p:ext uri="{BB962C8B-B14F-4D97-AF65-F5344CB8AC3E}">
        <p14:creationId xmlns:p14="http://schemas.microsoft.com/office/powerpoint/2010/main" val="96451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304800" y="304800"/>
            <a:ext cx="8915400" cy="2971800"/>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lum bright="-24000"/>
          </a:blip>
          <a:srcRect/>
          <a:stretch>
            <a:fillRect/>
          </a:stretch>
        </p:blipFill>
        <p:spPr bwMode="auto">
          <a:xfrm>
            <a:off x="457200" y="3429000"/>
            <a:ext cx="8001000" cy="3352800"/>
          </a:xfrm>
          <a:prstGeom prst="rect">
            <a:avLst/>
          </a:prstGeom>
          <a:noFill/>
          <a:ln w="9525">
            <a:noFill/>
            <a:miter lim="800000"/>
            <a:headEnd/>
            <a:tailEnd/>
          </a:ln>
        </p:spPr>
      </p:pic>
    </p:spTree>
    <p:extLst>
      <p:ext uri="{BB962C8B-B14F-4D97-AF65-F5344CB8AC3E}">
        <p14:creationId xmlns:p14="http://schemas.microsoft.com/office/powerpoint/2010/main" val="156590814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cstate="print"/>
          <a:srcRect/>
          <a:stretch>
            <a:fillRect/>
          </a:stretch>
        </p:blipFill>
        <p:spPr bwMode="auto">
          <a:xfrm>
            <a:off x="0" y="381000"/>
            <a:ext cx="9009063" cy="2133600"/>
          </a:xfrm>
          <a:prstGeom prst="rect">
            <a:avLst/>
          </a:prstGeom>
          <a:noFill/>
          <a:ln w="9525">
            <a:noFill/>
            <a:miter lim="800000"/>
            <a:headEnd/>
            <a:tailEnd/>
          </a:ln>
        </p:spPr>
      </p:pic>
      <p:pic>
        <p:nvPicPr>
          <p:cNvPr id="28676" name="Picture 4"/>
          <p:cNvPicPr>
            <a:picLocks noChangeAspect="1" noChangeArrowheads="1"/>
          </p:cNvPicPr>
          <p:nvPr/>
        </p:nvPicPr>
        <p:blipFill>
          <a:blip r:embed="rId3" cstate="print"/>
          <a:srcRect/>
          <a:stretch>
            <a:fillRect/>
          </a:stretch>
        </p:blipFill>
        <p:spPr bwMode="auto">
          <a:xfrm>
            <a:off x="304800" y="2590800"/>
            <a:ext cx="8491538" cy="1447800"/>
          </a:xfrm>
          <a:prstGeom prst="rect">
            <a:avLst/>
          </a:prstGeom>
          <a:noFill/>
          <a:ln w="9525">
            <a:noFill/>
            <a:miter lim="800000"/>
            <a:headEnd/>
            <a:tailEnd/>
          </a:ln>
        </p:spPr>
      </p:pic>
      <p:pic>
        <p:nvPicPr>
          <p:cNvPr id="28677" name="Picture 5"/>
          <p:cNvPicPr>
            <a:picLocks noChangeAspect="1" noChangeArrowheads="1"/>
          </p:cNvPicPr>
          <p:nvPr/>
        </p:nvPicPr>
        <p:blipFill>
          <a:blip r:embed="rId4" cstate="print"/>
          <a:srcRect/>
          <a:stretch>
            <a:fillRect/>
          </a:stretch>
        </p:blipFill>
        <p:spPr bwMode="auto">
          <a:xfrm>
            <a:off x="304800" y="4038600"/>
            <a:ext cx="8270875" cy="2286000"/>
          </a:xfrm>
          <a:prstGeom prst="rect">
            <a:avLst/>
          </a:prstGeom>
          <a:noFill/>
          <a:ln w="9525">
            <a:noFill/>
            <a:miter lim="800000"/>
            <a:headEnd/>
            <a:tailEnd/>
          </a:ln>
        </p:spPr>
      </p:pic>
    </p:spTree>
    <p:extLst>
      <p:ext uri="{BB962C8B-B14F-4D97-AF65-F5344CB8AC3E}">
        <p14:creationId xmlns:p14="http://schemas.microsoft.com/office/powerpoint/2010/main" val="32080384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52400" y="381000"/>
            <a:ext cx="8810625" cy="2209800"/>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lum bright="-24000"/>
          </a:blip>
          <a:srcRect/>
          <a:stretch>
            <a:fillRect/>
          </a:stretch>
        </p:blipFill>
        <p:spPr bwMode="auto">
          <a:xfrm>
            <a:off x="0" y="2667000"/>
            <a:ext cx="8562975" cy="2133600"/>
          </a:xfrm>
          <a:prstGeom prst="rect">
            <a:avLst/>
          </a:prstGeom>
          <a:noFill/>
          <a:ln w="9525">
            <a:noFill/>
            <a:miter lim="800000"/>
            <a:headEnd/>
            <a:tailEnd/>
          </a:ln>
        </p:spPr>
      </p:pic>
      <p:pic>
        <p:nvPicPr>
          <p:cNvPr id="24580" name="Picture 4"/>
          <p:cNvPicPr>
            <a:picLocks noChangeAspect="1" noChangeArrowheads="1"/>
          </p:cNvPicPr>
          <p:nvPr/>
        </p:nvPicPr>
        <p:blipFill>
          <a:blip r:embed="rId4" cstate="print"/>
          <a:srcRect/>
          <a:stretch>
            <a:fillRect/>
          </a:stretch>
        </p:blipFill>
        <p:spPr bwMode="auto">
          <a:xfrm>
            <a:off x="914400" y="4953000"/>
            <a:ext cx="7239000" cy="1143000"/>
          </a:xfrm>
          <a:prstGeom prst="rect">
            <a:avLst/>
          </a:prstGeom>
          <a:noFill/>
          <a:ln w="9525">
            <a:noFill/>
            <a:miter lim="800000"/>
            <a:headEnd/>
            <a:tailEnd/>
          </a:ln>
        </p:spPr>
      </p:pic>
    </p:spTree>
    <p:extLst>
      <p:ext uri="{BB962C8B-B14F-4D97-AF65-F5344CB8AC3E}">
        <p14:creationId xmlns:p14="http://schemas.microsoft.com/office/powerpoint/2010/main" val="2490239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just">
              <a:buNone/>
            </a:pPr>
            <a:r>
              <a:rPr lang="en-US" sz="2400" b="1" i="1" dirty="0">
                <a:solidFill>
                  <a:srgbClr val="0000FF"/>
                </a:solidFill>
                <a:latin typeface="Times New Roman" pitchFamily="18" charset="0"/>
                <a:cs typeface="Times New Roman" pitchFamily="18" charset="0"/>
              </a:rPr>
              <a:t>Declination Angle (</a:t>
            </a:r>
            <a:r>
              <a:rPr lang="en-US" sz="2400" b="1" i="1" dirty="0">
                <a:solidFill>
                  <a:srgbClr val="0000FF"/>
                </a:solidFill>
                <a:latin typeface="Times New Roman" pitchFamily="18" charset="0"/>
                <a:cs typeface="Times New Roman" pitchFamily="18" charset="0"/>
                <a:sym typeface="Symbol"/>
              </a:rPr>
              <a:t></a:t>
            </a:r>
            <a:r>
              <a:rPr lang="en-US" sz="2400" b="1" i="1" dirty="0" smtClean="0">
                <a:solidFill>
                  <a:srgbClr val="0000FF"/>
                </a:solidFill>
                <a:latin typeface="Times New Roman" pitchFamily="18" charset="0"/>
                <a:cs typeface="Times New Roman" pitchFamily="18" charset="0"/>
              </a:rPr>
              <a:t>):</a:t>
            </a:r>
          </a:p>
          <a:p>
            <a:pPr algn="just"/>
            <a:r>
              <a:rPr lang="en-US" sz="2000" dirty="0">
                <a:latin typeface="Comic Sans MS" pitchFamily="66" charset="0"/>
              </a:rPr>
              <a:t>If a line is drawn between the center of the earth and the sun, the angle between this line and the earth’s equatorial plane is called the Declination angle (</a:t>
            </a:r>
            <a:r>
              <a:rPr lang="en-US" sz="2000" dirty="0">
                <a:latin typeface="Comic Sans MS" pitchFamily="66" charset="0"/>
                <a:sym typeface="Symbol"/>
              </a:rPr>
              <a:t></a:t>
            </a:r>
            <a:r>
              <a:rPr lang="en-US" sz="2000" dirty="0">
                <a:latin typeface="Comic Sans MS" pitchFamily="66" charset="0"/>
              </a:rPr>
              <a:t>),</a:t>
            </a:r>
          </a:p>
        </p:txBody>
      </p:sp>
      <p:pic>
        <p:nvPicPr>
          <p:cNvPr id="2050" name="Picture 2"/>
          <p:cNvPicPr>
            <a:picLocks noChangeAspect="1" noChangeArrowheads="1"/>
          </p:cNvPicPr>
          <p:nvPr/>
        </p:nvPicPr>
        <p:blipFill>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665" y="1559938"/>
            <a:ext cx="6134004"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6488357"/>
            <a:ext cx="4030270" cy="369332"/>
          </a:xfrm>
          <a:prstGeom prst="rect">
            <a:avLst/>
          </a:prstGeom>
        </p:spPr>
        <p:txBody>
          <a:bodyPr wrap="none">
            <a:spAutoFit/>
          </a:bodyPr>
          <a:lstStyle/>
          <a:p>
            <a:r>
              <a:rPr lang="en-US" dirty="0">
                <a:solidFill>
                  <a:srgbClr val="C00000"/>
                </a:solidFill>
                <a:latin typeface="Comic Sans MS" pitchFamily="66" charset="0"/>
              </a:rPr>
              <a:t>Figure  </a:t>
            </a:r>
            <a:r>
              <a:rPr lang="en-US" dirty="0" smtClean="0">
                <a:solidFill>
                  <a:srgbClr val="C00000"/>
                </a:solidFill>
                <a:latin typeface="Comic Sans MS" pitchFamily="66" charset="0"/>
              </a:rPr>
              <a:t>Celestial </a:t>
            </a:r>
            <a:r>
              <a:rPr lang="en-US" dirty="0">
                <a:solidFill>
                  <a:srgbClr val="C00000"/>
                </a:solidFill>
                <a:latin typeface="Comic Sans MS" pitchFamily="66" charset="0"/>
              </a:rPr>
              <a:t>coordinate system.</a:t>
            </a:r>
          </a:p>
        </p:txBody>
      </p:sp>
      <p:sp>
        <p:nvSpPr>
          <p:cNvPr id="5" name="Rectangle 4"/>
          <p:cNvSpPr/>
          <p:nvPr/>
        </p:nvSpPr>
        <p:spPr>
          <a:xfrm>
            <a:off x="6286404" y="1676400"/>
            <a:ext cx="2857596" cy="369332"/>
          </a:xfrm>
          <a:prstGeom prst="rect">
            <a:avLst/>
          </a:prstGeom>
        </p:spPr>
        <p:txBody>
          <a:bodyPr wrap="square">
            <a:spAutoFit/>
          </a:bodyPr>
          <a:lstStyle/>
          <a:p>
            <a:endParaRPr lang="en-US" dirty="0"/>
          </a:p>
        </p:txBody>
      </p:sp>
      <p:sp>
        <p:nvSpPr>
          <p:cNvPr id="6" name="Rectangle 5"/>
          <p:cNvSpPr/>
          <p:nvPr/>
        </p:nvSpPr>
        <p:spPr>
          <a:xfrm>
            <a:off x="6168417" y="1708666"/>
            <a:ext cx="3051783" cy="2031325"/>
          </a:xfrm>
          <a:prstGeom prst="rect">
            <a:avLst/>
          </a:prstGeom>
        </p:spPr>
        <p:txBody>
          <a:bodyPr wrap="square">
            <a:spAutoFit/>
          </a:bodyPr>
          <a:lstStyle/>
          <a:p>
            <a:pPr algn="just"/>
            <a:r>
              <a:rPr lang="en-US" dirty="0">
                <a:solidFill>
                  <a:srgbClr val="3333FF"/>
                </a:solidFill>
                <a:latin typeface="Comic Sans MS" pitchFamily="66" charset="0"/>
              </a:rPr>
              <a:t>Similarly to the latitude concept on Earth, the declination δ on the celestial sphere is measured northward or southward from the celestial equator plane</a:t>
            </a:r>
          </a:p>
        </p:txBody>
      </p:sp>
    </p:spTree>
    <p:extLst>
      <p:ext uri="{BB962C8B-B14F-4D97-AF65-F5344CB8AC3E}">
        <p14:creationId xmlns:p14="http://schemas.microsoft.com/office/powerpoint/2010/main" val="259817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521</TotalTime>
  <Words>4102</Words>
  <Application>Microsoft Office PowerPoint</Application>
  <PresentationFormat>On-screen Show (4:3)</PresentationFormat>
  <Paragraphs>240</Paragraphs>
  <Slides>82</Slides>
  <Notes>1</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PowerPoint Presentation</vt:lpstr>
      <vt:lpstr> Introduction</vt:lpstr>
      <vt:lpstr>PowerPoint Presentation</vt:lpstr>
      <vt:lpstr>Sun–Earth Geometric Relationship</vt:lpstr>
      <vt:lpstr>Earth–Sun Distance</vt:lpstr>
      <vt:lpstr>PowerPoint Presentation</vt:lpstr>
      <vt:lpstr>PowerPoint Presentation</vt:lpstr>
      <vt:lpstr>Earth and Celestial Coordinate Systems</vt:lpstr>
      <vt:lpstr>PowerPoint Presentation</vt:lpstr>
      <vt:lpstr>PowerPoint Presentation</vt:lpstr>
      <vt:lpstr>PowerPoint Presentation</vt:lpstr>
      <vt:lpstr>PowerPoint Presentation</vt:lpstr>
      <vt:lpstr>PowerPoint Presentation</vt:lpstr>
      <vt:lpstr>PowerPoint Presentation</vt:lpstr>
      <vt:lpstr>Position of the Sun with Respect to a Tilted Surface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Prediction of solar radiation on horizontal surface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Admin</cp:lastModifiedBy>
  <cp:revision>77</cp:revision>
  <dcterms:created xsi:type="dcterms:W3CDTF">2016-10-31T11:29:55Z</dcterms:created>
  <dcterms:modified xsi:type="dcterms:W3CDTF">2019-11-07T05:55:59Z</dcterms:modified>
</cp:coreProperties>
</file>