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11" r:id="rId2"/>
    <p:sldId id="312" r:id="rId3"/>
    <p:sldId id="258" r:id="rId4"/>
    <p:sldId id="259" r:id="rId5"/>
    <p:sldId id="313" r:id="rId6"/>
    <p:sldId id="260" r:id="rId7"/>
    <p:sldId id="310" r:id="rId8"/>
    <p:sldId id="261" r:id="rId9"/>
    <p:sldId id="262" r:id="rId10"/>
    <p:sldId id="263" r:id="rId11"/>
    <p:sldId id="264" r:id="rId12"/>
    <p:sldId id="302" r:id="rId13"/>
    <p:sldId id="265" r:id="rId14"/>
    <p:sldId id="266" r:id="rId15"/>
    <p:sldId id="267" r:id="rId16"/>
    <p:sldId id="268" r:id="rId17"/>
    <p:sldId id="269" r:id="rId18"/>
    <p:sldId id="270" r:id="rId19"/>
    <p:sldId id="290" r:id="rId20"/>
    <p:sldId id="291" r:id="rId21"/>
    <p:sldId id="292" r:id="rId22"/>
    <p:sldId id="297" r:id="rId23"/>
    <p:sldId id="294" r:id="rId24"/>
    <p:sldId id="293" r:id="rId25"/>
    <p:sldId id="314" r:id="rId26"/>
    <p:sldId id="275" r:id="rId27"/>
    <p:sldId id="279" r:id="rId28"/>
    <p:sldId id="316" r:id="rId29"/>
    <p:sldId id="280" r:id="rId30"/>
    <p:sldId id="276" r:id="rId31"/>
    <p:sldId id="317" r:id="rId32"/>
    <p:sldId id="277" r:id="rId33"/>
    <p:sldId id="281" r:id="rId34"/>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34.wmf"/><Relationship Id="rId1" Type="http://schemas.openxmlformats.org/officeDocument/2006/relationships/image" Target="../media/image2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fld id="{000E80AF-6FAE-4822-8525-AEBAC80CDC36}" type="datetimeFigureOut">
              <a:rPr lang="en-US" smtClean="0"/>
              <a:pPr/>
              <a:t>04-Jun-18</a:t>
            </a:fld>
            <a:endParaRPr lang="en-US"/>
          </a:p>
        </p:txBody>
      </p:sp>
      <p:sp>
        <p:nvSpPr>
          <p:cNvPr id="4" name="Footer Placeholder 3"/>
          <p:cNvSpPr>
            <a:spLocks noGrp="1"/>
          </p:cNvSpPr>
          <p:nvPr>
            <p:ph type="ftr" sz="quarter" idx="2"/>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40" tIns="45720" rIns="91440" bIns="45720" rtlCol="0" anchor="b"/>
          <a:lstStyle>
            <a:lvl1pPr algn="r">
              <a:defRPr sz="1200"/>
            </a:lvl1pPr>
          </a:lstStyle>
          <a:p>
            <a:fld id="{79CB0E72-0B18-403B-8DDD-FEB080E856BC}" type="slidenum">
              <a:rPr lang="en-US" smtClean="0"/>
              <a:pPr/>
              <a:t>‹#›</a:t>
            </a:fld>
            <a:endParaRPr lang="en-US"/>
          </a:p>
        </p:txBody>
      </p:sp>
    </p:spTree>
    <p:extLst>
      <p:ext uri="{BB962C8B-B14F-4D97-AF65-F5344CB8AC3E}">
        <p14:creationId xmlns:p14="http://schemas.microsoft.com/office/powerpoint/2010/main" val="3188179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F09CFD86-0BF2-4A05-A19F-6A5AF32765B5}" type="datetimeFigureOut">
              <a:rPr lang="en-US" smtClean="0"/>
              <a:pPr/>
              <a:t>04-Jun-18</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37BBD941-3204-4B49-8725-5CBA2663CDE4}" type="slidenum">
              <a:rPr lang="en-US" smtClean="0"/>
              <a:pPr/>
              <a:t>‹#›</a:t>
            </a:fld>
            <a:endParaRPr lang="en-US"/>
          </a:p>
        </p:txBody>
      </p:sp>
    </p:spTree>
    <p:extLst>
      <p:ext uri="{BB962C8B-B14F-4D97-AF65-F5344CB8AC3E}">
        <p14:creationId xmlns:p14="http://schemas.microsoft.com/office/powerpoint/2010/main" val="277390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BBD941-3204-4B49-8725-5CBA2663CDE4}"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E3AF14-E250-4676-9088-6562A40DC7C8}" type="datetime1">
              <a:rPr lang="en-US" smtClean="0"/>
              <a:pPr/>
              <a:t>04-Jun-18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31ABD-6A08-461A-ABD4-2E3A81372B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6AECF-5CEB-45B2-A0B2-E36E6EC955DE}" type="datetime1">
              <a:rPr lang="en-US" smtClean="0"/>
              <a:pPr/>
              <a:t>04-Jun-18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31ABD-6A08-461A-ABD4-2E3A81372B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533C0-8F5E-4C20-A945-4EF50E04ABEF}" type="datetime1">
              <a:rPr lang="en-US" smtClean="0"/>
              <a:pPr/>
              <a:t>04-Jun-18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31ABD-6A08-461A-ABD4-2E3A81372B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4F2BB-E13D-4D9B-93FD-1D7A81EF8E16}" type="datetime1">
              <a:rPr lang="en-US" smtClean="0"/>
              <a:pPr/>
              <a:t>04-Jun-18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31ABD-6A08-461A-ABD4-2E3A81372B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84A38-F9C1-4EFC-AA66-4B9ED18B1201}" type="datetime1">
              <a:rPr lang="en-US" smtClean="0"/>
              <a:pPr/>
              <a:t>04-Jun-18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31ABD-6A08-461A-ABD4-2E3A81372B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8D440B-7FCF-4BA8-971D-2A41FE29E629}" type="datetime1">
              <a:rPr lang="en-US" smtClean="0"/>
              <a:pPr/>
              <a:t>04-Jun-18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31ABD-6A08-461A-ABD4-2E3A81372B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771409-9318-411A-BE8E-70B8E01181E1}" type="datetime1">
              <a:rPr lang="en-US" smtClean="0"/>
              <a:pPr/>
              <a:t>04-Jun-18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31ABD-6A08-461A-ABD4-2E3A81372B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23205-04DD-4843-B112-988F9DEA19A5}" type="datetime1">
              <a:rPr lang="en-US" smtClean="0"/>
              <a:pPr/>
              <a:t>04-Jun-18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31ABD-6A08-461A-ABD4-2E3A81372B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EC435-445E-4612-8FFD-EEA5AD454146}" type="datetime1">
              <a:rPr lang="en-US" smtClean="0"/>
              <a:pPr/>
              <a:t>04-Jun-18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31ABD-6A08-461A-ABD4-2E3A81372B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1B80A-33C0-46E9-9AFA-8E0B81B3090E}" type="datetime1">
              <a:rPr lang="en-US" smtClean="0"/>
              <a:pPr/>
              <a:t>04-Jun-18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31ABD-6A08-461A-ABD4-2E3A81372B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BD876-648A-4F1E-9176-410FA15C0226}" type="datetime1">
              <a:rPr lang="en-US" smtClean="0"/>
              <a:pPr/>
              <a:t>04-Jun-18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31ABD-6A08-461A-ABD4-2E3A81372B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D0371-0866-44E4-A827-968C3DFF9BE5}" type="datetime1">
              <a:rPr lang="en-US" smtClean="0"/>
              <a:pPr/>
              <a:t>04-Jun-18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31ABD-6A08-461A-ABD4-2E3A81372B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oleObject" Target="../embeddings/oleObject19.bin"/><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3.wmf"/><Relationship Id="rId5" Type="http://schemas.openxmlformats.org/officeDocument/2006/relationships/oleObject" Target="../embeddings/oleObject21.bin"/><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6.wmf"/><Relationship Id="rId5" Type="http://schemas.openxmlformats.org/officeDocument/2006/relationships/oleObject" Target="../embeddings/oleObject24.bin"/><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8.wmf"/><Relationship Id="rId5" Type="http://schemas.openxmlformats.org/officeDocument/2006/relationships/oleObject" Target="../embeddings/oleObject26.bin"/><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0.wmf"/><Relationship Id="rId5" Type="http://schemas.openxmlformats.org/officeDocument/2006/relationships/oleObject" Target="../embeddings/oleObject28.bin"/><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3.wmf"/><Relationship Id="rId5" Type="http://schemas.openxmlformats.org/officeDocument/2006/relationships/oleObject" Target="../embeddings/oleObject31.bin"/><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4.wmf"/><Relationship Id="rId5" Type="http://schemas.openxmlformats.org/officeDocument/2006/relationships/oleObject" Target="../embeddings/oleObject33.bin"/><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6.wmf"/><Relationship Id="rId5" Type="http://schemas.openxmlformats.org/officeDocument/2006/relationships/oleObject" Target="../embeddings/oleObject36.bin"/><Relationship Id="rId4" Type="http://schemas.openxmlformats.org/officeDocument/2006/relationships/image" Target="../media/image3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7.wmf"/></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0.wmf"/><Relationship Id="rId5" Type="http://schemas.openxmlformats.org/officeDocument/2006/relationships/oleObject" Target="../embeddings/oleObject39.bin"/><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41.wmf"/><Relationship Id="rId4" Type="http://schemas.openxmlformats.org/officeDocument/2006/relationships/oleObject" Target="../embeddings/oleObject40.bin"/></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3.bin"/><Relationship Id="rId5" Type="http://schemas.openxmlformats.org/officeDocument/2006/relationships/image" Target="../media/image44.wmf"/><Relationship Id="rId4" Type="http://schemas.openxmlformats.org/officeDocument/2006/relationships/oleObject" Target="../embeddings/oleObject42.bin"/></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8.wmf"/><Relationship Id="rId11" Type="http://schemas.openxmlformats.org/officeDocument/2006/relationships/image" Target="../media/image51.png"/><Relationship Id="rId5" Type="http://schemas.openxmlformats.org/officeDocument/2006/relationships/oleObject" Target="../embeddings/oleObject45.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47.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2.wmf"/></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057400"/>
            <a:ext cx="7543800" cy="2286000"/>
          </a:xfrm>
        </p:spPr>
        <p:txBody>
          <a:bodyPr>
            <a:normAutofit fontScale="62500" lnSpcReduction="20000"/>
          </a:bodyPr>
          <a:lstStyle/>
          <a:p>
            <a:endParaRPr lang="en-US" dirty="0" smtClean="0"/>
          </a:p>
          <a:p>
            <a:endParaRPr lang="en-US" dirty="0"/>
          </a:p>
          <a:p>
            <a:endParaRPr lang="en-US" dirty="0" smtClean="0"/>
          </a:p>
          <a:p>
            <a:pPr marL="0" indent="0" algn="ctr">
              <a:buNone/>
            </a:pPr>
            <a:r>
              <a:rPr lang="en-US" sz="6400" b="1" dirty="0" smtClean="0">
                <a:solidFill>
                  <a:srgbClr val="FF0000"/>
                </a:solidFill>
                <a:latin typeface="Times New Roman" pitchFamily="18" charset="0"/>
                <a:cs typeface="Times New Roman" pitchFamily="18" charset="0"/>
              </a:rPr>
              <a:t>Chapter Four </a:t>
            </a:r>
          </a:p>
          <a:p>
            <a:pPr marL="0" indent="0" algn="ctr">
              <a:buNone/>
            </a:pPr>
            <a:r>
              <a:rPr lang="en-US" sz="6400" b="1" dirty="0" smtClean="0">
                <a:solidFill>
                  <a:srgbClr val="0000FF"/>
                </a:solidFill>
                <a:latin typeface="Times New Roman" pitchFamily="18" charset="0"/>
                <a:cs typeface="Times New Roman" pitchFamily="18" charset="0"/>
              </a:rPr>
              <a:t>Availability Analysis of Cycles</a:t>
            </a:r>
            <a:endParaRPr lang="en-US" sz="6400" b="1" dirty="0">
              <a:solidFill>
                <a:srgbClr val="0000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7D31ABD-6A08-461A-ABD4-2E3A81372B45}" type="slidenum">
              <a:rPr lang="en-US" smtClean="0"/>
              <a:pPr/>
              <a:t>1</a:t>
            </a:fld>
            <a:endParaRPr lang="en-US"/>
          </a:p>
        </p:txBody>
      </p:sp>
    </p:spTree>
    <p:extLst>
      <p:ext uri="{BB962C8B-B14F-4D97-AF65-F5344CB8AC3E}">
        <p14:creationId xmlns:p14="http://schemas.microsoft.com/office/powerpoint/2010/main" val="293978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sum of the </a:t>
            </a:r>
            <a:r>
              <a:rPr lang="en-US" dirty="0" err="1" smtClean="0">
                <a:latin typeface="Times New Roman" pitchFamily="18" charset="0"/>
                <a:cs typeface="Times New Roman" pitchFamily="18" charset="0"/>
              </a:rPr>
              <a:t>irreversibilities</a:t>
            </a:r>
            <a:endParaRPr lang="en-US" dirty="0" smtClean="0">
              <a:latin typeface="Times New Roman" pitchFamily="18" charset="0"/>
              <a:cs typeface="Times New Roman" pitchFamily="18" charset="0"/>
            </a:endParaRPr>
          </a:p>
          <a:p>
            <a:pPr>
              <a:buNone/>
            </a:pP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tot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rev,tot</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W=</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This </a:t>
            </a:r>
            <a:r>
              <a:rPr lang="en-US" dirty="0" smtClean="0">
                <a:latin typeface="Times New Roman" pitchFamily="18" charset="0"/>
                <a:cs typeface="Times New Roman" pitchFamily="18" charset="0"/>
              </a:rPr>
              <a:t>must also give</a:t>
            </a:r>
          </a:p>
          <a:p>
            <a:pPr>
              <a:buNone/>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tot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gen,tot</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eng</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The second law efficiency of the cycle is again defined in terms of availability input as:  (T</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This can also be expressed in relation to the first law efficiency as follows</a:t>
            </a: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882900" y="457200"/>
          <a:ext cx="6007100" cy="1066800"/>
        </p:xfrm>
        <a:graphic>
          <a:graphicData uri="http://schemas.openxmlformats.org/presentationml/2006/ole">
            <mc:AlternateContent xmlns:mc="http://schemas.openxmlformats.org/markup-compatibility/2006">
              <mc:Choice xmlns:v="urn:schemas-microsoft-com:vml" Requires="v">
                <p:oleObj spid="_x0000_s6212" name="Equation" r:id="rId3" imgW="2717640" imgH="482400" progId="Equation.3">
                  <p:embed/>
                </p:oleObj>
              </mc:Choice>
              <mc:Fallback>
                <p:oleObj name="Equation" r:id="rId3" imgW="271764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900" y="457200"/>
                        <a:ext cx="60071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69753797"/>
              </p:ext>
            </p:extLst>
          </p:nvPr>
        </p:nvGraphicFramePr>
        <p:xfrm>
          <a:off x="990600" y="4038600"/>
          <a:ext cx="4646141" cy="1219200"/>
        </p:xfrm>
        <a:graphic>
          <a:graphicData uri="http://schemas.openxmlformats.org/presentationml/2006/ole">
            <mc:AlternateContent xmlns:mc="http://schemas.openxmlformats.org/markup-compatibility/2006">
              <mc:Choice xmlns:v="urn:schemas-microsoft-com:vml" Requires="v">
                <p:oleObj spid="_x0000_s6213" name="Equation" r:id="rId5" imgW="1790640" imgH="469800" progId="Equation.3">
                  <p:embed/>
                </p:oleObj>
              </mc:Choice>
              <mc:Fallback>
                <p:oleObj name="Equation" r:id="rId5" imgW="1790640" imgH="469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4646141"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17D31ABD-6A08-461A-ABD4-2E3A81372B45}"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down)">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25000" lnSpcReduction="20000"/>
          </a:bodyPr>
          <a:lstStyle/>
          <a:p>
            <a:pPr marL="0" indent="0">
              <a:buNone/>
            </a:pPr>
            <a:r>
              <a:rPr lang="en-US" sz="9600" dirty="0" smtClean="0">
                <a:latin typeface="Times New Roman" pitchFamily="18" charset="0"/>
                <a:cs typeface="Times New Roman" pitchFamily="18" charset="0"/>
              </a:rPr>
              <a:t>Remembering W = </a:t>
            </a:r>
            <a:r>
              <a:rPr lang="el-GR" sz="9600" dirty="0" smtClean="0">
                <a:latin typeface="Times New Roman" pitchFamily="18" charset="0"/>
                <a:cs typeface="Times New Roman" pitchFamily="18" charset="0"/>
              </a:rPr>
              <a:t>η</a:t>
            </a:r>
            <a:r>
              <a:rPr lang="en-US" sz="9600" baseline="-25000" dirty="0" smtClean="0">
                <a:latin typeface="Times New Roman" pitchFamily="18" charset="0"/>
                <a:cs typeface="Times New Roman" pitchFamily="18" charset="0"/>
              </a:rPr>
              <a:t>1st</a:t>
            </a:r>
            <a:r>
              <a:rPr lang="en-US" sz="9600" dirty="0" smtClean="0">
                <a:latin typeface="Times New Roman" pitchFamily="18" charset="0"/>
                <a:cs typeface="Times New Roman" pitchFamily="18" charset="0"/>
              </a:rPr>
              <a:t> Q</a:t>
            </a:r>
            <a:r>
              <a:rPr lang="en-US" sz="9600" baseline="-25000" dirty="0" smtClean="0">
                <a:latin typeface="Times New Roman" pitchFamily="18" charset="0"/>
                <a:cs typeface="Times New Roman" pitchFamily="18" charset="0"/>
              </a:rPr>
              <a:t>H</a:t>
            </a: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 substituting in the 2</a:t>
            </a:r>
            <a:r>
              <a:rPr lang="en-US" sz="9600" baseline="30000" dirty="0" smtClean="0">
                <a:latin typeface="Times New Roman" pitchFamily="18" charset="0"/>
                <a:cs typeface="Times New Roman" pitchFamily="18" charset="0"/>
              </a:rPr>
              <a:t>nd</a:t>
            </a:r>
            <a:r>
              <a:rPr lang="en-US" sz="9600" dirty="0" smtClean="0">
                <a:latin typeface="Times New Roman" pitchFamily="18" charset="0"/>
                <a:cs typeface="Times New Roman" pitchFamily="18" charset="0"/>
              </a:rPr>
              <a:t> law efficiency will give</a:t>
            </a:r>
          </a:p>
          <a:p>
            <a:pPr>
              <a:buNone/>
            </a:pPr>
            <a:endParaRPr lang="en-US" sz="7400" dirty="0" smtClean="0">
              <a:latin typeface="Times New Roman" pitchFamily="18" charset="0"/>
              <a:cs typeface="Times New Roman" pitchFamily="18" charset="0"/>
            </a:endParaRPr>
          </a:p>
          <a:p>
            <a:pPr>
              <a:buNone/>
            </a:pPr>
            <a:endParaRPr lang="en-US" sz="3800" dirty="0" smtClean="0">
              <a:latin typeface="Times New Roman" pitchFamily="18" charset="0"/>
              <a:cs typeface="Times New Roman" pitchFamily="18" charset="0"/>
            </a:endParaRPr>
          </a:p>
          <a:p>
            <a:pPr marL="0" indent="0" algn="just">
              <a:buNone/>
            </a:pPr>
            <a:endParaRPr lang="en-US" sz="9600" dirty="0" smtClean="0">
              <a:latin typeface="Times New Roman" pitchFamily="18" charset="0"/>
              <a:cs typeface="Times New Roman" pitchFamily="18" charset="0"/>
            </a:endParaRPr>
          </a:p>
          <a:p>
            <a:pPr marL="0" indent="0" algn="just">
              <a:buNone/>
            </a:pPr>
            <a:endParaRPr lang="en-US" sz="9600" dirty="0">
              <a:latin typeface="Times New Roman" pitchFamily="18" charset="0"/>
              <a:cs typeface="Times New Roman" pitchFamily="18" charset="0"/>
            </a:endParaRPr>
          </a:p>
          <a:p>
            <a:pPr marL="0" indent="0" algn="just">
              <a:buNone/>
            </a:pPr>
            <a:endParaRPr lang="en-US" sz="9600" dirty="0" smtClean="0">
              <a:latin typeface="Times New Roman" pitchFamily="18" charset="0"/>
              <a:cs typeface="Times New Roman" pitchFamily="18" charset="0"/>
            </a:endParaRPr>
          </a:p>
          <a:p>
            <a:pPr marL="0" indent="0" algn="just">
              <a:buNone/>
            </a:pPr>
            <a:r>
              <a:rPr lang="en-US" sz="9600" dirty="0" smtClean="0">
                <a:latin typeface="Times New Roman" pitchFamily="18" charset="0"/>
                <a:cs typeface="Times New Roman" pitchFamily="18" charset="0"/>
              </a:rPr>
              <a:t>The previous  </a:t>
            </a:r>
            <a:r>
              <a:rPr lang="en-US" sz="9600" dirty="0" smtClean="0">
                <a:latin typeface="Times New Roman" pitchFamily="18" charset="0"/>
                <a:cs typeface="Times New Roman" pitchFamily="18" charset="0"/>
                <a:hlinkClick r:id="rId3" action="ppaction://hlinksldjump"/>
              </a:rPr>
              <a:t>figure (Fig 4.1 </a:t>
            </a:r>
            <a:r>
              <a:rPr lang="en-US" sz="9600" dirty="0" err="1" smtClean="0">
                <a:latin typeface="Times New Roman" pitchFamily="18" charset="0"/>
                <a:cs typeface="Times New Roman" pitchFamily="18" charset="0"/>
                <a:hlinkClick r:id="rId3" action="ppaction://hlinksldjump"/>
              </a:rPr>
              <a:t>b&amp;c</a:t>
            </a:r>
            <a:r>
              <a:rPr lang="en-US" sz="9600" dirty="0" smtClean="0">
                <a:latin typeface="Times New Roman" pitchFamily="18" charset="0"/>
                <a:cs typeface="Times New Roman" pitchFamily="18" charset="0"/>
                <a:hlinkClick r:id="rId3" action="ppaction://hlinksldjump"/>
              </a:rPr>
              <a:t>) </a:t>
            </a:r>
            <a:r>
              <a:rPr lang="en-US" sz="9600" dirty="0" smtClean="0">
                <a:latin typeface="Times New Roman" pitchFamily="18" charset="0"/>
                <a:cs typeface="Times New Roman" pitchFamily="18" charset="0"/>
              </a:rPr>
              <a:t>shows </a:t>
            </a:r>
            <a:r>
              <a:rPr lang="en-US" sz="9600" dirty="0" err="1" smtClean="0">
                <a:latin typeface="Times New Roman" pitchFamily="18" charset="0"/>
                <a:cs typeface="Times New Roman" pitchFamily="18" charset="0"/>
              </a:rPr>
              <a:t>Sankey</a:t>
            </a:r>
            <a:r>
              <a:rPr lang="en-US" sz="9600" dirty="0" smtClean="0">
                <a:latin typeface="Times New Roman" pitchFamily="18" charset="0"/>
                <a:cs typeface="Times New Roman" pitchFamily="18" charset="0"/>
              </a:rPr>
              <a:t> diagrams for 1</a:t>
            </a:r>
            <a:r>
              <a:rPr lang="en-US" sz="9600" baseline="30000" dirty="0" smtClean="0">
                <a:latin typeface="Times New Roman" pitchFamily="18" charset="0"/>
                <a:cs typeface="Times New Roman" pitchFamily="18" charset="0"/>
              </a:rPr>
              <a:t>st</a:t>
            </a:r>
            <a:r>
              <a:rPr lang="en-US" sz="9600" dirty="0" smtClean="0">
                <a:latin typeface="Times New Roman" pitchFamily="18" charset="0"/>
                <a:cs typeface="Times New Roman" pitchFamily="18" charset="0"/>
              </a:rPr>
              <a:t> law in (b)  and the availability transfers in (c).  As T</a:t>
            </a:r>
            <a:r>
              <a:rPr lang="en-US" sz="9600" baseline="-25000" dirty="0" smtClean="0">
                <a:latin typeface="Times New Roman" pitchFamily="18" charset="0"/>
                <a:cs typeface="Times New Roman" pitchFamily="18" charset="0"/>
              </a:rPr>
              <a:t>L</a:t>
            </a:r>
            <a:r>
              <a:rPr lang="en-US" sz="9600" dirty="0" smtClean="0">
                <a:latin typeface="Times New Roman" pitchFamily="18" charset="0"/>
                <a:cs typeface="Times New Roman" pitchFamily="18" charset="0"/>
              </a:rPr>
              <a:t> is considered to be the same as T</a:t>
            </a:r>
            <a:r>
              <a:rPr lang="en-US" sz="9600" baseline="-25000" dirty="0" smtClean="0">
                <a:latin typeface="Times New Roman" pitchFamily="18" charset="0"/>
                <a:cs typeface="Times New Roman" pitchFamily="18" charset="0"/>
              </a:rPr>
              <a:t>o</a:t>
            </a:r>
            <a:r>
              <a:rPr lang="en-US" sz="9600" dirty="0" smtClean="0">
                <a:latin typeface="Times New Roman" pitchFamily="18" charset="0"/>
                <a:cs typeface="Times New Roman" pitchFamily="18" charset="0"/>
              </a:rPr>
              <a:t>, there is no availability transfer to the lower reservoir.  </a:t>
            </a:r>
            <a:endParaRPr lang="en-US" sz="9600" dirty="0" smtClean="0">
              <a:latin typeface="Times New Roman" pitchFamily="18" charset="0"/>
              <a:cs typeface="Times New Roman" pitchFamily="18" charset="0"/>
            </a:endParaRPr>
          </a:p>
          <a:p>
            <a:pPr marL="0" indent="0" algn="just">
              <a:buNone/>
            </a:pPr>
            <a:r>
              <a:rPr lang="en-US" sz="9600" b="1" dirty="0" smtClean="0">
                <a:solidFill>
                  <a:srgbClr val="FF0000"/>
                </a:solidFill>
                <a:latin typeface="Times New Roman" pitchFamily="18" charset="0"/>
                <a:cs typeface="Times New Roman" pitchFamily="18" charset="0"/>
              </a:rPr>
              <a:t>Example 4.1</a:t>
            </a:r>
          </a:p>
          <a:p>
            <a:pPr marL="0" indent="0" algn="just">
              <a:buNone/>
            </a:pPr>
            <a:r>
              <a:rPr lang="en-US" sz="9600" dirty="0">
                <a:latin typeface="Times New Roman" pitchFamily="18" charset="0"/>
                <a:cs typeface="Times New Roman" pitchFamily="18" charset="0"/>
              </a:rPr>
              <a:t>A heat engine </a:t>
            </a:r>
            <a:r>
              <a:rPr lang="en-US" sz="9600" dirty="0" smtClean="0">
                <a:latin typeface="Times New Roman" pitchFamily="18" charset="0"/>
                <a:cs typeface="Times New Roman" pitchFamily="18" charset="0"/>
              </a:rPr>
              <a:t>operates between two heat reservoirs, of which the temperatures are 1000 and 300K. First, consider the situation where the cyclic system is also at 1000 K while receiving heat and 300 K while rejecting heat. In addition, the measured efficiency is 50 percent. If the heat supplied during one cycle of operation is 100kJ, (a) determine the irreversibility  of the engine, in kilojoules, for one cycle. Now, consider the same situation except that the engine temperature T</a:t>
            </a:r>
            <a:r>
              <a:rPr lang="en-US" sz="9600" baseline="-25000" dirty="0" smtClean="0">
                <a:latin typeface="Times New Roman" pitchFamily="18" charset="0"/>
                <a:cs typeface="Times New Roman" pitchFamily="18" charset="0"/>
              </a:rPr>
              <a:t>A  </a:t>
            </a: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during heat addition is 900 K and T</a:t>
            </a:r>
            <a:r>
              <a:rPr lang="en-US" sz="9600" baseline="-25000" dirty="0" smtClean="0">
                <a:latin typeface="Times New Roman" pitchFamily="18" charset="0"/>
                <a:cs typeface="Times New Roman" pitchFamily="18" charset="0"/>
              </a:rPr>
              <a:t>B </a:t>
            </a:r>
            <a:r>
              <a:rPr lang="en-US" sz="9600" dirty="0" smtClean="0">
                <a:latin typeface="Times New Roman" pitchFamily="18" charset="0"/>
                <a:cs typeface="Times New Roman" pitchFamily="18" charset="0"/>
              </a:rPr>
              <a:t> during heat rejection is 350 K. The actual thermal efficiency is now 40 percent. Determine the irreversibility, in kilojoules, for (b) the heat engine, (c) the high temperature heat supply process, and (d) the low temperature heat rejection process. To = 300K </a:t>
            </a:r>
            <a:r>
              <a:rPr lang="en-US" sz="9600" baseline="-25000" dirty="0" smtClean="0">
                <a:latin typeface="Times New Roman" pitchFamily="18" charset="0"/>
                <a:cs typeface="Times New Roman" pitchFamily="18" charset="0"/>
              </a:rPr>
              <a:t> </a:t>
            </a:r>
            <a:endParaRPr lang="en-US" sz="9600" baseline="-25000" dirty="0">
              <a:latin typeface="Times New Roman" pitchFamily="18" charset="0"/>
              <a:cs typeface="Times New Roman" pitchFamily="18" charset="0"/>
            </a:endParaRPr>
          </a:p>
          <a:p>
            <a:pPr>
              <a:buNone/>
            </a:pPr>
            <a:endParaRPr lang="en-US" sz="9600"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69619298"/>
              </p:ext>
            </p:extLst>
          </p:nvPr>
        </p:nvGraphicFramePr>
        <p:xfrm>
          <a:off x="1676400" y="533400"/>
          <a:ext cx="4876800" cy="1334703"/>
        </p:xfrm>
        <a:graphic>
          <a:graphicData uri="http://schemas.openxmlformats.org/presentationml/2006/ole">
            <mc:AlternateContent xmlns:mc="http://schemas.openxmlformats.org/markup-compatibility/2006">
              <mc:Choice xmlns:v="urn:schemas-microsoft-com:vml" Requires="v">
                <p:oleObj spid="_x0000_s7204" name="Equation" r:id="rId4" imgW="2412720" imgH="660240" progId="Equation.3">
                  <p:embed/>
                </p:oleObj>
              </mc:Choice>
              <mc:Fallback>
                <p:oleObj name="Equation" r:id="rId4" imgW="2412720" imgH="6602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33400"/>
                        <a:ext cx="4876800" cy="1334703"/>
                      </a:xfrm>
                      <a:prstGeom prst="rect">
                        <a:avLst/>
                      </a:prstGeom>
                      <a:noFill/>
                      <a:extLst/>
                    </p:spPr>
                  </p:pic>
                </p:oleObj>
              </mc:Fallback>
            </mc:AlternateContent>
          </a:graphicData>
        </a:graphic>
      </p:graphicFrame>
      <p:sp>
        <p:nvSpPr>
          <p:cNvPr id="5" name="Slide Number Placeholder 4"/>
          <p:cNvSpPr>
            <a:spLocks noGrp="1"/>
          </p:cNvSpPr>
          <p:nvPr>
            <p:ph type="sldNum" sz="quarter" idx="12"/>
          </p:nvPr>
        </p:nvSpPr>
        <p:spPr/>
        <p:txBody>
          <a:bodyPr/>
          <a:lstStyle/>
          <a:p>
            <a:fld id="{17D31ABD-6A08-461A-ABD4-2E3A81372B45}"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down)">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wipe(down)">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down)">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0000FF"/>
                </a:solidFill>
                <a:latin typeface="Times New Roman" pitchFamily="18" charset="0"/>
                <a:cs typeface="Times New Roman" pitchFamily="18" charset="0"/>
              </a:rPr>
              <a:t>4.1.2  Refrigeration Cycle</a:t>
            </a:r>
          </a:p>
          <a:p>
            <a:pPr marL="0" indent="0" algn="just">
              <a:buNone/>
            </a:pPr>
            <a:r>
              <a:rPr lang="en-US" sz="2400" dirty="0" smtClean="0">
                <a:latin typeface="Times New Roman" pitchFamily="18" charset="0"/>
                <a:cs typeface="Times New Roman" pitchFamily="18" charset="0"/>
              </a:rPr>
              <a:t>The cycle is shown in </a:t>
            </a:r>
            <a:r>
              <a:rPr lang="en-US" sz="2400" dirty="0" smtClean="0">
                <a:latin typeface="Times New Roman" pitchFamily="18" charset="0"/>
                <a:cs typeface="Times New Roman" pitchFamily="18" charset="0"/>
              </a:rPr>
              <a:t>fig below. Here </a:t>
            </a:r>
            <a:r>
              <a:rPr lang="en-US" sz="2400" dirty="0" smtClean="0">
                <a:latin typeface="Times New Roman" pitchFamily="18" charset="0"/>
                <a:cs typeface="Times New Roman" pitchFamily="18" charset="0"/>
              </a:rPr>
              <a:t>availability transfer in the form of work is supplied which enables the cycle to receive heat Q</a:t>
            </a:r>
            <a:r>
              <a:rPr lang="en-US" sz="2400" baseline="-25000" dirty="0" smtClean="0">
                <a:latin typeface="Times New Roman" pitchFamily="18" charset="0"/>
                <a:cs typeface="Times New Roman" pitchFamily="18" charset="0"/>
              </a:rPr>
              <a:t>L</a:t>
            </a:r>
            <a:r>
              <a:rPr lang="en-US" sz="2400" dirty="0" smtClean="0">
                <a:latin typeface="Times New Roman" pitchFamily="18" charset="0"/>
                <a:cs typeface="Times New Roman" pitchFamily="18" charset="0"/>
              </a:rPr>
              <a:t> from a reservoir at low temperature T</a:t>
            </a:r>
            <a:r>
              <a:rPr lang="en-US" sz="2400" baseline="-25000" dirty="0" smtClean="0">
                <a:latin typeface="Times New Roman" pitchFamily="18" charset="0"/>
                <a:cs typeface="Times New Roman" pitchFamily="18" charset="0"/>
              </a:rPr>
              <a:t>L</a:t>
            </a:r>
            <a:r>
              <a:rPr lang="en-US" sz="2400" dirty="0" smtClean="0">
                <a:latin typeface="Times New Roman" pitchFamily="18" charset="0"/>
                <a:cs typeface="Times New Roman" pitchFamily="18" charset="0"/>
              </a:rPr>
              <a:t> (T</a:t>
            </a:r>
            <a:r>
              <a:rPr lang="en-US" sz="2400" baseline="-25000" dirty="0" smtClean="0">
                <a:latin typeface="Times New Roman" pitchFamily="18" charset="0"/>
                <a:cs typeface="Times New Roman" pitchFamily="18" charset="0"/>
              </a:rPr>
              <a:t>L</a:t>
            </a:r>
            <a:r>
              <a:rPr lang="en-US" sz="2400" dirty="0" smtClean="0">
                <a:latin typeface="Times New Roman" pitchFamily="18" charset="0"/>
                <a:cs typeface="Times New Roman" pitchFamily="18" charset="0"/>
              </a:rPr>
              <a:t>&lt;T</a:t>
            </a:r>
            <a:r>
              <a:rPr lang="en-US" sz="2400" baseline="-25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 and rejecting heat Q</a:t>
            </a:r>
            <a:r>
              <a:rPr lang="en-US" sz="2400" baseline="-25000" dirty="0" smtClean="0">
                <a:latin typeface="Times New Roman" pitchFamily="18" charset="0"/>
                <a:cs typeface="Times New Roman" pitchFamily="18" charset="0"/>
              </a:rPr>
              <a:t>H</a:t>
            </a:r>
            <a:r>
              <a:rPr lang="en-US" sz="2400" dirty="0" smtClean="0">
                <a:latin typeface="Times New Roman" pitchFamily="18" charset="0"/>
                <a:cs typeface="Times New Roman" pitchFamily="18" charset="0"/>
              </a:rPr>
              <a:t> to a reservoir at T</a:t>
            </a:r>
            <a:r>
              <a:rPr lang="en-US" sz="2400" baseline="-25000" dirty="0" smtClean="0">
                <a:latin typeface="Times New Roman" pitchFamily="18" charset="0"/>
                <a:cs typeface="Times New Roman" pitchFamily="18" charset="0"/>
              </a:rPr>
              <a:t>H</a:t>
            </a:r>
            <a:r>
              <a:rPr lang="en-US" sz="2400" dirty="0" smtClean="0">
                <a:latin typeface="Times New Roman" pitchFamily="18" charset="0"/>
                <a:cs typeface="Times New Roman" pitchFamily="18" charset="0"/>
              </a:rPr>
              <a:t>.  The regions of the refrigerator where heat is received and rejected are at temperatures T</a:t>
            </a:r>
            <a:r>
              <a:rPr lang="en-US" sz="2400" baseline="-25000"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 and T</a:t>
            </a:r>
            <a:r>
              <a:rPr lang="en-US" sz="2400" baseline="-25000"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7D31ABD-6A08-461A-ABD4-2E3A81372B45}" type="slidenum">
              <a:rPr lang="en-US" smtClean="0"/>
              <a:pPr/>
              <a:t>12</a:t>
            </a:fld>
            <a:endParaRPr lang="en-US"/>
          </a:p>
        </p:txBody>
      </p:sp>
      <p:pic>
        <p:nvPicPr>
          <p:cNvPr id="5" name="Picture 2" descr="C:\Documents and Settings\Administrator\Desktop\4.2.bmp"/>
          <p:cNvPicPr>
            <a:picLocks noChangeAspect="1" noChangeArrowheads="1"/>
          </p:cNvPicPr>
          <p:nvPr/>
        </p:nvPicPr>
        <p:blipFill>
          <a:blip r:embed="rId2"/>
          <a:srcRect/>
          <a:stretch>
            <a:fillRect/>
          </a:stretch>
        </p:blipFill>
        <p:spPr bwMode="auto">
          <a:xfrm>
            <a:off x="1005348" y="2438400"/>
            <a:ext cx="6538452" cy="3927958"/>
          </a:xfrm>
          <a:prstGeom prst="rect">
            <a:avLst/>
          </a:prstGeom>
          <a:noFill/>
        </p:spPr>
      </p:pic>
      <p:sp>
        <p:nvSpPr>
          <p:cNvPr id="6" name="Rectangle 5"/>
          <p:cNvSpPr/>
          <p:nvPr/>
        </p:nvSpPr>
        <p:spPr>
          <a:xfrm>
            <a:off x="1295400" y="6293188"/>
            <a:ext cx="6019800" cy="369332"/>
          </a:xfrm>
          <a:prstGeom prst="rect">
            <a:avLst/>
          </a:prstGeom>
        </p:spPr>
        <p:txBody>
          <a:bodyPr wrap="square">
            <a:spAutoFit/>
          </a:bodyPr>
          <a:lstStyle/>
          <a:p>
            <a:r>
              <a:rPr lang="en-US" dirty="0">
                <a:latin typeface="Times New Roman" pitchFamily="18" charset="0"/>
                <a:cs typeface="Times New Roman" pitchFamily="18" charset="0"/>
              </a:rPr>
              <a:t>Fig.4.2  Schematic of a refrigerator and </a:t>
            </a:r>
            <a:r>
              <a:rPr lang="en-US" dirty="0" err="1">
                <a:latin typeface="Times New Roman" pitchFamily="18" charset="0"/>
                <a:cs typeface="Times New Roman" pitchFamily="18" charset="0"/>
              </a:rPr>
              <a:t>Sankey</a:t>
            </a:r>
            <a:r>
              <a:rPr lang="en-US" dirty="0">
                <a:latin typeface="Times New Roman" pitchFamily="18" charset="0"/>
                <a:cs typeface="Times New Roman" pitchFamily="18" charset="0"/>
              </a:rPr>
              <a:t> diagrams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4000" dirty="0">
                <a:latin typeface="Times New Roman" pitchFamily="18" charset="0"/>
                <a:cs typeface="Times New Roman" pitchFamily="18" charset="0"/>
              </a:rPr>
              <a:t>The applicable equations are:</a:t>
            </a:r>
          </a:p>
          <a:p>
            <a:pPr>
              <a:buNone/>
            </a:pPr>
            <a:r>
              <a:rPr lang="en-US" sz="4000" dirty="0" smtClean="0">
                <a:latin typeface="Times New Roman" pitchFamily="18" charset="0"/>
                <a:cs typeface="Times New Roman" pitchFamily="18" charset="0"/>
              </a:rPr>
              <a:t>First </a:t>
            </a:r>
            <a:r>
              <a:rPr lang="en-US" sz="4000" dirty="0" smtClean="0">
                <a:latin typeface="Times New Roman" pitchFamily="18" charset="0"/>
                <a:cs typeface="Times New Roman" pitchFamily="18" charset="0"/>
              </a:rPr>
              <a:t>Law:</a:t>
            </a:r>
          </a:p>
          <a:p>
            <a:pPr>
              <a:buNone/>
            </a:pPr>
            <a:r>
              <a:rPr lang="en-US" sz="4000" dirty="0" smtClean="0">
                <a:latin typeface="Times New Roman" pitchFamily="18" charset="0"/>
                <a:cs typeface="Times New Roman" pitchFamily="18" charset="0"/>
              </a:rPr>
              <a:t>Second </a:t>
            </a:r>
            <a:r>
              <a:rPr lang="en-US" sz="4000" dirty="0" smtClean="0">
                <a:latin typeface="Times New Roman" pitchFamily="18" charset="0"/>
                <a:cs typeface="Times New Roman" pitchFamily="18" charset="0"/>
              </a:rPr>
              <a:t>Law:</a:t>
            </a:r>
          </a:p>
          <a:p>
            <a:pPr>
              <a:buNone/>
            </a:pPr>
            <a:r>
              <a:rPr lang="en-US" b="1" dirty="0" smtClean="0">
                <a:solidFill>
                  <a:srgbClr val="FF0000"/>
                </a:solidFill>
                <a:latin typeface="Times New Roman" pitchFamily="18" charset="0"/>
                <a:cs typeface="Times New Roman" pitchFamily="18" charset="0"/>
              </a:rPr>
              <a:t>Case </a:t>
            </a:r>
            <a:r>
              <a:rPr lang="en-US" b="1" dirty="0" smtClean="0">
                <a:solidFill>
                  <a:srgbClr val="FF0000"/>
                </a:solidFill>
                <a:latin typeface="Times New Roman" pitchFamily="18" charset="0"/>
                <a:cs typeface="Times New Roman" pitchFamily="18" charset="0"/>
              </a:rPr>
              <a:t>(a)</a:t>
            </a:r>
          </a:p>
          <a:p>
            <a:pPr>
              <a:buNone/>
            </a:pPr>
            <a:r>
              <a:rPr lang="en-US" b="1" dirty="0" smtClean="0">
                <a:solidFill>
                  <a:srgbClr val="0000FF"/>
                </a:solidFill>
                <a:latin typeface="Times New Roman" pitchFamily="18" charset="0"/>
                <a:cs typeface="Times New Roman" pitchFamily="18" charset="0"/>
              </a:rPr>
              <a:t>Heat transfers and cycle are reversible</a:t>
            </a:r>
          </a:p>
          <a:p>
            <a:pPr marL="0" indent="0" algn="just">
              <a:buNone/>
            </a:pP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and the cycle is a reversed Carnot heat engine where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This </a:t>
            </a:r>
            <a:r>
              <a:rPr lang="en-US" dirty="0" smtClean="0">
                <a:latin typeface="Times New Roman" pitchFamily="18" charset="0"/>
                <a:cs typeface="Times New Roman" pitchFamily="18" charset="0"/>
              </a:rPr>
              <a:t>will give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ref</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047801"/>
              </p:ext>
            </p:extLst>
          </p:nvPr>
        </p:nvGraphicFramePr>
        <p:xfrm>
          <a:off x="2286000" y="457200"/>
          <a:ext cx="2976282" cy="609600"/>
        </p:xfrm>
        <a:graphic>
          <a:graphicData uri="http://schemas.openxmlformats.org/presentationml/2006/ole">
            <mc:AlternateContent xmlns:mc="http://schemas.openxmlformats.org/markup-compatibility/2006">
              <mc:Choice xmlns:v="urn:schemas-microsoft-com:vml" Requires="v">
                <p:oleObj spid="_x0000_s23654" name="Equation" r:id="rId3" imgW="1054080" imgH="215640" progId="Equation.3">
                  <p:embed/>
                </p:oleObj>
              </mc:Choice>
              <mc:Fallback>
                <p:oleObj name="Equation" r:id="rId3" imgW="105408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57200"/>
                        <a:ext cx="297628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56069972"/>
              </p:ext>
            </p:extLst>
          </p:nvPr>
        </p:nvGraphicFramePr>
        <p:xfrm>
          <a:off x="2667000" y="1066800"/>
          <a:ext cx="5992668" cy="1066800"/>
        </p:xfrm>
        <a:graphic>
          <a:graphicData uri="http://schemas.openxmlformats.org/presentationml/2006/ole">
            <mc:AlternateContent xmlns:mc="http://schemas.openxmlformats.org/markup-compatibility/2006">
              <mc:Choice xmlns:v="urn:schemas-microsoft-com:vml" Requires="v">
                <p:oleObj spid="_x0000_s23655" name="Equation" r:id="rId5" imgW="2425680" imgH="431640" progId="Equation.3">
                  <p:embed/>
                </p:oleObj>
              </mc:Choice>
              <mc:Fallback>
                <p:oleObj name="Equation" r:id="rId5" imgW="2425680" imgH="4316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066800"/>
                        <a:ext cx="599266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6501833"/>
              </p:ext>
            </p:extLst>
          </p:nvPr>
        </p:nvGraphicFramePr>
        <p:xfrm>
          <a:off x="1295400" y="4191000"/>
          <a:ext cx="6587289" cy="1143000"/>
        </p:xfrm>
        <a:graphic>
          <a:graphicData uri="http://schemas.openxmlformats.org/presentationml/2006/ole">
            <mc:AlternateContent xmlns:mc="http://schemas.openxmlformats.org/markup-compatibility/2006">
              <mc:Choice xmlns:v="urn:schemas-microsoft-com:vml" Requires="v">
                <p:oleObj spid="_x0000_s23656" name="Equation" r:id="rId7" imgW="2781000" imgH="482400" progId="Equation.3">
                  <p:embed/>
                </p:oleObj>
              </mc:Choice>
              <mc:Fallback>
                <p:oleObj name="Equation" r:id="rId7" imgW="2781000" imgH="4824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191000"/>
                        <a:ext cx="6587289"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17D31ABD-6A08-461A-ABD4-2E3A81372B45}"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FF0000"/>
                </a:solidFill>
                <a:latin typeface="Times New Roman" pitchFamily="18" charset="0"/>
                <a:cs typeface="Times New Roman" pitchFamily="18" charset="0"/>
              </a:rPr>
              <a:t>Case (b)</a:t>
            </a:r>
          </a:p>
          <a:p>
            <a:pPr marL="0" indent="0" algn="just">
              <a:buNone/>
            </a:pPr>
            <a:r>
              <a:rPr lang="en-US" sz="2800" b="1" dirty="0" smtClean="0">
                <a:solidFill>
                  <a:srgbClr val="0000FF"/>
                </a:solidFill>
                <a:latin typeface="Times New Roman" pitchFamily="18" charset="0"/>
                <a:cs typeface="Times New Roman" pitchFamily="18" charset="0"/>
              </a:rPr>
              <a:t>Reversible heat transfer and </a:t>
            </a:r>
            <a:r>
              <a:rPr lang="en-US" sz="2800" b="1" dirty="0" smtClean="0">
                <a:solidFill>
                  <a:srgbClr val="0000FF"/>
                </a:solidFill>
                <a:latin typeface="Times New Roman" pitchFamily="18" charset="0"/>
                <a:cs typeface="Times New Roman" pitchFamily="18" charset="0"/>
              </a:rPr>
              <a:t>irreversible refrigerator</a:t>
            </a:r>
            <a:r>
              <a:rPr lang="en-US" sz="2800" b="1" dirty="0" smtClean="0">
                <a:solidFill>
                  <a:srgbClr val="0000FF"/>
                </a:solidFill>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Not a reversed Carnot cycle (</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ref</a:t>
            </a:r>
            <a:r>
              <a:rPr lang="en-US" dirty="0" smtClean="0">
                <a:latin typeface="Times New Roman" pitchFamily="18" charset="0"/>
                <a:cs typeface="Times New Roman" pitchFamily="18" charset="0"/>
              </a:rPr>
              <a:t>=0,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buNone/>
            </a:pP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ref</a:t>
            </a:r>
            <a:r>
              <a:rPr lang="en-US" dirty="0" smtClean="0">
                <a:latin typeface="Times New Roman" pitchFamily="18" charset="0"/>
                <a:cs typeface="Times New Roman" pitchFamily="18" charset="0"/>
              </a:rPr>
              <a:t> can also be determined from availability transfer quantities as</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524074031"/>
              </p:ext>
            </p:extLst>
          </p:nvPr>
        </p:nvGraphicFramePr>
        <p:xfrm>
          <a:off x="381000" y="1752600"/>
          <a:ext cx="8010525" cy="1106488"/>
        </p:xfrm>
        <a:graphic>
          <a:graphicData uri="http://schemas.openxmlformats.org/presentationml/2006/ole">
            <mc:AlternateContent xmlns:mc="http://schemas.openxmlformats.org/markup-compatibility/2006">
              <mc:Choice xmlns:v="urn:schemas-microsoft-com:vml" Requires="v">
                <p:oleObj spid="_x0000_s24648" name="Equation" r:id="rId3" imgW="3492360" imgH="482400" progId="Equation.3">
                  <p:embed/>
                </p:oleObj>
              </mc:Choice>
              <mc:Fallback>
                <p:oleObj name="Equation" r:id="rId3" imgW="3492360" imgH="482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8010525" cy="110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55204558"/>
              </p:ext>
            </p:extLst>
          </p:nvPr>
        </p:nvGraphicFramePr>
        <p:xfrm>
          <a:off x="914400" y="3886200"/>
          <a:ext cx="7099300" cy="2286000"/>
        </p:xfrm>
        <a:graphic>
          <a:graphicData uri="http://schemas.openxmlformats.org/presentationml/2006/ole">
            <mc:AlternateContent xmlns:mc="http://schemas.openxmlformats.org/markup-compatibility/2006">
              <mc:Choice xmlns:v="urn:schemas-microsoft-com:vml" Requires="v">
                <p:oleObj spid="_x0000_s24649" name="Equation" r:id="rId5" imgW="2997000" imgH="965160" progId="Equation.3">
                  <p:embed/>
                </p:oleObj>
              </mc:Choice>
              <mc:Fallback>
                <p:oleObj name="Equation" r:id="rId5" imgW="2997000" imgH="96516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886200"/>
                        <a:ext cx="70993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17D31ABD-6A08-461A-ABD4-2E3A81372B45}"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FF0000"/>
                </a:solidFill>
                <a:latin typeface="Times New Roman" pitchFamily="18" charset="0"/>
                <a:cs typeface="Times New Roman" pitchFamily="18" charset="0"/>
              </a:rPr>
              <a:t>Case (c)</a:t>
            </a:r>
          </a:p>
          <a:p>
            <a:pPr>
              <a:buNone/>
            </a:pPr>
            <a:r>
              <a:rPr lang="en-US" sz="2800" b="1" dirty="0" smtClean="0">
                <a:solidFill>
                  <a:srgbClr val="0000FF"/>
                </a:solidFill>
                <a:latin typeface="Times New Roman" pitchFamily="18" charset="0"/>
                <a:cs typeface="Times New Roman" pitchFamily="18" charset="0"/>
              </a:rPr>
              <a:t>Both heat transfer and refrigerator are irreversible</a:t>
            </a:r>
            <a:r>
              <a:rPr lang="en-US" b="1"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Here T</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&gt;T</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 and T</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&gt;T</a:t>
            </a:r>
            <a:r>
              <a:rPr lang="en-US" baseline="-25000" dirty="0" smtClean="0">
                <a:latin typeface="Times New Roman" pitchFamily="18" charset="0"/>
                <a:cs typeface="Times New Roman" pitchFamily="18" charset="0"/>
              </a:rPr>
              <a:t>B</a:t>
            </a:r>
          </a:p>
          <a:p>
            <a:pPr>
              <a:buNone/>
            </a:pP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ref</a:t>
            </a:r>
            <a:r>
              <a:rPr lang="en-US" dirty="0" smtClean="0">
                <a:latin typeface="Times New Roman" pitchFamily="18" charset="0"/>
                <a:cs typeface="Times New Roman" pitchFamily="18" charset="0"/>
              </a:rPr>
              <a:t> can be determined in two ways: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where W = Q</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and Q</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&lt;0 and Q</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&gt;0</a:t>
            </a:r>
          </a:p>
          <a:p>
            <a:pPr marL="0" indent="0">
              <a:buNone/>
            </a:pPr>
            <a:r>
              <a:rPr lang="en-US" dirty="0" smtClean="0">
                <a:latin typeface="Times New Roman" pitchFamily="18" charset="0"/>
                <a:cs typeface="Times New Roman" pitchFamily="18" charset="0"/>
              </a:rPr>
              <a:t>The other </a:t>
            </a:r>
            <a:r>
              <a:rPr lang="en-US" dirty="0" err="1" smtClean="0">
                <a:latin typeface="Times New Roman" pitchFamily="18" charset="0"/>
                <a:cs typeface="Times New Roman" pitchFamily="18" charset="0"/>
              </a:rPr>
              <a:t>irreversibilities</a:t>
            </a:r>
            <a:r>
              <a:rPr lang="en-US" dirty="0" smtClean="0">
                <a:latin typeface="Times New Roman" pitchFamily="18" charset="0"/>
                <a:cs typeface="Times New Roman" pitchFamily="18" charset="0"/>
              </a:rPr>
              <a:t> are due to heat transfers at the two ends of the cycle and these are:</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25702" name="Equation" r:id="rId3" imgW="914400" imgH="215640" progId="Equation.3">
                  <p:embed/>
                </p:oleObj>
              </mc:Choice>
              <mc:Fallback>
                <p:oleObj name="Equation" r:id="rId3" imgW="91440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10082749"/>
              </p:ext>
            </p:extLst>
          </p:nvPr>
        </p:nvGraphicFramePr>
        <p:xfrm>
          <a:off x="762000" y="2362200"/>
          <a:ext cx="7899400" cy="1981200"/>
        </p:xfrm>
        <a:graphic>
          <a:graphicData uri="http://schemas.openxmlformats.org/presentationml/2006/ole">
            <mc:AlternateContent xmlns:mc="http://schemas.openxmlformats.org/markup-compatibility/2006">
              <mc:Choice xmlns:v="urn:schemas-microsoft-com:vml" Requires="v">
                <p:oleObj spid="_x0000_s25703" name="Equation" r:id="rId5" imgW="3848040" imgH="965160" progId="Equation.3">
                  <p:embed/>
                </p:oleObj>
              </mc:Choice>
              <mc:Fallback>
                <p:oleObj name="Equation" r:id="rId5" imgW="3848040" imgH="96516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362200"/>
                        <a:ext cx="789940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0" y="5829977"/>
          <a:ext cx="9144000" cy="1028023"/>
        </p:xfrm>
        <a:graphic>
          <a:graphicData uri="http://schemas.openxmlformats.org/presentationml/2006/ole">
            <mc:AlternateContent xmlns:mc="http://schemas.openxmlformats.org/markup-compatibility/2006">
              <mc:Choice xmlns:v="urn:schemas-microsoft-com:vml" Requires="v">
                <p:oleObj spid="_x0000_s25704" name="Equation" r:id="rId7" imgW="4292280" imgH="482400" progId="Equation.3">
                  <p:embed/>
                </p:oleObj>
              </mc:Choice>
              <mc:Fallback>
                <p:oleObj name="Equation" r:id="rId7" imgW="4292280" imgH="4824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829977"/>
                        <a:ext cx="9144000" cy="10280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17D31ABD-6A08-461A-ABD4-2E3A81372B45}"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down)">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dirty="0" smtClean="0">
                <a:latin typeface="Times New Roman" pitchFamily="18" charset="0"/>
                <a:cs typeface="Times New Roman" pitchFamily="18" charset="0"/>
              </a:rPr>
              <a:t>The sum of the </a:t>
            </a:r>
            <a:r>
              <a:rPr lang="en-US" dirty="0" err="1" smtClean="0">
                <a:latin typeface="Times New Roman" pitchFamily="18" charset="0"/>
                <a:cs typeface="Times New Roman" pitchFamily="18" charset="0"/>
              </a:rPr>
              <a:t>irreversibilities</a:t>
            </a:r>
            <a:r>
              <a:rPr lang="en-US" dirty="0" smtClean="0">
                <a:latin typeface="Times New Roman" pitchFamily="18" charset="0"/>
                <a:cs typeface="Times New Roman" pitchFamily="18" charset="0"/>
              </a:rPr>
              <a:t> can also be determined as: (from the reservoirs point of view)</a:t>
            </a:r>
          </a:p>
          <a:p>
            <a:pPr>
              <a:buNone/>
            </a:pP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tot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rev,tot</a:t>
            </a:r>
            <a:r>
              <a:rPr lang="en-US" dirty="0" smtClean="0">
                <a:latin typeface="Times New Roman" pitchFamily="18" charset="0"/>
                <a:cs typeface="Times New Roman" pitchFamily="18" charset="0"/>
              </a:rPr>
              <a:t>-W=∑</a:t>
            </a:r>
            <a:r>
              <a:rPr lang="az-Cyrl-AZ" dirty="0" smtClean="0">
                <a:latin typeface="Times New Roman" pitchFamily="18" charset="0"/>
                <a:cs typeface="Times New Roman" pitchFamily="18" charset="0"/>
              </a:rPr>
              <a:t>Ф</a:t>
            </a:r>
            <a:r>
              <a:rPr lang="en-US" baseline="-25000" dirty="0" err="1" smtClean="0">
                <a:latin typeface="Times New Roman" pitchFamily="18" charset="0"/>
                <a:cs typeface="Times New Roman" pitchFamily="18" charset="0"/>
              </a:rPr>
              <a:t>Q,j</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W =</a:t>
            </a:r>
          </a:p>
          <a:p>
            <a:pPr>
              <a:buNone/>
            </a:pPr>
            <a:r>
              <a:rPr lang="en-US" dirty="0" smtClean="0">
                <a:latin typeface="Times New Roman" pitchFamily="18" charset="0"/>
                <a:cs typeface="Times New Roman" pitchFamily="18" charset="0"/>
              </a:rPr>
              <a:t>This must also give</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tot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gen,tot</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ref</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a:t>
            </a:r>
          </a:p>
          <a:p>
            <a:pPr marL="0" indent="0" algn="just">
              <a:buNone/>
            </a:pPr>
            <a:r>
              <a:rPr lang="en-US" sz="3000" dirty="0" smtClean="0">
                <a:latin typeface="Times New Roman" pitchFamily="18" charset="0"/>
                <a:cs typeface="Times New Roman" pitchFamily="18" charset="0"/>
              </a:rPr>
              <a:t>Note that the availability transfer to the low temperature refrigerant is negative which implies the availability transfer is to the reservoir (cold space). This is the availability output. </a:t>
            </a:r>
            <a:endParaRPr lang="en-US" sz="3000" dirty="0" smtClean="0">
              <a:latin typeface="Times New Roman" pitchFamily="18" charset="0"/>
              <a:cs typeface="Times New Roman" pitchFamily="18" charset="0"/>
            </a:endParaRPr>
          </a:p>
          <a:p>
            <a:pPr marL="0" indent="0" algn="just">
              <a:buNone/>
            </a:pP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Recalling the coefficient of performance for a refrigerator given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4889500" y="762000"/>
          <a:ext cx="4043363" cy="1066800"/>
        </p:xfrm>
        <a:graphic>
          <a:graphicData uri="http://schemas.openxmlformats.org/presentationml/2006/ole">
            <mc:AlternateContent xmlns:mc="http://schemas.openxmlformats.org/markup-compatibility/2006">
              <mc:Choice xmlns:v="urn:schemas-microsoft-com:vml" Requires="v">
                <p:oleObj spid="_x0000_s26694" name="Equation" r:id="rId3" imgW="1828800" imgH="482400" progId="Equation.3">
                  <p:embed/>
                </p:oleObj>
              </mc:Choice>
              <mc:Fallback>
                <p:oleObj name="Equation" r:id="rId3" imgW="1828800" imgH="482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0" y="762000"/>
                        <a:ext cx="404336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67509089"/>
              </p:ext>
            </p:extLst>
          </p:nvPr>
        </p:nvGraphicFramePr>
        <p:xfrm>
          <a:off x="1524000" y="5410200"/>
          <a:ext cx="6721475" cy="1143000"/>
        </p:xfrm>
        <a:graphic>
          <a:graphicData uri="http://schemas.openxmlformats.org/presentationml/2006/ole">
            <mc:AlternateContent xmlns:mc="http://schemas.openxmlformats.org/markup-compatibility/2006">
              <mc:Choice xmlns:v="urn:schemas-microsoft-com:vml" Requires="v">
                <p:oleObj spid="_x0000_s26695" name="Equation" r:id="rId5" imgW="2539800" imgH="431640" progId="Equation.3">
                  <p:embed/>
                </p:oleObj>
              </mc:Choice>
              <mc:Fallback>
                <p:oleObj name="Equation" r:id="rId5" imgW="2539800" imgH="431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410200"/>
                        <a:ext cx="672147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17D31ABD-6A08-461A-ABD4-2E3A81372B45}"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dirty="0" smtClean="0">
                <a:latin typeface="Times New Roman" pitchFamily="18" charset="0"/>
                <a:cs typeface="Times New Roman" pitchFamily="18" charset="0"/>
              </a:rPr>
              <a:t>The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efficiency as related to </a:t>
            </a:r>
            <a:r>
              <a:rPr lang="en-US" dirty="0" err="1" smtClean="0">
                <a:latin typeface="Times New Roman" pitchFamily="18" charset="0"/>
                <a:cs typeface="Times New Roman" pitchFamily="18" charset="0"/>
              </a:rPr>
              <a:t>exergy</a:t>
            </a:r>
            <a:r>
              <a:rPr lang="en-US" dirty="0" smtClean="0">
                <a:latin typeface="Times New Roman" pitchFamily="18" charset="0"/>
                <a:cs typeface="Times New Roman" pitchFamily="18" charset="0"/>
              </a:rPr>
              <a:t> input will be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assumes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exergy</a:t>
            </a:r>
            <a:r>
              <a:rPr lang="en-US" dirty="0" smtClean="0">
                <a:latin typeface="Times New Roman" pitchFamily="18" charset="0"/>
                <a:cs typeface="Times New Roman" pitchFamily="18" charset="0"/>
              </a:rPr>
              <a:t> transfer to cold space is positive)</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008549467"/>
              </p:ext>
            </p:extLst>
          </p:nvPr>
        </p:nvGraphicFramePr>
        <p:xfrm>
          <a:off x="990600" y="685800"/>
          <a:ext cx="7900988" cy="2703513"/>
        </p:xfrm>
        <a:graphic>
          <a:graphicData uri="http://schemas.openxmlformats.org/presentationml/2006/ole">
            <mc:AlternateContent xmlns:mc="http://schemas.openxmlformats.org/markup-compatibility/2006">
              <mc:Choice xmlns:v="urn:schemas-microsoft-com:vml" Requires="v">
                <p:oleObj spid="_x0000_s27716" name="Equation" r:id="rId3" imgW="3340080" imgH="1143000" progId="Equation.3">
                  <p:embed/>
                </p:oleObj>
              </mc:Choice>
              <mc:Fallback>
                <p:oleObj name="Equation" r:id="rId3" imgW="3340080" imgH="1143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85800"/>
                        <a:ext cx="7900988" cy="2703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17D31ABD-6A08-461A-ABD4-2E3A81372B45}" type="slidenum">
              <a:rPr lang="en-US" smtClean="0"/>
              <a:pPr/>
              <a:t>17</a:t>
            </a:fld>
            <a:endParaRPr lang="en-US"/>
          </a:p>
        </p:txBody>
      </p:sp>
      <p:graphicFrame>
        <p:nvGraphicFramePr>
          <p:cNvPr id="6" name="Object 5"/>
          <p:cNvGraphicFramePr>
            <a:graphicFrameLocks noChangeAspect="1"/>
          </p:cNvGraphicFramePr>
          <p:nvPr/>
        </p:nvGraphicFramePr>
        <p:xfrm>
          <a:off x="560388" y="3886200"/>
          <a:ext cx="6270625" cy="1295400"/>
        </p:xfrm>
        <a:graphic>
          <a:graphicData uri="http://schemas.openxmlformats.org/presentationml/2006/ole">
            <mc:AlternateContent xmlns:mc="http://schemas.openxmlformats.org/markup-compatibility/2006">
              <mc:Choice xmlns:v="urn:schemas-microsoft-com:vml" Requires="v">
                <p:oleObj spid="_x0000_s27717" name="Equation" r:id="rId5" imgW="2336760" imgH="482400" progId="Equation.3">
                  <p:embed/>
                </p:oleObj>
              </mc:Choice>
              <mc:Fallback>
                <p:oleObj name="Equation" r:id="rId5" imgW="233676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388" y="3886200"/>
                        <a:ext cx="627062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wipe(down)">
                                      <p:cBhvr>
                                        <p:cTn id="20" dur="500"/>
                                        <p:tgtEl>
                                          <p:spTgt spid="3">
                                            <p:txEl>
                                              <p:pRg st="8" end="8"/>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wipe(down)">
                                      <p:cBhvr>
                                        <p:cTn id="2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dirty="0" smtClean="0">
                <a:solidFill>
                  <a:srgbClr val="0000FF"/>
                </a:solidFill>
                <a:latin typeface="Times New Roman" pitchFamily="18" charset="0"/>
                <a:cs typeface="Times New Roman" pitchFamily="18" charset="0"/>
              </a:rPr>
              <a:t>4.1.3  Heat Pumps</a:t>
            </a:r>
          </a:p>
          <a:p>
            <a:pPr marL="0" indent="0" algn="just">
              <a:buNone/>
            </a:pPr>
            <a:r>
              <a:rPr lang="en-US" sz="2800" dirty="0" smtClean="0">
                <a:latin typeface="Times New Roman" pitchFamily="18" charset="0"/>
                <a:cs typeface="Times New Roman" pitchFamily="18" charset="0"/>
              </a:rPr>
              <a:t>The cycle is the same as </a:t>
            </a:r>
            <a:r>
              <a:rPr lang="en-US" sz="2400" dirty="0" smtClean="0">
                <a:latin typeface="Times New Roman" pitchFamily="18" charset="0"/>
                <a:cs typeface="Times New Roman" pitchFamily="18" charset="0"/>
              </a:rPr>
              <a:t>the refrigeration cycle with the same input but for a different purpose ( </a:t>
            </a:r>
            <a:r>
              <a:rPr lang="en-US" sz="2400" b="1" dirty="0" smtClean="0">
                <a:latin typeface="Times New Roman" pitchFamily="18" charset="0"/>
                <a:cs typeface="Times New Roman" pitchFamily="18" charset="0"/>
              </a:rPr>
              <a:t>fig 4.3</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The output of interest is the heat rejected at the top end of the cycle usually used for space heating. The availability output of interest is also due to this heat transfer.  Usually the heat transfer at the cold end is from ambient.  There will be </a:t>
            </a:r>
            <a:r>
              <a:rPr lang="en-US" sz="2400" dirty="0" err="1" smtClean="0">
                <a:latin typeface="Times New Roman" pitchFamily="18" charset="0"/>
                <a:cs typeface="Times New Roman" pitchFamily="18" charset="0"/>
              </a:rPr>
              <a:t>exergy</a:t>
            </a:r>
            <a:r>
              <a:rPr lang="en-US" sz="2400" dirty="0" smtClean="0">
                <a:latin typeface="Times New Roman" pitchFamily="18" charset="0"/>
                <a:cs typeface="Times New Roman" pitchFamily="18" charset="0"/>
              </a:rPr>
              <a:t> gained by the hot space.</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7D31ABD-6A08-461A-ABD4-2E3A81372B45}" type="slidenum">
              <a:rPr lang="en-US" smtClean="0"/>
              <a:pPr/>
              <a:t>18</a:t>
            </a:fld>
            <a:endParaRPr lang="en-US"/>
          </a:p>
        </p:txBody>
      </p:sp>
      <p:pic>
        <p:nvPicPr>
          <p:cNvPr id="5" name="Picture 2" descr="C:\Documents and Settings\Administrator\Desktop\4.3.bmp"/>
          <p:cNvPicPr>
            <a:picLocks noChangeAspect="1" noChangeArrowheads="1"/>
          </p:cNvPicPr>
          <p:nvPr/>
        </p:nvPicPr>
        <p:blipFill>
          <a:blip r:embed="rId2"/>
          <a:srcRect/>
          <a:stretch>
            <a:fillRect/>
          </a:stretch>
        </p:blipFill>
        <p:spPr bwMode="auto">
          <a:xfrm>
            <a:off x="1524000" y="2819400"/>
            <a:ext cx="6196551" cy="3581400"/>
          </a:xfrm>
          <a:prstGeom prst="rect">
            <a:avLst/>
          </a:prstGeom>
          <a:noFill/>
        </p:spPr>
      </p:pic>
      <p:sp>
        <p:nvSpPr>
          <p:cNvPr id="6" name="Rectangle 5"/>
          <p:cNvSpPr/>
          <p:nvPr/>
        </p:nvSpPr>
        <p:spPr>
          <a:xfrm>
            <a:off x="1981200" y="6488668"/>
            <a:ext cx="6196551" cy="369332"/>
          </a:xfrm>
          <a:prstGeom prst="rect">
            <a:avLst/>
          </a:prstGeom>
        </p:spPr>
        <p:txBody>
          <a:bodyPr wrap="square">
            <a:spAutoFit/>
          </a:bodyPr>
          <a:lstStyle/>
          <a:p>
            <a:pPr>
              <a:buNone/>
            </a:pPr>
            <a:r>
              <a:rPr lang="en-US" dirty="0">
                <a:latin typeface="Times New Roman" pitchFamily="18" charset="0"/>
                <a:cs typeface="Times New Roman" pitchFamily="18" charset="0"/>
              </a:rPr>
              <a:t>Fig.4.3  Schematic and </a:t>
            </a:r>
            <a:r>
              <a:rPr lang="en-US" dirty="0" err="1">
                <a:latin typeface="Times New Roman" pitchFamily="18" charset="0"/>
                <a:cs typeface="Times New Roman" pitchFamily="18" charset="0"/>
              </a:rPr>
              <a:t>Sankey</a:t>
            </a:r>
            <a:r>
              <a:rPr lang="en-US" dirty="0">
                <a:latin typeface="Times New Roman" pitchFamily="18" charset="0"/>
                <a:cs typeface="Times New Roman" pitchFamily="18" charset="0"/>
              </a:rPr>
              <a:t> diagrams for a heat pump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First Law:</a:t>
            </a:r>
          </a:p>
          <a:p>
            <a:pPr>
              <a:buNone/>
            </a:pPr>
            <a:r>
              <a:rPr lang="en-US" dirty="0" smtClean="0">
                <a:latin typeface="Times New Roman" pitchFamily="18" charset="0"/>
                <a:cs typeface="Times New Roman" pitchFamily="18" charset="0"/>
              </a:rPr>
              <a:t>Second Law:</a:t>
            </a:r>
          </a:p>
          <a:p>
            <a:pPr>
              <a:buNone/>
            </a:pPr>
            <a:endParaRPr lang="en-US" dirty="0" smtClean="0">
              <a:latin typeface="Times New Roman" pitchFamily="18" charset="0"/>
              <a:cs typeface="Times New Roman" pitchFamily="18" charset="0"/>
            </a:endParaRPr>
          </a:p>
          <a:p>
            <a:pPr>
              <a:buNone/>
            </a:pPr>
            <a:r>
              <a:rPr lang="en-US" b="1" dirty="0" smtClean="0">
                <a:solidFill>
                  <a:srgbClr val="FF0000"/>
                </a:solidFill>
                <a:latin typeface="Times New Roman" pitchFamily="18" charset="0"/>
                <a:cs typeface="Times New Roman" pitchFamily="18" charset="0"/>
              </a:rPr>
              <a:t>Case </a:t>
            </a:r>
            <a:r>
              <a:rPr lang="en-US" b="1" dirty="0" smtClean="0">
                <a:solidFill>
                  <a:srgbClr val="FF0000"/>
                </a:solidFill>
                <a:latin typeface="Times New Roman" pitchFamily="18" charset="0"/>
                <a:cs typeface="Times New Roman" pitchFamily="18" charset="0"/>
              </a:rPr>
              <a:t>(a)</a:t>
            </a:r>
          </a:p>
          <a:p>
            <a:pPr>
              <a:buNone/>
            </a:pPr>
            <a:r>
              <a:rPr lang="en-US" b="1" dirty="0" smtClean="0">
                <a:solidFill>
                  <a:srgbClr val="0000FF"/>
                </a:solidFill>
                <a:latin typeface="Times New Roman" pitchFamily="18" charset="0"/>
                <a:cs typeface="Times New Roman" pitchFamily="18" charset="0"/>
              </a:rPr>
              <a:t>Heat transfers and cycle are reversible</a:t>
            </a:r>
          </a:p>
          <a:p>
            <a:pPr marL="0" indent="0" algn="just">
              <a:buNone/>
            </a:pP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and the cycle is a reversed Carnot heat engine where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This will give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hp</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057400" y="0"/>
          <a:ext cx="2976282" cy="609600"/>
        </p:xfrm>
        <a:graphic>
          <a:graphicData uri="http://schemas.openxmlformats.org/presentationml/2006/ole">
            <mc:AlternateContent xmlns:mc="http://schemas.openxmlformats.org/markup-compatibility/2006">
              <mc:Choice xmlns:v="urn:schemas-microsoft-com:vml" Requires="v">
                <p:oleObj spid="_x0000_s28773" name="Equation" r:id="rId3" imgW="1054080" imgH="215640" progId="Equation.3">
                  <p:embed/>
                </p:oleObj>
              </mc:Choice>
              <mc:Fallback>
                <p:oleObj name="Equation" r:id="rId3" imgW="105408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0"/>
                        <a:ext cx="297628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881313" y="533400"/>
          <a:ext cx="4584700" cy="838200"/>
        </p:xfrm>
        <a:graphic>
          <a:graphicData uri="http://schemas.openxmlformats.org/presentationml/2006/ole">
            <mc:AlternateContent xmlns:mc="http://schemas.openxmlformats.org/markup-compatibility/2006">
              <mc:Choice xmlns:v="urn:schemas-microsoft-com:vml" Requires="v">
                <p:oleObj spid="_x0000_s28774" name="Equation" r:id="rId5" imgW="2361960" imgH="431640" progId="Equation.3">
                  <p:embed/>
                </p:oleObj>
              </mc:Choice>
              <mc:Fallback>
                <p:oleObj name="Equation" r:id="rId5" imgW="236196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1313" y="533400"/>
                        <a:ext cx="4584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13069368"/>
              </p:ext>
            </p:extLst>
          </p:nvPr>
        </p:nvGraphicFramePr>
        <p:xfrm>
          <a:off x="914400" y="4038600"/>
          <a:ext cx="6527800" cy="1143000"/>
        </p:xfrm>
        <a:graphic>
          <a:graphicData uri="http://schemas.openxmlformats.org/presentationml/2006/ole">
            <mc:AlternateContent xmlns:mc="http://schemas.openxmlformats.org/markup-compatibility/2006">
              <mc:Choice xmlns:v="urn:schemas-microsoft-com:vml" Requires="v">
                <p:oleObj spid="_x0000_s28775" name="Equation" r:id="rId7" imgW="2755800" imgH="482400" progId="Equation.3">
                  <p:embed/>
                </p:oleObj>
              </mc:Choice>
              <mc:Fallback>
                <p:oleObj name="Equation" r:id="rId7" imgW="275580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038600"/>
                        <a:ext cx="65278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17D31ABD-6A08-461A-ABD4-2E3A81372B45}"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00"/>
                                        <p:tgtEl>
                                          <p:spTgt spid="3">
                                            <p:txEl>
                                              <p:pRg st="5" end="5"/>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marL="0" indent="0" algn="just">
              <a:buNone/>
            </a:pPr>
            <a:r>
              <a:rPr lang="en-US" dirty="0" smtClean="0">
                <a:latin typeface="Times New Roman" pitchFamily="18" charset="0"/>
                <a:cs typeface="Times New Roman" pitchFamily="18" charset="0"/>
              </a:rPr>
              <a:t>Availability analysis of simple cycles such as heat engines, refrigerators and heat pumps will be dealt with followed by typical applications of these cycles.</a:t>
            </a:r>
          </a:p>
          <a:p>
            <a:pPr>
              <a:buNone/>
            </a:pPr>
            <a:r>
              <a:rPr lang="en-US" b="1" dirty="0" smtClean="0">
                <a:solidFill>
                  <a:srgbClr val="FF0000"/>
                </a:solidFill>
                <a:latin typeface="Times New Roman" pitchFamily="18" charset="0"/>
                <a:cs typeface="Times New Roman" pitchFamily="18" charset="0"/>
              </a:rPr>
              <a:t>4.1</a:t>
            </a:r>
            <a:r>
              <a:rPr lang="en-US" dirty="0" smtClean="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SIMPLE CYCLES</a:t>
            </a:r>
          </a:p>
          <a:p>
            <a:pPr marL="0" indent="0" algn="just">
              <a:buNone/>
            </a:pPr>
            <a:r>
              <a:rPr lang="en-US" dirty="0" smtClean="0">
                <a:latin typeface="Times New Roman" pitchFamily="18" charset="0"/>
                <a:cs typeface="Times New Roman" pitchFamily="18" charset="0"/>
              </a:rPr>
              <a:t>A comparison of the entropy generation in heat engines,refrigerators,and heat pumps due to irreversible heat transfer or irreversibilities within the device itself can be used to determine which source is the major contributor to the degradation of performance of the device.</a:t>
            </a:r>
          </a:p>
          <a:p>
            <a:pPr marL="0" indent="0" algn="just">
              <a:buNone/>
            </a:pPr>
            <a:r>
              <a:rPr lang="en-US" dirty="0" smtClean="0">
                <a:latin typeface="Times New Roman" pitchFamily="18" charset="0"/>
                <a:cs typeface="Times New Roman" pitchFamily="18" charset="0"/>
              </a:rPr>
              <a:t>In this chapter a </a:t>
            </a:r>
            <a:r>
              <a:rPr lang="en-US" dirty="0" smtClean="0">
                <a:latin typeface="Times New Roman" pitchFamily="18" charset="0"/>
                <a:cs typeface="Times New Roman" pitchFamily="18" charset="0"/>
              </a:rPr>
              <a:t>cycle will be considered as </a:t>
            </a:r>
            <a:r>
              <a:rPr lang="en-US" dirty="0" err="1" smtClean="0">
                <a:latin typeface="Times New Roman" pitchFamily="18" charset="0"/>
                <a:cs typeface="Times New Roman" pitchFamily="18" charset="0"/>
              </a:rPr>
              <a:t>nonflow</a:t>
            </a:r>
            <a:r>
              <a:rPr lang="en-US" dirty="0" smtClean="0">
                <a:latin typeface="Times New Roman" pitchFamily="18" charset="0"/>
                <a:cs typeface="Times New Roman" pitchFamily="18" charset="0"/>
              </a:rPr>
              <a:t> entity and the interaction of this closed system with its surroundings will be seen in detail.  The analysis will involve the determination of availability </a:t>
            </a:r>
            <a:r>
              <a:rPr lang="az-Cyrl-AZ" dirty="0" smtClean="0">
                <a:latin typeface="Times New Roman" pitchFamily="18" charset="0"/>
                <a:cs typeface="Times New Roman" pitchFamily="18" charset="0"/>
              </a:rPr>
              <a:t>Ф</a:t>
            </a:r>
            <a:r>
              <a:rPr lang="en-US" dirty="0" smtClean="0">
                <a:latin typeface="Times New Roman" pitchFamily="18" charset="0"/>
                <a:cs typeface="Times New Roman" pitchFamily="18" charset="0"/>
              </a:rPr>
              <a:t> and irreversibility I.</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7D31ABD-6A08-461A-ABD4-2E3A81372B45}" type="slidenum">
              <a:rPr lang="en-US" smtClean="0"/>
              <a:pPr/>
              <a:t>2</a:t>
            </a:fld>
            <a:endParaRPr lang="en-US"/>
          </a:p>
        </p:txBody>
      </p:sp>
    </p:spTree>
    <p:extLst>
      <p:ext uri="{BB962C8B-B14F-4D97-AF65-F5344CB8AC3E}">
        <p14:creationId xmlns:p14="http://schemas.microsoft.com/office/powerpoint/2010/main" val="48584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FF0000"/>
                </a:solidFill>
                <a:latin typeface="Times New Roman" pitchFamily="18" charset="0"/>
                <a:cs typeface="Times New Roman" pitchFamily="18" charset="0"/>
              </a:rPr>
              <a:t>Case (b)</a:t>
            </a:r>
          </a:p>
          <a:p>
            <a:pPr>
              <a:buNone/>
            </a:pPr>
            <a:r>
              <a:rPr lang="en-US" sz="2800" b="1" dirty="0" smtClean="0">
                <a:solidFill>
                  <a:srgbClr val="0000FF"/>
                </a:solidFill>
                <a:latin typeface="Times New Roman" pitchFamily="18" charset="0"/>
                <a:cs typeface="Times New Roman" pitchFamily="18" charset="0"/>
              </a:rPr>
              <a:t>Reversible heat transfer and irreversible heat pump:</a:t>
            </a:r>
          </a:p>
          <a:p>
            <a:pPr>
              <a:buNone/>
            </a:pPr>
            <a:r>
              <a:rPr lang="en-US" dirty="0" smtClean="0">
                <a:latin typeface="Times New Roman" pitchFamily="18" charset="0"/>
                <a:cs typeface="Times New Roman" pitchFamily="18" charset="0"/>
              </a:rPr>
              <a:t>Not a reversed Carnot cycle (</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hp</a:t>
            </a:r>
            <a:r>
              <a:rPr lang="en-US" dirty="0" smtClean="0">
                <a:latin typeface="Times New Roman" pitchFamily="18" charset="0"/>
                <a:cs typeface="Times New Roman" pitchFamily="18" charset="0"/>
              </a:rPr>
              <a:t>=0,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buNone/>
            </a:pP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hp</a:t>
            </a:r>
            <a:r>
              <a:rPr lang="en-US" dirty="0" smtClean="0">
                <a:latin typeface="Times New Roman" pitchFamily="18" charset="0"/>
                <a:cs typeface="Times New Roman" pitchFamily="18" charset="0"/>
              </a:rPr>
              <a:t> can also be determined from availability transfer quantities as</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87123149"/>
              </p:ext>
            </p:extLst>
          </p:nvPr>
        </p:nvGraphicFramePr>
        <p:xfrm>
          <a:off x="457200" y="1752600"/>
          <a:ext cx="7750175" cy="1106488"/>
        </p:xfrm>
        <a:graphic>
          <a:graphicData uri="http://schemas.openxmlformats.org/presentationml/2006/ole">
            <mc:AlternateContent xmlns:mc="http://schemas.openxmlformats.org/markup-compatibility/2006">
              <mc:Choice xmlns:v="urn:schemas-microsoft-com:vml" Requires="v">
                <p:oleObj spid="_x0000_s29764" name="Equation" r:id="rId3" imgW="3377880" imgH="482400" progId="Equation.3">
                  <p:embed/>
                </p:oleObj>
              </mc:Choice>
              <mc:Fallback>
                <p:oleObj name="Equation" r:id="rId3" imgW="337788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7750175" cy="110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715963" y="3962400"/>
          <a:ext cx="6978650" cy="2286000"/>
        </p:xfrm>
        <a:graphic>
          <a:graphicData uri="http://schemas.openxmlformats.org/presentationml/2006/ole">
            <mc:AlternateContent xmlns:mc="http://schemas.openxmlformats.org/markup-compatibility/2006">
              <mc:Choice xmlns:v="urn:schemas-microsoft-com:vml" Requires="v">
                <p:oleObj spid="_x0000_s29765" name="Equation" r:id="rId5" imgW="2946240" imgH="965160" progId="Equation.3">
                  <p:embed/>
                </p:oleObj>
              </mc:Choice>
              <mc:Fallback>
                <p:oleObj name="Equation" r:id="rId5" imgW="2946240" imgH="9651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963" y="3962400"/>
                        <a:ext cx="697865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17D31ABD-6A08-461A-ABD4-2E3A81372B45}"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FF0000"/>
                </a:solidFill>
                <a:latin typeface="Times New Roman" pitchFamily="18" charset="0"/>
                <a:cs typeface="Times New Roman" pitchFamily="18" charset="0"/>
              </a:rPr>
              <a:t>Case (c)</a:t>
            </a:r>
          </a:p>
          <a:p>
            <a:pPr>
              <a:buNone/>
            </a:pPr>
            <a:r>
              <a:rPr lang="en-US" sz="2800" b="1" dirty="0" smtClean="0">
                <a:solidFill>
                  <a:srgbClr val="0000FF"/>
                </a:solidFill>
                <a:latin typeface="Times New Roman" pitchFamily="18" charset="0"/>
                <a:cs typeface="Times New Roman" pitchFamily="18" charset="0"/>
              </a:rPr>
              <a:t>Both heat transfer and refrigerator are irreversible.</a:t>
            </a:r>
          </a:p>
          <a:p>
            <a:pPr>
              <a:buNone/>
            </a:pPr>
            <a:r>
              <a:rPr lang="en-US" dirty="0" smtClean="0">
                <a:latin typeface="Times New Roman" pitchFamily="18" charset="0"/>
                <a:cs typeface="Times New Roman" pitchFamily="18" charset="0"/>
              </a:rPr>
              <a:t>Here T</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&gt;T</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 and T</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&gt;T</a:t>
            </a:r>
            <a:r>
              <a:rPr lang="en-US" baseline="-25000" dirty="0" smtClean="0">
                <a:latin typeface="Times New Roman" pitchFamily="18" charset="0"/>
                <a:cs typeface="Times New Roman" pitchFamily="18" charset="0"/>
              </a:rPr>
              <a:t>B</a:t>
            </a:r>
          </a:p>
          <a:p>
            <a:pPr>
              <a:buNone/>
            </a:pP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hp</a:t>
            </a:r>
            <a:r>
              <a:rPr lang="en-US" dirty="0" smtClean="0">
                <a:latin typeface="Times New Roman" pitchFamily="18" charset="0"/>
                <a:cs typeface="Times New Roman" pitchFamily="18" charset="0"/>
              </a:rPr>
              <a:t> can be determined in two ways: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where W = Q</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and Q</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&lt;0 and Q</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&gt;0</a:t>
            </a:r>
          </a:p>
          <a:p>
            <a:pPr marL="0" indent="0">
              <a:buNone/>
            </a:pPr>
            <a:r>
              <a:rPr lang="en-US" dirty="0" smtClean="0">
                <a:latin typeface="Times New Roman" pitchFamily="18" charset="0"/>
                <a:cs typeface="Times New Roman" pitchFamily="18" charset="0"/>
              </a:rPr>
              <a:t>The other irreversibilities are due to heat transfers at the two ends of the cycle and these are:</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30821" name="Equation" r:id="rId3" imgW="914400" imgH="215640" progId="Equation.3">
                  <p:embed/>
                </p:oleObj>
              </mc:Choice>
              <mc:Fallback>
                <p:oleObj name="Equation" r:id="rId3" imgW="91440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9469429"/>
              </p:ext>
            </p:extLst>
          </p:nvPr>
        </p:nvGraphicFramePr>
        <p:xfrm>
          <a:off x="533400" y="2209800"/>
          <a:ext cx="7794625" cy="1981200"/>
        </p:xfrm>
        <a:graphic>
          <a:graphicData uri="http://schemas.openxmlformats.org/presentationml/2006/ole">
            <mc:AlternateContent xmlns:mc="http://schemas.openxmlformats.org/markup-compatibility/2006">
              <mc:Choice xmlns:v="urn:schemas-microsoft-com:vml" Requires="v">
                <p:oleObj spid="_x0000_s30822" name="Equation" r:id="rId5" imgW="3797280" imgH="965160" progId="Equation.3">
                  <p:embed/>
                </p:oleObj>
              </mc:Choice>
              <mc:Fallback>
                <p:oleObj name="Equation" r:id="rId5" imgW="3797280" imgH="9651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209800"/>
                        <a:ext cx="7794625"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30782214"/>
              </p:ext>
            </p:extLst>
          </p:nvPr>
        </p:nvGraphicFramePr>
        <p:xfrm>
          <a:off x="0" y="5638800"/>
          <a:ext cx="9144000" cy="1028023"/>
        </p:xfrm>
        <a:graphic>
          <a:graphicData uri="http://schemas.openxmlformats.org/presentationml/2006/ole">
            <mc:AlternateContent xmlns:mc="http://schemas.openxmlformats.org/markup-compatibility/2006">
              <mc:Choice xmlns:v="urn:schemas-microsoft-com:vml" Requires="v">
                <p:oleObj spid="_x0000_s30823" name="Equation" r:id="rId7" imgW="4292280" imgH="482400" progId="Equation.3">
                  <p:embed/>
                </p:oleObj>
              </mc:Choice>
              <mc:Fallback>
                <p:oleObj name="Equation" r:id="rId7" imgW="429228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638800"/>
                        <a:ext cx="9144000" cy="10280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17D31ABD-6A08-461A-ABD4-2E3A81372B45}"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dirty="0" smtClean="0">
                <a:latin typeface="Times New Roman" pitchFamily="18" charset="0"/>
                <a:cs typeface="Times New Roman" pitchFamily="18" charset="0"/>
              </a:rPr>
              <a:t>The sum of the </a:t>
            </a:r>
            <a:r>
              <a:rPr lang="en-US" dirty="0" err="1" smtClean="0">
                <a:latin typeface="Times New Roman" pitchFamily="18" charset="0"/>
                <a:cs typeface="Times New Roman" pitchFamily="18" charset="0"/>
              </a:rPr>
              <a:t>irreversibilities</a:t>
            </a:r>
            <a:r>
              <a:rPr lang="en-US" dirty="0" smtClean="0">
                <a:latin typeface="Times New Roman" pitchFamily="18" charset="0"/>
                <a:cs typeface="Times New Roman" pitchFamily="18" charset="0"/>
              </a:rPr>
              <a:t> can also be determined as: (from the reservoirs point of view)</a:t>
            </a:r>
          </a:p>
          <a:p>
            <a:pPr>
              <a:buNone/>
            </a:pP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tot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rev,tot</a:t>
            </a:r>
            <a:r>
              <a:rPr lang="en-US" dirty="0" smtClean="0">
                <a:latin typeface="Times New Roman" pitchFamily="18" charset="0"/>
                <a:cs typeface="Times New Roman" pitchFamily="18" charset="0"/>
              </a:rPr>
              <a:t>-W=∑</a:t>
            </a:r>
            <a:r>
              <a:rPr lang="az-Cyrl-AZ" dirty="0" smtClean="0">
                <a:latin typeface="Times New Roman" pitchFamily="18" charset="0"/>
                <a:cs typeface="Times New Roman" pitchFamily="18" charset="0"/>
              </a:rPr>
              <a:t>Ф</a:t>
            </a:r>
            <a:r>
              <a:rPr lang="en-US" baseline="-25000" dirty="0" err="1" smtClean="0">
                <a:latin typeface="Times New Roman" pitchFamily="18" charset="0"/>
                <a:cs typeface="Times New Roman" pitchFamily="18" charset="0"/>
              </a:rPr>
              <a:t>Q,j</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W =</a:t>
            </a:r>
          </a:p>
          <a:p>
            <a:pPr>
              <a:buNone/>
            </a:pPr>
            <a:r>
              <a:rPr lang="en-US" dirty="0" smtClean="0">
                <a:latin typeface="Times New Roman" pitchFamily="18" charset="0"/>
                <a:cs typeface="Times New Roman" pitchFamily="18" charset="0"/>
              </a:rPr>
              <a:t>This must also give</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tot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gen,tot</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hp</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exergy</a:t>
            </a:r>
            <a:r>
              <a:rPr lang="en-US" dirty="0" smtClean="0">
                <a:latin typeface="Times New Roman" pitchFamily="18" charset="0"/>
                <a:cs typeface="Times New Roman" pitchFamily="18" charset="0"/>
              </a:rPr>
              <a:t> output is shown as the gain in </a:t>
            </a:r>
            <a:r>
              <a:rPr lang="en-US" dirty="0" err="1" smtClean="0">
                <a:latin typeface="Times New Roman" pitchFamily="18" charset="0"/>
                <a:cs typeface="Times New Roman" pitchFamily="18" charset="0"/>
              </a:rPr>
              <a:t>exergy</a:t>
            </a:r>
            <a:r>
              <a:rPr lang="en-US" dirty="0" smtClean="0">
                <a:latin typeface="Times New Roman" pitchFamily="18" charset="0"/>
                <a:cs typeface="Times New Roman" pitchFamily="18" charset="0"/>
              </a:rPr>
              <a:t> of the hot space or loss of </a:t>
            </a:r>
            <a:r>
              <a:rPr lang="en-US" dirty="0" err="1" smtClean="0">
                <a:latin typeface="Times New Roman" pitchFamily="18" charset="0"/>
                <a:cs typeface="Times New Roman" pitchFamily="18" charset="0"/>
              </a:rPr>
              <a:t>exergy</a:t>
            </a:r>
            <a:r>
              <a:rPr lang="en-US" dirty="0" smtClean="0">
                <a:latin typeface="Times New Roman" pitchFamily="18" charset="0"/>
                <a:cs typeface="Times New Roman" pitchFamily="18" charset="0"/>
              </a:rPr>
              <a:t> of the cycle.</a:t>
            </a:r>
          </a:p>
          <a:p>
            <a:pPr marL="0" indent="0">
              <a:buNone/>
            </a:pPr>
            <a:r>
              <a:rPr lang="en-US" dirty="0" smtClean="0">
                <a:latin typeface="Times New Roman" pitchFamily="18" charset="0"/>
                <a:cs typeface="Times New Roman" pitchFamily="18" charset="0"/>
              </a:rPr>
              <a:t>Recalling the coefficient of performance for a heat pump given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4648200" y="838200"/>
          <a:ext cx="4042611" cy="1066800"/>
        </p:xfrm>
        <a:graphic>
          <a:graphicData uri="http://schemas.openxmlformats.org/presentationml/2006/ole">
            <mc:AlternateContent xmlns:mc="http://schemas.openxmlformats.org/markup-compatibility/2006">
              <mc:Choice xmlns:v="urn:schemas-microsoft-com:vml" Requires="v">
                <p:oleObj spid="_x0000_s33860" name="Equation" r:id="rId3" imgW="1828800" imgH="482400" progId="Equation.3">
                  <p:embed/>
                </p:oleObj>
              </mc:Choice>
              <mc:Fallback>
                <p:oleObj name="Equation" r:id="rId3" imgW="182880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838200"/>
                        <a:ext cx="4042611"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56733161"/>
              </p:ext>
            </p:extLst>
          </p:nvPr>
        </p:nvGraphicFramePr>
        <p:xfrm>
          <a:off x="990600" y="5029200"/>
          <a:ext cx="6588125" cy="1143000"/>
        </p:xfrm>
        <a:graphic>
          <a:graphicData uri="http://schemas.openxmlformats.org/presentationml/2006/ole">
            <mc:AlternateContent xmlns:mc="http://schemas.openxmlformats.org/markup-compatibility/2006">
              <mc:Choice xmlns:v="urn:schemas-microsoft-com:vml" Requires="v">
                <p:oleObj spid="_x0000_s33861" name="Equation" r:id="rId5" imgW="2489040" imgH="431640" progId="Equation.3">
                  <p:embed/>
                </p:oleObj>
              </mc:Choice>
              <mc:Fallback>
                <p:oleObj name="Equation" r:id="rId5" imgW="248904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029200"/>
                        <a:ext cx="6588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17D31ABD-6A08-461A-ABD4-2E3A81372B45}"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dirty="0" smtClean="0">
                <a:latin typeface="Times New Roman" pitchFamily="18" charset="0"/>
                <a:cs typeface="Times New Roman" pitchFamily="18" charset="0"/>
              </a:rPr>
              <a:t>The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efficiency as related to </a:t>
            </a:r>
            <a:r>
              <a:rPr lang="en-US" dirty="0" err="1" smtClean="0">
                <a:latin typeface="Times New Roman" pitchFamily="18" charset="0"/>
                <a:cs typeface="Times New Roman" pitchFamily="18" charset="0"/>
              </a:rPr>
              <a:t>exergy</a:t>
            </a:r>
            <a:r>
              <a:rPr lang="en-US" dirty="0" smtClean="0">
                <a:latin typeface="Times New Roman" pitchFamily="18" charset="0"/>
                <a:cs typeface="Times New Roman" pitchFamily="18" charset="0"/>
              </a:rPr>
              <a:t> input will be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assumes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31825" y="1030287"/>
          <a:ext cx="7929563" cy="2703513"/>
        </p:xfrm>
        <a:graphic>
          <a:graphicData uri="http://schemas.openxmlformats.org/presentationml/2006/ole">
            <mc:AlternateContent xmlns:mc="http://schemas.openxmlformats.org/markup-compatibility/2006">
              <mc:Choice xmlns:v="urn:schemas-microsoft-com:vml" Requires="v">
                <p:oleObj spid="_x0000_s31779" name="Equation" r:id="rId3" imgW="3352680" imgH="1143000" progId="Equation.3">
                  <p:embed/>
                </p:oleObj>
              </mc:Choice>
              <mc:Fallback>
                <p:oleObj name="Equation" r:id="rId3" imgW="3352680" imgH="1143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1030287"/>
                        <a:ext cx="7929563" cy="2703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17D31ABD-6A08-461A-ABD4-2E3A81372B4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FF0000"/>
                </a:solidFill>
                <a:latin typeface="Times New Roman" pitchFamily="18" charset="0"/>
                <a:cs typeface="Times New Roman" pitchFamily="18" charset="0"/>
              </a:rPr>
              <a:t>4.2  CYCLE APPLICATIONS OF AVAILABILITY</a:t>
            </a:r>
          </a:p>
          <a:p>
            <a:pPr marL="0" indent="0" algn="just">
              <a:buNone/>
            </a:pPr>
            <a:r>
              <a:rPr lang="en-US" dirty="0" smtClean="0">
                <a:latin typeface="Times New Roman" pitchFamily="18" charset="0"/>
                <a:cs typeface="Times New Roman" pitchFamily="18" charset="0"/>
              </a:rPr>
              <a:t>Availability analysis on common power and refrigeration cycles will be developed.  Initially analysis on the component processes will be worked out.</a:t>
            </a:r>
          </a:p>
          <a:p>
            <a:pPr>
              <a:buNone/>
            </a:pPr>
            <a:r>
              <a:rPr lang="en-US" b="1" dirty="0" smtClean="0">
                <a:solidFill>
                  <a:srgbClr val="0000FF"/>
                </a:solidFill>
                <a:latin typeface="Times New Roman" pitchFamily="18" charset="0"/>
                <a:cs typeface="Times New Roman" pitchFamily="18" charset="0"/>
              </a:rPr>
              <a:t>4.2.1  Gas Turbine Cycle</a:t>
            </a:r>
            <a:r>
              <a:rPr lang="en-US" dirty="0" smtClean="0">
                <a:solidFill>
                  <a:srgbClr val="0000FF"/>
                </a:solidFill>
                <a:latin typeface="Times New Roman" pitchFamily="18" charset="0"/>
                <a:cs typeface="Times New Roman" pitchFamily="18" charset="0"/>
              </a:rPr>
              <a:t> </a:t>
            </a:r>
          </a:p>
          <a:p>
            <a:pPr marL="0" indent="0" algn="just">
              <a:buNone/>
            </a:pPr>
            <a:r>
              <a:rPr lang="en-US" dirty="0" smtClean="0">
                <a:latin typeface="Times New Roman" pitchFamily="18" charset="0"/>
                <a:cs typeface="Times New Roman" pitchFamily="18" charset="0"/>
              </a:rPr>
              <a:t>Referring to </a:t>
            </a:r>
            <a:r>
              <a:rPr lang="en-US" b="1" dirty="0" smtClean="0">
                <a:latin typeface="Times New Roman" pitchFamily="18" charset="0"/>
                <a:cs typeface="Times New Roman" pitchFamily="18" charset="0"/>
                <a:hlinkClick r:id="rId2" action="ppaction://hlinksldjump"/>
              </a:rPr>
              <a:t>fig 4.4</a:t>
            </a:r>
            <a:r>
              <a:rPr lang="en-US" dirty="0" smtClean="0">
                <a:latin typeface="Times New Roman" pitchFamily="18" charset="0"/>
                <a:cs typeface="Times New Roman" pitchFamily="18" charset="0"/>
                <a:hlinkClick r:id="rId2" action="ppaction://hlinksldjump"/>
              </a:rPr>
              <a:t> </a:t>
            </a:r>
            <a:r>
              <a:rPr lang="en-US" dirty="0" smtClean="0">
                <a:latin typeface="Times New Roman" pitchFamily="18" charset="0"/>
                <a:cs typeface="Times New Roman" pitchFamily="18" charset="0"/>
              </a:rPr>
              <a:t>,  an open cycle which considers the irreversibilities in the compressor, turbine and  applications of the first law, availability balance, and the corresponding  efficiencies will be seen.</a:t>
            </a:r>
          </a:p>
        </p:txBody>
      </p:sp>
      <p:sp>
        <p:nvSpPr>
          <p:cNvPr id="4" name="Slide Number Placeholder 3"/>
          <p:cNvSpPr>
            <a:spLocks noGrp="1"/>
          </p:cNvSpPr>
          <p:nvPr>
            <p:ph type="sldNum" sz="quarter" idx="12"/>
          </p:nvPr>
        </p:nvSpPr>
        <p:spPr/>
        <p:txBody>
          <a:bodyPr/>
          <a:lstStyle/>
          <a:p>
            <a:fld id="{17D31ABD-6A08-461A-ABD4-2E3A81372B45}"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Fig.4.4  </a:t>
            </a:r>
            <a:r>
              <a:rPr lang="en-US" dirty="0" smtClean="0">
                <a:latin typeface="Times New Roman" pitchFamily="18" charset="0"/>
                <a:cs typeface="Times New Roman" pitchFamily="18" charset="0"/>
              </a:rPr>
              <a:t>Open gas turbine cycle (a)  Schematic of equipment  (b)  T-s diagram</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7D31ABD-6A08-461A-ABD4-2E3A81372B45}" type="slidenum">
              <a:rPr lang="en-US" smtClean="0"/>
              <a:pPr/>
              <a:t>25</a:t>
            </a:fld>
            <a:endParaRPr lang="en-US"/>
          </a:p>
        </p:txBody>
      </p:sp>
      <p:pic>
        <p:nvPicPr>
          <p:cNvPr id="50178" name="Picture 2" descr="C:\Documents and Settings\Administrator\Desktop\4.4.bmp"/>
          <p:cNvPicPr>
            <a:picLocks noChangeAspect="1" noChangeArrowheads="1"/>
          </p:cNvPicPr>
          <p:nvPr/>
        </p:nvPicPr>
        <p:blipFill>
          <a:blip r:embed="rId2"/>
          <a:srcRect/>
          <a:stretch>
            <a:fillRect/>
          </a:stretch>
        </p:blipFill>
        <p:spPr bwMode="auto">
          <a:xfrm>
            <a:off x="-4916" y="73879"/>
            <a:ext cx="9491172" cy="5089047"/>
          </a:xfrm>
          <a:prstGeom prst="rect">
            <a:avLst/>
          </a:prstGeom>
          <a:noFill/>
        </p:spPr>
      </p:pic>
    </p:spTree>
    <p:extLst>
      <p:ext uri="{BB962C8B-B14F-4D97-AF65-F5344CB8AC3E}">
        <p14:creationId xmlns:p14="http://schemas.microsoft.com/office/powerpoint/2010/main" val="2463054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smtClean="0"/>
          </a:p>
          <a:p>
            <a:pPr algn="just">
              <a:buNone/>
            </a:pPr>
            <a:r>
              <a:rPr lang="en-US" dirty="0" smtClean="0">
                <a:latin typeface="Times New Roman" pitchFamily="18" charset="0"/>
                <a:cs typeface="Times New Roman" pitchFamily="18" charset="0"/>
              </a:rPr>
              <a:t>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Law:</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Availability balance:</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838200" y="1219200"/>
          <a:ext cx="7482254" cy="1752600"/>
        </p:xfrm>
        <a:graphic>
          <a:graphicData uri="http://schemas.openxmlformats.org/presentationml/2006/ole">
            <mc:AlternateContent xmlns:mc="http://schemas.openxmlformats.org/markup-compatibility/2006">
              <mc:Choice xmlns:v="urn:schemas-microsoft-com:vml" Requires="v">
                <p:oleObj spid="_x0000_s37956" name="Equation" r:id="rId3" imgW="2819160" imgH="660240" progId="Equation.3">
                  <p:embed/>
                </p:oleObj>
              </mc:Choice>
              <mc:Fallback>
                <p:oleObj name="Equation" r:id="rId3" imgW="2819160" imgH="660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7482254"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81000" y="3657600"/>
          <a:ext cx="8001000" cy="2994025"/>
        </p:xfrm>
        <a:graphic>
          <a:graphicData uri="http://schemas.openxmlformats.org/presentationml/2006/ole">
            <mc:AlternateContent xmlns:mc="http://schemas.openxmlformats.org/markup-compatibility/2006">
              <mc:Choice xmlns:v="urn:schemas-microsoft-com:vml" Requires="v">
                <p:oleObj spid="_x0000_s37957" name="Equation" r:id="rId5" imgW="3733560" imgH="1396800" progId="Equation.3">
                  <p:embed/>
                </p:oleObj>
              </mc:Choice>
              <mc:Fallback>
                <p:oleObj name="Equation" r:id="rId5" imgW="3733560" imgH="1396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657600"/>
                        <a:ext cx="8001000" cy="299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17D31ABD-6A08-461A-ABD4-2E3A81372B45}"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400" b="1" dirty="0" smtClean="0">
                <a:solidFill>
                  <a:srgbClr val="FF0000"/>
                </a:solidFill>
                <a:latin typeface="Times New Roman" pitchFamily="18" charset="0"/>
                <a:cs typeface="Times New Roman" pitchFamily="18" charset="0"/>
              </a:rPr>
              <a:t>Example 4.2</a:t>
            </a:r>
            <a:endParaRPr lang="en-US" sz="2400" dirty="0" smtClean="0">
              <a:solidFill>
                <a:srgbClr val="FF0000"/>
              </a:solidFill>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An irreversible gas-turbine power plant operates between pressures of 1.0 bar and 6.4 bars with compressor and turbine inlet temperatures of 22 and 807 </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C,respectively. Determine (a) the compressor and turbine work, (b) the heat supplied to the combustor, (c) the change in availability across the three devices, and (d) the irreversibility in all three devices, all answers in kJ/kg air. T</a:t>
            </a:r>
            <a:r>
              <a:rPr lang="en-US" sz="2400" baseline="-25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 = 25 </a:t>
            </a:r>
            <a:r>
              <a:rPr lang="en-US" sz="2400" baseline="30000" dirty="0" err="1" smtClean="0">
                <a:latin typeface="Times New Roman" pitchFamily="18" charset="0"/>
                <a:cs typeface="Times New Roman" pitchFamily="18" charset="0"/>
              </a:rPr>
              <a:t>o</a:t>
            </a:r>
            <a:r>
              <a:rPr lang="en-US" sz="2400" dirty="0" err="1" smtClean="0">
                <a:latin typeface="Times New Roman" pitchFamily="18" charset="0"/>
                <a:cs typeface="Times New Roman" pitchFamily="18" charset="0"/>
              </a:rPr>
              <a:t>C</a:t>
            </a:r>
            <a:endParaRPr lang="en-US" sz="2400" dirty="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thermal efficiency of a gas turbine cycle can be enhanced by the use of a regenerator within the cycle.  As shown in </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hlinkClick r:id="rId3" action="ppaction://hlinksldjump"/>
              </a:rPr>
              <a:t>FIG 4.5</a:t>
            </a:r>
            <a:r>
              <a:rPr lang="en-US" sz="2400" dirty="0" smtClean="0">
                <a:latin typeface="Times New Roman" pitchFamily="18" charset="0"/>
                <a:cs typeface="Times New Roman" pitchFamily="18" charset="0"/>
                <a:hlinkClick r:id="rId3" action="ppaction://hlinksldjump"/>
              </a:rPr>
              <a:t>  </a:t>
            </a:r>
            <a:r>
              <a:rPr lang="en-US" sz="2400" dirty="0" smtClean="0">
                <a:latin typeface="Times New Roman" pitchFamily="18" charset="0"/>
                <a:cs typeface="Times New Roman" pitchFamily="18" charset="0"/>
              </a:rPr>
              <a:t>it uses the waste energy of the exhaust gas to elevate the temperature of the incoming fluid into the combustor. The result is that for the same work output, there will be a decrease in heat input and this could increase both the first law and second law efficiencies.  </a:t>
            </a:r>
          </a:p>
          <a:p>
            <a:pPr>
              <a:buNone/>
            </a:pPr>
            <a:r>
              <a:rPr lang="en-US" sz="2400" dirty="0" smtClean="0">
                <a:latin typeface="Times New Roman" pitchFamily="18" charset="0"/>
                <a:cs typeface="Times New Roman" pitchFamily="18" charset="0"/>
              </a:rPr>
              <a:t>Defining the regenerator effectiveness as</a:t>
            </a: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7D31ABD-6A08-461A-ABD4-2E3A81372B45}" type="slidenum">
              <a:rPr lang="en-US" smtClean="0"/>
              <a:pPr/>
              <a:t>27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42274127"/>
              </p:ext>
            </p:extLst>
          </p:nvPr>
        </p:nvGraphicFramePr>
        <p:xfrm>
          <a:off x="609600" y="5410200"/>
          <a:ext cx="7696200" cy="1333397"/>
        </p:xfrm>
        <a:graphic>
          <a:graphicData uri="http://schemas.openxmlformats.org/presentationml/2006/ole">
            <mc:AlternateContent xmlns:mc="http://schemas.openxmlformats.org/markup-compatibility/2006">
              <mc:Choice xmlns:v="urn:schemas-microsoft-com:vml" Requires="v">
                <p:oleObj spid="_x0000_s43046" name="Equation" r:id="rId4" imgW="2565360" imgH="444240" progId="Equation.3">
                  <p:embed/>
                </p:oleObj>
              </mc:Choice>
              <mc:Fallback>
                <p:oleObj name="Equation" r:id="rId4" imgW="2565360" imgH="4442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410200"/>
                        <a:ext cx="7696200" cy="1333397"/>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Fig.4.5  Schematic of equipment and Ts diagram for a regenerative open cycle gas turbine.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7D31ABD-6A08-461A-ABD4-2E3A81372B45}" type="slidenum">
              <a:rPr lang="en-US" smtClean="0"/>
              <a:pPr/>
              <a:t>28</a:t>
            </a:fld>
            <a:endParaRPr lang="en-US"/>
          </a:p>
        </p:txBody>
      </p:sp>
      <p:pic>
        <p:nvPicPr>
          <p:cNvPr id="51202" name="Picture 2" descr="C:\Documents and Settings\Administrator\Desktop\3.2 006.bmp"/>
          <p:cNvPicPr>
            <a:picLocks noChangeAspect="1" noChangeArrowheads="1"/>
          </p:cNvPicPr>
          <p:nvPr/>
        </p:nvPicPr>
        <p:blipFill>
          <a:blip r:embed="rId2"/>
          <a:srcRect/>
          <a:stretch>
            <a:fillRect/>
          </a:stretch>
        </p:blipFill>
        <p:spPr bwMode="auto">
          <a:xfrm>
            <a:off x="152400" y="228600"/>
            <a:ext cx="8991600" cy="4725614"/>
          </a:xfrm>
          <a:prstGeom prst="rect">
            <a:avLst/>
          </a:prstGeom>
          <a:noFill/>
        </p:spPr>
      </p:pic>
    </p:spTree>
    <p:extLst>
      <p:ext uri="{BB962C8B-B14F-4D97-AF65-F5344CB8AC3E}">
        <p14:creationId xmlns:p14="http://schemas.microsoft.com/office/powerpoint/2010/main" val="617647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availability balance for the regenerator is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Using a regenerator of 75% effectiveness in the example cycle increases the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and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efficiencies to 31% and  48%, respectively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7D31ABD-6A08-461A-ABD4-2E3A81372B45}" type="slidenum">
              <a:rPr lang="en-US" smtClean="0"/>
              <a:pPr/>
              <a:t>29</a:t>
            </a:fld>
            <a:endParaRPr lang="en-US"/>
          </a:p>
        </p:txBody>
      </p:sp>
      <p:graphicFrame>
        <p:nvGraphicFramePr>
          <p:cNvPr id="5" name="Object 4"/>
          <p:cNvGraphicFramePr>
            <a:graphicFrameLocks noChangeAspect="1"/>
          </p:cNvGraphicFramePr>
          <p:nvPr/>
        </p:nvGraphicFramePr>
        <p:xfrm>
          <a:off x="133350" y="914400"/>
          <a:ext cx="8877300" cy="4191000"/>
        </p:xfrm>
        <a:graphic>
          <a:graphicData uri="http://schemas.openxmlformats.org/presentationml/2006/ole">
            <mc:AlternateContent xmlns:mc="http://schemas.openxmlformats.org/markup-compatibility/2006">
              <mc:Choice xmlns:v="urn:schemas-microsoft-com:vml" Requires="v">
                <p:oleObj spid="_x0000_s44067" name="Equation" r:id="rId3" imgW="2958840" imgH="1396800" progId="Equation.3">
                  <p:embed/>
                </p:oleObj>
              </mc:Choice>
              <mc:Fallback>
                <p:oleObj name="Equation" r:id="rId3" imgW="2958840" imgH="1396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914400"/>
                        <a:ext cx="887730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wipe(down)">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just">
              <a:buNone/>
            </a:pPr>
            <a:r>
              <a:rPr lang="en-US" dirty="0" smtClean="0">
                <a:latin typeface="Times New Roman" pitchFamily="18" charset="0"/>
                <a:cs typeface="Times New Roman" pitchFamily="18" charset="0"/>
              </a:rPr>
              <a:t>The basic equations to be used for this purpose were derived as :</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And for cycles </a:t>
            </a:r>
            <a:r>
              <a:rPr lang="el-GR" dirty="0" smtClean="0">
                <a:latin typeface="Times New Roman" pitchFamily="18" charset="0"/>
                <a:cs typeface="Times New Roman" pitchFamily="18" charset="0"/>
              </a:rPr>
              <a:t>Δ</a:t>
            </a:r>
            <a:r>
              <a:rPr lang="az-Cyrl-AZ" dirty="0" smtClean="0">
                <a:latin typeface="Times New Roman" pitchFamily="18" charset="0"/>
                <a:cs typeface="Times New Roman" pitchFamily="18" charset="0"/>
              </a:rPr>
              <a:t>Ф</a:t>
            </a:r>
            <a:r>
              <a:rPr lang="en-US" dirty="0" smtClean="0">
                <a:latin typeface="Times New Roman" pitchFamily="18" charset="0"/>
                <a:cs typeface="Times New Roman" pitchFamily="18" charset="0"/>
              </a:rPr>
              <a:t>=0 and this will give</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This can also be written as</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8738" y="1143000"/>
          <a:ext cx="9282113" cy="2084388"/>
        </p:xfrm>
        <a:graphic>
          <a:graphicData uri="http://schemas.openxmlformats.org/presentationml/2006/ole">
            <mc:AlternateContent xmlns:mc="http://schemas.openxmlformats.org/markup-compatibility/2006">
              <mc:Choice xmlns:v="urn:schemas-microsoft-com:vml" Requires="v">
                <p:oleObj spid="_x0000_s1125" name="Equation" r:id="rId3" imgW="4520880" imgH="1015920" progId="Equation.3">
                  <p:embed/>
                </p:oleObj>
              </mc:Choice>
              <mc:Fallback>
                <p:oleObj name="Equation" r:id="rId3" imgW="4520880" imgH="10159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8" y="1143000"/>
                        <a:ext cx="9282113" cy="208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55625" y="4038600"/>
          <a:ext cx="7634288" cy="984250"/>
        </p:xfrm>
        <a:graphic>
          <a:graphicData uri="http://schemas.openxmlformats.org/presentationml/2006/ole">
            <mc:AlternateContent xmlns:mc="http://schemas.openxmlformats.org/markup-compatibility/2006">
              <mc:Choice xmlns:v="urn:schemas-microsoft-com:vml" Requires="v">
                <p:oleObj spid="_x0000_s1126" name="Equation" r:id="rId5" imgW="2755800" imgH="355320" progId="Equation.3">
                  <p:embed/>
                </p:oleObj>
              </mc:Choice>
              <mc:Fallback>
                <p:oleObj name="Equation" r:id="rId5" imgW="2755800" imgH="3553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25" y="4038600"/>
                        <a:ext cx="7634288"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958850" y="5867400"/>
          <a:ext cx="6610350" cy="609600"/>
        </p:xfrm>
        <a:graphic>
          <a:graphicData uri="http://schemas.openxmlformats.org/presentationml/2006/ole">
            <mc:AlternateContent xmlns:mc="http://schemas.openxmlformats.org/markup-compatibility/2006">
              <mc:Choice xmlns:v="urn:schemas-microsoft-com:vml" Requires="v">
                <p:oleObj spid="_x0000_s1127" name="Equation" r:id="rId7" imgW="2616120" imgH="241200" progId="Equation.3">
                  <p:embed/>
                </p:oleObj>
              </mc:Choice>
              <mc:Fallback>
                <p:oleObj name="Equation" r:id="rId7" imgW="261612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850" y="5867400"/>
                        <a:ext cx="66103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17D31ABD-6A08-461A-ABD4-2E3A81372B45}"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0000FF"/>
                </a:solidFill>
                <a:latin typeface="Times New Roman" pitchFamily="18" charset="0"/>
                <a:cs typeface="Times New Roman" pitchFamily="18" charset="0"/>
              </a:rPr>
              <a:t>4.2.2 Simple Steam Power Cycle</a:t>
            </a:r>
          </a:p>
          <a:p>
            <a:pPr marL="0" indent="0" algn="just">
              <a:buNone/>
            </a:pPr>
            <a:r>
              <a:rPr lang="en-US" dirty="0" smtClean="0">
                <a:latin typeface="Times New Roman" pitchFamily="18" charset="0"/>
                <a:cs typeface="Times New Roman" pitchFamily="18" charset="0"/>
              </a:rPr>
              <a:t>The simple </a:t>
            </a:r>
            <a:r>
              <a:rPr lang="en-US" dirty="0" err="1" smtClean="0">
                <a:latin typeface="Times New Roman" pitchFamily="18" charset="0"/>
                <a:cs typeface="Times New Roman" pitchFamily="18" charset="0"/>
              </a:rPr>
              <a:t>Rankine</a:t>
            </a:r>
            <a:r>
              <a:rPr lang="en-US" dirty="0" smtClean="0">
                <a:latin typeface="Times New Roman" pitchFamily="18" charset="0"/>
                <a:cs typeface="Times New Roman" pitchFamily="18" charset="0"/>
              </a:rPr>
              <a:t> steam power cycle </a:t>
            </a:r>
            <a:r>
              <a:rPr lang="en-US" b="1" dirty="0" smtClean="0">
                <a:latin typeface="Times New Roman" pitchFamily="18" charset="0"/>
                <a:cs typeface="Times New Roman" pitchFamily="18" charset="0"/>
                <a:hlinkClick r:id="rId3" action="ppaction://hlinksldjump"/>
              </a:rPr>
              <a:t>Fig 4.6</a:t>
            </a:r>
            <a:r>
              <a:rPr lang="en-US" dirty="0" smtClean="0">
                <a:latin typeface="Times New Roman" pitchFamily="18" charset="0"/>
                <a:cs typeface="Times New Roman" pitchFamily="18" charset="0"/>
                <a:hlinkClick r:id="rId3" action="ppaction://hlinksldjump"/>
              </a:rPr>
              <a:t> </a:t>
            </a:r>
            <a:r>
              <a:rPr lang="en-US" dirty="0" smtClean="0">
                <a:latin typeface="Times New Roman" pitchFamily="18" charset="0"/>
                <a:cs typeface="Times New Roman" pitchFamily="18" charset="0"/>
              </a:rPr>
              <a:t>with irreversible turbine and pump will be considered</a:t>
            </a:r>
          </a:p>
          <a:p>
            <a:pPr>
              <a:buNone/>
            </a:pPr>
            <a:r>
              <a:rPr lang="en-US" dirty="0" smtClean="0">
                <a:latin typeface="Times New Roman" pitchFamily="18" charset="0"/>
                <a:cs typeface="Times New Roman" pitchFamily="18" charset="0"/>
              </a:rPr>
              <a:t>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Law:</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Availability </a:t>
            </a:r>
            <a:r>
              <a:rPr lang="en-US" dirty="0" smtClean="0">
                <a:latin typeface="Times New Roman" pitchFamily="18" charset="0"/>
                <a:cs typeface="Times New Roman" pitchFamily="18" charset="0"/>
              </a:rPr>
              <a:t>balance</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888803741"/>
              </p:ext>
            </p:extLst>
          </p:nvPr>
        </p:nvGraphicFramePr>
        <p:xfrm>
          <a:off x="502930" y="2209800"/>
          <a:ext cx="8631238" cy="1733550"/>
        </p:xfrm>
        <a:graphic>
          <a:graphicData uri="http://schemas.openxmlformats.org/presentationml/2006/ole">
            <mc:AlternateContent xmlns:mc="http://schemas.openxmlformats.org/markup-compatibility/2006">
              <mc:Choice xmlns:v="urn:schemas-microsoft-com:vml" Requires="v">
                <p:oleObj spid="_x0000_s40004" name="Equation" r:id="rId4" imgW="3416040" imgH="685800" progId="Equation.3">
                  <p:embed/>
                </p:oleObj>
              </mc:Choice>
              <mc:Fallback>
                <p:oleObj name="Equation" r:id="rId4" imgW="3416040" imgH="685800" progId="Equation.3">
                  <p:embed/>
                  <p:pic>
                    <p:nvPicPr>
                      <p:cNvPr id="0" name="Picture 2"/>
                      <p:cNvPicPr>
                        <a:picLocks noChangeAspect="1" noChangeArrowheads="1"/>
                      </p:cNvPicPr>
                      <p:nvPr/>
                    </p:nvPicPr>
                    <p:blipFill>
                      <a:blip r:embed="rId5"/>
                      <a:srcRect/>
                      <a:stretch>
                        <a:fillRect/>
                      </a:stretch>
                    </p:blipFill>
                    <p:spPr bwMode="auto">
                      <a:xfrm>
                        <a:off x="502930" y="2209800"/>
                        <a:ext cx="8631238" cy="173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609599" y="4495799"/>
          <a:ext cx="7239001" cy="2291509"/>
        </p:xfrm>
        <a:graphic>
          <a:graphicData uri="http://schemas.openxmlformats.org/presentationml/2006/ole">
            <mc:AlternateContent xmlns:mc="http://schemas.openxmlformats.org/markup-compatibility/2006">
              <mc:Choice xmlns:v="urn:schemas-microsoft-com:vml" Requires="v">
                <p:oleObj spid="_x0000_s40005" name="Equation" r:id="rId6" imgW="3162240" imgH="1218960" progId="Equation.3">
                  <p:embed/>
                </p:oleObj>
              </mc:Choice>
              <mc:Fallback>
                <p:oleObj name="Equation" r:id="rId6" imgW="3162240" imgH="1218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99" y="4495799"/>
                        <a:ext cx="7239001" cy="22915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17D31ABD-6A08-461A-ABD4-2E3A81372B45}"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Fig.4.6  Ts diagram and equipment schematic for a </a:t>
            </a:r>
            <a:r>
              <a:rPr lang="en-US" dirty="0" err="1" smtClean="0">
                <a:latin typeface="Times New Roman" pitchFamily="18" charset="0"/>
                <a:cs typeface="Times New Roman" pitchFamily="18" charset="0"/>
              </a:rPr>
              <a:t>Rankine</a:t>
            </a:r>
            <a:r>
              <a:rPr lang="en-US" dirty="0" smtClean="0">
                <a:latin typeface="Times New Roman" pitchFamily="18" charset="0"/>
                <a:cs typeface="Times New Roman" pitchFamily="18" charset="0"/>
              </a:rPr>
              <a:t> cycle with superheating</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7D31ABD-6A08-461A-ABD4-2E3A81372B45}" type="slidenum">
              <a:rPr lang="en-US" smtClean="0"/>
              <a:pPr/>
              <a:t>31</a:t>
            </a:fld>
            <a:endParaRPr lang="en-US"/>
          </a:p>
        </p:txBody>
      </p:sp>
      <p:pic>
        <p:nvPicPr>
          <p:cNvPr id="51202" name="Picture 2" descr="C:\Documents and Settings\Administrator\Desktop\4.5.bmp"/>
          <p:cNvPicPr>
            <a:picLocks noChangeAspect="1" noChangeArrowheads="1"/>
          </p:cNvPicPr>
          <p:nvPr/>
        </p:nvPicPr>
        <p:blipFill>
          <a:blip r:embed="rId2"/>
          <a:srcRect/>
          <a:stretch>
            <a:fillRect/>
          </a:stretch>
        </p:blipFill>
        <p:spPr bwMode="auto">
          <a:xfrm>
            <a:off x="36030" y="381000"/>
            <a:ext cx="8955570" cy="4363672"/>
          </a:xfrm>
          <a:prstGeom prst="rect">
            <a:avLst/>
          </a:prstGeom>
          <a:noFill/>
        </p:spPr>
      </p:pic>
    </p:spTree>
    <p:extLst>
      <p:ext uri="{BB962C8B-B14F-4D97-AF65-F5344CB8AC3E}">
        <p14:creationId xmlns:p14="http://schemas.microsoft.com/office/powerpoint/2010/main" val="493417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sz="2800" dirty="0" smtClean="0">
                <a:latin typeface="Times New Roman" pitchFamily="18" charset="0"/>
                <a:cs typeface="Times New Roman" pitchFamily="18" charset="0"/>
              </a:rPr>
              <a:t>Pump:</a:t>
            </a:r>
          </a:p>
          <a:p>
            <a:pPr>
              <a:buNone/>
            </a:pPr>
            <a:r>
              <a:rPr lang="en-US" sz="2800" dirty="0" smtClean="0">
                <a:latin typeface="Times New Roman" pitchFamily="18" charset="0"/>
                <a:cs typeface="Times New Roman" pitchFamily="18" charset="0"/>
              </a:rPr>
              <a:t>Cycle Efficiency</a:t>
            </a:r>
            <a:r>
              <a:rPr lang="en-US" dirty="0" smtClean="0">
                <a:latin typeface="Times New Roman" pitchFamily="18" charset="0"/>
                <a:cs typeface="Times New Roman" pitchFamily="18" charset="0"/>
              </a:rPr>
              <a:t>:</a:t>
            </a:r>
          </a:p>
          <a:p>
            <a:pPr marL="0" indent="0">
              <a:buNone/>
            </a:pPr>
            <a:r>
              <a:rPr lang="en-US" sz="2800" dirty="0" smtClean="0">
                <a:latin typeface="Times New Roman" pitchFamily="18" charset="0"/>
                <a:cs typeface="Times New Roman" pitchFamily="18" charset="0"/>
              </a:rPr>
              <a:t>The </a:t>
            </a:r>
            <a:r>
              <a:rPr lang="en-US" sz="2800" dirty="0" smtClean="0">
                <a:latin typeface="Times New Roman" pitchFamily="18" charset="0"/>
                <a:cs typeface="Times New Roman" pitchFamily="18" charset="0"/>
              </a:rPr>
              <a:t>irreversibility in the condenser can be determined using the first law and entropy generation equations</a:t>
            </a:r>
            <a:r>
              <a:rPr lang="en-US"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 law:</a:t>
            </a:r>
          </a:p>
          <a:p>
            <a:pPr>
              <a:buNone/>
            </a:pPr>
            <a:endParaRPr lang="en-US"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for adiabatic condenser surface)</a:t>
            </a:r>
          </a:p>
          <a:p>
            <a:pPr>
              <a:buNone/>
            </a:pPr>
            <a:r>
              <a:rPr lang="en-US" sz="2800" b="1" dirty="0" smtClean="0">
                <a:solidFill>
                  <a:srgbClr val="FF0000"/>
                </a:solidFill>
                <a:latin typeface="Times New Roman" pitchFamily="18" charset="0"/>
                <a:cs typeface="Times New Roman" pitchFamily="18" charset="0"/>
              </a:rPr>
              <a:t>Example 4.3</a:t>
            </a:r>
          </a:p>
        </p:txBody>
      </p:sp>
      <p:graphicFrame>
        <p:nvGraphicFramePr>
          <p:cNvPr id="4" name="Object 3"/>
          <p:cNvGraphicFramePr>
            <a:graphicFrameLocks noChangeAspect="1"/>
          </p:cNvGraphicFramePr>
          <p:nvPr/>
        </p:nvGraphicFramePr>
        <p:xfrm>
          <a:off x="1600200" y="0"/>
          <a:ext cx="4361329" cy="533400"/>
        </p:xfrm>
        <a:graphic>
          <a:graphicData uri="http://schemas.openxmlformats.org/presentationml/2006/ole">
            <mc:AlternateContent xmlns:mc="http://schemas.openxmlformats.org/markup-compatibility/2006">
              <mc:Choice xmlns:v="urn:schemas-microsoft-com:vml" Requires="v">
                <p:oleObj spid="_x0000_s41129" name="Equation" r:id="rId3" imgW="1765080" imgH="215640" progId="Equation.3">
                  <p:embed/>
                </p:oleObj>
              </mc:Choice>
              <mc:Fallback>
                <p:oleObj name="Equation" r:id="rId3" imgW="176508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0"/>
                        <a:ext cx="4361329"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60074871"/>
              </p:ext>
            </p:extLst>
          </p:nvPr>
        </p:nvGraphicFramePr>
        <p:xfrm>
          <a:off x="3124201" y="381000"/>
          <a:ext cx="2442883" cy="762000"/>
        </p:xfrm>
        <a:graphic>
          <a:graphicData uri="http://schemas.openxmlformats.org/presentationml/2006/ole">
            <mc:AlternateContent xmlns:mc="http://schemas.openxmlformats.org/markup-compatibility/2006">
              <mc:Choice xmlns:v="urn:schemas-microsoft-com:vml" Requires="v">
                <p:oleObj spid="_x0000_s41130" name="Equation" r:id="rId5" imgW="1384200" imgH="431640" progId="Equation.3">
                  <p:embed/>
                </p:oleObj>
              </mc:Choice>
              <mc:Fallback>
                <p:oleObj name="Equation" r:id="rId5" imgW="138420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1" y="381000"/>
                        <a:ext cx="2442883" cy="762000"/>
                      </a:xfrm>
                      <a:prstGeom prst="rect">
                        <a:avLst/>
                      </a:prstGeom>
                      <a:noFill/>
                      <a:extLst/>
                    </p:spPr>
                  </p:pic>
                </p:oleObj>
              </mc:Fallback>
            </mc:AlternateContent>
          </a:graphicData>
        </a:graphic>
      </p:graphicFrame>
      <p:sp>
        <p:nvSpPr>
          <p:cNvPr id="7" name="Slide Number Placeholder 6"/>
          <p:cNvSpPr>
            <a:spLocks noGrp="1"/>
          </p:cNvSpPr>
          <p:nvPr>
            <p:ph type="sldNum" sz="quarter" idx="12"/>
          </p:nvPr>
        </p:nvSpPr>
        <p:spPr/>
        <p:txBody>
          <a:bodyPr/>
          <a:lstStyle/>
          <a:p>
            <a:fld id="{17D31ABD-6A08-461A-ABD4-2E3A81372B45}" type="slidenum">
              <a:rPr lang="en-US" smtClean="0"/>
              <a:pPr/>
              <a:t>32</a:t>
            </a:fld>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566261723"/>
              </p:ext>
            </p:extLst>
          </p:nvPr>
        </p:nvGraphicFramePr>
        <p:xfrm>
          <a:off x="1362895" y="2133600"/>
          <a:ext cx="5190305" cy="770154"/>
        </p:xfrm>
        <a:graphic>
          <a:graphicData uri="http://schemas.openxmlformats.org/presentationml/2006/ole">
            <mc:AlternateContent xmlns:mc="http://schemas.openxmlformats.org/markup-compatibility/2006">
              <mc:Choice xmlns:v="urn:schemas-microsoft-com:vml" Requires="v">
                <p:oleObj spid="_x0000_s41131" name="Equation" r:id="rId7" imgW="2908080" imgH="431640" progId="Equation.3">
                  <p:embed/>
                </p:oleObj>
              </mc:Choice>
              <mc:Fallback>
                <p:oleObj name="Equation" r:id="rId7" imgW="2908080" imgH="4316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895" y="2133600"/>
                        <a:ext cx="5190305" cy="770154"/>
                      </a:xfrm>
                      <a:prstGeom prst="rect">
                        <a:avLst/>
                      </a:prstGeom>
                      <a:noFill/>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13804815"/>
              </p:ext>
            </p:extLst>
          </p:nvPr>
        </p:nvGraphicFramePr>
        <p:xfrm>
          <a:off x="895350" y="2743200"/>
          <a:ext cx="6019800" cy="893439"/>
        </p:xfrm>
        <a:graphic>
          <a:graphicData uri="http://schemas.openxmlformats.org/presentationml/2006/ole">
            <mc:AlternateContent xmlns:mc="http://schemas.openxmlformats.org/markup-compatibility/2006">
              <mc:Choice xmlns:v="urn:schemas-microsoft-com:vml" Requires="v">
                <p:oleObj spid="_x0000_s41132" name="Equation" r:id="rId9" imgW="3251160" imgH="482400" progId="Equation.3">
                  <p:embed/>
                </p:oleObj>
              </mc:Choice>
              <mc:Fallback>
                <p:oleObj name="Equation" r:id="rId9" imgW="3251160" imgH="4824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350" y="2743200"/>
                        <a:ext cx="6019800" cy="893439"/>
                      </a:xfrm>
                      <a:prstGeom prst="rect">
                        <a:avLst/>
                      </a:prstGeom>
                      <a:noFill/>
                      <a:extLst/>
                    </p:spPr>
                  </p:pic>
                </p:oleObj>
              </mc:Fallback>
            </mc:AlternateContent>
          </a:graphicData>
        </a:graphic>
      </p:graphicFrame>
      <p:pic>
        <p:nvPicPr>
          <p:cNvPr id="41128" name="Picture 16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724400"/>
            <a:ext cx="902109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1128"/>
                                        </p:tgtEl>
                                        <p:attrNameLst>
                                          <p:attrName>style.visibility</p:attrName>
                                        </p:attrNameLst>
                                      </p:cBhvr>
                                      <p:to>
                                        <p:strVal val="visible"/>
                                      </p:to>
                                    </p:set>
                                    <p:animEffect transition="in" filter="wipe(down)">
                                      <p:cBhvr>
                                        <p:cTn id="47" dur="500"/>
                                        <p:tgtEl>
                                          <p:spTgt spid="41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latin typeface="Times New Roman" pitchFamily="18" charset="0"/>
                <a:cs typeface="Times New Roman" pitchFamily="18" charset="0"/>
              </a:rPr>
              <a:t>   Availability flow diagram for the simple steam power (</a:t>
            </a:r>
            <a:r>
              <a:rPr lang="en-US" dirty="0" err="1" smtClean="0">
                <a:latin typeface="Times New Roman" pitchFamily="18" charset="0"/>
                <a:cs typeface="Times New Roman" pitchFamily="18" charset="0"/>
              </a:rPr>
              <a:t>Rankine</a:t>
            </a:r>
            <a:r>
              <a:rPr lang="en-US" dirty="0" smtClean="0">
                <a:latin typeface="Times New Roman" pitchFamily="18" charset="0"/>
                <a:cs typeface="Times New Roman" pitchFamily="18" charset="0"/>
              </a:rPr>
              <a:t>) cycle showing transfers and losses.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7D31ABD-6A08-461A-ABD4-2E3A81372B45}" type="slidenum">
              <a:rPr lang="en-US" smtClean="0"/>
              <a:pPr/>
              <a:t>33</a:t>
            </a:fld>
            <a:endParaRPr lang="en-US"/>
          </a:p>
        </p:txBody>
      </p:sp>
      <p:graphicFrame>
        <p:nvGraphicFramePr>
          <p:cNvPr id="5" name="Object 4"/>
          <p:cNvGraphicFramePr>
            <a:graphicFrameLocks noChangeAspect="1"/>
          </p:cNvGraphicFramePr>
          <p:nvPr/>
        </p:nvGraphicFramePr>
        <p:xfrm>
          <a:off x="372623" y="228600"/>
          <a:ext cx="8560110" cy="4968875"/>
        </p:xfrm>
        <a:graphic>
          <a:graphicData uri="http://schemas.openxmlformats.org/presentationml/2006/ole">
            <mc:AlternateContent xmlns:mc="http://schemas.openxmlformats.org/markup-compatibility/2006">
              <mc:Choice xmlns:v="urn:schemas-microsoft-com:vml" Requires="v">
                <p:oleObj spid="_x0000_s45091" name="AutoCAD Drawing" r:id="rId3" imgW="9220320" imgH="5353200" progId="AutoCAD.Drawing.17">
                  <p:embed/>
                </p:oleObj>
              </mc:Choice>
              <mc:Fallback>
                <p:oleObj name="AutoCAD Drawing" r:id="rId3" imgW="9220320" imgH="5353200" progId="AutoCAD.Drawing.1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23" y="228600"/>
                        <a:ext cx="8560110" cy="496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solidFill>
                  <a:srgbClr val="FF0000"/>
                </a:solidFill>
                <a:latin typeface="Times New Roman" pitchFamily="18" charset="0"/>
                <a:cs typeface="Times New Roman" pitchFamily="18" charset="0"/>
              </a:rPr>
              <a:t>4.1.1	Heat Engine Cycles</a:t>
            </a:r>
          </a:p>
          <a:p>
            <a:pPr marL="0" indent="0" algn="just">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hlinkClick r:id="rId3" action="ppaction://hlinksldjump"/>
              </a:rPr>
              <a:t>Fig 4.1 </a:t>
            </a:r>
            <a:r>
              <a:rPr lang="en-US" dirty="0" smtClean="0">
                <a:latin typeface="Times New Roman" pitchFamily="18" charset="0"/>
                <a:cs typeface="Times New Roman" pitchFamily="18" charset="0"/>
                <a:hlinkClick r:id="rId3" action="ppaction://hlinksldjump"/>
              </a:rPr>
              <a:t> </a:t>
            </a:r>
            <a:r>
              <a:rPr lang="en-US" dirty="0" smtClean="0">
                <a:latin typeface="Times New Roman" pitchFamily="18" charset="0"/>
                <a:cs typeface="Times New Roman" pitchFamily="18" charset="0"/>
              </a:rPr>
              <a:t>shows reservoirs temperatures as T</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with the corresponding engine temperatures </a:t>
            </a:r>
            <a:r>
              <a:rPr lang="en-US" dirty="0" err="1" smtClean="0">
                <a:latin typeface="Times New Roman" pitchFamily="18" charset="0"/>
                <a:cs typeface="Times New Roman" pitchFamily="18" charset="0"/>
              </a:rPr>
              <a:t>asT</a:t>
            </a:r>
            <a:r>
              <a:rPr lang="en-US" baseline="-25000" dirty="0" err="1" smtClean="0">
                <a:latin typeface="Times New Roman" pitchFamily="18" charset="0"/>
                <a:cs typeface="Times New Roman" pitchFamily="18" charset="0"/>
              </a:rPr>
              <a:t>A</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and heat transfers Q</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Energy balance on engine gives:</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for the engine gives (</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S</a:t>
            </a:r>
            <a:r>
              <a:rPr lang="en-US" baseline="-25000" dirty="0" err="1" smtClean="0">
                <a:latin typeface="Times New Roman" pitchFamily="18" charset="0"/>
                <a:cs typeface="Times New Roman" pitchFamily="18" charset="0"/>
              </a:rPr>
              <a:t>eng</a:t>
            </a:r>
            <a:r>
              <a:rPr lang="en-US" dirty="0" smtClean="0">
                <a:latin typeface="Times New Roman" pitchFamily="18" charset="0"/>
                <a:cs typeface="Times New Roman" pitchFamily="18" charset="0"/>
              </a:rPr>
              <a:t>=0)</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Signs of Q’s are with respect to engine.	</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81834337"/>
              </p:ext>
            </p:extLst>
          </p:nvPr>
        </p:nvGraphicFramePr>
        <p:xfrm>
          <a:off x="533400" y="2743200"/>
          <a:ext cx="6705600" cy="914400"/>
        </p:xfrm>
        <a:graphic>
          <a:graphicData uri="http://schemas.openxmlformats.org/presentationml/2006/ole">
            <mc:AlternateContent xmlns:mc="http://schemas.openxmlformats.org/markup-compatibility/2006">
              <mc:Choice xmlns:v="urn:schemas-microsoft-com:vml" Requires="v">
                <p:oleObj spid="_x0000_s2116" name="Equation" r:id="rId4" imgW="2234880" imgH="304560" progId="Equation.3">
                  <p:embed/>
                </p:oleObj>
              </mc:Choice>
              <mc:Fallback>
                <p:oleObj name="Equation" r:id="rId4" imgW="2234880" imgH="3045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743200"/>
                        <a:ext cx="6705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7340670"/>
              </p:ext>
            </p:extLst>
          </p:nvPr>
        </p:nvGraphicFramePr>
        <p:xfrm>
          <a:off x="202381" y="4419600"/>
          <a:ext cx="8941619" cy="1267144"/>
        </p:xfrm>
        <a:graphic>
          <a:graphicData uri="http://schemas.openxmlformats.org/presentationml/2006/ole">
            <mc:AlternateContent xmlns:mc="http://schemas.openxmlformats.org/markup-compatibility/2006">
              <mc:Choice xmlns:v="urn:schemas-microsoft-com:vml" Requires="v">
                <p:oleObj spid="_x0000_s2117" name="Equation" r:id="rId6" imgW="3047760" imgH="431640" progId="Equation.3">
                  <p:embed/>
                </p:oleObj>
              </mc:Choice>
              <mc:Fallback>
                <p:oleObj name="Equation" r:id="rId6" imgW="304776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381" y="4419600"/>
                        <a:ext cx="8941619" cy="1267144"/>
                      </a:xfrm>
                      <a:prstGeom prst="rect">
                        <a:avLst/>
                      </a:prstGeom>
                      <a:noFill/>
                      <a:extLst/>
                    </p:spPr>
                  </p:pic>
                </p:oleObj>
              </mc:Fallback>
            </mc:AlternateContent>
          </a:graphicData>
        </a:graphic>
      </p:graphicFrame>
      <p:sp>
        <p:nvSpPr>
          <p:cNvPr id="6" name="Slide Number Placeholder 5"/>
          <p:cNvSpPr>
            <a:spLocks noGrp="1"/>
          </p:cNvSpPr>
          <p:nvPr>
            <p:ph type="sldNum" sz="quarter" idx="12"/>
          </p:nvPr>
        </p:nvSpPr>
        <p:spPr/>
        <p:txBody>
          <a:bodyPr/>
          <a:lstStyle/>
          <a:p>
            <a:fld id="{17D31ABD-6A08-461A-ABD4-2E3A81372B45}"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Fig.4.1  Schematic of a heat engine with </a:t>
            </a:r>
            <a:r>
              <a:rPr lang="en-US" dirty="0" err="1" smtClean="0">
                <a:latin typeface="Times New Roman" pitchFamily="18" charset="0"/>
                <a:cs typeface="Times New Roman" pitchFamily="18" charset="0"/>
              </a:rPr>
              <a:t>Sankey</a:t>
            </a:r>
            <a:r>
              <a:rPr lang="en-US" dirty="0" smtClean="0">
                <a:latin typeface="Times New Roman" pitchFamily="18" charset="0"/>
                <a:cs typeface="Times New Roman" pitchFamily="18" charset="0"/>
              </a:rPr>
              <a:t> diagrams.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7D31ABD-6A08-461A-ABD4-2E3A81372B45}" type="slidenum">
              <a:rPr lang="en-US" smtClean="0"/>
              <a:pPr/>
              <a:t>5</a:t>
            </a:fld>
            <a:endParaRPr lang="en-US"/>
          </a:p>
        </p:txBody>
      </p:sp>
      <p:pic>
        <p:nvPicPr>
          <p:cNvPr id="47106" name="Picture 2" descr="C:\Documents and Settings\Administrator\Desktop\4.1.bmp"/>
          <p:cNvPicPr>
            <a:picLocks noChangeAspect="1" noChangeArrowheads="1"/>
          </p:cNvPicPr>
          <p:nvPr/>
        </p:nvPicPr>
        <p:blipFill>
          <a:blip r:embed="rId2"/>
          <a:srcRect/>
          <a:stretch>
            <a:fillRect/>
          </a:stretch>
        </p:blipFill>
        <p:spPr bwMode="auto">
          <a:xfrm>
            <a:off x="293255" y="31722"/>
            <a:ext cx="8630947" cy="5226078"/>
          </a:xfrm>
          <a:prstGeom prst="rect">
            <a:avLst/>
          </a:prstGeom>
          <a:noFill/>
        </p:spPr>
      </p:pic>
    </p:spTree>
    <p:extLst>
      <p:ext uri="{BB962C8B-B14F-4D97-AF65-F5344CB8AC3E}">
        <p14:creationId xmlns:p14="http://schemas.microsoft.com/office/powerpoint/2010/main" val="3131835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solidFill>
                  <a:srgbClr val="FF0000"/>
                </a:solidFill>
                <a:latin typeface="Times New Roman" pitchFamily="18" charset="0"/>
                <a:cs typeface="Times New Roman" pitchFamily="18" charset="0"/>
              </a:rPr>
              <a:t>Case (a)</a:t>
            </a:r>
            <a:r>
              <a:rPr lang="en-US" b="1" dirty="0" smtClean="0">
                <a:latin typeface="Times New Roman" pitchFamily="18" charset="0"/>
                <a:cs typeface="Times New Roman" pitchFamily="18" charset="0"/>
              </a:rPr>
              <a:t>   </a:t>
            </a:r>
          </a:p>
          <a:p>
            <a:pPr>
              <a:buNone/>
            </a:pPr>
            <a:r>
              <a:rPr lang="en-US" b="1" dirty="0" smtClean="0">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Reversible heat transfer and reversible engine</a:t>
            </a:r>
          </a:p>
          <a:p>
            <a:pPr marL="0" indent="0" algn="just">
              <a:buNone/>
            </a:pPr>
            <a:r>
              <a:rPr lang="en-US" dirty="0" smtClean="0">
                <a:latin typeface="Times New Roman" pitchFamily="18" charset="0"/>
                <a:cs typeface="Times New Roman" pitchFamily="18" charset="0"/>
              </a:rPr>
              <a:t>Here T</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 and T</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Essentially this is a Carnot heat engine and satisfies</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This will give</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27162103"/>
              </p:ext>
            </p:extLst>
          </p:nvPr>
        </p:nvGraphicFramePr>
        <p:xfrm>
          <a:off x="1828800" y="2286000"/>
          <a:ext cx="4912660" cy="1219200"/>
        </p:xfrm>
        <a:graphic>
          <a:graphicData uri="http://schemas.openxmlformats.org/presentationml/2006/ole">
            <mc:AlternateContent xmlns:mc="http://schemas.openxmlformats.org/markup-compatibility/2006">
              <mc:Choice xmlns:v="urn:schemas-microsoft-com:vml" Requires="v">
                <p:oleObj spid="_x0000_s3140" name="Equation" r:id="rId3" imgW="1739880" imgH="431640" progId="Equation.3">
                  <p:embed/>
                </p:oleObj>
              </mc:Choice>
              <mc:Fallback>
                <p:oleObj name="Equation" r:id="rId3" imgW="173988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286000"/>
                        <a:ext cx="491266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99532226"/>
              </p:ext>
            </p:extLst>
          </p:nvPr>
        </p:nvGraphicFramePr>
        <p:xfrm>
          <a:off x="1143000" y="4114800"/>
          <a:ext cx="5849474" cy="1143001"/>
        </p:xfrm>
        <a:graphic>
          <a:graphicData uri="http://schemas.openxmlformats.org/presentationml/2006/ole">
            <mc:AlternateContent xmlns:mc="http://schemas.openxmlformats.org/markup-compatibility/2006">
              <mc:Choice xmlns:v="urn:schemas-microsoft-com:vml" Requires="v">
                <p:oleObj spid="_x0000_s3141" name="Equation" r:id="rId5" imgW="2209680" imgH="431640" progId="Equation.3">
                  <p:embed/>
                </p:oleObj>
              </mc:Choice>
              <mc:Fallback>
                <p:oleObj name="Equation" r:id="rId5" imgW="220968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114800"/>
                        <a:ext cx="5849474" cy="11430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17D31ABD-6A08-461A-ABD4-2E3A81372B45}"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solidFill>
                  <a:srgbClr val="FF0000"/>
                </a:solidFill>
                <a:latin typeface="Times New Roman" pitchFamily="18" charset="0"/>
                <a:cs typeface="Times New Roman" pitchFamily="18" charset="0"/>
              </a:rPr>
              <a:t>Case (b)</a:t>
            </a:r>
          </a:p>
          <a:p>
            <a:pPr>
              <a:buNone/>
            </a:pPr>
            <a:r>
              <a:rPr lang="en-US" b="1" dirty="0" smtClean="0">
                <a:solidFill>
                  <a:srgbClr val="0000FF"/>
                </a:solidFill>
                <a:latin typeface="Times New Roman" pitchFamily="18" charset="0"/>
                <a:cs typeface="Times New Roman" pitchFamily="18" charset="0"/>
              </a:rPr>
              <a:t>Reversible heat transfer and irreversible engine</a:t>
            </a:r>
          </a:p>
          <a:p>
            <a:pPr>
              <a:buNone/>
            </a:pPr>
            <a:r>
              <a:rPr lang="en-US" dirty="0" smtClean="0">
                <a:latin typeface="Times New Roman" pitchFamily="18" charset="0"/>
                <a:cs typeface="Times New Roman" pitchFamily="18" charset="0"/>
              </a:rPr>
              <a:t>Not a Carnot heat engine</a:t>
            </a:r>
          </a:p>
          <a:p>
            <a:pPr>
              <a:buNone/>
            </a:pP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17D31ABD-6A08-461A-ABD4-2E3A81372B45}" type="slidenum">
              <a:rPr lang="en-US" smtClean="0"/>
              <a:pPr/>
              <a:t>7</a:t>
            </a:fld>
            <a:endParaRPr lang="en-US"/>
          </a:p>
        </p:txBody>
      </p:sp>
      <p:graphicFrame>
        <p:nvGraphicFramePr>
          <p:cNvPr id="54277" name="Object 5"/>
          <p:cNvGraphicFramePr>
            <a:graphicFrameLocks noChangeAspect="1"/>
          </p:cNvGraphicFramePr>
          <p:nvPr/>
        </p:nvGraphicFramePr>
        <p:xfrm>
          <a:off x="685800" y="1981200"/>
          <a:ext cx="7268519" cy="3886200"/>
        </p:xfrm>
        <a:graphic>
          <a:graphicData uri="http://schemas.openxmlformats.org/presentationml/2006/ole">
            <mc:AlternateContent xmlns:mc="http://schemas.openxmlformats.org/markup-compatibility/2006">
              <mc:Choice xmlns:v="urn:schemas-microsoft-com:vml" Requires="v">
                <p:oleObj spid="_x0000_s54310" name="Equation" r:id="rId3" imgW="2755800" imgH="1473120" progId="Equation.3">
                  <p:embed/>
                </p:oleObj>
              </mc:Choice>
              <mc:Fallback>
                <p:oleObj name="Equation" r:id="rId3" imgW="2755800" imgH="147312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81200"/>
                        <a:ext cx="7268519"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wipe(down)">
                                      <p:cBhvr>
                                        <p:cTn id="12"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buNone/>
            </a:pPr>
            <a:r>
              <a:rPr lang="en-US" dirty="0" smtClean="0">
                <a:latin typeface="Times New Roman" pitchFamily="18" charset="0"/>
                <a:cs typeface="Times New Roman" pitchFamily="18" charset="0"/>
              </a:rPr>
              <a:t>The irreversibility can also be determined from availability transfer equations as follows: (T</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b="1" dirty="0" smtClean="0">
                <a:solidFill>
                  <a:srgbClr val="FF0000"/>
                </a:solidFill>
                <a:latin typeface="Times New Roman" pitchFamily="18" charset="0"/>
                <a:cs typeface="Times New Roman" pitchFamily="18" charset="0"/>
              </a:rPr>
              <a:t>Case (c)</a:t>
            </a:r>
          </a:p>
          <a:p>
            <a:pPr>
              <a:buNone/>
            </a:pPr>
            <a:r>
              <a:rPr lang="en-US" b="1" dirty="0" smtClean="0">
                <a:solidFill>
                  <a:srgbClr val="0000FF"/>
                </a:solidFill>
                <a:latin typeface="Times New Roman" pitchFamily="18" charset="0"/>
                <a:cs typeface="Times New Roman" pitchFamily="18" charset="0"/>
              </a:rPr>
              <a:t>Both heat transfer and engine are irreversible</a:t>
            </a:r>
          </a:p>
          <a:p>
            <a:pPr>
              <a:buNone/>
            </a:pPr>
            <a:r>
              <a:rPr lang="en-US" dirty="0" smtClean="0">
                <a:latin typeface="Times New Roman" pitchFamily="18" charset="0"/>
                <a:cs typeface="Times New Roman" pitchFamily="18" charset="0"/>
              </a:rPr>
              <a:t>Temperatures on the engines are T</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and T</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There will be two more additional irreversibilities due to heat transfers at these points.</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47629521"/>
              </p:ext>
            </p:extLst>
          </p:nvPr>
        </p:nvGraphicFramePr>
        <p:xfrm>
          <a:off x="1143000" y="1143000"/>
          <a:ext cx="6080125" cy="2120900"/>
        </p:xfrm>
        <a:graphic>
          <a:graphicData uri="http://schemas.openxmlformats.org/presentationml/2006/ole">
            <mc:AlternateContent xmlns:mc="http://schemas.openxmlformats.org/markup-compatibility/2006">
              <mc:Choice xmlns:v="urn:schemas-microsoft-com:vml" Requires="v">
                <p:oleObj spid="_x0000_s4132" name="Equation" r:id="rId3" imgW="2476440" imgH="863280" progId="Equation.3">
                  <p:embed/>
                </p:oleObj>
              </mc:Choice>
              <mc:Fallback>
                <p:oleObj name="Equation" r:id="rId3" imgW="2476440" imgH="863280" progId="Equation.3">
                  <p:embed/>
                  <p:pic>
                    <p:nvPicPr>
                      <p:cNvPr id="0" name="Picture 2"/>
                      <p:cNvPicPr>
                        <a:picLocks noChangeAspect="1" noChangeArrowheads="1"/>
                      </p:cNvPicPr>
                      <p:nvPr/>
                    </p:nvPicPr>
                    <p:blipFill>
                      <a:blip r:embed="rId4"/>
                      <a:srcRect/>
                      <a:stretch>
                        <a:fillRect/>
                      </a:stretch>
                    </p:blipFill>
                    <p:spPr bwMode="auto">
                      <a:xfrm>
                        <a:off x="1143000" y="1143000"/>
                        <a:ext cx="6080125" cy="212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17D31ABD-6A08-461A-ABD4-2E3A81372B45}"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eng</a:t>
            </a:r>
            <a:r>
              <a:rPr lang="en-US" dirty="0" smtClean="0">
                <a:latin typeface="Times New Roman" pitchFamily="18" charset="0"/>
                <a:cs typeface="Times New Roman" pitchFamily="18" charset="0"/>
              </a:rPr>
              <a:t> can be shown in two forms as follows</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Where</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W=</a:t>
            </a:r>
            <a:r>
              <a:rPr lang="el-GR" dirty="0" smtClean="0">
                <a:latin typeface="Times New Roman" pitchFamily="18" charset="0"/>
                <a:cs typeface="Times New Roman" pitchFamily="18" charset="0"/>
              </a:rPr>
              <a:t>Σ</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 +Q</a:t>
            </a:r>
            <a:r>
              <a:rPr lang="en-US" baseline="-25000" dirty="0" smtClean="0">
                <a:latin typeface="Times New Roman" pitchFamily="18" charset="0"/>
                <a:cs typeface="Times New Roman" pitchFamily="18" charset="0"/>
              </a:rPr>
              <a:t>L  </a:t>
            </a:r>
            <a:r>
              <a:rPr lang="en-US" dirty="0" smtClean="0">
                <a:latin typeface="Times New Roman" pitchFamily="18" charset="0"/>
                <a:cs typeface="Times New Roman" pitchFamily="18" charset="0"/>
              </a:rPr>
              <a:t> (Q</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&lt;0 and Q</a:t>
            </a:r>
            <a:r>
              <a:rPr lang="en-US" baseline="-25000"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&gt;0)</a:t>
            </a:r>
            <a:endParaRPr lang="en-US" baseline="-25000"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The other two irreversibilities are due to the heat transfer interactions at the two reservoirs and these are given by</a:t>
            </a:r>
          </a:p>
          <a:p>
            <a:pPr>
              <a:buNone/>
            </a:pP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380999" y="838200"/>
          <a:ext cx="8810124" cy="2209800"/>
        </p:xfrm>
        <a:graphic>
          <a:graphicData uri="http://schemas.openxmlformats.org/presentationml/2006/ole">
            <mc:AlternateContent xmlns:mc="http://schemas.openxmlformats.org/markup-compatibility/2006">
              <mc:Choice xmlns:v="urn:schemas-microsoft-com:vml" Requires="v">
                <p:oleObj spid="_x0000_s5189" name="Equation" r:id="rId3" imgW="3848040" imgH="965160" progId="Equation.3">
                  <p:embed/>
                </p:oleObj>
              </mc:Choice>
              <mc:Fallback>
                <p:oleObj name="Equation" r:id="rId3" imgW="3848040" imgH="96516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838200"/>
                        <a:ext cx="8810124"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81000" y="5334000"/>
          <a:ext cx="8488279" cy="1295400"/>
        </p:xfrm>
        <a:graphic>
          <a:graphicData uri="http://schemas.openxmlformats.org/presentationml/2006/ole">
            <mc:AlternateContent xmlns:mc="http://schemas.openxmlformats.org/markup-compatibility/2006">
              <mc:Choice xmlns:v="urn:schemas-microsoft-com:vml" Requires="v">
                <p:oleObj spid="_x0000_s5190" name="Equation" r:id="rId5" imgW="3162240" imgH="482400" progId="Equation.3">
                  <p:embed/>
                </p:oleObj>
              </mc:Choice>
              <mc:Fallback>
                <p:oleObj name="Equation" r:id="rId5" imgW="3162240" imgH="4824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334000"/>
                        <a:ext cx="8488279"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17D31ABD-6A08-461A-ABD4-2E3A81372B45}"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6855</TotalTime>
  <Words>1441</Words>
  <Application>Microsoft Office PowerPoint</Application>
  <PresentationFormat>On-screen Show (4:3)</PresentationFormat>
  <Paragraphs>324</Paragraphs>
  <Slides>33</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37" baseType="lpstr">
      <vt:lpstr>Office Theme</vt:lpstr>
      <vt:lpstr>Equation</vt:lpstr>
      <vt:lpstr>Microsoft Equation 3.0</vt:lpstr>
      <vt:lpstr>AutoCAD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AVBAILABILIY ANALYSIS OF CYCLES</dc:title>
  <dc:creator> hp</dc:creator>
  <cp:lastModifiedBy>Admin</cp:lastModifiedBy>
  <cp:revision>187</cp:revision>
  <dcterms:created xsi:type="dcterms:W3CDTF">2008-04-03T16:37:35Z</dcterms:created>
  <dcterms:modified xsi:type="dcterms:W3CDTF">2018-06-07T05:13:27Z</dcterms:modified>
</cp:coreProperties>
</file>