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04D1-8660-4F4B-8CA4-73084B877E9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A0F-6208-4F94-81DA-2097DB460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04D1-8660-4F4B-8CA4-73084B877E9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A0F-6208-4F94-81DA-2097DB460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04D1-8660-4F4B-8CA4-73084B877E9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A0F-6208-4F94-81DA-2097DB460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04D1-8660-4F4B-8CA4-73084B877E9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A0F-6208-4F94-81DA-2097DB460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04D1-8660-4F4B-8CA4-73084B877E9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A0F-6208-4F94-81DA-2097DB460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04D1-8660-4F4B-8CA4-73084B877E9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A0F-6208-4F94-81DA-2097DB460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04D1-8660-4F4B-8CA4-73084B877E9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A0F-6208-4F94-81DA-2097DB460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04D1-8660-4F4B-8CA4-73084B877E9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A0F-6208-4F94-81DA-2097DB460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04D1-8660-4F4B-8CA4-73084B877E9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A0F-6208-4F94-81DA-2097DB460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04D1-8660-4F4B-8CA4-73084B877E9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A0F-6208-4F94-81DA-2097DB460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04D1-8660-4F4B-8CA4-73084B877E9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A0F-6208-4F94-81DA-2097DB460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04D1-8660-4F4B-8CA4-73084B877E9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8EA0F-6208-4F94-81DA-2097DB4603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Continued from </a:t>
            </a:r>
            <a:r>
              <a:rPr lang="en-US" smtClean="0"/>
              <a:t>previous slides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771"/>
            <a:ext cx="8229600" cy="990600"/>
          </a:xfrm>
        </p:spPr>
        <p:txBody>
          <a:bodyPr/>
          <a:lstStyle/>
          <a:p>
            <a:r>
              <a:rPr lang="en-US" dirty="0" smtClean="0"/>
              <a:t>Skeletal Muscle Organization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19" t="8928" r="28941" b="7738"/>
          <a:stretch/>
        </p:blipFill>
        <p:spPr bwMode="auto">
          <a:xfrm>
            <a:off x="70757" y="761999"/>
            <a:ext cx="5326743" cy="609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3209834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Actin and myosin molecules </a:t>
            </a:r>
            <a:r>
              <a:rPr lang="en-US" dirty="0" smtClean="0">
                <a:sym typeface="Wingdings" pitchFamily="2" charset="2"/>
              </a:rPr>
              <a:t> myofibrils sarcomeres and </a:t>
            </a:r>
            <a:r>
              <a:rPr lang="en-US" dirty="0" err="1" smtClean="0">
                <a:sym typeface="Wingdings" pitchFamily="2" charset="2"/>
              </a:rPr>
              <a:t>myofilaments</a:t>
            </a:r>
            <a:r>
              <a:rPr lang="en-US" dirty="0" smtClean="0">
                <a:sym typeface="Wingdings" pitchFamily="2" charset="2"/>
              </a:rPr>
              <a:t>  </a:t>
            </a:r>
            <a:r>
              <a:rPr lang="en-US" dirty="0" err="1" smtClean="0">
                <a:sym typeface="Wingdings" pitchFamily="2" charset="2"/>
              </a:rPr>
              <a:t>myofibers</a:t>
            </a:r>
            <a:r>
              <a:rPr lang="en-US" dirty="0" smtClean="0">
                <a:sym typeface="Wingdings" pitchFamily="2" charset="2"/>
              </a:rPr>
              <a:t>  fascicles  muscle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323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029"/>
            <a:ext cx="8229600" cy="1143000"/>
          </a:xfrm>
        </p:spPr>
        <p:txBody>
          <a:bodyPr/>
          <a:lstStyle/>
          <a:p>
            <a:r>
              <a:rPr lang="en-US" dirty="0" smtClean="0"/>
              <a:t>Skeletal Anatomy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62" t="18254" r="36750" b="12698"/>
          <a:stretch/>
        </p:blipFill>
        <p:spPr bwMode="auto">
          <a:xfrm>
            <a:off x="1981200" y="918058"/>
            <a:ext cx="4267200" cy="593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7313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659"/>
            <a:ext cx="3537857" cy="1099741"/>
          </a:xfrm>
        </p:spPr>
        <p:txBody>
          <a:bodyPr>
            <a:normAutofit/>
          </a:bodyPr>
          <a:lstStyle/>
          <a:p>
            <a:r>
              <a:rPr lang="en-US" dirty="0" smtClean="0"/>
              <a:t>Spine:</a:t>
            </a:r>
            <a:r>
              <a:rPr lang="en-US" sz="1800" dirty="0" smtClean="0"/>
              <a:t> principal supporting structure of the torso (four gr.)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38" t="22619" r="51586" b="6250"/>
          <a:stretch/>
        </p:blipFill>
        <p:spPr bwMode="auto">
          <a:xfrm>
            <a:off x="381000" y="1295400"/>
            <a:ext cx="3614057" cy="520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105400" y="427038"/>
            <a:ext cx="342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Skull and Jaw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525" t="34524" r="20575" b="8532"/>
          <a:stretch/>
        </p:blipFill>
        <p:spPr bwMode="auto">
          <a:xfrm>
            <a:off x="5087257" y="1676400"/>
            <a:ext cx="4020457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995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Bone Organization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56" t="10243" r="31186" b="10243"/>
          <a:stretch/>
        </p:blipFill>
        <p:spPr bwMode="auto">
          <a:xfrm>
            <a:off x="228600" y="1041400"/>
            <a:ext cx="5003800" cy="58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32400" y="1600200"/>
            <a:ext cx="276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 smtClean="0"/>
              <a:t>Collagen fibril with associated mineral crystals</a:t>
            </a:r>
          </a:p>
          <a:p>
            <a:pPr marL="342900" indent="-342900">
              <a:buAutoNum type="alphaLcPeriod"/>
            </a:pPr>
            <a:r>
              <a:rPr lang="en-US" dirty="0" smtClean="0"/>
              <a:t>Woven bone</a:t>
            </a:r>
          </a:p>
          <a:p>
            <a:pPr marL="342900" indent="-342900">
              <a:buAutoNum type="alphaLcPeriod"/>
            </a:pPr>
            <a:r>
              <a:rPr lang="en-US" dirty="0" smtClean="0"/>
              <a:t>Lamellar bone</a:t>
            </a:r>
          </a:p>
          <a:p>
            <a:pPr marL="342900" indent="-342900">
              <a:buAutoNum type="alphaLcPeriod"/>
            </a:pPr>
            <a:r>
              <a:rPr lang="en-US" dirty="0" smtClean="0"/>
              <a:t>Woven bone</a:t>
            </a:r>
          </a:p>
          <a:p>
            <a:pPr marL="342900" indent="-342900">
              <a:buAutoNum type="alphaLcPeriod"/>
            </a:pPr>
            <a:r>
              <a:rPr lang="en-US" dirty="0" smtClean="0"/>
              <a:t>Primary lamellar bone</a:t>
            </a:r>
          </a:p>
          <a:p>
            <a:pPr marL="342900" indent="-342900">
              <a:buAutoNum type="alphaLcPeriod"/>
            </a:pPr>
            <a:r>
              <a:rPr lang="en-US" dirty="0" err="1" smtClean="0"/>
              <a:t>Haversian</a:t>
            </a:r>
            <a:r>
              <a:rPr lang="en-US" dirty="0" smtClean="0"/>
              <a:t> bone</a:t>
            </a:r>
          </a:p>
          <a:p>
            <a:pPr marL="342900" indent="-342900">
              <a:buAutoNum type="alphaLcPeriod"/>
            </a:pPr>
            <a:r>
              <a:rPr lang="en-US" dirty="0" smtClean="0"/>
              <a:t>Laminar bone</a:t>
            </a:r>
          </a:p>
          <a:p>
            <a:pPr marL="342900" indent="-342900">
              <a:buAutoNum type="alphaLcPeriod"/>
            </a:pPr>
            <a:r>
              <a:rPr lang="en-US" dirty="0" smtClean="0"/>
              <a:t>Compact bone</a:t>
            </a:r>
          </a:p>
          <a:p>
            <a:pPr marL="342900" indent="-342900">
              <a:buAutoNum type="alphaLcPeriod"/>
            </a:pPr>
            <a:r>
              <a:rPr lang="en-US" dirty="0" err="1" smtClean="0"/>
              <a:t>Cancellous</a:t>
            </a:r>
            <a:r>
              <a:rPr lang="en-US" dirty="0" smtClean="0"/>
              <a:t> bone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027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Principles of Biomechanics by Ronald Huston</a:t>
            </a:r>
          </a:p>
          <a:p>
            <a:r>
              <a:rPr lang="en-US" dirty="0" smtClean="0"/>
              <a:t>Biomechanics by Donald R Peterson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6329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Continued from previous slides</vt:lpstr>
      <vt:lpstr>Skeletal Muscle Organization</vt:lpstr>
      <vt:lpstr>Skeletal Anatomy</vt:lpstr>
      <vt:lpstr>Spine: principal supporting structure of the torso (four gr.)</vt:lpstr>
      <vt:lpstr>Bone Organization</vt:lpstr>
      <vt:lpstr>Reference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Continued from previous slides</dc:title>
  <dc:creator>PC1</dc:creator>
  <cp:lastModifiedBy>PC1</cp:lastModifiedBy>
  <cp:revision>1</cp:revision>
  <dcterms:created xsi:type="dcterms:W3CDTF">2020-04-26T10:37:09Z</dcterms:created>
  <dcterms:modified xsi:type="dcterms:W3CDTF">2020-04-26T10:38:02Z</dcterms:modified>
</cp:coreProperties>
</file>