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690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0EEC-C16E-48E6-A403-238AE1306B5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F0C-F1A4-46C6-92BA-A71A34EA5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4386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0EEC-C16E-48E6-A403-238AE1306B5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F0C-F1A4-46C6-92BA-A71A34EA5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260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0EEC-C16E-48E6-A403-238AE1306B5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F0C-F1A4-46C6-92BA-A71A34EA5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1916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0EEC-C16E-48E6-A403-238AE1306B5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F0C-F1A4-46C6-92BA-A71A34EA5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368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0EEC-C16E-48E6-A403-238AE1306B5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F0C-F1A4-46C6-92BA-A71A34EA5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56751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0EEC-C16E-48E6-A403-238AE1306B5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F0C-F1A4-46C6-92BA-A71A34EA5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3144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0EEC-C16E-48E6-A403-238AE1306B5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F0C-F1A4-46C6-92BA-A71A34EA5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0452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0EEC-C16E-48E6-A403-238AE1306B5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F0C-F1A4-46C6-92BA-A71A34EA5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6560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0EEC-C16E-48E6-A403-238AE1306B5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F0C-F1A4-46C6-92BA-A71A34EA5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4162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0EEC-C16E-48E6-A403-238AE1306B5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F0C-F1A4-46C6-92BA-A71A34EA5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1446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E0EEC-C16E-48E6-A403-238AE1306B5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C2F0C-F1A4-46C6-92BA-A71A34EA5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4284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E0EEC-C16E-48E6-A403-238AE1306B59}" type="datetimeFigureOut">
              <a:rPr lang="en-US" smtClean="0"/>
              <a:pPr/>
              <a:t>4/26/2020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C2F0C-F1A4-46C6-92BA-A71A34EA54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576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Biomechanics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Dr. </a:t>
            </a:r>
            <a:r>
              <a:rPr lang="en-US" dirty="0" err="1" smtClean="0"/>
              <a:t>Hailu</a:t>
            </a:r>
            <a:r>
              <a:rPr lang="en-US" dirty="0" smtClean="0"/>
              <a:t> </a:t>
            </a:r>
            <a:r>
              <a:rPr lang="en-US" dirty="0" err="1" smtClean="0"/>
              <a:t>Getachew</a:t>
            </a:r>
            <a:endParaRPr lang="en-US" dirty="0" smtClean="0"/>
          </a:p>
          <a:p>
            <a:r>
              <a:rPr lang="en-US" dirty="0" smtClean="0"/>
              <a:t>14/3/2020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75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884238"/>
          </a:xfrm>
        </p:spPr>
        <p:txBody>
          <a:bodyPr/>
          <a:lstStyle/>
          <a:p>
            <a:r>
              <a:rPr lang="en-US" dirty="0" smtClean="0"/>
              <a:t>Course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dirty="0"/>
              <a:t>Musculoskeletal Anatomy, Basic Statics and Joint Mechanics (elbow, shoulder, spine, hip, knee, ankle</a:t>
            </a:r>
            <a:r>
              <a:rPr lang="en-US" dirty="0" smtClean="0"/>
              <a:t>)</a:t>
            </a:r>
          </a:p>
          <a:p>
            <a:pPr marL="0" lvl="0" indent="0">
              <a:buNone/>
            </a:pPr>
            <a:r>
              <a:rPr lang="en-US" dirty="0" smtClean="0"/>
              <a:t> </a:t>
            </a:r>
            <a:endParaRPr lang="en-US" dirty="0" smtClean="0">
              <a:effectLst/>
            </a:endParaRPr>
          </a:p>
          <a:p>
            <a:pPr lvl="0"/>
            <a:r>
              <a:rPr lang="en-US" dirty="0"/>
              <a:t>Basic Dynamics to Human Motion: Review of linear and angular kinematics; Kinetic equations of motion; Work &amp; energy methods; Momentum methods; Examples in biomechanics; Modern kinematic measurement techniques; Applications of human motion analysis </a:t>
            </a:r>
            <a:endParaRPr lang="en-US" dirty="0" smtClean="0"/>
          </a:p>
          <a:p>
            <a:pPr marL="0" lvl="0" indent="0">
              <a:buNone/>
            </a:pPr>
            <a:endParaRPr lang="en-US" dirty="0" smtClean="0">
              <a:effectLst/>
            </a:endParaRPr>
          </a:p>
          <a:p>
            <a:pPr lvl="0"/>
            <a:r>
              <a:rPr lang="en-US" dirty="0"/>
              <a:t> Structure, Function, and Adaptation of Major Tissues and Organs: Bones, Cartilage, Ligaments, Tendons, Muscles, Skin, Heart, Artery, Vein, Lung, Liver, Kidney, </a:t>
            </a:r>
            <a:r>
              <a:rPr lang="en-US" dirty="0" smtClean="0"/>
              <a:t>Intestine</a:t>
            </a:r>
          </a:p>
          <a:p>
            <a:pPr marL="0" lvl="0" indent="0">
              <a:buNone/>
            </a:pPr>
            <a:endParaRPr lang="en-US" dirty="0" smtClean="0">
              <a:effectLst/>
            </a:endParaRPr>
          </a:p>
          <a:p>
            <a:pPr lvl="0"/>
            <a:r>
              <a:rPr lang="en-US" dirty="0"/>
              <a:t>Fundamental Strength of Materials in Biological </a:t>
            </a:r>
            <a:r>
              <a:rPr lang="en-US" dirty="0" smtClean="0"/>
              <a:t>Tissues: Introduction </a:t>
            </a:r>
            <a:r>
              <a:rPr lang="en-US" dirty="0"/>
              <a:t>to Viscoelasticity and Comprehensive Review</a:t>
            </a:r>
          </a:p>
        </p:txBody>
      </p:sp>
    </p:spTree>
    <p:extLst>
      <p:ext uri="{BB962C8B-B14F-4D97-AF65-F5344CB8AC3E}">
        <p14:creationId xmlns:p14="http://schemas.microsoft.com/office/powerpoint/2010/main" xmlns="" val="1705465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Discussion…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pPr marL="0" indent="0">
              <a:buNone/>
            </a:pPr>
            <a:r>
              <a:rPr lang="en-US"/>
              <a:t> </a:t>
            </a:r>
            <a:endParaRPr lang="en-US" dirty="0" smtClean="0"/>
          </a:p>
          <a:p>
            <a:r>
              <a:rPr lang="en-US" dirty="0" smtClean="0"/>
              <a:t>Musculoskeletal Anatomy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253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Definition of biomechanics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discussion with students….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previous experience of the students in the field…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Its benefit for engineers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what do the students expect from the course?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how do the students like the course to be conducted?</a:t>
            </a:r>
          </a:p>
          <a:p>
            <a:pPr marL="400050" lvl="1" indent="0">
              <a:buNone/>
            </a:pPr>
            <a:endParaRPr lang="en-US" dirty="0" smtClean="0"/>
          </a:p>
          <a:p>
            <a:pPr marL="400050" lvl="1" indent="0">
              <a:buNone/>
            </a:pPr>
            <a:r>
              <a:rPr lang="en-US" dirty="0" smtClean="0"/>
              <a:t>Availability  and accessibility of biomechanics laboratory in the institution or any other related institution….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39039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Overview of Human </a:t>
            </a:r>
            <a:r>
              <a:rPr lang="en-US" dirty="0"/>
              <a:t>F</a:t>
            </a:r>
            <a:r>
              <a:rPr lang="en-US" dirty="0" smtClean="0"/>
              <a:t>rame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223" t="25000" r="26375" b="9920"/>
          <a:stretch/>
        </p:blipFill>
        <p:spPr bwMode="auto">
          <a:xfrm>
            <a:off x="0" y="1600200"/>
            <a:ext cx="2264229" cy="476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788" t="25397" r="25037" b="15278"/>
          <a:stretch/>
        </p:blipFill>
        <p:spPr bwMode="auto">
          <a:xfrm>
            <a:off x="2264229" y="1865086"/>
            <a:ext cx="2104572" cy="433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63" t="31101" r="32040" b="9921"/>
          <a:stretch/>
        </p:blipFill>
        <p:spPr bwMode="auto">
          <a:xfrm>
            <a:off x="4499429" y="2035628"/>
            <a:ext cx="4644571" cy="431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9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514"/>
            <a:ext cx="8229600" cy="1143000"/>
          </a:xfrm>
        </p:spPr>
        <p:txBody>
          <a:bodyPr/>
          <a:lstStyle/>
          <a:p>
            <a:r>
              <a:rPr lang="en-US" dirty="0" smtClean="0"/>
              <a:t>Principal planes of the human body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69" t="11905" r="31729" b="16468"/>
          <a:stretch/>
        </p:blipFill>
        <p:spPr bwMode="auto">
          <a:xfrm>
            <a:off x="0" y="1371600"/>
            <a:ext cx="4775200" cy="5239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7200" y="5547195"/>
            <a:ext cx="204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Torso is used as a reference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840" t="19048" r="59869" b="19841"/>
          <a:stretch/>
        </p:blipFill>
        <p:spPr bwMode="auto">
          <a:xfrm>
            <a:off x="4782457" y="1066800"/>
            <a:ext cx="2032413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201" t="14584" r="38757" b="24834"/>
          <a:stretch/>
        </p:blipFill>
        <p:spPr bwMode="auto">
          <a:xfrm>
            <a:off x="7667555" y="838201"/>
            <a:ext cx="147644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060" t="17708" r="22558" b="37550"/>
          <a:stretch/>
        </p:blipFill>
        <p:spPr bwMode="auto">
          <a:xfrm>
            <a:off x="6636095" y="4419601"/>
            <a:ext cx="1205835" cy="244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944234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Musculoskeletal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Muscle Group</a:t>
            </a:r>
          </a:p>
          <a:p>
            <a:r>
              <a:rPr lang="en-US" dirty="0" smtClean="0"/>
              <a:t>&gt;</a:t>
            </a:r>
            <a:r>
              <a:rPr lang="en-US" dirty="0"/>
              <a:t>600 muscles in human body</a:t>
            </a:r>
          </a:p>
          <a:p>
            <a:r>
              <a:rPr lang="en-US" dirty="0"/>
              <a:t>Types:</a:t>
            </a:r>
          </a:p>
          <a:p>
            <a:pPr lvl="1"/>
            <a:r>
              <a:rPr lang="en-US" dirty="0"/>
              <a:t> Cardiac muscles (heart)</a:t>
            </a:r>
          </a:p>
          <a:p>
            <a:pPr lvl="1"/>
            <a:r>
              <a:rPr lang="en-US" dirty="0"/>
              <a:t>Smooth muscles (in stomach, intestinal tracts, blood vessel wall)</a:t>
            </a:r>
          </a:p>
          <a:p>
            <a:pPr lvl="1"/>
            <a:r>
              <a:rPr lang="en-US" dirty="0"/>
              <a:t>Skeletal muscle ( connected to bones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55689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Musculoskeletal Anatomy (</a:t>
            </a:r>
            <a:r>
              <a:rPr lang="en-US" dirty="0" err="1" smtClean="0"/>
              <a:t>cont</a:t>
            </a:r>
            <a:r>
              <a:rPr lang="en-US" dirty="0" smtClean="0"/>
              <a:t>…)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784" t="27382" r="28272" b="18055"/>
          <a:stretch/>
        </p:blipFill>
        <p:spPr bwMode="auto">
          <a:xfrm>
            <a:off x="1371600" y="2138065"/>
            <a:ext cx="5457372" cy="399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000" y="167640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Major Skeletal Muscles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xmlns="" val="582508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4252</TotalTime>
  <Words>254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Biomechanics</vt:lpstr>
      <vt:lpstr>Course Outline</vt:lpstr>
      <vt:lpstr>Today’s Discussion…</vt:lpstr>
      <vt:lpstr>Introduction</vt:lpstr>
      <vt:lpstr>General Overview of Human Frame</vt:lpstr>
      <vt:lpstr>Principal planes of the human body</vt:lpstr>
      <vt:lpstr>Musculoskeletal Anatomy</vt:lpstr>
      <vt:lpstr>Musculoskeletal Anatomy (cont…)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Biomechanics</dc:title>
  <dc:creator>Administrator</dc:creator>
  <cp:lastModifiedBy>PC1</cp:lastModifiedBy>
  <cp:revision>40</cp:revision>
  <dcterms:created xsi:type="dcterms:W3CDTF">2020-03-13T11:27:55Z</dcterms:created>
  <dcterms:modified xsi:type="dcterms:W3CDTF">2020-04-26T10:38:08Z</dcterms:modified>
</cp:coreProperties>
</file>