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6" r:id="rId4"/>
    <p:sldId id="277" r:id="rId5"/>
    <p:sldId id="278" r:id="rId6"/>
    <p:sldId id="279" r:id="rId7"/>
    <p:sldId id="259" r:id="rId8"/>
    <p:sldId id="260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290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4B6A3-959C-497A-AE5E-E78FF741BA45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B7D86-DF98-4586-96FA-D808E14D9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18EE-4656-4D07-B91C-30666B7114A0}" type="datetimeFigureOut">
              <a:rPr lang="en-US" smtClean="0"/>
              <a:pPr/>
              <a:t>08-Dec-19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Perpetua" pitchFamily="18" charset="0"/>
              </a:rPr>
              <a:t>Part #4</a:t>
            </a:r>
            <a:r>
              <a:rPr lang="en-US" dirty="0" smtClean="0">
                <a:solidFill>
                  <a:srgbClr val="C00000"/>
                </a:solidFill>
                <a:latin typeface="Perpetua" pitchFamily="18" charset="0"/>
              </a:rPr>
              <a:t> </a:t>
            </a:r>
            <a:br>
              <a:rPr lang="en-US" dirty="0" smtClean="0">
                <a:solidFill>
                  <a:srgbClr val="C00000"/>
                </a:solidFill>
                <a:latin typeface="Perpetua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Perpetua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Perpetua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Perpetua" pitchFamily="18" charset="0"/>
              </a:rPr>
              <a:t> CAD/CAM DATA EXCHANGE FORMATS</a:t>
            </a:r>
            <a:endParaRPr lang="en-US" sz="4000" b="1" i="1" dirty="0">
              <a:solidFill>
                <a:srgbClr val="0070C0"/>
              </a:solidFill>
              <a:latin typeface="Perpet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51054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Perpetua" pitchFamily="18" charset="0"/>
              </a:rPr>
              <a:t>Dec 2019</a:t>
            </a:r>
            <a:endParaRPr lang="en-US" b="1" dirty="0">
              <a:solidFill>
                <a:srgbClr val="FF0000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1. Graphics and Data Exchange Standards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 2" pitchFamily="18" charset="2"/>
              <a:buChar char="E"/>
            </a:pPr>
            <a:r>
              <a:rPr lang="en-US" sz="2400" b="1" dirty="0" smtClean="0">
                <a:latin typeface="Perpetua" pitchFamily="18" charset="0"/>
              </a:rPr>
              <a:t>Till around 1973</a:t>
            </a:r>
            <a:r>
              <a:rPr lang="en-US" sz="2400" dirty="0" smtClean="0">
                <a:latin typeface="Perpetua" pitchFamily="18" charset="0"/>
              </a:rPr>
              <a:t>,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software</a:t>
            </a:r>
            <a:r>
              <a:rPr lang="en-US" sz="2400" dirty="0" smtClean="0">
                <a:latin typeface="Perpetua" pitchFamily="18" charset="0"/>
              </a:rPr>
              <a:t> for </a:t>
            </a:r>
            <a:r>
              <a:rPr lang="en-US" sz="2400" b="1" dirty="0" smtClean="0">
                <a:latin typeface="Perpetua" pitchFamily="18" charset="0"/>
              </a:rPr>
              <a:t>producing graphics </a:t>
            </a:r>
            <a:r>
              <a:rPr lang="en-US" sz="2400" dirty="0" smtClean="0">
                <a:latin typeface="Perpetua" pitchFamily="18" charset="0"/>
              </a:rPr>
              <a:t>was mostly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device dependent.</a:t>
            </a:r>
          </a:p>
          <a:p>
            <a:pPr>
              <a:lnSpc>
                <a:spcPct val="17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Graphics software </a:t>
            </a:r>
            <a:r>
              <a:rPr lang="en-US" sz="2400" dirty="0" smtClean="0">
                <a:latin typeface="Perpetua" pitchFamily="18" charset="0"/>
              </a:rPr>
              <a:t>written for </a:t>
            </a:r>
            <a:r>
              <a:rPr lang="en-US" sz="2400" b="1" dirty="0" smtClean="0">
                <a:latin typeface="Perpetua" pitchFamily="18" charset="0"/>
              </a:rPr>
              <a:t>one type of hardware system </a:t>
            </a:r>
            <a:r>
              <a:rPr lang="en-US" sz="2400" dirty="0" smtClean="0">
                <a:latin typeface="Perpetua" pitchFamily="18" charset="0"/>
              </a:rPr>
              <a:t>was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not portable </a:t>
            </a:r>
            <a:r>
              <a:rPr lang="en-US" sz="2400" dirty="0" smtClean="0">
                <a:latin typeface="Perpetua" pitchFamily="18" charset="0"/>
              </a:rPr>
              <a:t>to another type, or it became </a:t>
            </a:r>
            <a:r>
              <a:rPr lang="en-US" sz="2400" b="1" dirty="0" smtClean="0">
                <a:latin typeface="Perpetua" pitchFamily="18" charset="0"/>
              </a:rPr>
              <a:t>useless if the hardware </a:t>
            </a:r>
            <a:r>
              <a:rPr lang="en-US" sz="2400" dirty="0" smtClean="0">
                <a:latin typeface="Perpetua" pitchFamily="18" charset="0"/>
              </a:rPr>
              <a:t>was </a:t>
            </a:r>
            <a:r>
              <a:rPr lang="en-US" sz="2400" b="1" dirty="0" smtClean="0">
                <a:latin typeface="Perpetua" pitchFamily="18" charset="0"/>
              </a:rPr>
              <a:t>obsolete. </a:t>
            </a:r>
          </a:p>
          <a:p>
            <a:pPr>
              <a:lnSpc>
                <a:spcPct val="17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Graphics standards </a:t>
            </a:r>
            <a:r>
              <a:rPr lang="en-US" sz="2400" dirty="0" smtClean="0">
                <a:latin typeface="Perpetua" pitchFamily="18" charset="0"/>
              </a:rPr>
              <a:t>were set to solve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portability issues </a:t>
            </a:r>
            <a:r>
              <a:rPr lang="en-US" sz="2400" dirty="0" smtClean="0">
                <a:latin typeface="Perpetua" pitchFamily="18" charset="0"/>
              </a:rPr>
              <a:t>to render the application software </a:t>
            </a:r>
            <a:r>
              <a:rPr lang="en-US" sz="2400" b="1" dirty="0" smtClean="0">
                <a:latin typeface="Perpetua" pitchFamily="18" charset="0"/>
              </a:rPr>
              <a:t>device independent.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2. CAD/CAE/CAM </a:t>
            </a:r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Data Exchange</a:t>
            </a:r>
            <a:endParaRPr lang="en-US" sz="28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Computer databases </a:t>
            </a:r>
            <a:r>
              <a:rPr lang="en-US" sz="2400" dirty="0" smtClean="0">
                <a:latin typeface="Perpetua" pitchFamily="18" charset="0"/>
              </a:rPr>
              <a:t>are now replacing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paper blueprints </a:t>
            </a:r>
            <a:r>
              <a:rPr lang="en-US" sz="2400" dirty="0" smtClean="0">
                <a:latin typeface="Perpetua" pitchFamily="18" charset="0"/>
              </a:rPr>
              <a:t>in defining </a:t>
            </a:r>
            <a:r>
              <a:rPr lang="en-US" sz="2400" b="1" dirty="0" smtClean="0">
                <a:latin typeface="Perpetua" pitchFamily="18" charset="0"/>
              </a:rPr>
              <a:t>product geometry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latin typeface="Perpetua" pitchFamily="18" charset="0"/>
              </a:rPr>
              <a:t>non-geometry</a:t>
            </a:r>
            <a:r>
              <a:rPr lang="en-US" sz="2400" dirty="0" smtClean="0">
                <a:latin typeface="Perpetua" pitchFamily="18" charset="0"/>
              </a:rPr>
              <a:t> for all phases of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product design, analysi</a:t>
            </a:r>
            <a:r>
              <a:rPr lang="en-US" sz="2400" b="1" dirty="0" smtClean="0">
                <a:latin typeface="Perpetua" pitchFamily="18" charset="0"/>
              </a:rPr>
              <a:t>s</a:t>
            </a:r>
            <a:r>
              <a:rPr lang="en-US" sz="2400" dirty="0" smtClean="0">
                <a:latin typeface="Perpetua" pitchFamily="18" charset="0"/>
              </a:rPr>
              <a:t>, and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manufacturin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g. </a:t>
            </a:r>
          </a:p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It becomes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increasingly important </a:t>
            </a:r>
            <a:r>
              <a:rPr lang="en-US" sz="2400" dirty="0" smtClean="0">
                <a:latin typeface="Perpetua" pitchFamily="18" charset="0"/>
              </a:rPr>
              <a:t>to find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effective procedures</a:t>
            </a:r>
            <a:r>
              <a:rPr lang="en-US" sz="2400" dirty="0" smtClean="0">
                <a:latin typeface="Perpetua" pitchFamily="18" charset="0"/>
              </a:rPr>
              <a:t> for </a:t>
            </a:r>
            <a:r>
              <a:rPr lang="en-US" sz="2400" b="1" dirty="0" smtClean="0">
                <a:latin typeface="Perpetua" pitchFamily="18" charset="0"/>
              </a:rPr>
              <a:t>transferring data </a:t>
            </a:r>
            <a:r>
              <a:rPr lang="en-US" sz="2400" dirty="0" smtClean="0">
                <a:latin typeface="Perpetua" pitchFamily="18" charset="0"/>
              </a:rPr>
              <a:t>among </a:t>
            </a:r>
            <a:r>
              <a:rPr lang="en-US" sz="2400" b="1" dirty="0" smtClean="0">
                <a:latin typeface="Perpetua" pitchFamily="18" charset="0"/>
              </a:rPr>
              <a:t>CAD/CAE/CAM systems. </a:t>
            </a:r>
          </a:p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The need to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exchange modeling data </a:t>
            </a:r>
            <a:r>
              <a:rPr lang="en-US" sz="2400" dirty="0" smtClean="0">
                <a:latin typeface="Perpetua" pitchFamily="18" charset="0"/>
              </a:rPr>
              <a:t>is directly motivated by the need to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integrate and automate </a:t>
            </a: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design and manufacturing process </a:t>
            </a:r>
            <a:r>
              <a:rPr lang="en-US" sz="2400" dirty="0" smtClean="0">
                <a:latin typeface="Perpetua" pitchFamily="18" charset="0"/>
              </a:rPr>
              <a:t>to obtain the </a:t>
            </a:r>
            <a:r>
              <a:rPr lang="en-US" sz="2400" b="1" dirty="0" smtClean="0">
                <a:latin typeface="Perpetua" pitchFamily="18" charset="0"/>
              </a:rPr>
              <a:t>maximum benefits from CAD/CAE/CAM systems. </a:t>
            </a:r>
            <a:endParaRPr lang="en-US" sz="2400" b="1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Cont’d</a:t>
            </a:r>
            <a:r>
              <a:rPr lang="en-US" sz="3200" b="1" dirty="0" smtClean="0">
                <a:solidFill>
                  <a:srgbClr val="C00000"/>
                </a:solidFill>
                <a:latin typeface="Bookman" pitchFamily="18" charset="0"/>
              </a:rPr>
              <a:t>…</a:t>
            </a:r>
            <a:endParaRPr lang="en-US" sz="3200" b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gency FB" pitchFamily="34" charset="0"/>
              <a:buChar char="#"/>
            </a:pP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Four types </a:t>
            </a:r>
            <a:r>
              <a:rPr lang="en-US" sz="2100" dirty="0" smtClean="0">
                <a:latin typeface="Perpetua" pitchFamily="18" charset="0"/>
              </a:rPr>
              <a:t>of </a:t>
            </a:r>
            <a:r>
              <a:rPr lang="en-US" sz="2100" b="1" dirty="0" smtClean="0">
                <a:latin typeface="Perpetua" pitchFamily="18" charset="0"/>
              </a:rPr>
              <a:t>Modeling Data </a:t>
            </a:r>
            <a:r>
              <a:rPr lang="en-US" sz="2100" dirty="0" smtClean="0">
                <a:latin typeface="Perpetua" pitchFamily="18" charset="0"/>
              </a:rPr>
              <a:t>to be transferred: 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Shape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data</a:t>
            </a:r>
            <a:endParaRPr lang="en-US" sz="2100" b="1" dirty="0" smtClean="0">
              <a:solidFill>
                <a:srgbClr val="002060"/>
              </a:solidFill>
              <a:latin typeface="Perpetua" pitchFamily="18" charset="0"/>
            </a:endParaRP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Non shape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data</a:t>
            </a:r>
            <a:endParaRPr lang="en-US" sz="2100" b="1" dirty="0" smtClean="0">
              <a:solidFill>
                <a:srgbClr val="002060"/>
              </a:solidFill>
              <a:latin typeface="Perpetua" pitchFamily="18" charset="0"/>
            </a:endParaRP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Design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data and</a:t>
            </a:r>
            <a:endParaRPr lang="en-US" sz="2100" b="1" dirty="0" smtClean="0">
              <a:solidFill>
                <a:srgbClr val="002060"/>
              </a:solidFill>
              <a:latin typeface="Perpetua" pitchFamily="18" charset="0"/>
            </a:endParaRP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Manufacturing data. </a:t>
            </a:r>
            <a:endParaRPr lang="en-US" sz="2100" b="1" dirty="0">
              <a:solidFill>
                <a:srgbClr val="002060"/>
              </a:solidFill>
              <a:latin typeface="Perpet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19400"/>
            <a:ext cx="9144000" cy="403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Shape data </a:t>
            </a:r>
          </a:p>
          <a:p>
            <a:pPr marL="457200" indent="-457200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dirty="0" smtClean="0">
                <a:latin typeface="Perpetua" pitchFamily="18" charset="0"/>
              </a:rPr>
              <a:t>Consists of both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geometrical</a:t>
            </a:r>
            <a:r>
              <a:rPr lang="en-US" sz="2100" dirty="0" smtClean="0">
                <a:latin typeface="Perpetua" pitchFamily="18" charset="0"/>
              </a:rPr>
              <a:t> and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topological information</a:t>
            </a:r>
            <a:r>
              <a:rPr lang="en-US" sz="2100" dirty="0" smtClean="0">
                <a:latin typeface="Perpetua" pitchFamily="18" charset="0"/>
              </a:rPr>
              <a:t> as well as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part features</a:t>
            </a:r>
            <a:r>
              <a:rPr lang="en-US" sz="2100" dirty="0" smtClean="0">
                <a:latin typeface="Perpetu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Entity attributes </a:t>
            </a:r>
            <a:r>
              <a:rPr lang="en-US" sz="2100" dirty="0" smtClean="0">
                <a:latin typeface="Perpetua" pitchFamily="18" charset="0"/>
              </a:rPr>
              <a:t>such as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font, color, and layer as well as annotation </a:t>
            </a:r>
            <a:r>
              <a:rPr lang="en-US" sz="2100" dirty="0" smtClean="0">
                <a:latin typeface="Perpetua" pitchFamily="18" charset="0"/>
              </a:rPr>
              <a:t>is considered part of the entity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geometrical information</a:t>
            </a:r>
            <a:r>
              <a:rPr lang="en-US" sz="2100" dirty="0" smtClean="0">
                <a:solidFill>
                  <a:srgbClr val="002060"/>
                </a:solidFill>
                <a:latin typeface="Perpetu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Topological information </a:t>
            </a:r>
            <a:r>
              <a:rPr lang="en-US" sz="2100" dirty="0" smtClean="0">
                <a:latin typeface="Perpetua" pitchFamily="18" charset="0"/>
              </a:rPr>
              <a:t>applies only to products described via </a:t>
            </a:r>
            <a:r>
              <a:rPr lang="en-US" sz="2100" b="1" dirty="0" smtClean="0">
                <a:latin typeface="Perpetua" pitchFamily="18" charset="0"/>
              </a:rPr>
              <a:t>solid modeling</a:t>
            </a:r>
            <a:r>
              <a:rPr lang="en-US" sz="2100" dirty="0" smtClean="0">
                <a:latin typeface="Perpetu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Features </a:t>
            </a:r>
            <a:r>
              <a:rPr lang="en-US" sz="2100" dirty="0" smtClean="0">
                <a:latin typeface="Perpetua" pitchFamily="18" charset="0"/>
              </a:rPr>
              <a:t>allow </a:t>
            </a:r>
            <a:r>
              <a:rPr lang="en-US" sz="2100" b="1" dirty="0" smtClean="0">
                <a:latin typeface="Perpetua" pitchFamily="18" charset="0"/>
              </a:rPr>
              <a:t>high-level concept communication </a:t>
            </a:r>
            <a:r>
              <a:rPr lang="en-US" sz="2100" dirty="0" smtClean="0">
                <a:latin typeface="Perpetua" pitchFamily="18" charset="0"/>
              </a:rPr>
              <a:t>about parts.  </a:t>
            </a:r>
            <a:r>
              <a:rPr lang="en-US" sz="2100" b="1" dirty="0" smtClean="0">
                <a:latin typeface="Perpetua" pitchFamily="18" charset="0"/>
              </a:rPr>
              <a:t>Examples </a:t>
            </a:r>
            <a:r>
              <a:rPr lang="en-US" sz="2100" dirty="0" smtClean="0">
                <a:latin typeface="Perpetua" pitchFamily="18" charset="0"/>
              </a:rPr>
              <a:t>are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hole, flange, web, pocket, chamfer</a:t>
            </a:r>
            <a:r>
              <a:rPr lang="en-US" sz="2100" dirty="0" smtClean="0">
                <a:latin typeface="Perpetua" pitchFamily="18" charset="0"/>
              </a:rPr>
              <a:t>, etc. </a:t>
            </a:r>
            <a:endParaRPr lang="en-US" sz="21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Cont’d</a:t>
            </a:r>
            <a:r>
              <a:rPr lang="en-US" sz="3200" b="1" dirty="0" smtClean="0">
                <a:solidFill>
                  <a:srgbClr val="C00000"/>
                </a:solidFill>
                <a:latin typeface="Bookman" pitchFamily="18" charset="0"/>
              </a:rPr>
              <a:t>…</a:t>
            </a:r>
            <a:endParaRPr lang="en-US" sz="3200" b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839200" cy="60198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(2</a:t>
            </a: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) Non shape data </a:t>
            </a:r>
            <a:r>
              <a:rPr lang="en-US" sz="2400" dirty="0" smtClean="0">
                <a:latin typeface="Perpetua" pitchFamily="18" charset="0"/>
              </a:rPr>
              <a:t>includes </a:t>
            </a:r>
            <a:r>
              <a:rPr lang="en-US" sz="2400" b="1" dirty="0" smtClean="0">
                <a:latin typeface="Perpetua" pitchFamily="18" charset="0"/>
              </a:rPr>
              <a:t>graphics data </a:t>
            </a:r>
            <a:r>
              <a:rPr lang="en-US" sz="2400" dirty="0" smtClean="0">
                <a:latin typeface="Perpetua" pitchFamily="18" charset="0"/>
              </a:rPr>
              <a:t>such as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shaded images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, and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model global data 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as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measuring units </a:t>
            </a:r>
            <a:r>
              <a:rPr lang="en-US" sz="2400" dirty="0" smtClean="0">
                <a:latin typeface="Perpetua" pitchFamily="18" charset="0"/>
              </a:rPr>
              <a:t>of the database and 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resolution of storing </a:t>
            </a:r>
            <a:r>
              <a:rPr lang="en-US" sz="2400" dirty="0" smtClean="0">
                <a:latin typeface="Perpetua" pitchFamily="18" charset="0"/>
              </a:rPr>
              <a:t>the database numerical values. </a:t>
            </a:r>
          </a:p>
          <a:p>
            <a:pPr>
              <a:lnSpc>
                <a:spcPct val="16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(3) </a:t>
            </a: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Design data </a:t>
            </a:r>
            <a:r>
              <a:rPr lang="en-US" sz="2400" dirty="0" smtClean="0">
                <a:latin typeface="Perpetua" pitchFamily="18" charset="0"/>
              </a:rPr>
              <a:t>has to do with the information that designers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generate from geometric models</a:t>
            </a:r>
            <a:r>
              <a:rPr lang="en-US" sz="2400" dirty="0" smtClean="0">
                <a:latin typeface="Perpetua" pitchFamily="18" charset="0"/>
              </a:rPr>
              <a:t> for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analysis purposes</a:t>
            </a:r>
            <a:r>
              <a:rPr lang="en-US" sz="2400" dirty="0" smtClean="0">
                <a:latin typeface="Perpetua" pitchFamily="18" charset="0"/>
              </a:rPr>
              <a:t>. e.g.,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mass property 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finite element mesh data. </a:t>
            </a:r>
            <a:endParaRPr lang="en-US" sz="2400" dirty="0" smtClean="0">
              <a:latin typeface="Perpetua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(4) </a:t>
            </a: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Manufacturing data </a:t>
            </a:r>
            <a:r>
              <a:rPr lang="en-US" sz="2400" dirty="0" smtClean="0">
                <a:latin typeface="Perpetua" pitchFamily="18" charset="0"/>
              </a:rPr>
              <a:t>consists of information such as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tooling, NC tool paths, tolerance, process planning, tool design, and bill of materials. </a:t>
            </a:r>
          </a:p>
          <a:p>
            <a:pPr>
              <a:lnSpc>
                <a:spcPct val="160000"/>
              </a:lnSpc>
            </a:pPr>
            <a:endParaRPr lang="en-US" sz="24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Cont’d</a:t>
            </a:r>
            <a:r>
              <a:rPr lang="en-US" sz="3200" b="1" dirty="0" smtClean="0">
                <a:solidFill>
                  <a:srgbClr val="C00000"/>
                </a:solidFill>
                <a:latin typeface="Bookman" pitchFamily="18" charset="0"/>
              </a:rPr>
              <a:t>…</a:t>
            </a:r>
            <a:endParaRPr lang="en-US" sz="3200" b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477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0070C0"/>
                </a:solidFill>
                <a:latin typeface="Perpetua" pitchFamily="18" charset="0"/>
              </a:rPr>
              <a:t>Commonly used CAD Data Exchange Format are: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300" b="1" dirty="0" smtClean="0">
                <a:solidFill>
                  <a:srgbClr val="C00000"/>
                </a:solidFill>
                <a:latin typeface="Perpetua" pitchFamily="18" charset="0"/>
              </a:rPr>
              <a:t> IGES </a:t>
            </a:r>
            <a:r>
              <a:rPr lang="en-US" sz="2300" dirty="0" smtClean="0">
                <a:latin typeface="Perpetua" pitchFamily="18" charset="0"/>
              </a:rPr>
              <a:t>(</a:t>
            </a:r>
            <a:r>
              <a:rPr lang="en-US" sz="2300" b="1" dirty="0" smtClean="0">
                <a:latin typeface="Perpetua" pitchFamily="18" charset="0"/>
              </a:rPr>
              <a:t>Initial Graphics Exchange Specification</a:t>
            </a:r>
            <a:r>
              <a:rPr lang="en-US" sz="2300" dirty="0" smtClean="0">
                <a:latin typeface="Perpetua" pitchFamily="18" charset="0"/>
              </a:rPr>
              <a:t>) and </a:t>
            </a:r>
            <a:r>
              <a:rPr lang="en-US" sz="2300" b="1" dirty="0" smtClean="0">
                <a:solidFill>
                  <a:srgbClr val="C00000"/>
                </a:solidFill>
                <a:latin typeface="Perpetua" pitchFamily="18" charset="0"/>
              </a:rPr>
              <a:t>PDES</a:t>
            </a:r>
            <a:r>
              <a:rPr lang="en-US" sz="2300" dirty="0" smtClean="0">
                <a:latin typeface="Perpetua" pitchFamily="18" charset="0"/>
              </a:rPr>
              <a:t> (</a:t>
            </a:r>
            <a:r>
              <a:rPr lang="en-US" sz="2300" b="1" dirty="0" smtClean="0">
                <a:latin typeface="Perpetua" pitchFamily="18" charset="0"/>
              </a:rPr>
              <a:t>Product Data Exchange Using STEP)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300" b="1" dirty="0" smtClean="0">
                <a:solidFill>
                  <a:srgbClr val="C00000"/>
                </a:solidFill>
                <a:latin typeface="Perpetua" pitchFamily="18" charset="0"/>
              </a:rPr>
              <a:t>IGES</a:t>
            </a:r>
            <a:r>
              <a:rPr lang="en-US" sz="2300" dirty="0" smtClean="0">
                <a:latin typeface="Perpetua" pitchFamily="18" charset="0"/>
              </a:rPr>
              <a:t> is focused on </a:t>
            </a:r>
            <a:r>
              <a:rPr lang="en-US" sz="2300" b="1" dirty="0" smtClean="0">
                <a:solidFill>
                  <a:srgbClr val="0070C0"/>
                </a:solidFill>
                <a:latin typeface="Perpetua" pitchFamily="18" charset="0"/>
              </a:rPr>
              <a:t>CAD-to-CAD exchange </a:t>
            </a:r>
            <a:r>
              <a:rPr lang="en-US" sz="2300" dirty="0" smtClean="0">
                <a:latin typeface="Perpetua" pitchFamily="18" charset="0"/>
              </a:rPr>
              <a:t>where primarily </a:t>
            </a:r>
            <a:r>
              <a:rPr lang="en-US" sz="2300" b="1" dirty="0" smtClean="0">
                <a:solidFill>
                  <a:srgbClr val="0070C0"/>
                </a:solidFill>
                <a:latin typeface="Perpetua" pitchFamily="18" charset="0"/>
              </a:rPr>
              <a:t>shape and non shape data </a:t>
            </a:r>
            <a:r>
              <a:rPr lang="en-US" sz="2300" dirty="0" smtClean="0">
                <a:latin typeface="Perpetua" pitchFamily="18" charset="0"/>
              </a:rPr>
              <a:t>were to be transferred from one system to another.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300" b="1" dirty="0" smtClean="0">
                <a:solidFill>
                  <a:srgbClr val="C00000"/>
                </a:solidFill>
                <a:latin typeface="Perpetua" pitchFamily="18" charset="0"/>
              </a:rPr>
              <a:t>PDES</a:t>
            </a:r>
            <a:r>
              <a:rPr lang="en-US" sz="2300" dirty="0" smtClean="0">
                <a:latin typeface="Perpetua" pitchFamily="18" charset="0"/>
              </a:rPr>
              <a:t> is previous called </a:t>
            </a:r>
            <a:r>
              <a:rPr lang="en-US" sz="2300" b="1" dirty="0" smtClean="0">
                <a:solidFill>
                  <a:srgbClr val="0070C0"/>
                </a:solidFill>
                <a:latin typeface="Perpetua" pitchFamily="18" charset="0"/>
              </a:rPr>
              <a:t>Product Data Exchange Standard</a:t>
            </a:r>
            <a:r>
              <a:rPr lang="en-US" sz="2300" dirty="0" smtClean="0">
                <a:latin typeface="Perpetua" pitchFamily="18" charset="0"/>
              </a:rPr>
              <a:t>. It is for the exchange of </a:t>
            </a:r>
            <a:r>
              <a:rPr lang="en-US" sz="2300" b="1" dirty="0" smtClean="0">
                <a:solidFill>
                  <a:srgbClr val="0070C0"/>
                </a:solidFill>
                <a:latin typeface="Perpetua" pitchFamily="18" charset="0"/>
              </a:rPr>
              <a:t>complete product descriptions </a:t>
            </a:r>
            <a:r>
              <a:rPr lang="en-US" sz="2300" dirty="0" smtClean="0">
                <a:latin typeface="Perpetua" pitchFamily="18" charset="0"/>
              </a:rPr>
              <a:t>which covers the </a:t>
            </a:r>
            <a:r>
              <a:rPr lang="en-US" sz="2300" b="1" dirty="0" smtClean="0">
                <a:solidFill>
                  <a:srgbClr val="002060"/>
                </a:solidFill>
                <a:latin typeface="Perpetua" pitchFamily="18" charset="0"/>
              </a:rPr>
              <a:t>four types </a:t>
            </a:r>
            <a:r>
              <a:rPr lang="en-US" sz="2300" b="1" dirty="0" smtClean="0">
                <a:latin typeface="Perpetua" pitchFamily="18" charset="0"/>
              </a:rPr>
              <a:t>of modeling data </a:t>
            </a:r>
            <a:r>
              <a:rPr lang="en-US" sz="2300" dirty="0" smtClean="0">
                <a:latin typeface="Perpetua" pitchFamily="18" charset="0"/>
              </a:rPr>
              <a:t>(i.e., </a:t>
            </a:r>
            <a:r>
              <a:rPr lang="en-US" sz="2300" b="1" dirty="0" smtClean="0">
                <a:latin typeface="Perpetua" pitchFamily="18" charset="0"/>
              </a:rPr>
              <a:t>shape, non shape, design and manufacturing).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300" b="1" dirty="0" smtClean="0">
                <a:solidFill>
                  <a:srgbClr val="002060"/>
                </a:solidFill>
                <a:latin typeface="Perpetua" pitchFamily="18" charset="0"/>
              </a:rPr>
              <a:t>Other data exchange </a:t>
            </a:r>
            <a:r>
              <a:rPr lang="en-US" sz="2300" dirty="0" smtClean="0">
                <a:latin typeface="Perpetua" pitchFamily="18" charset="0"/>
              </a:rPr>
              <a:t>interfaces include: </a:t>
            </a:r>
            <a:r>
              <a:rPr lang="en-US" sz="2300" b="1" dirty="0" smtClean="0">
                <a:solidFill>
                  <a:srgbClr val="002060"/>
                </a:solidFill>
                <a:latin typeface="Perpetua" pitchFamily="18" charset="0"/>
              </a:rPr>
              <a:t>STL, Neutral, SET, ECAD, VDA, STEP, PDGS, CATIA, Render, CGM, VRML, PATRAN, TIFF, etc. </a:t>
            </a:r>
            <a:endParaRPr lang="en-US" sz="2300" b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2800" b="1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Font typeface="Algerian" pitchFamily="82" charset="0"/>
              <a:buChar char="&gt;"/>
            </a:pPr>
            <a:r>
              <a:rPr lang="en-US" sz="2100" dirty="0" smtClean="0">
                <a:latin typeface="Perpetua" pitchFamily="18" charset="0"/>
              </a:rPr>
              <a:t>For </a:t>
            </a: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designing mechanical components and systems</a:t>
            </a:r>
            <a:r>
              <a:rPr lang="en-US" sz="2100" dirty="0" smtClean="0">
                <a:solidFill>
                  <a:srgbClr val="C00000"/>
                </a:solidFill>
                <a:latin typeface="Perpetua" pitchFamily="18" charset="0"/>
              </a:rPr>
              <a:t>, </a:t>
            </a:r>
            <a:r>
              <a:rPr lang="en-US" sz="2100" dirty="0" smtClean="0">
                <a:latin typeface="Perpetua" pitchFamily="18" charset="0"/>
              </a:rPr>
              <a:t>one requires </a:t>
            </a:r>
            <a:r>
              <a:rPr lang="en-US" sz="2100" b="1" dirty="0" smtClean="0">
                <a:latin typeface="Perpetua" pitchFamily="18" charset="0"/>
              </a:rPr>
              <a:t>3-D graphics capabilities </a:t>
            </a:r>
            <a:r>
              <a:rPr lang="en-US" sz="2100" dirty="0" smtClean="0">
                <a:latin typeface="Perpetua" pitchFamily="18" charset="0"/>
              </a:rPr>
              <a:t>for which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GKS 3-D, PHIGS </a:t>
            </a:r>
            <a:r>
              <a:rPr lang="en-US" sz="2100" dirty="0" smtClean="0">
                <a:latin typeface="Perpetua" pitchFamily="18" charset="0"/>
              </a:rPr>
              <a:t>and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DXF</a:t>
            </a:r>
            <a:r>
              <a:rPr lang="en-US" sz="2100" dirty="0" smtClean="0">
                <a:latin typeface="Perpetua" pitchFamily="18" charset="0"/>
              </a:rPr>
              <a:t> are suitable. </a:t>
            </a:r>
          </a:p>
          <a:p>
            <a:pPr>
              <a:lnSpc>
                <a:spcPct val="160000"/>
              </a:lnSpc>
              <a:buFont typeface="Algerian" pitchFamily="82" charset="0"/>
              <a:buChar char="&gt;"/>
            </a:pP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For 3-D graphics and animation</a:t>
            </a:r>
            <a:r>
              <a:rPr lang="en-US" sz="2100" dirty="0" smtClean="0">
                <a:latin typeface="Perpetua" pitchFamily="18" charset="0"/>
              </a:rPr>
              <a:t>,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PHIGS</a:t>
            </a:r>
            <a:r>
              <a:rPr lang="en-US" sz="2100" dirty="0" smtClean="0">
                <a:latin typeface="Perpetua" pitchFamily="18" charset="0"/>
              </a:rPr>
              <a:t> is used It provides </a:t>
            </a:r>
            <a:r>
              <a:rPr lang="en-US" sz="2100" b="1" dirty="0" smtClean="0">
                <a:latin typeface="Perpetua" pitchFamily="18" charset="0"/>
              </a:rPr>
              <a:t>high interactivity, hierarchical data structuring, real time graphic data modification</a:t>
            </a:r>
            <a:r>
              <a:rPr lang="en-US" sz="2100" dirty="0" smtClean="0">
                <a:latin typeface="Perpetua" pitchFamily="18" charset="0"/>
              </a:rPr>
              <a:t>, and </a:t>
            </a:r>
            <a:r>
              <a:rPr lang="en-US" sz="2100" b="1" dirty="0" smtClean="0">
                <a:latin typeface="Perpetua" pitchFamily="18" charset="0"/>
              </a:rPr>
              <a:t>support for geometric transformations</a:t>
            </a:r>
            <a:r>
              <a:rPr lang="en-US" sz="2100" dirty="0" smtClean="0">
                <a:latin typeface="Perpetua" pitchFamily="18" charset="0"/>
              </a:rPr>
              <a:t>. </a:t>
            </a:r>
          </a:p>
          <a:p>
            <a:pPr>
              <a:lnSpc>
                <a:spcPct val="160000"/>
              </a:lnSpc>
              <a:buFont typeface="Algerian" pitchFamily="82" charset="0"/>
              <a:buChar char="&gt;"/>
            </a:pPr>
            <a:r>
              <a:rPr lang="en-US" sz="2100" dirty="0" smtClean="0">
                <a:latin typeface="Perpetua" pitchFamily="18" charset="0"/>
              </a:rPr>
              <a:t>These </a:t>
            </a: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standards</a:t>
            </a:r>
            <a:r>
              <a:rPr lang="en-US" sz="2100" dirty="0" smtClean="0">
                <a:latin typeface="Perpetua" pitchFamily="18" charset="0"/>
              </a:rPr>
              <a:t> provide the core of graphics including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basic graphic primitives </a:t>
            </a:r>
            <a:r>
              <a:rPr lang="en-US" sz="2100" dirty="0" smtClean="0">
                <a:latin typeface="Perpetua" pitchFamily="18" charset="0"/>
              </a:rPr>
              <a:t>such </a:t>
            </a:r>
            <a:r>
              <a:rPr lang="en-US" sz="2100" b="1" dirty="0" smtClean="0">
                <a:latin typeface="Perpetua" pitchFamily="18" charset="0"/>
              </a:rPr>
              <a:t>as line, circle, arc, poly-lines, poly-markers, line-type and line-width, text, fill area for hatching and shading, locators for locating coordinates, valuators for real values for dimensioning, choice options and strings</a:t>
            </a:r>
            <a:r>
              <a:rPr lang="en-US" sz="2100" dirty="0" smtClean="0">
                <a:latin typeface="Perpetua" pitchFamily="18" charset="0"/>
              </a:rPr>
              <a:t>.</a:t>
            </a:r>
          </a:p>
          <a:p>
            <a:pPr>
              <a:lnSpc>
                <a:spcPct val="160000"/>
              </a:lnSpc>
              <a:buFont typeface="Algerian" pitchFamily="82" charset="0"/>
              <a:buChar char="&gt;"/>
            </a:pPr>
            <a:r>
              <a:rPr lang="en-US" sz="2100" dirty="0" smtClean="0">
                <a:latin typeface="Perpetua" pitchFamily="18" charset="0"/>
              </a:rPr>
              <a:t> Around such </a:t>
            </a: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standard primitives</a:t>
            </a:r>
            <a:r>
              <a:rPr lang="en-US" sz="2100" dirty="0" smtClean="0">
                <a:latin typeface="Perpetua" pitchFamily="18" charset="0"/>
              </a:rPr>
              <a:t>, almost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all standard software for CAD </a:t>
            </a:r>
            <a:r>
              <a:rPr lang="en-US" sz="2100" dirty="0" smtClean="0">
                <a:latin typeface="Perpetua" pitchFamily="18" charset="0"/>
              </a:rPr>
              <a:t>is written. They also include the </a:t>
            </a:r>
            <a:r>
              <a:rPr lang="en-US" sz="2100" b="1" dirty="0" smtClean="0">
                <a:latin typeface="Perpetua" pitchFamily="18" charset="0"/>
              </a:rPr>
              <a:t>device drivers </a:t>
            </a:r>
            <a:r>
              <a:rPr lang="en-US" sz="2100" dirty="0" smtClean="0">
                <a:latin typeface="Perpetua" pitchFamily="18" charset="0"/>
              </a:rPr>
              <a:t>for </a:t>
            </a:r>
            <a:r>
              <a:rPr lang="en-US" sz="2100" b="1" dirty="0" smtClean="0">
                <a:latin typeface="Perpetua" pitchFamily="18" charset="0"/>
              </a:rPr>
              <a:t>standard plotters and display devices</a:t>
            </a:r>
            <a:r>
              <a:rPr lang="en-US" sz="2100" dirty="0" smtClean="0">
                <a:latin typeface="Perpetua" pitchFamily="18" charset="0"/>
              </a:rPr>
              <a:t>.</a:t>
            </a:r>
            <a:endParaRPr lang="en-US" sz="21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Cont’d</a:t>
            </a:r>
            <a:r>
              <a:rPr lang="en-US" sz="3200" b="1" dirty="0" smtClean="0">
                <a:solidFill>
                  <a:srgbClr val="C00000"/>
                </a:solidFill>
              </a:rPr>
              <a:t>…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763000" cy="6400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Another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comprehensive standard </a:t>
            </a:r>
            <a:r>
              <a:rPr lang="en-US" sz="2400" dirty="0" smtClean="0">
                <a:latin typeface="Perpetua" pitchFamily="18" charset="0"/>
              </a:rPr>
              <a:t>is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IGES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 </a:t>
            </a:r>
            <a:r>
              <a:rPr lang="en-US" sz="2400" dirty="0" smtClean="0">
                <a:latin typeface="Perpetua" pitchFamily="18" charset="0"/>
              </a:rPr>
              <a:t>to enable the </a:t>
            </a:r>
            <a:r>
              <a:rPr lang="en-US" sz="2400" b="1" dirty="0" smtClean="0">
                <a:latin typeface="Perpetua" pitchFamily="18" charset="0"/>
              </a:rPr>
              <a:t>exchange of model databases </a:t>
            </a:r>
            <a:r>
              <a:rPr lang="en-US" sz="2400" dirty="0" smtClean="0">
                <a:latin typeface="Perpetua" pitchFamily="18" charset="0"/>
              </a:rPr>
              <a:t>among </a:t>
            </a:r>
            <a:r>
              <a:rPr lang="en-US" sz="2400" b="1" dirty="0" smtClean="0">
                <a:latin typeface="Perpetua" pitchFamily="18" charset="0"/>
              </a:rPr>
              <a:t>CAD/CAM systems.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IGES</a:t>
            </a:r>
            <a:r>
              <a:rPr lang="en-US" sz="2400" dirty="0" smtClean="0">
                <a:latin typeface="Perpetua" pitchFamily="18" charset="0"/>
              </a:rPr>
              <a:t> contains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more geometric entities </a:t>
            </a:r>
            <a:r>
              <a:rPr lang="en-US" sz="2400" dirty="0" smtClean="0">
                <a:latin typeface="Perpetua" pitchFamily="18" charset="0"/>
              </a:rPr>
              <a:t>such as, </a:t>
            </a:r>
            <a:r>
              <a:rPr lang="en-US" sz="2400" b="1" dirty="0" smtClean="0">
                <a:latin typeface="Perpetua" pitchFamily="18" charset="0"/>
              </a:rPr>
              <a:t>curves, surfaces, solid primitives, and Boolean (for Constructive Solid Geometry) operations.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Wire-frame, surface modeling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solid modeling software </a:t>
            </a:r>
            <a:r>
              <a:rPr lang="en-US" sz="2400" dirty="0" smtClean="0">
                <a:latin typeface="Perpetua" pitchFamily="18" charset="0"/>
              </a:rPr>
              <a:t>can all be developed around</a:t>
            </a:r>
            <a:r>
              <a:rPr lang="en-US" sz="2400" b="1" dirty="0" smtClean="0">
                <a:latin typeface="Perpetua" pitchFamily="18" charset="0"/>
              </a:rPr>
              <a:t> IGES</a:t>
            </a:r>
            <a:r>
              <a:rPr lang="en-US" sz="2400" dirty="0" smtClean="0">
                <a:latin typeface="Perpetua" pitchFamily="18" charset="0"/>
              </a:rPr>
              <a:t>. It can transmit the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property data </a:t>
            </a:r>
            <a:r>
              <a:rPr lang="en-US" sz="2400" dirty="0" smtClean="0">
                <a:latin typeface="Perpetua" pitchFamily="18" charset="0"/>
              </a:rPr>
              <a:t>associated with the </a:t>
            </a:r>
            <a:r>
              <a:rPr lang="en-US" sz="2400" b="1" dirty="0" smtClean="0">
                <a:latin typeface="Perpetua" pitchFamily="18" charset="0"/>
              </a:rPr>
              <a:t>drawings</a:t>
            </a:r>
            <a:r>
              <a:rPr lang="en-US" sz="2400" dirty="0" smtClean="0">
                <a:latin typeface="Perpetua" pitchFamily="18" charset="0"/>
              </a:rPr>
              <a:t> which helps in preparing, say, 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bill of materials.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Though these standards appear veiled or at the back end, they play a crucial role in </a:t>
            </a:r>
            <a:r>
              <a:rPr lang="en-US" sz="2400" b="1" dirty="0" smtClean="0">
                <a:latin typeface="Perpetua" pitchFamily="18" charset="0"/>
              </a:rPr>
              <a:t>creation of the application software.</a:t>
            </a:r>
            <a:endParaRPr lang="en-US" sz="2400" b="1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9743154">
            <a:off x="3091371" y="1763797"/>
            <a:ext cx="3166090" cy="1341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C00000"/>
                </a:solidFill>
                <a:latin typeface="Perpetua" pitchFamily="18" charset="0"/>
              </a:rPr>
              <a:t>Qns</a:t>
            </a:r>
            <a:r>
              <a:rPr lang="en-US" sz="4400" dirty="0" smtClean="0">
                <a:solidFill>
                  <a:srgbClr val="C00000"/>
                </a:solidFill>
                <a:latin typeface="Perpetua" pitchFamily="18" charset="0"/>
              </a:rPr>
              <a:t>???</a:t>
            </a:r>
            <a:endParaRPr lang="en-US" sz="4400" dirty="0">
              <a:solidFill>
                <a:srgbClr val="C00000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10568</TotalTime>
  <Words>694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Part #4    CAD/CAM DATA EXCHANGE FORMATS</vt:lpstr>
      <vt:lpstr>1. Graphics and Data Exchange Standards</vt:lpstr>
      <vt:lpstr>2. CAD/CAE/CAM Data Exchange</vt:lpstr>
      <vt:lpstr>Cont’d…</vt:lpstr>
      <vt:lpstr>Cont’d…</vt:lpstr>
      <vt:lpstr>Cont’d…</vt:lpstr>
      <vt:lpstr>Cont’d…</vt:lpstr>
      <vt:lpstr>Cont’d…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1015</cp:revision>
  <dcterms:created xsi:type="dcterms:W3CDTF">2016-10-21T14:09:09Z</dcterms:created>
  <dcterms:modified xsi:type="dcterms:W3CDTF">2019-12-08T20:20:47Z</dcterms:modified>
</cp:coreProperties>
</file>