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346"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7" r:id="rId92"/>
    <p:sldId id="348" r:id="rId93"/>
    <p:sldId id="349" r:id="rId94"/>
    <p:sldId id="350" r:id="rId95"/>
    <p:sldId id="351" r:id="rId96"/>
    <p:sldId id="352" r:id="rId97"/>
    <p:sldId id="353" r:id="rId98"/>
    <p:sldId id="354" r:id="rId99"/>
    <p:sldId id="355" r:id="rId100"/>
    <p:sldId id="356" r:id="rId101"/>
    <p:sldId id="357" r:id="rId102"/>
    <p:sldId id="358" r:id="rId103"/>
    <p:sldId id="359" r:id="rId104"/>
    <p:sldId id="360" r:id="rId105"/>
    <p:sldId id="361" r:id="rId106"/>
    <p:sldId id="362" r:id="rId107"/>
    <p:sldId id="363" r:id="rId108"/>
    <p:sldId id="364" r:id="rId10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bleStyles" Target="tableStyle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1A9DC-B0EE-44A4-BE1E-9FE96BC4D7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6F3C76A9-CB9F-4AF3-A250-8FDA7E8178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EB13D84-3D47-47E3-B627-FFA67ECC5DFA}"/>
              </a:ext>
            </a:extLst>
          </p:cNvPr>
          <p:cNvSpPr>
            <a:spLocks noGrp="1"/>
          </p:cNvSpPr>
          <p:nvPr>
            <p:ph type="dt" sz="half" idx="10"/>
          </p:nvPr>
        </p:nvSpPr>
        <p:spPr/>
        <p:txBody>
          <a:bodyPr/>
          <a:lstStyle/>
          <a:p>
            <a:fld id="{4E28C0D1-4688-4901-B126-AEE819E3B7FE}" type="datetimeFigureOut">
              <a:rPr lang="en-GB" smtClean="0"/>
              <a:t>08/02/2019</a:t>
            </a:fld>
            <a:endParaRPr lang="en-GB"/>
          </a:p>
        </p:txBody>
      </p:sp>
      <p:sp>
        <p:nvSpPr>
          <p:cNvPr id="5" name="Footer Placeholder 4">
            <a:extLst>
              <a:ext uri="{FF2B5EF4-FFF2-40B4-BE49-F238E27FC236}">
                <a16:creationId xmlns:a16="http://schemas.microsoft.com/office/drawing/2014/main" id="{0C4FEEB4-C99F-414E-A128-0A223256F1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739240-C1C0-4480-8249-064DF86F7984}"/>
              </a:ext>
            </a:extLst>
          </p:cNvPr>
          <p:cNvSpPr>
            <a:spLocks noGrp="1"/>
          </p:cNvSpPr>
          <p:nvPr>
            <p:ph type="sldNum" sz="quarter" idx="12"/>
          </p:nvPr>
        </p:nvSpPr>
        <p:spPr/>
        <p:txBody>
          <a:bodyPr/>
          <a:lstStyle/>
          <a:p>
            <a:fld id="{2EB66AE5-C10E-433D-8883-8776AD99C481}" type="slidenum">
              <a:rPr lang="en-GB" smtClean="0"/>
              <a:t>‹#›</a:t>
            </a:fld>
            <a:endParaRPr lang="en-GB"/>
          </a:p>
        </p:txBody>
      </p:sp>
    </p:spTree>
    <p:extLst>
      <p:ext uri="{BB962C8B-B14F-4D97-AF65-F5344CB8AC3E}">
        <p14:creationId xmlns:p14="http://schemas.microsoft.com/office/powerpoint/2010/main" val="1024557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6AD85-550E-4A7B-B518-A0873DCCAF8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994E59-111E-427B-A793-A14E391FDA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621443-D2CE-4B7F-9896-5AD7460A7342}"/>
              </a:ext>
            </a:extLst>
          </p:cNvPr>
          <p:cNvSpPr>
            <a:spLocks noGrp="1"/>
          </p:cNvSpPr>
          <p:nvPr>
            <p:ph type="dt" sz="half" idx="10"/>
          </p:nvPr>
        </p:nvSpPr>
        <p:spPr/>
        <p:txBody>
          <a:bodyPr/>
          <a:lstStyle/>
          <a:p>
            <a:fld id="{4E28C0D1-4688-4901-B126-AEE819E3B7FE}" type="datetimeFigureOut">
              <a:rPr lang="en-GB" smtClean="0"/>
              <a:t>08/02/2019</a:t>
            </a:fld>
            <a:endParaRPr lang="en-GB"/>
          </a:p>
        </p:txBody>
      </p:sp>
      <p:sp>
        <p:nvSpPr>
          <p:cNvPr id="5" name="Footer Placeholder 4">
            <a:extLst>
              <a:ext uri="{FF2B5EF4-FFF2-40B4-BE49-F238E27FC236}">
                <a16:creationId xmlns:a16="http://schemas.microsoft.com/office/drawing/2014/main" id="{04FA19B9-ACDC-4B2C-A9D5-3D15616DC0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BBBC3-F2D9-42CD-B8F7-3032A389BFE2}"/>
              </a:ext>
            </a:extLst>
          </p:cNvPr>
          <p:cNvSpPr>
            <a:spLocks noGrp="1"/>
          </p:cNvSpPr>
          <p:nvPr>
            <p:ph type="sldNum" sz="quarter" idx="12"/>
          </p:nvPr>
        </p:nvSpPr>
        <p:spPr/>
        <p:txBody>
          <a:bodyPr/>
          <a:lstStyle/>
          <a:p>
            <a:fld id="{2EB66AE5-C10E-433D-8883-8776AD99C481}" type="slidenum">
              <a:rPr lang="en-GB" smtClean="0"/>
              <a:t>‹#›</a:t>
            </a:fld>
            <a:endParaRPr lang="en-GB"/>
          </a:p>
        </p:txBody>
      </p:sp>
    </p:spTree>
    <p:extLst>
      <p:ext uri="{BB962C8B-B14F-4D97-AF65-F5344CB8AC3E}">
        <p14:creationId xmlns:p14="http://schemas.microsoft.com/office/powerpoint/2010/main" val="1367419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31E57A1-0A71-4283-A295-EA599ADB9FD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8A588AF-63F4-4E4B-9C20-171092E535F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6CC65E-DF93-498B-B6D3-C073EB5F3260}"/>
              </a:ext>
            </a:extLst>
          </p:cNvPr>
          <p:cNvSpPr>
            <a:spLocks noGrp="1"/>
          </p:cNvSpPr>
          <p:nvPr>
            <p:ph type="dt" sz="half" idx="10"/>
          </p:nvPr>
        </p:nvSpPr>
        <p:spPr/>
        <p:txBody>
          <a:bodyPr/>
          <a:lstStyle/>
          <a:p>
            <a:fld id="{4E28C0D1-4688-4901-B126-AEE819E3B7FE}" type="datetimeFigureOut">
              <a:rPr lang="en-GB" smtClean="0"/>
              <a:t>08/02/2019</a:t>
            </a:fld>
            <a:endParaRPr lang="en-GB"/>
          </a:p>
        </p:txBody>
      </p:sp>
      <p:sp>
        <p:nvSpPr>
          <p:cNvPr id="5" name="Footer Placeholder 4">
            <a:extLst>
              <a:ext uri="{FF2B5EF4-FFF2-40B4-BE49-F238E27FC236}">
                <a16:creationId xmlns:a16="http://schemas.microsoft.com/office/drawing/2014/main" id="{8B8EB124-7CAC-44FF-91E9-1398554268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507AF4-31ED-4528-8033-80EF1F82888C}"/>
              </a:ext>
            </a:extLst>
          </p:cNvPr>
          <p:cNvSpPr>
            <a:spLocks noGrp="1"/>
          </p:cNvSpPr>
          <p:nvPr>
            <p:ph type="sldNum" sz="quarter" idx="12"/>
          </p:nvPr>
        </p:nvSpPr>
        <p:spPr/>
        <p:txBody>
          <a:bodyPr/>
          <a:lstStyle/>
          <a:p>
            <a:fld id="{2EB66AE5-C10E-433D-8883-8776AD99C481}" type="slidenum">
              <a:rPr lang="en-GB" smtClean="0"/>
              <a:t>‹#›</a:t>
            </a:fld>
            <a:endParaRPr lang="en-GB"/>
          </a:p>
        </p:txBody>
      </p:sp>
    </p:spTree>
    <p:extLst>
      <p:ext uri="{BB962C8B-B14F-4D97-AF65-F5344CB8AC3E}">
        <p14:creationId xmlns:p14="http://schemas.microsoft.com/office/powerpoint/2010/main" val="3463455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541FB2-A974-47E8-94F3-0BA2AF4AE40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0BE41BA-755E-4858-96F1-8D5CAEA2BFB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F18CE9-9796-4958-ABF0-269D4053E753}"/>
              </a:ext>
            </a:extLst>
          </p:cNvPr>
          <p:cNvSpPr>
            <a:spLocks noGrp="1"/>
          </p:cNvSpPr>
          <p:nvPr>
            <p:ph type="dt" sz="half" idx="10"/>
          </p:nvPr>
        </p:nvSpPr>
        <p:spPr/>
        <p:txBody>
          <a:bodyPr/>
          <a:lstStyle/>
          <a:p>
            <a:fld id="{4E28C0D1-4688-4901-B126-AEE819E3B7FE}" type="datetimeFigureOut">
              <a:rPr lang="en-GB" smtClean="0"/>
              <a:t>08/02/2019</a:t>
            </a:fld>
            <a:endParaRPr lang="en-GB"/>
          </a:p>
        </p:txBody>
      </p:sp>
      <p:sp>
        <p:nvSpPr>
          <p:cNvPr id="5" name="Footer Placeholder 4">
            <a:extLst>
              <a:ext uri="{FF2B5EF4-FFF2-40B4-BE49-F238E27FC236}">
                <a16:creationId xmlns:a16="http://schemas.microsoft.com/office/drawing/2014/main" id="{83001E71-D615-461D-87AC-78F88073554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76C0EA-0198-4F65-814F-7CC389E7E379}"/>
              </a:ext>
            </a:extLst>
          </p:cNvPr>
          <p:cNvSpPr>
            <a:spLocks noGrp="1"/>
          </p:cNvSpPr>
          <p:nvPr>
            <p:ph type="sldNum" sz="quarter" idx="12"/>
          </p:nvPr>
        </p:nvSpPr>
        <p:spPr/>
        <p:txBody>
          <a:bodyPr/>
          <a:lstStyle/>
          <a:p>
            <a:fld id="{2EB66AE5-C10E-433D-8883-8776AD99C481}" type="slidenum">
              <a:rPr lang="en-GB" smtClean="0"/>
              <a:t>‹#›</a:t>
            </a:fld>
            <a:endParaRPr lang="en-GB"/>
          </a:p>
        </p:txBody>
      </p:sp>
    </p:spTree>
    <p:extLst>
      <p:ext uri="{BB962C8B-B14F-4D97-AF65-F5344CB8AC3E}">
        <p14:creationId xmlns:p14="http://schemas.microsoft.com/office/powerpoint/2010/main" val="79047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62A5B-43D5-41D5-9B47-C7DDD2C754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2B700E4-6970-4624-A21A-6907CA109B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F7F3EF4-DF73-42F6-BED4-5180467FF0CD}"/>
              </a:ext>
            </a:extLst>
          </p:cNvPr>
          <p:cNvSpPr>
            <a:spLocks noGrp="1"/>
          </p:cNvSpPr>
          <p:nvPr>
            <p:ph type="dt" sz="half" idx="10"/>
          </p:nvPr>
        </p:nvSpPr>
        <p:spPr/>
        <p:txBody>
          <a:bodyPr/>
          <a:lstStyle/>
          <a:p>
            <a:fld id="{4E28C0D1-4688-4901-B126-AEE819E3B7FE}" type="datetimeFigureOut">
              <a:rPr lang="en-GB" smtClean="0"/>
              <a:t>08/02/2019</a:t>
            </a:fld>
            <a:endParaRPr lang="en-GB"/>
          </a:p>
        </p:txBody>
      </p:sp>
      <p:sp>
        <p:nvSpPr>
          <p:cNvPr id="5" name="Footer Placeholder 4">
            <a:extLst>
              <a:ext uri="{FF2B5EF4-FFF2-40B4-BE49-F238E27FC236}">
                <a16:creationId xmlns:a16="http://schemas.microsoft.com/office/drawing/2014/main" id="{AE29090E-D16B-4793-BBFC-A141F9B7DC9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94E4F99-4736-4A6B-8D57-915C3B971E23}"/>
              </a:ext>
            </a:extLst>
          </p:cNvPr>
          <p:cNvSpPr>
            <a:spLocks noGrp="1"/>
          </p:cNvSpPr>
          <p:nvPr>
            <p:ph type="sldNum" sz="quarter" idx="12"/>
          </p:nvPr>
        </p:nvSpPr>
        <p:spPr/>
        <p:txBody>
          <a:bodyPr/>
          <a:lstStyle/>
          <a:p>
            <a:fld id="{2EB66AE5-C10E-433D-8883-8776AD99C481}" type="slidenum">
              <a:rPr lang="en-GB" smtClean="0"/>
              <a:t>‹#›</a:t>
            </a:fld>
            <a:endParaRPr lang="en-GB"/>
          </a:p>
        </p:txBody>
      </p:sp>
    </p:spTree>
    <p:extLst>
      <p:ext uri="{BB962C8B-B14F-4D97-AF65-F5344CB8AC3E}">
        <p14:creationId xmlns:p14="http://schemas.microsoft.com/office/powerpoint/2010/main" val="2081763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D6592-EC01-4847-8516-9EC735A4793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CE4FE8F-4BE7-4734-85B6-7C89D09E64D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6E9527-84A6-48D5-95BC-39EE56F428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82C19C0-25FF-4A6F-8FEC-F4BE82395E79}"/>
              </a:ext>
            </a:extLst>
          </p:cNvPr>
          <p:cNvSpPr>
            <a:spLocks noGrp="1"/>
          </p:cNvSpPr>
          <p:nvPr>
            <p:ph type="dt" sz="half" idx="10"/>
          </p:nvPr>
        </p:nvSpPr>
        <p:spPr/>
        <p:txBody>
          <a:bodyPr/>
          <a:lstStyle/>
          <a:p>
            <a:fld id="{4E28C0D1-4688-4901-B126-AEE819E3B7FE}" type="datetimeFigureOut">
              <a:rPr lang="en-GB" smtClean="0"/>
              <a:t>08/02/2019</a:t>
            </a:fld>
            <a:endParaRPr lang="en-GB"/>
          </a:p>
        </p:txBody>
      </p:sp>
      <p:sp>
        <p:nvSpPr>
          <p:cNvPr id="6" name="Footer Placeholder 5">
            <a:extLst>
              <a:ext uri="{FF2B5EF4-FFF2-40B4-BE49-F238E27FC236}">
                <a16:creationId xmlns:a16="http://schemas.microsoft.com/office/drawing/2014/main" id="{9557E0C7-A5E7-4AF0-B5C5-774344EF57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DC6DC89-E695-40BA-8031-B599FA02FBCF}"/>
              </a:ext>
            </a:extLst>
          </p:cNvPr>
          <p:cNvSpPr>
            <a:spLocks noGrp="1"/>
          </p:cNvSpPr>
          <p:nvPr>
            <p:ph type="sldNum" sz="quarter" idx="12"/>
          </p:nvPr>
        </p:nvSpPr>
        <p:spPr/>
        <p:txBody>
          <a:bodyPr/>
          <a:lstStyle/>
          <a:p>
            <a:fld id="{2EB66AE5-C10E-433D-8883-8776AD99C481}" type="slidenum">
              <a:rPr lang="en-GB" smtClean="0"/>
              <a:t>‹#›</a:t>
            </a:fld>
            <a:endParaRPr lang="en-GB"/>
          </a:p>
        </p:txBody>
      </p:sp>
    </p:spTree>
    <p:extLst>
      <p:ext uri="{BB962C8B-B14F-4D97-AF65-F5344CB8AC3E}">
        <p14:creationId xmlns:p14="http://schemas.microsoft.com/office/powerpoint/2010/main" val="1933566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6837A-E83C-4E6F-8D25-66A84BF25C7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5D28BF1-54F7-4FFF-9CD0-31FEFFC2DC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3CEC2CD-33E2-4A93-8A11-B9E8B22BFB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7F812BF-5FA4-45B3-A55B-EC4204B5A0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7C13EB3-CFAD-460B-8BC2-1A15F518B0E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6696960-CC05-45DD-A67C-412079BC027B}"/>
              </a:ext>
            </a:extLst>
          </p:cNvPr>
          <p:cNvSpPr>
            <a:spLocks noGrp="1"/>
          </p:cNvSpPr>
          <p:nvPr>
            <p:ph type="dt" sz="half" idx="10"/>
          </p:nvPr>
        </p:nvSpPr>
        <p:spPr/>
        <p:txBody>
          <a:bodyPr/>
          <a:lstStyle/>
          <a:p>
            <a:fld id="{4E28C0D1-4688-4901-B126-AEE819E3B7FE}" type="datetimeFigureOut">
              <a:rPr lang="en-GB" smtClean="0"/>
              <a:t>08/02/2019</a:t>
            </a:fld>
            <a:endParaRPr lang="en-GB"/>
          </a:p>
        </p:txBody>
      </p:sp>
      <p:sp>
        <p:nvSpPr>
          <p:cNvPr id="8" name="Footer Placeholder 7">
            <a:extLst>
              <a:ext uri="{FF2B5EF4-FFF2-40B4-BE49-F238E27FC236}">
                <a16:creationId xmlns:a16="http://schemas.microsoft.com/office/drawing/2014/main" id="{289ACF22-0254-4EB9-B53C-311BFD0DC91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D7C010E-CF86-41B4-AD51-8AC8F7B7E3DA}"/>
              </a:ext>
            </a:extLst>
          </p:cNvPr>
          <p:cNvSpPr>
            <a:spLocks noGrp="1"/>
          </p:cNvSpPr>
          <p:nvPr>
            <p:ph type="sldNum" sz="quarter" idx="12"/>
          </p:nvPr>
        </p:nvSpPr>
        <p:spPr/>
        <p:txBody>
          <a:bodyPr/>
          <a:lstStyle/>
          <a:p>
            <a:fld id="{2EB66AE5-C10E-433D-8883-8776AD99C481}" type="slidenum">
              <a:rPr lang="en-GB" smtClean="0"/>
              <a:t>‹#›</a:t>
            </a:fld>
            <a:endParaRPr lang="en-GB"/>
          </a:p>
        </p:txBody>
      </p:sp>
    </p:spTree>
    <p:extLst>
      <p:ext uri="{BB962C8B-B14F-4D97-AF65-F5344CB8AC3E}">
        <p14:creationId xmlns:p14="http://schemas.microsoft.com/office/powerpoint/2010/main" val="418673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627ED9-3212-4D1A-AD26-4B9A7108337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20E2111-6FE8-4570-B492-F783DB255C18}"/>
              </a:ext>
            </a:extLst>
          </p:cNvPr>
          <p:cNvSpPr>
            <a:spLocks noGrp="1"/>
          </p:cNvSpPr>
          <p:nvPr>
            <p:ph type="dt" sz="half" idx="10"/>
          </p:nvPr>
        </p:nvSpPr>
        <p:spPr/>
        <p:txBody>
          <a:bodyPr/>
          <a:lstStyle/>
          <a:p>
            <a:fld id="{4E28C0D1-4688-4901-B126-AEE819E3B7FE}" type="datetimeFigureOut">
              <a:rPr lang="en-GB" smtClean="0"/>
              <a:t>08/02/2019</a:t>
            </a:fld>
            <a:endParaRPr lang="en-GB"/>
          </a:p>
        </p:txBody>
      </p:sp>
      <p:sp>
        <p:nvSpPr>
          <p:cNvPr id="4" name="Footer Placeholder 3">
            <a:extLst>
              <a:ext uri="{FF2B5EF4-FFF2-40B4-BE49-F238E27FC236}">
                <a16:creationId xmlns:a16="http://schemas.microsoft.com/office/drawing/2014/main" id="{821E380C-ECD4-443B-8333-11ABF791ADE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6E9E650-69B6-4544-9B9C-AA1988E07487}"/>
              </a:ext>
            </a:extLst>
          </p:cNvPr>
          <p:cNvSpPr>
            <a:spLocks noGrp="1"/>
          </p:cNvSpPr>
          <p:nvPr>
            <p:ph type="sldNum" sz="quarter" idx="12"/>
          </p:nvPr>
        </p:nvSpPr>
        <p:spPr/>
        <p:txBody>
          <a:bodyPr/>
          <a:lstStyle/>
          <a:p>
            <a:fld id="{2EB66AE5-C10E-433D-8883-8776AD99C481}" type="slidenum">
              <a:rPr lang="en-GB" smtClean="0"/>
              <a:t>‹#›</a:t>
            </a:fld>
            <a:endParaRPr lang="en-GB"/>
          </a:p>
        </p:txBody>
      </p:sp>
    </p:spTree>
    <p:extLst>
      <p:ext uri="{BB962C8B-B14F-4D97-AF65-F5344CB8AC3E}">
        <p14:creationId xmlns:p14="http://schemas.microsoft.com/office/powerpoint/2010/main" val="127261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88958C-E48E-40AB-8FA1-D2E7B164CB99}"/>
              </a:ext>
            </a:extLst>
          </p:cNvPr>
          <p:cNvSpPr>
            <a:spLocks noGrp="1"/>
          </p:cNvSpPr>
          <p:nvPr>
            <p:ph type="dt" sz="half" idx="10"/>
          </p:nvPr>
        </p:nvSpPr>
        <p:spPr/>
        <p:txBody>
          <a:bodyPr/>
          <a:lstStyle/>
          <a:p>
            <a:fld id="{4E28C0D1-4688-4901-B126-AEE819E3B7FE}" type="datetimeFigureOut">
              <a:rPr lang="en-GB" smtClean="0"/>
              <a:t>08/02/2019</a:t>
            </a:fld>
            <a:endParaRPr lang="en-GB"/>
          </a:p>
        </p:txBody>
      </p:sp>
      <p:sp>
        <p:nvSpPr>
          <p:cNvPr id="3" name="Footer Placeholder 2">
            <a:extLst>
              <a:ext uri="{FF2B5EF4-FFF2-40B4-BE49-F238E27FC236}">
                <a16:creationId xmlns:a16="http://schemas.microsoft.com/office/drawing/2014/main" id="{DF930DB3-5D78-4FB4-AC35-B5A32DD00EB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A306A1B-6E61-4770-BA03-A009B303DDD6}"/>
              </a:ext>
            </a:extLst>
          </p:cNvPr>
          <p:cNvSpPr>
            <a:spLocks noGrp="1"/>
          </p:cNvSpPr>
          <p:nvPr>
            <p:ph type="sldNum" sz="quarter" idx="12"/>
          </p:nvPr>
        </p:nvSpPr>
        <p:spPr/>
        <p:txBody>
          <a:bodyPr/>
          <a:lstStyle/>
          <a:p>
            <a:fld id="{2EB66AE5-C10E-433D-8883-8776AD99C481}" type="slidenum">
              <a:rPr lang="en-GB" smtClean="0"/>
              <a:t>‹#›</a:t>
            </a:fld>
            <a:endParaRPr lang="en-GB"/>
          </a:p>
        </p:txBody>
      </p:sp>
    </p:spTree>
    <p:extLst>
      <p:ext uri="{BB962C8B-B14F-4D97-AF65-F5344CB8AC3E}">
        <p14:creationId xmlns:p14="http://schemas.microsoft.com/office/powerpoint/2010/main" val="2151384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42417-676C-4CBB-9CE5-E4BD11048D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9013FB1-836C-45EF-91AE-C603603085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3B768D-D4A8-44F4-91CC-876A0B8D1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97909A0-3759-4818-AD0F-475521E6E59D}"/>
              </a:ext>
            </a:extLst>
          </p:cNvPr>
          <p:cNvSpPr>
            <a:spLocks noGrp="1"/>
          </p:cNvSpPr>
          <p:nvPr>
            <p:ph type="dt" sz="half" idx="10"/>
          </p:nvPr>
        </p:nvSpPr>
        <p:spPr/>
        <p:txBody>
          <a:bodyPr/>
          <a:lstStyle/>
          <a:p>
            <a:fld id="{4E28C0D1-4688-4901-B126-AEE819E3B7FE}" type="datetimeFigureOut">
              <a:rPr lang="en-GB" smtClean="0"/>
              <a:t>08/02/2019</a:t>
            </a:fld>
            <a:endParaRPr lang="en-GB"/>
          </a:p>
        </p:txBody>
      </p:sp>
      <p:sp>
        <p:nvSpPr>
          <p:cNvPr id="6" name="Footer Placeholder 5">
            <a:extLst>
              <a:ext uri="{FF2B5EF4-FFF2-40B4-BE49-F238E27FC236}">
                <a16:creationId xmlns:a16="http://schemas.microsoft.com/office/drawing/2014/main" id="{79C4EE56-DA5D-4D6E-84D2-74B14AE55CC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2C383EA-A828-416F-9472-335AB5722CED}"/>
              </a:ext>
            </a:extLst>
          </p:cNvPr>
          <p:cNvSpPr>
            <a:spLocks noGrp="1"/>
          </p:cNvSpPr>
          <p:nvPr>
            <p:ph type="sldNum" sz="quarter" idx="12"/>
          </p:nvPr>
        </p:nvSpPr>
        <p:spPr/>
        <p:txBody>
          <a:bodyPr/>
          <a:lstStyle/>
          <a:p>
            <a:fld id="{2EB66AE5-C10E-433D-8883-8776AD99C481}" type="slidenum">
              <a:rPr lang="en-GB" smtClean="0"/>
              <a:t>‹#›</a:t>
            </a:fld>
            <a:endParaRPr lang="en-GB"/>
          </a:p>
        </p:txBody>
      </p:sp>
    </p:spTree>
    <p:extLst>
      <p:ext uri="{BB962C8B-B14F-4D97-AF65-F5344CB8AC3E}">
        <p14:creationId xmlns:p14="http://schemas.microsoft.com/office/powerpoint/2010/main" val="3330957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37507-349B-4AA5-B31B-E332D5BB1B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F6B230A-36D5-4159-9A3A-1DFC04B0184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73761E-2174-4315-9F3A-2CE9A7FB66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FEC3A8F-8B10-4094-B99C-3127368EAE84}"/>
              </a:ext>
            </a:extLst>
          </p:cNvPr>
          <p:cNvSpPr>
            <a:spLocks noGrp="1"/>
          </p:cNvSpPr>
          <p:nvPr>
            <p:ph type="dt" sz="half" idx="10"/>
          </p:nvPr>
        </p:nvSpPr>
        <p:spPr/>
        <p:txBody>
          <a:bodyPr/>
          <a:lstStyle/>
          <a:p>
            <a:fld id="{4E28C0D1-4688-4901-B126-AEE819E3B7FE}" type="datetimeFigureOut">
              <a:rPr lang="en-GB" smtClean="0"/>
              <a:t>08/02/2019</a:t>
            </a:fld>
            <a:endParaRPr lang="en-GB"/>
          </a:p>
        </p:txBody>
      </p:sp>
      <p:sp>
        <p:nvSpPr>
          <p:cNvPr id="6" name="Footer Placeholder 5">
            <a:extLst>
              <a:ext uri="{FF2B5EF4-FFF2-40B4-BE49-F238E27FC236}">
                <a16:creationId xmlns:a16="http://schemas.microsoft.com/office/drawing/2014/main" id="{79A57F40-64CA-4979-9608-FC9F1FA2EA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DBC501-367F-4A74-BF8E-FB5303524B9D}"/>
              </a:ext>
            </a:extLst>
          </p:cNvPr>
          <p:cNvSpPr>
            <a:spLocks noGrp="1"/>
          </p:cNvSpPr>
          <p:nvPr>
            <p:ph type="sldNum" sz="quarter" idx="12"/>
          </p:nvPr>
        </p:nvSpPr>
        <p:spPr/>
        <p:txBody>
          <a:bodyPr/>
          <a:lstStyle/>
          <a:p>
            <a:fld id="{2EB66AE5-C10E-433D-8883-8776AD99C481}" type="slidenum">
              <a:rPr lang="en-GB" smtClean="0"/>
              <a:t>‹#›</a:t>
            </a:fld>
            <a:endParaRPr lang="en-GB"/>
          </a:p>
        </p:txBody>
      </p:sp>
    </p:spTree>
    <p:extLst>
      <p:ext uri="{BB962C8B-B14F-4D97-AF65-F5344CB8AC3E}">
        <p14:creationId xmlns:p14="http://schemas.microsoft.com/office/powerpoint/2010/main" val="2396514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2C38175-3F9A-4B8B-83FE-E45D1C2E08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B96A7BB-81A6-431C-87F4-7EA10B60D9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774C66-9DCC-4280-8D7E-F100E4B48B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28C0D1-4688-4901-B126-AEE819E3B7FE}" type="datetimeFigureOut">
              <a:rPr lang="en-GB" smtClean="0"/>
              <a:t>08/02/2019</a:t>
            </a:fld>
            <a:endParaRPr lang="en-GB"/>
          </a:p>
        </p:txBody>
      </p:sp>
      <p:sp>
        <p:nvSpPr>
          <p:cNvPr id="5" name="Footer Placeholder 4">
            <a:extLst>
              <a:ext uri="{FF2B5EF4-FFF2-40B4-BE49-F238E27FC236}">
                <a16:creationId xmlns:a16="http://schemas.microsoft.com/office/drawing/2014/main" id="{DA68505E-9B30-4C45-903A-3276507B6EF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E570E2-454F-46EE-9CA4-8C8CA1DC3D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B66AE5-C10E-433D-8883-8776AD99C481}" type="slidenum">
              <a:rPr lang="en-GB" smtClean="0"/>
              <a:t>‹#›</a:t>
            </a:fld>
            <a:endParaRPr lang="en-GB"/>
          </a:p>
        </p:txBody>
      </p:sp>
    </p:spTree>
    <p:extLst>
      <p:ext uri="{BB962C8B-B14F-4D97-AF65-F5344CB8AC3E}">
        <p14:creationId xmlns:p14="http://schemas.microsoft.com/office/powerpoint/2010/main" val="5028429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ACE474-58C5-4699-AB8F-1319F2AA2A30}"/>
              </a:ext>
            </a:extLst>
          </p:cNvPr>
          <p:cNvSpPr/>
          <p:nvPr/>
        </p:nvSpPr>
        <p:spPr>
          <a:xfrm>
            <a:off x="236019" y="1171694"/>
            <a:ext cx="11141191" cy="3477875"/>
          </a:xfrm>
          <a:prstGeom prst="rect">
            <a:avLst/>
          </a:prstGeom>
        </p:spPr>
        <p:txBody>
          <a:bodyPr wrap="none">
            <a:spAutoFit/>
          </a:bodyPr>
          <a:lstStyle/>
          <a:p>
            <a:r>
              <a:rPr lang="en-GB" sz="3600" dirty="0">
                <a:solidFill>
                  <a:srgbClr val="0000FF"/>
                </a:solidFill>
                <a:latin typeface="Arial" panose="020B0604020202020204" pitchFamily="34" charset="0"/>
              </a:rPr>
              <a:t>   </a:t>
            </a:r>
            <a:r>
              <a:rPr lang="en-GB" sz="4400" dirty="0">
                <a:latin typeface="Arial" panose="020B0604020202020204" pitchFamily="34" charset="0"/>
              </a:rPr>
              <a:t>Unit 3:  Equilibrium Carrier Concentrations</a:t>
            </a:r>
          </a:p>
          <a:p>
            <a:endParaRPr lang="en-GB" sz="4400" dirty="0">
              <a:latin typeface="Arial" panose="020B0604020202020204" pitchFamily="34" charset="0"/>
            </a:endParaRPr>
          </a:p>
          <a:p>
            <a:endParaRPr lang="en-GB" sz="4400" dirty="0">
              <a:latin typeface="Arial" panose="020B0604020202020204" pitchFamily="34" charset="0"/>
            </a:endParaRPr>
          </a:p>
          <a:p>
            <a:pPr algn="ctr"/>
            <a:r>
              <a:rPr lang="en-GB" sz="4400" b="1" dirty="0"/>
              <a:t>Lecture 3.1:</a:t>
            </a:r>
          </a:p>
          <a:p>
            <a:pPr algn="ctr"/>
            <a:r>
              <a:rPr lang="en-GB" sz="4400" b="1" dirty="0"/>
              <a:t>The Fermi function </a:t>
            </a:r>
            <a:endParaRPr lang="en-GB" sz="4400" dirty="0"/>
          </a:p>
        </p:txBody>
      </p:sp>
    </p:spTree>
    <p:extLst>
      <p:ext uri="{BB962C8B-B14F-4D97-AF65-F5344CB8AC3E}">
        <p14:creationId xmlns:p14="http://schemas.microsoft.com/office/powerpoint/2010/main" val="69021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F91C3-4F29-4059-A95E-C87412BA6B46}"/>
              </a:ext>
            </a:extLst>
          </p:cNvPr>
          <p:cNvSpPr>
            <a:spLocks noGrp="1"/>
          </p:cNvSpPr>
          <p:nvPr>
            <p:ph type="title"/>
          </p:nvPr>
        </p:nvSpPr>
        <p:spPr>
          <a:xfrm>
            <a:off x="838200" y="365125"/>
            <a:ext cx="10515600" cy="1325563"/>
          </a:xfrm>
        </p:spPr>
        <p:txBody>
          <a:bodyPr/>
          <a:lstStyle/>
          <a:p>
            <a:pPr algn="ctr"/>
            <a:r>
              <a:rPr lang="en-GB" b="1" dirty="0"/>
              <a:t>Nondegenerate semiconductors </a:t>
            </a:r>
          </a:p>
        </p:txBody>
      </p:sp>
      <p:pic>
        <p:nvPicPr>
          <p:cNvPr id="4" name="Picture 3">
            <a:extLst>
              <a:ext uri="{FF2B5EF4-FFF2-40B4-BE49-F238E27FC236}">
                <a16:creationId xmlns:a16="http://schemas.microsoft.com/office/drawing/2014/main" id="{1861944C-E97F-447A-9E7C-989E9B8820A4}"/>
              </a:ext>
            </a:extLst>
          </p:cNvPr>
          <p:cNvPicPr>
            <a:picLocks noChangeAspect="1"/>
          </p:cNvPicPr>
          <p:nvPr/>
        </p:nvPicPr>
        <p:blipFill>
          <a:blip r:embed="rId2"/>
          <a:stretch>
            <a:fillRect/>
          </a:stretch>
        </p:blipFill>
        <p:spPr>
          <a:xfrm>
            <a:off x="3999547" y="1588267"/>
            <a:ext cx="7714933" cy="4700913"/>
          </a:xfrm>
          <a:prstGeom prst="rect">
            <a:avLst/>
          </a:prstGeom>
        </p:spPr>
      </p:pic>
      <p:sp>
        <p:nvSpPr>
          <p:cNvPr id="3" name="Rectangle 2">
            <a:extLst>
              <a:ext uri="{FF2B5EF4-FFF2-40B4-BE49-F238E27FC236}">
                <a16:creationId xmlns:a16="http://schemas.microsoft.com/office/drawing/2014/main" id="{2A959117-0EDA-4AC5-B649-690A4ED88E26}"/>
              </a:ext>
            </a:extLst>
          </p:cNvPr>
          <p:cNvSpPr/>
          <p:nvPr/>
        </p:nvSpPr>
        <p:spPr>
          <a:xfrm>
            <a:off x="375920" y="2762653"/>
            <a:ext cx="3078480" cy="3041602"/>
          </a:xfrm>
          <a:prstGeom prst="rect">
            <a:avLst/>
          </a:prstGeom>
        </p:spPr>
        <p:txBody>
          <a:bodyPr wrap="square">
            <a:spAutoFit/>
          </a:bodyPr>
          <a:lstStyle/>
          <a:p>
            <a:pPr algn="just">
              <a:lnSpc>
                <a:spcPct val="107000"/>
              </a:lnSpc>
              <a:spcAft>
                <a:spcPts val="800"/>
              </a:spcAft>
            </a:pPr>
            <a:r>
              <a:rPr lang="en-GB" sz="2000" dirty="0">
                <a:latin typeface="Calibri" panose="020F0502020204030204" pitchFamily="34" charset="0"/>
                <a:ea typeface="Calibri" panose="020F0502020204030204" pitchFamily="34" charset="0"/>
                <a:cs typeface="Times New Roman" panose="02020603050405020304" pitchFamily="18" charset="0"/>
              </a:rPr>
              <a:t>In other words, a nondegenerate semiconductor is one in which the states in the conduction band are always well above the Fermi energy, and the states in the valence band are well below the Fermi energy</a:t>
            </a:r>
            <a:endParaRPr lang="en-GB" sz="2000" dirty="0"/>
          </a:p>
        </p:txBody>
      </p:sp>
    </p:spTree>
    <p:extLst>
      <p:ext uri="{BB962C8B-B14F-4D97-AF65-F5344CB8AC3E}">
        <p14:creationId xmlns:p14="http://schemas.microsoft.com/office/powerpoint/2010/main" val="306603827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D97AE5-498E-4E5F-A1FB-C7AEBDEA3409}"/>
              </a:ext>
            </a:extLst>
          </p:cNvPr>
          <p:cNvSpPr>
            <a:spLocks noGrp="1"/>
          </p:cNvSpPr>
          <p:nvPr>
            <p:ph type="title"/>
          </p:nvPr>
        </p:nvSpPr>
        <p:spPr/>
        <p:txBody>
          <a:bodyPr/>
          <a:lstStyle/>
          <a:p>
            <a:pPr algn="ctr"/>
            <a:r>
              <a:rPr lang="en-GB" b="1" dirty="0"/>
              <a:t>The intrinsic Fermi level </a:t>
            </a:r>
          </a:p>
        </p:txBody>
      </p:sp>
      <p:pic>
        <p:nvPicPr>
          <p:cNvPr id="4" name="Picture 3">
            <a:extLst>
              <a:ext uri="{FF2B5EF4-FFF2-40B4-BE49-F238E27FC236}">
                <a16:creationId xmlns:a16="http://schemas.microsoft.com/office/drawing/2014/main" id="{CE196E97-274B-4888-A096-E620CEC02968}"/>
              </a:ext>
            </a:extLst>
          </p:cNvPr>
          <p:cNvPicPr>
            <a:picLocks noChangeAspect="1"/>
          </p:cNvPicPr>
          <p:nvPr/>
        </p:nvPicPr>
        <p:blipFill>
          <a:blip r:embed="rId2"/>
          <a:stretch>
            <a:fillRect/>
          </a:stretch>
        </p:blipFill>
        <p:spPr>
          <a:xfrm>
            <a:off x="1723707" y="1690688"/>
            <a:ext cx="8886825" cy="4591050"/>
          </a:xfrm>
          <a:prstGeom prst="rect">
            <a:avLst/>
          </a:prstGeom>
        </p:spPr>
      </p:pic>
    </p:spTree>
    <p:extLst>
      <p:ext uri="{BB962C8B-B14F-4D97-AF65-F5344CB8AC3E}">
        <p14:creationId xmlns:p14="http://schemas.microsoft.com/office/powerpoint/2010/main" val="142105876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51025-7B81-4C07-9431-6B0A17464244}"/>
              </a:ext>
            </a:extLst>
          </p:cNvPr>
          <p:cNvSpPr>
            <a:spLocks noGrp="1"/>
          </p:cNvSpPr>
          <p:nvPr>
            <p:ph type="title"/>
          </p:nvPr>
        </p:nvSpPr>
        <p:spPr/>
        <p:txBody>
          <a:bodyPr/>
          <a:lstStyle/>
          <a:p>
            <a:pPr algn="ctr"/>
            <a:r>
              <a:rPr lang="en-GB" b="1" dirty="0"/>
              <a:t>Carrier concentration relations (nondegenerate)</a:t>
            </a:r>
          </a:p>
        </p:txBody>
      </p:sp>
      <p:pic>
        <p:nvPicPr>
          <p:cNvPr id="4" name="Picture 3">
            <a:extLst>
              <a:ext uri="{FF2B5EF4-FFF2-40B4-BE49-F238E27FC236}">
                <a16:creationId xmlns:a16="http://schemas.microsoft.com/office/drawing/2014/main" id="{6FEAE152-5086-467D-86E5-B2854FBEBAE6}"/>
              </a:ext>
            </a:extLst>
          </p:cNvPr>
          <p:cNvPicPr>
            <a:picLocks noChangeAspect="1"/>
          </p:cNvPicPr>
          <p:nvPr/>
        </p:nvPicPr>
        <p:blipFill>
          <a:blip r:embed="rId2"/>
          <a:stretch>
            <a:fillRect/>
          </a:stretch>
        </p:blipFill>
        <p:spPr>
          <a:xfrm>
            <a:off x="2105025" y="1690688"/>
            <a:ext cx="7981950" cy="4714875"/>
          </a:xfrm>
          <a:prstGeom prst="rect">
            <a:avLst/>
          </a:prstGeom>
        </p:spPr>
      </p:pic>
    </p:spTree>
    <p:extLst>
      <p:ext uri="{BB962C8B-B14F-4D97-AF65-F5344CB8AC3E}">
        <p14:creationId xmlns:p14="http://schemas.microsoft.com/office/powerpoint/2010/main" val="339483693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36D1D-DFAA-404D-A232-557936BEAEFA}"/>
              </a:ext>
            </a:extLst>
          </p:cNvPr>
          <p:cNvSpPr>
            <a:spLocks noGrp="1"/>
          </p:cNvSpPr>
          <p:nvPr>
            <p:ph type="title"/>
          </p:nvPr>
        </p:nvSpPr>
        <p:spPr/>
        <p:txBody>
          <a:bodyPr/>
          <a:lstStyle/>
          <a:p>
            <a:pPr algn="ctr"/>
            <a:r>
              <a:rPr lang="en-GB" b="1" dirty="0"/>
              <a:t>Reading an e-band diagram</a:t>
            </a:r>
          </a:p>
        </p:txBody>
      </p:sp>
      <p:pic>
        <p:nvPicPr>
          <p:cNvPr id="4" name="Picture 3">
            <a:extLst>
              <a:ext uri="{FF2B5EF4-FFF2-40B4-BE49-F238E27FC236}">
                <a16:creationId xmlns:a16="http://schemas.microsoft.com/office/drawing/2014/main" id="{C9525EB6-F5D5-4C57-B4C8-A3AB5BEBEF55}"/>
              </a:ext>
            </a:extLst>
          </p:cNvPr>
          <p:cNvPicPr>
            <a:picLocks noChangeAspect="1"/>
          </p:cNvPicPr>
          <p:nvPr/>
        </p:nvPicPr>
        <p:blipFill>
          <a:blip r:embed="rId2"/>
          <a:stretch>
            <a:fillRect/>
          </a:stretch>
        </p:blipFill>
        <p:spPr>
          <a:xfrm>
            <a:off x="1866900" y="1584959"/>
            <a:ext cx="8729980" cy="4876205"/>
          </a:xfrm>
          <a:prstGeom prst="rect">
            <a:avLst/>
          </a:prstGeom>
        </p:spPr>
      </p:pic>
    </p:spTree>
    <p:extLst>
      <p:ext uri="{BB962C8B-B14F-4D97-AF65-F5344CB8AC3E}">
        <p14:creationId xmlns:p14="http://schemas.microsoft.com/office/powerpoint/2010/main" val="254274208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9DF2-0619-4CAE-9996-A906555D387B}"/>
              </a:ext>
            </a:extLst>
          </p:cNvPr>
          <p:cNvSpPr>
            <a:spLocks noGrp="1"/>
          </p:cNvSpPr>
          <p:nvPr>
            <p:ph type="title"/>
          </p:nvPr>
        </p:nvSpPr>
        <p:spPr/>
        <p:txBody>
          <a:bodyPr/>
          <a:lstStyle/>
          <a:p>
            <a:pPr algn="ctr"/>
            <a:r>
              <a:rPr lang="en-GB" b="1" dirty="0"/>
              <a:t>Carrier concentration vs. doping</a:t>
            </a:r>
          </a:p>
        </p:txBody>
      </p:sp>
      <p:pic>
        <p:nvPicPr>
          <p:cNvPr id="4" name="Picture 3">
            <a:extLst>
              <a:ext uri="{FF2B5EF4-FFF2-40B4-BE49-F238E27FC236}">
                <a16:creationId xmlns:a16="http://schemas.microsoft.com/office/drawing/2014/main" id="{C6270DBA-CD45-424B-AA6A-C1CB61147412}"/>
              </a:ext>
            </a:extLst>
          </p:cNvPr>
          <p:cNvPicPr>
            <a:picLocks noChangeAspect="1"/>
          </p:cNvPicPr>
          <p:nvPr/>
        </p:nvPicPr>
        <p:blipFill>
          <a:blip r:embed="rId2"/>
          <a:stretch>
            <a:fillRect/>
          </a:stretch>
        </p:blipFill>
        <p:spPr>
          <a:xfrm>
            <a:off x="1638300" y="1818005"/>
            <a:ext cx="8915400" cy="3790950"/>
          </a:xfrm>
          <a:prstGeom prst="rect">
            <a:avLst/>
          </a:prstGeom>
        </p:spPr>
      </p:pic>
    </p:spTree>
    <p:extLst>
      <p:ext uri="{BB962C8B-B14F-4D97-AF65-F5344CB8AC3E}">
        <p14:creationId xmlns:p14="http://schemas.microsoft.com/office/powerpoint/2010/main" val="34133954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7C9F6-0CD6-4D40-A35F-8CC193AA62E0}"/>
              </a:ext>
            </a:extLst>
          </p:cNvPr>
          <p:cNvSpPr>
            <a:spLocks noGrp="1"/>
          </p:cNvSpPr>
          <p:nvPr>
            <p:ph type="title"/>
          </p:nvPr>
        </p:nvSpPr>
        <p:spPr/>
        <p:txBody>
          <a:bodyPr/>
          <a:lstStyle/>
          <a:p>
            <a:pPr algn="ctr"/>
            <a:r>
              <a:rPr lang="en-GB" b="1" dirty="0"/>
              <a:t>Extrinsic region </a:t>
            </a:r>
          </a:p>
        </p:txBody>
      </p:sp>
      <p:pic>
        <p:nvPicPr>
          <p:cNvPr id="4" name="Picture 3">
            <a:extLst>
              <a:ext uri="{FF2B5EF4-FFF2-40B4-BE49-F238E27FC236}">
                <a16:creationId xmlns:a16="http://schemas.microsoft.com/office/drawing/2014/main" id="{2C617B5E-900E-4959-9064-DDAA092779A5}"/>
              </a:ext>
            </a:extLst>
          </p:cNvPr>
          <p:cNvPicPr>
            <a:picLocks noChangeAspect="1"/>
          </p:cNvPicPr>
          <p:nvPr/>
        </p:nvPicPr>
        <p:blipFill>
          <a:blip r:embed="rId2"/>
          <a:stretch>
            <a:fillRect/>
          </a:stretch>
        </p:blipFill>
        <p:spPr>
          <a:xfrm>
            <a:off x="1976437" y="1690688"/>
            <a:ext cx="8239125" cy="4276725"/>
          </a:xfrm>
          <a:prstGeom prst="rect">
            <a:avLst/>
          </a:prstGeom>
        </p:spPr>
      </p:pic>
    </p:spTree>
    <p:extLst>
      <p:ext uri="{BB962C8B-B14F-4D97-AF65-F5344CB8AC3E}">
        <p14:creationId xmlns:p14="http://schemas.microsoft.com/office/powerpoint/2010/main" val="406566760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A0847-0BC5-4C8E-9C3C-2184DC1094D9}"/>
              </a:ext>
            </a:extLst>
          </p:cNvPr>
          <p:cNvSpPr>
            <a:spLocks noGrp="1"/>
          </p:cNvSpPr>
          <p:nvPr>
            <p:ph type="title"/>
          </p:nvPr>
        </p:nvSpPr>
        <p:spPr/>
        <p:txBody>
          <a:bodyPr/>
          <a:lstStyle/>
          <a:p>
            <a:pPr algn="ctr"/>
            <a:r>
              <a:rPr lang="en-GB" b="1" dirty="0"/>
              <a:t>The intrinsic region</a:t>
            </a:r>
          </a:p>
        </p:txBody>
      </p:sp>
      <p:pic>
        <p:nvPicPr>
          <p:cNvPr id="4" name="Picture 3">
            <a:extLst>
              <a:ext uri="{FF2B5EF4-FFF2-40B4-BE49-F238E27FC236}">
                <a16:creationId xmlns:a16="http://schemas.microsoft.com/office/drawing/2014/main" id="{71DF378E-A948-414F-86BD-EE7971C009E1}"/>
              </a:ext>
            </a:extLst>
          </p:cNvPr>
          <p:cNvPicPr>
            <a:picLocks noChangeAspect="1"/>
          </p:cNvPicPr>
          <p:nvPr/>
        </p:nvPicPr>
        <p:blipFill>
          <a:blip r:embed="rId2"/>
          <a:stretch>
            <a:fillRect/>
          </a:stretch>
        </p:blipFill>
        <p:spPr>
          <a:xfrm>
            <a:off x="1628775" y="1618932"/>
            <a:ext cx="8934450" cy="4676775"/>
          </a:xfrm>
          <a:prstGeom prst="rect">
            <a:avLst/>
          </a:prstGeom>
        </p:spPr>
      </p:pic>
    </p:spTree>
    <p:extLst>
      <p:ext uri="{BB962C8B-B14F-4D97-AF65-F5344CB8AC3E}">
        <p14:creationId xmlns:p14="http://schemas.microsoft.com/office/powerpoint/2010/main" val="287937005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21123-473E-464D-B361-53D82FBD4E87}"/>
              </a:ext>
            </a:extLst>
          </p:cNvPr>
          <p:cNvSpPr>
            <a:spLocks noGrp="1"/>
          </p:cNvSpPr>
          <p:nvPr>
            <p:ph type="title"/>
          </p:nvPr>
        </p:nvSpPr>
        <p:spPr/>
        <p:txBody>
          <a:bodyPr/>
          <a:lstStyle/>
          <a:p>
            <a:pPr algn="ctr"/>
            <a:r>
              <a:rPr lang="en-GB" b="1" dirty="0"/>
              <a:t>The freeze out region (just for your information)</a:t>
            </a:r>
          </a:p>
        </p:txBody>
      </p:sp>
      <p:pic>
        <p:nvPicPr>
          <p:cNvPr id="4" name="Picture 3">
            <a:extLst>
              <a:ext uri="{FF2B5EF4-FFF2-40B4-BE49-F238E27FC236}">
                <a16:creationId xmlns:a16="http://schemas.microsoft.com/office/drawing/2014/main" id="{9B0C983E-CCE7-4985-8593-269FDF0B206E}"/>
              </a:ext>
            </a:extLst>
          </p:cNvPr>
          <p:cNvPicPr>
            <a:picLocks noChangeAspect="1"/>
          </p:cNvPicPr>
          <p:nvPr/>
        </p:nvPicPr>
        <p:blipFill>
          <a:blip r:embed="rId2"/>
          <a:stretch>
            <a:fillRect/>
          </a:stretch>
        </p:blipFill>
        <p:spPr>
          <a:xfrm>
            <a:off x="1676400" y="1579880"/>
            <a:ext cx="8839200" cy="4572000"/>
          </a:xfrm>
          <a:prstGeom prst="rect">
            <a:avLst/>
          </a:prstGeom>
        </p:spPr>
      </p:pic>
    </p:spTree>
    <p:extLst>
      <p:ext uri="{BB962C8B-B14F-4D97-AF65-F5344CB8AC3E}">
        <p14:creationId xmlns:p14="http://schemas.microsoft.com/office/powerpoint/2010/main" val="16678499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7A3EE-2290-4165-9E6F-9F84471165F2}"/>
              </a:ext>
            </a:extLst>
          </p:cNvPr>
          <p:cNvSpPr>
            <a:spLocks noGrp="1"/>
          </p:cNvSpPr>
          <p:nvPr>
            <p:ph type="title"/>
          </p:nvPr>
        </p:nvSpPr>
        <p:spPr/>
        <p:txBody>
          <a:bodyPr/>
          <a:lstStyle/>
          <a:p>
            <a:pPr algn="ctr"/>
            <a:r>
              <a:rPr lang="en-GB" b="1" dirty="0"/>
              <a:t>Fermi level vs. temperature </a:t>
            </a:r>
          </a:p>
        </p:txBody>
      </p:sp>
      <p:pic>
        <p:nvPicPr>
          <p:cNvPr id="4" name="Picture 3">
            <a:extLst>
              <a:ext uri="{FF2B5EF4-FFF2-40B4-BE49-F238E27FC236}">
                <a16:creationId xmlns:a16="http://schemas.microsoft.com/office/drawing/2014/main" id="{ED5DEFBF-EB84-48DD-8E11-E46052F366A9}"/>
              </a:ext>
            </a:extLst>
          </p:cNvPr>
          <p:cNvPicPr>
            <a:picLocks noChangeAspect="1"/>
          </p:cNvPicPr>
          <p:nvPr/>
        </p:nvPicPr>
        <p:blipFill>
          <a:blip r:embed="rId2"/>
          <a:stretch>
            <a:fillRect/>
          </a:stretch>
        </p:blipFill>
        <p:spPr>
          <a:xfrm>
            <a:off x="1709737" y="1513522"/>
            <a:ext cx="8772525" cy="4867275"/>
          </a:xfrm>
          <a:prstGeom prst="rect">
            <a:avLst/>
          </a:prstGeom>
        </p:spPr>
      </p:pic>
    </p:spTree>
    <p:extLst>
      <p:ext uri="{BB962C8B-B14F-4D97-AF65-F5344CB8AC3E}">
        <p14:creationId xmlns:p14="http://schemas.microsoft.com/office/powerpoint/2010/main" val="139152359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25905-8A24-486C-9AAC-B01523C40E8B}"/>
              </a:ext>
            </a:extLst>
          </p:cNvPr>
          <p:cNvSpPr>
            <a:spLocks noGrp="1"/>
          </p:cNvSpPr>
          <p:nvPr>
            <p:ph type="title"/>
          </p:nvPr>
        </p:nvSpPr>
        <p:spPr/>
        <p:txBody>
          <a:bodyPr/>
          <a:lstStyle/>
          <a:p>
            <a:pPr algn="ctr"/>
            <a:r>
              <a:rPr lang="en-GB" b="1" dirty="0"/>
              <a:t>Unit summary </a:t>
            </a:r>
          </a:p>
        </p:txBody>
      </p:sp>
      <p:pic>
        <p:nvPicPr>
          <p:cNvPr id="4" name="Picture 3">
            <a:extLst>
              <a:ext uri="{FF2B5EF4-FFF2-40B4-BE49-F238E27FC236}">
                <a16:creationId xmlns:a16="http://schemas.microsoft.com/office/drawing/2014/main" id="{D21B97E0-322F-4767-AB2A-CA11415DF4B2}"/>
              </a:ext>
            </a:extLst>
          </p:cNvPr>
          <p:cNvPicPr>
            <a:picLocks noChangeAspect="1"/>
          </p:cNvPicPr>
          <p:nvPr/>
        </p:nvPicPr>
        <p:blipFill>
          <a:blip r:embed="rId2"/>
          <a:stretch>
            <a:fillRect/>
          </a:stretch>
        </p:blipFill>
        <p:spPr>
          <a:xfrm>
            <a:off x="1963737" y="1397000"/>
            <a:ext cx="8467725" cy="5095875"/>
          </a:xfrm>
          <a:prstGeom prst="rect">
            <a:avLst/>
          </a:prstGeom>
        </p:spPr>
      </p:pic>
    </p:spTree>
    <p:extLst>
      <p:ext uri="{BB962C8B-B14F-4D97-AF65-F5344CB8AC3E}">
        <p14:creationId xmlns:p14="http://schemas.microsoft.com/office/powerpoint/2010/main" val="753936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44C10-C717-4CC5-9FFD-8E6CC076D0EF}"/>
              </a:ext>
            </a:extLst>
          </p:cNvPr>
          <p:cNvSpPr>
            <a:spLocks noGrp="1"/>
          </p:cNvSpPr>
          <p:nvPr>
            <p:ph type="title"/>
          </p:nvPr>
        </p:nvSpPr>
        <p:spPr>
          <a:xfrm>
            <a:off x="1082040" y="395605"/>
            <a:ext cx="10515600" cy="1325563"/>
          </a:xfrm>
        </p:spPr>
        <p:txBody>
          <a:bodyPr/>
          <a:lstStyle/>
          <a:p>
            <a:pPr algn="ctr"/>
            <a:r>
              <a:rPr lang="en-GB" b="1" dirty="0"/>
              <a:t>Energy band diagram of an intrinsic semiconductor</a:t>
            </a:r>
          </a:p>
        </p:txBody>
      </p:sp>
      <p:pic>
        <p:nvPicPr>
          <p:cNvPr id="4" name="Picture 3">
            <a:extLst>
              <a:ext uri="{FF2B5EF4-FFF2-40B4-BE49-F238E27FC236}">
                <a16:creationId xmlns:a16="http://schemas.microsoft.com/office/drawing/2014/main" id="{085B5816-3D3C-44EC-A07F-B6DA52F5A999}"/>
              </a:ext>
            </a:extLst>
          </p:cNvPr>
          <p:cNvPicPr>
            <a:picLocks noChangeAspect="1"/>
          </p:cNvPicPr>
          <p:nvPr/>
        </p:nvPicPr>
        <p:blipFill>
          <a:blip r:embed="rId2"/>
          <a:stretch>
            <a:fillRect/>
          </a:stretch>
        </p:blipFill>
        <p:spPr>
          <a:xfrm>
            <a:off x="2611120" y="1568636"/>
            <a:ext cx="9486900" cy="4686300"/>
          </a:xfrm>
          <a:prstGeom prst="rect">
            <a:avLst/>
          </a:prstGeom>
        </p:spPr>
      </p:pic>
      <p:sp>
        <p:nvSpPr>
          <p:cNvPr id="3" name="Rectangle 2">
            <a:extLst>
              <a:ext uri="{FF2B5EF4-FFF2-40B4-BE49-F238E27FC236}">
                <a16:creationId xmlns:a16="http://schemas.microsoft.com/office/drawing/2014/main" id="{48F303E7-59D5-4A10-956F-56EF1D45FC9B}"/>
              </a:ext>
            </a:extLst>
          </p:cNvPr>
          <p:cNvSpPr/>
          <p:nvPr/>
        </p:nvSpPr>
        <p:spPr>
          <a:xfrm>
            <a:off x="337820" y="2686739"/>
            <a:ext cx="2794000" cy="2450094"/>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It turns out it's not exactly in the middle. We'll see why later, but that's because the density of states in the valence band is slightly different from the density of states in the conduction band.</a:t>
            </a:r>
          </a:p>
        </p:txBody>
      </p:sp>
    </p:spTree>
    <p:extLst>
      <p:ext uri="{BB962C8B-B14F-4D97-AF65-F5344CB8AC3E}">
        <p14:creationId xmlns:p14="http://schemas.microsoft.com/office/powerpoint/2010/main" val="1036881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28B98-D7DB-4AC4-A661-BB265D041D77}"/>
              </a:ext>
            </a:extLst>
          </p:cNvPr>
          <p:cNvSpPr>
            <a:spLocks noGrp="1"/>
          </p:cNvSpPr>
          <p:nvPr>
            <p:ph type="title"/>
          </p:nvPr>
        </p:nvSpPr>
        <p:spPr/>
        <p:txBody>
          <a:bodyPr/>
          <a:lstStyle/>
          <a:p>
            <a:pPr algn="ctr"/>
            <a:r>
              <a:rPr lang="en-GB" b="1" dirty="0"/>
              <a:t>Energy band diagram and carrier densities </a:t>
            </a:r>
          </a:p>
        </p:txBody>
      </p:sp>
      <p:pic>
        <p:nvPicPr>
          <p:cNvPr id="4" name="Picture 3">
            <a:extLst>
              <a:ext uri="{FF2B5EF4-FFF2-40B4-BE49-F238E27FC236}">
                <a16:creationId xmlns:a16="http://schemas.microsoft.com/office/drawing/2014/main" id="{DFD5BFFC-2D0A-41CC-8969-1C5AA923A4DB}"/>
              </a:ext>
            </a:extLst>
          </p:cNvPr>
          <p:cNvPicPr>
            <a:picLocks noChangeAspect="1"/>
          </p:cNvPicPr>
          <p:nvPr/>
        </p:nvPicPr>
        <p:blipFill>
          <a:blip r:embed="rId2"/>
          <a:stretch>
            <a:fillRect/>
          </a:stretch>
        </p:blipFill>
        <p:spPr>
          <a:xfrm>
            <a:off x="1381125" y="1520825"/>
            <a:ext cx="9429750" cy="4972050"/>
          </a:xfrm>
          <a:prstGeom prst="rect">
            <a:avLst/>
          </a:prstGeom>
        </p:spPr>
      </p:pic>
    </p:spTree>
    <p:extLst>
      <p:ext uri="{BB962C8B-B14F-4D97-AF65-F5344CB8AC3E}">
        <p14:creationId xmlns:p14="http://schemas.microsoft.com/office/powerpoint/2010/main" val="1539766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576875-B646-4A7F-B92B-C879CE19D202}"/>
              </a:ext>
            </a:extLst>
          </p:cNvPr>
          <p:cNvSpPr>
            <a:spLocks noGrp="1"/>
          </p:cNvSpPr>
          <p:nvPr>
            <p:ph type="title"/>
          </p:nvPr>
        </p:nvSpPr>
        <p:spPr>
          <a:xfrm>
            <a:off x="838200" y="334645"/>
            <a:ext cx="10515600" cy="1325563"/>
          </a:xfrm>
        </p:spPr>
        <p:txBody>
          <a:bodyPr/>
          <a:lstStyle/>
          <a:p>
            <a:pPr algn="ctr"/>
            <a:r>
              <a:rPr lang="en-GB" b="1" dirty="0"/>
              <a:t>Summary</a:t>
            </a:r>
            <a:r>
              <a:rPr lang="en-GB" dirty="0"/>
              <a:t> </a:t>
            </a:r>
          </a:p>
        </p:txBody>
      </p:sp>
      <p:sp>
        <p:nvSpPr>
          <p:cNvPr id="3" name="Content Placeholder 2">
            <a:extLst>
              <a:ext uri="{FF2B5EF4-FFF2-40B4-BE49-F238E27FC236}">
                <a16:creationId xmlns:a16="http://schemas.microsoft.com/office/drawing/2014/main" id="{B4467921-7120-4307-B46F-9FDD880E5D40}"/>
              </a:ext>
            </a:extLst>
          </p:cNvPr>
          <p:cNvSpPr>
            <a:spLocks noGrp="1"/>
          </p:cNvSpPr>
          <p:nvPr>
            <p:ph idx="1"/>
          </p:nvPr>
        </p:nvSpPr>
        <p:spPr>
          <a:xfrm>
            <a:off x="838200" y="1419225"/>
            <a:ext cx="10515600" cy="4351338"/>
          </a:xfrm>
        </p:spPr>
        <p:txBody>
          <a:bodyPr>
            <a:normAutofit/>
          </a:bodyPr>
          <a:lstStyle/>
          <a:p>
            <a:r>
              <a:rPr lang="en-GB" dirty="0"/>
              <a:t>The Fermi function gives the probability that a state (if it exists) is occupied in equilibrium. </a:t>
            </a:r>
          </a:p>
          <a:p>
            <a:endParaRPr lang="en-GB" dirty="0"/>
          </a:p>
          <a:p>
            <a:endParaRPr lang="en-GB" dirty="0"/>
          </a:p>
          <a:p>
            <a:endParaRPr lang="en-GB" dirty="0"/>
          </a:p>
          <a:p>
            <a:endParaRPr lang="en-GB" dirty="0"/>
          </a:p>
          <a:p>
            <a:endParaRPr lang="en-GB" dirty="0"/>
          </a:p>
          <a:p>
            <a:r>
              <a:rPr lang="en-GB" dirty="0"/>
              <a:t>The two key parameters in the Fermi function are the Fermi level and the temperature. </a:t>
            </a:r>
          </a:p>
        </p:txBody>
      </p:sp>
      <p:pic>
        <p:nvPicPr>
          <p:cNvPr id="4" name="Picture 3">
            <a:extLst>
              <a:ext uri="{FF2B5EF4-FFF2-40B4-BE49-F238E27FC236}">
                <a16:creationId xmlns:a16="http://schemas.microsoft.com/office/drawing/2014/main" id="{50CF12B5-1CB4-4145-995D-6AFC6E4FBA3C}"/>
              </a:ext>
            </a:extLst>
          </p:cNvPr>
          <p:cNvPicPr>
            <a:picLocks noChangeAspect="1"/>
          </p:cNvPicPr>
          <p:nvPr/>
        </p:nvPicPr>
        <p:blipFill>
          <a:blip r:embed="rId2"/>
          <a:stretch>
            <a:fillRect/>
          </a:stretch>
        </p:blipFill>
        <p:spPr>
          <a:xfrm>
            <a:off x="3805237" y="2375694"/>
            <a:ext cx="4581525" cy="2438400"/>
          </a:xfrm>
          <a:prstGeom prst="rect">
            <a:avLst/>
          </a:prstGeom>
        </p:spPr>
      </p:pic>
    </p:spTree>
    <p:extLst>
      <p:ext uri="{BB962C8B-B14F-4D97-AF65-F5344CB8AC3E}">
        <p14:creationId xmlns:p14="http://schemas.microsoft.com/office/powerpoint/2010/main" val="20779548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C85243-3263-4C34-A007-D4BBF2600F10}"/>
              </a:ext>
            </a:extLst>
          </p:cNvPr>
          <p:cNvSpPr/>
          <p:nvPr/>
        </p:nvSpPr>
        <p:spPr>
          <a:xfrm>
            <a:off x="375920" y="857498"/>
            <a:ext cx="11440160" cy="4154984"/>
          </a:xfrm>
          <a:prstGeom prst="rect">
            <a:avLst/>
          </a:prstGeom>
        </p:spPr>
        <p:txBody>
          <a:bodyPr wrap="square">
            <a:spAutoFit/>
          </a:bodyPr>
          <a:lstStyle/>
          <a:p>
            <a:pPr algn="ctr"/>
            <a:r>
              <a:rPr lang="en-GB" sz="4400" dirty="0">
                <a:latin typeface="Arial" panose="020B0604020202020204" pitchFamily="34" charset="0"/>
              </a:rPr>
              <a:t>Unit 3:  Equilibrium Carrier Concentrations</a:t>
            </a:r>
          </a:p>
          <a:p>
            <a:pPr algn="ctr"/>
            <a:endParaRPr lang="en-GB" sz="4400" dirty="0">
              <a:latin typeface="Arial" panose="020B0604020202020204" pitchFamily="34" charset="0"/>
            </a:endParaRPr>
          </a:p>
          <a:p>
            <a:pPr algn="ctr"/>
            <a:endParaRPr lang="en-GB" sz="4400" dirty="0">
              <a:latin typeface="Arial" panose="020B0604020202020204" pitchFamily="34" charset="0"/>
            </a:endParaRPr>
          </a:p>
          <a:p>
            <a:pPr algn="ctr"/>
            <a:r>
              <a:rPr lang="en-GB" sz="4400" dirty="0">
                <a:latin typeface="Arial" panose="020B0604020202020204" pitchFamily="34" charset="0"/>
              </a:rPr>
              <a:t> </a:t>
            </a:r>
          </a:p>
          <a:p>
            <a:pPr algn="ctr"/>
            <a:r>
              <a:rPr lang="en-GB" sz="4400" b="1" dirty="0">
                <a:latin typeface="Arial" panose="020B0604020202020204" pitchFamily="34" charset="0"/>
              </a:rPr>
              <a:t>Lecture 3.2:</a:t>
            </a:r>
          </a:p>
          <a:p>
            <a:pPr algn="ctr"/>
            <a:r>
              <a:rPr lang="en-GB" sz="4400" b="1" dirty="0">
                <a:latin typeface="Arial" panose="020B0604020202020204" pitchFamily="34" charset="0"/>
              </a:rPr>
              <a:t>Fermi-Dirac integrals</a:t>
            </a:r>
            <a:endParaRPr lang="en-GB" sz="4400" dirty="0"/>
          </a:p>
        </p:txBody>
      </p:sp>
    </p:spTree>
    <p:extLst>
      <p:ext uri="{BB962C8B-B14F-4D97-AF65-F5344CB8AC3E}">
        <p14:creationId xmlns:p14="http://schemas.microsoft.com/office/powerpoint/2010/main" val="21962185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BC7F1-AE8F-45B1-B77B-0F6EEDCC88ED}"/>
              </a:ext>
            </a:extLst>
          </p:cNvPr>
          <p:cNvSpPr>
            <a:spLocks noGrp="1"/>
          </p:cNvSpPr>
          <p:nvPr>
            <p:ph type="title"/>
          </p:nvPr>
        </p:nvSpPr>
        <p:spPr/>
        <p:txBody>
          <a:bodyPr/>
          <a:lstStyle/>
          <a:p>
            <a:pPr algn="ctr"/>
            <a:r>
              <a:rPr lang="en-GB" b="1" dirty="0"/>
              <a:t>The Fermi function </a:t>
            </a:r>
          </a:p>
        </p:txBody>
      </p:sp>
      <p:sp>
        <p:nvSpPr>
          <p:cNvPr id="3" name="Content Placeholder 2">
            <a:extLst>
              <a:ext uri="{FF2B5EF4-FFF2-40B4-BE49-F238E27FC236}">
                <a16:creationId xmlns:a16="http://schemas.microsoft.com/office/drawing/2014/main" id="{0D81FEDD-9FE7-4368-A059-BF92361EA89E}"/>
              </a:ext>
            </a:extLst>
          </p:cNvPr>
          <p:cNvSpPr>
            <a:spLocks noGrp="1"/>
          </p:cNvSpPr>
          <p:nvPr>
            <p:ph idx="1"/>
          </p:nvPr>
        </p:nvSpPr>
        <p:spPr/>
        <p:txBody>
          <a:bodyPr>
            <a:normAutofit/>
          </a:bodyPr>
          <a:lstStyle/>
          <a:p>
            <a:r>
              <a:rPr lang="en-GB" dirty="0"/>
              <a:t>The Fermi function gives the probability that a state (if it exists) is occupied in equilibrium. </a:t>
            </a:r>
          </a:p>
          <a:p>
            <a:endParaRPr lang="en-GB" dirty="0"/>
          </a:p>
          <a:p>
            <a:endParaRPr lang="en-GB" dirty="0"/>
          </a:p>
          <a:p>
            <a:endParaRPr lang="en-GB" dirty="0"/>
          </a:p>
          <a:p>
            <a:pPr marL="0" indent="0">
              <a:buNone/>
            </a:pPr>
            <a:endParaRPr lang="en-GB" dirty="0"/>
          </a:p>
          <a:p>
            <a:r>
              <a:rPr lang="en-GB" dirty="0"/>
              <a:t>The two key parameters in the Fermi function are the Fermi level and the temperature. </a:t>
            </a:r>
          </a:p>
        </p:txBody>
      </p:sp>
      <p:pic>
        <p:nvPicPr>
          <p:cNvPr id="4" name="Picture 3">
            <a:extLst>
              <a:ext uri="{FF2B5EF4-FFF2-40B4-BE49-F238E27FC236}">
                <a16:creationId xmlns:a16="http://schemas.microsoft.com/office/drawing/2014/main" id="{1A77613D-CA18-44B9-8A64-859A3B56F061}"/>
              </a:ext>
            </a:extLst>
          </p:cNvPr>
          <p:cNvPicPr>
            <a:picLocks noChangeAspect="1"/>
          </p:cNvPicPr>
          <p:nvPr/>
        </p:nvPicPr>
        <p:blipFill>
          <a:blip r:embed="rId2"/>
          <a:stretch>
            <a:fillRect/>
          </a:stretch>
        </p:blipFill>
        <p:spPr>
          <a:xfrm>
            <a:off x="3762375" y="2530792"/>
            <a:ext cx="4324350" cy="2162175"/>
          </a:xfrm>
          <a:prstGeom prst="rect">
            <a:avLst/>
          </a:prstGeom>
        </p:spPr>
      </p:pic>
      <p:sp>
        <p:nvSpPr>
          <p:cNvPr id="5" name="Rectangle 4">
            <a:extLst>
              <a:ext uri="{FF2B5EF4-FFF2-40B4-BE49-F238E27FC236}">
                <a16:creationId xmlns:a16="http://schemas.microsoft.com/office/drawing/2014/main" id="{8F69661B-CB7E-4488-A9ED-F741F89E6675}"/>
              </a:ext>
            </a:extLst>
          </p:cNvPr>
          <p:cNvSpPr/>
          <p:nvPr/>
        </p:nvSpPr>
        <p:spPr>
          <a:xfrm>
            <a:off x="751840" y="5814937"/>
            <a:ext cx="11541760" cy="993926"/>
          </a:xfrm>
          <a:prstGeom prst="rect">
            <a:avLst/>
          </a:prstGeom>
        </p:spPr>
        <p:txBody>
          <a:bodyPr wrap="square">
            <a:spAutoFit/>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The  reason we need to understand the Fermi function is because it is used to compute carrier densities in semi-conductors</a:t>
            </a:r>
            <a:endParaRPr lang="en-GB" sz="2800" dirty="0"/>
          </a:p>
        </p:txBody>
      </p:sp>
    </p:spTree>
    <p:extLst>
      <p:ext uri="{BB962C8B-B14F-4D97-AF65-F5344CB8AC3E}">
        <p14:creationId xmlns:p14="http://schemas.microsoft.com/office/powerpoint/2010/main" val="1577433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54D9-6458-4548-934C-0A84ED57DCC7}"/>
              </a:ext>
            </a:extLst>
          </p:cNvPr>
          <p:cNvSpPr>
            <a:spLocks noGrp="1"/>
          </p:cNvSpPr>
          <p:nvPr>
            <p:ph type="title"/>
          </p:nvPr>
        </p:nvSpPr>
        <p:spPr>
          <a:xfrm>
            <a:off x="838200" y="70485"/>
            <a:ext cx="10515600" cy="1325563"/>
          </a:xfrm>
        </p:spPr>
        <p:txBody>
          <a:bodyPr/>
          <a:lstStyle/>
          <a:p>
            <a:pPr algn="ctr"/>
            <a:r>
              <a:rPr lang="en-GB" b="1" dirty="0"/>
              <a:t>Equilibrium carrier densities </a:t>
            </a:r>
          </a:p>
        </p:txBody>
      </p:sp>
      <p:pic>
        <p:nvPicPr>
          <p:cNvPr id="4" name="Picture 3">
            <a:extLst>
              <a:ext uri="{FF2B5EF4-FFF2-40B4-BE49-F238E27FC236}">
                <a16:creationId xmlns:a16="http://schemas.microsoft.com/office/drawing/2014/main" id="{578CBFDF-E761-4C86-B794-A82C6A20816F}"/>
              </a:ext>
            </a:extLst>
          </p:cNvPr>
          <p:cNvPicPr>
            <a:picLocks noChangeAspect="1"/>
          </p:cNvPicPr>
          <p:nvPr/>
        </p:nvPicPr>
        <p:blipFill>
          <a:blip r:embed="rId2"/>
          <a:stretch>
            <a:fillRect/>
          </a:stretch>
        </p:blipFill>
        <p:spPr>
          <a:xfrm>
            <a:off x="2217102" y="1139507"/>
            <a:ext cx="9058275" cy="5229225"/>
          </a:xfrm>
          <a:prstGeom prst="rect">
            <a:avLst/>
          </a:prstGeom>
        </p:spPr>
      </p:pic>
      <p:sp>
        <p:nvSpPr>
          <p:cNvPr id="5" name="Rectangle 4">
            <a:extLst>
              <a:ext uri="{FF2B5EF4-FFF2-40B4-BE49-F238E27FC236}">
                <a16:creationId xmlns:a16="http://schemas.microsoft.com/office/drawing/2014/main" id="{F6C7039E-63E3-4EA5-A856-3D4263E063DC}"/>
              </a:ext>
            </a:extLst>
          </p:cNvPr>
          <p:cNvSpPr/>
          <p:nvPr/>
        </p:nvSpPr>
        <p:spPr>
          <a:xfrm>
            <a:off x="233679" y="4635507"/>
            <a:ext cx="3190241" cy="1857368"/>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So our goal is to understand what the carrier density is in the conduction band, and what the hole density is in the valence band given a particular location of this Fermi energy</a:t>
            </a:r>
            <a:endParaRPr lang="en-GB" dirty="0"/>
          </a:p>
        </p:txBody>
      </p:sp>
    </p:spTree>
    <p:extLst>
      <p:ext uri="{BB962C8B-B14F-4D97-AF65-F5344CB8AC3E}">
        <p14:creationId xmlns:p14="http://schemas.microsoft.com/office/powerpoint/2010/main" val="4186686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428882-A04B-46E5-BF56-965C43D28FE1}"/>
              </a:ext>
            </a:extLst>
          </p:cNvPr>
          <p:cNvSpPr>
            <a:spLocks noGrp="1"/>
          </p:cNvSpPr>
          <p:nvPr>
            <p:ph type="title"/>
          </p:nvPr>
        </p:nvSpPr>
        <p:spPr/>
        <p:txBody>
          <a:bodyPr/>
          <a:lstStyle/>
          <a:p>
            <a:pPr algn="ctr"/>
            <a:r>
              <a:rPr lang="en-GB" b="1" dirty="0">
                <a:solidFill>
                  <a:srgbClr val="FF0000"/>
                </a:solidFill>
              </a:rPr>
              <a:t>Two options </a:t>
            </a:r>
          </a:p>
        </p:txBody>
      </p:sp>
      <p:sp>
        <p:nvSpPr>
          <p:cNvPr id="3" name="Content Placeholder 2">
            <a:extLst>
              <a:ext uri="{FF2B5EF4-FFF2-40B4-BE49-F238E27FC236}">
                <a16:creationId xmlns:a16="http://schemas.microsoft.com/office/drawing/2014/main" id="{7D9D7CDA-3B58-4B91-99B9-225D72BBB3B3}"/>
              </a:ext>
            </a:extLst>
          </p:cNvPr>
          <p:cNvSpPr>
            <a:spLocks noGrp="1"/>
          </p:cNvSpPr>
          <p:nvPr>
            <p:ph idx="1"/>
          </p:nvPr>
        </p:nvSpPr>
        <p:spPr/>
        <p:txBody>
          <a:bodyPr/>
          <a:lstStyle/>
          <a:p>
            <a:r>
              <a:rPr lang="en-GB" dirty="0"/>
              <a:t>Our goal is to relate the carrier density to the Fermi level and to the properties of the semiconductor. </a:t>
            </a:r>
          </a:p>
          <a:p>
            <a:pPr marL="0" indent="0">
              <a:buNone/>
            </a:pPr>
            <a:endParaRPr lang="en-GB" dirty="0"/>
          </a:p>
          <a:p>
            <a:r>
              <a:rPr lang="en-GB" dirty="0"/>
              <a:t>We can do the calculation two ways: </a:t>
            </a:r>
          </a:p>
          <a:p>
            <a:endParaRPr lang="en-GB" dirty="0"/>
          </a:p>
          <a:p>
            <a:pPr marL="457200" lvl="1" indent="0">
              <a:buNone/>
            </a:pPr>
            <a:r>
              <a:rPr lang="en-GB" dirty="0"/>
              <a:t>1) In k-space </a:t>
            </a:r>
          </a:p>
          <a:p>
            <a:pPr marL="457200" lvl="1" indent="0">
              <a:buNone/>
            </a:pPr>
            <a:endParaRPr lang="en-GB" dirty="0"/>
          </a:p>
          <a:p>
            <a:pPr marL="457200" lvl="1" indent="0">
              <a:buNone/>
            </a:pPr>
            <a:r>
              <a:rPr lang="en-GB" dirty="0"/>
              <a:t>2) In energy space </a:t>
            </a:r>
          </a:p>
        </p:txBody>
      </p:sp>
    </p:spTree>
    <p:extLst>
      <p:ext uri="{BB962C8B-B14F-4D97-AF65-F5344CB8AC3E}">
        <p14:creationId xmlns:p14="http://schemas.microsoft.com/office/powerpoint/2010/main" val="453280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885EE-0189-4F7B-BABA-BFA84C4D0F8D}"/>
              </a:ext>
            </a:extLst>
          </p:cNvPr>
          <p:cNvSpPr>
            <a:spLocks noGrp="1"/>
          </p:cNvSpPr>
          <p:nvPr>
            <p:ph type="title"/>
          </p:nvPr>
        </p:nvSpPr>
        <p:spPr/>
        <p:txBody>
          <a:bodyPr/>
          <a:lstStyle/>
          <a:p>
            <a:pPr algn="ctr"/>
            <a:r>
              <a:rPr lang="en-GB" b="1" dirty="0">
                <a:solidFill>
                  <a:srgbClr val="FF0000"/>
                </a:solidFill>
              </a:rPr>
              <a:t>3D bulk semiconductor: k-space </a:t>
            </a:r>
          </a:p>
        </p:txBody>
      </p:sp>
      <p:pic>
        <p:nvPicPr>
          <p:cNvPr id="4" name="Picture 3">
            <a:extLst>
              <a:ext uri="{FF2B5EF4-FFF2-40B4-BE49-F238E27FC236}">
                <a16:creationId xmlns:a16="http://schemas.microsoft.com/office/drawing/2014/main" id="{18229AC0-7D3F-478D-8AD5-A0DB35BA3166}"/>
              </a:ext>
            </a:extLst>
          </p:cNvPr>
          <p:cNvPicPr>
            <a:picLocks noChangeAspect="1"/>
          </p:cNvPicPr>
          <p:nvPr/>
        </p:nvPicPr>
        <p:blipFill>
          <a:blip r:embed="rId2"/>
          <a:stretch>
            <a:fillRect/>
          </a:stretch>
        </p:blipFill>
        <p:spPr>
          <a:xfrm>
            <a:off x="1509712" y="1406525"/>
            <a:ext cx="9172575" cy="5086350"/>
          </a:xfrm>
          <a:prstGeom prst="rect">
            <a:avLst/>
          </a:prstGeom>
        </p:spPr>
      </p:pic>
    </p:spTree>
    <p:extLst>
      <p:ext uri="{BB962C8B-B14F-4D97-AF65-F5344CB8AC3E}">
        <p14:creationId xmlns:p14="http://schemas.microsoft.com/office/powerpoint/2010/main" val="96495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23118-DED2-4961-98A6-360DF68F9BDB}"/>
              </a:ext>
            </a:extLst>
          </p:cNvPr>
          <p:cNvSpPr>
            <a:spLocks noGrp="1"/>
          </p:cNvSpPr>
          <p:nvPr>
            <p:ph type="title"/>
          </p:nvPr>
        </p:nvSpPr>
        <p:spPr/>
        <p:txBody>
          <a:bodyPr/>
          <a:lstStyle/>
          <a:p>
            <a:pPr algn="ctr"/>
            <a:r>
              <a:rPr lang="en-GB" b="1" dirty="0">
                <a:solidFill>
                  <a:srgbClr val="FF0000"/>
                </a:solidFill>
              </a:rPr>
              <a:t>Density-of-states in k-space </a:t>
            </a:r>
          </a:p>
        </p:txBody>
      </p:sp>
      <p:pic>
        <p:nvPicPr>
          <p:cNvPr id="4" name="Picture 3">
            <a:extLst>
              <a:ext uri="{FF2B5EF4-FFF2-40B4-BE49-F238E27FC236}">
                <a16:creationId xmlns:a16="http://schemas.microsoft.com/office/drawing/2014/main" id="{1DB73012-F66A-4AFE-88DC-F0432AF207AE}"/>
              </a:ext>
            </a:extLst>
          </p:cNvPr>
          <p:cNvPicPr>
            <a:picLocks noChangeAspect="1"/>
          </p:cNvPicPr>
          <p:nvPr/>
        </p:nvPicPr>
        <p:blipFill>
          <a:blip r:embed="rId2"/>
          <a:stretch>
            <a:fillRect/>
          </a:stretch>
        </p:blipFill>
        <p:spPr>
          <a:xfrm>
            <a:off x="1849755" y="1349375"/>
            <a:ext cx="9163050" cy="5143500"/>
          </a:xfrm>
          <a:prstGeom prst="rect">
            <a:avLst/>
          </a:prstGeom>
        </p:spPr>
      </p:pic>
    </p:spTree>
    <p:extLst>
      <p:ext uri="{BB962C8B-B14F-4D97-AF65-F5344CB8AC3E}">
        <p14:creationId xmlns:p14="http://schemas.microsoft.com/office/powerpoint/2010/main" val="1150976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76ACF-BD4D-4043-B3D3-7CAC84EA4BC0}"/>
              </a:ext>
            </a:extLst>
          </p:cNvPr>
          <p:cNvSpPr>
            <a:spLocks noGrp="1"/>
          </p:cNvSpPr>
          <p:nvPr>
            <p:ph type="title"/>
          </p:nvPr>
        </p:nvSpPr>
        <p:spPr/>
        <p:txBody>
          <a:bodyPr/>
          <a:lstStyle/>
          <a:p>
            <a:pPr algn="ctr"/>
            <a:r>
              <a:rPr lang="en-GB" b="1" dirty="0"/>
              <a:t>Occupation of states </a:t>
            </a:r>
          </a:p>
        </p:txBody>
      </p:sp>
      <p:pic>
        <p:nvPicPr>
          <p:cNvPr id="4" name="Picture 3">
            <a:extLst>
              <a:ext uri="{FF2B5EF4-FFF2-40B4-BE49-F238E27FC236}">
                <a16:creationId xmlns:a16="http://schemas.microsoft.com/office/drawing/2014/main" id="{0080DF82-1962-487D-9888-5FF4260315CC}"/>
              </a:ext>
            </a:extLst>
          </p:cNvPr>
          <p:cNvPicPr>
            <a:picLocks noChangeAspect="1"/>
          </p:cNvPicPr>
          <p:nvPr/>
        </p:nvPicPr>
        <p:blipFill>
          <a:blip r:embed="rId2"/>
          <a:stretch>
            <a:fillRect/>
          </a:stretch>
        </p:blipFill>
        <p:spPr>
          <a:xfrm>
            <a:off x="2124880" y="1274553"/>
            <a:ext cx="7599907" cy="4512212"/>
          </a:xfrm>
          <a:prstGeom prst="rect">
            <a:avLst/>
          </a:prstGeom>
        </p:spPr>
      </p:pic>
      <p:sp>
        <p:nvSpPr>
          <p:cNvPr id="3" name="Rectangle 2">
            <a:extLst>
              <a:ext uri="{FF2B5EF4-FFF2-40B4-BE49-F238E27FC236}">
                <a16:creationId xmlns:a16="http://schemas.microsoft.com/office/drawing/2014/main" id="{73CF6038-3A79-4E83-9498-DDBF70347957}"/>
              </a:ext>
            </a:extLst>
          </p:cNvPr>
          <p:cNvSpPr/>
          <p:nvPr/>
        </p:nvSpPr>
        <p:spPr>
          <a:xfrm>
            <a:off x="741680" y="5929005"/>
            <a:ext cx="11348720" cy="6719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topic of Unit 3 is understanding how we compute the equilibrium concentrations of electrons and holes in semiconductors. Our first step towards doing that is to understand a quantity known as the Fermi function.</a:t>
            </a:r>
          </a:p>
        </p:txBody>
      </p:sp>
      <p:sp>
        <p:nvSpPr>
          <p:cNvPr id="5" name="Rectangle 4">
            <a:extLst>
              <a:ext uri="{FF2B5EF4-FFF2-40B4-BE49-F238E27FC236}">
                <a16:creationId xmlns:a16="http://schemas.microsoft.com/office/drawing/2014/main" id="{11F6F8F6-4A61-40D9-B2E4-80D38436FF0B}"/>
              </a:ext>
            </a:extLst>
          </p:cNvPr>
          <p:cNvSpPr/>
          <p:nvPr/>
        </p:nvSpPr>
        <p:spPr>
          <a:xfrm>
            <a:off x="9856867" y="2254316"/>
            <a:ext cx="2060813" cy="2552686"/>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Here is the dividing line between the filled states and the empty states. That line will turn out </a:t>
            </a:r>
            <a:r>
              <a:rPr lang="en-GB" dirty="0"/>
              <a:t>to be very useful to us in semiconductors.</a:t>
            </a:r>
          </a:p>
          <a:p>
            <a:pP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37927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89C9E5-E1F4-4101-B595-9A74F7A51CCB}"/>
              </a:ext>
            </a:extLst>
          </p:cNvPr>
          <p:cNvSpPr>
            <a:spLocks noGrp="1"/>
          </p:cNvSpPr>
          <p:nvPr>
            <p:ph type="title"/>
          </p:nvPr>
        </p:nvSpPr>
        <p:spPr/>
        <p:txBody>
          <a:bodyPr/>
          <a:lstStyle/>
          <a:p>
            <a:pPr algn="ctr"/>
            <a:r>
              <a:rPr lang="en-GB" b="1" dirty="0"/>
              <a:t>Energy space (parabolic bands) </a:t>
            </a:r>
          </a:p>
        </p:txBody>
      </p:sp>
      <p:pic>
        <p:nvPicPr>
          <p:cNvPr id="4" name="Picture 3">
            <a:extLst>
              <a:ext uri="{FF2B5EF4-FFF2-40B4-BE49-F238E27FC236}">
                <a16:creationId xmlns:a16="http://schemas.microsoft.com/office/drawing/2014/main" id="{47962E34-ACE8-44A6-9E1A-7B5F1FD1734F}"/>
              </a:ext>
            </a:extLst>
          </p:cNvPr>
          <p:cNvPicPr>
            <a:picLocks noChangeAspect="1"/>
          </p:cNvPicPr>
          <p:nvPr/>
        </p:nvPicPr>
        <p:blipFill>
          <a:blip r:embed="rId2"/>
          <a:stretch>
            <a:fillRect/>
          </a:stretch>
        </p:blipFill>
        <p:spPr>
          <a:xfrm>
            <a:off x="527685" y="1280313"/>
            <a:ext cx="8616315" cy="5090642"/>
          </a:xfrm>
          <a:prstGeom prst="rect">
            <a:avLst/>
          </a:prstGeom>
        </p:spPr>
      </p:pic>
      <p:sp>
        <p:nvSpPr>
          <p:cNvPr id="5" name="Rectangle 4">
            <a:extLst>
              <a:ext uri="{FF2B5EF4-FFF2-40B4-BE49-F238E27FC236}">
                <a16:creationId xmlns:a16="http://schemas.microsoft.com/office/drawing/2014/main" id="{52BFAD5B-B5CF-4500-A173-C0FF2A827F47}"/>
              </a:ext>
            </a:extLst>
          </p:cNvPr>
          <p:cNvSpPr/>
          <p:nvPr/>
        </p:nvSpPr>
        <p:spPr>
          <a:xfrm>
            <a:off x="9253823" y="2970014"/>
            <a:ext cx="2938177"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Let's do the calculation in 3D </a:t>
            </a:r>
            <a:endParaRPr lang="en-GB" dirty="0"/>
          </a:p>
        </p:txBody>
      </p:sp>
    </p:spTree>
    <p:extLst>
      <p:ext uri="{BB962C8B-B14F-4D97-AF65-F5344CB8AC3E}">
        <p14:creationId xmlns:p14="http://schemas.microsoft.com/office/powerpoint/2010/main" val="382716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654992-20AC-49C8-9194-A306DF76A18E}"/>
              </a:ext>
            </a:extLst>
          </p:cNvPr>
          <p:cNvSpPr>
            <a:spLocks noGrp="1"/>
          </p:cNvSpPr>
          <p:nvPr>
            <p:ph type="title"/>
          </p:nvPr>
        </p:nvSpPr>
        <p:spPr/>
        <p:txBody>
          <a:bodyPr/>
          <a:lstStyle/>
          <a:p>
            <a:pPr algn="ctr"/>
            <a:r>
              <a:rPr lang="en-GB" b="1" dirty="0"/>
              <a:t>Distribution of electrons in the conduction band</a:t>
            </a:r>
          </a:p>
        </p:txBody>
      </p:sp>
      <p:pic>
        <p:nvPicPr>
          <p:cNvPr id="4" name="Picture 3">
            <a:extLst>
              <a:ext uri="{FF2B5EF4-FFF2-40B4-BE49-F238E27FC236}">
                <a16:creationId xmlns:a16="http://schemas.microsoft.com/office/drawing/2014/main" id="{359B49F6-6D86-444F-BAA4-6653EB075947}"/>
              </a:ext>
            </a:extLst>
          </p:cNvPr>
          <p:cNvPicPr>
            <a:picLocks noChangeAspect="1"/>
          </p:cNvPicPr>
          <p:nvPr/>
        </p:nvPicPr>
        <p:blipFill>
          <a:blip r:embed="rId2"/>
          <a:stretch>
            <a:fillRect/>
          </a:stretch>
        </p:blipFill>
        <p:spPr>
          <a:xfrm>
            <a:off x="1490662" y="1560830"/>
            <a:ext cx="9210675" cy="5219700"/>
          </a:xfrm>
          <a:prstGeom prst="rect">
            <a:avLst/>
          </a:prstGeom>
        </p:spPr>
      </p:pic>
    </p:spTree>
    <p:extLst>
      <p:ext uri="{BB962C8B-B14F-4D97-AF65-F5344CB8AC3E}">
        <p14:creationId xmlns:p14="http://schemas.microsoft.com/office/powerpoint/2010/main" val="2568395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7220-6E57-411C-B356-B631AC04CFC3}"/>
              </a:ext>
            </a:extLst>
          </p:cNvPr>
          <p:cNvSpPr>
            <a:spLocks noGrp="1"/>
          </p:cNvSpPr>
          <p:nvPr>
            <p:ph type="title"/>
          </p:nvPr>
        </p:nvSpPr>
        <p:spPr/>
        <p:txBody>
          <a:bodyPr/>
          <a:lstStyle/>
          <a:p>
            <a:pPr algn="ctr"/>
            <a:r>
              <a:rPr lang="en-GB" b="1" dirty="0"/>
              <a:t>Distribution of electrons in the conduction band </a:t>
            </a:r>
          </a:p>
        </p:txBody>
      </p:sp>
      <p:pic>
        <p:nvPicPr>
          <p:cNvPr id="4" name="Picture 3">
            <a:extLst>
              <a:ext uri="{FF2B5EF4-FFF2-40B4-BE49-F238E27FC236}">
                <a16:creationId xmlns:a16="http://schemas.microsoft.com/office/drawing/2014/main" id="{378E485F-3E6F-4DAF-AD3A-9C0EE51F51ED}"/>
              </a:ext>
            </a:extLst>
          </p:cNvPr>
          <p:cNvPicPr>
            <a:picLocks noChangeAspect="1"/>
          </p:cNvPicPr>
          <p:nvPr/>
        </p:nvPicPr>
        <p:blipFill>
          <a:blip r:embed="rId2"/>
          <a:stretch>
            <a:fillRect/>
          </a:stretch>
        </p:blipFill>
        <p:spPr>
          <a:xfrm>
            <a:off x="1952148" y="1690688"/>
            <a:ext cx="8287703" cy="4835218"/>
          </a:xfrm>
          <a:prstGeom prst="rect">
            <a:avLst/>
          </a:prstGeom>
        </p:spPr>
      </p:pic>
    </p:spTree>
    <p:extLst>
      <p:ext uri="{BB962C8B-B14F-4D97-AF65-F5344CB8AC3E}">
        <p14:creationId xmlns:p14="http://schemas.microsoft.com/office/powerpoint/2010/main" val="18232747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90A41-2A0E-4859-A673-8B08322FF598}"/>
              </a:ext>
            </a:extLst>
          </p:cNvPr>
          <p:cNvSpPr>
            <a:spLocks noGrp="1"/>
          </p:cNvSpPr>
          <p:nvPr>
            <p:ph type="title"/>
          </p:nvPr>
        </p:nvSpPr>
        <p:spPr/>
        <p:txBody>
          <a:bodyPr/>
          <a:lstStyle/>
          <a:p>
            <a:pPr algn="ctr"/>
            <a:r>
              <a:rPr lang="en-GB" b="1" dirty="0"/>
              <a:t>Compute the electron density </a:t>
            </a:r>
          </a:p>
        </p:txBody>
      </p:sp>
      <p:pic>
        <p:nvPicPr>
          <p:cNvPr id="4" name="Picture 3">
            <a:extLst>
              <a:ext uri="{FF2B5EF4-FFF2-40B4-BE49-F238E27FC236}">
                <a16:creationId xmlns:a16="http://schemas.microsoft.com/office/drawing/2014/main" id="{B6F55D4C-7FCA-4002-A1A6-7773CA02812C}"/>
              </a:ext>
            </a:extLst>
          </p:cNvPr>
          <p:cNvPicPr>
            <a:picLocks noChangeAspect="1"/>
          </p:cNvPicPr>
          <p:nvPr/>
        </p:nvPicPr>
        <p:blipFill>
          <a:blip r:embed="rId2"/>
          <a:stretch>
            <a:fillRect/>
          </a:stretch>
        </p:blipFill>
        <p:spPr>
          <a:xfrm>
            <a:off x="3190557" y="1534529"/>
            <a:ext cx="8473123" cy="4958346"/>
          </a:xfrm>
          <a:prstGeom prst="rect">
            <a:avLst/>
          </a:prstGeom>
        </p:spPr>
      </p:pic>
      <p:sp>
        <p:nvSpPr>
          <p:cNvPr id="5" name="Rectangle 4">
            <a:extLst>
              <a:ext uri="{FF2B5EF4-FFF2-40B4-BE49-F238E27FC236}">
                <a16:creationId xmlns:a16="http://schemas.microsoft.com/office/drawing/2014/main" id="{1B21774A-A7AA-47A9-A2D9-19BD2C29F439}"/>
              </a:ext>
            </a:extLst>
          </p:cNvPr>
          <p:cNvSpPr/>
          <p:nvPr/>
        </p:nvSpPr>
        <p:spPr>
          <a:xfrm>
            <a:off x="223520" y="2274008"/>
            <a:ext cx="3048000" cy="3635547"/>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 can see that the result is going to depend on Fermi level and temperature. Because those two parameters are in the Fermi function. The result is also going to depend on the effective mass of the semiconductor and the number of equivalent valleys because those quantities are in the density of states.</a:t>
            </a:r>
          </a:p>
        </p:txBody>
      </p:sp>
    </p:spTree>
    <p:extLst>
      <p:ext uri="{BB962C8B-B14F-4D97-AF65-F5344CB8AC3E}">
        <p14:creationId xmlns:p14="http://schemas.microsoft.com/office/powerpoint/2010/main" val="1390351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D0F5C-A509-46CE-ABA9-863B37E8E73B}"/>
              </a:ext>
            </a:extLst>
          </p:cNvPr>
          <p:cNvSpPr>
            <a:spLocks noGrp="1"/>
          </p:cNvSpPr>
          <p:nvPr>
            <p:ph type="title"/>
          </p:nvPr>
        </p:nvSpPr>
        <p:spPr/>
        <p:txBody>
          <a:bodyPr/>
          <a:lstStyle/>
          <a:p>
            <a:pPr algn="ctr"/>
            <a:r>
              <a:rPr lang="en-GB" b="1" dirty="0"/>
              <a:t>Energy space (3D)</a:t>
            </a:r>
          </a:p>
        </p:txBody>
      </p:sp>
      <p:pic>
        <p:nvPicPr>
          <p:cNvPr id="4" name="Picture 3">
            <a:extLst>
              <a:ext uri="{FF2B5EF4-FFF2-40B4-BE49-F238E27FC236}">
                <a16:creationId xmlns:a16="http://schemas.microsoft.com/office/drawing/2014/main" id="{B28784E3-99CC-448A-AFFE-194E1A18B3B7}"/>
              </a:ext>
            </a:extLst>
          </p:cNvPr>
          <p:cNvPicPr>
            <a:picLocks noChangeAspect="1"/>
          </p:cNvPicPr>
          <p:nvPr/>
        </p:nvPicPr>
        <p:blipFill>
          <a:blip r:embed="rId2"/>
          <a:stretch>
            <a:fillRect/>
          </a:stretch>
        </p:blipFill>
        <p:spPr>
          <a:xfrm>
            <a:off x="2407285" y="1635767"/>
            <a:ext cx="7133590" cy="4286149"/>
          </a:xfrm>
          <a:prstGeom prst="rect">
            <a:avLst/>
          </a:prstGeom>
        </p:spPr>
      </p:pic>
      <p:sp>
        <p:nvSpPr>
          <p:cNvPr id="5" name="Rectangle 4">
            <a:extLst>
              <a:ext uri="{FF2B5EF4-FFF2-40B4-BE49-F238E27FC236}">
                <a16:creationId xmlns:a16="http://schemas.microsoft.com/office/drawing/2014/main" id="{1F7004F3-23BD-4570-BDFE-589D5EE3DC1C}"/>
              </a:ext>
            </a:extLst>
          </p:cNvPr>
          <p:cNvSpPr/>
          <p:nvPr/>
        </p:nvSpPr>
        <p:spPr>
          <a:xfrm>
            <a:off x="6713620" y="1321356"/>
            <a:ext cx="2295052"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A couple of definitions</a:t>
            </a:r>
            <a:endParaRPr lang="en-GB" dirty="0"/>
          </a:p>
        </p:txBody>
      </p:sp>
      <p:sp>
        <p:nvSpPr>
          <p:cNvPr id="6" name="Rectangle 5">
            <a:extLst>
              <a:ext uri="{FF2B5EF4-FFF2-40B4-BE49-F238E27FC236}">
                <a16:creationId xmlns:a16="http://schemas.microsoft.com/office/drawing/2014/main" id="{FA2A09CF-93E0-4E1C-BF81-8314C1D16F93}"/>
              </a:ext>
            </a:extLst>
          </p:cNvPr>
          <p:cNvSpPr/>
          <p:nvPr/>
        </p:nvSpPr>
        <p:spPr>
          <a:xfrm>
            <a:off x="640080" y="6003075"/>
            <a:ext cx="11064240" cy="671915"/>
          </a:xfrm>
          <a:prstGeom prst="rect">
            <a:avLst/>
          </a:prstGeom>
        </p:spPr>
        <p:txBody>
          <a:bodyPr wrap="square">
            <a:spAutoFit/>
          </a:bodyPr>
          <a:lstStyle/>
          <a:p>
            <a:pPr>
              <a:lnSpc>
                <a:spcPct val="107000"/>
              </a:lnSpc>
              <a:spcAft>
                <a:spcPts val="800"/>
              </a:spcAft>
            </a:pPr>
            <a:r>
              <a:rPr lang="en-GB" dirty="0">
                <a:solidFill>
                  <a:srgbClr val="FF0000"/>
                </a:solidFill>
                <a:latin typeface="Calibri" panose="020F0502020204030204" pitchFamily="34" charset="0"/>
                <a:ea typeface="Calibri" panose="020F0502020204030204" pitchFamily="34" charset="0"/>
                <a:cs typeface="Times New Roman" panose="02020603050405020304" pitchFamily="18" charset="0"/>
              </a:rPr>
              <a:t>That integral cannot be done analytically.  It has to be done numerically!. The </a:t>
            </a:r>
            <a:r>
              <a:rPr lang="en-GB" dirty="0"/>
              <a:t>integral is called a Fermi-Dirac integral of order 1/2</a:t>
            </a:r>
            <a:endParaRPr lang="en-GB" dirty="0">
              <a:solidFill>
                <a:srgbClr val="FF0000"/>
              </a:solidFill>
            </a:endParaRPr>
          </a:p>
        </p:txBody>
      </p:sp>
      <p:pic>
        <p:nvPicPr>
          <p:cNvPr id="7" name="Picture 6">
            <a:extLst>
              <a:ext uri="{FF2B5EF4-FFF2-40B4-BE49-F238E27FC236}">
                <a16:creationId xmlns:a16="http://schemas.microsoft.com/office/drawing/2014/main" id="{0DF207FF-7DF7-46C2-89AC-C75170A75E9A}"/>
              </a:ext>
            </a:extLst>
          </p:cNvPr>
          <p:cNvPicPr>
            <a:picLocks noChangeAspect="1"/>
          </p:cNvPicPr>
          <p:nvPr/>
        </p:nvPicPr>
        <p:blipFill>
          <a:blip r:embed="rId3"/>
          <a:stretch>
            <a:fillRect/>
          </a:stretch>
        </p:blipFill>
        <p:spPr>
          <a:xfrm>
            <a:off x="168910" y="4778368"/>
            <a:ext cx="2238375" cy="704850"/>
          </a:xfrm>
          <a:prstGeom prst="rect">
            <a:avLst/>
          </a:prstGeom>
        </p:spPr>
      </p:pic>
    </p:spTree>
    <p:extLst>
      <p:ext uri="{BB962C8B-B14F-4D97-AF65-F5344CB8AC3E}">
        <p14:creationId xmlns:p14="http://schemas.microsoft.com/office/powerpoint/2010/main" val="1534075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E116-4697-40D1-BC76-B85091DF4474}"/>
              </a:ext>
            </a:extLst>
          </p:cNvPr>
          <p:cNvSpPr>
            <a:spLocks noGrp="1"/>
          </p:cNvSpPr>
          <p:nvPr>
            <p:ph type="title"/>
          </p:nvPr>
        </p:nvSpPr>
        <p:spPr/>
        <p:txBody>
          <a:bodyPr/>
          <a:lstStyle/>
          <a:p>
            <a:pPr algn="ctr"/>
            <a:r>
              <a:rPr lang="en-GB" b="1" dirty="0"/>
              <a:t>Fermi-Dirac integrals </a:t>
            </a:r>
          </a:p>
        </p:txBody>
      </p:sp>
      <p:pic>
        <p:nvPicPr>
          <p:cNvPr id="7" name="Picture 6">
            <a:extLst>
              <a:ext uri="{FF2B5EF4-FFF2-40B4-BE49-F238E27FC236}">
                <a16:creationId xmlns:a16="http://schemas.microsoft.com/office/drawing/2014/main" id="{F4BE19A4-AAA0-49EA-A473-B94B0F830BD7}"/>
              </a:ext>
            </a:extLst>
          </p:cNvPr>
          <p:cNvPicPr>
            <a:picLocks noChangeAspect="1"/>
          </p:cNvPicPr>
          <p:nvPr/>
        </p:nvPicPr>
        <p:blipFill>
          <a:blip r:embed="rId2"/>
          <a:stretch>
            <a:fillRect/>
          </a:stretch>
        </p:blipFill>
        <p:spPr>
          <a:xfrm>
            <a:off x="1325931" y="1690688"/>
            <a:ext cx="8429625" cy="4124325"/>
          </a:xfrm>
          <a:prstGeom prst="rect">
            <a:avLst/>
          </a:prstGeom>
        </p:spPr>
      </p:pic>
      <p:sp>
        <p:nvSpPr>
          <p:cNvPr id="6" name="Rectangle 5">
            <a:extLst>
              <a:ext uri="{FF2B5EF4-FFF2-40B4-BE49-F238E27FC236}">
                <a16:creationId xmlns:a16="http://schemas.microsoft.com/office/drawing/2014/main" id="{DD012DA4-D0E9-4B7E-8CE1-65DBD5D48FB5}"/>
              </a:ext>
            </a:extLst>
          </p:cNvPr>
          <p:cNvSpPr/>
          <p:nvPr/>
        </p:nvSpPr>
        <p:spPr>
          <a:xfrm>
            <a:off x="6670040" y="3752850"/>
            <a:ext cx="2357120" cy="185736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In a nondegenerate semiconductor this complicated Fermi-Dirac integral reduces to the familiar exponential.</a:t>
            </a:r>
            <a:endParaRPr lang="en-GB" dirty="0"/>
          </a:p>
        </p:txBody>
      </p:sp>
    </p:spTree>
    <p:extLst>
      <p:ext uri="{BB962C8B-B14F-4D97-AF65-F5344CB8AC3E}">
        <p14:creationId xmlns:p14="http://schemas.microsoft.com/office/powerpoint/2010/main" val="15271326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B43C2-ADD1-426F-B5C6-4C86EFDA1491}"/>
              </a:ext>
            </a:extLst>
          </p:cNvPr>
          <p:cNvSpPr>
            <a:spLocks noGrp="1"/>
          </p:cNvSpPr>
          <p:nvPr>
            <p:ph type="title"/>
          </p:nvPr>
        </p:nvSpPr>
        <p:spPr/>
        <p:txBody>
          <a:bodyPr/>
          <a:lstStyle/>
          <a:p>
            <a:pPr algn="ctr"/>
            <a:r>
              <a:rPr lang="en-GB" b="1" dirty="0"/>
              <a:t>Fermi-Dirac integral of order 1/2 </a:t>
            </a:r>
          </a:p>
        </p:txBody>
      </p:sp>
      <p:pic>
        <p:nvPicPr>
          <p:cNvPr id="4" name="Picture 3">
            <a:extLst>
              <a:ext uri="{FF2B5EF4-FFF2-40B4-BE49-F238E27FC236}">
                <a16:creationId xmlns:a16="http://schemas.microsoft.com/office/drawing/2014/main" id="{66AE2F76-1352-4B31-B258-ADFA6AE1A110}"/>
              </a:ext>
            </a:extLst>
          </p:cNvPr>
          <p:cNvPicPr>
            <a:picLocks noChangeAspect="1"/>
          </p:cNvPicPr>
          <p:nvPr/>
        </p:nvPicPr>
        <p:blipFill>
          <a:blip r:embed="rId2"/>
          <a:stretch>
            <a:fillRect/>
          </a:stretch>
        </p:blipFill>
        <p:spPr>
          <a:xfrm>
            <a:off x="1720215" y="1481772"/>
            <a:ext cx="8934450" cy="5133975"/>
          </a:xfrm>
          <a:prstGeom prst="rect">
            <a:avLst/>
          </a:prstGeom>
        </p:spPr>
      </p:pic>
    </p:spTree>
    <p:extLst>
      <p:ext uri="{BB962C8B-B14F-4D97-AF65-F5344CB8AC3E}">
        <p14:creationId xmlns:p14="http://schemas.microsoft.com/office/powerpoint/2010/main" val="3103486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5C51-4BD6-464A-BD25-F28BB95AC060}"/>
              </a:ext>
            </a:extLst>
          </p:cNvPr>
          <p:cNvSpPr>
            <a:spLocks noGrp="1"/>
          </p:cNvSpPr>
          <p:nvPr>
            <p:ph type="title"/>
          </p:nvPr>
        </p:nvSpPr>
        <p:spPr/>
        <p:txBody>
          <a:bodyPr/>
          <a:lstStyle/>
          <a:p>
            <a:pPr algn="ctr"/>
            <a:r>
              <a:rPr lang="en-GB" b="1" dirty="0"/>
              <a:t>Nondegenerate semiconductor</a:t>
            </a:r>
          </a:p>
        </p:txBody>
      </p:sp>
      <p:pic>
        <p:nvPicPr>
          <p:cNvPr id="4" name="Picture 3">
            <a:extLst>
              <a:ext uri="{FF2B5EF4-FFF2-40B4-BE49-F238E27FC236}">
                <a16:creationId xmlns:a16="http://schemas.microsoft.com/office/drawing/2014/main" id="{83F083B0-2E90-460E-8CF6-3DEFB81BDA6F}"/>
              </a:ext>
            </a:extLst>
          </p:cNvPr>
          <p:cNvPicPr>
            <a:picLocks noChangeAspect="1"/>
          </p:cNvPicPr>
          <p:nvPr/>
        </p:nvPicPr>
        <p:blipFill>
          <a:blip r:embed="rId2"/>
          <a:stretch>
            <a:fillRect/>
          </a:stretch>
        </p:blipFill>
        <p:spPr>
          <a:xfrm>
            <a:off x="1695450" y="1867535"/>
            <a:ext cx="8801100" cy="4362450"/>
          </a:xfrm>
          <a:prstGeom prst="rect">
            <a:avLst/>
          </a:prstGeom>
        </p:spPr>
      </p:pic>
    </p:spTree>
    <p:extLst>
      <p:ext uri="{BB962C8B-B14F-4D97-AF65-F5344CB8AC3E}">
        <p14:creationId xmlns:p14="http://schemas.microsoft.com/office/powerpoint/2010/main" val="401293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E81A-21D0-42E0-8940-29DDFB8DB85F}"/>
              </a:ext>
            </a:extLst>
          </p:cNvPr>
          <p:cNvSpPr>
            <a:spLocks noGrp="1"/>
          </p:cNvSpPr>
          <p:nvPr>
            <p:ph type="title"/>
          </p:nvPr>
        </p:nvSpPr>
        <p:spPr/>
        <p:txBody>
          <a:bodyPr/>
          <a:lstStyle/>
          <a:p>
            <a:pPr algn="ctr"/>
            <a:r>
              <a:rPr lang="en-GB" b="1" dirty="0"/>
              <a:t>Compute the electron density </a:t>
            </a:r>
          </a:p>
        </p:txBody>
      </p:sp>
      <p:pic>
        <p:nvPicPr>
          <p:cNvPr id="4" name="Picture 3">
            <a:extLst>
              <a:ext uri="{FF2B5EF4-FFF2-40B4-BE49-F238E27FC236}">
                <a16:creationId xmlns:a16="http://schemas.microsoft.com/office/drawing/2014/main" id="{53591E80-0796-479B-9C2E-8724B8F45FBB}"/>
              </a:ext>
            </a:extLst>
          </p:cNvPr>
          <p:cNvPicPr>
            <a:picLocks noChangeAspect="1"/>
          </p:cNvPicPr>
          <p:nvPr/>
        </p:nvPicPr>
        <p:blipFill>
          <a:blip r:embed="rId2"/>
          <a:stretch>
            <a:fillRect/>
          </a:stretch>
        </p:blipFill>
        <p:spPr>
          <a:xfrm>
            <a:off x="1842770" y="1367155"/>
            <a:ext cx="8648700" cy="5181600"/>
          </a:xfrm>
          <a:prstGeom prst="rect">
            <a:avLst/>
          </a:prstGeom>
        </p:spPr>
      </p:pic>
    </p:spTree>
    <p:extLst>
      <p:ext uri="{BB962C8B-B14F-4D97-AF65-F5344CB8AC3E}">
        <p14:creationId xmlns:p14="http://schemas.microsoft.com/office/powerpoint/2010/main" val="1000907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A9751-BCBE-4D0F-AF7C-4E87C94A95C7}"/>
              </a:ext>
            </a:extLst>
          </p:cNvPr>
          <p:cNvSpPr>
            <a:spLocks noGrp="1"/>
          </p:cNvSpPr>
          <p:nvPr>
            <p:ph type="title"/>
          </p:nvPr>
        </p:nvSpPr>
        <p:spPr/>
        <p:txBody>
          <a:bodyPr/>
          <a:lstStyle/>
          <a:p>
            <a:pPr algn="ctr"/>
            <a:r>
              <a:rPr lang="en-GB" b="1" dirty="0"/>
              <a:t>Compute the hole density</a:t>
            </a:r>
          </a:p>
        </p:txBody>
      </p:sp>
      <p:pic>
        <p:nvPicPr>
          <p:cNvPr id="4" name="Picture 3">
            <a:extLst>
              <a:ext uri="{FF2B5EF4-FFF2-40B4-BE49-F238E27FC236}">
                <a16:creationId xmlns:a16="http://schemas.microsoft.com/office/drawing/2014/main" id="{33819266-54EF-4FA8-B702-16A7D9B9B6B2}"/>
              </a:ext>
            </a:extLst>
          </p:cNvPr>
          <p:cNvPicPr>
            <a:picLocks noChangeAspect="1"/>
          </p:cNvPicPr>
          <p:nvPr/>
        </p:nvPicPr>
        <p:blipFill>
          <a:blip r:embed="rId2"/>
          <a:stretch>
            <a:fillRect/>
          </a:stretch>
        </p:blipFill>
        <p:spPr>
          <a:xfrm>
            <a:off x="1728787" y="1317307"/>
            <a:ext cx="8734425" cy="5381625"/>
          </a:xfrm>
          <a:prstGeom prst="rect">
            <a:avLst/>
          </a:prstGeom>
        </p:spPr>
      </p:pic>
    </p:spTree>
    <p:extLst>
      <p:ext uri="{BB962C8B-B14F-4D97-AF65-F5344CB8AC3E}">
        <p14:creationId xmlns:p14="http://schemas.microsoft.com/office/powerpoint/2010/main" val="2842057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2C143-C370-48F5-BDCC-DA33FC363DB5}"/>
              </a:ext>
            </a:extLst>
          </p:cNvPr>
          <p:cNvSpPr>
            <a:spLocks noGrp="1"/>
          </p:cNvSpPr>
          <p:nvPr>
            <p:ph type="title"/>
          </p:nvPr>
        </p:nvSpPr>
        <p:spPr>
          <a:xfrm>
            <a:off x="838200" y="40005"/>
            <a:ext cx="10515600" cy="1325563"/>
          </a:xfrm>
        </p:spPr>
        <p:txBody>
          <a:bodyPr/>
          <a:lstStyle/>
          <a:p>
            <a:pPr algn="ctr"/>
            <a:r>
              <a:rPr lang="en-GB" b="1" dirty="0"/>
              <a:t>Fermi level</a:t>
            </a:r>
          </a:p>
        </p:txBody>
      </p:sp>
      <p:pic>
        <p:nvPicPr>
          <p:cNvPr id="4" name="Picture 3">
            <a:extLst>
              <a:ext uri="{FF2B5EF4-FFF2-40B4-BE49-F238E27FC236}">
                <a16:creationId xmlns:a16="http://schemas.microsoft.com/office/drawing/2014/main" id="{DEA32F13-A3AA-4B5E-AE1A-B0ABF4E23E5F}"/>
              </a:ext>
            </a:extLst>
          </p:cNvPr>
          <p:cNvPicPr>
            <a:picLocks noChangeAspect="1"/>
          </p:cNvPicPr>
          <p:nvPr/>
        </p:nvPicPr>
        <p:blipFill>
          <a:blip r:embed="rId2"/>
          <a:stretch>
            <a:fillRect/>
          </a:stretch>
        </p:blipFill>
        <p:spPr>
          <a:xfrm>
            <a:off x="1955800" y="844966"/>
            <a:ext cx="8610600" cy="5168068"/>
          </a:xfrm>
          <a:prstGeom prst="rect">
            <a:avLst/>
          </a:prstGeom>
        </p:spPr>
      </p:pic>
      <p:sp>
        <p:nvSpPr>
          <p:cNvPr id="3" name="Rectangle 2">
            <a:extLst>
              <a:ext uri="{FF2B5EF4-FFF2-40B4-BE49-F238E27FC236}">
                <a16:creationId xmlns:a16="http://schemas.microsoft.com/office/drawing/2014/main" id="{E6538031-198F-4B9D-9469-C9CA7FDC87BF}"/>
              </a:ext>
            </a:extLst>
          </p:cNvPr>
          <p:cNvSpPr/>
          <p:nvPr/>
        </p:nvSpPr>
        <p:spPr>
          <a:xfrm>
            <a:off x="8603489" y="619944"/>
            <a:ext cx="3163822" cy="1876283"/>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can draw a line </a:t>
            </a:r>
            <a:r>
              <a:rPr lang="en-GB" dirty="0"/>
              <a:t>and that line we're going to call the Fermi level below that line the states will be mostly filled. Above that line, the states will be mostly empty</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24FB68BB-3A86-4C04-AD99-305275A77253}"/>
              </a:ext>
            </a:extLst>
          </p:cNvPr>
          <p:cNvSpPr/>
          <p:nvPr/>
        </p:nvSpPr>
        <p:spPr>
          <a:xfrm>
            <a:off x="7283748" y="5256014"/>
            <a:ext cx="4483563" cy="1200329"/>
          </a:xfrm>
          <a:prstGeom prst="rect">
            <a:avLst/>
          </a:prstGeom>
        </p:spPr>
        <p:txBody>
          <a:bodyPr wrap="squar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there is a very simple equation </a:t>
            </a:r>
            <a:r>
              <a:rPr lang="en-GB" dirty="0"/>
              <a:t>that </a:t>
            </a:r>
          </a:p>
          <a:p>
            <a:r>
              <a:rPr lang="en-GB" dirty="0"/>
              <a:t>describes the probability the state at any energy is occupied by an electron. That simple equation is  the Fermi function</a:t>
            </a:r>
          </a:p>
        </p:txBody>
      </p:sp>
    </p:spTree>
    <p:extLst>
      <p:ext uri="{BB962C8B-B14F-4D97-AF65-F5344CB8AC3E}">
        <p14:creationId xmlns:p14="http://schemas.microsoft.com/office/powerpoint/2010/main" val="22088011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B88DD-7C26-4279-989C-FF278070CBFC}"/>
              </a:ext>
            </a:extLst>
          </p:cNvPr>
          <p:cNvSpPr>
            <a:spLocks noGrp="1"/>
          </p:cNvSpPr>
          <p:nvPr>
            <p:ph type="title"/>
          </p:nvPr>
        </p:nvSpPr>
        <p:spPr/>
        <p:txBody>
          <a:bodyPr/>
          <a:lstStyle/>
          <a:p>
            <a:pPr algn="ctr"/>
            <a:r>
              <a:rPr lang="en-GB" b="1" dirty="0"/>
              <a:t>Summary </a:t>
            </a:r>
          </a:p>
        </p:txBody>
      </p:sp>
      <p:pic>
        <p:nvPicPr>
          <p:cNvPr id="4" name="Picture 3">
            <a:extLst>
              <a:ext uri="{FF2B5EF4-FFF2-40B4-BE49-F238E27FC236}">
                <a16:creationId xmlns:a16="http://schemas.microsoft.com/office/drawing/2014/main" id="{86C12CE4-1DCE-493F-A4EB-3B574D7127A4}"/>
              </a:ext>
            </a:extLst>
          </p:cNvPr>
          <p:cNvPicPr>
            <a:picLocks noChangeAspect="1"/>
          </p:cNvPicPr>
          <p:nvPr/>
        </p:nvPicPr>
        <p:blipFill>
          <a:blip r:embed="rId2"/>
          <a:stretch>
            <a:fillRect/>
          </a:stretch>
        </p:blipFill>
        <p:spPr>
          <a:xfrm>
            <a:off x="1860232" y="1575752"/>
            <a:ext cx="9020175" cy="5210175"/>
          </a:xfrm>
          <a:prstGeom prst="rect">
            <a:avLst/>
          </a:prstGeom>
        </p:spPr>
      </p:pic>
    </p:spTree>
    <p:extLst>
      <p:ext uri="{BB962C8B-B14F-4D97-AF65-F5344CB8AC3E}">
        <p14:creationId xmlns:p14="http://schemas.microsoft.com/office/powerpoint/2010/main" val="34129231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5BCE618-CF74-410A-8FC5-6A6E745976E8}"/>
              </a:ext>
            </a:extLst>
          </p:cNvPr>
          <p:cNvSpPr/>
          <p:nvPr/>
        </p:nvSpPr>
        <p:spPr>
          <a:xfrm>
            <a:off x="233680" y="597674"/>
            <a:ext cx="11612880" cy="3477875"/>
          </a:xfrm>
          <a:prstGeom prst="rect">
            <a:avLst/>
          </a:prstGeom>
        </p:spPr>
        <p:txBody>
          <a:bodyPr wrap="square">
            <a:spAutoFit/>
          </a:bodyPr>
          <a:lstStyle/>
          <a:p>
            <a:pPr algn="ctr"/>
            <a:r>
              <a:rPr lang="en-GB" sz="4400" dirty="0">
                <a:latin typeface="Arial" panose="020B0604020202020204" pitchFamily="34" charset="0"/>
              </a:rPr>
              <a:t>Unit 3:  Equilibrium Carrier Concentrations</a:t>
            </a:r>
          </a:p>
          <a:p>
            <a:pPr algn="ctr"/>
            <a:r>
              <a:rPr lang="en-GB" sz="4400" dirty="0">
                <a:latin typeface="Arial" panose="020B0604020202020204" pitchFamily="34" charset="0"/>
              </a:rPr>
              <a:t> </a:t>
            </a:r>
          </a:p>
          <a:p>
            <a:pPr algn="ctr"/>
            <a:r>
              <a:rPr lang="en-GB" sz="4400" b="1" dirty="0">
                <a:latin typeface="Arial" panose="020B0604020202020204" pitchFamily="34" charset="0"/>
              </a:rPr>
              <a:t>Lecture 3.3:</a:t>
            </a:r>
          </a:p>
          <a:p>
            <a:pPr algn="ctr"/>
            <a:r>
              <a:rPr lang="en-GB" sz="4400" b="1" dirty="0">
                <a:latin typeface="Arial" panose="020B0604020202020204" pitchFamily="34" charset="0"/>
              </a:rPr>
              <a:t>Carrier concentration </a:t>
            </a:r>
          </a:p>
          <a:p>
            <a:pPr algn="ctr"/>
            <a:r>
              <a:rPr lang="en-GB" sz="4400" b="1" dirty="0">
                <a:latin typeface="Arial" panose="020B0604020202020204" pitchFamily="34" charset="0"/>
              </a:rPr>
              <a:t>vs. Fermi level</a:t>
            </a:r>
          </a:p>
        </p:txBody>
      </p:sp>
    </p:spTree>
    <p:extLst>
      <p:ext uri="{BB962C8B-B14F-4D97-AF65-F5344CB8AC3E}">
        <p14:creationId xmlns:p14="http://schemas.microsoft.com/office/powerpoint/2010/main" val="2609308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9310E6-3771-4904-9CBC-DA0EDD5B98A4}"/>
              </a:ext>
            </a:extLst>
          </p:cNvPr>
          <p:cNvSpPr>
            <a:spLocks noGrp="1"/>
          </p:cNvSpPr>
          <p:nvPr>
            <p:ph type="title"/>
          </p:nvPr>
        </p:nvSpPr>
        <p:spPr/>
        <p:txBody>
          <a:bodyPr/>
          <a:lstStyle/>
          <a:p>
            <a:pPr algn="ctr"/>
            <a:r>
              <a:rPr lang="en-GB" b="1" dirty="0"/>
              <a:t>Carrier concentrations </a:t>
            </a:r>
          </a:p>
        </p:txBody>
      </p:sp>
      <p:pic>
        <p:nvPicPr>
          <p:cNvPr id="4" name="Picture 3">
            <a:extLst>
              <a:ext uri="{FF2B5EF4-FFF2-40B4-BE49-F238E27FC236}">
                <a16:creationId xmlns:a16="http://schemas.microsoft.com/office/drawing/2014/main" id="{8509FB4A-4090-4E60-B60C-769EC7839E4E}"/>
              </a:ext>
            </a:extLst>
          </p:cNvPr>
          <p:cNvPicPr>
            <a:picLocks noChangeAspect="1"/>
          </p:cNvPicPr>
          <p:nvPr/>
        </p:nvPicPr>
        <p:blipFill>
          <a:blip r:embed="rId2"/>
          <a:stretch>
            <a:fillRect/>
          </a:stretch>
        </p:blipFill>
        <p:spPr>
          <a:xfrm>
            <a:off x="1979295" y="1690688"/>
            <a:ext cx="8028305" cy="4586401"/>
          </a:xfrm>
          <a:prstGeom prst="rect">
            <a:avLst/>
          </a:prstGeom>
        </p:spPr>
      </p:pic>
    </p:spTree>
    <p:extLst>
      <p:ext uri="{BB962C8B-B14F-4D97-AF65-F5344CB8AC3E}">
        <p14:creationId xmlns:p14="http://schemas.microsoft.com/office/powerpoint/2010/main" val="1519536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DCE9E-175C-4C19-92C8-8D564680C7F7}"/>
              </a:ext>
            </a:extLst>
          </p:cNvPr>
          <p:cNvSpPr>
            <a:spLocks noGrp="1"/>
          </p:cNvSpPr>
          <p:nvPr>
            <p:ph type="title"/>
          </p:nvPr>
        </p:nvSpPr>
        <p:spPr/>
        <p:txBody>
          <a:bodyPr/>
          <a:lstStyle/>
          <a:p>
            <a:pPr algn="ctr"/>
            <a:r>
              <a:rPr lang="en-GB" b="1" dirty="0"/>
              <a:t>Electron concentration </a:t>
            </a:r>
          </a:p>
        </p:txBody>
      </p:sp>
      <p:pic>
        <p:nvPicPr>
          <p:cNvPr id="4" name="Picture 3">
            <a:extLst>
              <a:ext uri="{FF2B5EF4-FFF2-40B4-BE49-F238E27FC236}">
                <a16:creationId xmlns:a16="http://schemas.microsoft.com/office/drawing/2014/main" id="{7FFF554E-3081-41FB-A99F-EF8708AE08DC}"/>
              </a:ext>
            </a:extLst>
          </p:cNvPr>
          <p:cNvPicPr>
            <a:picLocks noChangeAspect="1"/>
          </p:cNvPicPr>
          <p:nvPr/>
        </p:nvPicPr>
        <p:blipFill>
          <a:blip r:embed="rId2"/>
          <a:stretch>
            <a:fillRect/>
          </a:stretch>
        </p:blipFill>
        <p:spPr>
          <a:xfrm>
            <a:off x="1973897" y="1419884"/>
            <a:ext cx="8633143" cy="5072991"/>
          </a:xfrm>
          <a:prstGeom prst="rect">
            <a:avLst/>
          </a:prstGeom>
        </p:spPr>
      </p:pic>
    </p:spTree>
    <p:extLst>
      <p:ext uri="{BB962C8B-B14F-4D97-AF65-F5344CB8AC3E}">
        <p14:creationId xmlns:p14="http://schemas.microsoft.com/office/powerpoint/2010/main" val="2403485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5622-1F68-4881-AB37-D99EDD76A90B}"/>
              </a:ext>
            </a:extLst>
          </p:cNvPr>
          <p:cNvSpPr>
            <a:spLocks noGrp="1"/>
          </p:cNvSpPr>
          <p:nvPr>
            <p:ph type="title"/>
          </p:nvPr>
        </p:nvSpPr>
        <p:spPr/>
        <p:txBody>
          <a:bodyPr/>
          <a:lstStyle/>
          <a:p>
            <a:pPr algn="ctr"/>
            <a:r>
              <a:rPr lang="en-GB" b="1" dirty="0"/>
              <a:t>Hole concentration </a:t>
            </a:r>
          </a:p>
        </p:txBody>
      </p:sp>
      <p:pic>
        <p:nvPicPr>
          <p:cNvPr id="4" name="Picture 3">
            <a:extLst>
              <a:ext uri="{FF2B5EF4-FFF2-40B4-BE49-F238E27FC236}">
                <a16:creationId xmlns:a16="http://schemas.microsoft.com/office/drawing/2014/main" id="{1268DAD6-053B-45BB-B4F6-F70B878CEC0A}"/>
              </a:ext>
            </a:extLst>
          </p:cNvPr>
          <p:cNvPicPr>
            <a:picLocks noChangeAspect="1"/>
          </p:cNvPicPr>
          <p:nvPr/>
        </p:nvPicPr>
        <p:blipFill>
          <a:blip r:embed="rId2"/>
          <a:stretch>
            <a:fillRect/>
          </a:stretch>
        </p:blipFill>
        <p:spPr>
          <a:xfrm>
            <a:off x="2000250" y="1448435"/>
            <a:ext cx="8027670" cy="4635224"/>
          </a:xfrm>
          <a:prstGeom prst="rect">
            <a:avLst/>
          </a:prstGeom>
        </p:spPr>
      </p:pic>
    </p:spTree>
    <p:extLst>
      <p:ext uri="{BB962C8B-B14F-4D97-AF65-F5344CB8AC3E}">
        <p14:creationId xmlns:p14="http://schemas.microsoft.com/office/powerpoint/2010/main" val="916212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F2816-FB58-4788-A35E-EC087B61E77A}"/>
              </a:ext>
            </a:extLst>
          </p:cNvPr>
          <p:cNvSpPr>
            <a:spLocks noGrp="1"/>
          </p:cNvSpPr>
          <p:nvPr>
            <p:ph type="title"/>
          </p:nvPr>
        </p:nvSpPr>
        <p:spPr/>
        <p:txBody>
          <a:bodyPr/>
          <a:lstStyle/>
          <a:p>
            <a:pPr algn="ctr"/>
            <a:r>
              <a:rPr lang="en-GB" b="1" dirty="0"/>
              <a:t>Fermi level and electron concentration </a:t>
            </a:r>
          </a:p>
        </p:txBody>
      </p:sp>
      <p:pic>
        <p:nvPicPr>
          <p:cNvPr id="4" name="Picture 3">
            <a:extLst>
              <a:ext uri="{FF2B5EF4-FFF2-40B4-BE49-F238E27FC236}">
                <a16:creationId xmlns:a16="http://schemas.microsoft.com/office/drawing/2014/main" id="{BA0C3B4F-76C5-438F-82B2-B2EB4B4F4B80}"/>
              </a:ext>
            </a:extLst>
          </p:cNvPr>
          <p:cNvPicPr>
            <a:picLocks noChangeAspect="1"/>
          </p:cNvPicPr>
          <p:nvPr/>
        </p:nvPicPr>
        <p:blipFill>
          <a:blip r:embed="rId2"/>
          <a:stretch>
            <a:fillRect/>
          </a:stretch>
        </p:blipFill>
        <p:spPr>
          <a:xfrm>
            <a:off x="1676083" y="1403022"/>
            <a:ext cx="8402638" cy="4963170"/>
          </a:xfrm>
          <a:prstGeom prst="rect">
            <a:avLst/>
          </a:prstGeom>
        </p:spPr>
      </p:pic>
    </p:spTree>
    <p:extLst>
      <p:ext uri="{BB962C8B-B14F-4D97-AF65-F5344CB8AC3E}">
        <p14:creationId xmlns:p14="http://schemas.microsoft.com/office/powerpoint/2010/main" val="2192262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C13F-C63A-4177-8CD1-59AF7927F270}"/>
              </a:ext>
            </a:extLst>
          </p:cNvPr>
          <p:cNvSpPr>
            <a:spLocks noGrp="1"/>
          </p:cNvSpPr>
          <p:nvPr>
            <p:ph type="title"/>
          </p:nvPr>
        </p:nvSpPr>
        <p:spPr/>
        <p:txBody>
          <a:bodyPr/>
          <a:lstStyle/>
          <a:p>
            <a:pPr algn="ctr"/>
            <a:r>
              <a:rPr lang="en-GB" b="1" dirty="0"/>
              <a:t>Fermi level and hole concentration </a:t>
            </a:r>
          </a:p>
        </p:txBody>
      </p:sp>
      <p:pic>
        <p:nvPicPr>
          <p:cNvPr id="4" name="Picture 3">
            <a:extLst>
              <a:ext uri="{FF2B5EF4-FFF2-40B4-BE49-F238E27FC236}">
                <a16:creationId xmlns:a16="http://schemas.microsoft.com/office/drawing/2014/main" id="{577CCD1F-52D9-4ADD-8484-F5B6E0694B28}"/>
              </a:ext>
            </a:extLst>
          </p:cNvPr>
          <p:cNvPicPr>
            <a:picLocks noChangeAspect="1"/>
          </p:cNvPicPr>
          <p:nvPr/>
        </p:nvPicPr>
        <p:blipFill>
          <a:blip r:embed="rId2"/>
          <a:stretch>
            <a:fillRect/>
          </a:stretch>
        </p:blipFill>
        <p:spPr>
          <a:xfrm>
            <a:off x="2076132" y="1634808"/>
            <a:ext cx="8181975" cy="4838700"/>
          </a:xfrm>
          <a:prstGeom prst="rect">
            <a:avLst/>
          </a:prstGeom>
        </p:spPr>
      </p:pic>
    </p:spTree>
    <p:extLst>
      <p:ext uri="{BB962C8B-B14F-4D97-AF65-F5344CB8AC3E}">
        <p14:creationId xmlns:p14="http://schemas.microsoft.com/office/powerpoint/2010/main" val="2153238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1E13B-183C-487C-9F10-3E3A6F2F89CF}"/>
              </a:ext>
            </a:extLst>
          </p:cNvPr>
          <p:cNvSpPr>
            <a:spLocks noGrp="1"/>
          </p:cNvSpPr>
          <p:nvPr>
            <p:ph type="title"/>
          </p:nvPr>
        </p:nvSpPr>
        <p:spPr/>
        <p:txBody>
          <a:bodyPr/>
          <a:lstStyle/>
          <a:p>
            <a:pPr algn="ctr"/>
            <a:r>
              <a:rPr lang="en-GB" b="1" dirty="0"/>
              <a:t>From carrier concentration to Fermi level</a:t>
            </a:r>
          </a:p>
        </p:txBody>
      </p:sp>
      <p:pic>
        <p:nvPicPr>
          <p:cNvPr id="4" name="Picture 3">
            <a:extLst>
              <a:ext uri="{FF2B5EF4-FFF2-40B4-BE49-F238E27FC236}">
                <a16:creationId xmlns:a16="http://schemas.microsoft.com/office/drawing/2014/main" id="{33C9EB0A-8FC6-4D4D-BFB8-F594112BDC39}"/>
              </a:ext>
            </a:extLst>
          </p:cNvPr>
          <p:cNvPicPr>
            <a:picLocks noChangeAspect="1"/>
          </p:cNvPicPr>
          <p:nvPr/>
        </p:nvPicPr>
        <p:blipFill>
          <a:blip r:embed="rId2"/>
          <a:stretch>
            <a:fillRect/>
          </a:stretch>
        </p:blipFill>
        <p:spPr>
          <a:xfrm>
            <a:off x="2072640" y="1395679"/>
            <a:ext cx="8270240" cy="4313358"/>
          </a:xfrm>
          <a:prstGeom prst="rect">
            <a:avLst/>
          </a:prstGeom>
        </p:spPr>
      </p:pic>
      <p:sp>
        <p:nvSpPr>
          <p:cNvPr id="3" name="Rectangle 2">
            <a:extLst>
              <a:ext uri="{FF2B5EF4-FFF2-40B4-BE49-F238E27FC236}">
                <a16:creationId xmlns:a16="http://schemas.microsoft.com/office/drawing/2014/main" id="{CBEE7068-E9D5-4C65-943F-10D52A5ADF0E}"/>
              </a:ext>
            </a:extLst>
          </p:cNvPr>
          <p:cNvSpPr/>
          <p:nvPr/>
        </p:nvSpPr>
        <p:spPr>
          <a:xfrm>
            <a:off x="1910080" y="6106159"/>
            <a:ext cx="8879840"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So we can go either way. Given n, we can compute EF. Given EF, we can compute n.</a:t>
            </a:r>
          </a:p>
        </p:txBody>
      </p:sp>
    </p:spTree>
    <p:extLst>
      <p:ext uri="{BB962C8B-B14F-4D97-AF65-F5344CB8AC3E}">
        <p14:creationId xmlns:p14="http://schemas.microsoft.com/office/powerpoint/2010/main" val="18041785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3817A-BF5A-4630-BBC9-0B0FA273FE73}"/>
              </a:ext>
            </a:extLst>
          </p:cNvPr>
          <p:cNvSpPr>
            <a:spLocks noGrp="1"/>
          </p:cNvSpPr>
          <p:nvPr>
            <p:ph type="title"/>
          </p:nvPr>
        </p:nvSpPr>
        <p:spPr/>
        <p:txBody>
          <a:bodyPr/>
          <a:lstStyle/>
          <a:p>
            <a:pPr algn="ctr"/>
            <a:r>
              <a:rPr lang="en-GB" b="1" dirty="0"/>
              <a:t>np product </a:t>
            </a:r>
          </a:p>
        </p:txBody>
      </p:sp>
      <p:sp>
        <p:nvSpPr>
          <p:cNvPr id="3" name="Content Placeholder 2">
            <a:extLst>
              <a:ext uri="{FF2B5EF4-FFF2-40B4-BE49-F238E27FC236}">
                <a16:creationId xmlns:a16="http://schemas.microsoft.com/office/drawing/2014/main" id="{F598077B-B371-46F4-862E-1AFA1F662814}"/>
              </a:ext>
            </a:extLst>
          </p:cNvPr>
          <p:cNvSpPr>
            <a:spLocks noGrp="1"/>
          </p:cNvSpPr>
          <p:nvPr>
            <p:ph idx="1"/>
          </p:nvPr>
        </p:nvSpPr>
        <p:spPr/>
        <p:txBody>
          <a:bodyPr>
            <a:normAutofit/>
          </a:bodyPr>
          <a:lstStyle/>
          <a:p>
            <a:pPr algn="just"/>
            <a:r>
              <a:rPr lang="en-GB" sz="4000" dirty="0"/>
              <a:t>The equilibrium product of the electron and hole concentrations is a </a:t>
            </a:r>
            <a:r>
              <a:rPr lang="en-GB" sz="4000" b="1" dirty="0"/>
              <a:t>very important quantity for a </a:t>
            </a:r>
            <a:r>
              <a:rPr lang="en-GB" sz="4000" dirty="0"/>
              <a:t>semiconductor.</a:t>
            </a:r>
          </a:p>
        </p:txBody>
      </p:sp>
    </p:spTree>
    <p:extLst>
      <p:ext uri="{BB962C8B-B14F-4D97-AF65-F5344CB8AC3E}">
        <p14:creationId xmlns:p14="http://schemas.microsoft.com/office/powerpoint/2010/main" val="13782484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766C-78FE-4482-8365-3EB54AE1005B}"/>
              </a:ext>
            </a:extLst>
          </p:cNvPr>
          <p:cNvSpPr>
            <a:spLocks noGrp="1"/>
          </p:cNvSpPr>
          <p:nvPr>
            <p:ph type="title"/>
          </p:nvPr>
        </p:nvSpPr>
        <p:spPr/>
        <p:txBody>
          <a:bodyPr/>
          <a:lstStyle/>
          <a:p>
            <a:pPr algn="ctr"/>
            <a:r>
              <a:rPr lang="en-GB" b="1" dirty="0"/>
              <a:t>np product</a:t>
            </a:r>
          </a:p>
        </p:txBody>
      </p:sp>
      <p:pic>
        <p:nvPicPr>
          <p:cNvPr id="4" name="Picture 3">
            <a:extLst>
              <a:ext uri="{FF2B5EF4-FFF2-40B4-BE49-F238E27FC236}">
                <a16:creationId xmlns:a16="http://schemas.microsoft.com/office/drawing/2014/main" id="{7B424B4F-6D63-4E57-8920-FD6BCE8402A2}"/>
              </a:ext>
            </a:extLst>
          </p:cNvPr>
          <p:cNvPicPr>
            <a:picLocks noChangeAspect="1"/>
          </p:cNvPicPr>
          <p:nvPr/>
        </p:nvPicPr>
        <p:blipFill>
          <a:blip r:embed="rId2"/>
          <a:stretch>
            <a:fillRect/>
          </a:stretch>
        </p:blipFill>
        <p:spPr>
          <a:xfrm>
            <a:off x="1931035" y="1463675"/>
            <a:ext cx="8553450" cy="5029200"/>
          </a:xfrm>
          <a:prstGeom prst="rect">
            <a:avLst/>
          </a:prstGeom>
        </p:spPr>
      </p:pic>
      <p:sp>
        <p:nvSpPr>
          <p:cNvPr id="3" name="Rectangle 2">
            <a:extLst>
              <a:ext uri="{FF2B5EF4-FFF2-40B4-BE49-F238E27FC236}">
                <a16:creationId xmlns:a16="http://schemas.microsoft.com/office/drawing/2014/main" id="{A8D078C0-1C42-48B6-A6CF-E17CF7D52203}"/>
              </a:ext>
            </a:extLst>
          </p:cNvPr>
          <p:cNvSpPr/>
          <p:nvPr/>
        </p:nvSpPr>
        <p:spPr>
          <a:xfrm>
            <a:off x="614681" y="6305099"/>
            <a:ext cx="10276840" cy="375552"/>
          </a:xfrm>
          <a:prstGeom prst="rect">
            <a:avLst/>
          </a:prstGeom>
        </p:spPr>
        <p:txBody>
          <a:bodyPr wrap="square">
            <a:spAutoFit/>
          </a:bodyPr>
          <a:lstStyle/>
          <a:p>
            <a:pPr>
              <a:lnSpc>
                <a:spcPct val="107000"/>
              </a:lnSpc>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ni</a:t>
            </a:r>
            <a:r>
              <a:rPr lang="en-GB" dirty="0">
                <a:latin typeface="Calibri" panose="020F0502020204030204" pitchFamily="34" charset="0"/>
                <a:ea typeface="Calibri" panose="020F0502020204030204" pitchFamily="34" charset="0"/>
                <a:cs typeface="Times New Roman" panose="02020603050405020304" pitchFamily="18" charset="0"/>
              </a:rPr>
              <a:t>  doesn't depend on the Fermi level, so it's valid in an intrinsic semiconductor or any semiconductor.</a:t>
            </a:r>
          </a:p>
        </p:txBody>
      </p:sp>
    </p:spTree>
    <p:extLst>
      <p:ext uri="{BB962C8B-B14F-4D97-AF65-F5344CB8AC3E}">
        <p14:creationId xmlns:p14="http://schemas.microsoft.com/office/powerpoint/2010/main" val="39020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39A84-AE55-4947-B5BE-8DA39958653A}"/>
              </a:ext>
            </a:extLst>
          </p:cNvPr>
          <p:cNvSpPr>
            <a:spLocks noGrp="1"/>
          </p:cNvSpPr>
          <p:nvPr>
            <p:ph type="title"/>
          </p:nvPr>
        </p:nvSpPr>
        <p:spPr/>
        <p:txBody>
          <a:bodyPr/>
          <a:lstStyle/>
          <a:p>
            <a:pPr algn="ctr"/>
            <a:r>
              <a:rPr lang="en-GB" b="1" dirty="0"/>
              <a:t>The Fermi function</a:t>
            </a:r>
          </a:p>
        </p:txBody>
      </p:sp>
      <p:pic>
        <p:nvPicPr>
          <p:cNvPr id="4" name="Picture 3">
            <a:extLst>
              <a:ext uri="{FF2B5EF4-FFF2-40B4-BE49-F238E27FC236}">
                <a16:creationId xmlns:a16="http://schemas.microsoft.com/office/drawing/2014/main" id="{073BC962-7591-4FB6-A4D5-E82D268429BC}"/>
              </a:ext>
            </a:extLst>
          </p:cNvPr>
          <p:cNvPicPr>
            <a:picLocks noChangeAspect="1"/>
          </p:cNvPicPr>
          <p:nvPr/>
        </p:nvPicPr>
        <p:blipFill>
          <a:blip r:embed="rId2"/>
          <a:stretch>
            <a:fillRect/>
          </a:stretch>
        </p:blipFill>
        <p:spPr>
          <a:xfrm>
            <a:off x="2210435" y="1406208"/>
            <a:ext cx="8305165" cy="4941984"/>
          </a:xfrm>
          <a:prstGeom prst="rect">
            <a:avLst/>
          </a:prstGeom>
        </p:spPr>
      </p:pic>
    </p:spTree>
    <p:extLst>
      <p:ext uri="{BB962C8B-B14F-4D97-AF65-F5344CB8AC3E}">
        <p14:creationId xmlns:p14="http://schemas.microsoft.com/office/powerpoint/2010/main" val="6022128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A63D2-7C28-47C2-AFDD-72FE9B969843}"/>
              </a:ext>
            </a:extLst>
          </p:cNvPr>
          <p:cNvSpPr>
            <a:spLocks noGrp="1"/>
          </p:cNvSpPr>
          <p:nvPr>
            <p:ph type="title"/>
          </p:nvPr>
        </p:nvSpPr>
        <p:spPr/>
        <p:txBody>
          <a:bodyPr/>
          <a:lstStyle/>
          <a:p>
            <a:pPr algn="ctr"/>
            <a:r>
              <a:rPr lang="en-GB" b="1" dirty="0"/>
              <a:t>np product</a:t>
            </a:r>
          </a:p>
        </p:txBody>
      </p:sp>
      <p:pic>
        <p:nvPicPr>
          <p:cNvPr id="4" name="Picture 3">
            <a:extLst>
              <a:ext uri="{FF2B5EF4-FFF2-40B4-BE49-F238E27FC236}">
                <a16:creationId xmlns:a16="http://schemas.microsoft.com/office/drawing/2014/main" id="{54C11DC9-384B-414D-9C29-4A01953AC5E9}"/>
              </a:ext>
            </a:extLst>
          </p:cNvPr>
          <p:cNvPicPr>
            <a:picLocks noChangeAspect="1"/>
          </p:cNvPicPr>
          <p:nvPr/>
        </p:nvPicPr>
        <p:blipFill>
          <a:blip r:embed="rId2"/>
          <a:stretch>
            <a:fillRect/>
          </a:stretch>
        </p:blipFill>
        <p:spPr>
          <a:xfrm>
            <a:off x="2060257" y="1365219"/>
            <a:ext cx="8620125" cy="4895850"/>
          </a:xfrm>
          <a:prstGeom prst="rect">
            <a:avLst/>
          </a:prstGeom>
        </p:spPr>
      </p:pic>
      <p:sp>
        <p:nvSpPr>
          <p:cNvPr id="3" name="Rectangle 2">
            <a:extLst>
              <a:ext uri="{FF2B5EF4-FFF2-40B4-BE49-F238E27FC236}">
                <a16:creationId xmlns:a16="http://schemas.microsoft.com/office/drawing/2014/main" id="{2F071C80-C41C-4172-B826-215617C286FB}"/>
              </a:ext>
            </a:extLst>
          </p:cNvPr>
          <p:cNvSpPr/>
          <p:nvPr/>
        </p:nvSpPr>
        <p:spPr>
          <a:xfrm>
            <a:off x="1168400" y="5228233"/>
            <a:ext cx="4927600" cy="1264642"/>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wider the band gap, the harder it is to break those covalent bonds. </a:t>
            </a:r>
            <a:r>
              <a:rPr lang="en-GB" dirty="0"/>
              <a:t>The higher the temperature, the easier it is for the thermal energy to break those covalent bonds</a:t>
            </a:r>
          </a:p>
        </p:txBody>
      </p:sp>
    </p:spTree>
    <p:extLst>
      <p:ext uri="{BB962C8B-B14F-4D97-AF65-F5344CB8AC3E}">
        <p14:creationId xmlns:p14="http://schemas.microsoft.com/office/powerpoint/2010/main" val="3254608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3022-236A-4610-9C4D-913E8020D61A}"/>
              </a:ext>
            </a:extLst>
          </p:cNvPr>
          <p:cNvSpPr>
            <a:spLocks noGrp="1"/>
          </p:cNvSpPr>
          <p:nvPr>
            <p:ph type="title"/>
          </p:nvPr>
        </p:nvSpPr>
        <p:spPr/>
        <p:txBody>
          <a:bodyPr/>
          <a:lstStyle/>
          <a:p>
            <a:pPr algn="ctr"/>
            <a:r>
              <a:rPr lang="en-GB" b="1" dirty="0"/>
              <a:t>Recall: Fermi level and hole concentration</a:t>
            </a:r>
          </a:p>
        </p:txBody>
      </p:sp>
      <p:pic>
        <p:nvPicPr>
          <p:cNvPr id="4" name="Picture 3">
            <a:extLst>
              <a:ext uri="{FF2B5EF4-FFF2-40B4-BE49-F238E27FC236}">
                <a16:creationId xmlns:a16="http://schemas.microsoft.com/office/drawing/2014/main" id="{350C0083-B1FD-40B1-9757-CFD132B1BB74}"/>
              </a:ext>
            </a:extLst>
          </p:cNvPr>
          <p:cNvPicPr>
            <a:picLocks noChangeAspect="1"/>
          </p:cNvPicPr>
          <p:nvPr/>
        </p:nvPicPr>
        <p:blipFill>
          <a:blip r:embed="rId2"/>
          <a:stretch>
            <a:fillRect/>
          </a:stretch>
        </p:blipFill>
        <p:spPr>
          <a:xfrm>
            <a:off x="2076768" y="1478915"/>
            <a:ext cx="7649086" cy="4779645"/>
          </a:xfrm>
          <a:prstGeom prst="rect">
            <a:avLst/>
          </a:prstGeom>
        </p:spPr>
      </p:pic>
    </p:spTree>
    <p:extLst>
      <p:ext uri="{BB962C8B-B14F-4D97-AF65-F5344CB8AC3E}">
        <p14:creationId xmlns:p14="http://schemas.microsoft.com/office/powerpoint/2010/main" val="6146519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448F5-0F1C-4144-A4BA-880365F78403}"/>
              </a:ext>
            </a:extLst>
          </p:cNvPr>
          <p:cNvSpPr>
            <a:spLocks noGrp="1"/>
          </p:cNvSpPr>
          <p:nvPr>
            <p:ph type="title"/>
          </p:nvPr>
        </p:nvSpPr>
        <p:spPr>
          <a:xfrm>
            <a:off x="838200" y="29845"/>
            <a:ext cx="10515600" cy="1325563"/>
          </a:xfrm>
        </p:spPr>
        <p:txBody>
          <a:bodyPr/>
          <a:lstStyle/>
          <a:p>
            <a:pPr algn="ctr"/>
            <a:r>
              <a:rPr lang="en-GB" b="1" dirty="0"/>
              <a:t>Another way </a:t>
            </a:r>
          </a:p>
        </p:txBody>
      </p:sp>
      <p:pic>
        <p:nvPicPr>
          <p:cNvPr id="4" name="Picture 3">
            <a:extLst>
              <a:ext uri="{FF2B5EF4-FFF2-40B4-BE49-F238E27FC236}">
                <a16:creationId xmlns:a16="http://schemas.microsoft.com/office/drawing/2014/main" id="{80C20B1A-B120-4390-9365-CB5139FAC5A9}"/>
              </a:ext>
            </a:extLst>
          </p:cNvPr>
          <p:cNvPicPr>
            <a:picLocks noChangeAspect="1"/>
          </p:cNvPicPr>
          <p:nvPr/>
        </p:nvPicPr>
        <p:blipFill>
          <a:blip r:embed="rId2"/>
          <a:stretch>
            <a:fillRect/>
          </a:stretch>
        </p:blipFill>
        <p:spPr>
          <a:xfrm>
            <a:off x="2550160" y="1472565"/>
            <a:ext cx="7467600" cy="4542790"/>
          </a:xfrm>
          <a:prstGeom prst="rect">
            <a:avLst/>
          </a:prstGeom>
        </p:spPr>
      </p:pic>
      <p:sp>
        <p:nvSpPr>
          <p:cNvPr id="3" name="Rectangle 2">
            <a:extLst>
              <a:ext uri="{FF2B5EF4-FFF2-40B4-BE49-F238E27FC236}">
                <a16:creationId xmlns:a16="http://schemas.microsoft.com/office/drawing/2014/main" id="{76CF8A94-6ED4-410C-B710-123B3EA9ECF0}"/>
              </a:ext>
            </a:extLst>
          </p:cNvPr>
          <p:cNvSpPr/>
          <p:nvPr/>
        </p:nvSpPr>
        <p:spPr>
          <a:xfrm>
            <a:off x="2220915" y="986076"/>
            <a:ext cx="4438010" cy="369332"/>
          </a:xfrm>
          <a:prstGeom prst="rect">
            <a:avLst/>
          </a:prstGeom>
        </p:spPr>
        <p:txBody>
          <a:bodyPr wrap="none">
            <a:spAutoFit/>
          </a:bodyPr>
          <a:lstStyle/>
          <a:p>
            <a:r>
              <a:rPr lang="en-GB" dirty="0">
                <a:latin typeface="Calibri" panose="020F0502020204030204" pitchFamily="34" charset="0"/>
                <a:ea typeface="Calibri" panose="020F0502020204030204" pitchFamily="34" charset="0"/>
                <a:cs typeface="Times New Roman" panose="02020603050405020304" pitchFamily="18" charset="0"/>
              </a:rPr>
              <a:t>Now we have another way to do this problem</a:t>
            </a:r>
            <a:endParaRPr lang="en-GB" dirty="0"/>
          </a:p>
        </p:txBody>
      </p:sp>
      <p:sp>
        <p:nvSpPr>
          <p:cNvPr id="5" name="Rectangle 4">
            <a:extLst>
              <a:ext uri="{FF2B5EF4-FFF2-40B4-BE49-F238E27FC236}">
                <a16:creationId xmlns:a16="http://schemas.microsoft.com/office/drawing/2014/main" id="{8A922AF0-9CE7-44E5-A510-E11CF0BADB0A}"/>
              </a:ext>
            </a:extLst>
          </p:cNvPr>
          <p:cNvSpPr/>
          <p:nvPr/>
        </p:nvSpPr>
        <p:spPr>
          <a:xfrm>
            <a:off x="381000" y="6323393"/>
            <a:ext cx="11430000" cy="375552"/>
          </a:xfrm>
          <a:prstGeom prst="rect">
            <a:avLst/>
          </a:prstGeom>
        </p:spPr>
        <p:txBody>
          <a:bodyPr wrap="square">
            <a:spAutoFit/>
          </a:bodyPr>
          <a:lstStyle/>
          <a:p>
            <a:pPr>
              <a:lnSpc>
                <a:spcPct val="107000"/>
              </a:lnSpc>
              <a:spcAft>
                <a:spcPts val="800"/>
              </a:spcAft>
            </a:pPr>
            <a:r>
              <a:rPr lang="en-GB" dirty="0" err="1">
                <a:latin typeface="Calibri" panose="020F0502020204030204" pitchFamily="34" charset="0"/>
                <a:ea typeface="Calibri" panose="020F0502020204030204" pitchFamily="34" charset="0"/>
                <a:cs typeface="Times New Roman" panose="02020603050405020304" pitchFamily="18" charset="0"/>
              </a:rPr>
              <a:t>ni</a:t>
            </a:r>
            <a:r>
              <a:rPr lang="en-GB" dirty="0">
                <a:latin typeface="Calibri" panose="020F0502020204030204" pitchFamily="34" charset="0"/>
                <a:ea typeface="Calibri" panose="020F0502020204030204" pitchFamily="34" charset="0"/>
                <a:cs typeface="Times New Roman" panose="02020603050405020304" pitchFamily="18" charset="0"/>
              </a:rPr>
              <a:t> is difficult to compute exactly! because it depends exponentially on band gap and temperature</a:t>
            </a:r>
            <a:endParaRPr lang="en-GB" dirty="0"/>
          </a:p>
        </p:txBody>
      </p:sp>
    </p:spTree>
    <p:extLst>
      <p:ext uri="{BB962C8B-B14F-4D97-AF65-F5344CB8AC3E}">
        <p14:creationId xmlns:p14="http://schemas.microsoft.com/office/powerpoint/2010/main" val="42571484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EF21E-0F11-466B-BF78-254D96C8199B}"/>
              </a:ext>
            </a:extLst>
          </p:cNvPr>
          <p:cNvSpPr>
            <a:spLocks noGrp="1"/>
          </p:cNvSpPr>
          <p:nvPr>
            <p:ph type="title"/>
          </p:nvPr>
        </p:nvSpPr>
        <p:spPr/>
        <p:txBody>
          <a:bodyPr/>
          <a:lstStyle/>
          <a:p>
            <a:pPr algn="ctr"/>
            <a:r>
              <a:rPr lang="en-GB" b="1" dirty="0"/>
              <a:t>E-band diagram for N-type semiconductor</a:t>
            </a:r>
          </a:p>
        </p:txBody>
      </p:sp>
      <p:pic>
        <p:nvPicPr>
          <p:cNvPr id="4" name="Picture 3">
            <a:extLst>
              <a:ext uri="{FF2B5EF4-FFF2-40B4-BE49-F238E27FC236}">
                <a16:creationId xmlns:a16="http://schemas.microsoft.com/office/drawing/2014/main" id="{9AFEA576-1A4F-42BC-8C73-0E66A98FAAE9}"/>
              </a:ext>
            </a:extLst>
          </p:cNvPr>
          <p:cNvPicPr>
            <a:picLocks noChangeAspect="1"/>
          </p:cNvPicPr>
          <p:nvPr/>
        </p:nvPicPr>
        <p:blipFill>
          <a:blip r:embed="rId2"/>
          <a:stretch>
            <a:fillRect/>
          </a:stretch>
        </p:blipFill>
        <p:spPr>
          <a:xfrm>
            <a:off x="1657350" y="1452880"/>
            <a:ext cx="8877300" cy="4724400"/>
          </a:xfrm>
          <a:prstGeom prst="rect">
            <a:avLst/>
          </a:prstGeom>
        </p:spPr>
      </p:pic>
    </p:spTree>
    <p:extLst>
      <p:ext uri="{BB962C8B-B14F-4D97-AF65-F5344CB8AC3E}">
        <p14:creationId xmlns:p14="http://schemas.microsoft.com/office/powerpoint/2010/main" val="3303790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0E7D0-319D-48B6-B2EE-2A54B600E047}"/>
              </a:ext>
            </a:extLst>
          </p:cNvPr>
          <p:cNvSpPr>
            <a:spLocks noGrp="1"/>
          </p:cNvSpPr>
          <p:nvPr>
            <p:ph type="title"/>
          </p:nvPr>
        </p:nvSpPr>
        <p:spPr/>
        <p:txBody>
          <a:bodyPr/>
          <a:lstStyle/>
          <a:p>
            <a:pPr algn="ctr"/>
            <a:r>
              <a:rPr lang="en-GB" b="1" dirty="0"/>
              <a:t>E-band diagram for P-type semiconductor </a:t>
            </a:r>
          </a:p>
        </p:txBody>
      </p:sp>
      <p:pic>
        <p:nvPicPr>
          <p:cNvPr id="4" name="Picture 3">
            <a:extLst>
              <a:ext uri="{FF2B5EF4-FFF2-40B4-BE49-F238E27FC236}">
                <a16:creationId xmlns:a16="http://schemas.microsoft.com/office/drawing/2014/main" id="{DCDFCAE2-81B4-4E10-AF5B-1D064AEE09F3}"/>
              </a:ext>
            </a:extLst>
          </p:cNvPr>
          <p:cNvPicPr>
            <a:picLocks noChangeAspect="1"/>
          </p:cNvPicPr>
          <p:nvPr/>
        </p:nvPicPr>
        <p:blipFill>
          <a:blip r:embed="rId2"/>
          <a:stretch>
            <a:fillRect/>
          </a:stretch>
        </p:blipFill>
        <p:spPr>
          <a:xfrm>
            <a:off x="1600200" y="1454150"/>
            <a:ext cx="8991600" cy="4762500"/>
          </a:xfrm>
          <a:prstGeom prst="rect">
            <a:avLst/>
          </a:prstGeom>
        </p:spPr>
      </p:pic>
    </p:spTree>
    <p:extLst>
      <p:ext uri="{BB962C8B-B14F-4D97-AF65-F5344CB8AC3E}">
        <p14:creationId xmlns:p14="http://schemas.microsoft.com/office/powerpoint/2010/main" val="20977224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77F50-C9A4-4744-BBDF-053E2C484845}"/>
              </a:ext>
            </a:extLst>
          </p:cNvPr>
          <p:cNvSpPr>
            <a:spLocks noGrp="1"/>
          </p:cNvSpPr>
          <p:nvPr>
            <p:ph type="title"/>
          </p:nvPr>
        </p:nvSpPr>
        <p:spPr/>
        <p:txBody>
          <a:bodyPr/>
          <a:lstStyle/>
          <a:p>
            <a:pPr algn="ctr"/>
            <a:r>
              <a:rPr lang="en-GB" b="1" dirty="0"/>
              <a:t>Intrinsic semiconductor </a:t>
            </a:r>
          </a:p>
        </p:txBody>
      </p:sp>
      <p:pic>
        <p:nvPicPr>
          <p:cNvPr id="4" name="Picture 3">
            <a:extLst>
              <a:ext uri="{FF2B5EF4-FFF2-40B4-BE49-F238E27FC236}">
                <a16:creationId xmlns:a16="http://schemas.microsoft.com/office/drawing/2014/main" id="{42171544-07E8-4E2B-894C-216A590B598B}"/>
              </a:ext>
            </a:extLst>
          </p:cNvPr>
          <p:cNvPicPr>
            <a:picLocks noChangeAspect="1"/>
          </p:cNvPicPr>
          <p:nvPr/>
        </p:nvPicPr>
        <p:blipFill>
          <a:blip r:embed="rId2"/>
          <a:stretch>
            <a:fillRect/>
          </a:stretch>
        </p:blipFill>
        <p:spPr>
          <a:xfrm>
            <a:off x="1762442" y="1568450"/>
            <a:ext cx="8829675" cy="4924425"/>
          </a:xfrm>
          <a:prstGeom prst="rect">
            <a:avLst/>
          </a:prstGeom>
        </p:spPr>
      </p:pic>
    </p:spTree>
    <p:extLst>
      <p:ext uri="{BB962C8B-B14F-4D97-AF65-F5344CB8AC3E}">
        <p14:creationId xmlns:p14="http://schemas.microsoft.com/office/powerpoint/2010/main" val="24660917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496DC-71D7-4492-8806-42BA0E7098B2}"/>
              </a:ext>
            </a:extLst>
          </p:cNvPr>
          <p:cNvSpPr>
            <a:spLocks noGrp="1"/>
          </p:cNvSpPr>
          <p:nvPr>
            <p:ph type="title"/>
          </p:nvPr>
        </p:nvSpPr>
        <p:spPr/>
        <p:txBody>
          <a:bodyPr/>
          <a:lstStyle/>
          <a:p>
            <a:pPr algn="ctr"/>
            <a:r>
              <a:rPr lang="en-GB" b="1" dirty="0"/>
              <a:t>The intrinsic Fermi level </a:t>
            </a:r>
          </a:p>
        </p:txBody>
      </p:sp>
      <p:pic>
        <p:nvPicPr>
          <p:cNvPr id="4" name="Picture 3">
            <a:extLst>
              <a:ext uri="{FF2B5EF4-FFF2-40B4-BE49-F238E27FC236}">
                <a16:creationId xmlns:a16="http://schemas.microsoft.com/office/drawing/2014/main" id="{CA1B0E98-7E79-47D9-924F-55758DDF1808}"/>
              </a:ext>
            </a:extLst>
          </p:cNvPr>
          <p:cNvPicPr>
            <a:picLocks noChangeAspect="1"/>
          </p:cNvPicPr>
          <p:nvPr/>
        </p:nvPicPr>
        <p:blipFill>
          <a:blip r:embed="rId2"/>
          <a:stretch>
            <a:fillRect/>
          </a:stretch>
        </p:blipFill>
        <p:spPr>
          <a:xfrm>
            <a:off x="980440" y="1792422"/>
            <a:ext cx="7706360" cy="4318500"/>
          </a:xfrm>
          <a:prstGeom prst="rect">
            <a:avLst/>
          </a:prstGeom>
        </p:spPr>
      </p:pic>
      <p:sp>
        <p:nvSpPr>
          <p:cNvPr id="3" name="Rectangle 2">
            <a:extLst>
              <a:ext uri="{FF2B5EF4-FFF2-40B4-BE49-F238E27FC236}">
                <a16:creationId xmlns:a16="http://schemas.microsoft.com/office/drawing/2014/main" id="{63BA902E-290F-4B5E-B358-601CC01FD10F}"/>
              </a:ext>
            </a:extLst>
          </p:cNvPr>
          <p:cNvSpPr/>
          <p:nvPr/>
        </p:nvSpPr>
        <p:spPr>
          <a:xfrm>
            <a:off x="9083040" y="3319351"/>
            <a:ext cx="2519680" cy="126464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We will call the Fermi level in the intrinsic condition </a:t>
            </a:r>
            <a:r>
              <a:rPr lang="en-GB" dirty="0" err="1">
                <a:latin typeface="Calibri" panose="020F0502020204030204" pitchFamily="34" charset="0"/>
                <a:ea typeface="Calibri" panose="020F0502020204030204" pitchFamily="34" charset="0"/>
                <a:cs typeface="Times New Roman" panose="02020603050405020304" pitchFamily="18" charset="0"/>
              </a:rPr>
              <a:t>Ei</a:t>
            </a:r>
            <a:r>
              <a:rPr lang="en-GB" dirty="0">
                <a:latin typeface="Calibri" panose="020F0502020204030204" pitchFamily="34" charset="0"/>
                <a:ea typeface="Calibri" panose="020F0502020204030204" pitchFamily="34" charset="0"/>
                <a:cs typeface="Times New Roman" panose="02020603050405020304" pitchFamily="18" charset="0"/>
              </a:rPr>
              <a:t> instead of EF.</a:t>
            </a:r>
          </a:p>
        </p:txBody>
      </p:sp>
    </p:spTree>
    <p:extLst>
      <p:ext uri="{BB962C8B-B14F-4D97-AF65-F5344CB8AC3E}">
        <p14:creationId xmlns:p14="http://schemas.microsoft.com/office/powerpoint/2010/main" val="625971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2CDA8-2BDC-4830-98ED-047CC2C1C8B4}"/>
              </a:ext>
            </a:extLst>
          </p:cNvPr>
          <p:cNvSpPr>
            <a:spLocks noGrp="1"/>
          </p:cNvSpPr>
          <p:nvPr>
            <p:ph type="title"/>
          </p:nvPr>
        </p:nvSpPr>
        <p:spPr/>
        <p:txBody>
          <a:bodyPr/>
          <a:lstStyle/>
          <a:p>
            <a:pPr algn="ctr"/>
            <a:r>
              <a:rPr lang="en-GB" b="1" dirty="0"/>
              <a:t>The intrinsic level: Silicon </a:t>
            </a:r>
          </a:p>
        </p:txBody>
      </p:sp>
      <p:pic>
        <p:nvPicPr>
          <p:cNvPr id="4" name="Picture 3">
            <a:extLst>
              <a:ext uri="{FF2B5EF4-FFF2-40B4-BE49-F238E27FC236}">
                <a16:creationId xmlns:a16="http://schemas.microsoft.com/office/drawing/2014/main" id="{1AB5E723-9556-4B76-98FD-758C362C6EE9}"/>
              </a:ext>
            </a:extLst>
          </p:cNvPr>
          <p:cNvPicPr>
            <a:picLocks noChangeAspect="1"/>
          </p:cNvPicPr>
          <p:nvPr/>
        </p:nvPicPr>
        <p:blipFill>
          <a:blip r:embed="rId2"/>
          <a:stretch>
            <a:fillRect/>
          </a:stretch>
        </p:blipFill>
        <p:spPr>
          <a:xfrm>
            <a:off x="1633855" y="1597025"/>
            <a:ext cx="9086850" cy="4895850"/>
          </a:xfrm>
          <a:prstGeom prst="rect">
            <a:avLst/>
          </a:prstGeom>
        </p:spPr>
      </p:pic>
      <p:sp>
        <p:nvSpPr>
          <p:cNvPr id="3" name="Rectangle 2">
            <a:extLst>
              <a:ext uri="{FF2B5EF4-FFF2-40B4-BE49-F238E27FC236}">
                <a16:creationId xmlns:a16="http://schemas.microsoft.com/office/drawing/2014/main" id="{FBF97D10-076E-4C20-B15C-E4B6A0F1B90C}"/>
              </a:ext>
            </a:extLst>
          </p:cNvPr>
          <p:cNvSpPr/>
          <p:nvPr/>
        </p:nvSpPr>
        <p:spPr>
          <a:xfrm>
            <a:off x="4300690" y="1229023"/>
            <a:ext cx="5091843" cy="461665"/>
          </a:xfrm>
          <a:prstGeom prst="rect">
            <a:avLst/>
          </a:prstGeom>
        </p:spPr>
        <p:txBody>
          <a:bodyPr wrap="none">
            <a:spAutoFit/>
          </a:bodyPr>
          <a:lstStyle/>
          <a:p>
            <a:r>
              <a:rPr lang="en-GB" sz="2400" dirty="0">
                <a:latin typeface="Calibri" panose="020F0502020204030204" pitchFamily="34" charset="0"/>
                <a:ea typeface="Calibri" panose="020F0502020204030204" pitchFamily="34" charset="0"/>
                <a:cs typeface="Times New Roman" panose="02020603050405020304" pitchFamily="18" charset="0"/>
              </a:rPr>
              <a:t>let's work out some numbers for silicon</a:t>
            </a:r>
            <a:endParaRPr lang="en-GB" sz="2400" dirty="0"/>
          </a:p>
        </p:txBody>
      </p:sp>
    </p:spTree>
    <p:extLst>
      <p:ext uri="{BB962C8B-B14F-4D97-AF65-F5344CB8AC3E}">
        <p14:creationId xmlns:p14="http://schemas.microsoft.com/office/powerpoint/2010/main" val="2879376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E3338-CD1E-4ADB-AB56-98AEA2894F90}"/>
              </a:ext>
            </a:extLst>
          </p:cNvPr>
          <p:cNvSpPr>
            <a:spLocks noGrp="1"/>
          </p:cNvSpPr>
          <p:nvPr>
            <p:ph type="title"/>
          </p:nvPr>
        </p:nvSpPr>
        <p:spPr/>
        <p:txBody>
          <a:bodyPr/>
          <a:lstStyle/>
          <a:p>
            <a:pPr algn="ctr"/>
            <a:r>
              <a:rPr lang="en-GB" b="1" dirty="0"/>
              <a:t>Alternative expression for carrier densities </a:t>
            </a:r>
          </a:p>
        </p:txBody>
      </p:sp>
      <p:pic>
        <p:nvPicPr>
          <p:cNvPr id="4" name="Picture 3">
            <a:extLst>
              <a:ext uri="{FF2B5EF4-FFF2-40B4-BE49-F238E27FC236}">
                <a16:creationId xmlns:a16="http://schemas.microsoft.com/office/drawing/2014/main" id="{29AD2F0D-F116-4C3B-B605-04514FD0C9D3}"/>
              </a:ext>
            </a:extLst>
          </p:cNvPr>
          <p:cNvPicPr>
            <a:picLocks noChangeAspect="1"/>
          </p:cNvPicPr>
          <p:nvPr/>
        </p:nvPicPr>
        <p:blipFill>
          <a:blip r:embed="rId2"/>
          <a:stretch>
            <a:fillRect/>
          </a:stretch>
        </p:blipFill>
        <p:spPr>
          <a:xfrm>
            <a:off x="3038475" y="1457338"/>
            <a:ext cx="9153525" cy="4914900"/>
          </a:xfrm>
          <a:prstGeom prst="rect">
            <a:avLst/>
          </a:prstGeom>
        </p:spPr>
      </p:pic>
      <p:sp>
        <p:nvSpPr>
          <p:cNvPr id="3" name="Rectangle 2">
            <a:extLst>
              <a:ext uri="{FF2B5EF4-FFF2-40B4-BE49-F238E27FC236}">
                <a16:creationId xmlns:a16="http://schemas.microsoft.com/office/drawing/2014/main" id="{F4598328-B186-42BE-AF13-53DC975CA711}"/>
              </a:ext>
            </a:extLst>
          </p:cNvPr>
          <p:cNvSpPr/>
          <p:nvPr/>
        </p:nvSpPr>
        <p:spPr>
          <a:xfrm>
            <a:off x="224155" y="1555671"/>
            <a:ext cx="2814320" cy="2153731"/>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These two relations relate the carrier densities to the Fermi level and they're perfectly adequate. But there's another way to do this that's commonly done and it is useful also.</a:t>
            </a:r>
          </a:p>
        </p:txBody>
      </p:sp>
      <p:sp>
        <p:nvSpPr>
          <p:cNvPr id="5" name="Rectangle 4">
            <a:extLst>
              <a:ext uri="{FF2B5EF4-FFF2-40B4-BE49-F238E27FC236}">
                <a16:creationId xmlns:a16="http://schemas.microsoft.com/office/drawing/2014/main" id="{9325B30B-CB02-4EF2-A4E6-0D5DCB224B3B}"/>
              </a:ext>
            </a:extLst>
          </p:cNvPr>
          <p:cNvSpPr/>
          <p:nvPr/>
        </p:nvSpPr>
        <p:spPr>
          <a:xfrm>
            <a:off x="5653890" y="2782901"/>
            <a:ext cx="3287695" cy="375552"/>
          </a:xfrm>
          <a:prstGeom prst="rect">
            <a:avLst/>
          </a:prstGeom>
        </p:spPr>
        <p:txBody>
          <a:bodyPr wrap="non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These two expressions are equal.</a:t>
            </a:r>
          </a:p>
        </p:txBody>
      </p:sp>
    </p:spTree>
    <p:extLst>
      <p:ext uri="{BB962C8B-B14F-4D97-AF65-F5344CB8AC3E}">
        <p14:creationId xmlns:p14="http://schemas.microsoft.com/office/powerpoint/2010/main" val="2355438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7768E-C406-4C96-8C9F-16580B1AC40B}"/>
              </a:ext>
            </a:extLst>
          </p:cNvPr>
          <p:cNvSpPr>
            <a:spLocks noGrp="1"/>
          </p:cNvSpPr>
          <p:nvPr>
            <p:ph type="title"/>
          </p:nvPr>
        </p:nvSpPr>
        <p:spPr/>
        <p:txBody>
          <a:bodyPr/>
          <a:lstStyle/>
          <a:p>
            <a:pPr algn="ctr"/>
            <a:r>
              <a:rPr lang="en-GB" b="1" dirty="0"/>
              <a:t>“Reading” an E-band diagram</a:t>
            </a:r>
          </a:p>
        </p:txBody>
      </p:sp>
      <p:pic>
        <p:nvPicPr>
          <p:cNvPr id="4" name="Picture 3">
            <a:extLst>
              <a:ext uri="{FF2B5EF4-FFF2-40B4-BE49-F238E27FC236}">
                <a16:creationId xmlns:a16="http://schemas.microsoft.com/office/drawing/2014/main" id="{8E53184C-9B0D-4339-AE2A-D0B01215A11C}"/>
              </a:ext>
            </a:extLst>
          </p:cNvPr>
          <p:cNvPicPr>
            <a:picLocks noChangeAspect="1"/>
          </p:cNvPicPr>
          <p:nvPr/>
        </p:nvPicPr>
        <p:blipFill>
          <a:blip r:embed="rId2"/>
          <a:stretch>
            <a:fillRect/>
          </a:stretch>
        </p:blipFill>
        <p:spPr>
          <a:xfrm>
            <a:off x="1704975" y="1437640"/>
            <a:ext cx="8782050" cy="4876800"/>
          </a:xfrm>
          <a:prstGeom prst="rect">
            <a:avLst/>
          </a:prstGeom>
        </p:spPr>
      </p:pic>
    </p:spTree>
    <p:extLst>
      <p:ext uri="{BB962C8B-B14F-4D97-AF65-F5344CB8AC3E}">
        <p14:creationId xmlns:p14="http://schemas.microsoft.com/office/powerpoint/2010/main" val="201602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F47F3-946A-4C22-9AFB-8E6A69D766A8}"/>
              </a:ext>
            </a:extLst>
          </p:cNvPr>
          <p:cNvSpPr>
            <a:spLocks noGrp="1"/>
          </p:cNvSpPr>
          <p:nvPr>
            <p:ph type="title"/>
          </p:nvPr>
        </p:nvSpPr>
        <p:spPr/>
        <p:txBody>
          <a:bodyPr/>
          <a:lstStyle/>
          <a:p>
            <a:pPr algn="ctr"/>
            <a:r>
              <a:rPr lang="en-GB" b="1" dirty="0"/>
              <a:t>More about the Fermi function</a:t>
            </a:r>
          </a:p>
        </p:txBody>
      </p:sp>
      <p:pic>
        <p:nvPicPr>
          <p:cNvPr id="4" name="Picture 3">
            <a:extLst>
              <a:ext uri="{FF2B5EF4-FFF2-40B4-BE49-F238E27FC236}">
                <a16:creationId xmlns:a16="http://schemas.microsoft.com/office/drawing/2014/main" id="{B755C37C-977B-42D4-BAE4-A56507F8F635}"/>
              </a:ext>
            </a:extLst>
          </p:cNvPr>
          <p:cNvPicPr>
            <a:picLocks noChangeAspect="1"/>
          </p:cNvPicPr>
          <p:nvPr/>
        </p:nvPicPr>
        <p:blipFill>
          <a:blip r:embed="rId2"/>
          <a:stretch>
            <a:fillRect/>
          </a:stretch>
        </p:blipFill>
        <p:spPr>
          <a:xfrm>
            <a:off x="1642427" y="1690688"/>
            <a:ext cx="7958773" cy="4629978"/>
          </a:xfrm>
          <a:prstGeom prst="rect">
            <a:avLst/>
          </a:prstGeom>
        </p:spPr>
      </p:pic>
      <p:sp>
        <p:nvSpPr>
          <p:cNvPr id="3" name="Rectangle 2">
            <a:extLst>
              <a:ext uri="{FF2B5EF4-FFF2-40B4-BE49-F238E27FC236}">
                <a16:creationId xmlns:a16="http://schemas.microsoft.com/office/drawing/2014/main" id="{2D829142-2484-4E3D-AE2D-D625F58591AD}"/>
              </a:ext>
            </a:extLst>
          </p:cNvPr>
          <p:cNvSpPr/>
          <p:nvPr/>
        </p:nvSpPr>
        <p:spPr>
          <a:xfrm>
            <a:off x="8249920" y="2944861"/>
            <a:ext cx="3779520" cy="96827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What we'll find is that the width of that transition is determined by the temperature.</a:t>
            </a:r>
          </a:p>
        </p:txBody>
      </p:sp>
    </p:spTree>
    <p:extLst>
      <p:ext uri="{BB962C8B-B14F-4D97-AF65-F5344CB8AC3E}">
        <p14:creationId xmlns:p14="http://schemas.microsoft.com/office/powerpoint/2010/main" val="652653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EBE57-CBBF-497E-9D6A-B508C1960FC0}"/>
              </a:ext>
            </a:extLst>
          </p:cNvPr>
          <p:cNvSpPr>
            <a:spLocks noGrp="1"/>
          </p:cNvSpPr>
          <p:nvPr>
            <p:ph type="title"/>
          </p:nvPr>
        </p:nvSpPr>
        <p:spPr/>
        <p:txBody>
          <a:bodyPr/>
          <a:lstStyle/>
          <a:p>
            <a:pPr algn="ctr"/>
            <a:r>
              <a:rPr lang="en-GB" b="1" dirty="0"/>
              <a:t>Summary</a:t>
            </a:r>
            <a:r>
              <a:rPr lang="en-GB" dirty="0"/>
              <a:t> </a:t>
            </a:r>
          </a:p>
        </p:txBody>
      </p:sp>
      <p:pic>
        <p:nvPicPr>
          <p:cNvPr id="4" name="Picture 3">
            <a:extLst>
              <a:ext uri="{FF2B5EF4-FFF2-40B4-BE49-F238E27FC236}">
                <a16:creationId xmlns:a16="http://schemas.microsoft.com/office/drawing/2014/main" id="{D4FBD215-D567-4BF5-A71A-17398F848C6E}"/>
              </a:ext>
            </a:extLst>
          </p:cNvPr>
          <p:cNvPicPr>
            <a:picLocks noChangeAspect="1"/>
          </p:cNvPicPr>
          <p:nvPr/>
        </p:nvPicPr>
        <p:blipFill>
          <a:blip r:embed="rId2"/>
          <a:stretch>
            <a:fillRect/>
          </a:stretch>
        </p:blipFill>
        <p:spPr>
          <a:xfrm>
            <a:off x="1952625" y="1385887"/>
            <a:ext cx="8286750" cy="5000625"/>
          </a:xfrm>
          <a:prstGeom prst="rect">
            <a:avLst/>
          </a:prstGeom>
        </p:spPr>
      </p:pic>
    </p:spTree>
    <p:extLst>
      <p:ext uri="{BB962C8B-B14F-4D97-AF65-F5344CB8AC3E}">
        <p14:creationId xmlns:p14="http://schemas.microsoft.com/office/powerpoint/2010/main" val="31782889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05A450E-F618-486B-8F84-8FB0948F038A}"/>
              </a:ext>
            </a:extLst>
          </p:cNvPr>
          <p:cNvSpPr/>
          <p:nvPr/>
        </p:nvSpPr>
        <p:spPr>
          <a:xfrm>
            <a:off x="731520" y="1136154"/>
            <a:ext cx="10840720" cy="3170099"/>
          </a:xfrm>
          <a:prstGeom prst="rect">
            <a:avLst/>
          </a:prstGeom>
        </p:spPr>
        <p:txBody>
          <a:bodyPr wrap="square">
            <a:spAutoFit/>
          </a:bodyPr>
          <a:lstStyle/>
          <a:p>
            <a:pPr algn="ctr"/>
            <a:r>
              <a:rPr lang="en-GB" sz="4000" dirty="0">
                <a:latin typeface="Arial" panose="020B0604020202020204" pitchFamily="34" charset="0"/>
              </a:rPr>
              <a:t>Unit 3:  Equilibrium Carrier Concentrations</a:t>
            </a:r>
          </a:p>
          <a:p>
            <a:pPr algn="ctr"/>
            <a:r>
              <a:rPr lang="en-GB" sz="4000" dirty="0">
                <a:latin typeface="Arial" panose="020B0604020202020204" pitchFamily="34" charset="0"/>
              </a:rPr>
              <a:t> </a:t>
            </a:r>
          </a:p>
          <a:p>
            <a:pPr algn="ctr"/>
            <a:r>
              <a:rPr lang="en-GB" sz="4000" b="1" dirty="0">
                <a:latin typeface="Arial" panose="020B0604020202020204" pitchFamily="34" charset="0"/>
              </a:rPr>
              <a:t>Lecture 3.4:</a:t>
            </a:r>
          </a:p>
          <a:p>
            <a:pPr algn="ctr"/>
            <a:r>
              <a:rPr lang="en-GB" sz="4000" b="1" dirty="0">
                <a:latin typeface="Arial" panose="020B0604020202020204" pitchFamily="34" charset="0"/>
              </a:rPr>
              <a:t>Carrier concentration </a:t>
            </a:r>
          </a:p>
          <a:p>
            <a:pPr algn="ctr"/>
            <a:r>
              <a:rPr lang="en-GB" sz="4000" b="1" dirty="0">
                <a:latin typeface="Arial" panose="020B0604020202020204" pitchFamily="34" charset="0"/>
              </a:rPr>
              <a:t>vs. doping density </a:t>
            </a:r>
            <a:endParaRPr lang="en-GB" sz="4000" dirty="0"/>
          </a:p>
        </p:txBody>
      </p:sp>
    </p:spTree>
    <p:extLst>
      <p:ext uri="{BB962C8B-B14F-4D97-AF65-F5344CB8AC3E}">
        <p14:creationId xmlns:p14="http://schemas.microsoft.com/office/powerpoint/2010/main" val="30461588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860550-7948-4C26-8E94-9042EE87E64C}"/>
              </a:ext>
            </a:extLst>
          </p:cNvPr>
          <p:cNvSpPr>
            <a:spLocks noGrp="1"/>
          </p:cNvSpPr>
          <p:nvPr>
            <p:ph type="title"/>
          </p:nvPr>
        </p:nvSpPr>
        <p:spPr/>
        <p:txBody>
          <a:bodyPr/>
          <a:lstStyle/>
          <a:p>
            <a:pPr algn="ctr"/>
            <a:r>
              <a:rPr lang="fr-FR" b="1" dirty="0"/>
              <a:t>Carrier concentrations vs. Fermi </a:t>
            </a:r>
            <a:r>
              <a:rPr lang="fr-FR" b="1" dirty="0" err="1"/>
              <a:t>level</a:t>
            </a:r>
            <a:endParaRPr lang="en-GB" b="1" dirty="0"/>
          </a:p>
        </p:txBody>
      </p:sp>
      <p:pic>
        <p:nvPicPr>
          <p:cNvPr id="4" name="Picture 3">
            <a:extLst>
              <a:ext uri="{FF2B5EF4-FFF2-40B4-BE49-F238E27FC236}">
                <a16:creationId xmlns:a16="http://schemas.microsoft.com/office/drawing/2014/main" id="{3612851E-9D6F-4F33-B5D0-1F118493A73C}"/>
              </a:ext>
            </a:extLst>
          </p:cNvPr>
          <p:cNvPicPr>
            <a:picLocks noChangeAspect="1"/>
          </p:cNvPicPr>
          <p:nvPr/>
        </p:nvPicPr>
        <p:blipFill>
          <a:blip r:embed="rId2"/>
          <a:stretch>
            <a:fillRect/>
          </a:stretch>
        </p:blipFill>
        <p:spPr>
          <a:xfrm>
            <a:off x="1528762" y="1444625"/>
            <a:ext cx="9134475" cy="5048250"/>
          </a:xfrm>
          <a:prstGeom prst="rect">
            <a:avLst/>
          </a:prstGeom>
        </p:spPr>
      </p:pic>
    </p:spTree>
    <p:extLst>
      <p:ext uri="{BB962C8B-B14F-4D97-AF65-F5344CB8AC3E}">
        <p14:creationId xmlns:p14="http://schemas.microsoft.com/office/powerpoint/2010/main" val="4146519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A377A-41B5-44FD-9013-74ED7D6D59AD}"/>
              </a:ext>
            </a:extLst>
          </p:cNvPr>
          <p:cNvSpPr>
            <a:spLocks noGrp="1"/>
          </p:cNvSpPr>
          <p:nvPr>
            <p:ph type="title"/>
          </p:nvPr>
        </p:nvSpPr>
        <p:spPr/>
        <p:txBody>
          <a:bodyPr/>
          <a:lstStyle/>
          <a:p>
            <a:pPr algn="ctr"/>
            <a:r>
              <a:rPr lang="en-GB" b="1" dirty="0"/>
              <a:t>Space charge density </a:t>
            </a:r>
          </a:p>
        </p:txBody>
      </p:sp>
      <p:pic>
        <p:nvPicPr>
          <p:cNvPr id="4" name="Picture 3">
            <a:extLst>
              <a:ext uri="{FF2B5EF4-FFF2-40B4-BE49-F238E27FC236}">
                <a16:creationId xmlns:a16="http://schemas.microsoft.com/office/drawing/2014/main" id="{A699B253-54A8-4FF0-839D-E029D5A7231E}"/>
              </a:ext>
            </a:extLst>
          </p:cNvPr>
          <p:cNvPicPr>
            <a:picLocks noChangeAspect="1"/>
          </p:cNvPicPr>
          <p:nvPr/>
        </p:nvPicPr>
        <p:blipFill>
          <a:blip r:embed="rId2"/>
          <a:stretch>
            <a:fillRect/>
          </a:stretch>
        </p:blipFill>
        <p:spPr>
          <a:xfrm>
            <a:off x="2147887" y="1517332"/>
            <a:ext cx="7896225" cy="4676775"/>
          </a:xfrm>
          <a:prstGeom prst="rect">
            <a:avLst/>
          </a:prstGeom>
        </p:spPr>
      </p:pic>
    </p:spTree>
    <p:extLst>
      <p:ext uri="{BB962C8B-B14F-4D97-AF65-F5344CB8AC3E}">
        <p14:creationId xmlns:p14="http://schemas.microsoft.com/office/powerpoint/2010/main" val="35021792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534D-4E41-4523-AD2B-2D7601DB9B80}"/>
              </a:ext>
            </a:extLst>
          </p:cNvPr>
          <p:cNvSpPr>
            <a:spLocks noGrp="1"/>
          </p:cNvSpPr>
          <p:nvPr>
            <p:ph type="title"/>
          </p:nvPr>
        </p:nvSpPr>
        <p:spPr/>
        <p:txBody>
          <a:bodyPr/>
          <a:lstStyle/>
          <a:p>
            <a:pPr algn="ctr"/>
            <a:r>
              <a:rPr lang="en-GB" b="1" dirty="0"/>
              <a:t>Space charge neutrality</a:t>
            </a:r>
          </a:p>
        </p:txBody>
      </p:sp>
      <p:sp>
        <p:nvSpPr>
          <p:cNvPr id="3" name="Content Placeholder 2">
            <a:extLst>
              <a:ext uri="{FF2B5EF4-FFF2-40B4-BE49-F238E27FC236}">
                <a16:creationId xmlns:a16="http://schemas.microsoft.com/office/drawing/2014/main" id="{DF0465AA-0EAD-4219-A4C9-780954AEA979}"/>
              </a:ext>
            </a:extLst>
          </p:cNvPr>
          <p:cNvSpPr>
            <a:spLocks noGrp="1"/>
          </p:cNvSpPr>
          <p:nvPr>
            <p:ph idx="1"/>
          </p:nvPr>
        </p:nvSpPr>
        <p:spPr/>
        <p:txBody>
          <a:bodyPr>
            <a:normAutofit lnSpcReduction="10000"/>
          </a:bodyPr>
          <a:lstStyle/>
          <a:p>
            <a:pPr algn="just"/>
            <a:r>
              <a:rPr lang="en-GB" dirty="0"/>
              <a:t>Nature abhors a charge.</a:t>
            </a:r>
          </a:p>
          <a:p>
            <a:pPr algn="just"/>
            <a:endParaRPr lang="en-GB" dirty="0"/>
          </a:p>
          <a:p>
            <a:pPr algn="just"/>
            <a:r>
              <a:rPr lang="en-GB" dirty="0"/>
              <a:t>Mobile charges (electrons and holes) will be attracted to the immobile  ionized dopants), so that the net charge is zero.  </a:t>
            </a:r>
          </a:p>
          <a:p>
            <a:pPr algn="just"/>
            <a:endParaRPr lang="en-GB" dirty="0"/>
          </a:p>
          <a:p>
            <a:pPr algn="just"/>
            <a:endParaRPr lang="en-GB" dirty="0"/>
          </a:p>
          <a:p>
            <a:pPr algn="just"/>
            <a:endParaRPr lang="en-GB" dirty="0"/>
          </a:p>
          <a:p>
            <a:pPr algn="just"/>
            <a:r>
              <a:rPr lang="en-GB" dirty="0"/>
              <a:t>Almost uniform semiconductors will be nearly neutral, but with strong non-uniformities (e.g. PN junctions), there will  be a space charge. </a:t>
            </a:r>
          </a:p>
        </p:txBody>
      </p:sp>
      <p:pic>
        <p:nvPicPr>
          <p:cNvPr id="4" name="Picture 3">
            <a:extLst>
              <a:ext uri="{FF2B5EF4-FFF2-40B4-BE49-F238E27FC236}">
                <a16:creationId xmlns:a16="http://schemas.microsoft.com/office/drawing/2014/main" id="{D19B3520-3B99-4085-93B6-00C19E00D1E4}"/>
              </a:ext>
            </a:extLst>
          </p:cNvPr>
          <p:cNvPicPr>
            <a:picLocks noChangeAspect="1"/>
          </p:cNvPicPr>
          <p:nvPr/>
        </p:nvPicPr>
        <p:blipFill>
          <a:blip r:embed="rId2"/>
          <a:stretch>
            <a:fillRect/>
          </a:stretch>
        </p:blipFill>
        <p:spPr>
          <a:xfrm>
            <a:off x="4400550" y="3824287"/>
            <a:ext cx="3390900" cy="733425"/>
          </a:xfrm>
          <a:prstGeom prst="rect">
            <a:avLst/>
          </a:prstGeom>
        </p:spPr>
      </p:pic>
    </p:spTree>
    <p:extLst>
      <p:ext uri="{BB962C8B-B14F-4D97-AF65-F5344CB8AC3E}">
        <p14:creationId xmlns:p14="http://schemas.microsoft.com/office/powerpoint/2010/main" val="1084201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3B2A3-2BFE-447B-90BE-7CE2F8DB89AD}"/>
              </a:ext>
            </a:extLst>
          </p:cNvPr>
          <p:cNvSpPr>
            <a:spLocks noGrp="1"/>
          </p:cNvSpPr>
          <p:nvPr>
            <p:ph type="title"/>
          </p:nvPr>
        </p:nvSpPr>
        <p:spPr/>
        <p:txBody>
          <a:bodyPr/>
          <a:lstStyle/>
          <a:p>
            <a:pPr algn="ctr"/>
            <a:r>
              <a:rPr lang="en-GB" b="1" dirty="0"/>
              <a:t>Fully ionized dopants </a:t>
            </a:r>
          </a:p>
        </p:txBody>
      </p:sp>
      <p:pic>
        <p:nvPicPr>
          <p:cNvPr id="4" name="Picture 3">
            <a:extLst>
              <a:ext uri="{FF2B5EF4-FFF2-40B4-BE49-F238E27FC236}">
                <a16:creationId xmlns:a16="http://schemas.microsoft.com/office/drawing/2014/main" id="{3FC45608-22C3-49EC-9595-92581FCF62F1}"/>
              </a:ext>
            </a:extLst>
          </p:cNvPr>
          <p:cNvPicPr>
            <a:picLocks noChangeAspect="1"/>
          </p:cNvPicPr>
          <p:nvPr/>
        </p:nvPicPr>
        <p:blipFill>
          <a:blip r:embed="rId2"/>
          <a:stretch>
            <a:fillRect/>
          </a:stretch>
        </p:blipFill>
        <p:spPr>
          <a:xfrm>
            <a:off x="1764982" y="1377950"/>
            <a:ext cx="8905875" cy="5114925"/>
          </a:xfrm>
          <a:prstGeom prst="rect">
            <a:avLst/>
          </a:prstGeom>
        </p:spPr>
      </p:pic>
    </p:spTree>
    <p:extLst>
      <p:ext uri="{BB962C8B-B14F-4D97-AF65-F5344CB8AC3E}">
        <p14:creationId xmlns:p14="http://schemas.microsoft.com/office/powerpoint/2010/main" val="259030902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04E82-8D3F-4985-84BA-244A60777A6C}"/>
              </a:ext>
            </a:extLst>
          </p:cNvPr>
          <p:cNvSpPr>
            <a:spLocks noGrp="1"/>
          </p:cNvSpPr>
          <p:nvPr>
            <p:ph type="title"/>
          </p:nvPr>
        </p:nvSpPr>
        <p:spPr/>
        <p:txBody>
          <a:bodyPr/>
          <a:lstStyle/>
          <a:p>
            <a:pPr algn="ctr"/>
            <a:r>
              <a:rPr lang="en-GB" b="1" dirty="0"/>
              <a:t>Space charge neutrality again </a:t>
            </a:r>
          </a:p>
        </p:txBody>
      </p:sp>
      <p:pic>
        <p:nvPicPr>
          <p:cNvPr id="4" name="Picture 3">
            <a:extLst>
              <a:ext uri="{FF2B5EF4-FFF2-40B4-BE49-F238E27FC236}">
                <a16:creationId xmlns:a16="http://schemas.microsoft.com/office/drawing/2014/main" id="{CE35D39A-FB37-42C5-9A22-6B569E7EE38E}"/>
              </a:ext>
            </a:extLst>
          </p:cNvPr>
          <p:cNvPicPr>
            <a:picLocks noChangeAspect="1"/>
          </p:cNvPicPr>
          <p:nvPr/>
        </p:nvPicPr>
        <p:blipFill>
          <a:blip r:embed="rId2"/>
          <a:stretch>
            <a:fillRect/>
          </a:stretch>
        </p:blipFill>
        <p:spPr>
          <a:xfrm>
            <a:off x="1676717" y="1474470"/>
            <a:ext cx="9001125" cy="4762500"/>
          </a:xfrm>
          <a:prstGeom prst="rect">
            <a:avLst/>
          </a:prstGeom>
        </p:spPr>
      </p:pic>
    </p:spTree>
    <p:extLst>
      <p:ext uri="{BB962C8B-B14F-4D97-AF65-F5344CB8AC3E}">
        <p14:creationId xmlns:p14="http://schemas.microsoft.com/office/powerpoint/2010/main" val="5173205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0B5A4-C495-425C-9018-9605E8B4A096}"/>
              </a:ext>
            </a:extLst>
          </p:cNvPr>
          <p:cNvSpPr>
            <a:spLocks noGrp="1"/>
          </p:cNvSpPr>
          <p:nvPr>
            <p:ph type="title"/>
          </p:nvPr>
        </p:nvSpPr>
        <p:spPr/>
        <p:txBody>
          <a:bodyPr/>
          <a:lstStyle/>
          <a:p>
            <a:pPr algn="ctr"/>
            <a:r>
              <a:rPr lang="en-GB" b="1" dirty="0"/>
              <a:t>Solving for the carrier density </a:t>
            </a:r>
          </a:p>
        </p:txBody>
      </p:sp>
      <p:pic>
        <p:nvPicPr>
          <p:cNvPr id="4" name="Picture 3">
            <a:extLst>
              <a:ext uri="{FF2B5EF4-FFF2-40B4-BE49-F238E27FC236}">
                <a16:creationId xmlns:a16="http://schemas.microsoft.com/office/drawing/2014/main" id="{5B0B8878-6141-47B8-8964-63EE68474BDA}"/>
              </a:ext>
            </a:extLst>
          </p:cNvPr>
          <p:cNvPicPr>
            <a:picLocks noChangeAspect="1"/>
          </p:cNvPicPr>
          <p:nvPr/>
        </p:nvPicPr>
        <p:blipFill>
          <a:blip r:embed="rId2"/>
          <a:stretch>
            <a:fillRect/>
          </a:stretch>
        </p:blipFill>
        <p:spPr>
          <a:xfrm>
            <a:off x="2077403" y="1578960"/>
            <a:ext cx="7757478" cy="4715160"/>
          </a:xfrm>
          <a:prstGeom prst="rect">
            <a:avLst/>
          </a:prstGeom>
        </p:spPr>
      </p:pic>
    </p:spTree>
    <p:extLst>
      <p:ext uri="{BB962C8B-B14F-4D97-AF65-F5344CB8AC3E}">
        <p14:creationId xmlns:p14="http://schemas.microsoft.com/office/powerpoint/2010/main" val="3981188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B58B6-D69C-4D5F-BA24-75CE1B44532B}"/>
              </a:ext>
            </a:extLst>
          </p:cNvPr>
          <p:cNvSpPr>
            <a:spLocks noGrp="1"/>
          </p:cNvSpPr>
          <p:nvPr>
            <p:ph type="title"/>
          </p:nvPr>
        </p:nvSpPr>
        <p:spPr/>
        <p:txBody>
          <a:bodyPr/>
          <a:lstStyle/>
          <a:p>
            <a:pPr algn="ctr"/>
            <a:r>
              <a:rPr lang="en-GB" b="1" dirty="0"/>
              <a:t>Result: N-type </a:t>
            </a:r>
          </a:p>
        </p:txBody>
      </p:sp>
      <p:pic>
        <p:nvPicPr>
          <p:cNvPr id="4" name="Picture 3">
            <a:extLst>
              <a:ext uri="{FF2B5EF4-FFF2-40B4-BE49-F238E27FC236}">
                <a16:creationId xmlns:a16="http://schemas.microsoft.com/office/drawing/2014/main" id="{AB1CF26D-1EAE-4EE9-BE4D-4B3061AF42A2}"/>
              </a:ext>
            </a:extLst>
          </p:cNvPr>
          <p:cNvPicPr>
            <a:picLocks noChangeAspect="1"/>
          </p:cNvPicPr>
          <p:nvPr/>
        </p:nvPicPr>
        <p:blipFill>
          <a:blip r:embed="rId2"/>
          <a:stretch>
            <a:fillRect/>
          </a:stretch>
        </p:blipFill>
        <p:spPr>
          <a:xfrm>
            <a:off x="1798320" y="1562099"/>
            <a:ext cx="8615744" cy="5220049"/>
          </a:xfrm>
          <a:prstGeom prst="rect">
            <a:avLst/>
          </a:prstGeom>
        </p:spPr>
      </p:pic>
    </p:spTree>
    <p:extLst>
      <p:ext uri="{BB962C8B-B14F-4D97-AF65-F5344CB8AC3E}">
        <p14:creationId xmlns:p14="http://schemas.microsoft.com/office/powerpoint/2010/main" val="9583049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EC917-5260-40DC-ADA6-09934512A20F}"/>
              </a:ext>
            </a:extLst>
          </p:cNvPr>
          <p:cNvSpPr>
            <a:spLocks noGrp="1"/>
          </p:cNvSpPr>
          <p:nvPr>
            <p:ph type="title"/>
          </p:nvPr>
        </p:nvSpPr>
        <p:spPr/>
        <p:txBody>
          <a:bodyPr/>
          <a:lstStyle/>
          <a:p>
            <a:pPr algn="ctr"/>
            <a:r>
              <a:rPr lang="en-GB" b="1" dirty="0"/>
              <a:t>Result: P-type </a:t>
            </a:r>
          </a:p>
        </p:txBody>
      </p:sp>
      <p:pic>
        <p:nvPicPr>
          <p:cNvPr id="4" name="Picture 3">
            <a:extLst>
              <a:ext uri="{FF2B5EF4-FFF2-40B4-BE49-F238E27FC236}">
                <a16:creationId xmlns:a16="http://schemas.microsoft.com/office/drawing/2014/main" id="{37129131-970E-40EF-9CCE-0C9E798CC4D8}"/>
              </a:ext>
            </a:extLst>
          </p:cNvPr>
          <p:cNvPicPr>
            <a:picLocks noChangeAspect="1"/>
          </p:cNvPicPr>
          <p:nvPr/>
        </p:nvPicPr>
        <p:blipFill>
          <a:blip r:embed="rId2"/>
          <a:stretch>
            <a:fillRect/>
          </a:stretch>
        </p:blipFill>
        <p:spPr>
          <a:xfrm>
            <a:off x="2296160" y="1426845"/>
            <a:ext cx="7914640" cy="4953660"/>
          </a:xfrm>
          <a:prstGeom prst="rect">
            <a:avLst/>
          </a:prstGeom>
        </p:spPr>
      </p:pic>
    </p:spTree>
    <p:extLst>
      <p:ext uri="{BB962C8B-B14F-4D97-AF65-F5344CB8AC3E}">
        <p14:creationId xmlns:p14="http://schemas.microsoft.com/office/powerpoint/2010/main" val="225685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5735-FC42-43EE-9225-77D05323B529}"/>
              </a:ext>
            </a:extLst>
          </p:cNvPr>
          <p:cNvSpPr>
            <a:spLocks noGrp="1"/>
          </p:cNvSpPr>
          <p:nvPr>
            <p:ph type="title"/>
          </p:nvPr>
        </p:nvSpPr>
        <p:spPr/>
        <p:txBody>
          <a:bodyPr/>
          <a:lstStyle/>
          <a:p>
            <a:pPr algn="ctr"/>
            <a:r>
              <a:rPr lang="en-GB" b="1" dirty="0"/>
              <a:t>Effect of temperature</a:t>
            </a:r>
          </a:p>
        </p:txBody>
      </p:sp>
      <p:pic>
        <p:nvPicPr>
          <p:cNvPr id="4" name="Picture 3">
            <a:extLst>
              <a:ext uri="{FF2B5EF4-FFF2-40B4-BE49-F238E27FC236}">
                <a16:creationId xmlns:a16="http://schemas.microsoft.com/office/drawing/2014/main" id="{5B280B3D-D304-4EEB-8739-25DA9146418E}"/>
              </a:ext>
            </a:extLst>
          </p:cNvPr>
          <p:cNvPicPr>
            <a:picLocks noChangeAspect="1"/>
          </p:cNvPicPr>
          <p:nvPr/>
        </p:nvPicPr>
        <p:blipFill>
          <a:blip r:embed="rId2"/>
          <a:stretch>
            <a:fillRect/>
          </a:stretch>
        </p:blipFill>
        <p:spPr>
          <a:xfrm>
            <a:off x="2379027" y="1690688"/>
            <a:ext cx="7984173" cy="4579274"/>
          </a:xfrm>
          <a:prstGeom prst="rect">
            <a:avLst/>
          </a:prstGeom>
        </p:spPr>
      </p:pic>
      <p:sp>
        <p:nvSpPr>
          <p:cNvPr id="3" name="Rectangle 2">
            <a:extLst>
              <a:ext uri="{FF2B5EF4-FFF2-40B4-BE49-F238E27FC236}">
                <a16:creationId xmlns:a16="http://schemas.microsoft.com/office/drawing/2014/main" id="{E37FC037-C89E-492B-ACEC-E893A8580BA4}"/>
              </a:ext>
            </a:extLst>
          </p:cNvPr>
          <p:cNvSpPr/>
          <p:nvPr/>
        </p:nvSpPr>
        <p:spPr>
          <a:xfrm>
            <a:off x="8966200" y="2404663"/>
            <a:ext cx="2794000" cy="2746457"/>
          </a:xfrm>
          <a:prstGeom prst="rect">
            <a:avLst/>
          </a:prstGeom>
        </p:spPr>
        <p:txBody>
          <a:bodyPr wrap="square">
            <a:spAutoFit/>
          </a:bodyPr>
          <a:lstStyle/>
          <a:p>
            <a:pPr algn="just">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If the temperature increase, the width of the transition from high probability of being occupied to low probability of being occupied gets broader. As the semiconductor cool down, the width of that region gets sharper.</a:t>
            </a:r>
          </a:p>
        </p:txBody>
      </p:sp>
    </p:spTree>
    <p:extLst>
      <p:ext uri="{BB962C8B-B14F-4D97-AF65-F5344CB8AC3E}">
        <p14:creationId xmlns:p14="http://schemas.microsoft.com/office/powerpoint/2010/main" val="290647944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7A084-B515-4B92-BE35-9840B8B697CF}"/>
              </a:ext>
            </a:extLst>
          </p:cNvPr>
          <p:cNvSpPr>
            <a:spLocks noGrp="1"/>
          </p:cNvSpPr>
          <p:nvPr>
            <p:ph type="title"/>
          </p:nvPr>
        </p:nvSpPr>
        <p:spPr/>
        <p:txBody>
          <a:bodyPr/>
          <a:lstStyle/>
          <a:p>
            <a:pPr algn="ctr"/>
            <a:r>
              <a:rPr lang="en-GB" b="1" dirty="0"/>
              <a:t>Example 1 </a:t>
            </a:r>
          </a:p>
        </p:txBody>
      </p:sp>
      <p:pic>
        <p:nvPicPr>
          <p:cNvPr id="4" name="Picture 3">
            <a:extLst>
              <a:ext uri="{FF2B5EF4-FFF2-40B4-BE49-F238E27FC236}">
                <a16:creationId xmlns:a16="http://schemas.microsoft.com/office/drawing/2014/main" id="{56F3131D-BD43-48C1-9AC0-DFA27FF56432}"/>
              </a:ext>
            </a:extLst>
          </p:cNvPr>
          <p:cNvPicPr>
            <a:picLocks noChangeAspect="1"/>
          </p:cNvPicPr>
          <p:nvPr/>
        </p:nvPicPr>
        <p:blipFill>
          <a:blip r:embed="rId2"/>
          <a:stretch>
            <a:fillRect/>
          </a:stretch>
        </p:blipFill>
        <p:spPr>
          <a:xfrm>
            <a:off x="1432560" y="1605597"/>
            <a:ext cx="9150350" cy="2143125"/>
          </a:xfrm>
          <a:prstGeom prst="rect">
            <a:avLst/>
          </a:prstGeom>
        </p:spPr>
      </p:pic>
    </p:spTree>
    <p:extLst>
      <p:ext uri="{BB962C8B-B14F-4D97-AF65-F5344CB8AC3E}">
        <p14:creationId xmlns:p14="http://schemas.microsoft.com/office/powerpoint/2010/main" val="19111528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728F4-BF67-4A4B-ADF3-0C5DBDD736BF}"/>
              </a:ext>
            </a:extLst>
          </p:cNvPr>
          <p:cNvSpPr>
            <a:spLocks noGrp="1"/>
          </p:cNvSpPr>
          <p:nvPr>
            <p:ph type="title"/>
          </p:nvPr>
        </p:nvSpPr>
        <p:spPr/>
        <p:txBody>
          <a:bodyPr/>
          <a:lstStyle/>
          <a:p>
            <a:pPr algn="ctr"/>
            <a:r>
              <a:rPr lang="en-GB" b="1" dirty="0" err="1"/>
              <a:t>Soln</a:t>
            </a:r>
            <a:r>
              <a:rPr lang="en-GB" dirty="0"/>
              <a:t> </a:t>
            </a:r>
          </a:p>
        </p:txBody>
      </p:sp>
      <p:pic>
        <p:nvPicPr>
          <p:cNvPr id="4" name="Picture 3">
            <a:extLst>
              <a:ext uri="{FF2B5EF4-FFF2-40B4-BE49-F238E27FC236}">
                <a16:creationId xmlns:a16="http://schemas.microsoft.com/office/drawing/2014/main" id="{10F46CD0-38E1-4C79-812A-5DF0F072F16D}"/>
              </a:ext>
            </a:extLst>
          </p:cNvPr>
          <p:cNvPicPr>
            <a:picLocks noChangeAspect="1"/>
          </p:cNvPicPr>
          <p:nvPr/>
        </p:nvPicPr>
        <p:blipFill>
          <a:blip r:embed="rId2"/>
          <a:stretch>
            <a:fillRect/>
          </a:stretch>
        </p:blipFill>
        <p:spPr>
          <a:xfrm>
            <a:off x="1905000" y="2081212"/>
            <a:ext cx="8382000" cy="2695575"/>
          </a:xfrm>
          <a:prstGeom prst="rect">
            <a:avLst/>
          </a:prstGeom>
        </p:spPr>
      </p:pic>
    </p:spTree>
    <p:extLst>
      <p:ext uri="{BB962C8B-B14F-4D97-AF65-F5344CB8AC3E}">
        <p14:creationId xmlns:p14="http://schemas.microsoft.com/office/powerpoint/2010/main" val="4541695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D1844-5590-4ACA-A301-E27EBE7693BA}"/>
              </a:ext>
            </a:extLst>
          </p:cNvPr>
          <p:cNvSpPr>
            <a:spLocks noGrp="1"/>
          </p:cNvSpPr>
          <p:nvPr>
            <p:ph type="title"/>
          </p:nvPr>
        </p:nvSpPr>
        <p:spPr/>
        <p:txBody>
          <a:bodyPr/>
          <a:lstStyle/>
          <a:p>
            <a:pPr algn="ctr"/>
            <a:r>
              <a:rPr lang="en-GB" b="1" dirty="0"/>
              <a:t>Example 2 </a:t>
            </a:r>
          </a:p>
        </p:txBody>
      </p:sp>
      <p:pic>
        <p:nvPicPr>
          <p:cNvPr id="4" name="Picture 3">
            <a:extLst>
              <a:ext uri="{FF2B5EF4-FFF2-40B4-BE49-F238E27FC236}">
                <a16:creationId xmlns:a16="http://schemas.microsoft.com/office/drawing/2014/main" id="{3C35464E-49FE-471E-B356-449DF50A7E0B}"/>
              </a:ext>
            </a:extLst>
          </p:cNvPr>
          <p:cNvPicPr>
            <a:picLocks noChangeAspect="1"/>
          </p:cNvPicPr>
          <p:nvPr/>
        </p:nvPicPr>
        <p:blipFill>
          <a:blip r:embed="rId2"/>
          <a:stretch>
            <a:fillRect/>
          </a:stretch>
        </p:blipFill>
        <p:spPr>
          <a:xfrm>
            <a:off x="1433195" y="1457007"/>
            <a:ext cx="8858250" cy="1343025"/>
          </a:xfrm>
          <a:prstGeom prst="rect">
            <a:avLst/>
          </a:prstGeom>
        </p:spPr>
      </p:pic>
    </p:spTree>
    <p:extLst>
      <p:ext uri="{BB962C8B-B14F-4D97-AF65-F5344CB8AC3E}">
        <p14:creationId xmlns:p14="http://schemas.microsoft.com/office/powerpoint/2010/main" val="4580286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55E80-3A06-4005-8414-776C883DFDBE}"/>
              </a:ext>
            </a:extLst>
          </p:cNvPr>
          <p:cNvSpPr>
            <a:spLocks noGrp="1"/>
          </p:cNvSpPr>
          <p:nvPr>
            <p:ph type="title"/>
          </p:nvPr>
        </p:nvSpPr>
        <p:spPr/>
        <p:txBody>
          <a:bodyPr/>
          <a:lstStyle/>
          <a:p>
            <a:pPr algn="ctr"/>
            <a:r>
              <a:rPr lang="en-GB" b="1" dirty="0" err="1"/>
              <a:t>Soln</a:t>
            </a:r>
            <a:r>
              <a:rPr lang="en-GB" b="1" dirty="0"/>
              <a:t> </a:t>
            </a:r>
          </a:p>
        </p:txBody>
      </p:sp>
      <p:pic>
        <p:nvPicPr>
          <p:cNvPr id="4" name="Picture 3">
            <a:extLst>
              <a:ext uri="{FF2B5EF4-FFF2-40B4-BE49-F238E27FC236}">
                <a16:creationId xmlns:a16="http://schemas.microsoft.com/office/drawing/2014/main" id="{011D24A9-4B5D-4FA4-B7DB-0F44C9F70FD8}"/>
              </a:ext>
            </a:extLst>
          </p:cNvPr>
          <p:cNvPicPr>
            <a:picLocks noChangeAspect="1"/>
          </p:cNvPicPr>
          <p:nvPr/>
        </p:nvPicPr>
        <p:blipFill>
          <a:blip r:embed="rId2"/>
          <a:stretch>
            <a:fillRect/>
          </a:stretch>
        </p:blipFill>
        <p:spPr>
          <a:xfrm>
            <a:off x="2166937" y="1695450"/>
            <a:ext cx="7858125" cy="3467100"/>
          </a:xfrm>
          <a:prstGeom prst="rect">
            <a:avLst/>
          </a:prstGeom>
        </p:spPr>
      </p:pic>
    </p:spTree>
    <p:extLst>
      <p:ext uri="{BB962C8B-B14F-4D97-AF65-F5344CB8AC3E}">
        <p14:creationId xmlns:p14="http://schemas.microsoft.com/office/powerpoint/2010/main" val="42410347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E09DE-5514-45D8-B974-4E1D454013C8}"/>
              </a:ext>
            </a:extLst>
          </p:cNvPr>
          <p:cNvSpPr>
            <a:spLocks noGrp="1"/>
          </p:cNvSpPr>
          <p:nvPr>
            <p:ph type="title"/>
          </p:nvPr>
        </p:nvSpPr>
        <p:spPr/>
        <p:txBody>
          <a:bodyPr/>
          <a:lstStyle/>
          <a:p>
            <a:pPr algn="ctr"/>
            <a:r>
              <a:rPr lang="en-GB" b="1" dirty="0"/>
              <a:t>Conclusion </a:t>
            </a:r>
          </a:p>
        </p:txBody>
      </p:sp>
      <p:pic>
        <p:nvPicPr>
          <p:cNvPr id="4" name="Picture 3">
            <a:extLst>
              <a:ext uri="{FF2B5EF4-FFF2-40B4-BE49-F238E27FC236}">
                <a16:creationId xmlns:a16="http://schemas.microsoft.com/office/drawing/2014/main" id="{F0718999-47E9-409A-931E-79BB9D20C49C}"/>
              </a:ext>
            </a:extLst>
          </p:cNvPr>
          <p:cNvPicPr>
            <a:picLocks noChangeAspect="1"/>
          </p:cNvPicPr>
          <p:nvPr/>
        </p:nvPicPr>
        <p:blipFill>
          <a:blip r:embed="rId2"/>
          <a:stretch>
            <a:fillRect/>
          </a:stretch>
        </p:blipFill>
        <p:spPr>
          <a:xfrm>
            <a:off x="947935" y="1507490"/>
            <a:ext cx="10515600" cy="5205046"/>
          </a:xfrm>
          <a:prstGeom prst="rect">
            <a:avLst/>
          </a:prstGeom>
        </p:spPr>
      </p:pic>
    </p:spTree>
    <p:extLst>
      <p:ext uri="{BB962C8B-B14F-4D97-AF65-F5344CB8AC3E}">
        <p14:creationId xmlns:p14="http://schemas.microsoft.com/office/powerpoint/2010/main" val="97991925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B8C7E-358C-445B-95C8-978EAC180E1A}"/>
              </a:ext>
            </a:extLst>
          </p:cNvPr>
          <p:cNvSpPr>
            <a:spLocks noGrp="1"/>
          </p:cNvSpPr>
          <p:nvPr>
            <p:ph type="title"/>
          </p:nvPr>
        </p:nvSpPr>
        <p:spPr/>
        <p:txBody>
          <a:bodyPr/>
          <a:lstStyle/>
          <a:p>
            <a:pPr algn="ctr"/>
            <a:r>
              <a:rPr lang="en-GB" b="1" dirty="0"/>
              <a:t>Summary</a:t>
            </a:r>
          </a:p>
        </p:txBody>
      </p:sp>
      <p:pic>
        <p:nvPicPr>
          <p:cNvPr id="4" name="Content Placeholder 3">
            <a:extLst>
              <a:ext uri="{FF2B5EF4-FFF2-40B4-BE49-F238E27FC236}">
                <a16:creationId xmlns:a16="http://schemas.microsoft.com/office/drawing/2014/main" id="{63D2183E-2A8C-4D1D-B2C4-CFB63D260A17}"/>
              </a:ext>
            </a:extLst>
          </p:cNvPr>
          <p:cNvPicPr>
            <a:picLocks noGrp="1" noChangeAspect="1"/>
          </p:cNvPicPr>
          <p:nvPr>
            <p:ph idx="1"/>
          </p:nvPr>
        </p:nvPicPr>
        <p:blipFill>
          <a:blip r:embed="rId2"/>
          <a:stretch>
            <a:fillRect/>
          </a:stretch>
        </p:blipFill>
        <p:spPr>
          <a:xfrm>
            <a:off x="2047549" y="1825625"/>
            <a:ext cx="8096901" cy="4351338"/>
          </a:xfrm>
          <a:prstGeom prst="rect">
            <a:avLst/>
          </a:prstGeom>
        </p:spPr>
      </p:pic>
    </p:spTree>
    <p:extLst>
      <p:ext uri="{BB962C8B-B14F-4D97-AF65-F5344CB8AC3E}">
        <p14:creationId xmlns:p14="http://schemas.microsoft.com/office/powerpoint/2010/main" val="94951225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99F6D48-5E6E-4498-B0E8-0DBFBDDE0D85}"/>
              </a:ext>
            </a:extLst>
          </p:cNvPr>
          <p:cNvSpPr/>
          <p:nvPr/>
        </p:nvSpPr>
        <p:spPr>
          <a:xfrm>
            <a:off x="675640" y="1095514"/>
            <a:ext cx="10840720" cy="2862322"/>
          </a:xfrm>
          <a:prstGeom prst="rect">
            <a:avLst/>
          </a:prstGeom>
        </p:spPr>
        <p:txBody>
          <a:bodyPr wrap="square">
            <a:spAutoFit/>
          </a:bodyPr>
          <a:lstStyle/>
          <a:p>
            <a:pPr algn="ctr"/>
            <a:r>
              <a:rPr lang="en-GB" sz="3600" dirty="0">
                <a:latin typeface="Arial" panose="020B0604020202020204" pitchFamily="34" charset="0"/>
              </a:rPr>
              <a:t>Unit 3:  Equilibrium Carrier Concentrations</a:t>
            </a:r>
          </a:p>
          <a:p>
            <a:pPr algn="ctr"/>
            <a:r>
              <a:rPr lang="en-GB" sz="3600" dirty="0">
                <a:latin typeface="Arial" panose="020B0604020202020204" pitchFamily="34" charset="0"/>
              </a:rPr>
              <a:t> </a:t>
            </a:r>
          </a:p>
          <a:p>
            <a:pPr algn="ctr"/>
            <a:r>
              <a:rPr lang="en-GB" sz="3600" b="1" dirty="0">
                <a:latin typeface="Arial" panose="020B0604020202020204" pitchFamily="34" charset="0"/>
              </a:rPr>
              <a:t>Lecture 3.5:</a:t>
            </a:r>
          </a:p>
          <a:p>
            <a:pPr algn="ctr"/>
            <a:r>
              <a:rPr lang="en-GB" sz="3600" b="1" dirty="0">
                <a:latin typeface="Arial" panose="020B0604020202020204" pitchFamily="34" charset="0"/>
              </a:rPr>
              <a:t>Carrier concentration </a:t>
            </a:r>
          </a:p>
          <a:p>
            <a:pPr algn="ctr"/>
            <a:r>
              <a:rPr lang="en-GB" sz="3600" b="1" dirty="0">
                <a:latin typeface="Arial" panose="020B0604020202020204" pitchFamily="34" charset="0"/>
              </a:rPr>
              <a:t>vs. temperature </a:t>
            </a:r>
            <a:endParaRPr lang="en-GB" sz="3600" dirty="0"/>
          </a:p>
        </p:txBody>
      </p:sp>
    </p:spTree>
    <p:extLst>
      <p:ext uri="{BB962C8B-B14F-4D97-AF65-F5344CB8AC3E}">
        <p14:creationId xmlns:p14="http://schemas.microsoft.com/office/powerpoint/2010/main" val="390937284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847BD-0AD8-48C1-B21B-1CA3AD117252}"/>
              </a:ext>
            </a:extLst>
          </p:cNvPr>
          <p:cNvSpPr>
            <a:spLocks noGrp="1"/>
          </p:cNvSpPr>
          <p:nvPr>
            <p:ph type="title"/>
          </p:nvPr>
        </p:nvSpPr>
        <p:spPr/>
        <p:txBody>
          <a:bodyPr/>
          <a:lstStyle/>
          <a:p>
            <a:pPr algn="ctr"/>
            <a:r>
              <a:rPr lang="en-GB" b="1" dirty="0"/>
              <a:t>Carrier concentration vs. temperature</a:t>
            </a:r>
          </a:p>
        </p:txBody>
      </p:sp>
      <p:pic>
        <p:nvPicPr>
          <p:cNvPr id="4" name="Picture 3">
            <a:extLst>
              <a:ext uri="{FF2B5EF4-FFF2-40B4-BE49-F238E27FC236}">
                <a16:creationId xmlns:a16="http://schemas.microsoft.com/office/drawing/2014/main" id="{6CB32AF1-D77B-4BF9-8A61-F84A2A135DA3}"/>
              </a:ext>
            </a:extLst>
          </p:cNvPr>
          <p:cNvPicPr>
            <a:picLocks noChangeAspect="1"/>
          </p:cNvPicPr>
          <p:nvPr/>
        </p:nvPicPr>
        <p:blipFill>
          <a:blip r:embed="rId2"/>
          <a:stretch>
            <a:fillRect/>
          </a:stretch>
        </p:blipFill>
        <p:spPr>
          <a:xfrm>
            <a:off x="1714182" y="1219200"/>
            <a:ext cx="8601075" cy="4419600"/>
          </a:xfrm>
          <a:prstGeom prst="rect">
            <a:avLst/>
          </a:prstGeom>
        </p:spPr>
      </p:pic>
      <p:sp>
        <p:nvSpPr>
          <p:cNvPr id="3" name="Rectangle 2">
            <a:extLst>
              <a:ext uri="{FF2B5EF4-FFF2-40B4-BE49-F238E27FC236}">
                <a16:creationId xmlns:a16="http://schemas.microsoft.com/office/drawing/2014/main" id="{DA206F65-7BC4-44DF-9E54-A2801A1691A3}"/>
              </a:ext>
            </a:extLst>
          </p:cNvPr>
          <p:cNvSpPr/>
          <p:nvPr/>
        </p:nvSpPr>
        <p:spPr>
          <a:xfrm>
            <a:off x="2966720" y="5921088"/>
            <a:ext cx="5476240" cy="375552"/>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How the carrier concentration varies with temperature?</a:t>
            </a:r>
            <a:endParaRPr lang="en-GB" dirty="0"/>
          </a:p>
        </p:txBody>
      </p:sp>
    </p:spTree>
    <p:extLst>
      <p:ext uri="{BB962C8B-B14F-4D97-AF65-F5344CB8AC3E}">
        <p14:creationId xmlns:p14="http://schemas.microsoft.com/office/powerpoint/2010/main" val="606011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BC3A1-EBF6-459C-9A18-A81CF7FD4861}"/>
              </a:ext>
            </a:extLst>
          </p:cNvPr>
          <p:cNvSpPr>
            <a:spLocks noGrp="1"/>
          </p:cNvSpPr>
          <p:nvPr>
            <p:ph type="title"/>
          </p:nvPr>
        </p:nvSpPr>
        <p:spPr/>
        <p:txBody>
          <a:bodyPr/>
          <a:lstStyle/>
          <a:p>
            <a:pPr algn="ctr"/>
            <a:r>
              <a:rPr lang="en-GB" b="1" dirty="0"/>
              <a:t>The extrinsic region </a:t>
            </a:r>
          </a:p>
        </p:txBody>
      </p:sp>
      <p:pic>
        <p:nvPicPr>
          <p:cNvPr id="4" name="Picture 3">
            <a:extLst>
              <a:ext uri="{FF2B5EF4-FFF2-40B4-BE49-F238E27FC236}">
                <a16:creationId xmlns:a16="http://schemas.microsoft.com/office/drawing/2014/main" id="{DBCADDFF-4553-412A-9ADB-3049CA970AC5}"/>
              </a:ext>
            </a:extLst>
          </p:cNvPr>
          <p:cNvPicPr>
            <a:picLocks noChangeAspect="1"/>
          </p:cNvPicPr>
          <p:nvPr/>
        </p:nvPicPr>
        <p:blipFill>
          <a:blip r:embed="rId2"/>
          <a:stretch>
            <a:fillRect/>
          </a:stretch>
        </p:blipFill>
        <p:spPr>
          <a:xfrm>
            <a:off x="1656238" y="1349375"/>
            <a:ext cx="8879523" cy="4938668"/>
          </a:xfrm>
          <a:prstGeom prst="rect">
            <a:avLst/>
          </a:prstGeom>
        </p:spPr>
      </p:pic>
    </p:spTree>
    <p:extLst>
      <p:ext uri="{BB962C8B-B14F-4D97-AF65-F5344CB8AC3E}">
        <p14:creationId xmlns:p14="http://schemas.microsoft.com/office/powerpoint/2010/main" val="16360202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BA0F3-F1F5-43D3-977B-D7B7138F2EEF}"/>
              </a:ext>
            </a:extLst>
          </p:cNvPr>
          <p:cNvSpPr>
            <a:spLocks noGrp="1"/>
          </p:cNvSpPr>
          <p:nvPr>
            <p:ph type="title"/>
          </p:nvPr>
        </p:nvSpPr>
        <p:spPr/>
        <p:txBody>
          <a:bodyPr/>
          <a:lstStyle/>
          <a:p>
            <a:pPr algn="ctr"/>
            <a:r>
              <a:rPr lang="en-GB" b="1" dirty="0"/>
              <a:t>The extrinsic region </a:t>
            </a:r>
          </a:p>
        </p:txBody>
      </p:sp>
      <p:pic>
        <p:nvPicPr>
          <p:cNvPr id="4" name="Picture 3">
            <a:extLst>
              <a:ext uri="{FF2B5EF4-FFF2-40B4-BE49-F238E27FC236}">
                <a16:creationId xmlns:a16="http://schemas.microsoft.com/office/drawing/2014/main" id="{25837E59-3A7E-4A4F-8D99-B44FB0C91C6A}"/>
              </a:ext>
            </a:extLst>
          </p:cNvPr>
          <p:cNvPicPr>
            <a:picLocks noChangeAspect="1"/>
          </p:cNvPicPr>
          <p:nvPr/>
        </p:nvPicPr>
        <p:blipFill>
          <a:blip r:embed="rId2"/>
          <a:stretch>
            <a:fillRect/>
          </a:stretch>
        </p:blipFill>
        <p:spPr>
          <a:xfrm>
            <a:off x="1651955" y="1398905"/>
            <a:ext cx="8888089" cy="4972050"/>
          </a:xfrm>
          <a:prstGeom prst="rect">
            <a:avLst/>
          </a:prstGeom>
        </p:spPr>
      </p:pic>
    </p:spTree>
    <p:extLst>
      <p:ext uri="{BB962C8B-B14F-4D97-AF65-F5344CB8AC3E}">
        <p14:creationId xmlns:p14="http://schemas.microsoft.com/office/powerpoint/2010/main" val="2020116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47577-FC82-43BA-896E-DF39F0E3F5D0}"/>
              </a:ext>
            </a:extLst>
          </p:cNvPr>
          <p:cNvSpPr>
            <a:spLocks noGrp="1"/>
          </p:cNvSpPr>
          <p:nvPr>
            <p:ph type="title"/>
          </p:nvPr>
        </p:nvSpPr>
        <p:spPr/>
        <p:txBody>
          <a:bodyPr/>
          <a:lstStyle/>
          <a:p>
            <a:pPr algn="ctr"/>
            <a:r>
              <a:rPr lang="en-GB" b="1" dirty="0"/>
              <a:t>Electrons and holes </a:t>
            </a:r>
          </a:p>
        </p:txBody>
      </p:sp>
      <p:pic>
        <p:nvPicPr>
          <p:cNvPr id="4" name="Picture 3">
            <a:extLst>
              <a:ext uri="{FF2B5EF4-FFF2-40B4-BE49-F238E27FC236}">
                <a16:creationId xmlns:a16="http://schemas.microsoft.com/office/drawing/2014/main" id="{837B93F8-FA67-4393-8509-C5091881FB4A}"/>
              </a:ext>
            </a:extLst>
          </p:cNvPr>
          <p:cNvPicPr>
            <a:picLocks noChangeAspect="1"/>
          </p:cNvPicPr>
          <p:nvPr/>
        </p:nvPicPr>
        <p:blipFill>
          <a:blip r:embed="rId2"/>
          <a:stretch>
            <a:fillRect/>
          </a:stretch>
        </p:blipFill>
        <p:spPr>
          <a:xfrm>
            <a:off x="2160428" y="1822093"/>
            <a:ext cx="8338503" cy="4952353"/>
          </a:xfrm>
          <a:prstGeom prst="rect">
            <a:avLst/>
          </a:prstGeom>
        </p:spPr>
      </p:pic>
      <p:sp>
        <p:nvSpPr>
          <p:cNvPr id="3" name="Rectangle 2">
            <a:extLst>
              <a:ext uri="{FF2B5EF4-FFF2-40B4-BE49-F238E27FC236}">
                <a16:creationId xmlns:a16="http://schemas.microsoft.com/office/drawing/2014/main" id="{3A979F6C-8B29-4E4D-8BDE-08B28D17F703}"/>
              </a:ext>
            </a:extLst>
          </p:cNvPr>
          <p:cNvSpPr/>
          <p:nvPr/>
        </p:nvSpPr>
        <p:spPr>
          <a:xfrm>
            <a:off x="374987" y="1446541"/>
            <a:ext cx="7303602" cy="532903"/>
          </a:xfrm>
          <a:prstGeom prst="rect">
            <a:avLst/>
          </a:prstGeom>
        </p:spPr>
        <p:txBody>
          <a:bodyPr wrap="none">
            <a:spAutoFit/>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Given a semiconductor, where is the Fermi level?</a:t>
            </a:r>
          </a:p>
        </p:txBody>
      </p:sp>
    </p:spTree>
    <p:extLst>
      <p:ext uri="{BB962C8B-B14F-4D97-AF65-F5344CB8AC3E}">
        <p14:creationId xmlns:p14="http://schemas.microsoft.com/office/powerpoint/2010/main" val="24239912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BEF53-7F9F-4361-9FF3-E22A32693EEA}"/>
              </a:ext>
            </a:extLst>
          </p:cNvPr>
          <p:cNvSpPr>
            <a:spLocks noGrp="1"/>
          </p:cNvSpPr>
          <p:nvPr>
            <p:ph type="title"/>
          </p:nvPr>
        </p:nvSpPr>
        <p:spPr/>
        <p:txBody>
          <a:bodyPr/>
          <a:lstStyle/>
          <a:p>
            <a:pPr algn="ctr"/>
            <a:r>
              <a:rPr lang="en-GB" b="1" dirty="0"/>
              <a:t>The intrinsic region </a:t>
            </a:r>
          </a:p>
        </p:txBody>
      </p:sp>
      <p:pic>
        <p:nvPicPr>
          <p:cNvPr id="4" name="Picture 3">
            <a:extLst>
              <a:ext uri="{FF2B5EF4-FFF2-40B4-BE49-F238E27FC236}">
                <a16:creationId xmlns:a16="http://schemas.microsoft.com/office/drawing/2014/main" id="{513CF1DA-7EFD-4B01-8B96-311961D69400}"/>
              </a:ext>
            </a:extLst>
          </p:cNvPr>
          <p:cNvPicPr>
            <a:picLocks noChangeAspect="1"/>
          </p:cNvPicPr>
          <p:nvPr/>
        </p:nvPicPr>
        <p:blipFill>
          <a:blip r:embed="rId2"/>
          <a:stretch>
            <a:fillRect/>
          </a:stretch>
        </p:blipFill>
        <p:spPr>
          <a:xfrm>
            <a:off x="1547812" y="1690688"/>
            <a:ext cx="9096375" cy="4648200"/>
          </a:xfrm>
          <a:prstGeom prst="rect">
            <a:avLst/>
          </a:prstGeom>
        </p:spPr>
      </p:pic>
    </p:spTree>
    <p:extLst>
      <p:ext uri="{BB962C8B-B14F-4D97-AF65-F5344CB8AC3E}">
        <p14:creationId xmlns:p14="http://schemas.microsoft.com/office/powerpoint/2010/main" val="19752327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C5845-724B-44C7-ACBA-11A8C6017C9E}"/>
              </a:ext>
            </a:extLst>
          </p:cNvPr>
          <p:cNvSpPr>
            <a:spLocks noGrp="1"/>
          </p:cNvSpPr>
          <p:nvPr>
            <p:ph type="title"/>
          </p:nvPr>
        </p:nvSpPr>
        <p:spPr>
          <a:xfrm>
            <a:off x="838200" y="111125"/>
            <a:ext cx="10515600" cy="1325563"/>
          </a:xfrm>
        </p:spPr>
        <p:txBody>
          <a:bodyPr/>
          <a:lstStyle/>
          <a:p>
            <a:pPr algn="ctr"/>
            <a:r>
              <a:rPr lang="en-GB" b="1" dirty="0"/>
              <a:t>Result: N-type</a:t>
            </a:r>
          </a:p>
        </p:txBody>
      </p:sp>
      <p:pic>
        <p:nvPicPr>
          <p:cNvPr id="4" name="Picture 3">
            <a:extLst>
              <a:ext uri="{FF2B5EF4-FFF2-40B4-BE49-F238E27FC236}">
                <a16:creationId xmlns:a16="http://schemas.microsoft.com/office/drawing/2014/main" id="{9B937046-7C75-4C72-B833-CACB615279B4}"/>
              </a:ext>
            </a:extLst>
          </p:cNvPr>
          <p:cNvPicPr>
            <a:picLocks noChangeAspect="1"/>
          </p:cNvPicPr>
          <p:nvPr/>
        </p:nvPicPr>
        <p:blipFill>
          <a:blip r:embed="rId2"/>
          <a:stretch>
            <a:fillRect/>
          </a:stretch>
        </p:blipFill>
        <p:spPr>
          <a:xfrm>
            <a:off x="1666241" y="1287144"/>
            <a:ext cx="8707120" cy="5302171"/>
          </a:xfrm>
          <a:prstGeom prst="rect">
            <a:avLst/>
          </a:prstGeom>
        </p:spPr>
      </p:pic>
    </p:spTree>
    <p:extLst>
      <p:ext uri="{BB962C8B-B14F-4D97-AF65-F5344CB8AC3E}">
        <p14:creationId xmlns:p14="http://schemas.microsoft.com/office/powerpoint/2010/main" val="267744065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393EC1-E7BB-4026-BC58-8443EDB79DD9}"/>
              </a:ext>
            </a:extLst>
          </p:cNvPr>
          <p:cNvSpPr>
            <a:spLocks noGrp="1"/>
          </p:cNvSpPr>
          <p:nvPr>
            <p:ph type="title"/>
          </p:nvPr>
        </p:nvSpPr>
        <p:spPr/>
        <p:txBody>
          <a:bodyPr/>
          <a:lstStyle/>
          <a:p>
            <a:pPr algn="ctr"/>
            <a:r>
              <a:rPr lang="en-GB" b="1" dirty="0"/>
              <a:t>Result: P-type </a:t>
            </a:r>
          </a:p>
        </p:txBody>
      </p:sp>
      <p:pic>
        <p:nvPicPr>
          <p:cNvPr id="4" name="Picture 3">
            <a:extLst>
              <a:ext uri="{FF2B5EF4-FFF2-40B4-BE49-F238E27FC236}">
                <a16:creationId xmlns:a16="http://schemas.microsoft.com/office/drawing/2014/main" id="{F8379889-1DAE-4E23-94FE-07BBF36D83C2}"/>
              </a:ext>
            </a:extLst>
          </p:cNvPr>
          <p:cNvPicPr>
            <a:picLocks noChangeAspect="1"/>
          </p:cNvPicPr>
          <p:nvPr/>
        </p:nvPicPr>
        <p:blipFill>
          <a:blip r:embed="rId2"/>
          <a:stretch>
            <a:fillRect/>
          </a:stretch>
        </p:blipFill>
        <p:spPr>
          <a:xfrm>
            <a:off x="2118360" y="1335087"/>
            <a:ext cx="7955280" cy="5045421"/>
          </a:xfrm>
          <a:prstGeom prst="rect">
            <a:avLst/>
          </a:prstGeom>
        </p:spPr>
      </p:pic>
    </p:spTree>
    <p:extLst>
      <p:ext uri="{BB962C8B-B14F-4D97-AF65-F5344CB8AC3E}">
        <p14:creationId xmlns:p14="http://schemas.microsoft.com/office/powerpoint/2010/main" val="36980660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B07CF-BB8D-4696-B96B-2AB4EF939A43}"/>
              </a:ext>
            </a:extLst>
          </p:cNvPr>
          <p:cNvSpPr>
            <a:spLocks noGrp="1"/>
          </p:cNvSpPr>
          <p:nvPr>
            <p:ph type="title"/>
          </p:nvPr>
        </p:nvSpPr>
        <p:spPr/>
        <p:txBody>
          <a:bodyPr/>
          <a:lstStyle/>
          <a:p>
            <a:pPr algn="ctr"/>
            <a:r>
              <a:rPr lang="en-GB" b="1" dirty="0"/>
              <a:t>Example 3</a:t>
            </a:r>
            <a:r>
              <a:rPr lang="en-GB" dirty="0"/>
              <a:t> </a:t>
            </a:r>
          </a:p>
        </p:txBody>
      </p:sp>
      <p:pic>
        <p:nvPicPr>
          <p:cNvPr id="4" name="Picture 3">
            <a:extLst>
              <a:ext uri="{FF2B5EF4-FFF2-40B4-BE49-F238E27FC236}">
                <a16:creationId xmlns:a16="http://schemas.microsoft.com/office/drawing/2014/main" id="{D7721AFF-1545-4DDB-8904-994090667313}"/>
              </a:ext>
            </a:extLst>
          </p:cNvPr>
          <p:cNvPicPr>
            <a:picLocks noChangeAspect="1"/>
          </p:cNvPicPr>
          <p:nvPr/>
        </p:nvPicPr>
        <p:blipFill>
          <a:blip r:embed="rId2"/>
          <a:stretch>
            <a:fillRect/>
          </a:stretch>
        </p:blipFill>
        <p:spPr>
          <a:xfrm>
            <a:off x="1674812" y="1508760"/>
            <a:ext cx="8639175" cy="914400"/>
          </a:xfrm>
          <a:prstGeom prst="rect">
            <a:avLst/>
          </a:prstGeom>
        </p:spPr>
      </p:pic>
      <p:pic>
        <p:nvPicPr>
          <p:cNvPr id="5" name="Picture 4">
            <a:extLst>
              <a:ext uri="{FF2B5EF4-FFF2-40B4-BE49-F238E27FC236}">
                <a16:creationId xmlns:a16="http://schemas.microsoft.com/office/drawing/2014/main" id="{A64A3328-D00A-4036-B8F5-6D1284E1142A}"/>
              </a:ext>
            </a:extLst>
          </p:cNvPr>
          <p:cNvPicPr>
            <a:picLocks noChangeAspect="1"/>
          </p:cNvPicPr>
          <p:nvPr/>
        </p:nvPicPr>
        <p:blipFill>
          <a:blip r:embed="rId3"/>
          <a:stretch>
            <a:fillRect/>
          </a:stretch>
        </p:blipFill>
        <p:spPr>
          <a:xfrm>
            <a:off x="1794510" y="2423160"/>
            <a:ext cx="3543300" cy="552450"/>
          </a:xfrm>
          <a:prstGeom prst="rect">
            <a:avLst/>
          </a:prstGeom>
        </p:spPr>
      </p:pic>
    </p:spTree>
    <p:extLst>
      <p:ext uri="{BB962C8B-B14F-4D97-AF65-F5344CB8AC3E}">
        <p14:creationId xmlns:p14="http://schemas.microsoft.com/office/powerpoint/2010/main" val="21444834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D660B-F497-4563-ABA0-412D14600AE2}"/>
              </a:ext>
            </a:extLst>
          </p:cNvPr>
          <p:cNvSpPr>
            <a:spLocks noGrp="1"/>
          </p:cNvSpPr>
          <p:nvPr>
            <p:ph type="title"/>
          </p:nvPr>
        </p:nvSpPr>
        <p:spPr>
          <a:xfrm>
            <a:off x="838200" y="334645"/>
            <a:ext cx="10515600" cy="1325563"/>
          </a:xfrm>
        </p:spPr>
        <p:txBody>
          <a:bodyPr/>
          <a:lstStyle/>
          <a:p>
            <a:pPr algn="ctr"/>
            <a:r>
              <a:rPr lang="en-GB" b="1" dirty="0" err="1"/>
              <a:t>Soln</a:t>
            </a:r>
            <a:r>
              <a:rPr lang="en-GB" b="1" dirty="0"/>
              <a:t> </a:t>
            </a:r>
          </a:p>
        </p:txBody>
      </p:sp>
      <p:pic>
        <p:nvPicPr>
          <p:cNvPr id="5" name="Picture 4">
            <a:extLst>
              <a:ext uri="{FF2B5EF4-FFF2-40B4-BE49-F238E27FC236}">
                <a16:creationId xmlns:a16="http://schemas.microsoft.com/office/drawing/2014/main" id="{6139C31C-B014-48DC-8001-78998287D82D}"/>
              </a:ext>
            </a:extLst>
          </p:cNvPr>
          <p:cNvPicPr>
            <a:picLocks noChangeAspect="1"/>
          </p:cNvPicPr>
          <p:nvPr/>
        </p:nvPicPr>
        <p:blipFill>
          <a:blip r:embed="rId2"/>
          <a:stretch>
            <a:fillRect/>
          </a:stretch>
        </p:blipFill>
        <p:spPr>
          <a:xfrm>
            <a:off x="1223644" y="1697830"/>
            <a:ext cx="9538763" cy="3686969"/>
          </a:xfrm>
          <a:prstGeom prst="rect">
            <a:avLst/>
          </a:prstGeom>
        </p:spPr>
      </p:pic>
    </p:spTree>
    <p:extLst>
      <p:ext uri="{BB962C8B-B14F-4D97-AF65-F5344CB8AC3E}">
        <p14:creationId xmlns:p14="http://schemas.microsoft.com/office/powerpoint/2010/main" val="288241677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3BD5E-2B08-457E-8E68-A5CF6242A5B6}"/>
              </a:ext>
            </a:extLst>
          </p:cNvPr>
          <p:cNvSpPr>
            <a:spLocks noGrp="1"/>
          </p:cNvSpPr>
          <p:nvPr>
            <p:ph type="title"/>
          </p:nvPr>
        </p:nvSpPr>
        <p:spPr/>
        <p:txBody>
          <a:bodyPr/>
          <a:lstStyle/>
          <a:p>
            <a:pPr algn="ctr"/>
            <a:r>
              <a:rPr lang="en-GB" b="1" dirty="0" err="1"/>
              <a:t>Soln</a:t>
            </a:r>
            <a:r>
              <a:rPr lang="en-GB" b="1" dirty="0"/>
              <a:t> </a:t>
            </a:r>
          </a:p>
        </p:txBody>
      </p:sp>
      <p:pic>
        <p:nvPicPr>
          <p:cNvPr id="4" name="Picture 3">
            <a:extLst>
              <a:ext uri="{FF2B5EF4-FFF2-40B4-BE49-F238E27FC236}">
                <a16:creationId xmlns:a16="http://schemas.microsoft.com/office/drawing/2014/main" id="{5D1EBCE3-9217-487B-901C-2158FB4BDB48}"/>
              </a:ext>
            </a:extLst>
          </p:cNvPr>
          <p:cNvPicPr>
            <a:picLocks noChangeAspect="1"/>
          </p:cNvPicPr>
          <p:nvPr/>
        </p:nvPicPr>
        <p:blipFill>
          <a:blip r:embed="rId2"/>
          <a:stretch>
            <a:fillRect/>
          </a:stretch>
        </p:blipFill>
        <p:spPr>
          <a:xfrm>
            <a:off x="1619250" y="1512252"/>
            <a:ext cx="8953500" cy="4829175"/>
          </a:xfrm>
          <a:prstGeom prst="rect">
            <a:avLst/>
          </a:prstGeom>
        </p:spPr>
      </p:pic>
    </p:spTree>
    <p:extLst>
      <p:ext uri="{BB962C8B-B14F-4D97-AF65-F5344CB8AC3E}">
        <p14:creationId xmlns:p14="http://schemas.microsoft.com/office/powerpoint/2010/main" val="27255403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CC5B5-991F-4718-B6FA-422096207B20}"/>
              </a:ext>
            </a:extLst>
          </p:cNvPr>
          <p:cNvSpPr>
            <a:spLocks noGrp="1"/>
          </p:cNvSpPr>
          <p:nvPr>
            <p:ph type="title"/>
          </p:nvPr>
        </p:nvSpPr>
        <p:spPr/>
        <p:txBody>
          <a:bodyPr/>
          <a:lstStyle/>
          <a:p>
            <a:pPr algn="ctr"/>
            <a:r>
              <a:rPr lang="en-GB" b="1" dirty="0"/>
              <a:t>Comment</a:t>
            </a:r>
          </a:p>
        </p:txBody>
      </p:sp>
      <p:pic>
        <p:nvPicPr>
          <p:cNvPr id="4" name="Picture 3">
            <a:extLst>
              <a:ext uri="{FF2B5EF4-FFF2-40B4-BE49-F238E27FC236}">
                <a16:creationId xmlns:a16="http://schemas.microsoft.com/office/drawing/2014/main" id="{FCBC390B-3780-4842-89C5-7FA90A7C9A8D}"/>
              </a:ext>
            </a:extLst>
          </p:cNvPr>
          <p:cNvPicPr>
            <a:picLocks noChangeAspect="1"/>
          </p:cNvPicPr>
          <p:nvPr/>
        </p:nvPicPr>
        <p:blipFill>
          <a:blip r:embed="rId2"/>
          <a:stretch>
            <a:fillRect/>
          </a:stretch>
        </p:blipFill>
        <p:spPr>
          <a:xfrm>
            <a:off x="1919287" y="1569620"/>
            <a:ext cx="7793673" cy="4923255"/>
          </a:xfrm>
          <a:prstGeom prst="rect">
            <a:avLst/>
          </a:prstGeom>
        </p:spPr>
      </p:pic>
    </p:spTree>
    <p:extLst>
      <p:ext uri="{BB962C8B-B14F-4D97-AF65-F5344CB8AC3E}">
        <p14:creationId xmlns:p14="http://schemas.microsoft.com/office/powerpoint/2010/main" val="23738063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266E-7A5A-421C-8029-B68298686222}"/>
              </a:ext>
            </a:extLst>
          </p:cNvPr>
          <p:cNvSpPr>
            <a:spLocks noGrp="1"/>
          </p:cNvSpPr>
          <p:nvPr>
            <p:ph type="title"/>
          </p:nvPr>
        </p:nvSpPr>
        <p:spPr/>
        <p:txBody>
          <a:bodyPr/>
          <a:lstStyle/>
          <a:p>
            <a:pPr algn="ctr"/>
            <a:r>
              <a:rPr lang="en-GB" b="1" dirty="0"/>
              <a:t>The freeze-out region</a:t>
            </a:r>
          </a:p>
        </p:txBody>
      </p:sp>
      <p:pic>
        <p:nvPicPr>
          <p:cNvPr id="4" name="Picture 3">
            <a:extLst>
              <a:ext uri="{FF2B5EF4-FFF2-40B4-BE49-F238E27FC236}">
                <a16:creationId xmlns:a16="http://schemas.microsoft.com/office/drawing/2014/main" id="{33AFB9EE-103D-4A73-8365-8FDF4455E6F9}"/>
              </a:ext>
            </a:extLst>
          </p:cNvPr>
          <p:cNvPicPr>
            <a:picLocks noChangeAspect="1"/>
          </p:cNvPicPr>
          <p:nvPr/>
        </p:nvPicPr>
        <p:blipFill>
          <a:blip r:embed="rId2"/>
          <a:stretch>
            <a:fillRect/>
          </a:stretch>
        </p:blipFill>
        <p:spPr>
          <a:xfrm>
            <a:off x="1766570" y="1504614"/>
            <a:ext cx="8801100" cy="4591050"/>
          </a:xfrm>
          <a:prstGeom prst="rect">
            <a:avLst/>
          </a:prstGeom>
        </p:spPr>
      </p:pic>
      <p:sp>
        <p:nvSpPr>
          <p:cNvPr id="6" name="Rectangle 5">
            <a:extLst>
              <a:ext uri="{FF2B5EF4-FFF2-40B4-BE49-F238E27FC236}">
                <a16:creationId xmlns:a16="http://schemas.microsoft.com/office/drawing/2014/main" id="{139AD341-5520-4D67-9AA8-F7734AB0E44E}"/>
              </a:ext>
            </a:extLst>
          </p:cNvPr>
          <p:cNvSpPr/>
          <p:nvPr/>
        </p:nvSpPr>
        <p:spPr>
          <a:xfrm>
            <a:off x="4805680" y="4318000"/>
            <a:ext cx="3119120" cy="6463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6B4CAF6-0715-4F1E-9D1E-5F668D9CDC9F}"/>
              </a:ext>
            </a:extLst>
          </p:cNvPr>
          <p:cNvSpPr txBox="1"/>
          <p:nvPr/>
        </p:nvSpPr>
        <p:spPr>
          <a:xfrm>
            <a:off x="5025390" y="4317999"/>
            <a:ext cx="3566160" cy="954107"/>
          </a:xfrm>
          <a:prstGeom prst="rect">
            <a:avLst/>
          </a:prstGeom>
          <a:noFill/>
        </p:spPr>
        <p:txBody>
          <a:bodyPr wrap="square" rtlCol="0">
            <a:spAutoFit/>
          </a:bodyPr>
          <a:lstStyle/>
          <a:p>
            <a:r>
              <a:rPr lang="en-GB" sz="2800" b="1" dirty="0"/>
              <a:t>Net doping density &gt;&gt; intrinsic concentration </a:t>
            </a:r>
          </a:p>
        </p:txBody>
      </p:sp>
    </p:spTree>
    <p:extLst>
      <p:ext uri="{BB962C8B-B14F-4D97-AF65-F5344CB8AC3E}">
        <p14:creationId xmlns:p14="http://schemas.microsoft.com/office/powerpoint/2010/main" val="84261491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D20E3E-7E5D-45A9-AC4D-D402050A44FF}"/>
              </a:ext>
            </a:extLst>
          </p:cNvPr>
          <p:cNvSpPr>
            <a:spLocks noGrp="1"/>
          </p:cNvSpPr>
          <p:nvPr>
            <p:ph type="title"/>
          </p:nvPr>
        </p:nvSpPr>
        <p:spPr/>
        <p:txBody>
          <a:bodyPr/>
          <a:lstStyle/>
          <a:p>
            <a:pPr algn="ctr"/>
            <a:r>
              <a:rPr lang="en-GB" b="1" dirty="0">
                <a:highlight>
                  <a:srgbClr val="FFFF00"/>
                </a:highlight>
              </a:rPr>
              <a:t>Solving for the carrier density: N-type </a:t>
            </a:r>
          </a:p>
        </p:txBody>
      </p:sp>
      <p:pic>
        <p:nvPicPr>
          <p:cNvPr id="4" name="Picture 3">
            <a:extLst>
              <a:ext uri="{FF2B5EF4-FFF2-40B4-BE49-F238E27FC236}">
                <a16:creationId xmlns:a16="http://schemas.microsoft.com/office/drawing/2014/main" id="{50962E86-86CE-4A90-B0ED-6A63DF2BE091}"/>
              </a:ext>
            </a:extLst>
          </p:cNvPr>
          <p:cNvPicPr>
            <a:picLocks noChangeAspect="1"/>
          </p:cNvPicPr>
          <p:nvPr/>
        </p:nvPicPr>
        <p:blipFill>
          <a:blip r:embed="rId2"/>
          <a:stretch>
            <a:fillRect/>
          </a:stretch>
        </p:blipFill>
        <p:spPr>
          <a:xfrm>
            <a:off x="1866900" y="1459547"/>
            <a:ext cx="8458200" cy="4467225"/>
          </a:xfrm>
          <a:prstGeom prst="rect">
            <a:avLst/>
          </a:prstGeom>
        </p:spPr>
      </p:pic>
    </p:spTree>
    <p:extLst>
      <p:ext uri="{BB962C8B-B14F-4D97-AF65-F5344CB8AC3E}">
        <p14:creationId xmlns:p14="http://schemas.microsoft.com/office/powerpoint/2010/main" val="23623339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4F082-981F-4301-89D5-D4D6463F2386}"/>
              </a:ext>
            </a:extLst>
          </p:cNvPr>
          <p:cNvSpPr>
            <a:spLocks noGrp="1"/>
          </p:cNvSpPr>
          <p:nvPr>
            <p:ph type="title"/>
          </p:nvPr>
        </p:nvSpPr>
        <p:spPr/>
        <p:txBody>
          <a:bodyPr/>
          <a:lstStyle/>
          <a:p>
            <a:pPr algn="ctr"/>
            <a:r>
              <a:rPr lang="en-GB" b="1" dirty="0">
                <a:highlight>
                  <a:srgbClr val="FFFF00"/>
                </a:highlight>
              </a:rPr>
              <a:t>Low temperature </a:t>
            </a:r>
          </a:p>
        </p:txBody>
      </p:sp>
      <p:pic>
        <p:nvPicPr>
          <p:cNvPr id="4" name="Picture 3">
            <a:extLst>
              <a:ext uri="{FF2B5EF4-FFF2-40B4-BE49-F238E27FC236}">
                <a16:creationId xmlns:a16="http://schemas.microsoft.com/office/drawing/2014/main" id="{C0895868-E491-4871-BAF3-E554D6C538AF}"/>
              </a:ext>
            </a:extLst>
          </p:cNvPr>
          <p:cNvPicPr>
            <a:picLocks noChangeAspect="1"/>
          </p:cNvPicPr>
          <p:nvPr/>
        </p:nvPicPr>
        <p:blipFill>
          <a:blip r:embed="rId2"/>
          <a:stretch>
            <a:fillRect/>
          </a:stretch>
        </p:blipFill>
        <p:spPr>
          <a:xfrm>
            <a:off x="1976437" y="1207770"/>
            <a:ext cx="8239125" cy="4991100"/>
          </a:xfrm>
          <a:prstGeom prst="rect">
            <a:avLst/>
          </a:prstGeom>
        </p:spPr>
      </p:pic>
    </p:spTree>
    <p:extLst>
      <p:ext uri="{BB962C8B-B14F-4D97-AF65-F5344CB8AC3E}">
        <p14:creationId xmlns:p14="http://schemas.microsoft.com/office/powerpoint/2010/main" val="3748191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C0B12-49A3-4B6B-9B55-5B958103E12B}"/>
              </a:ext>
            </a:extLst>
          </p:cNvPr>
          <p:cNvSpPr>
            <a:spLocks noGrp="1"/>
          </p:cNvSpPr>
          <p:nvPr>
            <p:ph type="title"/>
          </p:nvPr>
        </p:nvSpPr>
        <p:spPr/>
        <p:txBody>
          <a:bodyPr/>
          <a:lstStyle/>
          <a:p>
            <a:pPr algn="ctr"/>
            <a:r>
              <a:rPr lang="en-GB" b="1" dirty="0"/>
              <a:t>Conduction band</a:t>
            </a:r>
          </a:p>
        </p:txBody>
      </p:sp>
      <p:pic>
        <p:nvPicPr>
          <p:cNvPr id="4" name="Picture 3">
            <a:extLst>
              <a:ext uri="{FF2B5EF4-FFF2-40B4-BE49-F238E27FC236}">
                <a16:creationId xmlns:a16="http://schemas.microsoft.com/office/drawing/2014/main" id="{140C8FAE-E98F-40DA-8B61-66CFE805A192}"/>
              </a:ext>
            </a:extLst>
          </p:cNvPr>
          <p:cNvPicPr>
            <a:picLocks noChangeAspect="1"/>
          </p:cNvPicPr>
          <p:nvPr/>
        </p:nvPicPr>
        <p:blipFill>
          <a:blip r:embed="rId2"/>
          <a:stretch>
            <a:fillRect/>
          </a:stretch>
        </p:blipFill>
        <p:spPr>
          <a:xfrm>
            <a:off x="1534160" y="1397093"/>
            <a:ext cx="8798561" cy="5161822"/>
          </a:xfrm>
          <a:prstGeom prst="rect">
            <a:avLst/>
          </a:prstGeom>
        </p:spPr>
      </p:pic>
      <p:sp>
        <p:nvSpPr>
          <p:cNvPr id="3" name="Rectangle 2">
            <a:extLst>
              <a:ext uri="{FF2B5EF4-FFF2-40B4-BE49-F238E27FC236}">
                <a16:creationId xmlns:a16="http://schemas.microsoft.com/office/drawing/2014/main" id="{5ED7339B-D1A3-4DB2-BC2D-E373A5CEA6C2}"/>
              </a:ext>
            </a:extLst>
          </p:cNvPr>
          <p:cNvSpPr/>
          <p:nvPr/>
        </p:nvSpPr>
        <p:spPr>
          <a:xfrm>
            <a:off x="147320" y="3691987"/>
            <a:ext cx="2230120" cy="968278"/>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now let's apply this Fermi function to the conduction band.</a:t>
            </a:r>
          </a:p>
        </p:txBody>
      </p:sp>
      <p:sp>
        <p:nvSpPr>
          <p:cNvPr id="5" name="Rectangle 4">
            <a:extLst>
              <a:ext uri="{FF2B5EF4-FFF2-40B4-BE49-F238E27FC236}">
                <a16:creationId xmlns:a16="http://schemas.microsoft.com/office/drawing/2014/main" id="{0054AC3E-BA88-47CB-B859-1E1023213E78}"/>
              </a:ext>
            </a:extLst>
          </p:cNvPr>
          <p:cNvSpPr/>
          <p:nvPr/>
        </p:nvSpPr>
        <p:spPr>
          <a:xfrm>
            <a:off x="9174480" y="365817"/>
            <a:ext cx="2621280" cy="156100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 nondegenerate n-type semiconductor is one in which the states have a small probability of being filled.</a:t>
            </a:r>
          </a:p>
        </p:txBody>
      </p:sp>
    </p:spTree>
    <p:extLst>
      <p:ext uri="{BB962C8B-B14F-4D97-AF65-F5344CB8AC3E}">
        <p14:creationId xmlns:p14="http://schemas.microsoft.com/office/powerpoint/2010/main" val="19097848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DD7C5-0E57-4C17-8107-6172A228674A}"/>
              </a:ext>
            </a:extLst>
          </p:cNvPr>
          <p:cNvSpPr>
            <a:spLocks noGrp="1"/>
          </p:cNvSpPr>
          <p:nvPr>
            <p:ph type="title"/>
          </p:nvPr>
        </p:nvSpPr>
        <p:spPr/>
        <p:txBody>
          <a:bodyPr/>
          <a:lstStyle/>
          <a:p>
            <a:pPr algn="ctr"/>
            <a:r>
              <a:rPr lang="en-GB" b="1" dirty="0">
                <a:highlight>
                  <a:srgbClr val="FFFF00"/>
                </a:highlight>
              </a:rPr>
              <a:t>Ionized donor concentration</a:t>
            </a:r>
          </a:p>
        </p:txBody>
      </p:sp>
      <p:pic>
        <p:nvPicPr>
          <p:cNvPr id="4" name="Picture 3">
            <a:extLst>
              <a:ext uri="{FF2B5EF4-FFF2-40B4-BE49-F238E27FC236}">
                <a16:creationId xmlns:a16="http://schemas.microsoft.com/office/drawing/2014/main" id="{53F70545-3548-459D-9D1A-B55A003101D3}"/>
              </a:ext>
            </a:extLst>
          </p:cNvPr>
          <p:cNvPicPr>
            <a:picLocks noChangeAspect="1"/>
          </p:cNvPicPr>
          <p:nvPr/>
        </p:nvPicPr>
        <p:blipFill>
          <a:blip r:embed="rId2"/>
          <a:stretch>
            <a:fillRect/>
          </a:stretch>
        </p:blipFill>
        <p:spPr>
          <a:xfrm>
            <a:off x="1733550" y="1391602"/>
            <a:ext cx="8724900" cy="4867275"/>
          </a:xfrm>
          <a:prstGeom prst="rect">
            <a:avLst/>
          </a:prstGeom>
        </p:spPr>
      </p:pic>
    </p:spTree>
    <p:extLst>
      <p:ext uri="{BB962C8B-B14F-4D97-AF65-F5344CB8AC3E}">
        <p14:creationId xmlns:p14="http://schemas.microsoft.com/office/powerpoint/2010/main" val="31194638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2A74F-6F51-4D3B-A310-6534951A5EB2}"/>
              </a:ext>
            </a:extLst>
          </p:cNvPr>
          <p:cNvSpPr>
            <a:spLocks noGrp="1"/>
          </p:cNvSpPr>
          <p:nvPr>
            <p:ph type="title"/>
          </p:nvPr>
        </p:nvSpPr>
        <p:spPr>
          <a:xfrm>
            <a:off x="838200" y="334645"/>
            <a:ext cx="10515600" cy="1325563"/>
          </a:xfrm>
        </p:spPr>
        <p:txBody>
          <a:bodyPr/>
          <a:lstStyle/>
          <a:p>
            <a:pPr algn="ctr"/>
            <a:r>
              <a:rPr lang="en-GB" b="1" dirty="0">
                <a:highlight>
                  <a:srgbClr val="FFFF00"/>
                </a:highlight>
              </a:rPr>
              <a:t>Ionized donor concentration </a:t>
            </a:r>
          </a:p>
        </p:txBody>
      </p:sp>
      <p:pic>
        <p:nvPicPr>
          <p:cNvPr id="4" name="Picture 3">
            <a:extLst>
              <a:ext uri="{FF2B5EF4-FFF2-40B4-BE49-F238E27FC236}">
                <a16:creationId xmlns:a16="http://schemas.microsoft.com/office/drawing/2014/main" id="{583952C8-5BCB-4229-A6D0-73694B4D02A4}"/>
              </a:ext>
            </a:extLst>
          </p:cNvPr>
          <p:cNvPicPr>
            <a:picLocks noChangeAspect="1"/>
          </p:cNvPicPr>
          <p:nvPr/>
        </p:nvPicPr>
        <p:blipFill>
          <a:blip r:embed="rId2"/>
          <a:stretch>
            <a:fillRect/>
          </a:stretch>
        </p:blipFill>
        <p:spPr>
          <a:xfrm>
            <a:off x="2122170" y="1600068"/>
            <a:ext cx="8271510" cy="4798192"/>
          </a:xfrm>
          <a:prstGeom prst="rect">
            <a:avLst/>
          </a:prstGeom>
        </p:spPr>
      </p:pic>
    </p:spTree>
    <p:extLst>
      <p:ext uri="{BB962C8B-B14F-4D97-AF65-F5344CB8AC3E}">
        <p14:creationId xmlns:p14="http://schemas.microsoft.com/office/powerpoint/2010/main" val="121288674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956A1-F473-491F-A734-37777FDC3A0C}"/>
              </a:ext>
            </a:extLst>
          </p:cNvPr>
          <p:cNvSpPr>
            <a:spLocks noGrp="1"/>
          </p:cNvSpPr>
          <p:nvPr>
            <p:ph type="title"/>
          </p:nvPr>
        </p:nvSpPr>
        <p:spPr/>
        <p:txBody>
          <a:bodyPr/>
          <a:lstStyle/>
          <a:p>
            <a:pPr algn="ctr"/>
            <a:r>
              <a:rPr lang="en-GB" b="1" dirty="0">
                <a:highlight>
                  <a:srgbClr val="FFFF00"/>
                </a:highlight>
              </a:rPr>
              <a:t>Ionized dopant concentration</a:t>
            </a:r>
          </a:p>
        </p:txBody>
      </p:sp>
      <p:pic>
        <p:nvPicPr>
          <p:cNvPr id="4" name="Picture 3">
            <a:extLst>
              <a:ext uri="{FF2B5EF4-FFF2-40B4-BE49-F238E27FC236}">
                <a16:creationId xmlns:a16="http://schemas.microsoft.com/office/drawing/2014/main" id="{F698005B-4255-4143-BE80-4F25F5AE13B7}"/>
              </a:ext>
            </a:extLst>
          </p:cNvPr>
          <p:cNvPicPr>
            <a:picLocks noChangeAspect="1"/>
          </p:cNvPicPr>
          <p:nvPr/>
        </p:nvPicPr>
        <p:blipFill>
          <a:blip r:embed="rId2"/>
          <a:stretch>
            <a:fillRect/>
          </a:stretch>
        </p:blipFill>
        <p:spPr>
          <a:xfrm>
            <a:off x="1733550" y="1582737"/>
            <a:ext cx="8724900" cy="4505325"/>
          </a:xfrm>
          <a:prstGeom prst="rect">
            <a:avLst/>
          </a:prstGeom>
        </p:spPr>
      </p:pic>
    </p:spTree>
    <p:extLst>
      <p:ext uri="{BB962C8B-B14F-4D97-AF65-F5344CB8AC3E}">
        <p14:creationId xmlns:p14="http://schemas.microsoft.com/office/powerpoint/2010/main" val="16068117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9DF55-9608-442C-8EDA-59E40E41B752}"/>
              </a:ext>
            </a:extLst>
          </p:cNvPr>
          <p:cNvSpPr>
            <a:spLocks noGrp="1"/>
          </p:cNvSpPr>
          <p:nvPr>
            <p:ph type="title"/>
          </p:nvPr>
        </p:nvSpPr>
        <p:spPr/>
        <p:txBody>
          <a:bodyPr/>
          <a:lstStyle/>
          <a:p>
            <a:pPr algn="ctr"/>
            <a:r>
              <a:rPr lang="en-GB" b="1" dirty="0">
                <a:highlight>
                  <a:srgbClr val="FFFF00"/>
                </a:highlight>
              </a:rPr>
              <a:t>Example: N-type sample</a:t>
            </a:r>
          </a:p>
        </p:txBody>
      </p:sp>
      <p:pic>
        <p:nvPicPr>
          <p:cNvPr id="4" name="Picture 3">
            <a:extLst>
              <a:ext uri="{FF2B5EF4-FFF2-40B4-BE49-F238E27FC236}">
                <a16:creationId xmlns:a16="http://schemas.microsoft.com/office/drawing/2014/main" id="{541D84A1-1834-4DFB-BB7E-2E1546F879D5}"/>
              </a:ext>
            </a:extLst>
          </p:cNvPr>
          <p:cNvPicPr>
            <a:picLocks noChangeAspect="1"/>
          </p:cNvPicPr>
          <p:nvPr/>
        </p:nvPicPr>
        <p:blipFill>
          <a:blip r:embed="rId2"/>
          <a:stretch>
            <a:fillRect/>
          </a:stretch>
        </p:blipFill>
        <p:spPr>
          <a:xfrm>
            <a:off x="1724025" y="2251075"/>
            <a:ext cx="8743950" cy="3676650"/>
          </a:xfrm>
          <a:prstGeom prst="rect">
            <a:avLst/>
          </a:prstGeom>
        </p:spPr>
      </p:pic>
    </p:spTree>
    <p:extLst>
      <p:ext uri="{BB962C8B-B14F-4D97-AF65-F5344CB8AC3E}">
        <p14:creationId xmlns:p14="http://schemas.microsoft.com/office/powerpoint/2010/main" val="33745029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EC652-E508-43E5-A022-6BBF5A9CB2C4}"/>
              </a:ext>
            </a:extLst>
          </p:cNvPr>
          <p:cNvSpPr>
            <a:spLocks noGrp="1"/>
          </p:cNvSpPr>
          <p:nvPr>
            <p:ph type="title"/>
          </p:nvPr>
        </p:nvSpPr>
        <p:spPr/>
        <p:txBody>
          <a:bodyPr/>
          <a:lstStyle/>
          <a:p>
            <a:pPr algn="ctr"/>
            <a:r>
              <a:rPr lang="en-GB" b="1" dirty="0">
                <a:highlight>
                  <a:srgbClr val="FFFF00"/>
                </a:highlight>
              </a:rPr>
              <a:t>The freeze-out region </a:t>
            </a:r>
          </a:p>
        </p:txBody>
      </p:sp>
      <p:pic>
        <p:nvPicPr>
          <p:cNvPr id="4" name="Picture 3">
            <a:extLst>
              <a:ext uri="{FF2B5EF4-FFF2-40B4-BE49-F238E27FC236}">
                <a16:creationId xmlns:a16="http://schemas.microsoft.com/office/drawing/2014/main" id="{5E8E8FE6-E221-4584-834C-1FAE1BA8885B}"/>
              </a:ext>
            </a:extLst>
          </p:cNvPr>
          <p:cNvPicPr>
            <a:picLocks noChangeAspect="1"/>
          </p:cNvPicPr>
          <p:nvPr/>
        </p:nvPicPr>
        <p:blipFill>
          <a:blip r:embed="rId2"/>
          <a:stretch>
            <a:fillRect/>
          </a:stretch>
        </p:blipFill>
        <p:spPr>
          <a:xfrm>
            <a:off x="1652587" y="1616392"/>
            <a:ext cx="8886825" cy="4600575"/>
          </a:xfrm>
          <a:prstGeom prst="rect">
            <a:avLst/>
          </a:prstGeom>
        </p:spPr>
      </p:pic>
    </p:spTree>
    <p:extLst>
      <p:ext uri="{BB962C8B-B14F-4D97-AF65-F5344CB8AC3E}">
        <p14:creationId xmlns:p14="http://schemas.microsoft.com/office/powerpoint/2010/main" val="237853521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A4E27-FEBD-4C0A-904D-8229ACD9C900}"/>
              </a:ext>
            </a:extLst>
          </p:cNvPr>
          <p:cNvSpPr>
            <a:spLocks noGrp="1"/>
          </p:cNvSpPr>
          <p:nvPr>
            <p:ph type="title"/>
          </p:nvPr>
        </p:nvSpPr>
        <p:spPr/>
        <p:txBody>
          <a:bodyPr/>
          <a:lstStyle/>
          <a:p>
            <a:pPr algn="ctr"/>
            <a:r>
              <a:rPr lang="en-GB" b="1" dirty="0"/>
              <a:t>The freeze-out region</a:t>
            </a:r>
          </a:p>
        </p:txBody>
      </p:sp>
      <p:pic>
        <p:nvPicPr>
          <p:cNvPr id="4" name="Picture 3">
            <a:extLst>
              <a:ext uri="{FF2B5EF4-FFF2-40B4-BE49-F238E27FC236}">
                <a16:creationId xmlns:a16="http://schemas.microsoft.com/office/drawing/2014/main" id="{3B184358-C821-4B62-B726-1878C3D7C63B}"/>
              </a:ext>
            </a:extLst>
          </p:cNvPr>
          <p:cNvPicPr>
            <a:picLocks noChangeAspect="1"/>
          </p:cNvPicPr>
          <p:nvPr/>
        </p:nvPicPr>
        <p:blipFill>
          <a:blip r:embed="rId2"/>
          <a:stretch>
            <a:fillRect/>
          </a:stretch>
        </p:blipFill>
        <p:spPr>
          <a:xfrm>
            <a:off x="1633537" y="1573212"/>
            <a:ext cx="8924925" cy="4524375"/>
          </a:xfrm>
          <a:prstGeom prst="rect">
            <a:avLst/>
          </a:prstGeom>
        </p:spPr>
      </p:pic>
    </p:spTree>
    <p:extLst>
      <p:ext uri="{BB962C8B-B14F-4D97-AF65-F5344CB8AC3E}">
        <p14:creationId xmlns:p14="http://schemas.microsoft.com/office/powerpoint/2010/main" val="23205757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15C04-817B-4083-B79B-5767590A6F7F}"/>
              </a:ext>
            </a:extLst>
          </p:cNvPr>
          <p:cNvSpPr>
            <a:spLocks noGrp="1"/>
          </p:cNvSpPr>
          <p:nvPr>
            <p:ph type="title"/>
          </p:nvPr>
        </p:nvSpPr>
        <p:spPr/>
        <p:txBody>
          <a:bodyPr/>
          <a:lstStyle/>
          <a:p>
            <a:pPr algn="ctr"/>
            <a:r>
              <a:rPr lang="en-GB" b="1" dirty="0"/>
              <a:t>Comment </a:t>
            </a:r>
          </a:p>
        </p:txBody>
      </p:sp>
      <p:pic>
        <p:nvPicPr>
          <p:cNvPr id="4" name="Picture 3">
            <a:extLst>
              <a:ext uri="{FF2B5EF4-FFF2-40B4-BE49-F238E27FC236}">
                <a16:creationId xmlns:a16="http://schemas.microsoft.com/office/drawing/2014/main" id="{91BF02C8-CAC1-4814-BFC1-989D3E8B500D}"/>
              </a:ext>
            </a:extLst>
          </p:cNvPr>
          <p:cNvPicPr>
            <a:picLocks noChangeAspect="1"/>
          </p:cNvPicPr>
          <p:nvPr/>
        </p:nvPicPr>
        <p:blipFill>
          <a:blip r:embed="rId2"/>
          <a:stretch>
            <a:fillRect/>
          </a:stretch>
        </p:blipFill>
        <p:spPr>
          <a:xfrm>
            <a:off x="1836420" y="1690688"/>
            <a:ext cx="8763000" cy="4495800"/>
          </a:xfrm>
          <a:prstGeom prst="rect">
            <a:avLst/>
          </a:prstGeom>
        </p:spPr>
      </p:pic>
    </p:spTree>
    <p:extLst>
      <p:ext uri="{BB962C8B-B14F-4D97-AF65-F5344CB8AC3E}">
        <p14:creationId xmlns:p14="http://schemas.microsoft.com/office/powerpoint/2010/main" val="38327224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1B399-330A-4788-81C7-86C304315491}"/>
              </a:ext>
            </a:extLst>
          </p:cNvPr>
          <p:cNvSpPr>
            <a:spLocks noGrp="1"/>
          </p:cNvSpPr>
          <p:nvPr>
            <p:ph type="title"/>
          </p:nvPr>
        </p:nvSpPr>
        <p:spPr/>
        <p:txBody>
          <a:bodyPr/>
          <a:lstStyle/>
          <a:p>
            <a:pPr algn="ctr"/>
            <a:r>
              <a:rPr lang="en-GB" b="1" dirty="0"/>
              <a:t>Metal-insulator transition </a:t>
            </a:r>
          </a:p>
        </p:txBody>
      </p:sp>
      <p:pic>
        <p:nvPicPr>
          <p:cNvPr id="4" name="Picture 3">
            <a:extLst>
              <a:ext uri="{FF2B5EF4-FFF2-40B4-BE49-F238E27FC236}">
                <a16:creationId xmlns:a16="http://schemas.microsoft.com/office/drawing/2014/main" id="{F6BC7456-60DC-4D8E-8710-4EB160AEE450}"/>
              </a:ext>
            </a:extLst>
          </p:cNvPr>
          <p:cNvPicPr>
            <a:picLocks noChangeAspect="1"/>
          </p:cNvPicPr>
          <p:nvPr/>
        </p:nvPicPr>
        <p:blipFill>
          <a:blip r:embed="rId2"/>
          <a:stretch>
            <a:fillRect/>
          </a:stretch>
        </p:blipFill>
        <p:spPr>
          <a:xfrm>
            <a:off x="1760220" y="1565275"/>
            <a:ext cx="8915400" cy="5181600"/>
          </a:xfrm>
          <a:prstGeom prst="rect">
            <a:avLst/>
          </a:prstGeom>
        </p:spPr>
      </p:pic>
    </p:spTree>
    <p:extLst>
      <p:ext uri="{BB962C8B-B14F-4D97-AF65-F5344CB8AC3E}">
        <p14:creationId xmlns:p14="http://schemas.microsoft.com/office/powerpoint/2010/main" val="418112692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8E62-F293-4A92-84A4-0245829218CC}"/>
              </a:ext>
            </a:extLst>
          </p:cNvPr>
          <p:cNvSpPr>
            <a:spLocks noGrp="1"/>
          </p:cNvSpPr>
          <p:nvPr>
            <p:ph type="title"/>
          </p:nvPr>
        </p:nvSpPr>
        <p:spPr/>
        <p:txBody>
          <a:bodyPr/>
          <a:lstStyle/>
          <a:p>
            <a:pPr algn="ctr"/>
            <a:r>
              <a:rPr lang="en-GB" b="1" dirty="0"/>
              <a:t>Question</a:t>
            </a:r>
            <a:r>
              <a:rPr lang="en-GB" dirty="0"/>
              <a:t> </a:t>
            </a:r>
          </a:p>
        </p:txBody>
      </p:sp>
      <p:sp>
        <p:nvSpPr>
          <p:cNvPr id="3" name="Content Placeholder 2">
            <a:extLst>
              <a:ext uri="{FF2B5EF4-FFF2-40B4-BE49-F238E27FC236}">
                <a16:creationId xmlns:a16="http://schemas.microsoft.com/office/drawing/2014/main" id="{3D533F83-86B9-42F3-945A-4752CF0B6B3A}"/>
              </a:ext>
            </a:extLst>
          </p:cNvPr>
          <p:cNvSpPr>
            <a:spLocks noGrp="1"/>
          </p:cNvSpPr>
          <p:nvPr>
            <p:ph idx="1"/>
          </p:nvPr>
        </p:nvSpPr>
        <p:spPr/>
        <p:txBody>
          <a:bodyPr/>
          <a:lstStyle/>
          <a:p>
            <a:pPr algn="just"/>
            <a:endParaRPr lang="en-GB" dirty="0"/>
          </a:p>
          <a:p>
            <a:pPr algn="just"/>
            <a:endParaRPr lang="en-GB" dirty="0"/>
          </a:p>
          <a:p>
            <a:pPr marL="0" indent="0" algn="just">
              <a:buNone/>
            </a:pPr>
            <a:r>
              <a:rPr lang="en-GB" dirty="0"/>
              <a:t>We now understand how the carrier concentration varies with temperature. How does the Fermi level vary with temperature? </a:t>
            </a:r>
          </a:p>
        </p:txBody>
      </p:sp>
    </p:spTree>
    <p:extLst>
      <p:ext uri="{BB962C8B-B14F-4D97-AF65-F5344CB8AC3E}">
        <p14:creationId xmlns:p14="http://schemas.microsoft.com/office/powerpoint/2010/main" val="29233180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55B9F-ED50-4521-9A1B-622D225C12E3}"/>
              </a:ext>
            </a:extLst>
          </p:cNvPr>
          <p:cNvSpPr>
            <a:spLocks noGrp="1"/>
          </p:cNvSpPr>
          <p:nvPr>
            <p:ph type="title"/>
          </p:nvPr>
        </p:nvSpPr>
        <p:spPr/>
        <p:txBody>
          <a:bodyPr/>
          <a:lstStyle/>
          <a:p>
            <a:pPr algn="ctr"/>
            <a:r>
              <a:rPr lang="en-GB" b="1" dirty="0"/>
              <a:t>Fermi level vs. temperature </a:t>
            </a:r>
          </a:p>
        </p:txBody>
      </p:sp>
      <p:pic>
        <p:nvPicPr>
          <p:cNvPr id="4" name="Picture 3">
            <a:extLst>
              <a:ext uri="{FF2B5EF4-FFF2-40B4-BE49-F238E27FC236}">
                <a16:creationId xmlns:a16="http://schemas.microsoft.com/office/drawing/2014/main" id="{67D3DEDA-8645-40BF-8516-FFE534E4FE6D}"/>
              </a:ext>
            </a:extLst>
          </p:cNvPr>
          <p:cNvPicPr>
            <a:picLocks noChangeAspect="1"/>
          </p:cNvPicPr>
          <p:nvPr/>
        </p:nvPicPr>
        <p:blipFill>
          <a:blip r:embed="rId2"/>
          <a:stretch>
            <a:fillRect/>
          </a:stretch>
        </p:blipFill>
        <p:spPr>
          <a:xfrm>
            <a:off x="1759585" y="1582102"/>
            <a:ext cx="8896350" cy="4791075"/>
          </a:xfrm>
          <a:prstGeom prst="rect">
            <a:avLst/>
          </a:prstGeom>
        </p:spPr>
      </p:pic>
    </p:spTree>
    <p:extLst>
      <p:ext uri="{BB962C8B-B14F-4D97-AF65-F5344CB8AC3E}">
        <p14:creationId xmlns:p14="http://schemas.microsoft.com/office/powerpoint/2010/main" val="1850665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EB78D-D88E-487C-BA57-495F6A0C4EAE}"/>
              </a:ext>
            </a:extLst>
          </p:cNvPr>
          <p:cNvSpPr>
            <a:spLocks noGrp="1"/>
          </p:cNvSpPr>
          <p:nvPr>
            <p:ph type="title"/>
          </p:nvPr>
        </p:nvSpPr>
        <p:spPr/>
        <p:txBody>
          <a:bodyPr/>
          <a:lstStyle/>
          <a:p>
            <a:pPr algn="ctr"/>
            <a:r>
              <a:rPr lang="en-GB" b="1" dirty="0"/>
              <a:t>Valence band </a:t>
            </a:r>
          </a:p>
        </p:txBody>
      </p:sp>
      <p:pic>
        <p:nvPicPr>
          <p:cNvPr id="4" name="Picture 3">
            <a:extLst>
              <a:ext uri="{FF2B5EF4-FFF2-40B4-BE49-F238E27FC236}">
                <a16:creationId xmlns:a16="http://schemas.microsoft.com/office/drawing/2014/main" id="{B05FB57E-12DF-409A-B23A-0F1DE2BFAA5D}"/>
              </a:ext>
            </a:extLst>
          </p:cNvPr>
          <p:cNvPicPr>
            <a:picLocks noChangeAspect="1"/>
          </p:cNvPicPr>
          <p:nvPr/>
        </p:nvPicPr>
        <p:blipFill>
          <a:blip r:embed="rId2"/>
          <a:stretch>
            <a:fillRect/>
          </a:stretch>
        </p:blipFill>
        <p:spPr>
          <a:xfrm>
            <a:off x="1473200" y="1429139"/>
            <a:ext cx="9479279" cy="5289649"/>
          </a:xfrm>
          <a:prstGeom prst="rect">
            <a:avLst/>
          </a:prstGeom>
        </p:spPr>
      </p:pic>
      <p:sp>
        <p:nvSpPr>
          <p:cNvPr id="3" name="Rectangle 2">
            <a:extLst>
              <a:ext uri="{FF2B5EF4-FFF2-40B4-BE49-F238E27FC236}">
                <a16:creationId xmlns:a16="http://schemas.microsoft.com/office/drawing/2014/main" id="{EDF9885E-030B-46C6-9EF4-A3C94335542C}"/>
              </a:ext>
            </a:extLst>
          </p:cNvPr>
          <p:cNvSpPr/>
          <p:nvPr/>
        </p:nvSpPr>
        <p:spPr>
          <a:xfrm>
            <a:off x="248920" y="3655069"/>
            <a:ext cx="1965960" cy="2450094"/>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A nondegenerate p-type semiconductor, there will be a small probability that the states are empty in the valence band.</a:t>
            </a:r>
          </a:p>
        </p:txBody>
      </p:sp>
    </p:spTree>
    <p:extLst>
      <p:ext uri="{BB962C8B-B14F-4D97-AF65-F5344CB8AC3E}">
        <p14:creationId xmlns:p14="http://schemas.microsoft.com/office/powerpoint/2010/main" val="216578743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71962-8390-4D49-8BC3-13597766CF39}"/>
              </a:ext>
            </a:extLst>
          </p:cNvPr>
          <p:cNvSpPr>
            <a:spLocks noGrp="1"/>
          </p:cNvSpPr>
          <p:nvPr>
            <p:ph type="title"/>
          </p:nvPr>
        </p:nvSpPr>
        <p:spPr>
          <a:xfrm>
            <a:off x="838200" y="334645"/>
            <a:ext cx="10515600" cy="1325563"/>
          </a:xfrm>
        </p:spPr>
        <p:txBody>
          <a:bodyPr/>
          <a:lstStyle/>
          <a:p>
            <a:pPr algn="ctr"/>
            <a:r>
              <a:rPr lang="en-GB" b="1" dirty="0"/>
              <a:t>Summary</a:t>
            </a:r>
            <a:r>
              <a:rPr lang="en-GB" dirty="0"/>
              <a:t> </a:t>
            </a:r>
          </a:p>
        </p:txBody>
      </p:sp>
      <p:pic>
        <p:nvPicPr>
          <p:cNvPr id="4" name="Picture 3">
            <a:extLst>
              <a:ext uri="{FF2B5EF4-FFF2-40B4-BE49-F238E27FC236}">
                <a16:creationId xmlns:a16="http://schemas.microsoft.com/office/drawing/2014/main" id="{3479CBFC-EFE3-4D4E-BCFF-9A95540FBCBA}"/>
              </a:ext>
            </a:extLst>
          </p:cNvPr>
          <p:cNvPicPr>
            <a:picLocks noChangeAspect="1"/>
          </p:cNvPicPr>
          <p:nvPr/>
        </p:nvPicPr>
        <p:blipFill>
          <a:blip r:embed="rId2"/>
          <a:stretch>
            <a:fillRect/>
          </a:stretch>
        </p:blipFill>
        <p:spPr>
          <a:xfrm>
            <a:off x="1876742" y="1537970"/>
            <a:ext cx="8601075" cy="4838700"/>
          </a:xfrm>
          <a:prstGeom prst="rect">
            <a:avLst/>
          </a:prstGeom>
        </p:spPr>
      </p:pic>
    </p:spTree>
    <p:extLst>
      <p:ext uri="{BB962C8B-B14F-4D97-AF65-F5344CB8AC3E}">
        <p14:creationId xmlns:p14="http://schemas.microsoft.com/office/powerpoint/2010/main" val="388680959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B3A1EA2-07AB-4E01-AD50-988796982190}"/>
              </a:ext>
            </a:extLst>
          </p:cNvPr>
          <p:cNvSpPr/>
          <p:nvPr/>
        </p:nvSpPr>
        <p:spPr>
          <a:xfrm>
            <a:off x="152400" y="2123440"/>
            <a:ext cx="11887200" cy="2800767"/>
          </a:xfrm>
          <a:prstGeom prst="rect">
            <a:avLst/>
          </a:prstGeom>
        </p:spPr>
        <p:txBody>
          <a:bodyPr wrap="square">
            <a:spAutoFit/>
          </a:bodyPr>
          <a:lstStyle/>
          <a:p>
            <a:pPr algn="ctr"/>
            <a:r>
              <a:rPr lang="en-GB" sz="4400" b="1" dirty="0">
                <a:latin typeface="Arial" panose="020B0604020202020204" pitchFamily="34" charset="0"/>
              </a:rPr>
              <a:t>Unit 3:  Equilibrium Carrier Concentrations</a:t>
            </a:r>
          </a:p>
          <a:p>
            <a:pPr algn="ctr"/>
            <a:r>
              <a:rPr lang="en-GB" sz="4400" b="1" dirty="0">
                <a:latin typeface="Arial" panose="020B0604020202020204" pitchFamily="34" charset="0"/>
              </a:rPr>
              <a:t> </a:t>
            </a:r>
          </a:p>
          <a:p>
            <a:pPr algn="ctr"/>
            <a:r>
              <a:rPr lang="en-GB" sz="4400" b="1" dirty="0">
                <a:latin typeface="Arial" panose="020B0604020202020204" pitchFamily="34" charset="0"/>
              </a:rPr>
              <a:t>Lecture 3.6:</a:t>
            </a:r>
          </a:p>
          <a:p>
            <a:pPr algn="ctr"/>
            <a:r>
              <a:rPr lang="en-GB" sz="4400" b="1" dirty="0">
                <a:latin typeface="Arial" panose="020B0604020202020204" pitchFamily="34" charset="0"/>
              </a:rPr>
              <a:t>Unit 3 Summary </a:t>
            </a:r>
            <a:endParaRPr lang="en-GB" sz="4400" b="1" dirty="0"/>
          </a:p>
        </p:txBody>
      </p:sp>
    </p:spTree>
    <p:extLst>
      <p:ext uri="{BB962C8B-B14F-4D97-AF65-F5344CB8AC3E}">
        <p14:creationId xmlns:p14="http://schemas.microsoft.com/office/powerpoint/2010/main" val="124910577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A4998-419C-4396-A08E-F6F8058FAEF8}"/>
              </a:ext>
            </a:extLst>
          </p:cNvPr>
          <p:cNvSpPr>
            <a:spLocks noGrp="1"/>
          </p:cNvSpPr>
          <p:nvPr>
            <p:ph type="title"/>
          </p:nvPr>
        </p:nvSpPr>
        <p:spPr/>
        <p:txBody>
          <a:bodyPr/>
          <a:lstStyle/>
          <a:p>
            <a:pPr algn="ctr"/>
            <a:r>
              <a:rPr lang="en-GB" b="1" dirty="0"/>
              <a:t>Fermi function </a:t>
            </a:r>
          </a:p>
        </p:txBody>
      </p:sp>
      <p:sp>
        <p:nvSpPr>
          <p:cNvPr id="3" name="Content Placeholder 2">
            <a:extLst>
              <a:ext uri="{FF2B5EF4-FFF2-40B4-BE49-F238E27FC236}">
                <a16:creationId xmlns:a16="http://schemas.microsoft.com/office/drawing/2014/main" id="{8D10F13A-ACA8-4666-9189-255DF21BBFB5}"/>
              </a:ext>
            </a:extLst>
          </p:cNvPr>
          <p:cNvSpPr>
            <a:spLocks noGrp="1"/>
          </p:cNvSpPr>
          <p:nvPr>
            <p:ph idx="1"/>
          </p:nvPr>
        </p:nvSpPr>
        <p:spPr/>
        <p:txBody>
          <a:bodyPr>
            <a:noAutofit/>
          </a:bodyPr>
          <a:lstStyle/>
          <a:p>
            <a:r>
              <a:rPr lang="en-GB" sz="3200" dirty="0"/>
              <a:t>The Fermi function gives the probability that a state (if it exists) is occupied in equilibrium. </a:t>
            </a:r>
          </a:p>
          <a:p>
            <a:endParaRPr lang="en-GB" sz="3200" dirty="0"/>
          </a:p>
          <a:p>
            <a:endParaRPr lang="en-GB" sz="3200" dirty="0"/>
          </a:p>
          <a:p>
            <a:endParaRPr lang="en-GB" sz="3200" dirty="0"/>
          </a:p>
          <a:p>
            <a:pPr marL="0" indent="0">
              <a:buNone/>
            </a:pPr>
            <a:endParaRPr lang="en-GB" sz="3200" dirty="0"/>
          </a:p>
          <a:p>
            <a:r>
              <a:rPr lang="en-GB" sz="3200" dirty="0"/>
              <a:t>The two key parameters in the Fermi function are the Fermi level and the temperature.</a:t>
            </a:r>
          </a:p>
        </p:txBody>
      </p:sp>
      <p:pic>
        <p:nvPicPr>
          <p:cNvPr id="4" name="Picture 3">
            <a:extLst>
              <a:ext uri="{FF2B5EF4-FFF2-40B4-BE49-F238E27FC236}">
                <a16:creationId xmlns:a16="http://schemas.microsoft.com/office/drawing/2014/main" id="{FC49E61E-C388-4803-BE00-C2BEF5F4CD7C}"/>
              </a:ext>
            </a:extLst>
          </p:cNvPr>
          <p:cNvPicPr>
            <a:picLocks noChangeAspect="1"/>
          </p:cNvPicPr>
          <p:nvPr/>
        </p:nvPicPr>
        <p:blipFill>
          <a:blip r:embed="rId2"/>
          <a:stretch>
            <a:fillRect/>
          </a:stretch>
        </p:blipFill>
        <p:spPr>
          <a:xfrm>
            <a:off x="4048760" y="3143885"/>
            <a:ext cx="2895600" cy="1504950"/>
          </a:xfrm>
          <a:prstGeom prst="rect">
            <a:avLst/>
          </a:prstGeom>
        </p:spPr>
      </p:pic>
    </p:spTree>
    <p:extLst>
      <p:ext uri="{BB962C8B-B14F-4D97-AF65-F5344CB8AC3E}">
        <p14:creationId xmlns:p14="http://schemas.microsoft.com/office/powerpoint/2010/main" val="21025763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FA183-4B78-4A2B-A8F4-D63A67A0460A}"/>
              </a:ext>
            </a:extLst>
          </p:cNvPr>
          <p:cNvSpPr>
            <a:spLocks noGrp="1"/>
          </p:cNvSpPr>
          <p:nvPr>
            <p:ph type="title"/>
          </p:nvPr>
        </p:nvSpPr>
        <p:spPr>
          <a:xfrm>
            <a:off x="838200" y="80645"/>
            <a:ext cx="10515600" cy="1325563"/>
          </a:xfrm>
        </p:spPr>
        <p:txBody>
          <a:bodyPr/>
          <a:lstStyle/>
          <a:p>
            <a:pPr algn="ctr"/>
            <a:r>
              <a:rPr lang="en-GB" b="1" dirty="0"/>
              <a:t>Fermi level and temperature </a:t>
            </a:r>
          </a:p>
        </p:txBody>
      </p:sp>
      <p:pic>
        <p:nvPicPr>
          <p:cNvPr id="4" name="Picture 3">
            <a:extLst>
              <a:ext uri="{FF2B5EF4-FFF2-40B4-BE49-F238E27FC236}">
                <a16:creationId xmlns:a16="http://schemas.microsoft.com/office/drawing/2014/main" id="{FEF1057F-D71D-4082-9CA8-F298EAD63535}"/>
              </a:ext>
            </a:extLst>
          </p:cNvPr>
          <p:cNvPicPr>
            <a:picLocks noChangeAspect="1"/>
          </p:cNvPicPr>
          <p:nvPr/>
        </p:nvPicPr>
        <p:blipFill>
          <a:blip r:embed="rId2"/>
          <a:stretch>
            <a:fillRect/>
          </a:stretch>
        </p:blipFill>
        <p:spPr>
          <a:xfrm>
            <a:off x="1893570" y="1406208"/>
            <a:ext cx="8648700" cy="4800600"/>
          </a:xfrm>
          <a:prstGeom prst="rect">
            <a:avLst/>
          </a:prstGeom>
        </p:spPr>
      </p:pic>
    </p:spTree>
    <p:extLst>
      <p:ext uri="{BB962C8B-B14F-4D97-AF65-F5344CB8AC3E}">
        <p14:creationId xmlns:p14="http://schemas.microsoft.com/office/powerpoint/2010/main" val="33932891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A65EA-95E4-42DC-AE0F-4834E59ACCB0}"/>
              </a:ext>
            </a:extLst>
          </p:cNvPr>
          <p:cNvSpPr>
            <a:spLocks noGrp="1"/>
          </p:cNvSpPr>
          <p:nvPr>
            <p:ph type="title"/>
          </p:nvPr>
        </p:nvSpPr>
        <p:spPr/>
        <p:txBody>
          <a:bodyPr/>
          <a:lstStyle/>
          <a:p>
            <a:pPr algn="ctr"/>
            <a:r>
              <a:rPr lang="en-GB" b="1" dirty="0"/>
              <a:t>Distribution of carriers in the bands </a:t>
            </a:r>
          </a:p>
        </p:txBody>
      </p:sp>
      <p:pic>
        <p:nvPicPr>
          <p:cNvPr id="4" name="Picture 3">
            <a:extLst>
              <a:ext uri="{FF2B5EF4-FFF2-40B4-BE49-F238E27FC236}">
                <a16:creationId xmlns:a16="http://schemas.microsoft.com/office/drawing/2014/main" id="{B1B18007-D68B-4C9E-9890-18B67DF8E927}"/>
              </a:ext>
            </a:extLst>
          </p:cNvPr>
          <p:cNvPicPr>
            <a:picLocks noChangeAspect="1"/>
          </p:cNvPicPr>
          <p:nvPr/>
        </p:nvPicPr>
        <p:blipFill>
          <a:blip r:embed="rId2"/>
          <a:stretch>
            <a:fillRect/>
          </a:stretch>
        </p:blipFill>
        <p:spPr>
          <a:xfrm>
            <a:off x="1763077" y="1782762"/>
            <a:ext cx="8848725" cy="4410075"/>
          </a:xfrm>
          <a:prstGeom prst="rect">
            <a:avLst/>
          </a:prstGeom>
        </p:spPr>
      </p:pic>
    </p:spTree>
    <p:extLst>
      <p:ext uri="{BB962C8B-B14F-4D97-AF65-F5344CB8AC3E}">
        <p14:creationId xmlns:p14="http://schemas.microsoft.com/office/powerpoint/2010/main" val="167455191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973C5-4197-42DB-A137-472A5289489F}"/>
              </a:ext>
            </a:extLst>
          </p:cNvPr>
          <p:cNvSpPr>
            <a:spLocks noGrp="1"/>
          </p:cNvSpPr>
          <p:nvPr>
            <p:ph type="title"/>
          </p:nvPr>
        </p:nvSpPr>
        <p:spPr>
          <a:xfrm>
            <a:off x="838200" y="131445"/>
            <a:ext cx="10515600" cy="1325563"/>
          </a:xfrm>
        </p:spPr>
        <p:txBody>
          <a:bodyPr/>
          <a:lstStyle/>
          <a:p>
            <a:pPr algn="ctr"/>
            <a:r>
              <a:rPr lang="en-GB" b="1" dirty="0"/>
              <a:t>Fermi-Dirac integrals </a:t>
            </a:r>
          </a:p>
        </p:txBody>
      </p:sp>
      <p:pic>
        <p:nvPicPr>
          <p:cNvPr id="4" name="Picture 3">
            <a:extLst>
              <a:ext uri="{FF2B5EF4-FFF2-40B4-BE49-F238E27FC236}">
                <a16:creationId xmlns:a16="http://schemas.microsoft.com/office/drawing/2014/main" id="{4746F258-13CE-42B5-B38F-F98BB170A687}"/>
              </a:ext>
            </a:extLst>
          </p:cNvPr>
          <p:cNvPicPr>
            <a:picLocks noChangeAspect="1"/>
          </p:cNvPicPr>
          <p:nvPr/>
        </p:nvPicPr>
        <p:blipFill>
          <a:blip r:embed="rId2"/>
          <a:stretch>
            <a:fillRect/>
          </a:stretch>
        </p:blipFill>
        <p:spPr>
          <a:xfrm>
            <a:off x="2898457" y="1457008"/>
            <a:ext cx="6395085" cy="4091132"/>
          </a:xfrm>
          <a:prstGeom prst="rect">
            <a:avLst/>
          </a:prstGeom>
        </p:spPr>
      </p:pic>
    </p:spTree>
    <p:extLst>
      <p:ext uri="{BB962C8B-B14F-4D97-AF65-F5344CB8AC3E}">
        <p14:creationId xmlns:p14="http://schemas.microsoft.com/office/powerpoint/2010/main" val="384403777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BFAC-1768-4AC7-AF2B-5B4A27A763CD}"/>
              </a:ext>
            </a:extLst>
          </p:cNvPr>
          <p:cNvSpPr>
            <a:spLocks noGrp="1"/>
          </p:cNvSpPr>
          <p:nvPr>
            <p:ph type="title"/>
          </p:nvPr>
        </p:nvSpPr>
        <p:spPr/>
        <p:txBody>
          <a:bodyPr/>
          <a:lstStyle/>
          <a:p>
            <a:pPr algn="ctr"/>
            <a:r>
              <a:rPr lang="en-GB" b="1" dirty="0"/>
              <a:t>FD integrals and exponentials</a:t>
            </a:r>
          </a:p>
        </p:txBody>
      </p:sp>
      <p:pic>
        <p:nvPicPr>
          <p:cNvPr id="4" name="Picture 3">
            <a:extLst>
              <a:ext uri="{FF2B5EF4-FFF2-40B4-BE49-F238E27FC236}">
                <a16:creationId xmlns:a16="http://schemas.microsoft.com/office/drawing/2014/main" id="{85655750-3238-4E8F-9910-5ECA1F173610}"/>
              </a:ext>
            </a:extLst>
          </p:cNvPr>
          <p:cNvPicPr>
            <a:picLocks noChangeAspect="1"/>
          </p:cNvPicPr>
          <p:nvPr/>
        </p:nvPicPr>
        <p:blipFill>
          <a:blip r:embed="rId2"/>
          <a:stretch>
            <a:fillRect/>
          </a:stretch>
        </p:blipFill>
        <p:spPr>
          <a:xfrm>
            <a:off x="2047875" y="1472882"/>
            <a:ext cx="8096250" cy="4867275"/>
          </a:xfrm>
          <a:prstGeom prst="rect">
            <a:avLst/>
          </a:prstGeom>
        </p:spPr>
      </p:pic>
    </p:spTree>
    <p:extLst>
      <p:ext uri="{BB962C8B-B14F-4D97-AF65-F5344CB8AC3E}">
        <p14:creationId xmlns:p14="http://schemas.microsoft.com/office/powerpoint/2010/main" val="9640736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D2E83-CF59-47F7-B062-D5091D6E54B3}"/>
              </a:ext>
            </a:extLst>
          </p:cNvPr>
          <p:cNvSpPr>
            <a:spLocks noGrp="1"/>
          </p:cNvSpPr>
          <p:nvPr>
            <p:ph type="title"/>
          </p:nvPr>
        </p:nvSpPr>
        <p:spPr/>
        <p:txBody>
          <a:bodyPr/>
          <a:lstStyle/>
          <a:p>
            <a:pPr algn="ctr"/>
            <a:r>
              <a:rPr lang="en-GB" b="1" dirty="0"/>
              <a:t>Nondegenerate semiconductors</a:t>
            </a:r>
          </a:p>
        </p:txBody>
      </p:sp>
      <p:pic>
        <p:nvPicPr>
          <p:cNvPr id="4" name="Picture 3">
            <a:extLst>
              <a:ext uri="{FF2B5EF4-FFF2-40B4-BE49-F238E27FC236}">
                <a16:creationId xmlns:a16="http://schemas.microsoft.com/office/drawing/2014/main" id="{E7A44F78-B123-477F-B95C-DB3F8C8C434C}"/>
              </a:ext>
            </a:extLst>
          </p:cNvPr>
          <p:cNvPicPr>
            <a:picLocks noChangeAspect="1"/>
          </p:cNvPicPr>
          <p:nvPr/>
        </p:nvPicPr>
        <p:blipFill>
          <a:blip r:embed="rId2"/>
          <a:stretch>
            <a:fillRect/>
          </a:stretch>
        </p:blipFill>
        <p:spPr>
          <a:xfrm>
            <a:off x="1024408" y="1690688"/>
            <a:ext cx="10143183" cy="4048125"/>
          </a:xfrm>
          <a:prstGeom prst="rect">
            <a:avLst/>
          </a:prstGeom>
        </p:spPr>
      </p:pic>
    </p:spTree>
    <p:extLst>
      <p:ext uri="{BB962C8B-B14F-4D97-AF65-F5344CB8AC3E}">
        <p14:creationId xmlns:p14="http://schemas.microsoft.com/office/powerpoint/2010/main" val="229608479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570EE-2B86-41B9-A135-CA87CE3210BF}"/>
              </a:ext>
            </a:extLst>
          </p:cNvPr>
          <p:cNvSpPr>
            <a:spLocks noGrp="1"/>
          </p:cNvSpPr>
          <p:nvPr>
            <p:ph type="title"/>
          </p:nvPr>
        </p:nvSpPr>
        <p:spPr/>
        <p:txBody>
          <a:bodyPr/>
          <a:lstStyle/>
          <a:p>
            <a:pPr algn="ctr"/>
            <a:r>
              <a:rPr lang="en-GB" b="1" dirty="0"/>
              <a:t>Carrier densities for nondegenerate semiconductors</a:t>
            </a:r>
          </a:p>
        </p:txBody>
      </p:sp>
      <p:pic>
        <p:nvPicPr>
          <p:cNvPr id="4" name="Picture 3">
            <a:extLst>
              <a:ext uri="{FF2B5EF4-FFF2-40B4-BE49-F238E27FC236}">
                <a16:creationId xmlns:a16="http://schemas.microsoft.com/office/drawing/2014/main" id="{A9D0862E-B367-4777-A977-CDE381D6EAC7}"/>
              </a:ext>
            </a:extLst>
          </p:cNvPr>
          <p:cNvPicPr>
            <a:picLocks noChangeAspect="1"/>
          </p:cNvPicPr>
          <p:nvPr/>
        </p:nvPicPr>
        <p:blipFill>
          <a:blip r:embed="rId2"/>
          <a:stretch>
            <a:fillRect/>
          </a:stretch>
        </p:blipFill>
        <p:spPr>
          <a:xfrm>
            <a:off x="1931035" y="1663700"/>
            <a:ext cx="8553450" cy="4829175"/>
          </a:xfrm>
          <a:prstGeom prst="rect">
            <a:avLst/>
          </a:prstGeom>
        </p:spPr>
      </p:pic>
    </p:spTree>
    <p:extLst>
      <p:ext uri="{BB962C8B-B14F-4D97-AF65-F5344CB8AC3E}">
        <p14:creationId xmlns:p14="http://schemas.microsoft.com/office/powerpoint/2010/main" val="18846859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9F3C-008A-44B0-B99D-D4EE6308B2AB}"/>
              </a:ext>
            </a:extLst>
          </p:cNvPr>
          <p:cNvSpPr>
            <a:spLocks noGrp="1"/>
          </p:cNvSpPr>
          <p:nvPr>
            <p:ph type="title"/>
          </p:nvPr>
        </p:nvSpPr>
        <p:spPr/>
        <p:txBody>
          <a:bodyPr/>
          <a:lstStyle/>
          <a:p>
            <a:pPr algn="ctr"/>
            <a:r>
              <a:rPr lang="en-GB" b="1" dirty="0"/>
              <a:t>np product</a:t>
            </a:r>
          </a:p>
        </p:txBody>
      </p:sp>
      <p:pic>
        <p:nvPicPr>
          <p:cNvPr id="4" name="Picture 3">
            <a:extLst>
              <a:ext uri="{FF2B5EF4-FFF2-40B4-BE49-F238E27FC236}">
                <a16:creationId xmlns:a16="http://schemas.microsoft.com/office/drawing/2014/main" id="{EDB9D67B-7504-4794-A020-092B1D1D357A}"/>
              </a:ext>
            </a:extLst>
          </p:cNvPr>
          <p:cNvPicPr>
            <a:picLocks noChangeAspect="1"/>
          </p:cNvPicPr>
          <p:nvPr/>
        </p:nvPicPr>
        <p:blipFill>
          <a:blip r:embed="rId2"/>
          <a:stretch>
            <a:fillRect/>
          </a:stretch>
        </p:blipFill>
        <p:spPr>
          <a:xfrm>
            <a:off x="1747837" y="1532572"/>
            <a:ext cx="8696325" cy="4829175"/>
          </a:xfrm>
          <a:prstGeom prst="rect">
            <a:avLst/>
          </a:prstGeom>
        </p:spPr>
      </p:pic>
    </p:spTree>
    <p:extLst>
      <p:ext uri="{BB962C8B-B14F-4D97-AF65-F5344CB8AC3E}">
        <p14:creationId xmlns:p14="http://schemas.microsoft.com/office/powerpoint/2010/main" val="11360407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1318</Words>
  <Application>Microsoft Office PowerPoint</Application>
  <PresentationFormat>Widescreen</PresentationFormat>
  <Paragraphs>200</Paragraphs>
  <Slides>108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108</vt:i4>
      </vt:variant>
    </vt:vector>
  </HeadingPairs>
  <TitlesOfParts>
    <vt:vector size="112" baseType="lpstr">
      <vt:lpstr>Arial</vt:lpstr>
      <vt:lpstr>Calibri</vt:lpstr>
      <vt:lpstr>Calibri Light</vt:lpstr>
      <vt:lpstr>Office Theme</vt:lpstr>
      <vt:lpstr>PowerPoint Presentation</vt:lpstr>
      <vt:lpstr>Occupation of states </vt:lpstr>
      <vt:lpstr>Fermi level</vt:lpstr>
      <vt:lpstr>The Fermi function</vt:lpstr>
      <vt:lpstr>More about the Fermi function</vt:lpstr>
      <vt:lpstr>Effect of temperature</vt:lpstr>
      <vt:lpstr>Electrons and holes </vt:lpstr>
      <vt:lpstr>Conduction band</vt:lpstr>
      <vt:lpstr>Valence band </vt:lpstr>
      <vt:lpstr>Nondegenerate semiconductors </vt:lpstr>
      <vt:lpstr>Energy band diagram of an intrinsic semiconductor</vt:lpstr>
      <vt:lpstr>Energy band diagram and carrier densities </vt:lpstr>
      <vt:lpstr>Summary </vt:lpstr>
      <vt:lpstr>PowerPoint Presentation</vt:lpstr>
      <vt:lpstr>The Fermi function </vt:lpstr>
      <vt:lpstr>Equilibrium carrier densities </vt:lpstr>
      <vt:lpstr>Two options </vt:lpstr>
      <vt:lpstr>3D bulk semiconductor: k-space </vt:lpstr>
      <vt:lpstr>Density-of-states in k-space </vt:lpstr>
      <vt:lpstr>Energy space (parabolic bands) </vt:lpstr>
      <vt:lpstr>Distribution of electrons in the conduction band</vt:lpstr>
      <vt:lpstr>Distribution of electrons in the conduction band </vt:lpstr>
      <vt:lpstr>Compute the electron density </vt:lpstr>
      <vt:lpstr>Energy space (3D)</vt:lpstr>
      <vt:lpstr>Fermi-Dirac integrals </vt:lpstr>
      <vt:lpstr>Fermi-Dirac integral of order 1/2 </vt:lpstr>
      <vt:lpstr>Nondegenerate semiconductor</vt:lpstr>
      <vt:lpstr>Compute the electron density </vt:lpstr>
      <vt:lpstr>Compute the hole density</vt:lpstr>
      <vt:lpstr>Summary </vt:lpstr>
      <vt:lpstr>PowerPoint Presentation</vt:lpstr>
      <vt:lpstr>Carrier concentrations </vt:lpstr>
      <vt:lpstr>Electron concentration </vt:lpstr>
      <vt:lpstr>Hole concentration </vt:lpstr>
      <vt:lpstr>Fermi level and electron concentration </vt:lpstr>
      <vt:lpstr>Fermi level and hole concentration </vt:lpstr>
      <vt:lpstr>From carrier concentration to Fermi level</vt:lpstr>
      <vt:lpstr>np product </vt:lpstr>
      <vt:lpstr>np product</vt:lpstr>
      <vt:lpstr>np product</vt:lpstr>
      <vt:lpstr>Recall: Fermi level and hole concentration</vt:lpstr>
      <vt:lpstr>Another way </vt:lpstr>
      <vt:lpstr>E-band diagram for N-type semiconductor</vt:lpstr>
      <vt:lpstr>E-band diagram for P-type semiconductor </vt:lpstr>
      <vt:lpstr>Intrinsic semiconductor </vt:lpstr>
      <vt:lpstr>The intrinsic Fermi level </vt:lpstr>
      <vt:lpstr>The intrinsic level: Silicon </vt:lpstr>
      <vt:lpstr>Alternative expression for carrier densities </vt:lpstr>
      <vt:lpstr>“Reading” an E-band diagram</vt:lpstr>
      <vt:lpstr>Summary </vt:lpstr>
      <vt:lpstr>PowerPoint Presentation</vt:lpstr>
      <vt:lpstr>Carrier concentrations vs. Fermi level</vt:lpstr>
      <vt:lpstr>Space charge density </vt:lpstr>
      <vt:lpstr>Space charge neutrality</vt:lpstr>
      <vt:lpstr>Fully ionized dopants </vt:lpstr>
      <vt:lpstr>Space charge neutrality again </vt:lpstr>
      <vt:lpstr>Solving for the carrier density </vt:lpstr>
      <vt:lpstr>Result: N-type </vt:lpstr>
      <vt:lpstr>Result: P-type </vt:lpstr>
      <vt:lpstr>Example 1 </vt:lpstr>
      <vt:lpstr>Soln </vt:lpstr>
      <vt:lpstr>Example 2 </vt:lpstr>
      <vt:lpstr>Soln </vt:lpstr>
      <vt:lpstr>Conclusion </vt:lpstr>
      <vt:lpstr>Summary</vt:lpstr>
      <vt:lpstr>PowerPoint Presentation</vt:lpstr>
      <vt:lpstr>Carrier concentration vs. temperature</vt:lpstr>
      <vt:lpstr>The extrinsic region </vt:lpstr>
      <vt:lpstr>The extrinsic region </vt:lpstr>
      <vt:lpstr>The intrinsic region </vt:lpstr>
      <vt:lpstr>Result: N-type</vt:lpstr>
      <vt:lpstr>Result: P-type </vt:lpstr>
      <vt:lpstr>Example 3 </vt:lpstr>
      <vt:lpstr>Soln </vt:lpstr>
      <vt:lpstr>Soln </vt:lpstr>
      <vt:lpstr>Comment</vt:lpstr>
      <vt:lpstr>The freeze-out region</vt:lpstr>
      <vt:lpstr>Solving for the carrier density: N-type </vt:lpstr>
      <vt:lpstr>Low temperature </vt:lpstr>
      <vt:lpstr>Ionized donor concentration</vt:lpstr>
      <vt:lpstr>Ionized donor concentration </vt:lpstr>
      <vt:lpstr>Ionized dopant concentration</vt:lpstr>
      <vt:lpstr>Example: N-type sample</vt:lpstr>
      <vt:lpstr>The freeze-out region </vt:lpstr>
      <vt:lpstr>The freeze-out region</vt:lpstr>
      <vt:lpstr>Comment </vt:lpstr>
      <vt:lpstr>Metal-insulator transition </vt:lpstr>
      <vt:lpstr>Question </vt:lpstr>
      <vt:lpstr>Fermi level vs. temperature </vt:lpstr>
      <vt:lpstr>Summary </vt:lpstr>
      <vt:lpstr>PowerPoint Presentation</vt:lpstr>
      <vt:lpstr>Fermi function </vt:lpstr>
      <vt:lpstr>Fermi level and temperature </vt:lpstr>
      <vt:lpstr>Distribution of carriers in the bands </vt:lpstr>
      <vt:lpstr>Fermi-Dirac integrals </vt:lpstr>
      <vt:lpstr>FD integrals and exponentials</vt:lpstr>
      <vt:lpstr>Nondegenerate semiconductors</vt:lpstr>
      <vt:lpstr>Carrier densities for nondegenerate semiconductors</vt:lpstr>
      <vt:lpstr>np product</vt:lpstr>
      <vt:lpstr>The intrinsic Fermi level </vt:lpstr>
      <vt:lpstr>Carrier concentration relations (nondegenerate)</vt:lpstr>
      <vt:lpstr>Reading an e-band diagram</vt:lpstr>
      <vt:lpstr>Carrier concentration vs. doping</vt:lpstr>
      <vt:lpstr>Extrinsic region </vt:lpstr>
      <vt:lpstr>The intrinsic region</vt:lpstr>
      <vt:lpstr>The freeze out region (just for your information)</vt:lpstr>
      <vt:lpstr>Fermi level vs. temperature </vt:lpstr>
      <vt:lpstr>Unit 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Georgies Asres</dc:creator>
  <cp:lastModifiedBy>Georgies Asres</cp:lastModifiedBy>
  <cp:revision>132</cp:revision>
  <dcterms:created xsi:type="dcterms:W3CDTF">2019-02-06T12:06:54Z</dcterms:created>
  <dcterms:modified xsi:type="dcterms:W3CDTF">2019-02-08T12:08:48Z</dcterms:modified>
</cp:coreProperties>
</file>