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254" y="-7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459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459C"/>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459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6473" y="676910"/>
            <a:ext cx="8300453" cy="452755"/>
          </a:xfrm>
          <a:prstGeom prst="rect">
            <a:avLst/>
          </a:prstGeom>
        </p:spPr>
        <p:txBody>
          <a:bodyPr wrap="square" lIns="0" tIns="0" rIns="0" bIns="0">
            <a:spAutoFit/>
          </a:bodyPr>
          <a:lstStyle>
            <a:lvl1pPr>
              <a:defRPr sz="2800" b="1" i="0">
                <a:solidFill>
                  <a:srgbClr val="24459C"/>
                </a:solidFill>
                <a:latin typeface="Arial"/>
                <a:cs typeface="Arial"/>
              </a:defRPr>
            </a:lvl1pPr>
          </a:lstStyle>
          <a:p>
            <a:endParaRPr/>
          </a:p>
        </p:txBody>
      </p:sp>
      <p:sp>
        <p:nvSpPr>
          <p:cNvPr id="3" name="Holder 3"/>
          <p:cNvSpPr>
            <a:spLocks noGrp="1"/>
          </p:cNvSpPr>
          <p:nvPr>
            <p:ph type="body" idx="1"/>
          </p:nvPr>
        </p:nvSpPr>
        <p:spPr>
          <a:xfrm>
            <a:off x="1655959" y="1974111"/>
            <a:ext cx="7868284" cy="3012440"/>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309249" y="1498779"/>
            <a:ext cx="8254365" cy="2172335"/>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Diffusion</a:t>
            </a:r>
            <a:endParaRPr sz="2000">
              <a:latin typeface="Arial"/>
              <a:cs typeface="Arial"/>
            </a:endParaRPr>
          </a:p>
          <a:p>
            <a:pPr marL="812800" marR="5080" lvl="1" indent="-342900" algn="just">
              <a:lnSpc>
                <a:spcPts val="1939"/>
              </a:lnSpc>
              <a:spcBef>
                <a:spcPts val="1105"/>
              </a:spcBef>
              <a:buClr>
                <a:srgbClr val="3333FF"/>
              </a:buClr>
              <a:buSzPct val="108333"/>
              <a:buFont typeface="Wingdings"/>
              <a:buChar char=""/>
              <a:tabLst>
                <a:tab pos="812800" algn="l"/>
              </a:tabLst>
            </a:pPr>
            <a:r>
              <a:rPr sz="1800" spc="-5" dirty="0">
                <a:latin typeface="Times New Roman"/>
                <a:cs typeface="Times New Roman"/>
              </a:rPr>
              <a:t>The constant random motion of carriers can </a:t>
            </a:r>
            <a:r>
              <a:rPr sz="1800" dirty="0">
                <a:latin typeface="Times New Roman"/>
                <a:cs typeface="Times New Roman"/>
              </a:rPr>
              <a:t>lead to a </a:t>
            </a:r>
            <a:r>
              <a:rPr sz="1800" spc="-5" dirty="0">
                <a:latin typeface="Times New Roman"/>
                <a:cs typeface="Times New Roman"/>
              </a:rPr>
              <a:t>net </a:t>
            </a:r>
            <a:r>
              <a:rPr sz="1800" dirty="0">
                <a:latin typeface="Times New Roman"/>
                <a:cs typeface="Times New Roman"/>
              </a:rPr>
              <a:t>movement </a:t>
            </a:r>
            <a:r>
              <a:rPr sz="1800" spc="-5" dirty="0">
                <a:latin typeface="Times New Roman"/>
                <a:cs typeface="Times New Roman"/>
              </a:rPr>
              <a:t>of </a:t>
            </a:r>
            <a:r>
              <a:rPr sz="1800" dirty="0">
                <a:latin typeface="Times New Roman"/>
                <a:cs typeface="Times New Roman"/>
              </a:rPr>
              <a:t>carriers </a:t>
            </a:r>
            <a:r>
              <a:rPr sz="1800" spc="-5" dirty="0">
                <a:solidFill>
                  <a:srgbClr val="FF0000"/>
                </a:solidFill>
                <a:latin typeface="Times New Roman"/>
                <a:cs typeface="Times New Roman"/>
              </a:rPr>
              <a:t>if  one particular region has </a:t>
            </a:r>
            <a:r>
              <a:rPr sz="1800" dirty="0">
                <a:solidFill>
                  <a:srgbClr val="FF0000"/>
                </a:solidFill>
                <a:latin typeface="Times New Roman"/>
                <a:cs typeface="Times New Roman"/>
              </a:rPr>
              <a:t>a </a:t>
            </a:r>
            <a:r>
              <a:rPr sz="1800" spc="-5" dirty="0">
                <a:solidFill>
                  <a:srgbClr val="FF0000"/>
                </a:solidFill>
                <a:latin typeface="Times New Roman"/>
                <a:cs typeface="Times New Roman"/>
              </a:rPr>
              <a:t>higher concentration of carriers than another region </a:t>
            </a:r>
            <a:r>
              <a:rPr sz="1800" spc="-5" dirty="0">
                <a:latin typeface="Times New Roman"/>
                <a:cs typeface="Times New Roman"/>
              </a:rPr>
              <a:t>(a  concentration gradient between the high </a:t>
            </a:r>
            <a:r>
              <a:rPr sz="1800" spc="-10" dirty="0">
                <a:latin typeface="Times New Roman"/>
                <a:cs typeface="Times New Roman"/>
              </a:rPr>
              <a:t>carrier-concentration </a:t>
            </a:r>
            <a:r>
              <a:rPr sz="1800" spc="-5" dirty="0">
                <a:latin typeface="Times New Roman"/>
                <a:cs typeface="Times New Roman"/>
              </a:rPr>
              <a:t>region and the </a:t>
            </a:r>
            <a:r>
              <a:rPr sz="1800" spc="-10" dirty="0">
                <a:latin typeface="Times New Roman"/>
                <a:cs typeface="Times New Roman"/>
              </a:rPr>
              <a:t>low  carrier-concentration</a:t>
            </a:r>
            <a:r>
              <a:rPr sz="1800" spc="10" dirty="0">
                <a:latin typeface="Times New Roman"/>
                <a:cs typeface="Times New Roman"/>
              </a:rPr>
              <a:t> </a:t>
            </a:r>
            <a:r>
              <a:rPr sz="1800" spc="-5" dirty="0">
                <a:latin typeface="Times New Roman"/>
                <a:cs typeface="Times New Roman"/>
              </a:rPr>
              <a:t>region).</a:t>
            </a:r>
            <a:endParaRPr sz="1800">
              <a:latin typeface="Times New Roman"/>
              <a:cs typeface="Times New Roman"/>
            </a:endParaRPr>
          </a:p>
          <a:p>
            <a:pPr marL="812800" marR="151130" lvl="1" indent="-342900">
              <a:lnSpc>
                <a:spcPts val="1939"/>
              </a:lnSpc>
              <a:spcBef>
                <a:spcPts val="1095"/>
              </a:spcBef>
              <a:buClr>
                <a:srgbClr val="3333FF"/>
              </a:buClr>
              <a:buSzPct val="108333"/>
              <a:buFont typeface="Wingdings"/>
              <a:buChar char=""/>
              <a:tabLst>
                <a:tab pos="812165" algn="l"/>
                <a:tab pos="812800" algn="l"/>
              </a:tabLst>
            </a:pPr>
            <a:r>
              <a:rPr sz="1800" spc="-5" dirty="0">
                <a:latin typeface="Times New Roman"/>
                <a:cs typeface="Times New Roman"/>
              </a:rPr>
              <a:t>When carriers are bouncing around </a:t>
            </a:r>
            <a:r>
              <a:rPr sz="1800" spc="-20" dirty="0">
                <a:latin typeface="Times New Roman"/>
                <a:cs typeface="Times New Roman"/>
              </a:rPr>
              <a:t>randomly, </a:t>
            </a:r>
            <a:r>
              <a:rPr sz="1800" spc="-5" dirty="0">
                <a:latin typeface="Times New Roman"/>
                <a:cs typeface="Times New Roman"/>
              </a:rPr>
              <a:t>there are more places for them to  go where </a:t>
            </a:r>
            <a:r>
              <a:rPr sz="1800" dirty="0">
                <a:latin typeface="Times New Roman"/>
                <a:cs typeface="Times New Roman"/>
              </a:rPr>
              <a:t>that are low-concentration carrier areas than</a:t>
            </a:r>
            <a:r>
              <a:rPr sz="1800" spc="15" dirty="0">
                <a:latin typeface="Times New Roman"/>
                <a:cs typeface="Times New Roman"/>
              </a:rPr>
              <a:t> </a:t>
            </a:r>
            <a:r>
              <a:rPr sz="1800" spc="-5" dirty="0">
                <a:latin typeface="Times New Roman"/>
                <a:cs typeface="Times New Roman"/>
              </a:rPr>
              <a:t>high.</a:t>
            </a:r>
            <a:endParaRPr sz="1800">
              <a:latin typeface="Times New Roman"/>
              <a:cs typeface="Times New Roman"/>
            </a:endParaRPr>
          </a:p>
        </p:txBody>
      </p:sp>
      <p:sp>
        <p:nvSpPr>
          <p:cNvPr id="6" name="object 6"/>
          <p:cNvSpPr txBox="1"/>
          <p:nvPr/>
        </p:nvSpPr>
        <p:spPr>
          <a:xfrm>
            <a:off x="1766449" y="3676419"/>
            <a:ext cx="7884795" cy="1009650"/>
          </a:xfrm>
          <a:prstGeom prst="rect">
            <a:avLst/>
          </a:prstGeom>
        </p:spPr>
        <p:txBody>
          <a:bodyPr vert="horz" wrap="square" lIns="0" tIns="91440" rIns="0" bIns="0" rtlCol="0">
            <a:spAutoFit/>
          </a:bodyPr>
          <a:lstStyle/>
          <a:p>
            <a:pPr marL="355600" indent="-342900">
              <a:lnSpc>
                <a:spcPct val="100000"/>
              </a:lnSpc>
              <a:spcBef>
                <a:spcPts val="720"/>
              </a:spcBef>
              <a:buClr>
                <a:srgbClr val="3333FF"/>
              </a:buClr>
              <a:buSzPct val="108333"/>
              <a:buFont typeface="Wingdings"/>
              <a:buChar char=""/>
              <a:tabLst>
                <a:tab pos="354965" algn="l"/>
                <a:tab pos="355600" algn="l"/>
              </a:tabLst>
            </a:pPr>
            <a:r>
              <a:rPr sz="1800" spc="-5" dirty="0">
                <a:solidFill>
                  <a:srgbClr val="FF0000"/>
                </a:solidFill>
                <a:latin typeface="Times New Roman"/>
                <a:cs typeface="Times New Roman"/>
              </a:rPr>
              <a:t>The net movement of carriers is therefore from areas of high concentration to</a:t>
            </a:r>
            <a:r>
              <a:rPr sz="1800" spc="55" dirty="0">
                <a:solidFill>
                  <a:srgbClr val="FF0000"/>
                </a:solidFill>
                <a:latin typeface="Times New Roman"/>
                <a:cs typeface="Times New Roman"/>
              </a:rPr>
              <a:t> </a:t>
            </a:r>
            <a:r>
              <a:rPr sz="1800" spc="-35" dirty="0">
                <a:solidFill>
                  <a:srgbClr val="FF0000"/>
                </a:solidFill>
                <a:latin typeface="Times New Roman"/>
                <a:cs typeface="Times New Roman"/>
              </a:rPr>
              <a:t>low.</a:t>
            </a:r>
            <a:endParaRPr sz="1800">
              <a:latin typeface="Times New Roman"/>
              <a:cs typeface="Times New Roman"/>
            </a:endParaRPr>
          </a:p>
          <a:p>
            <a:pPr marL="354965" marR="26034" indent="-342900">
              <a:lnSpc>
                <a:spcPts val="1939"/>
              </a:lnSpc>
              <a:spcBef>
                <a:spcPts val="1110"/>
              </a:spcBef>
              <a:buClr>
                <a:srgbClr val="3333FF"/>
              </a:buClr>
              <a:buSzPct val="108333"/>
              <a:buFont typeface="Wingdings"/>
              <a:buChar char=""/>
              <a:tabLst>
                <a:tab pos="354965" algn="l"/>
                <a:tab pos="355600" algn="l"/>
              </a:tabLst>
            </a:pPr>
            <a:r>
              <a:rPr sz="1800" dirty="0">
                <a:solidFill>
                  <a:srgbClr val="FF0000"/>
                </a:solidFill>
                <a:latin typeface="Times New Roman"/>
                <a:cs typeface="Times New Roman"/>
              </a:rPr>
              <a:t>The </a:t>
            </a:r>
            <a:r>
              <a:rPr sz="1800" spc="-5" dirty="0">
                <a:solidFill>
                  <a:srgbClr val="FF0000"/>
                </a:solidFill>
                <a:latin typeface="Times New Roman"/>
                <a:cs typeface="Times New Roman"/>
              </a:rPr>
              <a:t>rate </a:t>
            </a:r>
            <a:r>
              <a:rPr sz="1800" dirty="0">
                <a:solidFill>
                  <a:srgbClr val="FF0000"/>
                </a:solidFill>
                <a:latin typeface="Times New Roman"/>
                <a:cs typeface="Times New Roman"/>
              </a:rPr>
              <a:t>at </a:t>
            </a:r>
            <a:r>
              <a:rPr sz="1800" spc="-5" dirty="0">
                <a:solidFill>
                  <a:srgbClr val="FF0000"/>
                </a:solidFill>
                <a:latin typeface="Times New Roman"/>
                <a:cs typeface="Times New Roman"/>
              </a:rPr>
              <a:t>which </a:t>
            </a:r>
            <a:r>
              <a:rPr sz="1800" spc="-10" dirty="0">
                <a:solidFill>
                  <a:srgbClr val="FF0000"/>
                </a:solidFill>
                <a:latin typeface="Times New Roman"/>
                <a:cs typeface="Times New Roman"/>
              </a:rPr>
              <a:t>diffusion </a:t>
            </a:r>
            <a:r>
              <a:rPr sz="1800" spc="-5" dirty="0">
                <a:solidFill>
                  <a:srgbClr val="FF0000"/>
                </a:solidFill>
                <a:latin typeface="Times New Roman"/>
                <a:cs typeface="Times New Roman"/>
              </a:rPr>
              <a:t>occurs depends </a:t>
            </a:r>
            <a:r>
              <a:rPr sz="1800" spc="-5" dirty="0">
                <a:solidFill>
                  <a:srgbClr val="00009A"/>
                </a:solidFill>
                <a:latin typeface="Times New Roman"/>
                <a:cs typeface="Times New Roman"/>
              </a:rPr>
              <a:t>on the velocity at which carriers move  and on the distance between scattering events</a:t>
            </a:r>
            <a:r>
              <a:rPr sz="1800" spc="-5" dirty="0">
                <a:solidFill>
                  <a:srgbClr val="FF0000"/>
                </a:solidFill>
                <a:latin typeface="Times New Roman"/>
                <a:cs typeface="Times New Roman"/>
              </a:rPr>
              <a:t>. </a:t>
            </a:r>
            <a:r>
              <a:rPr sz="1800" spc="-5" dirty="0">
                <a:latin typeface="Times New Roman"/>
                <a:cs typeface="Times New Roman"/>
              </a:rPr>
              <a:t>It is termed </a:t>
            </a:r>
            <a:r>
              <a:rPr sz="1800" spc="-10" dirty="0">
                <a:solidFill>
                  <a:srgbClr val="00009A"/>
                </a:solidFill>
                <a:latin typeface="Times New Roman"/>
                <a:cs typeface="Times New Roman"/>
              </a:rPr>
              <a:t>diffusivity</a:t>
            </a:r>
            <a:r>
              <a:rPr sz="1800" spc="45" dirty="0">
                <a:solidFill>
                  <a:srgbClr val="00009A"/>
                </a:solidFill>
                <a:latin typeface="Times New Roman"/>
                <a:cs typeface="Times New Roman"/>
              </a:rPr>
              <a:t> </a:t>
            </a:r>
            <a:r>
              <a:rPr sz="1800" dirty="0">
                <a:solidFill>
                  <a:srgbClr val="00009A"/>
                </a:solidFill>
                <a:latin typeface="Times New Roman"/>
                <a:cs typeface="Times New Roman"/>
              </a:rPr>
              <a:t>and</a:t>
            </a:r>
            <a:endParaRPr sz="1800">
              <a:latin typeface="Times New Roman"/>
              <a:cs typeface="Times New Roman"/>
            </a:endParaRPr>
          </a:p>
        </p:txBody>
      </p:sp>
      <p:sp>
        <p:nvSpPr>
          <p:cNvPr id="7" name="object 7"/>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9" name="object 9"/>
          <p:cNvSpPr/>
          <p:nvPr/>
        </p:nvSpPr>
        <p:spPr>
          <a:xfrm>
            <a:off x="774839" y="634898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728349" y="4554243"/>
            <a:ext cx="7619365" cy="1887855"/>
          </a:xfrm>
          <a:prstGeom prst="rect">
            <a:avLst/>
          </a:prstGeom>
        </p:spPr>
        <p:txBody>
          <a:bodyPr vert="horz" wrap="square" lIns="0" tIns="91440" rIns="0" bIns="0" rtlCol="0">
            <a:spAutoFit/>
          </a:bodyPr>
          <a:lstStyle/>
          <a:p>
            <a:pPr marL="393700">
              <a:lnSpc>
                <a:spcPct val="100000"/>
              </a:lnSpc>
              <a:spcBef>
                <a:spcPts val="720"/>
              </a:spcBef>
            </a:pPr>
            <a:r>
              <a:rPr sz="1800" spc="-5" dirty="0">
                <a:solidFill>
                  <a:srgbClr val="00009A"/>
                </a:solidFill>
                <a:latin typeface="Times New Roman"/>
                <a:cs typeface="Times New Roman"/>
              </a:rPr>
              <a:t>measured in</a:t>
            </a:r>
            <a:r>
              <a:rPr sz="1800" spc="-10" dirty="0">
                <a:solidFill>
                  <a:srgbClr val="00009A"/>
                </a:solidFill>
                <a:latin typeface="Times New Roman"/>
                <a:cs typeface="Times New Roman"/>
              </a:rPr>
              <a:t> </a:t>
            </a:r>
            <a:r>
              <a:rPr sz="1800" spc="-5" dirty="0">
                <a:solidFill>
                  <a:srgbClr val="00009A"/>
                </a:solidFill>
                <a:latin typeface="Times New Roman"/>
                <a:cs typeface="Times New Roman"/>
              </a:rPr>
              <a:t>cm</a:t>
            </a:r>
            <a:r>
              <a:rPr sz="1800" spc="-7" baseline="25462" dirty="0">
                <a:solidFill>
                  <a:srgbClr val="00009A"/>
                </a:solidFill>
                <a:latin typeface="Times New Roman"/>
                <a:cs typeface="Times New Roman"/>
              </a:rPr>
              <a:t>2</a:t>
            </a:r>
            <a:r>
              <a:rPr sz="1800" spc="-5" dirty="0">
                <a:solidFill>
                  <a:srgbClr val="00009A"/>
                </a:solidFill>
                <a:latin typeface="Times New Roman"/>
                <a:cs typeface="Times New Roman"/>
              </a:rPr>
              <a:t>s</a:t>
            </a:r>
            <a:r>
              <a:rPr sz="1800" spc="-7" baseline="25462" dirty="0">
                <a:solidFill>
                  <a:srgbClr val="00009A"/>
                </a:solidFill>
                <a:latin typeface="Times New Roman"/>
                <a:cs typeface="Times New Roman"/>
              </a:rPr>
              <a:t>-1</a:t>
            </a:r>
            <a:r>
              <a:rPr sz="1800" spc="-5" dirty="0">
                <a:solidFill>
                  <a:srgbClr val="00009A"/>
                </a:solidFill>
                <a:latin typeface="Times New Roman"/>
                <a:cs typeface="Times New Roman"/>
              </a:rPr>
              <a:t>.</a:t>
            </a:r>
            <a:endParaRPr sz="1800">
              <a:latin typeface="Times New Roman"/>
              <a:cs typeface="Times New Roman"/>
            </a:endParaRPr>
          </a:p>
          <a:p>
            <a:pPr marL="393700" marR="55880" indent="-342900">
              <a:lnSpc>
                <a:spcPts val="1939"/>
              </a:lnSpc>
              <a:spcBef>
                <a:spcPts val="1110"/>
              </a:spcBef>
              <a:buClr>
                <a:srgbClr val="3333FF"/>
              </a:buClr>
              <a:buSzPct val="108333"/>
              <a:buFont typeface="Wingdings"/>
              <a:buChar char=""/>
              <a:tabLst>
                <a:tab pos="393065" algn="l"/>
                <a:tab pos="393700" algn="l"/>
              </a:tabLst>
            </a:pPr>
            <a:r>
              <a:rPr sz="1800" spc="-5" dirty="0">
                <a:latin typeface="Times New Roman"/>
                <a:cs typeface="Times New Roman"/>
              </a:rPr>
              <a:t>Since raising the temperature will increase the thermal velocity of the carriers, </a:t>
            </a:r>
            <a:r>
              <a:rPr sz="1800" spc="-5" dirty="0">
                <a:solidFill>
                  <a:srgbClr val="FF0000"/>
                </a:solidFill>
                <a:latin typeface="Times New Roman"/>
                <a:cs typeface="Times New Roman"/>
              </a:rPr>
              <a:t> </a:t>
            </a:r>
            <a:r>
              <a:rPr sz="1800" spc="-10" dirty="0">
                <a:solidFill>
                  <a:srgbClr val="FF0000"/>
                </a:solidFill>
                <a:latin typeface="Times New Roman"/>
                <a:cs typeface="Times New Roman"/>
              </a:rPr>
              <a:t>diffusion </a:t>
            </a:r>
            <a:r>
              <a:rPr sz="1800" spc="-5" dirty="0">
                <a:solidFill>
                  <a:srgbClr val="FF0000"/>
                </a:solidFill>
                <a:latin typeface="Times New Roman"/>
                <a:cs typeface="Times New Roman"/>
              </a:rPr>
              <a:t>occurs faster at higher</a:t>
            </a:r>
            <a:r>
              <a:rPr sz="1800" spc="15" dirty="0">
                <a:solidFill>
                  <a:srgbClr val="FF0000"/>
                </a:solidFill>
                <a:latin typeface="Times New Roman"/>
                <a:cs typeface="Times New Roman"/>
              </a:rPr>
              <a:t> </a:t>
            </a:r>
            <a:r>
              <a:rPr sz="1800" spc="-5" dirty="0">
                <a:solidFill>
                  <a:srgbClr val="FF0000"/>
                </a:solidFill>
                <a:latin typeface="Times New Roman"/>
                <a:cs typeface="Times New Roman"/>
              </a:rPr>
              <a:t>temperatures.</a:t>
            </a:r>
            <a:endParaRPr sz="1800">
              <a:latin typeface="Times New Roman"/>
              <a:cs typeface="Times New Roman"/>
            </a:endParaRPr>
          </a:p>
          <a:p>
            <a:pPr marL="393700" marR="792480" indent="-342900">
              <a:lnSpc>
                <a:spcPts val="1939"/>
              </a:lnSpc>
              <a:spcBef>
                <a:spcPts val="1090"/>
              </a:spcBef>
              <a:buClr>
                <a:srgbClr val="3333FF"/>
              </a:buClr>
              <a:buSzPct val="108333"/>
              <a:buFont typeface="Wingdings"/>
              <a:buChar char=""/>
              <a:tabLst>
                <a:tab pos="393065" algn="l"/>
                <a:tab pos="393700" algn="l"/>
              </a:tabLst>
            </a:pPr>
            <a:r>
              <a:rPr sz="1800" spc="-5" dirty="0">
                <a:latin typeface="Times New Roman"/>
                <a:cs typeface="Times New Roman"/>
              </a:rPr>
              <a:t>One major </a:t>
            </a:r>
            <a:r>
              <a:rPr sz="1800" spc="-10" dirty="0">
                <a:latin typeface="Times New Roman"/>
                <a:cs typeface="Times New Roman"/>
              </a:rPr>
              <a:t>effect </a:t>
            </a:r>
            <a:r>
              <a:rPr sz="1800" spc="-5" dirty="0">
                <a:latin typeface="Times New Roman"/>
                <a:cs typeface="Times New Roman"/>
              </a:rPr>
              <a:t>of </a:t>
            </a:r>
            <a:r>
              <a:rPr sz="1800" spc="-10" dirty="0">
                <a:latin typeface="Times New Roman"/>
                <a:cs typeface="Times New Roman"/>
              </a:rPr>
              <a:t>diffusion </a:t>
            </a:r>
            <a:r>
              <a:rPr sz="1800" spc="-5" dirty="0">
                <a:latin typeface="Times New Roman"/>
                <a:cs typeface="Times New Roman"/>
              </a:rPr>
              <a:t>is that, with time, it evens out the carrier  </a:t>
            </a:r>
            <a:r>
              <a:rPr sz="1800" dirty="0">
                <a:latin typeface="Times New Roman"/>
                <a:cs typeface="Times New Roman"/>
              </a:rPr>
              <a:t>concentrations in a device, such </a:t>
            </a:r>
            <a:r>
              <a:rPr sz="1800" spc="-5" dirty="0">
                <a:latin typeface="Times New Roman"/>
                <a:cs typeface="Times New Roman"/>
              </a:rPr>
              <a:t>as </a:t>
            </a:r>
            <a:r>
              <a:rPr sz="1800" dirty="0">
                <a:latin typeface="Times New Roman"/>
                <a:cs typeface="Times New Roman"/>
              </a:rPr>
              <a:t>those induced by</a:t>
            </a:r>
            <a:r>
              <a:rPr sz="1800"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generation</a:t>
            </a:r>
            <a:r>
              <a:rPr sz="1800" spc="-5" dirty="0">
                <a:solidFill>
                  <a:srgbClr val="009A9A"/>
                </a:solidFill>
                <a:latin typeface="Times New Roman"/>
                <a:cs typeface="Times New Roman"/>
              </a:rPr>
              <a:t> </a:t>
            </a:r>
            <a:r>
              <a:rPr sz="1800" dirty="0">
                <a:latin typeface="Times New Roman"/>
                <a:cs typeface="Times New Roman"/>
              </a:rPr>
              <a:t>and </a:t>
            </a:r>
            <a:r>
              <a:rPr sz="1800" u="sng" dirty="0">
                <a:solidFill>
                  <a:srgbClr val="009A9A"/>
                </a:solidFill>
                <a:uFill>
                  <a:solidFill>
                    <a:srgbClr val="009999"/>
                  </a:solidFill>
                </a:uFill>
                <a:latin typeface="Times New Roman"/>
                <a:cs typeface="Times New Roman"/>
              </a:rPr>
              <a:t> </a:t>
            </a:r>
            <a:r>
              <a:rPr sz="1800" u="sng" spc="-5" dirty="0">
                <a:solidFill>
                  <a:srgbClr val="009A9A"/>
                </a:solidFill>
                <a:uFill>
                  <a:solidFill>
                    <a:srgbClr val="009999"/>
                  </a:solidFill>
                </a:uFill>
                <a:latin typeface="Times New Roman"/>
                <a:cs typeface="Times New Roman"/>
              </a:rPr>
              <a:t>recombination</a:t>
            </a:r>
            <a:r>
              <a:rPr sz="1800" spc="-5" dirty="0">
                <a:latin typeface="Times New Roman"/>
                <a:cs typeface="Times New Roman"/>
              </a:rPr>
              <a:t>, without an external force being applied to the</a:t>
            </a:r>
            <a:r>
              <a:rPr sz="1800" spc="40" dirty="0">
                <a:latin typeface="Times New Roman"/>
                <a:cs typeface="Times New Roman"/>
              </a:rPr>
              <a:t> </a:t>
            </a:r>
            <a:r>
              <a:rPr sz="1800" spc="-5" dirty="0">
                <a:latin typeface="Times New Roman"/>
                <a:cs typeface="Times New Roman"/>
              </a:rPr>
              <a:t>device.</a:t>
            </a:r>
            <a:endParaRPr sz="18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74839" y="634898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09249" y="1495717"/>
            <a:ext cx="8256270" cy="5234305"/>
          </a:xfrm>
          <a:prstGeom prst="rect">
            <a:avLst/>
          </a:prstGeom>
        </p:spPr>
        <p:txBody>
          <a:bodyPr vert="horz" wrap="square" lIns="0" tIns="100965" rIns="0" bIns="0" rtlCol="0">
            <a:spAutoFit/>
          </a:bodyPr>
          <a:lstStyle/>
          <a:p>
            <a:pPr marL="355600" indent="-342900">
              <a:lnSpc>
                <a:spcPct val="100000"/>
              </a:lnSpc>
              <a:spcBef>
                <a:spcPts val="795"/>
              </a:spcBef>
              <a:buClr>
                <a:srgbClr val="3333FF"/>
              </a:buClr>
              <a:buSzPct val="110000"/>
              <a:buFont typeface="Wingdings"/>
              <a:buChar char=""/>
              <a:tabLst>
                <a:tab pos="355600" algn="l"/>
              </a:tabLst>
            </a:pPr>
            <a:r>
              <a:rPr sz="2000" spc="-10" dirty="0">
                <a:latin typeface="Arial"/>
                <a:cs typeface="Arial"/>
              </a:rPr>
              <a:t>PN-Junction</a:t>
            </a:r>
            <a:r>
              <a:rPr sz="2000" spc="-5" dirty="0">
                <a:latin typeface="Arial"/>
                <a:cs typeface="Arial"/>
              </a:rPr>
              <a:t> </a:t>
            </a:r>
            <a:r>
              <a:rPr sz="2000" spc="-10" dirty="0">
                <a:latin typeface="Arial"/>
                <a:cs typeface="Arial"/>
              </a:rPr>
              <a:t>Diodes</a:t>
            </a:r>
            <a:endParaRPr sz="2000">
              <a:latin typeface="Arial"/>
              <a:cs typeface="Arial"/>
            </a:endParaRPr>
          </a:p>
          <a:p>
            <a:pPr marL="812800" marR="506730" lvl="1" indent="-342900">
              <a:lnSpc>
                <a:spcPts val="1939"/>
              </a:lnSpc>
              <a:spcBef>
                <a:spcPts val="1120"/>
              </a:spcBef>
              <a:buClr>
                <a:srgbClr val="3333FF"/>
              </a:buClr>
              <a:buSzPct val="108333"/>
              <a:buFont typeface="Wingdings"/>
              <a:buChar char=""/>
              <a:tabLst>
                <a:tab pos="812165" algn="l"/>
                <a:tab pos="812800" algn="l"/>
              </a:tabLst>
            </a:pPr>
            <a:r>
              <a:rPr sz="1800" i="1" spc="-5" dirty="0">
                <a:latin typeface="Times New Roman"/>
                <a:cs typeface="Times New Roman"/>
              </a:rPr>
              <a:t>P-n </a:t>
            </a:r>
            <a:r>
              <a:rPr sz="1800" spc="-5" dirty="0">
                <a:latin typeface="Times New Roman"/>
                <a:cs typeface="Times New Roman"/>
              </a:rPr>
              <a:t>junction diodes form the basis not only of solar cells, but of many other  electronic devices such as LEDs, </a:t>
            </a:r>
            <a:r>
              <a:rPr sz="1800" spc="-10" dirty="0">
                <a:latin typeface="Times New Roman"/>
                <a:cs typeface="Times New Roman"/>
              </a:rPr>
              <a:t>lasers, </a:t>
            </a:r>
            <a:r>
              <a:rPr sz="1800" spc="-5" dirty="0">
                <a:latin typeface="Times New Roman"/>
                <a:cs typeface="Times New Roman"/>
              </a:rPr>
              <a:t>photodiodes </a:t>
            </a:r>
            <a:r>
              <a:rPr sz="1800" dirty="0">
                <a:latin typeface="Times New Roman"/>
                <a:cs typeface="Times New Roman"/>
              </a:rPr>
              <a:t>and </a:t>
            </a:r>
            <a:r>
              <a:rPr sz="1800" spc="-5" dirty="0">
                <a:latin typeface="Times New Roman"/>
                <a:cs typeface="Times New Roman"/>
              </a:rPr>
              <a:t>bipolar </a:t>
            </a:r>
            <a:r>
              <a:rPr sz="1800" dirty="0">
                <a:latin typeface="Times New Roman"/>
                <a:cs typeface="Times New Roman"/>
              </a:rPr>
              <a:t>junction  </a:t>
            </a:r>
            <a:r>
              <a:rPr sz="1800" spc="-5" dirty="0">
                <a:latin typeface="Times New Roman"/>
                <a:cs typeface="Times New Roman"/>
              </a:rPr>
              <a:t>transistors</a:t>
            </a:r>
            <a:r>
              <a:rPr sz="1800" spc="-15" dirty="0">
                <a:latin typeface="Times New Roman"/>
                <a:cs typeface="Times New Roman"/>
              </a:rPr>
              <a:t> </a:t>
            </a:r>
            <a:r>
              <a:rPr sz="1800" spc="-20" dirty="0">
                <a:latin typeface="Times New Roman"/>
                <a:cs typeface="Times New Roman"/>
              </a:rPr>
              <a:t>(BJTs).</a:t>
            </a:r>
            <a:endParaRPr sz="1800">
              <a:latin typeface="Times New Roman"/>
              <a:cs typeface="Times New Roman"/>
            </a:endParaRPr>
          </a:p>
          <a:p>
            <a:pPr marL="812800" marR="511175" lvl="1" indent="-342900">
              <a:lnSpc>
                <a:spcPts val="1939"/>
              </a:lnSpc>
              <a:spcBef>
                <a:spcPts val="1090"/>
              </a:spcBef>
              <a:buClr>
                <a:srgbClr val="3333FF"/>
              </a:buClr>
              <a:buSzPct val="108333"/>
              <a:buFont typeface="Wingdings"/>
              <a:buChar char=""/>
              <a:tabLst>
                <a:tab pos="812165" algn="l"/>
                <a:tab pos="812800" algn="l"/>
              </a:tabLst>
            </a:pPr>
            <a:r>
              <a:rPr sz="1800" spc="-5" dirty="0">
                <a:latin typeface="Times New Roman"/>
                <a:cs typeface="Times New Roman"/>
              </a:rPr>
              <a:t>A p-n junction aggregates the recombination, generation, </a:t>
            </a:r>
            <a:r>
              <a:rPr sz="1800" spc="-10" dirty="0">
                <a:latin typeface="Times New Roman"/>
                <a:cs typeface="Times New Roman"/>
              </a:rPr>
              <a:t>diffusion </a:t>
            </a:r>
            <a:r>
              <a:rPr sz="1800" spc="-5" dirty="0">
                <a:latin typeface="Times New Roman"/>
                <a:cs typeface="Times New Roman"/>
              </a:rPr>
              <a:t>and drift  </a:t>
            </a:r>
            <a:r>
              <a:rPr sz="1800" spc="-10" dirty="0">
                <a:latin typeface="Times New Roman"/>
                <a:cs typeface="Times New Roman"/>
              </a:rPr>
              <a:t>effects.</a:t>
            </a:r>
            <a:endParaRPr sz="1800">
              <a:latin typeface="Times New Roman"/>
              <a:cs typeface="Times New Roman"/>
            </a:endParaRPr>
          </a:p>
          <a:p>
            <a:pPr marL="365125" indent="-343535">
              <a:lnSpc>
                <a:spcPct val="100000"/>
              </a:lnSpc>
              <a:spcBef>
                <a:spcPts val="920"/>
              </a:spcBef>
              <a:buClr>
                <a:srgbClr val="3333FF"/>
              </a:buClr>
              <a:buSzPct val="110000"/>
              <a:buFont typeface="Wingdings"/>
              <a:buChar char=""/>
              <a:tabLst>
                <a:tab pos="365760" algn="l"/>
              </a:tabLst>
            </a:pPr>
            <a:r>
              <a:rPr sz="2000" spc="-10" dirty="0">
                <a:latin typeface="Arial"/>
                <a:cs typeface="Arial"/>
              </a:rPr>
              <a:t>Carrier Movement </a:t>
            </a:r>
            <a:r>
              <a:rPr sz="2000" spc="-5" dirty="0">
                <a:latin typeface="Arial"/>
                <a:cs typeface="Arial"/>
              </a:rPr>
              <a:t>in</a:t>
            </a:r>
            <a:r>
              <a:rPr sz="2000" spc="10" dirty="0">
                <a:latin typeface="Arial"/>
                <a:cs typeface="Arial"/>
              </a:rPr>
              <a:t> </a:t>
            </a:r>
            <a:r>
              <a:rPr sz="2000" spc="-10" dirty="0">
                <a:latin typeface="Arial"/>
                <a:cs typeface="Arial"/>
              </a:rPr>
              <a:t>Equilibrium</a:t>
            </a:r>
            <a:endParaRPr sz="2000">
              <a:latin typeface="Arial"/>
              <a:cs typeface="Arial"/>
            </a:endParaRPr>
          </a:p>
          <a:p>
            <a:pPr marL="822325" marR="33020" lvl="1" indent="-342900" algn="just">
              <a:lnSpc>
                <a:spcPts val="1939"/>
              </a:lnSpc>
              <a:spcBef>
                <a:spcPts val="1120"/>
              </a:spcBef>
              <a:buClr>
                <a:srgbClr val="3333FF"/>
              </a:buClr>
              <a:buSzPct val="108333"/>
              <a:buFont typeface="Wingdings"/>
              <a:buChar char=""/>
              <a:tabLst>
                <a:tab pos="822960" algn="l"/>
              </a:tabLst>
            </a:pPr>
            <a:r>
              <a:rPr sz="1800" spc="-5" dirty="0">
                <a:latin typeface="Times New Roman"/>
                <a:cs typeface="Times New Roman"/>
              </a:rPr>
              <a:t>A p-n </a:t>
            </a:r>
            <a:r>
              <a:rPr sz="1800" dirty="0">
                <a:latin typeface="Times New Roman"/>
                <a:cs typeface="Times New Roman"/>
              </a:rPr>
              <a:t>junction </a:t>
            </a:r>
            <a:r>
              <a:rPr sz="1800" spc="-5" dirty="0">
                <a:latin typeface="Times New Roman"/>
                <a:cs typeface="Times New Roman"/>
              </a:rPr>
              <a:t>with no </a:t>
            </a:r>
            <a:r>
              <a:rPr sz="1800" dirty="0">
                <a:latin typeface="Times New Roman"/>
                <a:cs typeface="Times New Roman"/>
              </a:rPr>
              <a:t>external inputs </a:t>
            </a:r>
            <a:r>
              <a:rPr sz="1800" spc="-5" dirty="0">
                <a:latin typeface="Times New Roman"/>
                <a:cs typeface="Times New Roman"/>
              </a:rPr>
              <a:t>represents </a:t>
            </a:r>
            <a:r>
              <a:rPr sz="1800" dirty="0">
                <a:latin typeface="Times New Roman"/>
                <a:cs typeface="Times New Roman"/>
              </a:rPr>
              <a:t>an equilibrium </a:t>
            </a:r>
            <a:r>
              <a:rPr sz="1800" spc="-5" dirty="0">
                <a:latin typeface="Times New Roman"/>
                <a:cs typeface="Times New Roman"/>
              </a:rPr>
              <a:t>between </a:t>
            </a:r>
            <a:r>
              <a:rPr sz="1800" dirty="0">
                <a:latin typeface="Times New Roman"/>
                <a:cs typeface="Times New Roman"/>
              </a:rPr>
              <a:t>carrier  </a:t>
            </a:r>
            <a:r>
              <a:rPr sz="1800" spc="-5" dirty="0">
                <a:latin typeface="Times New Roman"/>
                <a:cs typeface="Times New Roman"/>
              </a:rPr>
              <a:t>generation, recombination, </a:t>
            </a:r>
            <a:r>
              <a:rPr sz="1800" spc="-10" dirty="0">
                <a:latin typeface="Times New Roman"/>
                <a:cs typeface="Times New Roman"/>
              </a:rPr>
              <a:t>diffusion </a:t>
            </a:r>
            <a:r>
              <a:rPr sz="1800" spc="-5" dirty="0">
                <a:latin typeface="Times New Roman"/>
                <a:cs typeface="Times New Roman"/>
              </a:rPr>
              <a:t>and drift in the presence of the electric field  in the depletion</a:t>
            </a:r>
            <a:r>
              <a:rPr sz="1800" spc="10" dirty="0">
                <a:latin typeface="Times New Roman"/>
                <a:cs typeface="Times New Roman"/>
              </a:rPr>
              <a:t> </a:t>
            </a:r>
            <a:r>
              <a:rPr sz="1800" spc="-5" dirty="0">
                <a:latin typeface="Times New Roman"/>
                <a:cs typeface="Times New Roman"/>
              </a:rPr>
              <a:t>region.</a:t>
            </a:r>
            <a:endParaRPr sz="1800">
              <a:latin typeface="Times New Roman"/>
              <a:cs typeface="Times New Roman"/>
            </a:endParaRPr>
          </a:p>
          <a:p>
            <a:pPr marL="822325" marR="31750" lvl="1" indent="-342900">
              <a:lnSpc>
                <a:spcPts val="1939"/>
              </a:lnSpc>
              <a:spcBef>
                <a:spcPts val="1090"/>
              </a:spcBef>
              <a:buClr>
                <a:srgbClr val="3333FF"/>
              </a:buClr>
              <a:buSzPct val="108333"/>
              <a:buFont typeface="Wingdings"/>
              <a:buChar char=""/>
              <a:tabLst>
                <a:tab pos="822325" algn="l"/>
                <a:tab pos="822960" algn="l"/>
              </a:tabLst>
            </a:pPr>
            <a:r>
              <a:rPr sz="1800" spc="-5" dirty="0">
                <a:latin typeface="Times New Roman"/>
                <a:cs typeface="Times New Roman"/>
              </a:rPr>
              <a:t>Despite the presence of the electric field, which creates an impediment to the  </a:t>
            </a:r>
            <a:r>
              <a:rPr sz="1800" spc="-10" dirty="0">
                <a:latin typeface="Times New Roman"/>
                <a:cs typeface="Times New Roman"/>
              </a:rPr>
              <a:t>diffusion </a:t>
            </a:r>
            <a:r>
              <a:rPr sz="1800" spc="-5" dirty="0">
                <a:latin typeface="Times New Roman"/>
                <a:cs typeface="Times New Roman"/>
              </a:rPr>
              <a:t>of carriers across the electric field, some carriers still cross the junction  by</a:t>
            </a:r>
            <a:r>
              <a:rPr sz="1800" spc="-15" dirty="0">
                <a:latin typeface="Times New Roman"/>
                <a:cs typeface="Times New Roman"/>
              </a:rPr>
              <a:t> </a:t>
            </a:r>
            <a:r>
              <a:rPr sz="1800" spc="-10" dirty="0">
                <a:latin typeface="Times New Roman"/>
                <a:cs typeface="Times New Roman"/>
              </a:rPr>
              <a:t>diffusion.</a:t>
            </a:r>
            <a:endParaRPr sz="1800">
              <a:latin typeface="Times New Roman"/>
              <a:cs typeface="Times New Roman"/>
            </a:endParaRPr>
          </a:p>
          <a:p>
            <a:pPr marL="822325" marR="5080" lvl="1" indent="-342900">
              <a:lnSpc>
                <a:spcPts val="1939"/>
              </a:lnSpc>
              <a:spcBef>
                <a:spcPts val="1090"/>
              </a:spcBef>
              <a:buClr>
                <a:srgbClr val="3333FF"/>
              </a:buClr>
              <a:buSzPct val="108333"/>
              <a:buFont typeface="Wingdings"/>
              <a:buChar char=""/>
              <a:tabLst>
                <a:tab pos="822325" algn="l"/>
                <a:tab pos="822960" algn="l"/>
              </a:tabLst>
            </a:pPr>
            <a:r>
              <a:rPr sz="1800" spc="-5" dirty="0">
                <a:latin typeface="Times New Roman"/>
                <a:cs typeface="Times New Roman"/>
              </a:rPr>
              <a:t>Most majority carriers which enter the depletion region move back towards the  region from which they originated. </a:t>
            </a:r>
            <a:r>
              <a:rPr sz="1800" spc="-15" dirty="0">
                <a:latin typeface="Times New Roman"/>
                <a:cs typeface="Times New Roman"/>
              </a:rPr>
              <a:t>However, </a:t>
            </a:r>
            <a:r>
              <a:rPr sz="1800" spc="-5" dirty="0">
                <a:latin typeface="Times New Roman"/>
                <a:cs typeface="Times New Roman"/>
              </a:rPr>
              <a:t>statistically some carriers will have  </a:t>
            </a:r>
            <a:r>
              <a:rPr sz="1800" dirty="0">
                <a:latin typeface="Times New Roman"/>
                <a:cs typeface="Times New Roman"/>
              </a:rPr>
              <a:t>a </a:t>
            </a:r>
            <a:r>
              <a:rPr sz="1800" spc="-5" dirty="0">
                <a:latin typeface="Times New Roman"/>
                <a:cs typeface="Times New Roman"/>
              </a:rPr>
              <a:t>high velocity and travel in </a:t>
            </a:r>
            <a:r>
              <a:rPr sz="1800" dirty="0">
                <a:latin typeface="Times New Roman"/>
                <a:cs typeface="Times New Roman"/>
              </a:rPr>
              <a:t>a </a:t>
            </a:r>
            <a:r>
              <a:rPr sz="1800" spc="-10" dirty="0">
                <a:latin typeface="Times New Roman"/>
                <a:cs typeface="Times New Roman"/>
              </a:rPr>
              <a:t>sufficient </a:t>
            </a:r>
            <a:r>
              <a:rPr sz="1800" spc="-5" dirty="0">
                <a:latin typeface="Times New Roman"/>
                <a:cs typeface="Times New Roman"/>
              </a:rPr>
              <a:t>net direction such that they cross the  junction.</a:t>
            </a:r>
            <a:endParaRPr sz="18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19155" y="1297939"/>
            <a:ext cx="399097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Carrier Movement </a:t>
            </a:r>
            <a:r>
              <a:rPr sz="2000" spc="-5" dirty="0">
                <a:latin typeface="Arial"/>
                <a:cs typeface="Arial"/>
              </a:rPr>
              <a:t>in</a:t>
            </a:r>
            <a:r>
              <a:rPr sz="2000" spc="15" dirty="0">
                <a:latin typeface="Arial"/>
                <a:cs typeface="Arial"/>
              </a:rPr>
              <a:t> </a:t>
            </a:r>
            <a:r>
              <a:rPr sz="2000" spc="-10" dirty="0">
                <a:latin typeface="Arial"/>
                <a:cs typeface="Arial"/>
              </a:rPr>
              <a:t>Equilibrium</a:t>
            </a:r>
            <a:endParaRPr sz="2000">
              <a:latin typeface="Arial"/>
              <a:cs typeface="Arial"/>
            </a:endParaRPr>
          </a:p>
        </p:txBody>
      </p:sp>
      <p:sp>
        <p:nvSpPr>
          <p:cNvPr id="5" name="object 5"/>
          <p:cNvSpPr/>
          <p:nvPr/>
        </p:nvSpPr>
        <p:spPr>
          <a:xfrm>
            <a:off x="2384945" y="1726692"/>
            <a:ext cx="5924550" cy="462305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84945" y="6349746"/>
            <a:ext cx="5924550" cy="27355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6964" y="1280071"/>
            <a:ext cx="7612380" cy="808355"/>
          </a:xfrm>
          <a:prstGeom prst="rect">
            <a:avLst/>
          </a:prstGeom>
        </p:spPr>
        <p:txBody>
          <a:bodyPr vert="horz" wrap="square" lIns="0" tIns="100965" rIns="0" bIns="0" rtlCol="0">
            <a:spAutoFit/>
          </a:bodyPr>
          <a:lstStyle/>
          <a:p>
            <a:pPr marL="355600" indent="-342900">
              <a:lnSpc>
                <a:spcPct val="100000"/>
              </a:lnSpc>
              <a:spcBef>
                <a:spcPts val="795"/>
              </a:spcBef>
              <a:buClr>
                <a:srgbClr val="3333FF"/>
              </a:buClr>
              <a:buSzPct val="110000"/>
              <a:buFont typeface="Wingdings"/>
              <a:buChar char=""/>
              <a:tabLst>
                <a:tab pos="355600" algn="l"/>
              </a:tabLst>
            </a:pPr>
            <a:r>
              <a:rPr sz="2000" spc="-10" dirty="0">
                <a:latin typeface="Arial"/>
                <a:cs typeface="Arial"/>
              </a:rPr>
              <a:t>Carrier Movement </a:t>
            </a:r>
            <a:r>
              <a:rPr sz="2000" spc="-5" dirty="0">
                <a:latin typeface="Arial"/>
                <a:cs typeface="Arial"/>
              </a:rPr>
              <a:t>in</a:t>
            </a:r>
            <a:r>
              <a:rPr sz="2000" spc="5" dirty="0">
                <a:latin typeface="Arial"/>
                <a:cs typeface="Arial"/>
              </a:rPr>
              <a:t> </a:t>
            </a:r>
            <a:r>
              <a:rPr sz="2000" spc="-10" dirty="0">
                <a:latin typeface="Arial"/>
                <a:cs typeface="Arial"/>
              </a:rPr>
              <a:t>Equilibrium</a:t>
            </a:r>
            <a:endParaRPr sz="2000">
              <a:latin typeface="Arial"/>
              <a:cs typeface="Arial"/>
            </a:endParaRPr>
          </a:p>
          <a:p>
            <a:pPr marL="812800" lvl="1" indent="-343535">
              <a:lnSpc>
                <a:spcPct val="100000"/>
              </a:lnSpc>
              <a:spcBef>
                <a:spcPts val="869"/>
              </a:spcBef>
              <a:buClr>
                <a:srgbClr val="3333FF"/>
              </a:buClr>
              <a:buSzPct val="108333"/>
              <a:buFont typeface="Wingdings"/>
              <a:buChar char=""/>
              <a:tabLst>
                <a:tab pos="812165" algn="l"/>
                <a:tab pos="812800" algn="l"/>
              </a:tabLst>
            </a:pPr>
            <a:r>
              <a:rPr sz="1800" spc="-5" dirty="0">
                <a:latin typeface="Times New Roman"/>
                <a:cs typeface="Times New Roman"/>
              </a:rPr>
              <a:t>Once </a:t>
            </a:r>
            <a:r>
              <a:rPr sz="1800" dirty="0">
                <a:latin typeface="Times New Roman"/>
                <a:cs typeface="Times New Roman"/>
              </a:rPr>
              <a:t>a </a:t>
            </a:r>
            <a:r>
              <a:rPr sz="1800" spc="-5" dirty="0">
                <a:latin typeface="Times New Roman"/>
                <a:cs typeface="Times New Roman"/>
              </a:rPr>
              <a:t>majority </a:t>
            </a:r>
            <a:r>
              <a:rPr sz="1800" dirty="0">
                <a:latin typeface="Times New Roman"/>
                <a:cs typeface="Times New Roman"/>
              </a:rPr>
              <a:t>carrier </a:t>
            </a:r>
            <a:r>
              <a:rPr sz="1800" spc="-5" dirty="0">
                <a:latin typeface="Times New Roman"/>
                <a:cs typeface="Times New Roman"/>
              </a:rPr>
              <a:t>crosses </a:t>
            </a:r>
            <a:r>
              <a:rPr sz="1800" dirty="0">
                <a:latin typeface="Times New Roman"/>
                <a:cs typeface="Times New Roman"/>
              </a:rPr>
              <a:t>the </a:t>
            </a:r>
            <a:r>
              <a:rPr sz="1800" spc="-5" dirty="0">
                <a:latin typeface="Times New Roman"/>
                <a:cs typeface="Times New Roman"/>
              </a:rPr>
              <a:t>junction, it becomes </a:t>
            </a:r>
            <a:r>
              <a:rPr sz="1800" dirty="0">
                <a:latin typeface="Times New Roman"/>
                <a:cs typeface="Times New Roman"/>
              </a:rPr>
              <a:t>a</a:t>
            </a:r>
            <a:r>
              <a:rPr sz="1800"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minority</a:t>
            </a:r>
            <a:r>
              <a:rPr sz="1800" u="sng" spc="30" dirty="0">
                <a:solidFill>
                  <a:srgbClr val="009A9A"/>
                </a:solidFill>
                <a:uFill>
                  <a:solidFill>
                    <a:srgbClr val="009999"/>
                  </a:solidFill>
                </a:uFill>
                <a:latin typeface="Times New Roman"/>
                <a:cs typeface="Times New Roman"/>
              </a:rPr>
              <a:t> </a:t>
            </a:r>
            <a:r>
              <a:rPr sz="1800" u="sng" spc="-20" dirty="0">
                <a:solidFill>
                  <a:srgbClr val="009A9A"/>
                </a:solidFill>
                <a:uFill>
                  <a:solidFill>
                    <a:srgbClr val="009999"/>
                  </a:solidFill>
                </a:uFill>
                <a:latin typeface="Times New Roman"/>
                <a:cs typeface="Times New Roman"/>
              </a:rPr>
              <a:t>carrier</a:t>
            </a:r>
            <a:r>
              <a:rPr sz="1800" spc="-20" dirty="0">
                <a:latin typeface="Times New Roman"/>
                <a:cs typeface="Times New Roman"/>
              </a:rPr>
              <a:t>.</a:t>
            </a:r>
            <a:endParaRPr sz="1800">
              <a:latin typeface="Times New Roman"/>
              <a:cs typeface="Times New Roman"/>
            </a:endParaRPr>
          </a:p>
        </p:txBody>
      </p:sp>
      <p:sp>
        <p:nvSpPr>
          <p:cNvPr id="5" name="object 5"/>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1764163" y="2168144"/>
            <a:ext cx="7464425" cy="935355"/>
          </a:xfrm>
          <a:prstGeom prst="rect">
            <a:avLst/>
          </a:prstGeom>
        </p:spPr>
        <p:txBody>
          <a:bodyPr vert="horz" wrap="square" lIns="0" tIns="43815" rIns="0" bIns="0" rtlCol="0">
            <a:spAutoFit/>
          </a:bodyPr>
          <a:lstStyle/>
          <a:p>
            <a:pPr marL="355600" marR="5080" indent="-342900">
              <a:lnSpc>
                <a:spcPts val="1939"/>
              </a:lnSpc>
              <a:spcBef>
                <a:spcPts val="345"/>
              </a:spcBef>
              <a:buClr>
                <a:srgbClr val="3333FF"/>
              </a:buClr>
              <a:buSzPct val="108333"/>
              <a:buFont typeface="Wingdings"/>
              <a:buChar char=""/>
              <a:tabLst>
                <a:tab pos="354965" algn="l"/>
                <a:tab pos="355600" algn="l"/>
              </a:tabLst>
            </a:pPr>
            <a:r>
              <a:rPr sz="1800" spc="-5" dirty="0">
                <a:latin typeface="Times New Roman"/>
                <a:cs typeface="Times New Roman"/>
              </a:rPr>
              <a:t>It will continue to </a:t>
            </a:r>
            <a:r>
              <a:rPr sz="1800" spc="-10" dirty="0">
                <a:latin typeface="Times New Roman"/>
                <a:cs typeface="Times New Roman"/>
              </a:rPr>
              <a:t>diffuse </a:t>
            </a:r>
            <a:r>
              <a:rPr sz="1800" spc="-5" dirty="0">
                <a:latin typeface="Times New Roman"/>
                <a:cs typeface="Times New Roman"/>
              </a:rPr>
              <a:t>away from the junction and can travel </a:t>
            </a:r>
            <a:r>
              <a:rPr sz="1800" dirty="0">
                <a:latin typeface="Times New Roman"/>
                <a:cs typeface="Times New Roman"/>
              </a:rPr>
              <a:t>a </a:t>
            </a:r>
            <a:r>
              <a:rPr sz="1800" spc="-5" dirty="0">
                <a:latin typeface="Times New Roman"/>
                <a:cs typeface="Times New Roman"/>
              </a:rPr>
              <a:t>distance on  average equal to the</a:t>
            </a:r>
            <a:r>
              <a:rPr sz="1800" spc="-5" dirty="0">
                <a:solidFill>
                  <a:srgbClr val="009A9A"/>
                </a:solidFill>
                <a:latin typeface="Times New Roman"/>
                <a:cs typeface="Times New Roman"/>
              </a:rPr>
              <a:t> </a:t>
            </a:r>
            <a:r>
              <a:rPr sz="1800" u="sng" spc="-10" dirty="0">
                <a:solidFill>
                  <a:srgbClr val="009A9A"/>
                </a:solidFill>
                <a:uFill>
                  <a:solidFill>
                    <a:srgbClr val="009999"/>
                  </a:solidFill>
                </a:uFill>
                <a:latin typeface="Times New Roman"/>
                <a:cs typeface="Times New Roman"/>
              </a:rPr>
              <a:t>diffusion </a:t>
            </a:r>
            <a:r>
              <a:rPr sz="1800" u="sng" spc="-5" dirty="0">
                <a:solidFill>
                  <a:srgbClr val="009A9A"/>
                </a:solidFill>
                <a:uFill>
                  <a:solidFill>
                    <a:srgbClr val="009999"/>
                  </a:solidFill>
                </a:uFill>
                <a:latin typeface="Times New Roman"/>
                <a:cs typeface="Times New Roman"/>
              </a:rPr>
              <a:t>length</a:t>
            </a:r>
            <a:r>
              <a:rPr sz="1800" spc="-5" dirty="0">
                <a:solidFill>
                  <a:srgbClr val="009A9A"/>
                </a:solidFill>
                <a:latin typeface="Times New Roman"/>
                <a:cs typeface="Times New Roman"/>
              </a:rPr>
              <a:t> </a:t>
            </a:r>
            <a:r>
              <a:rPr sz="1800" spc="-5" dirty="0">
                <a:latin typeface="Times New Roman"/>
                <a:cs typeface="Times New Roman"/>
              </a:rPr>
              <a:t>before it</a:t>
            </a:r>
            <a:r>
              <a:rPr sz="1800" spc="25" dirty="0">
                <a:latin typeface="Times New Roman"/>
                <a:cs typeface="Times New Roman"/>
              </a:rPr>
              <a:t> </a:t>
            </a:r>
            <a:r>
              <a:rPr sz="1800" spc="-5" dirty="0">
                <a:latin typeface="Times New Roman"/>
                <a:cs typeface="Times New Roman"/>
              </a:rPr>
              <a:t>recombines.</a:t>
            </a:r>
            <a:endParaRPr sz="1800">
              <a:latin typeface="Times New Roman"/>
              <a:cs typeface="Times New Roman"/>
            </a:endParaRPr>
          </a:p>
          <a:p>
            <a:pPr marL="355600" indent="-342900">
              <a:lnSpc>
                <a:spcPct val="100000"/>
              </a:lnSpc>
              <a:spcBef>
                <a:spcPts val="840"/>
              </a:spcBef>
              <a:buClr>
                <a:srgbClr val="3333FF"/>
              </a:buClr>
              <a:buSzPct val="108333"/>
              <a:buFont typeface="Wingdings"/>
              <a:buChar char=""/>
              <a:tabLst>
                <a:tab pos="354965" algn="l"/>
                <a:tab pos="355600" algn="l"/>
              </a:tabLst>
            </a:pPr>
            <a:r>
              <a:rPr sz="1800" spc="-5" dirty="0">
                <a:latin typeface="Times New Roman"/>
                <a:cs typeface="Times New Roman"/>
              </a:rPr>
              <a:t>The current caused </a:t>
            </a:r>
            <a:r>
              <a:rPr sz="1800" dirty="0">
                <a:latin typeface="Times New Roman"/>
                <a:cs typeface="Times New Roman"/>
              </a:rPr>
              <a:t>by </a:t>
            </a:r>
            <a:r>
              <a:rPr sz="1800" spc="-5" dirty="0">
                <a:latin typeface="Times New Roman"/>
                <a:cs typeface="Times New Roman"/>
              </a:rPr>
              <a:t>the diffusion </a:t>
            </a:r>
            <a:r>
              <a:rPr sz="1800" dirty="0">
                <a:latin typeface="Times New Roman"/>
                <a:cs typeface="Times New Roman"/>
              </a:rPr>
              <a:t>of </a:t>
            </a:r>
            <a:r>
              <a:rPr sz="1800" spc="-5" dirty="0">
                <a:latin typeface="Times New Roman"/>
                <a:cs typeface="Times New Roman"/>
              </a:rPr>
              <a:t>carriers across the junction is called</a:t>
            </a:r>
            <a:r>
              <a:rPr sz="1800" spc="85" dirty="0">
                <a:latin typeface="Times New Roman"/>
                <a:cs typeface="Times New Roman"/>
              </a:rPr>
              <a:t> </a:t>
            </a:r>
            <a:r>
              <a:rPr sz="1800" dirty="0">
                <a:latin typeface="Times New Roman"/>
                <a:cs typeface="Times New Roman"/>
              </a:rPr>
              <a:t>a</a:t>
            </a:r>
            <a:endParaRPr sz="1800">
              <a:latin typeface="Times New Roman"/>
              <a:cs typeface="Times New Roman"/>
            </a:endParaRPr>
          </a:p>
        </p:txBody>
      </p:sp>
      <p:sp>
        <p:nvSpPr>
          <p:cNvPr id="7" name="object 7"/>
          <p:cNvSpPr txBox="1"/>
          <p:nvPr/>
        </p:nvSpPr>
        <p:spPr>
          <a:xfrm>
            <a:off x="1764163" y="2966997"/>
            <a:ext cx="7800340" cy="3396615"/>
          </a:xfrm>
          <a:prstGeom prst="rect">
            <a:avLst/>
          </a:prstGeom>
        </p:spPr>
        <p:txBody>
          <a:bodyPr vert="horz" wrap="square" lIns="0" tIns="91440" rIns="0" bIns="0" rtlCol="0">
            <a:spAutoFit/>
          </a:bodyPr>
          <a:lstStyle/>
          <a:p>
            <a:pPr marL="354965">
              <a:lnSpc>
                <a:spcPct val="100000"/>
              </a:lnSpc>
              <a:spcBef>
                <a:spcPts val="720"/>
              </a:spcBef>
            </a:pPr>
            <a:r>
              <a:rPr sz="1800" spc="-10" dirty="0">
                <a:latin typeface="Times New Roman"/>
                <a:cs typeface="Times New Roman"/>
              </a:rPr>
              <a:t>diffusion</a:t>
            </a:r>
            <a:r>
              <a:rPr sz="1800" spc="-15" dirty="0">
                <a:latin typeface="Times New Roman"/>
                <a:cs typeface="Times New Roman"/>
              </a:rPr>
              <a:t> </a:t>
            </a:r>
            <a:r>
              <a:rPr sz="1800" spc="-5" dirty="0">
                <a:latin typeface="Times New Roman"/>
                <a:cs typeface="Times New Roman"/>
              </a:rPr>
              <a:t>current.</a:t>
            </a:r>
            <a:endParaRPr sz="1800">
              <a:latin typeface="Times New Roman"/>
              <a:cs typeface="Times New Roman"/>
            </a:endParaRPr>
          </a:p>
          <a:p>
            <a:pPr marL="355600" marR="43815" indent="-342900">
              <a:lnSpc>
                <a:spcPts val="1939"/>
              </a:lnSpc>
              <a:spcBef>
                <a:spcPts val="1110"/>
              </a:spcBef>
              <a:buClr>
                <a:srgbClr val="3333FF"/>
              </a:buClr>
              <a:buSzPct val="108333"/>
              <a:buFont typeface="Wingdings"/>
              <a:buChar char=""/>
              <a:tabLst>
                <a:tab pos="354965" algn="l"/>
                <a:tab pos="355600" algn="l"/>
              </a:tabLst>
            </a:pPr>
            <a:r>
              <a:rPr sz="1800" spc="-5" dirty="0">
                <a:latin typeface="Times New Roman"/>
                <a:cs typeface="Times New Roman"/>
              </a:rPr>
              <a:t>Minority carriers which reach the edge of the </a:t>
            </a:r>
            <a:r>
              <a:rPr sz="1800" spc="-10" dirty="0">
                <a:latin typeface="Times New Roman"/>
                <a:cs typeface="Times New Roman"/>
              </a:rPr>
              <a:t>diffusion </a:t>
            </a:r>
            <a:r>
              <a:rPr sz="1800" spc="-5" dirty="0">
                <a:latin typeface="Times New Roman"/>
                <a:cs typeface="Times New Roman"/>
              </a:rPr>
              <a:t>region are swept across it  </a:t>
            </a:r>
            <a:r>
              <a:rPr sz="1800" dirty="0">
                <a:latin typeface="Times New Roman"/>
                <a:cs typeface="Times New Roman"/>
              </a:rPr>
              <a:t>by </a:t>
            </a:r>
            <a:r>
              <a:rPr sz="1800" spc="-5" dirty="0">
                <a:latin typeface="Times New Roman"/>
                <a:cs typeface="Times New Roman"/>
              </a:rPr>
              <a:t>the electric field in the depletion</a:t>
            </a:r>
            <a:r>
              <a:rPr sz="1800" spc="45" dirty="0">
                <a:latin typeface="Times New Roman"/>
                <a:cs typeface="Times New Roman"/>
              </a:rPr>
              <a:t> </a:t>
            </a:r>
            <a:r>
              <a:rPr sz="1800" spc="-5" dirty="0">
                <a:latin typeface="Times New Roman"/>
                <a:cs typeface="Times New Roman"/>
              </a:rPr>
              <a:t>region.</a:t>
            </a:r>
            <a:endParaRPr sz="1800">
              <a:latin typeface="Times New Roman"/>
              <a:cs typeface="Times New Roman"/>
            </a:endParaRPr>
          </a:p>
          <a:p>
            <a:pPr marL="355600" marR="184150" indent="-342900">
              <a:lnSpc>
                <a:spcPts val="1939"/>
              </a:lnSpc>
              <a:spcBef>
                <a:spcPts val="1090"/>
              </a:spcBef>
              <a:buClr>
                <a:srgbClr val="3333FF"/>
              </a:buClr>
              <a:buSzPct val="108333"/>
              <a:buFont typeface="Wingdings"/>
              <a:buChar char=""/>
              <a:tabLst>
                <a:tab pos="354965" algn="l"/>
                <a:tab pos="355600" algn="l"/>
              </a:tabLst>
            </a:pPr>
            <a:r>
              <a:rPr sz="1800" spc="-5" dirty="0">
                <a:latin typeface="Times New Roman"/>
                <a:cs typeface="Times New Roman"/>
              </a:rPr>
              <a:t>This current is called the drift current. In equilibrium the drift current is limited  by the number of minority carriers which are thermally generated within </a:t>
            </a:r>
            <a:r>
              <a:rPr sz="1800" dirty="0">
                <a:latin typeface="Times New Roman"/>
                <a:cs typeface="Times New Roman"/>
              </a:rPr>
              <a:t>a  </a:t>
            </a:r>
            <a:r>
              <a:rPr sz="1800" spc="-10" dirty="0">
                <a:latin typeface="Times New Roman"/>
                <a:cs typeface="Times New Roman"/>
              </a:rPr>
              <a:t>diffusion </a:t>
            </a:r>
            <a:r>
              <a:rPr sz="1800" spc="-5" dirty="0">
                <a:latin typeface="Times New Roman"/>
                <a:cs typeface="Times New Roman"/>
              </a:rPr>
              <a:t>length of the</a:t>
            </a:r>
            <a:r>
              <a:rPr sz="1800" spc="5" dirty="0">
                <a:latin typeface="Times New Roman"/>
                <a:cs typeface="Times New Roman"/>
              </a:rPr>
              <a:t> </a:t>
            </a:r>
            <a:r>
              <a:rPr sz="1800" spc="-5" dirty="0">
                <a:latin typeface="Times New Roman"/>
                <a:cs typeface="Times New Roman"/>
              </a:rPr>
              <a:t>junction.</a:t>
            </a:r>
            <a:endParaRPr sz="1800">
              <a:latin typeface="Times New Roman"/>
              <a:cs typeface="Times New Roman"/>
            </a:endParaRPr>
          </a:p>
          <a:p>
            <a:pPr marL="355600" marR="5080" indent="-342900">
              <a:lnSpc>
                <a:spcPts val="1939"/>
              </a:lnSpc>
              <a:spcBef>
                <a:spcPts val="1090"/>
              </a:spcBef>
              <a:buClr>
                <a:srgbClr val="3333FF"/>
              </a:buClr>
              <a:buSzPct val="108333"/>
              <a:buFont typeface="Wingdings"/>
              <a:buChar char=""/>
              <a:tabLst>
                <a:tab pos="354965" algn="l"/>
                <a:tab pos="355600" algn="l"/>
              </a:tabLst>
            </a:pPr>
            <a:r>
              <a:rPr sz="1800" spc="-5" dirty="0">
                <a:latin typeface="Times New Roman"/>
                <a:cs typeface="Times New Roman"/>
              </a:rPr>
              <a:t>In equilibrium, the net current from the device is zero. The electron drift current  and the electron </a:t>
            </a:r>
            <a:r>
              <a:rPr sz="1800" spc="-10" dirty="0">
                <a:latin typeface="Times New Roman"/>
                <a:cs typeface="Times New Roman"/>
              </a:rPr>
              <a:t>diffusion </a:t>
            </a:r>
            <a:r>
              <a:rPr sz="1800" spc="-5" dirty="0">
                <a:latin typeface="Times New Roman"/>
                <a:cs typeface="Times New Roman"/>
              </a:rPr>
              <a:t>current exactly balance out (if they did not there would  </a:t>
            </a:r>
            <a:r>
              <a:rPr sz="1800" dirty="0">
                <a:latin typeface="Times New Roman"/>
                <a:cs typeface="Times New Roman"/>
              </a:rPr>
              <a:t>be a </a:t>
            </a:r>
            <a:r>
              <a:rPr sz="1800" spc="-5" dirty="0">
                <a:latin typeface="Times New Roman"/>
                <a:cs typeface="Times New Roman"/>
              </a:rPr>
              <a:t>net buildup of electrons on either one side or the other of the</a:t>
            </a:r>
            <a:r>
              <a:rPr sz="1800" spc="50" dirty="0">
                <a:latin typeface="Times New Roman"/>
                <a:cs typeface="Times New Roman"/>
              </a:rPr>
              <a:t> </a:t>
            </a:r>
            <a:r>
              <a:rPr sz="1800" spc="-5" dirty="0">
                <a:latin typeface="Times New Roman"/>
                <a:cs typeface="Times New Roman"/>
              </a:rPr>
              <a:t>device).</a:t>
            </a:r>
            <a:endParaRPr sz="1800">
              <a:latin typeface="Times New Roman"/>
              <a:cs typeface="Times New Roman"/>
            </a:endParaRPr>
          </a:p>
          <a:p>
            <a:pPr marL="355600" marR="182245" indent="-342900">
              <a:lnSpc>
                <a:spcPts val="1939"/>
              </a:lnSpc>
              <a:spcBef>
                <a:spcPts val="1095"/>
              </a:spcBef>
              <a:buClr>
                <a:srgbClr val="3333FF"/>
              </a:buClr>
              <a:buSzPct val="108333"/>
              <a:buFont typeface="Wingdings"/>
              <a:buChar char=""/>
              <a:tabLst>
                <a:tab pos="354965" algn="l"/>
                <a:tab pos="355600" algn="l"/>
              </a:tabLst>
            </a:pPr>
            <a:r>
              <a:rPr sz="1800" spc="-20" dirty="0">
                <a:latin typeface="Times New Roman"/>
                <a:cs typeface="Times New Roman"/>
              </a:rPr>
              <a:t>Similarly, </a:t>
            </a:r>
            <a:r>
              <a:rPr sz="1800" spc="-5" dirty="0">
                <a:latin typeface="Times New Roman"/>
                <a:cs typeface="Times New Roman"/>
              </a:rPr>
              <a:t>the hole drift current and the hole </a:t>
            </a:r>
            <a:r>
              <a:rPr sz="1800" spc="-10" dirty="0">
                <a:latin typeface="Times New Roman"/>
                <a:cs typeface="Times New Roman"/>
              </a:rPr>
              <a:t>diffusion </a:t>
            </a:r>
            <a:r>
              <a:rPr sz="1800" spc="-5" dirty="0">
                <a:latin typeface="Times New Roman"/>
                <a:cs typeface="Times New Roman"/>
              </a:rPr>
              <a:t>current also balance each  other</a:t>
            </a:r>
            <a:r>
              <a:rPr sz="1800" spc="-10" dirty="0">
                <a:latin typeface="Times New Roman"/>
                <a:cs typeface="Times New Roman"/>
              </a:rPr>
              <a:t> </a:t>
            </a:r>
            <a:r>
              <a:rPr sz="1800" spc="-5" dirty="0">
                <a:latin typeface="Times New Roman"/>
                <a:cs typeface="Times New Roman"/>
              </a:rPr>
              <a:t>out.</a:t>
            </a:r>
            <a:endParaRPr sz="1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6964" y="1368806"/>
            <a:ext cx="399097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Carrier Movement </a:t>
            </a:r>
            <a:r>
              <a:rPr sz="2000" spc="-5" dirty="0">
                <a:latin typeface="Arial"/>
                <a:cs typeface="Arial"/>
              </a:rPr>
              <a:t>in</a:t>
            </a:r>
            <a:r>
              <a:rPr sz="2000" spc="15" dirty="0">
                <a:latin typeface="Arial"/>
                <a:cs typeface="Arial"/>
              </a:rPr>
              <a:t> </a:t>
            </a:r>
            <a:r>
              <a:rPr sz="2000" spc="-10" dirty="0">
                <a:latin typeface="Arial"/>
                <a:cs typeface="Arial"/>
              </a:rPr>
              <a:t>Equilibrium</a:t>
            </a:r>
            <a:endParaRPr sz="2000">
              <a:latin typeface="Arial"/>
              <a:cs typeface="Arial"/>
            </a:endParaRPr>
          </a:p>
        </p:txBody>
      </p:sp>
      <p:sp>
        <p:nvSpPr>
          <p:cNvPr id="5" name="object 5"/>
          <p:cNvSpPr/>
          <p:nvPr/>
        </p:nvSpPr>
        <p:spPr>
          <a:xfrm>
            <a:off x="1019441" y="1924050"/>
            <a:ext cx="8618981" cy="38526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9" name="object 9"/>
          <p:cNvSpPr/>
          <p:nvPr/>
        </p:nvSpPr>
        <p:spPr>
          <a:xfrm>
            <a:off x="774839" y="634898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305440" y="1280071"/>
            <a:ext cx="8335009" cy="5358765"/>
          </a:xfrm>
          <a:prstGeom prst="rect">
            <a:avLst/>
          </a:prstGeom>
        </p:spPr>
        <p:txBody>
          <a:bodyPr vert="horz" wrap="square" lIns="0" tIns="100965" rIns="0" bIns="0" rtlCol="0">
            <a:spAutoFit/>
          </a:bodyPr>
          <a:lstStyle/>
          <a:p>
            <a:pPr marL="356870" indent="-343535">
              <a:lnSpc>
                <a:spcPct val="100000"/>
              </a:lnSpc>
              <a:spcBef>
                <a:spcPts val="795"/>
              </a:spcBef>
              <a:buClr>
                <a:srgbClr val="3333FF"/>
              </a:buClr>
              <a:buSzPct val="110000"/>
              <a:buFont typeface="Wingdings"/>
              <a:buChar char=""/>
              <a:tabLst>
                <a:tab pos="357505" algn="l"/>
              </a:tabLst>
            </a:pPr>
            <a:r>
              <a:rPr sz="2000" spc="-10" dirty="0">
                <a:latin typeface="Arial"/>
                <a:cs typeface="Arial"/>
              </a:rPr>
              <a:t>Carrier Movement </a:t>
            </a:r>
            <a:r>
              <a:rPr sz="2000" spc="-5" dirty="0">
                <a:latin typeface="Arial"/>
                <a:cs typeface="Arial"/>
              </a:rPr>
              <a:t>in</a:t>
            </a:r>
            <a:r>
              <a:rPr sz="2000" spc="5" dirty="0">
                <a:latin typeface="Arial"/>
                <a:cs typeface="Arial"/>
              </a:rPr>
              <a:t> </a:t>
            </a:r>
            <a:r>
              <a:rPr sz="2000" spc="-10" dirty="0">
                <a:latin typeface="Arial"/>
                <a:cs typeface="Arial"/>
              </a:rPr>
              <a:t>Equilibrium</a:t>
            </a:r>
            <a:endParaRPr sz="2000">
              <a:latin typeface="Arial"/>
              <a:cs typeface="Arial"/>
            </a:endParaRPr>
          </a:p>
          <a:p>
            <a:pPr marL="814069" lvl="1" indent="-343535">
              <a:lnSpc>
                <a:spcPct val="100000"/>
              </a:lnSpc>
              <a:spcBef>
                <a:spcPts val="869"/>
              </a:spcBef>
              <a:buClr>
                <a:srgbClr val="3333FF"/>
              </a:buClr>
              <a:buSzPct val="108333"/>
              <a:buFont typeface="Wingdings"/>
              <a:buChar char=""/>
              <a:tabLst>
                <a:tab pos="814069" algn="l"/>
                <a:tab pos="814705" algn="l"/>
              </a:tabLst>
            </a:pPr>
            <a:r>
              <a:rPr sz="1800" spc="-5" dirty="0">
                <a:latin typeface="Times New Roman"/>
                <a:cs typeface="Times New Roman"/>
              </a:rPr>
              <a:t>Semiconductor devices have </a:t>
            </a:r>
            <a:r>
              <a:rPr sz="1800" dirty="0">
                <a:latin typeface="Times New Roman"/>
                <a:cs typeface="Times New Roman"/>
              </a:rPr>
              <a:t>three modes </a:t>
            </a:r>
            <a:r>
              <a:rPr sz="1800" spc="-5" dirty="0">
                <a:latin typeface="Times New Roman"/>
                <a:cs typeface="Times New Roman"/>
              </a:rPr>
              <a:t>of</a:t>
            </a:r>
            <a:r>
              <a:rPr sz="1800" spc="10" dirty="0">
                <a:latin typeface="Times New Roman"/>
                <a:cs typeface="Times New Roman"/>
              </a:rPr>
              <a:t> </a:t>
            </a:r>
            <a:r>
              <a:rPr sz="1800" spc="-10" dirty="0">
                <a:latin typeface="Times New Roman"/>
                <a:cs typeface="Times New Roman"/>
              </a:rPr>
              <a:t>operation:</a:t>
            </a:r>
            <a:endParaRPr sz="1800">
              <a:latin typeface="Times New Roman"/>
              <a:cs typeface="Times New Roman"/>
            </a:endParaRPr>
          </a:p>
          <a:p>
            <a:pPr marL="1000125" marR="149860" lvl="2" indent="-357505">
              <a:lnSpc>
                <a:spcPts val="1939"/>
              </a:lnSpc>
              <a:spcBef>
                <a:spcPts val="1115"/>
              </a:spcBef>
              <a:buClr>
                <a:srgbClr val="3333FF"/>
              </a:buClr>
              <a:buSzPct val="108333"/>
              <a:buAutoNum type="arabicPeriod"/>
              <a:tabLst>
                <a:tab pos="1000125" algn="l"/>
                <a:tab pos="1000760" algn="l"/>
              </a:tabLst>
            </a:pPr>
            <a:r>
              <a:rPr sz="1800" spc="-5" dirty="0">
                <a:latin typeface="Times New Roman"/>
                <a:cs typeface="Times New Roman"/>
              </a:rPr>
              <a:t>Thermal Equilibrium: At thermal</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equilibrium</a:t>
            </a:r>
            <a:r>
              <a:rPr sz="1800" spc="-5" dirty="0">
                <a:solidFill>
                  <a:srgbClr val="009A9A"/>
                </a:solidFill>
                <a:latin typeface="Times New Roman"/>
                <a:cs typeface="Times New Roman"/>
              </a:rPr>
              <a:t> </a:t>
            </a:r>
            <a:r>
              <a:rPr sz="1800" dirty="0">
                <a:latin typeface="Times New Roman"/>
                <a:cs typeface="Times New Roman"/>
              </a:rPr>
              <a:t>there are </a:t>
            </a:r>
            <a:r>
              <a:rPr sz="1800" spc="-5" dirty="0">
                <a:latin typeface="Times New Roman"/>
                <a:cs typeface="Times New Roman"/>
              </a:rPr>
              <a:t>no </a:t>
            </a:r>
            <a:r>
              <a:rPr sz="1800" dirty="0">
                <a:latin typeface="Times New Roman"/>
                <a:cs typeface="Times New Roman"/>
              </a:rPr>
              <a:t>external inputs </a:t>
            </a:r>
            <a:r>
              <a:rPr sz="1800" spc="-5" dirty="0">
                <a:latin typeface="Times New Roman"/>
                <a:cs typeface="Times New Roman"/>
              </a:rPr>
              <a:t>such  as light or applied voltage. The currents balance each other out so there is no  </a:t>
            </a:r>
            <a:r>
              <a:rPr sz="1800" i="1" spc="-5" dirty="0">
                <a:latin typeface="Times New Roman"/>
                <a:cs typeface="Times New Roman"/>
              </a:rPr>
              <a:t>net </a:t>
            </a:r>
            <a:r>
              <a:rPr sz="1800" spc="-5" dirty="0">
                <a:latin typeface="Times New Roman"/>
                <a:cs typeface="Times New Roman"/>
              </a:rPr>
              <a:t>current within the</a:t>
            </a:r>
            <a:r>
              <a:rPr sz="1800" spc="5" dirty="0">
                <a:latin typeface="Times New Roman"/>
                <a:cs typeface="Times New Roman"/>
              </a:rPr>
              <a:t> </a:t>
            </a:r>
            <a:r>
              <a:rPr sz="1800" spc="-5" dirty="0">
                <a:latin typeface="Times New Roman"/>
                <a:cs typeface="Times New Roman"/>
              </a:rPr>
              <a:t>device.</a:t>
            </a:r>
            <a:endParaRPr sz="1800">
              <a:latin typeface="Times New Roman"/>
              <a:cs typeface="Times New Roman"/>
            </a:endParaRPr>
          </a:p>
          <a:p>
            <a:pPr marL="1000125" marR="195580" lvl="2" indent="-357505">
              <a:lnSpc>
                <a:spcPts val="1939"/>
              </a:lnSpc>
              <a:spcBef>
                <a:spcPts val="1090"/>
              </a:spcBef>
              <a:buClr>
                <a:srgbClr val="3333FF"/>
              </a:buClr>
              <a:buSzPct val="108333"/>
              <a:buAutoNum type="arabicPeriod"/>
              <a:tabLst>
                <a:tab pos="1000125" algn="l"/>
                <a:tab pos="1000760" algn="l"/>
              </a:tabLst>
            </a:pPr>
            <a:r>
              <a:rPr sz="1800" spc="-5" dirty="0">
                <a:latin typeface="Times New Roman"/>
                <a:cs typeface="Times New Roman"/>
              </a:rPr>
              <a:t>Steady State: Under steady state there are </a:t>
            </a:r>
            <a:r>
              <a:rPr sz="1800" dirty="0">
                <a:latin typeface="Times New Roman"/>
                <a:cs typeface="Times New Roman"/>
              </a:rPr>
              <a:t>external inputs </a:t>
            </a:r>
            <a:r>
              <a:rPr sz="1800" spc="-5" dirty="0">
                <a:latin typeface="Times New Roman"/>
                <a:cs typeface="Times New Roman"/>
              </a:rPr>
              <a:t>such as </a:t>
            </a:r>
            <a:r>
              <a:rPr sz="1800" dirty="0">
                <a:latin typeface="Times New Roman"/>
                <a:cs typeface="Times New Roman"/>
              </a:rPr>
              <a:t>light </a:t>
            </a:r>
            <a:r>
              <a:rPr sz="1800" spc="-5" dirty="0">
                <a:latin typeface="Times New Roman"/>
                <a:cs typeface="Times New Roman"/>
              </a:rPr>
              <a:t>or  applied voltage, but the conditions do not change with time. Devices typically  operate in steady state and are either in forward </a:t>
            </a:r>
            <a:r>
              <a:rPr sz="1800" dirty="0">
                <a:latin typeface="Times New Roman"/>
                <a:cs typeface="Times New Roman"/>
              </a:rPr>
              <a:t>or </a:t>
            </a:r>
            <a:r>
              <a:rPr sz="1800" spc="-5" dirty="0">
                <a:latin typeface="Times New Roman"/>
                <a:cs typeface="Times New Roman"/>
              </a:rPr>
              <a:t>reverse</a:t>
            </a:r>
            <a:r>
              <a:rPr sz="1800" spc="50" dirty="0">
                <a:latin typeface="Times New Roman"/>
                <a:cs typeface="Times New Roman"/>
              </a:rPr>
              <a:t> </a:t>
            </a:r>
            <a:r>
              <a:rPr sz="1800" spc="-5" dirty="0">
                <a:latin typeface="Times New Roman"/>
                <a:cs typeface="Times New Roman"/>
              </a:rPr>
              <a:t>bias.</a:t>
            </a:r>
            <a:endParaRPr sz="1800">
              <a:latin typeface="Times New Roman"/>
              <a:cs typeface="Times New Roman"/>
            </a:endParaRPr>
          </a:p>
          <a:p>
            <a:pPr marL="1000125" marR="5080" lvl="2" indent="-357505">
              <a:lnSpc>
                <a:spcPts val="1939"/>
              </a:lnSpc>
              <a:spcBef>
                <a:spcPts val="1095"/>
              </a:spcBef>
              <a:buClr>
                <a:srgbClr val="3333FF"/>
              </a:buClr>
              <a:buSzPct val="108333"/>
              <a:buAutoNum type="arabicPeriod"/>
              <a:tabLst>
                <a:tab pos="1000125" algn="l"/>
                <a:tab pos="1000760" algn="l"/>
              </a:tabLst>
            </a:pPr>
            <a:r>
              <a:rPr sz="1800" spc="-15" dirty="0">
                <a:latin typeface="Times New Roman"/>
                <a:cs typeface="Times New Roman"/>
              </a:rPr>
              <a:t>Transient: </a:t>
            </a:r>
            <a:r>
              <a:rPr sz="1800" spc="-5" dirty="0">
                <a:latin typeface="Times New Roman"/>
                <a:cs typeface="Times New Roman"/>
              </a:rPr>
              <a:t>If the applied voltage changes </a:t>
            </a:r>
            <a:r>
              <a:rPr sz="1800" spc="-20" dirty="0">
                <a:latin typeface="Times New Roman"/>
                <a:cs typeface="Times New Roman"/>
              </a:rPr>
              <a:t>rapidly, </a:t>
            </a:r>
            <a:r>
              <a:rPr sz="1800" spc="-5" dirty="0">
                <a:latin typeface="Times New Roman"/>
                <a:cs typeface="Times New Roman"/>
              </a:rPr>
              <a:t>there will be </a:t>
            </a:r>
            <a:r>
              <a:rPr sz="1800" dirty="0">
                <a:latin typeface="Times New Roman"/>
                <a:cs typeface="Times New Roman"/>
              </a:rPr>
              <a:t>a </a:t>
            </a:r>
            <a:r>
              <a:rPr sz="1800" spc="-5" dirty="0">
                <a:latin typeface="Times New Roman"/>
                <a:cs typeface="Times New Roman"/>
              </a:rPr>
              <a:t>short delay  before </a:t>
            </a:r>
            <a:r>
              <a:rPr sz="1800" dirty="0">
                <a:latin typeface="Times New Roman"/>
                <a:cs typeface="Times New Roman"/>
              </a:rPr>
              <a:t>the </a:t>
            </a:r>
            <a:r>
              <a:rPr sz="1800" spc="-5" dirty="0">
                <a:latin typeface="Times New Roman"/>
                <a:cs typeface="Times New Roman"/>
              </a:rPr>
              <a:t>solar </a:t>
            </a:r>
            <a:r>
              <a:rPr sz="1800" dirty="0">
                <a:latin typeface="Times New Roman"/>
                <a:cs typeface="Times New Roman"/>
              </a:rPr>
              <a:t>cell </a:t>
            </a:r>
            <a:r>
              <a:rPr sz="1800" spc="-5" dirty="0">
                <a:latin typeface="Times New Roman"/>
                <a:cs typeface="Times New Roman"/>
              </a:rPr>
              <a:t>responds. As solar </a:t>
            </a:r>
            <a:r>
              <a:rPr sz="1800" dirty="0">
                <a:latin typeface="Times New Roman"/>
                <a:cs typeface="Times New Roman"/>
              </a:rPr>
              <a:t>cells are </a:t>
            </a:r>
            <a:r>
              <a:rPr sz="1800" spc="-5" dirty="0">
                <a:latin typeface="Times New Roman"/>
                <a:cs typeface="Times New Roman"/>
              </a:rPr>
              <a:t>not used for high speed  operation there are few extra transient </a:t>
            </a:r>
            <a:r>
              <a:rPr sz="1800" spc="-10" dirty="0">
                <a:latin typeface="Times New Roman"/>
                <a:cs typeface="Times New Roman"/>
              </a:rPr>
              <a:t>effects </a:t>
            </a:r>
            <a:r>
              <a:rPr sz="1800" spc="-5" dirty="0">
                <a:latin typeface="Times New Roman"/>
                <a:cs typeface="Times New Roman"/>
              </a:rPr>
              <a:t>that need to be taken into</a:t>
            </a:r>
            <a:r>
              <a:rPr sz="1800" spc="80" dirty="0">
                <a:latin typeface="Times New Roman"/>
                <a:cs typeface="Times New Roman"/>
              </a:rPr>
              <a:t> </a:t>
            </a:r>
            <a:r>
              <a:rPr sz="1800" spc="-5" dirty="0">
                <a:latin typeface="Times New Roman"/>
                <a:cs typeface="Times New Roman"/>
              </a:rPr>
              <a:t>account.</a:t>
            </a:r>
            <a:endParaRPr sz="1800">
              <a:latin typeface="Times New Roman"/>
              <a:cs typeface="Times New Roman"/>
            </a:endParaRPr>
          </a:p>
          <a:p>
            <a:pPr marL="355600" indent="-342900">
              <a:lnSpc>
                <a:spcPct val="100000"/>
              </a:lnSpc>
              <a:spcBef>
                <a:spcPts val="815"/>
              </a:spcBef>
              <a:buClr>
                <a:srgbClr val="3333FF"/>
              </a:buClr>
              <a:buSzPct val="110000"/>
              <a:buFont typeface="Wingdings"/>
              <a:buChar char=""/>
              <a:tabLst>
                <a:tab pos="355600" algn="l"/>
              </a:tabLst>
            </a:pPr>
            <a:r>
              <a:rPr sz="2000" spc="-10" dirty="0">
                <a:latin typeface="Arial"/>
                <a:cs typeface="Arial"/>
              </a:rPr>
              <a:t>Diodes under forward</a:t>
            </a:r>
            <a:r>
              <a:rPr sz="2000" spc="20" dirty="0">
                <a:latin typeface="Arial"/>
                <a:cs typeface="Arial"/>
              </a:rPr>
              <a:t> </a:t>
            </a:r>
            <a:r>
              <a:rPr sz="2000" spc="-10" dirty="0">
                <a:latin typeface="Arial"/>
                <a:cs typeface="Arial"/>
              </a:rPr>
              <a:t>bias</a:t>
            </a:r>
            <a:endParaRPr sz="2000">
              <a:latin typeface="Arial"/>
              <a:cs typeface="Arial"/>
            </a:endParaRPr>
          </a:p>
          <a:p>
            <a:pPr marL="812165" marR="281940" lvl="1" indent="-342900">
              <a:lnSpc>
                <a:spcPts val="1939"/>
              </a:lnSpc>
              <a:spcBef>
                <a:spcPts val="1120"/>
              </a:spcBef>
              <a:buClr>
                <a:srgbClr val="3333FF"/>
              </a:buClr>
              <a:buSzPct val="108333"/>
              <a:buFont typeface="Wingdings"/>
              <a:buChar char=""/>
              <a:tabLst>
                <a:tab pos="812165" algn="l"/>
                <a:tab pos="812800" algn="l"/>
              </a:tabLst>
            </a:pPr>
            <a:r>
              <a:rPr sz="1800" dirty="0">
                <a:latin typeface="Times New Roman"/>
                <a:cs typeface="Times New Roman"/>
              </a:rPr>
              <a:t>Forward bias refers to the </a:t>
            </a:r>
            <a:r>
              <a:rPr sz="1800" spc="-5" dirty="0">
                <a:latin typeface="Times New Roman"/>
                <a:cs typeface="Times New Roman"/>
              </a:rPr>
              <a:t>application of voltage across the device such that the  electric field at the junction is</a:t>
            </a:r>
            <a:r>
              <a:rPr sz="1800" spc="15" dirty="0">
                <a:latin typeface="Times New Roman"/>
                <a:cs typeface="Times New Roman"/>
              </a:rPr>
              <a:t> </a:t>
            </a:r>
            <a:r>
              <a:rPr sz="1800" spc="-5" dirty="0">
                <a:latin typeface="Times New Roman"/>
                <a:cs typeface="Times New Roman"/>
              </a:rPr>
              <a:t>reduced.</a:t>
            </a:r>
            <a:endParaRPr sz="1800">
              <a:latin typeface="Times New Roman"/>
              <a:cs typeface="Times New Roman"/>
            </a:endParaRPr>
          </a:p>
          <a:p>
            <a:pPr marL="812165" marR="20320" lvl="1" indent="-342900">
              <a:lnSpc>
                <a:spcPts val="1939"/>
              </a:lnSpc>
              <a:spcBef>
                <a:spcPts val="1090"/>
              </a:spcBef>
              <a:buClr>
                <a:srgbClr val="3333FF"/>
              </a:buClr>
              <a:buSzPct val="108333"/>
              <a:buFont typeface="Wingdings"/>
              <a:buChar char=""/>
              <a:tabLst>
                <a:tab pos="812165" algn="l"/>
                <a:tab pos="812800" algn="l"/>
              </a:tabLst>
            </a:pPr>
            <a:r>
              <a:rPr sz="1800" spc="-5" dirty="0">
                <a:latin typeface="Times New Roman"/>
                <a:cs typeface="Times New Roman"/>
              </a:rPr>
              <a:t>By applying </a:t>
            </a:r>
            <a:r>
              <a:rPr sz="1800" dirty="0">
                <a:latin typeface="Times New Roman"/>
                <a:cs typeface="Times New Roman"/>
              </a:rPr>
              <a:t>a </a:t>
            </a:r>
            <a:r>
              <a:rPr sz="1800" spc="-5" dirty="0">
                <a:latin typeface="Times New Roman"/>
                <a:cs typeface="Times New Roman"/>
              </a:rPr>
              <a:t>positive voltage to the </a:t>
            </a:r>
            <a:r>
              <a:rPr sz="1800" i="1" spc="-5" dirty="0">
                <a:latin typeface="Times New Roman"/>
                <a:cs typeface="Times New Roman"/>
              </a:rPr>
              <a:t>p</a:t>
            </a:r>
            <a:r>
              <a:rPr sz="1800" spc="-5" dirty="0">
                <a:latin typeface="Times New Roman"/>
                <a:cs typeface="Times New Roman"/>
              </a:rPr>
              <a:t>-type material and </a:t>
            </a:r>
            <a:r>
              <a:rPr sz="1800" dirty="0">
                <a:latin typeface="Times New Roman"/>
                <a:cs typeface="Times New Roman"/>
              </a:rPr>
              <a:t>a </a:t>
            </a:r>
            <a:r>
              <a:rPr sz="1800" spc="-5" dirty="0">
                <a:latin typeface="Times New Roman"/>
                <a:cs typeface="Times New Roman"/>
              </a:rPr>
              <a:t>negative voltage to the  </a:t>
            </a:r>
            <a:r>
              <a:rPr sz="1800" i="1" spc="-5" dirty="0">
                <a:latin typeface="Times New Roman"/>
                <a:cs typeface="Times New Roman"/>
              </a:rPr>
              <a:t>n</a:t>
            </a:r>
            <a:r>
              <a:rPr sz="1800" spc="-5" dirty="0">
                <a:latin typeface="Times New Roman"/>
                <a:cs typeface="Times New Roman"/>
              </a:rPr>
              <a:t>-type material, an electric field with opposite direction </a:t>
            </a:r>
            <a:r>
              <a:rPr sz="1800" dirty="0">
                <a:latin typeface="Times New Roman"/>
                <a:cs typeface="Times New Roman"/>
              </a:rPr>
              <a:t>to that in the </a:t>
            </a:r>
            <a:r>
              <a:rPr sz="1800" spc="-10" dirty="0">
                <a:latin typeface="Times New Roman"/>
                <a:cs typeface="Times New Roman"/>
              </a:rPr>
              <a:t>depletion  </a:t>
            </a:r>
            <a:r>
              <a:rPr sz="1800" spc="-5" dirty="0">
                <a:latin typeface="Times New Roman"/>
                <a:cs typeface="Times New Roman"/>
              </a:rPr>
              <a:t>region is applied across the</a:t>
            </a:r>
            <a:r>
              <a:rPr sz="1800" spc="15" dirty="0">
                <a:latin typeface="Times New Roman"/>
                <a:cs typeface="Times New Roman"/>
              </a:rPr>
              <a:t> </a:t>
            </a:r>
            <a:r>
              <a:rPr sz="1800" spc="-5" dirty="0">
                <a:latin typeface="Times New Roman"/>
                <a:cs typeface="Times New Roman"/>
              </a:rPr>
              <a:t>device.</a:t>
            </a:r>
            <a:endParaRPr sz="1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198759" y="1302169"/>
            <a:ext cx="8352790" cy="4808855"/>
          </a:xfrm>
          <a:prstGeom prst="rect">
            <a:avLst/>
          </a:prstGeom>
        </p:spPr>
        <p:txBody>
          <a:bodyPr vert="horz" wrap="square" lIns="0" tIns="100965" rIns="0" bIns="0" rtlCol="0">
            <a:spAutoFit/>
          </a:bodyPr>
          <a:lstStyle/>
          <a:p>
            <a:pPr marL="355600" indent="-342900">
              <a:lnSpc>
                <a:spcPct val="100000"/>
              </a:lnSpc>
              <a:spcBef>
                <a:spcPts val="795"/>
              </a:spcBef>
              <a:buClr>
                <a:srgbClr val="3333FF"/>
              </a:buClr>
              <a:buSzPct val="110000"/>
              <a:buFont typeface="Wingdings"/>
              <a:buChar char=""/>
              <a:tabLst>
                <a:tab pos="355600" algn="l"/>
              </a:tabLst>
            </a:pPr>
            <a:r>
              <a:rPr sz="2000" spc="-10" dirty="0">
                <a:latin typeface="Arial"/>
                <a:cs typeface="Arial"/>
              </a:rPr>
              <a:t>Diodes under forward</a:t>
            </a:r>
            <a:r>
              <a:rPr sz="2000" spc="20" dirty="0">
                <a:latin typeface="Arial"/>
                <a:cs typeface="Arial"/>
              </a:rPr>
              <a:t> </a:t>
            </a:r>
            <a:r>
              <a:rPr sz="2000" spc="-10" dirty="0">
                <a:latin typeface="Arial"/>
                <a:cs typeface="Arial"/>
              </a:rPr>
              <a:t>bias</a:t>
            </a:r>
            <a:endParaRPr sz="2000">
              <a:latin typeface="Arial"/>
              <a:cs typeface="Arial"/>
            </a:endParaRPr>
          </a:p>
          <a:p>
            <a:pPr marL="812165" marR="400050" lvl="1" indent="-342900">
              <a:lnSpc>
                <a:spcPts val="1939"/>
              </a:lnSpc>
              <a:spcBef>
                <a:spcPts val="1120"/>
              </a:spcBef>
              <a:buClr>
                <a:srgbClr val="3333FF"/>
              </a:buClr>
              <a:buSzPct val="108333"/>
              <a:buFont typeface="Wingdings"/>
              <a:buChar char=""/>
              <a:tabLst>
                <a:tab pos="812165" algn="l"/>
                <a:tab pos="812800" algn="l"/>
              </a:tabLst>
            </a:pPr>
            <a:r>
              <a:rPr sz="1800" spc="-5" dirty="0">
                <a:latin typeface="Times New Roman"/>
                <a:cs typeface="Times New Roman"/>
              </a:rPr>
              <a:t>Since the resistivity of the depletion region is much higher </a:t>
            </a:r>
            <a:r>
              <a:rPr sz="1800" dirty="0">
                <a:latin typeface="Times New Roman"/>
                <a:cs typeface="Times New Roman"/>
              </a:rPr>
              <a:t>than that in the  </a:t>
            </a:r>
            <a:r>
              <a:rPr sz="1800" spc="-5" dirty="0">
                <a:latin typeface="Times New Roman"/>
                <a:cs typeface="Times New Roman"/>
              </a:rPr>
              <a:t>remainder of the device (due to the limited number of carriers in the depletion  region), nearly all of the applied electric field is dropped across the depletion  region.</a:t>
            </a:r>
            <a:endParaRPr sz="1800">
              <a:latin typeface="Times New Roman"/>
              <a:cs typeface="Times New Roman"/>
            </a:endParaRPr>
          </a:p>
          <a:p>
            <a:pPr marL="812800" marR="5080" lvl="1" indent="-342900">
              <a:lnSpc>
                <a:spcPts val="1939"/>
              </a:lnSpc>
              <a:spcBef>
                <a:spcPts val="1095"/>
              </a:spcBef>
              <a:buClr>
                <a:srgbClr val="3333FF"/>
              </a:buClr>
              <a:buSzPct val="108333"/>
              <a:buFont typeface="Wingdings"/>
              <a:buChar char=""/>
              <a:tabLst>
                <a:tab pos="812165" algn="l"/>
                <a:tab pos="812800" algn="l"/>
              </a:tabLst>
            </a:pPr>
            <a:r>
              <a:rPr sz="1800" spc="-5" dirty="0">
                <a:latin typeface="Times New Roman"/>
                <a:cs typeface="Times New Roman"/>
              </a:rPr>
              <a:t>The net electric field is the </a:t>
            </a:r>
            <a:r>
              <a:rPr sz="1800" spc="-10" dirty="0">
                <a:latin typeface="Times New Roman"/>
                <a:cs typeface="Times New Roman"/>
              </a:rPr>
              <a:t>difference </a:t>
            </a:r>
            <a:r>
              <a:rPr sz="1800" spc="-5" dirty="0">
                <a:latin typeface="Times New Roman"/>
                <a:cs typeface="Times New Roman"/>
              </a:rPr>
              <a:t>between the existing field in the depletion  region and the applied field (for realistic devices, the built-in field is always </a:t>
            </a:r>
            <a:r>
              <a:rPr sz="1800" spc="-10" dirty="0">
                <a:latin typeface="Times New Roman"/>
                <a:cs typeface="Times New Roman"/>
              </a:rPr>
              <a:t>larger  </a:t>
            </a:r>
            <a:r>
              <a:rPr sz="1800" spc="-5" dirty="0">
                <a:latin typeface="Times New Roman"/>
                <a:cs typeface="Times New Roman"/>
              </a:rPr>
              <a:t>than the applied field), thus reducing the net electric field in the depletion</a:t>
            </a:r>
            <a:r>
              <a:rPr sz="1800" spc="60" dirty="0">
                <a:latin typeface="Times New Roman"/>
                <a:cs typeface="Times New Roman"/>
              </a:rPr>
              <a:t> </a:t>
            </a:r>
            <a:r>
              <a:rPr sz="1800" spc="-5" dirty="0">
                <a:latin typeface="Times New Roman"/>
                <a:cs typeface="Times New Roman"/>
              </a:rPr>
              <a:t>region.</a:t>
            </a:r>
            <a:endParaRPr sz="1800">
              <a:latin typeface="Times New Roman"/>
              <a:cs typeface="Times New Roman"/>
            </a:endParaRPr>
          </a:p>
          <a:p>
            <a:pPr marL="812165" marR="10160" lvl="1" indent="-342900">
              <a:lnSpc>
                <a:spcPts val="1939"/>
              </a:lnSpc>
              <a:spcBef>
                <a:spcPts val="1095"/>
              </a:spcBef>
              <a:buClr>
                <a:srgbClr val="3333FF"/>
              </a:buClr>
              <a:buSzPct val="108333"/>
              <a:buFont typeface="Wingdings"/>
              <a:buChar char=""/>
              <a:tabLst>
                <a:tab pos="812165" algn="l"/>
                <a:tab pos="812800" algn="l"/>
              </a:tabLst>
            </a:pPr>
            <a:r>
              <a:rPr sz="1800" spc="-5" dirty="0">
                <a:latin typeface="Times New Roman"/>
                <a:cs typeface="Times New Roman"/>
              </a:rPr>
              <a:t>Reducing the electric field disturbs the equilibrium existing at the junction,  reducing the barrier to the </a:t>
            </a:r>
            <a:r>
              <a:rPr sz="1800" spc="-10" dirty="0">
                <a:latin typeface="Times New Roman"/>
                <a:cs typeface="Times New Roman"/>
              </a:rPr>
              <a:t>diffusion </a:t>
            </a:r>
            <a:r>
              <a:rPr sz="1800" spc="-5" dirty="0">
                <a:latin typeface="Times New Roman"/>
                <a:cs typeface="Times New Roman"/>
              </a:rPr>
              <a:t>of carriers from one side of the junction to the  other and increasing the </a:t>
            </a:r>
            <a:r>
              <a:rPr sz="1800" spc="-10" dirty="0">
                <a:latin typeface="Times New Roman"/>
                <a:cs typeface="Times New Roman"/>
              </a:rPr>
              <a:t>diffusion</a:t>
            </a:r>
            <a:r>
              <a:rPr sz="1800" spc="15" dirty="0">
                <a:latin typeface="Times New Roman"/>
                <a:cs typeface="Times New Roman"/>
              </a:rPr>
              <a:t> </a:t>
            </a:r>
            <a:r>
              <a:rPr sz="1800" spc="-5" dirty="0">
                <a:latin typeface="Times New Roman"/>
                <a:cs typeface="Times New Roman"/>
              </a:rPr>
              <a:t>current.</a:t>
            </a:r>
            <a:endParaRPr sz="1800">
              <a:latin typeface="Times New Roman"/>
              <a:cs typeface="Times New Roman"/>
            </a:endParaRPr>
          </a:p>
          <a:p>
            <a:pPr marL="812800" marR="30480" lvl="1" indent="-342900">
              <a:lnSpc>
                <a:spcPts val="1939"/>
              </a:lnSpc>
              <a:spcBef>
                <a:spcPts val="1090"/>
              </a:spcBef>
              <a:buClr>
                <a:srgbClr val="3333FF"/>
              </a:buClr>
              <a:buSzPct val="108333"/>
              <a:buFont typeface="Wingdings"/>
              <a:buChar char=""/>
              <a:tabLst>
                <a:tab pos="812165" algn="l"/>
                <a:tab pos="812800" algn="l"/>
              </a:tabLst>
            </a:pPr>
            <a:r>
              <a:rPr sz="1800" spc="-5" dirty="0">
                <a:latin typeface="Times New Roman"/>
                <a:cs typeface="Times New Roman"/>
              </a:rPr>
              <a:t>While the </a:t>
            </a:r>
            <a:r>
              <a:rPr sz="1800" spc="-10" dirty="0">
                <a:latin typeface="Times New Roman"/>
                <a:cs typeface="Times New Roman"/>
              </a:rPr>
              <a:t>diffusion </a:t>
            </a:r>
            <a:r>
              <a:rPr sz="1800" spc="-5" dirty="0">
                <a:latin typeface="Times New Roman"/>
                <a:cs typeface="Times New Roman"/>
              </a:rPr>
              <a:t>current increases, the</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drift</a:t>
            </a:r>
            <a:r>
              <a:rPr sz="1800" spc="-5" dirty="0">
                <a:solidFill>
                  <a:srgbClr val="009A9A"/>
                </a:solidFill>
                <a:latin typeface="Times New Roman"/>
                <a:cs typeface="Times New Roman"/>
              </a:rPr>
              <a:t> </a:t>
            </a:r>
            <a:r>
              <a:rPr sz="1800" spc="-5" dirty="0">
                <a:latin typeface="Times New Roman"/>
                <a:cs typeface="Times New Roman"/>
              </a:rPr>
              <a:t>current remains essentially  unchanged since it depends on the number of carriers generated within </a:t>
            </a:r>
            <a:r>
              <a:rPr sz="1800" dirty="0">
                <a:latin typeface="Times New Roman"/>
                <a:cs typeface="Times New Roman"/>
              </a:rPr>
              <a:t>a</a:t>
            </a:r>
            <a:r>
              <a:rPr sz="1800" dirty="0">
                <a:solidFill>
                  <a:srgbClr val="009A9A"/>
                </a:solidFill>
                <a:latin typeface="Times New Roman"/>
                <a:cs typeface="Times New Roman"/>
              </a:rPr>
              <a:t> </a:t>
            </a:r>
            <a:r>
              <a:rPr sz="1800" u="sng" spc="-10" dirty="0">
                <a:solidFill>
                  <a:srgbClr val="009A9A"/>
                </a:solidFill>
                <a:uFill>
                  <a:solidFill>
                    <a:srgbClr val="009999"/>
                  </a:solidFill>
                </a:uFill>
                <a:latin typeface="Times New Roman"/>
                <a:cs typeface="Times New Roman"/>
              </a:rPr>
              <a:t>diffusion  </a:t>
            </a:r>
            <a:r>
              <a:rPr sz="1800" u="sng" spc="-5" dirty="0">
                <a:solidFill>
                  <a:srgbClr val="009A9A"/>
                </a:solidFill>
                <a:uFill>
                  <a:solidFill>
                    <a:srgbClr val="009999"/>
                  </a:solidFill>
                </a:uFill>
                <a:latin typeface="Times New Roman"/>
                <a:cs typeface="Times New Roman"/>
              </a:rPr>
              <a:t>length</a:t>
            </a:r>
            <a:r>
              <a:rPr sz="1800" spc="-5" dirty="0">
                <a:solidFill>
                  <a:srgbClr val="009A9A"/>
                </a:solidFill>
                <a:latin typeface="Times New Roman"/>
                <a:cs typeface="Times New Roman"/>
              </a:rPr>
              <a:t> </a:t>
            </a:r>
            <a:r>
              <a:rPr sz="1800" spc="-5" dirty="0">
                <a:latin typeface="Times New Roman"/>
                <a:cs typeface="Times New Roman"/>
              </a:rPr>
              <a:t>of the depletion region or in the depletion region</a:t>
            </a:r>
            <a:r>
              <a:rPr sz="1800" spc="30" dirty="0">
                <a:latin typeface="Times New Roman"/>
                <a:cs typeface="Times New Roman"/>
              </a:rPr>
              <a:t> </a:t>
            </a:r>
            <a:r>
              <a:rPr sz="1800" spc="-5" dirty="0">
                <a:latin typeface="Times New Roman"/>
                <a:cs typeface="Times New Roman"/>
              </a:rPr>
              <a:t>itself.</a:t>
            </a:r>
            <a:endParaRPr sz="1800">
              <a:latin typeface="Times New Roman"/>
              <a:cs typeface="Times New Roman"/>
            </a:endParaRPr>
          </a:p>
          <a:p>
            <a:pPr marL="812800" marR="298450" lvl="1" indent="-342900">
              <a:lnSpc>
                <a:spcPts val="1939"/>
              </a:lnSpc>
              <a:spcBef>
                <a:spcPts val="1090"/>
              </a:spcBef>
              <a:buClr>
                <a:srgbClr val="3333FF"/>
              </a:buClr>
              <a:buSzPct val="108333"/>
              <a:buFont typeface="Wingdings"/>
              <a:buChar char=""/>
              <a:tabLst>
                <a:tab pos="812165" algn="l"/>
                <a:tab pos="812800" algn="l"/>
              </a:tabLst>
            </a:pPr>
            <a:r>
              <a:rPr sz="1800" spc="-5" dirty="0">
                <a:latin typeface="Times New Roman"/>
                <a:cs typeface="Times New Roman"/>
              </a:rPr>
              <a:t>Since the depletion region is only reduced </a:t>
            </a:r>
            <a:r>
              <a:rPr sz="1800" dirty="0">
                <a:latin typeface="Times New Roman"/>
                <a:cs typeface="Times New Roman"/>
              </a:rPr>
              <a:t>in </a:t>
            </a:r>
            <a:r>
              <a:rPr sz="1800" spc="-5" dirty="0">
                <a:latin typeface="Times New Roman"/>
                <a:cs typeface="Times New Roman"/>
              </a:rPr>
              <a:t>width by </a:t>
            </a:r>
            <a:r>
              <a:rPr sz="1800" dirty="0">
                <a:latin typeface="Times New Roman"/>
                <a:cs typeface="Times New Roman"/>
              </a:rPr>
              <a:t>a minor amount, the  </a:t>
            </a:r>
            <a:r>
              <a:rPr sz="1800" spc="-5" dirty="0">
                <a:latin typeface="Times New Roman"/>
                <a:cs typeface="Times New Roman"/>
              </a:rPr>
              <a:t>number of minority carriers swept across the junction is essentially</a:t>
            </a:r>
            <a:r>
              <a:rPr sz="1800" spc="5" dirty="0">
                <a:latin typeface="Times New Roman"/>
                <a:cs typeface="Times New Roman"/>
              </a:rPr>
              <a:t> </a:t>
            </a:r>
            <a:r>
              <a:rPr sz="1800" spc="-5" dirty="0">
                <a:latin typeface="Times New Roman"/>
                <a:cs typeface="Times New Roman"/>
              </a:rPr>
              <a:t>unchanged.</a:t>
            </a:r>
            <a:endParaRPr sz="18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198759" y="1390904"/>
            <a:ext cx="3329940"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Diodes under forward</a:t>
            </a:r>
            <a:r>
              <a:rPr sz="2000" spc="20" dirty="0">
                <a:latin typeface="Arial"/>
                <a:cs typeface="Arial"/>
              </a:rPr>
              <a:t> </a:t>
            </a:r>
            <a:r>
              <a:rPr sz="2000" spc="-10" dirty="0">
                <a:latin typeface="Arial"/>
                <a:cs typeface="Arial"/>
              </a:rPr>
              <a:t>bias</a:t>
            </a:r>
            <a:endParaRPr sz="2000">
              <a:latin typeface="Arial"/>
              <a:cs typeface="Arial"/>
            </a:endParaRPr>
          </a:p>
        </p:txBody>
      </p:sp>
      <p:sp>
        <p:nvSpPr>
          <p:cNvPr id="5" name="object 5"/>
          <p:cNvSpPr/>
          <p:nvPr/>
        </p:nvSpPr>
        <p:spPr>
          <a:xfrm>
            <a:off x="1256423" y="1735835"/>
            <a:ext cx="8086343" cy="34670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198759" y="1390904"/>
            <a:ext cx="3329940"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Diodes under forward</a:t>
            </a:r>
            <a:r>
              <a:rPr sz="2000" spc="20" dirty="0">
                <a:latin typeface="Arial"/>
                <a:cs typeface="Arial"/>
              </a:rPr>
              <a:t> </a:t>
            </a:r>
            <a:r>
              <a:rPr sz="2000" spc="-10" dirty="0">
                <a:latin typeface="Arial"/>
                <a:cs typeface="Arial"/>
              </a:rPr>
              <a:t>bias</a:t>
            </a:r>
            <a:endParaRPr sz="2000">
              <a:latin typeface="Arial"/>
              <a:cs typeface="Arial"/>
            </a:endParaRPr>
          </a:p>
        </p:txBody>
      </p:sp>
      <p:sp>
        <p:nvSpPr>
          <p:cNvPr id="5" name="object 5"/>
          <p:cNvSpPr/>
          <p:nvPr/>
        </p:nvSpPr>
        <p:spPr>
          <a:xfrm>
            <a:off x="2201303" y="1766316"/>
            <a:ext cx="5960364" cy="458343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201303" y="6349746"/>
            <a:ext cx="5960364" cy="47167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198759" y="1390904"/>
            <a:ext cx="574103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Carrier Injection </a:t>
            </a:r>
            <a:r>
              <a:rPr sz="2000" spc="-5" dirty="0">
                <a:latin typeface="Arial"/>
                <a:cs typeface="Arial"/>
              </a:rPr>
              <a:t>and </a:t>
            </a:r>
            <a:r>
              <a:rPr sz="2000" spc="-10" dirty="0">
                <a:latin typeface="Arial"/>
                <a:cs typeface="Arial"/>
              </a:rPr>
              <a:t>Forward </a:t>
            </a:r>
            <a:r>
              <a:rPr sz="2000" spc="-5" dirty="0">
                <a:latin typeface="Arial"/>
                <a:cs typeface="Arial"/>
              </a:rPr>
              <a:t>Bias </a:t>
            </a:r>
            <a:r>
              <a:rPr sz="2000" spc="-10" dirty="0">
                <a:latin typeface="Arial"/>
                <a:cs typeface="Arial"/>
              </a:rPr>
              <a:t>Current</a:t>
            </a:r>
            <a:r>
              <a:rPr sz="2000" spc="90" dirty="0">
                <a:latin typeface="Arial"/>
                <a:cs typeface="Arial"/>
              </a:rPr>
              <a:t> </a:t>
            </a:r>
            <a:r>
              <a:rPr sz="2000" spc="-10" dirty="0">
                <a:latin typeface="Arial"/>
                <a:cs typeface="Arial"/>
              </a:rPr>
              <a:t>Flow</a:t>
            </a:r>
            <a:endParaRPr sz="2000">
              <a:latin typeface="Arial"/>
              <a:cs typeface="Arial"/>
            </a:endParaRPr>
          </a:p>
        </p:txBody>
      </p:sp>
      <p:sp>
        <p:nvSpPr>
          <p:cNvPr id="5" name="object 5"/>
          <p:cNvSpPr txBox="1"/>
          <p:nvPr/>
        </p:nvSpPr>
        <p:spPr>
          <a:xfrm>
            <a:off x="1655959" y="1806194"/>
            <a:ext cx="7823834" cy="299720"/>
          </a:xfrm>
          <a:prstGeom prst="rect">
            <a:avLst/>
          </a:prstGeom>
        </p:spPr>
        <p:txBody>
          <a:bodyPr vert="horz" wrap="square" lIns="0" tIns="12700" rIns="0" bIns="0" rtlCol="0">
            <a:spAutoFit/>
          </a:bodyPr>
          <a:lstStyle/>
          <a:p>
            <a:pPr marL="355600" indent="-342900">
              <a:lnSpc>
                <a:spcPct val="100000"/>
              </a:lnSpc>
              <a:spcBef>
                <a:spcPts val="100"/>
              </a:spcBef>
              <a:buClr>
                <a:srgbClr val="3333FF"/>
              </a:buClr>
              <a:buSzPct val="108333"/>
              <a:buFont typeface="Wingdings"/>
              <a:buChar char=""/>
              <a:tabLst>
                <a:tab pos="354965" algn="l"/>
                <a:tab pos="355600" algn="l"/>
              </a:tabLst>
            </a:pPr>
            <a:r>
              <a:rPr sz="1800" dirty="0">
                <a:latin typeface="Times New Roman"/>
                <a:cs typeface="Times New Roman"/>
              </a:rPr>
              <a:t>The increased </a:t>
            </a:r>
            <a:r>
              <a:rPr sz="1800" spc="-10" dirty="0">
                <a:latin typeface="Times New Roman"/>
                <a:cs typeface="Times New Roman"/>
              </a:rPr>
              <a:t>diffusion </a:t>
            </a:r>
            <a:r>
              <a:rPr sz="1800" spc="-5" dirty="0">
                <a:latin typeface="Times New Roman"/>
                <a:cs typeface="Times New Roman"/>
              </a:rPr>
              <a:t>from one side of </a:t>
            </a:r>
            <a:r>
              <a:rPr sz="1800" dirty="0">
                <a:latin typeface="Times New Roman"/>
                <a:cs typeface="Times New Roman"/>
              </a:rPr>
              <a:t>the </a:t>
            </a:r>
            <a:r>
              <a:rPr sz="1800" spc="-5" dirty="0">
                <a:latin typeface="Times New Roman"/>
                <a:cs typeface="Times New Roman"/>
              </a:rPr>
              <a:t>junction to the other causes</a:t>
            </a:r>
            <a:r>
              <a:rPr sz="1800" spc="15" dirty="0">
                <a:latin typeface="Times New Roman"/>
                <a:cs typeface="Times New Roman"/>
              </a:rPr>
              <a:t> </a:t>
            </a:r>
            <a:r>
              <a:rPr sz="1800" spc="-5" dirty="0">
                <a:latin typeface="Times New Roman"/>
                <a:cs typeface="Times New Roman"/>
              </a:rPr>
              <a:t>minority</a:t>
            </a:r>
            <a:endParaRPr sz="1800">
              <a:latin typeface="Times New Roman"/>
              <a:cs typeface="Times New Roman"/>
            </a:endParaRPr>
          </a:p>
        </p:txBody>
      </p:sp>
      <p:sp>
        <p:nvSpPr>
          <p:cNvPr id="6" name="object 6"/>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9" name="object 9"/>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592459" y="1974111"/>
            <a:ext cx="7978775" cy="4137025"/>
          </a:xfrm>
          <a:prstGeom prst="rect">
            <a:avLst/>
          </a:prstGeom>
        </p:spPr>
        <p:txBody>
          <a:bodyPr vert="horz" wrap="square" lIns="0" tIns="91440" rIns="0" bIns="0" rtlCol="0">
            <a:spAutoFit/>
          </a:bodyPr>
          <a:lstStyle/>
          <a:p>
            <a:pPr marL="419100">
              <a:lnSpc>
                <a:spcPct val="100000"/>
              </a:lnSpc>
              <a:spcBef>
                <a:spcPts val="720"/>
              </a:spcBef>
            </a:pPr>
            <a:r>
              <a:rPr sz="1800" spc="-5" dirty="0">
                <a:latin typeface="Times New Roman"/>
                <a:cs typeface="Times New Roman"/>
              </a:rPr>
              <a:t>carrier injection at the edge of the depletion</a:t>
            </a:r>
            <a:r>
              <a:rPr sz="1800" spc="45" dirty="0">
                <a:latin typeface="Times New Roman"/>
                <a:cs typeface="Times New Roman"/>
              </a:rPr>
              <a:t> </a:t>
            </a:r>
            <a:r>
              <a:rPr sz="1800" spc="-5" dirty="0">
                <a:latin typeface="Times New Roman"/>
                <a:cs typeface="Times New Roman"/>
              </a:rPr>
              <a:t>region.</a:t>
            </a:r>
            <a:endParaRPr sz="1800">
              <a:latin typeface="Times New Roman"/>
              <a:cs typeface="Times New Roman"/>
            </a:endParaRPr>
          </a:p>
          <a:p>
            <a:pPr marL="419100" marR="200660" indent="-342900">
              <a:lnSpc>
                <a:spcPts val="1939"/>
              </a:lnSpc>
              <a:spcBef>
                <a:spcPts val="1110"/>
              </a:spcBef>
              <a:buClr>
                <a:srgbClr val="3333FF"/>
              </a:buClr>
              <a:buSzPct val="108333"/>
              <a:buFont typeface="Wingdings"/>
              <a:buChar char=""/>
              <a:tabLst>
                <a:tab pos="418465" algn="l"/>
                <a:tab pos="419100" algn="l"/>
              </a:tabLst>
            </a:pPr>
            <a:r>
              <a:rPr sz="1800" spc="-5" dirty="0">
                <a:latin typeface="Times New Roman"/>
                <a:cs typeface="Times New Roman"/>
              </a:rPr>
              <a:t>These carriers move away from the junction due to </a:t>
            </a:r>
            <a:r>
              <a:rPr sz="1800" spc="-10" dirty="0">
                <a:latin typeface="Times New Roman"/>
                <a:cs typeface="Times New Roman"/>
              </a:rPr>
              <a:t>diffusion </a:t>
            </a:r>
            <a:r>
              <a:rPr sz="1800" spc="-5" dirty="0">
                <a:latin typeface="Times New Roman"/>
                <a:cs typeface="Times New Roman"/>
              </a:rPr>
              <a:t>and will eventually  recombine with </a:t>
            </a:r>
            <a:r>
              <a:rPr sz="1800" dirty="0">
                <a:latin typeface="Times New Roman"/>
                <a:cs typeface="Times New Roman"/>
              </a:rPr>
              <a:t>a </a:t>
            </a:r>
            <a:r>
              <a:rPr sz="1800" spc="-5" dirty="0">
                <a:latin typeface="Times New Roman"/>
                <a:cs typeface="Times New Roman"/>
              </a:rPr>
              <a:t>majority </a:t>
            </a:r>
            <a:r>
              <a:rPr sz="1800" spc="-20" dirty="0">
                <a:latin typeface="Times New Roman"/>
                <a:cs typeface="Times New Roman"/>
              </a:rPr>
              <a:t>carrier. </a:t>
            </a:r>
            <a:r>
              <a:rPr sz="1800" spc="-5" dirty="0">
                <a:latin typeface="Times New Roman"/>
                <a:cs typeface="Times New Roman"/>
              </a:rPr>
              <a:t>The majority carrier is supplied from the  </a:t>
            </a:r>
            <a:r>
              <a:rPr sz="1800" dirty="0">
                <a:latin typeface="Times New Roman"/>
                <a:cs typeface="Times New Roman"/>
              </a:rPr>
              <a:t>external circuit and </a:t>
            </a:r>
            <a:r>
              <a:rPr sz="1800" spc="-5" dirty="0">
                <a:latin typeface="Times New Roman"/>
                <a:cs typeface="Times New Roman"/>
              </a:rPr>
              <a:t>hence </a:t>
            </a:r>
            <a:r>
              <a:rPr sz="1800" dirty="0">
                <a:latin typeface="Times New Roman"/>
                <a:cs typeface="Times New Roman"/>
              </a:rPr>
              <a:t>a </a:t>
            </a:r>
            <a:r>
              <a:rPr sz="1800" spc="-5" dirty="0">
                <a:latin typeface="Times New Roman"/>
                <a:cs typeface="Times New Roman"/>
              </a:rPr>
              <a:t>net </a:t>
            </a:r>
            <a:r>
              <a:rPr sz="1800" dirty="0">
                <a:latin typeface="Times New Roman"/>
                <a:cs typeface="Times New Roman"/>
              </a:rPr>
              <a:t>current </a:t>
            </a:r>
            <a:r>
              <a:rPr sz="1800" spc="-5" dirty="0">
                <a:latin typeface="Times New Roman"/>
                <a:cs typeface="Times New Roman"/>
              </a:rPr>
              <a:t>flows under forward</a:t>
            </a:r>
            <a:r>
              <a:rPr sz="1800" spc="-15" dirty="0">
                <a:latin typeface="Times New Roman"/>
                <a:cs typeface="Times New Roman"/>
              </a:rPr>
              <a:t> </a:t>
            </a:r>
            <a:r>
              <a:rPr sz="1800" spc="-5" dirty="0">
                <a:latin typeface="Times New Roman"/>
                <a:cs typeface="Times New Roman"/>
              </a:rPr>
              <a:t>bias.</a:t>
            </a:r>
            <a:endParaRPr sz="1800">
              <a:latin typeface="Times New Roman"/>
              <a:cs typeface="Times New Roman"/>
            </a:endParaRPr>
          </a:p>
          <a:p>
            <a:pPr marL="418465" marR="81280" indent="-342900">
              <a:lnSpc>
                <a:spcPts val="1939"/>
              </a:lnSpc>
              <a:spcBef>
                <a:spcPts val="1095"/>
              </a:spcBef>
              <a:buClr>
                <a:srgbClr val="3333FF"/>
              </a:buClr>
              <a:buSzPct val="108333"/>
              <a:buFont typeface="Wingdings"/>
              <a:buChar char=""/>
              <a:tabLst>
                <a:tab pos="418465" algn="l"/>
                <a:tab pos="419100" algn="l"/>
              </a:tabLst>
            </a:pPr>
            <a:r>
              <a:rPr sz="1800" spc="-5" dirty="0">
                <a:latin typeface="Times New Roman"/>
                <a:cs typeface="Times New Roman"/>
              </a:rPr>
              <a:t>In the absence of recombination, the minority carrier concentration would reach </a:t>
            </a:r>
            <a:r>
              <a:rPr sz="1800" dirty="0">
                <a:latin typeface="Times New Roman"/>
                <a:cs typeface="Times New Roman"/>
              </a:rPr>
              <a:t>a  </a:t>
            </a:r>
            <a:r>
              <a:rPr sz="1800" spc="-35" dirty="0">
                <a:latin typeface="Times New Roman"/>
                <a:cs typeface="Times New Roman"/>
              </a:rPr>
              <a:t>new, </a:t>
            </a:r>
            <a:r>
              <a:rPr sz="1800" spc="-5" dirty="0">
                <a:latin typeface="Times New Roman"/>
                <a:cs typeface="Times New Roman"/>
              </a:rPr>
              <a:t>higher equilibrium concentration and the </a:t>
            </a:r>
            <a:r>
              <a:rPr sz="1800" spc="-10" dirty="0">
                <a:latin typeface="Times New Roman"/>
                <a:cs typeface="Times New Roman"/>
              </a:rPr>
              <a:t>diffusion </a:t>
            </a:r>
            <a:r>
              <a:rPr sz="1800" spc="-5" dirty="0">
                <a:latin typeface="Times New Roman"/>
                <a:cs typeface="Times New Roman"/>
              </a:rPr>
              <a:t>of carriers from one side  of the junction to the other would</a:t>
            </a:r>
            <a:r>
              <a:rPr sz="1800" spc="10" dirty="0">
                <a:latin typeface="Times New Roman"/>
                <a:cs typeface="Times New Roman"/>
              </a:rPr>
              <a:t> </a:t>
            </a:r>
            <a:r>
              <a:rPr sz="1800" spc="-5" dirty="0">
                <a:latin typeface="Times New Roman"/>
                <a:cs typeface="Times New Roman"/>
              </a:rPr>
              <a:t>cease.</a:t>
            </a:r>
            <a:endParaRPr sz="1800">
              <a:latin typeface="Times New Roman"/>
              <a:cs typeface="Times New Roman"/>
            </a:endParaRPr>
          </a:p>
          <a:p>
            <a:pPr marL="419100" marR="172085" indent="-342900">
              <a:lnSpc>
                <a:spcPts val="1939"/>
              </a:lnSpc>
              <a:spcBef>
                <a:spcPts val="1090"/>
              </a:spcBef>
              <a:buClr>
                <a:srgbClr val="3333FF"/>
              </a:buClr>
              <a:buSzPct val="108333"/>
              <a:buFont typeface="Wingdings"/>
              <a:buChar char=""/>
              <a:tabLst>
                <a:tab pos="418465" algn="l"/>
                <a:tab pos="419100" algn="l"/>
              </a:tabLst>
            </a:pPr>
            <a:r>
              <a:rPr sz="1800" spc="-5" dirty="0">
                <a:latin typeface="Times New Roman"/>
                <a:cs typeface="Times New Roman"/>
              </a:rPr>
              <a:t>In </a:t>
            </a:r>
            <a:r>
              <a:rPr sz="1800" dirty="0">
                <a:latin typeface="Times New Roman"/>
                <a:cs typeface="Times New Roman"/>
              </a:rPr>
              <a:t>a</a:t>
            </a:r>
            <a:r>
              <a:rPr sz="1800"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semiconductor</a:t>
            </a:r>
            <a:r>
              <a:rPr sz="1800" spc="-5" dirty="0">
                <a:solidFill>
                  <a:srgbClr val="009A9A"/>
                </a:solidFill>
                <a:latin typeface="Times New Roman"/>
                <a:cs typeface="Times New Roman"/>
              </a:rPr>
              <a:t> </a:t>
            </a:r>
            <a:r>
              <a:rPr sz="1800" spc="-15" dirty="0">
                <a:latin typeface="Times New Roman"/>
                <a:cs typeface="Times New Roman"/>
              </a:rPr>
              <a:t>however, </a:t>
            </a:r>
            <a:r>
              <a:rPr sz="1800" spc="-5" dirty="0">
                <a:latin typeface="Times New Roman"/>
                <a:cs typeface="Times New Roman"/>
              </a:rPr>
              <a:t>the injected minority carriers recombine and thus  more carriers can </a:t>
            </a:r>
            <a:r>
              <a:rPr sz="1800" spc="-10" dirty="0">
                <a:latin typeface="Times New Roman"/>
                <a:cs typeface="Times New Roman"/>
              </a:rPr>
              <a:t>diffuse </a:t>
            </a:r>
            <a:r>
              <a:rPr sz="1800" spc="-5" dirty="0">
                <a:latin typeface="Times New Roman"/>
                <a:cs typeface="Times New Roman"/>
              </a:rPr>
              <a:t>across the junction. </a:t>
            </a:r>
            <a:r>
              <a:rPr sz="1800" spc="-15" dirty="0">
                <a:latin typeface="Times New Roman"/>
                <a:cs typeface="Times New Roman"/>
              </a:rPr>
              <a:t>Consequently, </a:t>
            </a:r>
            <a:r>
              <a:rPr sz="1800" spc="-5" dirty="0">
                <a:latin typeface="Times New Roman"/>
                <a:cs typeface="Times New Roman"/>
              </a:rPr>
              <a:t>the </a:t>
            </a:r>
            <a:r>
              <a:rPr sz="1800" spc="-10" dirty="0">
                <a:latin typeface="Times New Roman"/>
                <a:cs typeface="Times New Roman"/>
              </a:rPr>
              <a:t>diffusion </a:t>
            </a:r>
            <a:r>
              <a:rPr sz="1800" spc="-5" dirty="0">
                <a:latin typeface="Times New Roman"/>
                <a:cs typeface="Times New Roman"/>
              </a:rPr>
              <a:t>current  which flows </a:t>
            </a:r>
            <a:r>
              <a:rPr sz="1800" dirty="0">
                <a:latin typeface="Times New Roman"/>
                <a:cs typeface="Times New Roman"/>
              </a:rPr>
              <a:t>in </a:t>
            </a:r>
            <a:r>
              <a:rPr sz="1800" spc="-5" dirty="0">
                <a:latin typeface="Times New Roman"/>
                <a:cs typeface="Times New Roman"/>
              </a:rPr>
              <a:t>forward bias is </a:t>
            </a:r>
            <a:r>
              <a:rPr sz="1800" dirty="0">
                <a:latin typeface="Times New Roman"/>
                <a:cs typeface="Times New Roman"/>
              </a:rPr>
              <a:t>a </a:t>
            </a:r>
            <a:r>
              <a:rPr sz="1800" spc="-5" dirty="0">
                <a:latin typeface="Times New Roman"/>
                <a:cs typeface="Times New Roman"/>
              </a:rPr>
              <a:t>recombination </a:t>
            </a:r>
            <a:r>
              <a:rPr sz="1800" dirty="0">
                <a:latin typeface="Times New Roman"/>
                <a:cs typeface="Times New Roman"/>
              </a:rPr>
              <a:t>current. The </a:t>
            </a:r>
            <a:r>
              <a:rPr sz="1800" spc="-5" dirty="0">
                <a:latin typeface="Times New Roman"/>
                <a:cs typeface="Times New Roman"/>
              </a:rPr>
              <a:t>higher </a:t>
            </a:r>
            <a:r>
              <a:rPr sz="1800" dirty="0">
                <a:latin typeface="Times New Roman"/>
                <a:cs typeface="Times New Roman"/>
              </a:rPr>
              <a:t>the </a:t>
            </a:r>
            <a:r>
              <a:rPr sz="1800" spc="-5" dirty="0">
                <a:latin typeface="Times New Roman"/>
                <a:cs typeface="Times New Roman"/>
              </a:rPr>
              <a:t>rate of  recombination events, the greater the current which flows across the</a:t>
            </a:r>
            <a:r>
              <a:rPr sz="1800" spc="10" dirty="0">
                <a:latin typeface="Times New Roman"/>
                <a:cs typeface="Times New Roman"/>
              </a:rPr>
              <a:t> </a:t>
            </a:r>
            <a:r>
              <a:rPr sz="1800" spc="-5" dirty="0">
                <a:latin typeface="Times New Roman"/>
                <a:cs typeface="Times New Roman"/>
              </a:rPr>
              <a:t>junction.</a:t>
            </a:r>
            <a:endParaRPr sz="1800">
              <a:latin typeface="Times New Roman"/>
              <a:cs typeface="Times New Roman"/>
            </a:endParaRPr>
          </a:p>
          <a:p>
            <a:pPr marL="419100" marR="354330" indent="-342900">
              <a:lnSpc>
                <a:spcPts val="1939"/>
              </a:lnSpc>
              <a:spcBef>
                <a:spcPts val="1095"/>
              </a:spcBef>
              <a:buClr>
                <a:srgbClr val="3333FF"/>
              </a:buClr>
              <a:buSzPct val="108333"/>
              <a:buFont typeface="Wingdings"/>
              <a:buChar char=""/>
              <a:tabLst>
                <a:tab pos="418465" algn="l"/>
                <a:tab pos="419100" algn="l"/>
              </a:tabLst>
            </a:pPr>
            <a:r>
              <a:rPr sz="1800" spc="-5" dirty="0">
                <a:latin typeface="Times New Roman"/>
                <a:cs typeface="Times New Roman"/>
              </a:rPr>
              <a:t>The "dark saturation current" </a:t>
            </a:r>
            <a:r>
              <a:rPr sz="1800" dirty="0">
                <a:latin typeface="Times New Roman"/>
                <a:cs typeface="Times New Roman"/>
              </a:rPr>
              <a:t>(I</a:t>
            </a:r>
            <a:r>
              <a:rPr sz="1800" baseline="-20833" dirty="0">
                <a:latin typeface="Times New Roman"/>
                <a:cs typeface="Times New Roman"/>
              </a:rPr>
              <a:t>0</a:t>
            </a:r>
            <a:r>
              <a:rPr sz="1800" dirty="0">
                <a:latin typeface="Times New Roman"/>
                <a:cs typeface="Times New Roman"/>
              </a:rPr>
              <a:t>) </a:t>
            </a:r>
            <a:r>
              <a:rPr sz="1800" spc="-5" dirty="0">
                <a:latin typeface="Times New Roman"/>
                <a:cs typeface="Times New Roman"/>
              </a:rPr>
              <a:t>is an extremely important parameter which  </a:t>
            </a:r>
            <a:r>
              <a:rPr sz="1800" spc="-10" dirty="0">
                <a:latin typeface="Times New Roman"/>
                <a:cs typeface="Times New Roman"/>
              </a:rPr>
              <a:t>differentiates </a:t>
            </a:r>
            <a:r>
              <a:rPr sz="1800" spc="-5" dirty="0">
                <a:latin typeface="Times New Roman"/>
                <a:cs typeface="Times New Roman"/>
              </a:rPr>
              <a:t>one diode from </a:t>
            </a:r>
            <a:r>
              <a:rPr sz="1800" spc="-20" dirty="0">
                <a:latin typeface="Times New Roman"/>
                <a:cs typeface="Times New Roman"/>
              </a:rPr>
              <a:t>another. </a:t>
            </a:r>
            <a:r>
              <a:rPr sz="1800" spc="-10" dirty="0">
                <a:latin typeface="Times New Roman"/>
                <a:cs typeface="Times New Roman"/>
              </a:rPr>
              <a:t>I</a:t>
            </a:r>
            <a:r>
              <a:rPr sz="1800" spc="-15" baseline="-20833" dirty="0">
                <a:latin typeface="Times New Roman"/>
                <a:cs typeface="Times New Roman"/>
              </a:rPr>
              <a:t>0 </a:t>
            </a:r>
            <a:r>
              <a:rPr sz="1800" spc="-5" dirty="0">
                <a:latin typeface="Times New Roman"/>
                <a:cs typeface="Times New Roman"/>
              </a:rPr>
              <a:t>is </a:t>
            </a:r>
            <a:r>
              <a:rPr sz="1800" dirty="0">
                <a:latin typeface="Times New Roman"/>
                <a:cs typeface="Times New Roman"/>
              </a:rPr>
              <a:t>a </a:t>
            </a:r>
            <a:r>
              <a:rPr sz="1800" spc="-5" dirty="0">
                <a:latin typeface="Times New Roman"/>
                <a:cs typeface="Times New Roman"/>
              </a:rPr>
              <a:t>measure of the recombination in </a:t>
            </a:r>
            <a:r>
              <a:rPr sz="1800" dirty="0">
                <a:latin typeface="Times New Roman"/>
                <a:cs typeface="Times New Roman"/>
              </a:rPr>
              <a:t>a  </a:t>
            </a:r>
            <a:r>
              <a:rPr sz="1800" spc="-5" dirty="0">
                <a:latin typeface="Times New Roman"/>
                <a:cs typeface="Times New Roman"/>
              </a:rPr>
              <a:t>device. A diode with </a:t>
            </a:r>
            <a:r>
              <a:rPr sz="1800" dirty="0">
                <a:latin typeface="Times New Roman"/>
                <a:cs typeface="Times New Roman"/>
              </a:rPr>
              <a:t>a </a:t>
            </a:r>
            <a:r>
              <a:rPr sz="1800" spc="-10" dirty="0">
                <a:latin typeface="Times New Roman"/>
                <a:cs typeface="Times New Roman"/>
              </a:rPr>
              <a:t>larger </a:t>
            </a:r>
            <a:r>
              <a:rPr sz="1800" spc="-5" dirty="0">
                <a:latin typeface="Times New Roman"/>
                <a:cs typeface="Times New Roman"/>
              </a:rPr>
              <a:t>recombination will have </a:t>
            </a:r>
            <a:r>
              <a:rPr sz="1800" dirty="0">
                <a:latin typeface="Times New Roman"/>
                <a:cs typeface="Times New Roman"/>
              </a:rPr>
              <a:t>a </a:t>
            </a:r>
            <a:r>
              <a:rPr sz="1800" spc="-10" dirty="0">
                <a:latin typeface="Times New Roman"/>
                <a:cs typeface="Times New Roman"/>
              </a:rPr>
              <a:t>larger</a:t>
            </a:r>
            <a:r>
              <a:rPr sz="1800" spc="-155" dirty="0">
                <a:latin typeface="Times New Roman"/>
                <a:cs typeface="Times New Roman"/>
              </a:rPr>
              <a:t> </a:t>
            </a:r>
            <a:r>
              <a:rPr sz="1800" spc="-5" dirty="0">
                <a:latin typeface="Times New Roman"/>
                <a:cs typeface="Times New Roman"/>
              </a:rPr>
              <a:t>I</a:t>
            </a:r>
            <a:r>
              <a:rPr sz="1800" spc="-7" baseline="-20833" dirty="0">
                <a:latin typeface="Times New Roman"/>
                <a:cs typeface="Times New Roman"/>
              </a:rPr>
              <a:t>0</a:t>
            </a:r>
            <a:r>
              <a:rPr sz="1800" spc="-5" dirty="0">
                <a:latin typeface="Times New Roman"/>
                <a:cs typeface="Times New Roman"/>
              </a:rPr>
              <a:t>.</a:t>
            </a:r>
            <a:endParaRPr sz="18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198759" y="1390904"/>
            <a:ext cx="187642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Reverse</a:t>
            </a:r>
            <a:r>
              <a:rPr sz="2000" spc="-50" dirty="0">
                <a:latin typeface="Arial"/>
                <a:cs typeface="Arial"/>
              </a:rPr>
              <a:t> </a:t>
            </a:r>
            <a:r>
              <a:rPr sz="2000" spc="-10" dirty="0">
                <a:latin typeface="Arial"/>
                <a:cs typeface="Arial"/>
              </a:rPr>
              <a:t>Bias</a:t>
            </a:r>
            <a:endParaRPr sz="2000">
              <a:latin typeface="Arial"/>
              <a:cs typeface="Arial"/>
            </a:endParaRPr>
          </a:p>
        </p:txBody>
      </p:sp>
      <p:sp>
        <p:nvSpPr>
          <p:cNvPr id="5" name="object 5"/>
          <p:cNvSpPr txBox="1"/>
          <p:nvPr/>
        </p:nvSpPr>
        <p:spPr>
          <a:xfrm>
            <a:off x="1655959" y="1806194"/>
            <a:ext cx="7791450" cy="299720"/>
          </a:xfrm>
          <a:prstGeom prst="rect">
            <a:avLst/>
          </a:prstGeom>
        </p:spPr>
        <p:txBody>
          <a:bodyPr vert="horz" wrap="square" lIns="0" tIns="12700" rIns="0" bIns="0" rtlCol="0">
            <a:spAutoFit/>
          </a:bodyPr>
          <a:lstStyle/>
          <a:p>
            <a:pPr marL="355600" indent="-342900">
              <a:lnSpc>
                <a:spcPct val="100000"/>
              </a:lnSpc>
              <a:spcBef>
                <a:spcPts val="100"/>
              </a:spcBef>
              <a:buClr>
                <a:srgbClr val="3333FF"/>
              </a:buClr>
              <a:buSzPct val="108333"/>
              <a:buFont typeface="Wingdings"/>
              <a:buChar char=""/>
              <a:tabLst>
                <a:tab pos="354965" algn="l"/>
                <a:tab pos="355600" algn="l"/>
              </a:tabLst>
            </a:pPr>
            <a:r>
              <a:rPr sz="1800" spc="-5" dirty="0">
                <a:latin typeface="Times New Roman"/>
                <a:cs typeface="Times New Roman"/>
              </a:rPr>
              <a:t>In reverse bias </a:t>
            </a:r>
            <a:r>
              <a:rPr sz="1800" dirty="0">
                <a:latin typeface="Times New Roman"/>
                <a:cs typeface="Times New Roman"/>
              </a:rPr>
              <a:t>a </a:t>
            </a:r>
            <a:r>
              <a:rPr sz="1800" spc="-5" dirty="0">
                <a:latin typeface="Times New Roman"/>
                <a:cs typeface="Times New Roman"/>
              </a:rPr>
              <a:t>voltage is applied across the device such that the electric field</a:t>
            </a:r>
            <a:r>
              <a:rPr sz="1800" spc="40" dirty="0">
                <a:latin typeface="Times New Roman"/>
                <a:cs typeface="Times New Roman"/>
              </a:rPr>
              <a:t> </a:t>
            </a:r>
            <a:r>
              <a:rPr sz="1800" spc="-5" dirty="0">
                <a:latin typeface="Times New Roman"/>
                <a:cs typeface="Times New Roman"/>
              </a:rPr>
              <a:t>at</a:t>
            </a:r>
            <a:endParaRPr sz="1800">
              <a:latin typeface="Times New Roman"/>
              <a:cs typeface="Times New Roman"/>
            </a:endParaRPr>
          </a:p>
        </p:txBody>
      </p:sp>
      <p:sp>
        <p:nvSpPr>
          <p:cNvPr id="6" name="object 6"/>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9" name="object 9"/>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10" name="object 10"/>
          <p:cNvSpPr txBox="1">
            <a:spLocks noGrp="1"/>
          </p:cNvSpPr>
          <p:nvPr>
            <p:ph type="body" idx="1"/>
          </p:nvPr>
        </p:nvSpPr>
        <p:spPr>
          <a:prstGeom prst="rect">
            <a:avLst/>
          </a:prstGeom>
        </p:spPr>
        <p:txBody>
          <a:bodyPr vert="horz" wrap="square" lIns="0" tIns="91440" rIns="0" bIns="0" rtlCol="0">
            <a:spAutoFit/>
          </a:bodyPr>
          <a:lstStyle/>
          <a:p>
            <a:pPr marL="355600">
              <a:lnSpc>
                <a:spcPct val="100000"/>
              </a:lnSpc>
              <a:spcBef>
                <a:spcPts val="720"/>
              </a:spcBef>
            </a:pPr>
            <a:r>
              <a:rPr spc="-5" dirty="0"/>
              <a:t>the junction</a:t>
            </a:r>
            <a:r>
              <a:rPr dirty="0"/>
              <a:t> </a:t>
            </a:r>
            <a:r>
              <a:rPr spc="-5" dirty="0"/>
              <a:t>increases.</a:t>
            </a:r>
          </a:p>
          <a:p>
            <a:pPr marL="355600" marR="98425" indent="-342900">
              <a:lnSpc>
                <a:spcPts val="1939"/>
              </a:lnSpc>
              <a:spcBef>
                <a:spcPts val="1110"/>
              </a:spcBef>
              <a:buClr>
                <a:srgbClr val="3333FF"/>
              </a:buClr>
              <a:buSzPct val="108333"/>
              <a:buFont typeface="Wingdings"/>
              <a:buChar char=""/>
              <a:tabLst>
                <a:tab pos="354965" algn="l"/>
                <a:tab pos="355600" algn="l"/>
              </a:tabLst>
            </a:pPr>
            <a:r>
              <a:rPr spc="-5" dirty="0"/>
              <a:t>The higher electric field in the depletion region decreases the probability that  carriers can </a:t>
            </a:r>
            <a:r>
              <a:rPr spc="-10" dirty="0"/>
              <a:t>diffuse </a:t>
            </a:r>
            <a:r>
              <a:rPr spc="-5" dirty="0"/>
              <a:t>from one side of the junction to the </a:t>
            </a:r>
            <a:r>
              <a:rPr spc="-20" dirty="0"/>
              <a:t>other, </a:t>
            </a:r>
            <a:r>
              <a:rPr spc="-5" dirty="0"/>
              <a:t>hence the </a:t>
            </a:r>
            <a:r>
              <a:rPr spc="-10" dirty="0"/>
              <a:t>diffusion  </a:t>
            </a:r>
            <a:r>
              <a:rPr dirty="0"/>
              <a:t>current</a:t>
            </a:r>
            <a:r>
              <a:rPr spc="-5" dirty="0"/>
              <a:t> decreases.</a:t>
            </a:r>
          </a:p>
          <a:p>
            <a:pPr marL="355600" marR="5080" indent="-342900">
              <a:lnSpc>
                <a:spcPts val="1939"/>
              </a:lnSpc>
              <a:spcBef>
                <a:spcPts val="1095"/>
              </a:spcBef>
              <a:buClr>
                <a:srgbClr val="3333FF"/>
              </a:buClr>
              <a:buSzPct val="108333"/>
              <a:buFont typeface="Wingdings"/>
              <a:buChar char=""/>
              <a:tabLst>
                <a:tab pos="354965" algn="l"/>
                <a:tab pos="355600" algn="l"/>
              </a:tabLst>
            </a:pPr>
            <a:r>
              <a:rPr spc="-5" dirty="0"/>
              <a:t>A small increase in the drift current is </a:t>
            </a:r>
            <a:r>
              <a:rPr spc="-10" dirty="0"/>
              <a:t>experienced </a:t>
            </a:r>
            <a:r>
              <a:rPr spc="-5" dirty="0"/>
              <a:t>due to the small increase in the  width </a:t>
            </a:r>
            <a:r>
              <a:rPr dirty="0"/>
              <a:t>of </a:t>
            </a:r>
            <a:r>
              <a:rPr spc="-5" dirty="0"/>
              <a:t>the depletion region, but this is essentially </a:t>
            </a:r>
            <a:r>
              <a:rPr dirty="0"/>
              <a:t>a </a:t>
            </a:r>
            <a:r>
              <a:rPr spc="-5" dirty="0"/>
              <a:t>second-order </a:t>
            </a:r>
            <a:r>
              <a:rPr spc="-10" dirty="0"/>
              <a:t>effect </a:t>
            </a:r>
            <a:r>
              <a:rPr spc="-5" dirty="0"/>
              <a:t>in  silicon solar</a:t>
            </a:r>
            <a:r>
              <a:rPr spc="-10" dirty="0"/>
              <a:t> </a:t>
            </a:r>
            <a:r>
              <a:rPr spc="-5" dirty="0"/>
              <a:t>cells.</a:t>
            </a:r>
          </a:p>
          <a:p>
            <a:pPr marL="355600" marR="60325" indent="-342900">
              <a:lnSpc>
                <a:spcPts val="1939"/>
              </a:lnSpc>
              <a:spcBef>
                <a:spcPts val="1090"/>
              </a:spcBef>
              <a:buClr>
                <a:srgbClr val="3333FF"/>
              </a:buClr>
              <a:buSzPct val="108333"/>
              <a:buFont typeface="Wingdings"/>
              <a:buChar char=""/>
              <a:tabLst>
                <a:tab pos="354965" algn="l"/>
                <a:tab pos="355600" algn="l"/>
              </a:tabLst>
            </a:pPr>
            <a:r>
              <a:rPr spc="-5" dirty="0"/>
              <a:t>In many thin film solar cells where the depletion region is around half the  thickness of the solar cell the change in depletion region width with voltage has </a:t>
            </a:r>
            <a:r>
              <a:rPr dirty="0"/>
              <a:t>a  </a:t>
            </a:r>
            <a:r>
              <a:rPr spc="-10" dirty="0"/>
              <a:t>large </a:t>
            </a:r>
            <a:r>
              <a:rPr spc="-5" dirty="0"/>
              <a:t>impact on cell</a:t>
            </a:r>
            <a:r>
              <a:rPr spc="25" dirty="0"/>
              <a:t> </a:t>
            </a:r>
            <a:r>
              <a:rPr spc="-5" dirty="0"/>
              <a:t>operation.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584451"/>
            <a:ext cx="83375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5" dirty="0">
                <a:latin typeface="Arial"/>
                <a:cs typeface="Arial"/>
              </a:rPr>
              <a:t>Drift</a:t>
            </a:r>
            <a:endParaRPr sz="2000">
              <a:latin typeface="Arial"/>
              <a:cs typeface="Arial"/>
            </a:endParaRPr>
          </a:p>
        </p:txBody>
      </p:sp>
      <p:sp>
        <p:nvSpPr>
          <p:cNvPr id="5" name="object 5"/>
          <p:cNvSpPr txBox="1"/>
          <p:nvPr/>
        </p:nvSpPr>
        <p:spPr>
          <a:xfrm>
            <a:off x="1766449" y="1999741"/>
            <a:ext cx="7787005" cy="1813560"/>
          </a:xfrm>
          <a:prstGeom prst="rect">
            <a:avLst/>
          </a:prstGeom>
        </p:spPr>
        <p:txBody>
          <a:bodyPr vert="horz" wrap="square" lIns="0" tIns="43815" rIns="0" bIns="0" rtlCol="0">
            <a:spAutoFit/>
          </a:bodyPr>
          <a:lstStyle/>
          <a:p>
            <a:pPr marL="354965" marR="335280" indent="-342900">
              <a:lnSpc>
                <a:spcPts val="1939"/>
              </a:lnSpc>
              <a:spcBef>
                <a:spcPts val="345"/>
              </a:spcBef>
              <a:buClr>
                <a:srgbClr val="3333FF"/>
              </a:buClr>
              <a:buSzPct val="108333"/>
              <a:buFont typeface="Wingdings"/>
              <a:buChar char=""/>
              <a:tabLst>
                <a:tab pos="354965" algn="l"/>
                <a:tab pos="355600" algn="l"/>
              </a:tabLst>
            </a:pPr>
            <a:r>
              <a:rPr sz="1800" spc="-5" dirty="0">
                <a:latin typeface="Times New Roman"/>
                <a:cs typeface="Times New Roman"/>
              </a:rPr>
              <a:t>As </a:t>
            </a:r>
            <a:r>
              <a:rPr sz="1800" dirty="0">
                <a:latin typeface="Times New Roman"/>
                <a:cs typeface="Times New Roman"/>
              </a:rPr>
              <a:t>noted in the</a:t>
            </a:r>
            <a:r>
              <a:rPr sz="1800"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movement of carriers</a:t>
            </a:r>
            <a:r>
              <a:rPr sz="1800" spc="-5" dirty="0">
                <a:solidFill>
                  <a:srgbClr val="009A9A"/>
                </a:solidFill>
                <a:latin typeface="Times New Roman"/>
                <a:cs typeface="Times New Roman"/>
              </a:rPr>
              <a:t> </a:t>
            </a:r>
            <a:r>
              <a:rPr sz="1800" spc="-5" dirty="0">
                <a:latin typeface="Times New Roman"/>
                <a:cs typeface="Times New Roman"/>
              </a:rPr>
              <a:t>page, in the absence of an electric field,  carriers move </a:t>
            </a:r>
            <a:r>
              <a:rPr sz="1800" dirty="0">
                <a:latin typeface="Times New Roman"/>
                <a:cs typeface="Times New Roman"/>
              </a:rPr>
              <a:t>a </a:t>
            </a:r>
            <a:r>
              <a:rPr sz="1800" spc="-5" dirty="0">
                <a:latin typeface="Times New Roman"/>
                <a:cs typeface="Times New Roman"/>
              </a:rPr>
              <a:t>certain distance at </a:t>
            </a:r>
            <a:r>
              <a:rPr sz="1800" dirty="0">
                <a:latin typeface="Times New Roman"/>
                <a:cs typeface="Times New Roman"/>
              </a:rPr>
              <a:t>a </a:t>
            </a:r>
            <a:r>
              <a:rPr sz="1800" spc="-5" dirty="0">
                <a:latin typeface="Times New Roman"/>
                <a:cs typeface="Times New Roman"/>
              </a:rPr>
              <a:t>constant velocity in </a:t>
            </a:r>
            <a:r>
              <a:rPr sz="1800" dirty="0">
                <a:latin typeface="Times New Roman"/>
                <a:cs typeface="Times New Roman"/>
              </a:rPr>
              <a:t>a </a:t>
            </a:r>
            <a:r>
              <a:rPr sz="1800" spc="-5" dirty="0">
                <a:latin typeface="Times New Roman"/>
                <a:cs typeface="Times New Roman"/>
              </a:rPr>
              <a:t>random</a:t>
            </a:r>
            <a:r>
              <a:rPr sz="1800" spc="15" dirty="0">
                <a:latin typeface="Times New Roman"/>
                <a:cs typeface="Times New Roman"/>
              </a:rPr>
              <a:t> </a:t>
            </a:r>
            <a:r>
              <a:rPr sz="1800" spc="-5" dirty="0">
                <a:latin typeface="Times New Roman"/>
                <a:cs typeface="Times New Roman"/>
              </a:rPr>
              <a:t>direction.</a:t>
            </a:r>
            <a:endParaRPr sz="1800">
              <a:latin typeface="Times New Roman"/>
              <a:cs typeface="Times New Roman"/>
            </a:endParaRPr>
          </a:p>
          <a:p>
            <a:pPr marL="355600" marR="204470" indent="-342900">
              <a:lnSpc>
                <a:spcPts val="1939"/>
              </a:lnSpc>
              <a:spcBef>
                <a:spcPts val="1090"/>
              </a:spcBef>
              <a:buClr>
                <a:srgbClr val="3333FF"/>
              </a:buClr>
              <a:buSzPct val="108333"/>
              <a:buFont typeface="Wingdings"/>
              <a:buChar char=""/>
              <a:tabLst>
                <a:tab pos="354965" algn="l"/>
                <a:tab pos="355600" algn="l"/>
              </a:tabLst>
            </a:pPr>
            <a:r>
              <a:rPr sz="1800" spc="-10" dirty="0">
                <a:latin typeface="Times New Roman"/>
                <a:cs typeface="Times New Roman"/>
              </a:rPr>
              <a:t>However, </a:t>
            </a:r>
            <a:r>
              <a:rPr sz="1800" b="1" spc="-5" dirty="0">
                <a:latin typeface="Times New Roman"/>
                <a:cs typeface="Times New Roman"/>
              </a:rPr>
              <a:t>in the </a:t>
            </a:r>
            <a:r>
              <a:rPr sz="1800" b="1" spc="-10" dirty="0">
                <a:latin typeface="Times New Roman"/>
                <a:cs typeface="Times New Roman"/>
              </a:rPr>
              <a:t>presence </a:t>
            </a:r>
            <a:r>
              <a:rPr sz="1800" b="1" spc="-5" dirty="0">
                <a:latin typeface="Times New Roman"/>
                <a:cs typeface="Times New Roman"/>
              </a:rPr>
              <a:t>of an </a:t>
            </a:r>
            <a:r>
              <a:rPr sz="1800" b="1" dirty="0">
                <a:latin typeface="Times New Roman"/>
                <a:cs typeface="Times New Roman"/>
              </a:rPr>
              <a:t>electric </a:t>
            </a:r>
            <a:r>
              <a:rPr sz="1800" b="1" spc="-5" dirty="0">
                <a:latin typeface="Times New Roman"/>
                <a:cs typeface="Times New Roman"/>
              </a:rPr>
              <a:t>field, superimposed on this </a:t>
            </a:r>
            <a:r>
              <a:rPr sz="1800" b="1" dirty="0">
                <a:latin typeface="Times New Roman"/>
                <a:cs typeface="Times New Roman"/>
              </a:rPr>
              <a:t>random  </a:t>
            </a:r>
            <a:r>
              <a:rPr sz="1800" b="1" spc="-5" dirty="0">
                <a:latin typeface="Times New Roman"/>
                <a:cs typeface="Times New Roman"/>
              </a:rPr>
              <a:t>direction, and in the presence </a:t>
            </a:r>
            <a:r>
              <a:rPr sz="1800" b="1" dirty="0">
                <a:latin typeface="Times New Roman"/>
                <a:cs typeface="Times New Roman"/>
              </a:rPr>
              <a:t>of thermal </a:t>
            </a:r>
            <a:r>
              <a:rPr sz="1800" b="1" spc="-15" dirty="0">
                <a:latin typeface="Times New Roman"/>
                <a:cs typeface="Times New Roman"/>
              </a:rPr>
              <a:t>velocity, </a:t>
            </a:r>
            <a:r>
              <a:rPr sz="1800" b="1" dirty="0">
                <a:latin typeface="Times New Roman"/>
                <a:cs typeface="Times New Roman"/>
              </a:rPr>
              <a:t>carriers move </a:t>
            </a:r>
            <a:r>
              <a:rPr sz="1800" b="1" spc="-5" dirty="0">
                <a:latin typeface="Times New Roman"/>
                <a:cs typeface="Times New Roman"/>
              </a:rPr>
              <a:t>in </a:t>
            </a:r>
            <a:r>
              <a:rPr sz="1800" b="1" dirty="0">
                <a:latin typeface="Times New Roman"/>
                <a:cs typeface="Times New Roman"/>
              </a:rPr>
              <a:t>a </a:t>
            </a:r>
            <a:r>
              <a:rPr sz="1800" b="1" spc="-5" dirty="0">
                <a:latin typeface="Times New Roman"/>
                <a:cs typeface="Times New Roman"/>
              </a:rPr>
              <a:t>net  </a:t>
            </a:r>
            <a:r>
              <a:rPr sz="1800" b="1" spc="-10" dirty="0">
                <a:latin typeface="Times New Roman"/>
                <a:cs typeface="Times New Roman"/>
              </a:rPr>
              <a:t>direction.</a:t>
            </a:r>
            <a:endParaRPr sz="1800">
              <a:latin typeface="Times New Roman"/>
              <a:cs typeface="Times New Roman"/>
            </a:endParaRPr>
          </a:p>
          <a:p>
            <a:pPr marL="355600" indent="-342900">
              <a:lnSpc>
                <a:spcPct val="100000"/>
              </a:lnSpc>
              <a:spcBef>
                <a:spcPts val="844"/>
              </a:spcBef>
              <a:buClr>
                <a:srgbClr val="3333FF"/>
              </a:buClr>
              <a:buSzPct val="108333"/>
              <a:buFont typeface="Wingdings"/>
              <a:buChar char=""/>
              <a:tabLst>
                <a:tab pos="354965" algn="l"/>
                <a:tab pos="355600" algn="l"/>
              </a:tabLst>
            </a:pPr>
            <a:r>
              <a:rPr sz="1800" spc="-5" dirty="0">
                <a:solidFill>
                  <a:srgbClr val="FF0000"/>
                </a:solidFill>
                <a:latin typeface="Times New Roman"/>
                <a:cs typeface="Times New Roman"/>
              </a:rPr>
              <a:t>There is an acceleration in the direction of the electric field if the carrier is </a:t>
            </a:r>
            <a:r>
              <a:rPr sz="1800" dirty="0">
                <a:solidFill>
                  <a:srgbClr val="FF0000"/>
                </a:solidFill>
                <a:latin typeface="Times New Roman"/>
                <a:cs typeface="Times New Roman"/>
              </a:rPr>
              <a:t>a</a:t>
            </a:r>
            <a:r>
              <a:rPr sz="1800" spc="95" dirty="0">
                <a:solidFill>
                  <a:srgbClr val="FF0000"/>
                </a:solidFill>
                <a:latin typeface="Times New Roman"/>
                <a:cs typeface="Times New Roman"/>
              </a:rPr>
              <a:t> </a:t>
            </a:r>
            <a:r>
              <a:rPr sz="1800" spc="-5" dirty="0">
                <a:solidFill>
                  <a:srgbClr val="FF0000"/>
                </a:solidFill>
                <a:latin typeface="Times New Roman"/>
                <a:cs typeface="Times New Roman"/>
              </a:rPr>
              <a:t>hole</a:t>
            </a:r>
            <a:endParaRPr sz="1800">
              <a:latin typeface="Times New Roman"/>
              <a:cs typeface="Times New Roman"/>
            </a:endParaRPr>
          </a:p>
        </p:txBody>
      </p:sp>
      <p:sp>
        <p:nvSpPr>
          <p:cNvPr id="6" name="object 6"/>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txBox="1"/>
          <p:nvPr/>
        </p:nvSpPr>
        <p:spPr>
          <a:xfrm>
            <a:off x="1766449" y="3676419"/>
            <a:ext cx="7691120" cy="1640839"/>
          </a:xfrm>
          <a:prstGeom prst="rect">
            <a:avLst/>
          </a:prstGeom>
        </p:spPr>
        <p:txBody>
          <a:bodyPr vert="horz" wrap="square" lIns="0" tIns="91440" rIns="0" bIns="0" rtlCol="0">
            <a:spAutoFit/>
          </a:bodyPr>
          <a:lstStyle/>
          <a:p>
            <a:pPr marL="355600">
              <a:lnSpc>
                <a:spcPct val="100000"/>
              </a:lnSpc>
              <a:spcBef>
                <a:spcPts val="720"/>
              </a:spcBef>
            </a:pPr>
            <a:r>
              <a:rPr sz="1800" spc="-5" dirty="0">
                <a:solidFill>
                  <a:srgbClr val="FF0000"/>
                </a:solidFill>
                <a:latin typeface="Times New Roman"/>
                <a:cs typeface="Times New Roman"/>
              </a:rPr>
              <a:t>or opposite to the electric field if the carrier is an</a:t>
            </a:r>
            <a:r>
              <a:rPr sz="1800" spc="25" dirty="0">
                <a:solidFill>
                  <a:srgbClr val="FF0000"/>
                </a:solidFill>
                <a:latin typeface="Times New Roman"/>
                <a:cs typeface="Times New Roman"/>
              </a:rPr>
              <a:t> </a:t>
            </a:r>
            <a:r>
              <a:rPr sz="1800" spc="-5" dirty="0">
                <a:solidFill>
                  <a:srgbClr val="FF0000"/>
                </a:solidFill>
                <a:latin typeface="Times New Roman"/>
                <a:cs typeface="Times New Roman"/>
              </a:rPr>
              <a:t>electron.</a:t>
            </a:r>
            <a:endParaRPr sz="1800">
              <a:latin typeface="Times New Roman"/>
              <a:cs typeface="Times New Roman"/>
            </a:endParaRPr>
          </a:p>
          <a:p>
            <a:pPr marL="354965" marR="5080" indent="-342900">
              <a:lnSpc>
                <a:spcPts val="1939"/>
              </a:lnSpc>
              <a:spcBef>
                <a:spcPts val="1110"/>
              </a:spcBef>
              <a:buClr>
                <a:srgbClr val="3333FF"/>
              </a:buClr>
              <a:buSzPct val="108333"/>
              <a:buFont typeface="Wingdings"/>
              <a:buChar char=""/>
              <a:tabLst>
                <a:tab pos="354965" algn="l"/>
                <a:tab pos="355600" algn="l"/>
              </a:tabLst>
            </a:pPr>
            <a:r>
              <a:rPr sz="1800" spc="-5" dirty="0">
                <a:latin typeface="Times New Roman"/>
                <a:cs typeface="Times New Roman"/>
              </a:rPr>
              <a:t>The direction of the carrier is obtained as </a:t>
            </a:r>
            <a:r>
              <a:rPr sz="1800" dirty="0">
                <a:latin typeface="Times New Roman"/>
                <a:cs typeface="Times New Roman"/>
              </a:rPr>
              <a:t>a </a:t>
            </a:r>
            <a:r>
              <a:rPr sz="1800" spc="-5" dirty="0">
                <a:latin typeface="Times New Roman"/>
                <a:cs typeface="Times New Roman"/>
              </a:rPr>
              <a:t>vector </a:t>
            </a:r>
            <a:r>
              <a:rPr sz="1800" dirty="0">
                <a:latin typeface="Times New Roman"/>
                <a:cs typeface="Times New Roman"/>
              </a:rPr>
              <a:t>addition </a:t>
            </a:r>
            <a:r>
              <a:rPr sz="1800" spc="-5" dirty="0">
                <a:latin typeface="Times New Roman"/>
                <a:cs typeface="Times New Roman"/>
              </a:rPr>
              <a:t>between its direction  and the electric</a:t>
            </a:r>
            <a:r>
              <a:rPr sz="1800" spc="10" dirty="0">
                <a:latin typeface="Times New Roman"/>
                <a:cs typeface="Times New Roman"/>
              </a:rPr>
              <a:t> </a:t>
            </a:r>
            <a:r>
              <a:rPr sz="1800" spc="-5" dirty="0">
                <a:latin typeface="Times New Roman"/>
                <a:cs typeface="Times New Roman"/>
              </a:rPr>
              <a:t>field.</a:t>
            </a:r>
            <a:endParaRPr sz="1800">
              <a:latin typeface="Times New Roman"/>
              <a:cs typeface="Times New Roman"/>
            </a:endParaRPr>
          </a:p>
          <a:p>
            <a:pPr marL="355600" indent="-342900">
              <a:lnSpc>
                <a:spcPts val="2050"/>
              </a:lnSpc>
              <a:spcBef>
                <a:spcPts val="840"/>
              </a:spcBef>
              <a:buClr>
                <a:srgbClr val="3333FF"/>
              </a:buClr>
              <a:buSzPct val="108333"/>
              <a:buFont typeface="Wingdings"/>
              <a:buChar char=""/>
              <a:tabLst>
                <a:tab pos="354965" algn="l"/>
                <a:tab pos="355600" algn="l"/>
              </a:tabLst>
            </a:pPr>
            <a:r>
              <a:rPr sz="1800" spc="-5" dirty="0">
                <a:solidFill>
                  <a:srgbClr val="FF0000"/>
                </a:solidFill>
                <a:latin typeface="Times New Roman"/>
                <a:cs typeface="Times New Roman"/>
              </a:rPr>
              <a:t>The net carrier movement in the presence of an electric field is characterized</a:t>
            </a:r>
            <a:r>
              <a:rPr sz="1800" spc="35" dirty="0">
                <a:solidFill>
                  <a:srgbClr val="FF0000"/>
                </a:solidFill>
                <a:latin typeface="Times New Roman"/>
                <a:cs typeface="Times New Roman"/>
              </a:rPr>
              <a:t> </a:t>
            </a:r>
            <a:r>
              <a:rPr sz="1800" spc="-5" dirty="0">
                <a:solidFill>
                  <a:srgbClr val="FF0000"/>
                </a:solidFill>
                <a:latin typeface="Times New Roman"/>
                <a:cs typeface="Times New Roman"/>
              </a:rPr>
              <a:t>by</a:t>
            </a:r>
            <a:endParaRPr sz="1800">
              <a:latin typeface="Times New Roman"/>
              <a:cs typeface="Times New Roman"/>
            </a:endParaRPr>
          </a:p>
          <a:p>
            <a:pPr marL="354965">
              <a:lnSpc>
                <a:spcPts val="2050"/>
              </a:lnSpc>
            </a:pPr>
            <a:r>
              <a:rPr sz="1800" i="1" spc="-20" dirty="0">
                <a:solidFill>
                  <a:srgbClr val="FF0000"/>
                </a:solidFill>
                <a:latin typeface="Times New Roman"/>
                <a:cs typeface="Times New Roman"/>
              </a:rPr>
              <a:t>mobility, </a:t>
            </a:r>
            <a:r>
              <a:rPr sz="1800" spc="-5" dirty="0">
                <a:solidFill>
                  <a:srgbClr val="FF0000"/>
                </a:solidFill>
                <a:latin typeface="Times New Roman"/>
                <a:cs typeface="Times New Roman"/>
              </a:rPr>
              <a:t>which varies between </a:t>
            </a:r>
            <a:r>
              <a:rPr sz="1800" spc="-10" dirty="0">
                <a:solidFill>
                  <a:srgbClr val="FF0000"/>
                </a:solidFill>
                <a:latin typeface="Times New Roman"/>
                <a:cs typeface="Times New Roman"/>
              </a:rPr>
              <a:t>different </a:t>
            </a:r>
            <a:r>
              <a:rPr sz="1800" spc="-5" dirty="0">
                <a:solidFill>
                  <a:srgbClr val="FF0000"/>
                </a:solidFill>
                <a:latin typeface="Times New Roman"/>
                <a:cs typeface="Times New Roman"/>
              </a:rPr>
              <a:t>semiconductor</a:t>
            </a:r>
            <a:r>
              <a:rPr sz="1800" spc="45" dirty="0">
                <a:solidFill>
                  <a:srgbClr val="FF0000"/>
                </a:solidFill>
                <a:latin typeface="Times New Roman"/>
                <a:cs typeface="Times New Roman"/>
              </a:rPr>
              <a:t> </a:t>
            </a:r>
            <a:r>
              <a:rPr sz="1800" spc="-5" dirty="0">
                <a:solidFill>
                  <a:srgbClr val="FF0000"/>
                </a:solidFill>
                <a:latin typeface="Times New Roman"/>
                <a:cs typeface="Times New Roman"/>
              </a:rPr>
              <a:t>materials.</a:t>
            </a:r>
            <a:endParaRPr sz="18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198759" y="1390904"/>
            <a:ext cx="3329940"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Diodes under reverse</a:t>
            </a:r>
            <a:r>
              <a:rPr sz="2000" spc="15" dirty="0">
                <a:latin typeface="Arial"/>
                <a:cs typeface="Arial"/>
              </a:rPr>
              <a:t> </a:t>
            </a:r>
            <a:r>
              <a:rPr sz="2000" spc="-10" dirty="0">
                <a:latin typeface="Arial"/>
                <a:cs typeface="Arial"/>
              </a:rPr>
              <a:t>bias</a:t>
            </a:r>
            <a:endParaRPr sz="2000">
              <a:latin typeface="Arial"/>
              <a:cs typeface="Arial"/>
            </a:endParaRPr>
          </a:p>
        </p:txBody>
      </p:sp>
      <p:sp>
        <p:nvSpPr>
          <p:cNvPr id="5" name="object 5"/>
          <p:cNvSpPr/>
          <p:nvPr/>
        </p:nvSpPr>
        <p:spPr>
          <a:xfrm>
            <a:off x="1212989" y="1764029"/>
            <a:ext cx="8267700" cy="40286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198759" y="1390904"/>
            <a:ext cx="3329940"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Diodes under reverse</a:t>
            </a:r>
            <a:r>
              <a:rPr sz="2000" spc="15" dirty="0">
                <a:latin typeface="Arial"/>
                <a:cs typeface="Arial"/>
              </a:rPr>
              <a:t> </a:t>
            </a:r>
            <a:r>
              <a:rPr sz="2000" spc="-10" dirty="0">
                <a:latin typeface="Arial"/>
                <a:cs typeface="Arial"/>
              </a:rPr>
              <a:t>bias</a:t>
            </a:r>
            <a:endParaRPr sz="2000">
              <a:latin typeface="Arial"/>
              <a:cs typeface="Arial"/>
            </a:endParaRPr>
          </a:p>
        </p:txBody>
      </p:sp>
      <p:sp>
        <p:nvSpPr>
          <p:cNvPr id="5" name="object 5"/>
          <p:cNvSpPr/>
          <p:nvPr/>
        </p:nvSpPr>
        <p:spPr>
          <a:xfrm>
            <a:off x="2437523" y="1774698"/>
            <a:ext cx="5819394" cy="457504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37523" y="6349746"/>
            <a:ext cx="5819394" cy="4678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198759" y="1302169"/>
            <a:ext cx="7702550" cy="1050925"/>
          </a:xfrm>
          <a:prstGeom prst="rect">
            <a:avLst/>
          </a:prstGeom>
        </p:spPr>
        <p:txBody>
          <a:bodyPr vert="horz" wrap="square" lIns="0" tIns="100965" rIns="0" bIns="0" rtlCol="0">
            <a:spAutoFit/>
          </a:bodyPr>
          <a:lstStyle/>
          <a:p>
            <a:pPr marL="355600" indent="-342900">
              <a:lnSpc>
                <a:spcPct val="100000"/>
              </a:lnSpc>
              <a:spcBef>
                <a:spcPts val="795"/>
              </a:spcBef>
              <a:buClr>
                <a:srgbClr val="3333FF"/>
              </a:buClr>
              <a:buSzPct val="110000"/>
              <a:buFont typeface="Wingdings"/>
              <a:buChar char=""/>
              <a:tabLst>
                <a:tab pos="355600" algn="l"/>
              </a:tabLst>
            </a:pPr>
            <a:r>
              <a:rPr sz="2000" spc="-10" dirty="0">
                <a:latin typeface="Arial"/>
                <a:cs typeface="Arial"/>
              </a:rPr>
              <a:t>Non-Ideal</a:t>
            </a:r>
            <a:r>
              <a:rPr sz="2000" dirty="0">
                <a:latin typeface="Arial"/>
                <a:cs typeface="Arial"/>
              </a:rPr>
              <a:t> </a:t>
            </a:r>
            <a:r>
              <a:rPr sz="2000" spc="-10" dirty="0">
                <a:latin typeface="Arial"/>
                <a:cs typeface="Arial"/>
              </a:rPr>
              <a:t>Diodes</a:t>
            </a:r>
            <a:endParaRPr sz="2000">
              <a:latin typeface="Arial"/>
              <a:cs typeface="Arial"/>
            </a:endParaRPr>
          </a:p>
          <a:p>
            <a:pPr marL="812165" marR="5080" lvl="1" indent="-342900">
              <a:lnSpc>
                <a:spcPts val="1939"/>
              </a:lnSpc>
              <a:spcBef>
                <a:spcPts val="1120"/>
              </a:spcBef>
              <a:buClr>
                <a:srgbClr val="3333FF"/>
              </a:buClr>
              <a:buSzPct val="108333"/>
              <a:buFont typeface="Wingdings"/>
              <a:buChar char=""/>
              <a:tabLst>
                <a:tab pos="812165" algn="l"/>
                <a:tab pos="812800" algn="l"/>
              </a:tabLst>
            </a:pPr>
            <a:r>
              <a:rPr sz="1800" spc="-5" dirty="0">
                <a:latin typeface="Times New Roman"/>
                <a:cs typeface="Times New Roman"/>
              </a:rPr>
              <a:t>The diode equation gives an expression </a:t>
            </a:r>
            <a:r>
              <a:rPr sz="1800" dirty="0">
                <a:latin typeface="Times New Roman"/>
                <a:cs typeface="Times New Roman"/>
              </a:rPr>
              <a:t>for the current </a:t>
            </a:r>
            <a:r>
              <a:rPr sz="1800" spc="-5" dirty="0">
                <a:latin typeface="Times New Roman"/>
                <a:cs typeface="Times New Roman"/>
              </a:rPr>
              <a:t>through </a:t>
            </a:r>
            <a:r>
              <a:rPr sz="1800" dirty="0">
                <a:latin typeface="Times New Roman"/>
                <a:cs typeface="Times New Roman"/>
              </a:rPr>
              <a:t>a diode </a:t>
            </a:r>
            <a:r>
              <a:rPr sz="1800" spc="-5" dirty="0">
                <a:latin typeface="Times New Roman"/>
                <a:cs typeface="Times New Roman"/>
              </a:rPr>
              <a:t>as </a:t>
            </a:r>
            <a:r>
              <a:rPr sz="1800" dirty="0">
                <a:latin typeface="Times New Roman"/>
                <a:cs typeface="Times New Roman"/>
              </a:rPr>
              <a:t>a  </a:t>
            </a:r>
            <a:r>
              <a:rPr sz="1800" spc="-5" dirty="0">
                <a:latin typeface="Times New Roman"/>
                <a:cs typeface="Times New Roman"/>
              </a:rPr>
              <a:t>function of voltage. The </a:t>
            </a:r>
            <a:r>
              <a:rPr sz="1800" i="1" dirty="0">
                <a:latin typeface="Times New Roman"/>
                <a:cs typeface="Times New Roman"/>
              </a:rPr>
              <a:t>Ideal </a:t>
            </a:r>
            <a:r>
              <a:rPr sz="1800" i="1" spc="-5" dirty="0">
                <a:latin typeface="Times New Roman"/>
                <a:cs typeface="Times New Roman"/>
              </a:rPr>
              <a:t>Diode Law</a:t>
            </a:r>
            <a:r>
              <a:rPr sz="1800" spc="-5" dirty="0">
                <a:latin typeface="Times New Roman"/>
                <a:cs typeface="Times New Roman"/>
              </a:rPr>
              <a:t>, </a:t>
            </a:r>
            <a:r>
              <a:rPr sz="1800" dirty="0">
                <a:latin typeface="Times New Roman"/>
                <a:cs typeface="Times New Roman"/>
              </a:rPr>
              <a:t>expressed</a:t>
            </a:r>
            <a:r>
              <a:rPr sz="1800" spc="-25" dirty="0">
                <a:latin typeface="Times New Roman"/>
                <a:cs typeface="Times New Roman"/>
              </a:rPr>
              <a:t> </a:t>
            </a:r>
            <a:r>
              <a:rPr sz="1800" spc="-5" dirty="0">
                <a:latin typeface="Times New Roman"/>
                <a:cs typeface="Times New Roman"/>
              </a:rPr>
              <a:t>as:</a:t>
            </a:r>
            <a:endParaRPr sz="1800">
              <a:latin typeface="Times New Roman"/>
              <a:cs typeface="Times New Roman"/>
            </a:endParaRPr>
          </a:p>
        </p:txBody>
      </p:sp>
      <p:sp>
        <p:nvSpPr>
          <p:cNvPr id="6" name="object 6"/>
          <p:cNvSpPr/>
          <p:nvPr/>
        </p:nvSpPr>
        <p:spPr>
          <a:xfrm>
            <a:off x="4180979" y="2528316"/>
            <a:ext cx="2010155" cy="61721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655959" y="3205226"/>
            <a:ext cx="7877809" cy="793750"/>
          </a:xfrm>
          <a:prstGeom prst="rect">
            <a:avLst/>
          </a:prstGeom>
        </p:spPr>
        <p:txBody>
          <a:bodyPr vert="horz" wrap="square" lIns="0" tIns="43815" rIns="0" bIns="0" rtlCol="0">
            <a:spAutoFit/>
          </a:bodyPr>
          <a:lstStyle/>
          <a:p>
            <a:pPr marL="355600" marR="5080" indent="-342900">
              <a:lnSpc>
                <a:spcPts val="1939"/>
              </a:lnSpc>
              <a:spcBef>
                <a:spcPts val="345"/>
              </a:spcBef>
              <a:buClr>
                <a:srgbClr val="3333FF"/>
              </a:buClr>
              <a:buSzPct val="108333"/>
              <a:buFont typeface="Wingdings"/>
              <a:buChar char=""/>
              <a:tabLst>
                <a:tab pos="354965" algn="l"/>
                <a:tab pos="355600" algn="l"/>
              </a:tabLst>
            </a:pPr>
            <a:r>
              <a:rPr sz="1800" spc="-5" dirty="0">
                <a:latin typeface="Times New Roman"/>
                <a:cs typeface="Times New Roman"/>
              </a:rPr>
              <a:t>In real devices, the saturation current is strongly dependent on the device  temperature. </a:t>
            </a:r>
            <a:r>
              <a:rPr sz="1800" spc="-20" dirty="0">
                <a:latin typeface="Times New Roman"/>
                <a:cs typeface="Times New Roman"/>
              </a:rPr>
              <a:t>Similarly, </a:t>
            </a:r>
            <a:r>
              <a:rPr sz="1800" spc="-5" dirty="0">
                <a:latin typeface="Times New Roman"/>
                <a:cs typeface="Times New Roman"/>
              </a:rPr>
              <a:t>mechanisms that change the ideality factor also impact the  saturation</a:t>
            </a:r>
            <a:r>
              <a:rPr sz="1800" spc="-10" dirty="0">
                <a:latin typeface="Times New Roman"/>
                <a:cs typeface="Times New Roman"/>
              </a:rPr>
              <a:t> </a:t>
            </a:r>
            <a:r>
              <a:rPr sz="1800" spc="-5" dirty="0">
                <a:latin typeface="Times New Roman"/>
                <a:cs typeface="Times New Roman"/>
              </a:rPr>
              <a:t>current.</a:t>
            </a:r>
            <a:endParaRPr sz="18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584451"/>
            <a:ext cx="83375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5" dirty="0">
                <a:latin typeface="Arial"/>
                <a:cs typeface="Arial"/>
              </a:rPr>
              <a:t>Drift</a:t>
            </a:r>
            <a:endParaRPr sz="2000">
              <a:latin typeface="Arial"/>
              <a:cs typeface="Arial"/>
            </a:endParaRPr>
          </a:p>
        </p:txBody>
      </p:sp>
      <p:sp>
        <p:nvSpPr>
          <p:cNvPr id="5" name="object 5"/>
          <p:cNvSpPr/>
          <p:nvPr/>
        </p:nvSpPr>
        <p:spPr>
          <a:xfrm>
            <a:off x="2511437" y="1882901"/>
            <a:ext cx="5552694" cy="210464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411615" y="4012691"/>
            <a:ext cx="5705094" cy="233705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411615" y="6349746"/>
            <a:ext cx="5705094" cy="9220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95717"/>
            <a:ext cx="8223250" cy="2564130"/>
          </a:xfrm>
          <a:prstGeom prst="rect">
            <a:avLst/>
          </a:prstGeom>
        </p:spPr>
        <p:txBody>
          <a:bodyPr vert="horz" wrap="square" lIns="0" tIns="100965" rIns="0" bIns="0" rtlCol="0">
            <a:spAutoFit/>
          </a:bodyPr>
          <a:lstStyle/>
          <a:p>
            <a:pPr marL="355600" indent="-342900">
              <a:lnSpc>
                <a:spcPct val="100000"/>
              </a:lnSpc>
              <a:spcBef>
                <a:spcPts val="795"/>
              </a:spcBef>
              <a:buClr>
                <a:srgbClr val="3333FF"/>
              </a:buClr>
              <a:buSzPct val="110000"/>
              <a:buFont typeface="Wingdings"/>
              <a:buChar char=""/>
              <a:tabLst>
                <a:tab pos="355600" algn="l"/>
              </a:tabLst>
            </a:pPr>
            <a:r>
              <a:rPr sz="2000" spc="-5" dirty="0">
                <a:latin typeface="Arial"/>
                <a:cs typeface="Arial"/>
              </a:rPr>
              <a:t>Drift</a:t>
            </a:r>
            <a:endParaRPr sz="2000">
              <a:latin typeface="Arial"/>
              <a:cs typeface="Arial"/>
            </a:endParaRPr>
          </a:p>
          <a:p>
            <a:pPr marL="812165" marR="5080" lvl="1" indent="-342900">
              <a:lnSpc>
                <a:spcPts val="1939"/>
              </a:lnSpc>
              <a:spcBef>
                <a:spcPts val="1120"/>
              </a:spcBef>
              <a:buClr>
                <a:srgbClr val="3333FF"/>
              </a:buClr>
              <a:buSzPct val="108333"/>
              <a:buFont typeface="Wingdings"/>
              <a:buChar char=""/>
              <a:tabLst>
                <a:tab pos="812165" algn="l"/>
                <a:tab pos="812800" algn="l"/>
              </a:tabLst>
            </a:pPr>
            <a:r>
              <a:rPr sz="1800" spc="-15" dirty="0">
                <a:latin typeface="Times New Roman"/>
                <a:cs typeface="Times New Roman"/>
              </a:rPr>
              <a:t>Transport </a:t>
            </a:r>
            <a:r>
              <a:rPr sz="1800" spc="-5" dirty="0">
                <a:latin typeface="Times New Roman"/>
                <a:cs typeface="Times New Roman"/>
              </a:rPr>
              <a:t>due to the movement of carriers due to the presence of an electric field  is called "drift transport". Drift transport is the type of transport that occurs not  only in semiconductor material, but also in</a:t>
            </a:r>
            <a:r>
              <a:rPr sz="1800" spc="25" dirty="0">
                <a:latin typeface="Times New Roman"/>
                <a:cs typeface="Times New Roman"/>
              </a:rPr>
              <a:t> </a:t>
            </a:r>
            <a:r>
              <a:rPr sz="1800" spc="-5" dirty="0">
                <a:latin typeface="Times New Roman"/>
                <a:cs typeface="Times New Roman"/>
              </a:rPr>
              <a:t>metals.</a:t>
            </a:r>
            <a:endParaRPr sz="1800">
              <a:latin typeface="Times New Roman"/>
              <a:cs typeface="Times New Roman"/>
            </a:endParaRPr>
          </a:p>
          <a:p>
            <a:pPr marL="812800" marR="347980" lvl="1" indent="-342900" algn="just">
              <a:lnSpc>
                <a:spcPts val="1939"/>
              </a:lnSpc>
              <a:spcBef>
                <a:spcPts val="1090"/>
              </a:spcBef>
              <a:buClr>
                <a:srgbClr val="3333FF"/>
              </a:buClr>
              <a:buSzPct val="108333"/>
              <a:buFont typeface="Wingdings"/>
              <a:buChar char=""/>
              <a:tabLst>
                <a:tab pos="812800" algn="l"/>
              </a:tabLst>
            </a:pPr>
            <a:r>
              <a:rPr sz="1800" spc="-5" dirty="0">
                <a:latin typeface="Times New Roman"/>
                <a:cs typeface="Times New Roman"/>
              </a:rPr>
              <a:t>Since the electron has </a:t>
            </a:r>
            <a:r>
              <a:rPr sz="1800" dirty="0">
                <a:latin typeface="Times New Roman"/>
                <a:cs typeface="Times New Roman"/>
              </a:rPr>
              <a:t>a </a:t>
            </a:r>
            <a:r>
              <a:rPr sz="1800" spc="-5" dirty="0">
                <a:latin typeface="Times New Roman"/>
                <a:cs typeface="Times New Roman"/>
              </a:rPr>
              <a:t>negative </a:t>
            </a:r>
            <a:r>
              <a:rPr sz="1800" spc="-10" dirty="0">
                <a:latin typeface="Times New Roman"/>
                <a:cs typeface="Times New Roman"/>
              </a:rPr>
              <a:t>charge, </a:t>
            </a:r>
            <a:r>
              <a:rPr sz="1800" spc="-5" dirty="0">
                <a:latin typeface="Times New Roman"/>
                <a:cs typeface="Times New Roman"/>
              </a:rPr>
              <a:t>it will tend to move in the direction  opposite to the electric field. Notice that in the majority of cases, the electron  moves in the direction opposite to the electric</a:t>
            </a:r>
            <a:r>
              <a:rPr sz="1800" spc="50" dirty="0">
                <a:latin typeface="Times New Roman"/>
                <a:cs typeface="Times New Roman"/>
              </a:rPr>
              <a:t> </a:t>
            </a:r>
            <a:r>
              <a:rPr sz="1800" spc="-5" dirty="0">
                <a:latin typeface="Times New Roman"/>
                <a:cs typeface="Times New Roman"/>
              </a:rPr>
              <a:t>field.</a:t>
            </a:r>
            <a:endParaRPr sz="1800">
              <a:latin typeface="Times New Roman"/>
              <a:cs typeface="Times New Roman"/>
            </a:endParaRPr>
          </a:p>
          <a:p>
            <a:pPr marL="812800" lvl="1" indent="-342900" algn="just">
              <a:lnSpc>
                <a:spcPct val="100000"/>
              </a:lnSpc>
              <a:spcBef>
                <a:spcPts val="844"/>
              </a:spcBef>
              <a:buClr>
                <a:srgbClr val="3333FF"/>
              </a:buClr>
              <a:buSzPct val="108333"/>
              <a:buFont typeface="Wingdings"/>
              <a:buChar char=""/>
              <a:tabLst>
                <a:tab pos="812800" algn="l"/>
              </a:tabLst>
            </a:pPr>
            <a:r>
              <a:rPr sz="1800" dirty="0">
                <a:latin typeface="Times New Roman"/>
                <a:cs typeface="Times New Roman"/>
              </a:rPr>
              <a:t>When the </a:t>
            </a:r>
            <a:r>
              <a:rPr sz="1800" spc="-5" dirty="0">
                <a:latin typeface="Times New Roman"/>
                <a:cs typeface="Times New Roman"/>
              </a:rPr>
              <a:t>field is </a:t>
            </a:r>
            <a:r>
              <a:rPr sz="1800" dirty="0">
                <a:latin typeface="Times New Roman"/>
                <a:cs typeface="Times New Roman"/>
              </a:rPr>
              <a:t>turned </a:t>
            </a:r>
            <a:r>
              <a:rPr sz="1800" spc="-5" dirty="0">
                <a:latin typeface="Times New Roman"/>
                <a:cs typeface="Times New Roman"/>
              </a:rPr>
              <a:t>on </a:t>
            </a:r>
            <a:r>
              <a:rPr sz="1800" dirty="0">
                <a:latin typeface="Times New Roman"/>
                <a:cs typeface="Times New Roman"/>
              </a:rPr>
              <a:t>the electrons and </a:t>
            </a:r>
            <a:r>
              <a:rPr sz="1800" spc="-5" dirty="0">
                <a:latin typeface="Times New Roman"/>
                <a:cs typeface="Times New Roman"/>
              </a:rPr>
              <a:t>holes drift </a:t>
            </a:r>
            <a:r>
              <a:rPr sz="1800" dirty="0">
                <a:latin typeface="Times New Roman"/>
                <a:cs typeface="Times New Roman"/>
              </a:rPr>
              <a:t>in </a:t>
            </a:r>
            <a:r>
              <a:rPr sz="1800" spc="-5" dirty="0">
                <a:latin typeface="Times New Roman"/>
                <a:cs typeface="Times New Roman"/>
              </a:rPr>
              <a:t>opposite</a:t>
            </a:r>
            <a:r>
              <a:rPr sz="1800" spc="-25" dirty="0">
                <a:latin typeface="Times New Roman"/>
                <a:cs typeface="Times New Roman"/>
              </a:rPr>
              <a:t> </a:t>
            </a:r>
            <a:r>
              <a:rPr sz="1800" spc="-5" dirty="0">
                <a:latin typeface="Times New Roman"/>
                <a:cs typeface="Times New Roman"/>
              </a:rPr>
              <a:t>directions.</a:t>
            </a:r>
            <a:endParaRPr sz="1800">
              <a:latin typeface="Times New Roman"/>
              <a:cs typeface="Times New Roman"/>
            </a:endParaRPr>
          </a:p>
        </p:txBody>
      </p:sp>
      <p:sp>
        <p:nvSpPr>
          <p:cNvPr id="5" name="object 5"/>
          <p:cNvSpPr/>
          <p:nvPr/>
        </p:nvSpPr>
        <p:spPr>
          <a:xfrm>
            <a:off x="3031883" y="4363211"/>
            <a:ext cx="5343144" cy="198653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755731" y="6349746"/>
            <a:ext cx="4476430" cy="697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3807599" y="2367533"/>
            <a:ext cx="2560319" cy="38709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96549" y="1495717"/>
            <a:ext cx="8375650" cy="3328035"/>
          </a:xfrm>
          <a:prstGeom prst="rect">
            <a:avLst/>
          </a:prstGeom>
        </p:spPr>
        <p:txBody>
          <a:bodyPr vert="horz" wrap="square" lIns="0" tIns="100965" rIns="0" bIns="0" rtlCol="0">
            <a:spAutoFit/>
          </a:bodyPr>
          <a:lstStyle/>
          <a:p>
            <a:pPr marL="368300" indent="-342900">
              <a:lnSpc>
                <a:spcPct val="100000"/>
              </a:lnSpc>
              <a:spcBef>
                <a:spcPts val="795"/>
              </a:spcBef>
              <a:buClr>
                <a:srgbClr val="3333FF"/>
              </a:buClr>
              <a:buSzPct val="110000"/>
              <a:buFont typeface="Wingdings"/>
              <a:buChar char=""/>
              <a:tabLst>
                <a:tab pos="368300" algn="l"/>
              </a:tabLst>
            </a:pPr>
            <a:r>
              <a:rPr sz="2000" spc="-5" dirty="0">
                <a:latin typeface="Arial"/>
                <a:cs typeface="Arial"/>
              </a:rPr>
              <a:t>Drift Equation (Conductivity and Mobility)</a:t>
            </a:r>
            <a:endParaRPr sz="2000">
              <a:latin typeface="Arial"/>
              <a:cs typeface="Arial"/>
            </a:endParaRPr>
          </a:p>
          <a:p>
            <a:pPr marL="825500" lvl="1" indent="-343535">
              <a:lnSpc>
                <a:spcPct val="100000"/>
              </a:lnSpc>
              <a:spcBef>
                <a:spcPts val="869"/>
              </a:spcBef>
              <a:buClr>
                <a:srgbClr val="3333FF"/>
              </a:buClr>
              <a:buSzPct val="108333"/>
              <a:buFont typeface="Wingdings"/>
              <a:buChar char=""/>
              <a:tabLst>
                <a:tab pos="824865" algn="l"/>
                <a:tab pos="825500" algn="l"/>
              </a:tabLst>
            </a:pPr>
            <a:r>
              <a:rPr sz="1800" spc="-5" dirty="0">
                <a:latin typeface="Times New Roman"/>
                <a:cs typeface="Times New Roman"/>
              </a:rPr>
              <a:t>One-dimensional drift equation is given by the following</a:t>
            </a:r>
            <a:r>
              <a:rPr sz="1800" spc="30" dirty="0">
                <a:latin typeface="Times New Roman"/>
                <a:cs typeface="Times New Roman"/>
              </a:rPr>
              <a:t> </a:t>
            </a:r>
            <a:r>
              <a:rPr sz="1800" spc="-5" dirty="0">
                <a:latin typeface="Times New Roman"/>
                <a:cs typeface="Times New Roman"/>
              </a:rPr>
              <a:t>formula.</a:t>
            </a:r>
            <a:endParaRPr sz="1800">
              <a:latin typeface="Times New Roman"/>
              <a:cs typeface="Times New Roman"/>
            </a:endParaRPr>
          </a:p>
          <a:p>
            <a:pPr lvl="1">
              <a:lnSpc>
                <a:spcPct val="100000"/>
              </a:lnSpc>
              <a:buClr>
                <a:srgbClr val="3333FF"/>
              </a:buClr>
              <a:buFont typeface="Wingdings"/>
              <a:buChar char=""/>
            </a:pPr>
            <a:endParaRPr sz="2200">
              <a:latin typeface="Times New Roman"/>
              <a:cs typeface="Times New Roman"/>
            </a:endParaRPr>
          </a:p>
          <a:p>
            <a:pPr marL="824865" marR="68580" lvl="1" indent="-342900">
              <a:lnSpc>
                <a:spcPts val="1939"/>
              </a:lnSpc>
              <a:spcBef>
                <a:spcPts val="1610"/>
              </a:spcBef>
              <a:buClr>
                <a:srgbClr val="3333FF"/>
              </a:buClr>
              <a:buSzPct val="108333"/>
              <a:buFont typeface="Wingdings"/>
              <a:buChar char=""/>
              <a:tabLst>
                <a:tab pos="824865" algn="l"/>
                <a:tab pos="825500" algn="l"/>
              </a:tabLst>
            </a:pPr>
            <a:r>
              <a:rPr sz="1800" dirty="0">
                <a:latin typeface="Times New Roman"/>
                <a:cs typeface="Times New Roman"/>
              </a:rPr>
              <a:t>where </a:t>
            </a:r>
            <a:r>
              <a:rPr sz="1800" i="1" spc="-5" dirty="0">
                <a:latin typeface="Times New Roman"/>
                <a:cs typeface="Times New Roman"/>
              </a:rPr>
              <a:t>J</a:t>
            </a:r>
            <a:r>
              <a:rPr sz="1800" i="1" spc="-7" baseline="-20833" dirty="0">
                <a:latin typeface="Times New Roman"/>
                <a:cs typeface="Times New Roman"/>
              </a:rPr>
              <a:t>x </a:t>
            </a:r>
            <a:r>
              <a:rPr sz="1800" spc="-5" dirty="0">
                <a:latin typeface="Times New Roman"/>
                <a:cs typeface="Times New Roman"/>
              </a:rPr>
              <a:t>is the</a:t>
            </a:r>
            <a:r>
              <a:rPr sz="1800" spc="-5" dirty="0">
                <a:solidFill>
                  <a:srgbClr val="009A9A"/>
                </a:solidFill>
                <a:latin typeface="Times New Roman"/>
                <a:cs typeface="Times New Roman"/>
              </a:rPr>
              <a:t> </a:t>
            </a:r>
            <a:r>
              <a:rPr sz="1800" u="sng" dirty="0">
                <a:solidFill>
                  <a:srgbClr val="009A9A"/>
                </a:solidFill>
                <a:uFill>
                  <a:solidFill>
                    <a:srgbClr val="009999"/>
                  </a:solidFill>
                </a:uFill>
                <a:latin typeface="Times New Roman"/>
                <a:cs typeface="Times New Roman"/>
              </a:rPr>
              <a:t>current</a:t>
            </a:r>
            <a:r>
              <a:rPr sz="1800" dirty="0">
                <a:solidFill>
                  <a:srgbClr val="009A9A"/>
                </a:solidFill>
                <a:latin typeface="Times New Roman"/>
                <a:cs typeface="Times New Roman"/>
              </a:rPr>
              <a:t> </a:t>
            </a:r>
            <a:r>
              <a:rPr sz="1800" spc="-5" dirty="0">
                <a:latin typeface="Times New Roman"/>
                <a:cs typeface="Times New Roman"/>
              </a:rPr>
              <a:t>density in the x-direction, </a:t>
            </a:r>
            <a:r>
              <a:rPr sz="1800" i="1" spc="-5" dirty="0">
                <a:latin typeface="Times New Roman"/>
                <a:cs typeface="Times New Roman"/>
              </a:rPr>
              <a:t>E</a:t>
            </a:r>
            <a:r>
              <a:rPr sz="1800" i="1" spc="-7" baseline="-20833" dirty="0">
                <a:latin typeface="Times New Roman"/>
                <a:cs typeface="Times New Roman"/>
              </a:rPr>
              <a:t>x </a:t>
            </a:r>
            <a:r>
              <a:rPr sz="1800" dirty="0">
                <a:latin typeface="Times New Roman"/>
                <a:cs typeface="Times New Roman"/>
              </a:rPr>
              <a:t>- </a:t>
            </a:r>
            <a:r>
              <a:rPr sz="1800" spc="-5" dirty="0">
                <a:latin typeface="Times New Roman"/>
                <a:cs typeface="Times New Roman"/>
              </a:rPr>
              <a:t>electric field applied in the  x-direction, </a:t>
            </a:r>
            <a:r>
              <a:rPr sz="1800" i="1" dirty="0">
                <a:latin typeface="Times New Roman"/>
                <a:cs typeface="Times New Roman"/>
              </a:rPr>
              <a:t>q </a:t>
            </a:r>
            <a:r>
              <a:rPr sz="1800" dirty="0">
                <a:latin typeface="Times New Roman"/>
                <a:cs typeface="Times New Roman"/>
              </a:rPr>
              <a:t>- </a:t>
            </a:r>
            <a:r>
              <a:rPr sz="1800" spc="-5" dirty="0">
                <a:latin typeface="Times New Roman"/>
                <a:cs typeface="Times New Roman"/>
              </a:rPr>
              <a:t>electron </a:t>
            </a:r>
            <a:r>
              <a:rPr sz="1800" spc="-10" dirty="0">
                <a:latin typeface="Times New Roman"/>
                <a:cs typeface="Times New Roman"/>
              </a:rPr>
              <a:t>charge, </a:t>
            </a:r>
            <a:r>
              <a:rPr sz="1800" i="1" dirty="0">
                <a:latin typeface="Times New Roman"/>
                <a:cs typeface="Times New Roman"/>
              </a:rPr>
              <a:t>n </a:t>
            </a:r>
            <a:r>
              <a:rPr sz="1800" dirty="0">
                <a:latin typeface="Times New Roman"/>
                <a:cs typeface="Times New Roman"/>
              </a:rPr>
              <a:t>and </a:t>
            </a:r>
            <a:r>
              <a:rPr sz="1800" i="1" dirty="0">
                <a:latin typeface="Times New Roman"/>
                <a:cs typeface="Times New Roman"/>
              </a:rPr>
              <a:t>p </a:t>
            </a:r>
            <a:r>
              <a:rPr sz="1800" dirty="0">
                <a:latin typeface="Times New Roman"/>
                <a:cs typeface="Times New Roman"/>
              </a:rPr>
              <a:t>- </a:t>
            </a:r>
            <a:r>
              <a:rPr sz="1800" spc="-5" dirty="0">
                <a:latin typeface="Times New Roman"/>
                <a:cs typeface="Times New Roman"/>
              </a:rPr>
              <a:t>electron and hole concentrations, </a:t>
            </a:r>
            <a:r>
              <a:rPr sz="1800" i="1" dirty="0">
                <a:latin typeface="Times New Roman"/>
                <a:cs typeface="Times New Roman"/>
              </a:rPr>
              <a:t>µ</a:t>
            </a:r>
            <a:r>
              <a:rPr sz="1800" i="1" baseline="-20833" dirty="0">
                <a:latin typeface="Times New Roman"/>
                <a:cs typeface="Times New Roman"/>
              </a:rPr>
              <a:t>n</a:t>
            </a:r>
            <a:r>
              <a:rPr sz="1800" i="1" spc="217" baseline="-20833" dirty="0">
                <a:latin typeface="Times New Roman"/>
                <a:cs typeface="Times New Roman"/>
              </a:rPr>
              <a:t> </a:t>
            </a:r>
            <a:r>
              <a:rPr sz="1800" dirty="0">
                <a:latin typeface="Times New Roman"/>
                <a:cs typeface="Times New Roman"/>
              </a:rPr>
              <a:t>and</a:t>
            </a:r>
            <a:endParaRPr sz="1800">
              <a:latin typeface="Times New Roman"/>
              <a:cs typeface="Times New Roman"/>
            </a:endParaRPr>
          </a:p>
          <a:p>
            <a:pPr marL="825500">
              <a:lnSpc>
                <a:spcPts val="1920"/>
              </a:lnSpc>
            </a:pPr>
            <a:r>
              <a:rPr sz="1800" i="1" dirty="0">
                <a:latin typeface="Times New Roman"/>
                <a:cs typeface="Times New Roman"/>
              </a:rPr>
              <a:t>µ</a:t>
            </a:r>
            <a:r>
              <a:rPr sz="1800" i="1" baseline="-20833" dirty="0">
                <a:latin typeface="Times New Roman"/>
                <a:cs typeface="Times New Roman"/>
              </a:rPr>
              <a:t>p </a:t>
            </a:r>
            <a:r>
              <a:rPr sz="1800" dirty="0">
                <a:latin typeface="Times New Roman"/>
                <a:cs typeface="Times New Roman"/>
              </a:rPr>
              <a:t>- </a:t>
            </a:r>
            <a:r>
              <a:rPr sz="1800" spc="-5" dirty="0">
                <a:latin typeface="Times New Roman"/>
                <a:cs typeface="Times New Roman"/>
              </a:rPr>
              <a:t>electron and hole</a:t>
            </a:r>
            <a:r>
              <a:rPr sz="1800" spc="-150" dirty="0">
                <a:latin typeface="Times New Roman"/>
                <a:cs typeface="Times New Roman"/>
              </a:rPr>
              <a:t> </a:t>
            </a:r>
            <a:r>
              <a:rPr sz="1800" spc="-5" dirty="0">
                <a:latin typeface="Times New Roman"/>
                <a:cs typeface="Times New Roman"/>
              </a:rPr>
              <a:t>mobilities.</a:t>
            </a:r>
            <a:endParaRPr sz="1800">
              <a:latin typeface="Times New Roman"/>
              <a:cs typeface="Times New Roman"/>
            </a:endParaRPr>
          </a:p>
          <a:p>
            <a:pPr marL="825500" lvl="1" indent="-342900">
              <a:lnSpc>
                <a:spcPct val="100000"/>
              </a:lnSpc>
              <a:spcBef>
                <a:spcPts val="860"/>
              </a:spcBef>
              <a:buClr>
                <a:srgbClr val="3333FF"/>
              </a:buClr>
              <a:buSzPct val="108333"/>
              <a:buFont typeface="Wingdings"/>
              <a:buChar char=""/>
              <a:tabLst>
                <a:tab pos="824865" algn="l"/>
                <a:tab pos="825500" algn="l"/>
              </a:tabLst>
            </a:pPr>
            <a:r>
              <a:rPr sz="1800" spc="-65" dirty="0">
                <a:latin typeface="Times New Roman"/>
                <a:cs typeface="Times New Roman"/>
              </a:rPr>
              <a:t>To </a:t>
            </a:r>
            <a:r>
              <a:rPr sz="1800" spc="-5" dirty="0">
                <a:latin typeface="Times New Roman"/>
                <a:cs typeface="Times New Roman"/>
              </a:rPr>
              <a:t>derive the drift equation let's consider the bulk </a:t>
            </a:r>
            <a:r>
              <a:rPr sz="1800" dirty="0">
                <a:latin typeface="Times New Roman"/>
                <a:cs typeface="Times New Roman"/>
              </a:rPr>
              <a:t>of</a:t>
            </a:r>
            <a:r>
              <a:rPr sz="1800" spc="120" dirty="0">
                <a:latin typeface="Times New Roman"/>
                <a:cs typeface="Times New Roman"/>
              </a:rPr>
              <a:t> </a:t>
            </a:r>
            <a:r>
              <a:rPr sz="1800" spc="-10" dirty="0">
                <a:latin typeface="Times New Roman"/>
                <a:cs typeface="Times New Roman"/>
              </a:rPr>
              <a:t>semiconductor.</a:t>
            </a:r>
            <a:endParaRPr sz="1800">
              <a:latin typeface="Times New Roman"/>
              <a:cs typeface="Times New Roman"/>
            </a:endParaRPr>
          </a:p>
          <a:p>
            <a:pPr marL="824865" marR="120650" lvl="1" indent="-342900">
              <a:lnSpc>
                <a:spcPts val="1939"/>
              </a:lnSpc>
              <a:spcBef>
                <a:spcPts val="1115"/>
              </a:spcBef>
              <a:buClr>
                <a:srgbClr val="3333FF"/>
              </a:buClr>
              <a:buSzPct val="108333"/>
              <a:buFont typeface="Wingdings"/>
              <a:buChar char=""/>
              <a:tabLst>
                <a:tab pos="824865" algn="l"/>
                <a:tab pos="825500" algn="l"/>
              </a:tabLst>
            </a:pPr>
            <a:r>
              <a:rPr sz="1800" spc="-5" dirty="0">
                <a:solidFill>
                  <a:srgbClr val="FF0000"/>
                </a:solidFill>
                <a:latin typeface="Times New Roman"/>
                <a:cs typeface="Times New Roman"/>
              </a:rPr>
              <a:t>If the electric field </a:t>
            </a:r>
            <a:r>
              <a:rPr sz="1800" i="1" spc="-5" dirty="0">
                <a:solidFill>
                  <a:srgbClr val="FF0000"/>
                </a:solidFill>
                <a:latin typeface="Times New Roman"/>
                <a:cs typeface="Times New Roman"/>
              </a:rPr>
              <a:t>E</a:t>
            </a:r>
            <a:r>
              <a:rPr sz="1800" i="1" spc="-7" baseline="-20833" dirty="0">
                <a:solidFill>
                  <a:srgbClr val="FF0000"/>
                </a:solidFill>
                <a:latin typeface="Times New Roman"/>
                <a:cs typeface="Times New Roman"/>
              </a:rPr>
              <a:t>x </a:t>
            </a:r>
            <a:r>
              <a:rPr sz="1800" spc="-5" dirty="0">
                <a:solidFill>
                  <a:srgbClr val="FF0000"/>
                </a:solidFill>
                <a:latin typeface="Times New Roman"/>
                <a:cs typeface="Times New Roman"/>
              </a:rPr>
              <a:t>is applied in the </a:t>
            </a:r>
            <a:r>
              <a:rPr sz="1800" i="1" spc="-5" dirty="0">
                <a:solidFill>
                  <a:srgbClr val="FF0000"/>
                </a:solidFill>
                <a:latin typeface="Times New Roman"/>
                <a:cs typeface="Times New Roman"/>
              </a:rPr>
              <a:t>x</a:t>
            </a:r>
            <a:r>
              <a:rPr sz="1800" spc="-5" dirty="0">
                <a:solidFill>
                  <a:srgbClr val="FF0000"/>
                </a:solidFill>
                <a:latin typeface="Times New Roman"/>
                <a:cs typeface="Times New Roman"/>
              </a:rPr>
              <a:t>-direction each electron experiences </a:t>
            </a:r>
            <a:r>
              <a:rPr sz="1800" dirty="0">
                <a:solidFill>
                  <a:srgbClr val="FF0000"/>
                </a:solidFill>
                <a:latin typeface="Times New Roman"/>
                <a:cs typeface="Times New Roman"/>
              </a:rPr>
              <a:t>a </a:t>
            </a:r>
            <a:r>
              <a:rPr sz="1800" spc="-5" dirty="0">
                <a:solidFill>
                  <a:srgbClr val="FF0000"/>
                </a:solidFill>
                <a:latin typeface="Times New Roman"/>
                <a:cs typeface="Times New Roman"/>
              </a:rPr>
              <a:t>net  force which leads to additional acceleration in the direction opposite to the  direction </a:t>
            </a:r>
            <a:r>
              <a:rPr sz="1800" dirty="0">
                <a:solidFill>
                  <a:srgbClr val="FF0000"/>
                </a:solidFill>
                <a:latin typeface="Times New Roman"/>
                <a:cs typeface="Times New Roman"/>
              </a:rPr>
              <a:t>of </a:t>
            </a:r>
            <a:r>
              <a:rPr sz="1800" spc="-5" dirty="0">
                <a:solidFill>
                  <a:srgbClr val="FF0000"/>
                </a:solidFill>
                <a:latin typeface="Times New Roman"/>
                <a:cs typeface="Times New Roman"/>
              </a:rPr>
              <a:t>the</a:t>
            </a:r>
            <a:r>
              <a:rPr sz="1800" dirty="0">
                <a:solidFill>
                  <a:srgbClr val="FF0000"/>
                </a:solidFill>
                <a:latin typeface="Times New Roman"/>
                <a:cs typeface="Times New Roman"/>
              </a:rPr>
              <a:t> </a:t>
            </a:r>
            <a:r>
              <a:rPr sz="1800" spc="-5" dirty="0">
                <a:solidFill>
                  <a:srgbClr val="FF0000"/>
                </a:solidFill>
                <a:latin typeface="Times New Roman"/>
                <a:cs typeface="Times New Roman"/>
              </a:rPr>
              <a:t>field.</a:t>
            </a:r>
            <a:endParaRPr sz="1800">
              <a:latin typeface="Times New Roman"/>
              <a:cs typeface="Times New Roman"/>
            </a:endParaRPr>
          </a:p>
        </p:txBody>
      </p:sp>
      <p:sp>
        <p:nvSpPr>
          <p:cNvPr id="6" name="object 6"/>
          <p:cNvSpPr/>
          <p:nvPr/>
        </p:nvSpPr>
        <p:spPr>
          <a:xfrm>
            <a:off x="4474349" y="4915661"/>
            <a:ext cx="1620774" cy="69265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74839" y="634898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766449" y="5675629"/>
            <a:ext cx="7552055" cy="1040765"/>
          </a:xfrm>
          <a:prstGeom prst="rect">
            <a:avLst/>
          </a:prstGeom>
        </p:spPr>
        <p:txBody>
          <a:bodyPr vert="horz" wrap="square" lIns="0" tIns="43815" rIns="0" bIns="0" rtlCol="0">
            <a:spAutoFit/>
          </a:bodyPr>
          <a:lstStyle/>
          <a:p>
            <a:pPr marL="354965" marR="5080" indent="-342900">
              <a:lnSpc>
                <a:spcPts val="1939"/>
              </a:lnSpc>
              <a:spcBef>
                <a:spcPts val="345"/>
              </a:spcBef>
              <a:buClr>
                <a:srgbClr val="3333FF"/>
              </a:buClr>
              <a:buSzPct val="108333"/>
              <a:buFont typeface="Wingdings"/>
              <a:buChar char=""/>
              <a:tabLst>
                <a:tab pos="411480" algn="l"/>
                <a:tab pos="412115" algn="l"/>
              </a:tabLst>
            </a:pPr>
            <a:r>
              <a:rPr dirty="0"/>
              <a:t>	</a:t>
            </a:r>
            <a:r>
              <a:rPr sz="1800" spc="-5" dirty="0">
                <a:solidFill>
                  <a:srgbClr val="FF0000"/>
                </a:solidFill>
                <a:latin typeface="Times New Roman"/>
                <a:cs typeface="Times New Roman"/>
              </a:rPr>
              <a:t>The net acceleration in the case of steady state current flow is balanced by the  decelerations of the collision processes. </a:t>
            </a:r>
            <a:r>
              <a:rPr sz="1800" dirty="0">
                <a:latin typeface="Times New Roman"/>
                <a:cs typeface="Times New Roman"/>
              </a:rPr>
              <a:t>If </a:t>
            </a:r>
            <a:r>
              <a:rPr sz="1800" i="1" spc="-5" dirty="0">
                <a:latin typeface="Times New Roman"/>
                <a:cs typeface="Times New Roman"/>
              </a:rPr>
              <a:t>N(t) </a:t>
            </a:r>
            <a:r>
              <a:rPr sz="1800" spc="-5" dirty="0">
                <a:latin typeface="Times New Roman"/>
                <a:cs typeface="Times New Roman"/>
              </a:rPr>
              <a:t>is the number of electrons that  have not </a:t>
            </a:r>
            <a:r>
              <a:rPr sz="1800" spc="-10" dirty="0">
                <a:latin typeface="Times New Roman"/>
                <a:cs typeface="Times New Roman"/>
              </a:rPr>
              <a:t>undergone </a:t>
            </a:r>
            <a:r>
              <a:rPr sz="1800" dirty="0">
                <a:latin typeface="Times New Roman"/>
                <a:cs typeface="Times New Roman"/>
              </a:rPr>
              <a:t>a </a:t>
            </a:r>
            <a:r>
              <a:rPr sz="1800" spc="-5" dirty="0">
                <a:latin typeface="Times New Roman"/>
                <a:cs typeface="Times New Roman"/>
              </a:rPr>
              <a:t>collision </a:t>
            </a:r>
            <a:r>
              <a:rPr sz="1800" dirty="0">
                <a:latin typeface="Times New Roman"/>
                <a:cs typeface="Times New Roman"/>
              </a:rPr>
              <a:t>by </a:t>
            </a:r>
            <a:r>
              <a:rPr sz="1800" spc="-5" dirty="0">
                <a:latin typeface="Times New Roman"/>
                <a:cs typeface="Times New Roman"/>
              </a:rPr>
              <a:t>time </a:t>
            </a:r>
            <a:r>
              <a:rPr sz="1800" i="1" spc="-5" dirty="0">
                <a:latin typeface="Times New Roman"/>
                <a:cs typeface="Times New Roman"/>
              </a:rPr>
              <a:t>t</a:t>
            </a:r>
            <a:r>
              <a:rPr sz="1800" spc="-5" dirty="0">
                <a:solidFill>
                  <a:srgbClr val="FF0000"/>
                </a:solidFill>
                <a:latin typeface="Times New Roman"/>
                <a:cs typeface="Times New Roman"/>
              </a:rPr>
              <a:t>, then the rate </a:t>
            </a:r>
            <a:r>
              <a:rPr sz="1800" dirty="0">
                <a:solidFill>
                  <a:srgbClr val="FF0000"/>
                </a:solidFill>
                <a:latin typeface="Times New Roman"/>
                <a:cs typeface="Times New Roman"/>
              </a:rPr>
              <a:t>of </a:t>
            </a:r>
            <a:r>
              <a:rPr sz="1800" spc="-5" dirty="0">
                <a:solidFill>
                  <a:srgbClr val="FF0000"/>
                </a:solidFill>
                <a:latin typeface="Times New Roman"/>
                <a:cs typeface="Times New Roman"/>
              </a:rPr>
              <a:t>decrease </a:t>
            </a:r>
            <a:r>
              <a:rPr sz="1800" i="1" spc="-5" dirty="0">
                <a:solidFill>
                  <a:srgbClr val="FF0000"/>
                </a:solidFill>
                <a:latin typeface="Times New Roman"/>
                <a:cs typeface="Times New Roman"/>
              </a:rPr>
              <a:t>N(t) </a:t>
            </a:r>
            <a:r>
              <a:rPr sz="1800" spc="-10" dirty="0">
                <a:solidFill>
                  <a:srgbClr val="FF0000"/>
                </a:solidFill>
                <a:latin typeface="Times New Roman"/>
                <a:cs typeface="Times New Roman"/>
              </a:rPr>
              <a:t>is  </a:t>
            </a:r>
            <a:r>
              <a:rPr sz="1800" spc="-5" dirty="0">
                <a:solidFill>
                  <a:srgbClr val="FF0000"/>
                </a:solidFill>
                <a:latin typeface="Times New Roman"/>
                <a:cs typeface="Times New Roman"/>
              </a:rPr>
              <a:t>proportional to the number left unscattered at</a:t>
            </a:r>
            <a:r>
              <a:rPr sz="1800" spc="15" dirty="0">
                <a:solidFill>
                  <a:srgbClr val="FF0000"/>
                </a:solidFill>
                <a:latin typeface="Times New Roman"/>
                <a:cs typeface="Times New Roman"/>
              </a:rPr>
              <a:t> </a:t>
            </a:r>
            <a:r>
              <a:rPr sz="1800" i="1" spc="-5" dirty="0">
                <a:solidFill>
                  <a:srgbClr val="FF0000"/>
                </a:solidFill>
                <a:latin typeface="Times New Roman"/>
                <a:cs typeface="Times New Roman"/>
              </a:rPr>
              <a:t>t</a:t>
            </a:r>
            <a:r>
              <a:rPr sz="1800" spc="-5" dirty="0">
                <a:solidFill>
                  <a:srgbClr val="FF0000"/>
                </a:solidFill>
                <a:latin typeface="Times New Roman"/>
                <a:cs typeface="Times New Roman"/>
              </a:rPr>
              <a:t>.</a:t>
            </a:r>
            <a:endParaRPr sz="18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584451"/>
            <a:ext cx="495236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5" dirty="0">
                <a:latin typeface="Arial"/>
                <a:cs typeface="Arial"/>
              </a:rPr>
              <a:t>Drift Equation (Conductivity and</a:t>
            </a:r>
            <a:r>
              <a:rPr sz="2000" spc="40" dirty="0">
                <a:latin typeface="Arial"/>
                <a:cs typeface="Arial"/>
              </a:rPr>
              <a:t> </a:t>
            </a:r>
            <a:r>
              <a:rPr sz="2000" spc="-5" dirty="0">
                <a:latin typeface="Arial"/>
                <a:cs typeface="Arial"/>
              </a:rPr>
              <a:t>Mobility)</a:t>
            </a:r>
            <a:endParaRPr sz="2000">
              <a:latin typeface="Arial"/>
              <a:cs typeface="Arial"/>
            </a:endParaRPr>
          </a:p>
        </p:txBody>
      </p:sp>
      <p:sp>
        <p:nvSpPr>
          <p:cNvPr id="5" name="object 5"/>
          <p:cNvSpPr/>
          <p:nvPr/>
        </p:nvSpPr>
        <p:spPr>
          <a:xfrm>
            <a:off x="3895991" y="2041398"/>
            <a:ext cx="57912" cy="2209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606431" y="2055876"/>
            <a:ext cx="57911" cy="7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84205" y="2041398"/>
            <a:ext cx="57912" cy="2209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87153" y="2063495"/>
            <a:ext cx="4415028" cy="57531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741049" y="2688867"/>
            <a:ext cx="7627620" cy="1009650"/>
          </a:xfrm>
          <a:prstGeom prst="rect">
            <a:avLst/>
          </a:prstGeom>
        </p:spPr>
        <p:txBody>
          <a:bodyPr vert="horz" wrap="square" lIns="0" tIns="91440" rIns="0" bIns="0" rtlCol="0">
            <a:spAutoFit/>
          </a:bodyPr>
          <a:lstStyle/>
          <a:p>
            <a:pPr marL="381000" indent="-342900">
              <a:lnSpc>
                <a:spcPct val="100000"/>
              </a:lnSpc>
              <a:spcBef>
                <a:spcPts val="720"/>
              </a:spcBef>
              <a:buClr>
                <a:srgbClr val="3333FF"/>
              </a:buClr>
              <a:buSzPct val="108333"/>
              <a:buFont typeface="Wingdings"/>
              <a:buChar char=""/>
              <a:tabLst>
                <a:tab pos="380365" algn="l"/>
                <a:tab pos="381000" algn="l"/>
              </a:tabLst>
            </a:pPr>
            <a:r>
              <a:rPr sz="1800" spc="-5" dirty="0">
                <a:latin typeface="Times New Roman"/>
                <a:cs typeface="Times New Roman"/>
              </a:rPr>
              <a:t>Where </a:t>
            </a:r>
            <a:r>
              <a:rPr sz="1800" i="1" dirty="0">
                <a:latin typeface="Times New Roman"/>
                <a:cs typeface="Times New Roman"/>
              </a:rPr>
              <a:t>τ </a:t>
            </a:r>
            <a:r>
              <a:rPr sz="1800" spc="-5" dirty="0">
                <a:latin typeface="Times New Roman"/>
                <a:cs typeface="Times New Roman"/>
              </a:rPr>
              <a:t>represents the mean time between scattering</a:t>
            </a:r>
            <a:r>
              <a:rPr sz="1800" spc="40" dirty="0">
                <a:latin typeface="Times New Roman"/>
                <a:cs typeface="Times New Roman"/>
              </a:rPr>
              <a:t> </a:t>
            </a:r>
            <a:r>
              <a:rPr sz="1800" spc="-5" dirty="0">
                <a:latin typeface="Times New Roman"/>
                <a:cs typeface="Times New Roman"/>
              </a:rPr>
              <a:t>events.</a:t>
            </a:r>
            <a:endParaRPr sz="1800">
              <a:latin typeface="Times New Roman"/>
              <a:cs typeface="Times New Roman"/>
            </a:endParaRPr>
          </a:p>
          <a:p>
            <a:pPr marL="380365" marR="55880" indent="-342900">
              <a:lnSpc>
                <a:spcPts val="1939"/>
              </a:lnSpc>
              <a:spcBef>
                <a:spcPts val="1110"/>
              </a:spcBef>
              <a:buClr>
                <a:srgbClr val="3333FF"/>
              </a:buClr>
              <a:buSzPct val="108333"/>
              <a:buFont typeface="Wingdings"/>
              <a:buChar char=""/>
              <a:tabLst>
                <a:tab pos="380365" algn="l"/>
                <a:tab pos="381000" algn="l"/>
                <a:tab pos="5650865" algn="l"/>
              </a:tabLst>
            </a:pPr>
            <a:r>
              <a:rPr sz="1800" spc="-5" dirty="0">
                <a:latin typeface="Times New Roman"/>
                <a:cs typeface="Times New Roman"/>
              </a:rPr>
              <a:t>The probability that an electron has </a:t>
            </a:r>
            <a:r>
              <a:rPr sz="1800" dirty="0">
                <a:latin typeface="Times New Roman"/>
                <a:cs typeface="Times New Roman"/>
              </a:rPr>
              <a:t>a </a:t>
            </a:r>
            <a:r>
              <a:rPr sz="1800" spc="-5" dirty="0">
                <a:latin typeface="Times New Roman"/>
                <a:cs typeface="Times New Roman"/>
              </a:rPr>
              <a:t>collision in</a:t>
            </a:r>
            <a:r>
              <a:rPr sz="1800" spc="40" dirty="0">
                <a:latin typeface="Times New Roman"/>
                <a:cs typeface="Times New Roman"/>
              </a:rPr>
              <a:t> </a:t>
            </a:r>
            <a:r>
              <a:rPr sz="1800" i="1" dirty="0">
                <a:latin typeface="Times New Roman"/>
                <a:cs typeface="Times New Roman"/>
              </a:rPr>
              <a:t>dt</a:t>
            </a:r>
            <a:r>
              <a:rPr sz="1800" i="1" spc="5" dirty="0">
                <a:latin typeface="Times New Roman"/>
                <a:cs typeface="Times New Roman"/>
              </a:rPr>
              <a:t> </a:t>
            </a:r>
            <a:r>
              <a:rPr sz="1800" spc="-5" dirty="0">
                <a:latin typeface="Times New Roman"/>
                <a:cs typeface="Times New Roman"/>
              </a:rPr>
              <a:t>is	</a:t>
            </a:r>
            <a:r>
              <a:rPr sz="1800" dirty="0">
                <a:latin typeface="Times New Roman"/>
                <a:cs typeface="Times New Roman"/>
              </a:rPr>
              <a:t>, </a:t>
            </a:r>
            <a:r>
              <a:rPr sz="1800" spc="-5" dirty="0">
                <a:latin typeface="Times New Roman"/>
                <a:cs typeface="Times New Roman"/>
              </a:rPr>
              <a:t>then the </a:t>
            </a:r>
            <a:r>
              <a:rPr sz="1800" spc="-10" dirty="0">
                <a:latin typeface="Times New Roman"/>
                <a:cs typeface="Times New Roman"/>
              </a:rPr>
              <a:t>differential  </a:t>
            </a:r>
            <a:r>
              <a:rPr sz="1800" spc="-5" dirty="0">
                <a:latin typeface="Times New Roman"/>
                <a:cs typeface="Times New Roman"/>
              </a:rPr>
              <a:t>change in </a:t>
            </a:r>
            <a:r>
              <a:rPr sz="1800" i="1" spc="-5" dirty="0">
                <a:latin typeface="Times New Roman"/>
                <a:cs typeface="Times New Roman"/>
              </a:rPr>
              <a:t>p</a:t>
            </a:r>
            <a:r>
              <a:rPr sz="1800" i="1" spc="-7" baseline="-20833" dirty="0">
                <a:latin typeface="Times New Roman"/>
                <a:cs typeface="Times New Roman"/>
              </a:rPr>
              <a:t>x </a:t>
            </a:r>
            <a:r>
              <a:rPr sz="1800" dirty="0">
                <a:latin typeface="Times New Roman"/>
                <a:cs typeface="Times New Roman"/>
              </a:rPr>
              <a:t>due to collisions in </a:t>
            </a:r>
            <a:r>
              <a:rPr sz="1800" i="1" dirty="0">
                <a:latin typeface="Times New Roman"/>
                <a:cs typeface="Times New Roman"/>
              </a:rPr>
              <a:t>dt</a:t>
            </a:r>
            <a:r>
              <a:rPr sz="1800" i="1" spc="-165" dirty="0">
                <a:latin typeface="Times New Roman"/>
                <a:cs typeface="Times New Roman"/>
              </a:rPr>
              <a:t> </a:t>
            </a:r>
            <a:r>
              <a:rPr sz="1800" spc="-10" dirty="0">
                <a:latin typeface="Times New Roman"/>
                <a:cs typeface="Times New Roman"/>
              </a:rPr>
              <a:t>is</a:t>
            </a:r>
            <a:endParaRPr sz="1800">
              <a:latin typeface="Times New Roman"/>
              <a:cs typeface="Times New Roman"/>
            </a:endParaRPr>
          </a:p>
        </p:txBody>
      </p:sp>
      <p:sp>
        <p:nvSpPr>
          <p:cNvPr id="10" name="object 10"/>
          <p:cNvSpPr/>
          <p:nvPr/>
        </p:nvSpPr>
        <p:spPr>
          <a:xfrm>
            <a:off x="7107046" y="3116579"/>
            <a:ext cx="163829" cy="40995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212733" y="3835146"/>
            <a:ext cx="7031735" cy="67589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539881" y="5243321"/>
            <a:ext cx="2122170" cy="249174"/>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1766449" y="4471946"/>
            <a:ext cx="3982085" cy="1535430"/>
          </a:xfrm>
          <a:prstGeom prst="rect">
            <a:avLst/>
          </a:prstGeom>
        </p:spPr>
        <p:txBody>
          <a:bodyPr vert="horz" wrap="square" lIns="0" tIns="91440" rIns="0" bIns="0" rtlCol="0">
            <a:spAutoFit/>
          </a:bodyPr>
          <a:lstStyle/>
          <a:p>
            <a:pPr marL="355600" indent="-342900">
              <a:lnSpc>
                <a:spcPct val="100000"/>
              </a:lnSpc>
              <a:spcBef>
                <a:spcPts val="720"/>
              </a:spcBef>
              <a:buClr>
                <a:srgbClr val="3333FF"/>
              </a:buClr>
              <a:buSzPct val="108333"/>
              <a:buFont typeface="Wingdings"/>
              <a:buChar char=""/>
              <a:tabLst>
                <a:tab pos="354965" algn="l"/>
                <a:tab pos="355600" algn="l"/>
              </a:tabLst>
            </a:pPr>
            <a:r>
              <a:rPr sz="1800" spc="-5" dirty="0">
                <a:latin typeface="Times New Roman"/>
                <a:cs typeface="Times New Roman"/>
              </a:rPr>
              <a:t>where </a:t>
            </a:r>
            <a:r>
              <a:rPr sz="1800" i="1" dirty="0">
                <a:latin typeface="Times New Roman"/>
                <a:cs typeface="Times New Roman"/>
              </a:rPr>
              <a:t>n </a:t>
            </a:r>
            <a:r>
              <a:rPr sz="1800" spc="-5" dirty="0">
                <a:latin typeface="Times New Roman"/>
                <a:cs typeface="Times New Roman"/>
              </a:rPr>
              <a:t>is the electron</a:t>
            </a:r>
            <a:r>
              <a:rPr sz="1800" spc="-20" dirty="0">
                <a:latin typeface="Times New Roman"/>
                <a:cs typeface="Times New Roman"/>
              </a:rPr>
              <a:t> </a:t>
            </a:r>
            <a:r>
              <a:rPr sz="1800" spc="-5" dirty="0">
                <a:latin typeface="Times New Roman"/>
                <a:cs typeface="Times New Roman"/>
              </a:rPr>
              <a:t>concentration.</a:t>
            </a:r>
            <a:endParaRPr sz="1800">
              <a:latin typeface="Times New Roman"/>
              <a:cs typeface="Times New Roman"/>
            </a:endParaRPr>
          </a:p>
          <a:p>
            <a:pPr marL="355600" indent="-342900">
              <a:lnSpc>
                <a:spcPct val="100000"/>
              </a:lnSpc>
              <a:spcBef>
                <a:spcPts val="865"/>
              </a:spcBef>
              <a:buClr>
                <a:srgbClr val="3333FF"/>
              </a:buClr>
              <a:buSzPct val="108333"/>
              <a:buFont typeface="Wingdings"/>
              <a:buChar char=""/>
              <a:tabLst>
                <a:tab pos="354965" algn="l"/>
                <a:tab pos="355600" algn="l"/>
              </a:tabLst>
            </a:pPr>
            <a:r>
              <a:rPr sz="1800" spc="-5" dirty="0">
                <a:latin typeface="Times New Roman"/>
                <a:cs typeface="Times New Roman"/>
              </a:rPr>
              <a:t>And average momentum per electron</a:t>
            </a:r>
            <a:r>
              <a:rPr sz="1800" spc="-40" dirty="0">
                <a:latin typeface="Times New Roman"/>
                <a:cs typeface="Times New Roman"/>
              </a:rPr>
              <a:t> </a:t>
            </a:r>
            <a:r>
              <a:rPr sz="1800" spc="-10" dirty="0">
                <a:latin typeface="Times New Roman"/>
                <a:cs typeface="Times New Roman"/>
              </a:rPr>
              <a:t>is</a:t>
            </a:r>
            <a:endParaRPr sz="1800">
              <a:latin typeface="Times New Roman"/>
              <a:cs typeface="Times New Roman"/>
            </a:endParaRPr>
          </a:p>
          <a:p>
            <a:pPr>
              <a:lnSpc>
                <a:spcPct val="100000"/>
              </a:lnSpc>
              <a:buClr>
                <a:srgbClr val="3333FF"/>
              </a:buClr>
              <a:buFont typeface="Wingdings"/>
              <a:buChar char=""/>
            </a:pPr>
            <a:endParaRPr sz="2200">
              <a:latin typeface="Times New Roman"/>
              <a:cs typeface="Times New Roman"/>
            </a:endParaRPr>
          </a:p>
          <a:p>
            <a:pPr marL="355600" indent="-342900">
              <a:lnSpc>
                <a:spcPct val="100000"/>
              </a:lnSpc>
              <a:spcBef>
                <a:spcPts val="1360"/>
              </a:spcBef>
              <a:buClr>
                <a:srgbClr val="3333FF"/>
              </a:buClr>
              <a:buSzPct val="108333"/>
              <a:buFont typeface="Wingdings"/>
              <a:buChar char=""/>
              <a:tabLst>
                <a:tab pos="354965" algn="l"/>
                <a:tab pos="355600" algn="l"/>
              </a:tabLst>
            </a:pPr>
            <a:r>
              <a:rPr sz="1800" spc="-5" dirty="0">
                <a:latin typeface="Times New Roman"/>
                <a:cs typeface="Times New Roman"/>
              </a:rPr>
              <a:t>The net drift speed is equal</a:t>
            </a:r>
            <a:r>
              <a:rPr sz="1800" spc="5" dirty="0">
                <a:latin typeface="Times New Roman"/>
                <a:cs typeface="Times New Roman"/>
              </a:rPr>
              <a:t> </a:t>
            </a:r>
            <a:r>
              <a:rPr sz="1800" spc="-5" dirty="0">
                <a:latin typeface="Times New Roman"/>
                <a:cs typeface="Times New Roman"/>
              </a:rPr>
              <a:t>to</a:t>
            </a:r>
            <a:endParaRPr sz="1800">
              <a:latin typeface="Times New Roman"/>
              <a:cs typeface="Times New Roman"/>
            </a:endParaRPr>
          </a:p>
        </p:txBody>
      </p:sp>
      <p:sp>
        <p:nvSpPr>
          <p:cNvPr id="14" name="object 14"/>
          <p:cNvSpPr/>
          <p:nvPr/>
        </p:nvSpPr>
        <p:spPr>
          <a:xfrm>
            <a:off x="4528451" y="5492496"/>
            <a:ext cx="2231898" cy="37947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196725" y="6134100"/>
            <a:ext cx="1377696" cy="215645"/>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4526165" y="6349746"/>
            <a:ext cx="2421635" cy="525017"/>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95717"/>
            <a:ext cx="8268970" cy="808355"/>
          </a:xfrm>
          <a:prstGeom prst="rect">
            <a:avLst/>
          </a:prstGeom>
        </p:spPr>
        <p:txBody>
          <a:bodyPr vert="horz" wrap="square" lIns="0" tIns="100965" rIns="0" bIns="0" rtlCol="0">
            <a:spAutoFit/>
          </a:bodyPr>
          <a:lstStyle/>
          <a:p>
            <a:pPr marL="355600" indent="-342900">
              <a:lnSpc>
                <a:spcPct val="100000"/>
              </a:lnSpc>
              <a:spcBef>
                <a:spcPts val="795"/>
              </a:spcBef>
              <a:buClr>
                <a:srgbClr val="3333FF"/>
              </a:buClr>
              <a:buSzPct val="110000"/>
              <a:buFont typeface="Wingdings"/>
              <a:buChar char=""/>
              <a:tabLst>
                <a:tab pos="355600" algn="l"/>
              </a:tabLst>
            </a:pPr>
            <a:r>
              <a:rPr sz="2000" spc="-5" dirty="0">
                <a:latin typeface="Arial"/>
                <a:cs typeface="Arial"/>
              </a:rPr>
              <a:t>Drift Equation (Conductivity and Mobility)</a:t>
            </a:r>
            <a:endParaRPr sz="2000">
              <a:latin typeface="Arial"/>
              <a:cs typeface="Arial"/>
            </a:endParaRPr>
          </a:p>
          <a:p>
            <a:pPr marL="812800" lvl="1" indent="-343535">
              <a:lnSpc>
                <a:spcPct val="100000"/>
              </a:lnSpc>
              <a:spcBef>
                <a:spcPts val="869"/>
              </a:spcBef>
              <a:buClr>
                <a:srgbClr val="3333FF"/>
              </a:buClr>
              <a:buSzPct val="108333"/>
              <a:buFont typeface="Wingdings"/>
              <a:buChar char=""/>
              <a:tabLst>
                <a:tab pos="812165" algn="l"/>
                <a:tab pos="812800" algn="l"/>
              </a:tabLst>
            </a:pPr>
            <a:r>
              <a:rPr sz="1800" spc="-5" dirty="0">
                <a:latin typeface="Times New Roman"/>
                <a:cs typeface="Times New Roman"/>
              </a:rPr>
              <a:t>The current density is the number of electrons crossing the unit area per unit</a:t>
            </a:r>
            <a:r>
              <a:rPr sz="1800" spc="35" dirty="0">
                <a:latin typeface="Times New Roman"/>
                <a:cs typeface="Times New Roman"/>
              </a:rPr>
              <a:t> </a:t>
            </a:r>
            <a:r>
              <a:rPr sz="1800" spc="-5" dirty="0">
                <a:latin typeface="Times New Roman"/>
                <a:cs typeface="Times New Roman"/>
              </a:rPr>
              <a:t>time</a:t>
            </a:r>
            <a:endParaRPr sz="1800">
              <a:latin typeface="Times New Roman"/>
              <a:cs typeface="Times New Roman"/>
            </a:endParaRPr>
          </a:p>
        </p:txBody>
      </p:sp>
      <p:sp>
        <p:nvSpPr>
          <p:cNvPr id="5" name="object 5"/>
          <p:cNvSpPr/>
          <p:nvPr/>
        </p:nvSpPr>
        <p:spPr>
          <a:xfrm>
            <a:off x="4193171" y="2369057"/>
            <a:ext cx="2968752" cy="66370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766449" y="3151885"/>
            <a:ext cx="977900" cy="299720"/>
          </a:xfrm>
          <a:prstGeom prst="rect">
            <a:avLst/>
          </a:prstGeom>
        </p:spPr>
        <p:txBody>
          <a:bodyPr vert="horz" wrap="square" lIns="0" tIns="12700" rIns="0" bIns="0" rtlCol="0">
            <a:spAutoFit/>
          </a:bodyPr>
          <a:lstStyle/>
          <a:p>
            <a:pPr marL="355600" indent="-342900">
              <a:lnSpc>
                <a:spcPct val="100000"/>
              </a:lnSpc>
              <a:spcBef>
                <a:spcPts val="100"/>
              </a:spcBef>
              <a:buClr>
                <a:srgbClr val="3333FF"/>
              </a:buClr>
              <a:buSzPct val="108333"/>
              <a:buFont typeface="Wingdings"/>
              <a:buChar char=""/>
              <a:tabLst>
                <a:tab pos="354965" algn="l"/>
                <a:tab pos="355600" algn="l"/>
              </a:tabLst>
            </a:pPr>
            <a:r>
              <a:rPr sz="1800" spc="-5" dirty="0">
                <a:latin typeface="Times New Roman"/>
                <a:cs typeface="Times New Roman"/>
              </a:rPr>
              <a:t>Where</a:t>
            </a:r>
            <a:endParaRPr sz="1800">
              <a:latin typeface="Times New Roman"/>
              <a:cs typeface="Times New Roman"/>
            </a:endParaRPr>
          </a:p>
        </p:txBody>
      </p:sp>
      <p:sp>
        <p:nvSpPr>
          <p:cNvPr id="7" name="object 7"/>
          <p:cNvSpPr txBox="1"/>
          <p:nvPr/>
        </p:nvSpPr>
        <p:spPr>
          <a:xfrm>
            <a:off x="4775809" y="3151885"/>
            <a:ext cx="39128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is the conductivity of </a:t>
            </a:r>
            <a:r>
              <a:rPr sz="1800" dirty="0">
                <a:latin typeface="Times New Roman"/>
                <a:cs typeface="Times New Roman"/>
              </a:rPr>
              <a:t>a </a:t>
            </a:r>
            <a:r>
              <a:rPr sz="1800" spc="-5" dirty="0">
                <a:latin typeface="Times New Roman"/>
                <a:cs typeface="Times New Roman"/>
              </a:rPr>
              <a:t>semiconductor</a:t>
            </a:r>
            <a:r>
              <a:rPr sz="1800" spc="-50" dirty="0">
                <a:latin typeface="Times New Roman"/>
                <a:cs typeface="Times New Roman"/>
              </a:rPr>
              <a:t> </a:t>
            </a:r>
            <a:r>
              <a:rPr sz="1800" spc="-5" dirty="0">
                <a:latin typeface="Times New Roman"/>
                <a:cs typeface="Times New Roman"/>
              </a:rPr>
              <a:t>and</a:t>
            </a:r>
            <a:endParaRPr sz="1800">
              <a:latin typeface="Times New Roman"/>
              <a:cs typeface="Times New Roman"/>
            </a:endParaRPr>
          </a:p>
        </p:txBody>
      </p:sp>
      <p:sp>
        <p:nvSpPr>
          <p:cNvPr id="8" name="object 8"/>
          <p:cNvSpPr/>
          <p:nvPr/>
        </p:nvSpPr>
        <p:spPr>
          <a:xfrm>
            <a:off x="2827667" y="3070098"/>
            <a:ext cx="1901951" cy="5143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079383" y="3837432"/>
            <a:ext cx="1952244" cy="53949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766449" y="3919982"/>
            <a:ext cx="4737100" cy="1072515"/>
          </a:xfrm>
          <a:prstGeom prst="rect">
            <a:avLst/>
          </a:prstGeom>
        </p:spPr>
        <p:txBody>
          <a:bodyPr vert="horz" wrap="square" lIns="0" tIns="12700" rIns="0" bIns="0" rtlCol="0">
            <a:spAutoFit/>
          </a:bodyPr>
          <a:lstStyle/>
          <a:p>
            <a:pPr marL="2354580">
              <a:lnSpc>
                <a:spcPct val="100000"/>
              </a:lnSpc>
              <a:spcBef>
                <a:spcPts val="100"/>
              </a:spcBef>
            </a:pPr>
            <a:r>
              <a:rPr sz="1800" spc="-5" dirty="0">
                <a:latin typeface="Times New Roman"/>
                <a:cs typeface="Times New Roman"/>
              </a:rPr>
              <a:t>is the mobility of</a:t>
            </a:r>
            <a:r>
              <a:rPr sz="1800" spc="-60" dirty="0">
                <a:latin typeface="Times New Roman"/>
                <a:cs typeface="Times New Roman"/>
              </a:rPr>
              <a:t> </a:t>
            </a:r>
            <a:r>
              <a:rPr sz="1800" spc="-5" dirty="0">
                <a:latin typeface="Times New Roman"/>
                <a:cs typeface="Times New Roman"/>
              </a:rPr>
              <a:t>carriers.</a:t>
            </a:r>
            <a:endParaRPr sz="1800">
              <a:latin typeface="Times New Roman"/>
              <a:cs typeface="Times New Roman"/>
            </a:endParaRPr>
          </a:p>
          <a:p>
            <a:pPr>
              <a:lnSpc>
                <a:spcPct val="100000"/>
              </a:lnSpc>
            </a:pPr>
            <a:endParaRPr sz="2000">
              <a:latin typeface="Times New Roman"/>
              <a:cs typeface="Times New Roman"/>
            </a:endParaRPr>
          </a:p>
          <a:p>
            <a:pPr marL="355600" indent="-342900">
              <a:lnSpc>
                <a:spcPct val="100000"/>
              </a:lnSpc>
              <a:spcBef>
                <a:spcPts val="1585"/>
              </a:spcBef>
              <a:buClr>
                <a:srgbClr val="3333FF"/>
              </a:buClr>
              <a:buSzPct val="108333"/>
              <a:buFont typeface="Wingdings"/>
              <a:buChar char=""/>
              <a:tabLst>
                <a:tab pos="354965" algn="l"/>
                <a:tab pos="355600" algn="l"/>
              </a:tabLst>
            </a:pPr>
            <a:r>
              <a:rPr sz="1800" spc="-5" dirty="0">
                <a:latin typeface="Times New Roman"/>
                <a:cs typeface="Times New Roman"/>
              </a:rPr>
              <a:t>Rearranging</a:t>
            </a:r>
            <a:r>
              <a:rPr sz="1800" spc="-10" dirty="0">
                <a:latin typeface="Times New Roman"/>
                <a:cs typeface="Times New Roman"/>
              </a:rPr>
              <a:t> </a:t>
            </a:r>
            <a:r>
              <a:rPr sz="1800" spc="-5" dirty="0">
                <a:latin typeface="Times New Roman"/>
                <a:cs typeface="Times New Roman"/>
              </a:rPr>
              <a:t>gives</a:t>
            </a:r>
            <a:endParaRPr sz="1800">
              <a:latin typeface="Times New Roman"/>
              <a:cs typeface="Times New Roman"/>
            </a:endParaRPr>
          </a:p>
        </p:txBody>
      </p:sp>
      <p:sp>
        <p:nvSpPr>
          <p:cNvPr id="11" name="object 11"/>
          <p:cNvSpPr/>
          <p:nvPr/>
        </p:nvSpPr>
        <p:spPr>
          <a:xfrm>
            <a:off x="3955427" y="5178552"/>
            <a:ext cx="2151126" cy="372618"/>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766449" y="5840221"/>
            <a:ext cx="5307330" cy="299720"/>
          </a:xfrm>
          <a:prstGeom prst="rect">
            <a:avLst/>
          </a:prstGeom>
        </p:spPr>
        <p:txBody>
          <a:bodyPr vert="horz" wrap="square" lIns="0" tIns="12700" rIns="0" bIns="0" rtlCol="0">
            <a:spAutoFit/>
          </a:bodyPr>
          <a:lstStyle/>
          <a:p>
            <a:pPr marL="355600" indent="-342900">
              <a:lnSpc>
                <a:spcPct val="100000"/>
              </a:lnSpc>
              <a:spcBef>
                <a:spcPts val="100"/>
              </a:spcBef>
              <a:buClr>
                <a:srgbClr val="3333FF"/>
              </a:buClr>
              <a:buSzPct val="108333"/>
              <a:buFont typeface="Wingdings"/>
              <a:buChar char=""/>
              <a:tabLst>
                <a:tab pos="354965" algn="l"/>
                <a:tab pos="355600" algn="l"/>
              </a:tabLst>
            </a:pPr>
            <a:r>
              <a:rPr sz="1800" spc="-5" dirty="0">
                <a:latin typeface="Times New Roman"/>
                <a:cs typeface="Times New Roman"/>
              </a:rPr>
              <a:t>Finally considering both hole and electron</a:t>
            </a:r>
            <a:r>
              <a:rPr sz="1800" spc="-40"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conduction</a:t>
            </a:r>
            <a:endParaRPr sz="1800">
              <a:latin typeface="Times New Roman"/>
              <a:cs typeface="Times New Roman"/>
            </a:endParaRPr>
          </a:p>
        </p:txBody>
      </p:sp>
      <p:sp>
        <p:nvSpPr>
          <p:cNvPr id="13" name="object 13"/>
          <p:cNvSpPr/>
          <p:nvPr/>
        </p:nvSpPr>
        <p:spPr>
          <a:xfrm>
            <a:off x="4503305" y="6315455"/>
            <a:ext cx="85343" cy="3428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252845" y="6315455"/>
            <a:ext cx="85343" cy="3428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421265" y="6349746"/>
            <a:ext cx="3386327" cy="435102"/>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584451"/>
            <a:ext cx="345503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10" dirty="0">
                <a:latin typeface="Arial"/>
                <a:cs typeface="Arial"/>
              </a:rPr>
              <a:t>Formation </a:t>
            </a:r>
            <a:r>
              <a:rPr sz="2000" spc="-5" dirty="0">
                <a:latin typeface="Arial"/>
                <a:cs typeface="Arial"/>
              </a:rPr>
              <a:t>of a</a:t>
            </a:r>
            <a:r>
              <a:rPr sz="2000" spc="-15" dirty="0">
                <a:latin typeface="Arial"/>
                <a:cs typeface="Arial"/>
              </a:rPr>
              <a:t> </a:t>
            </a:r>
            <a:r>
              <a:rPr sz="2000" spc="-10" dirty="0">
                <a:latin typeface="Arial"/>
                <a:cs typeface="Arial"/>
              </a:rPr>
              <a:t>PN-Junction</a:t>
            </a:r>
            <a:endParaRPr sz="2000">
              <a:latin typeface="Arial"/>
              <a:cs typeface="Arial"/>
            </a:endParaRPr>
          </a:p>
        </p:txBody>
      </p:sp>
      <p:sp>
        <p:nvSpPr>
          <p:cNvPr id="5" name="object 5"/>
          <p:cNvSpPr txBox="1"/>
          <p:nvPr/>
        </p:nvSpPr>
        <p:spPr>
          <a:xfrm>
            <a:off x="1766449" y="1920770"/>
            <a:ext cx="7833359" cy="1887855"/>
          </a:xfrm>
          <a:prstGeom prst="rect">
            <a:avLst/>
          </a:prstGeom>
        </p:spPr>
        <p:txBody>
          <a:bodyPr vert="horz" wrap="square" lIns="0" tIns="91440" rIns="0" bIns="0" rtlCol="0">
            <a:spAutoFit/>
          </a:bodyPr>
          <a:lstStyle/>
          <a:p>
            <a:pPr marL="355600" indent="-342900">
              <a:lnSpc>
                <a:spcPct val="100000"/>
              </a:lnSpc>
              <a:spcBef>
                <a:spcPts val="720"/>
              </a:spcBef>
              <a:buClr>
                <a:srgbClr val="3333FF"/>
              </a:buClr>
              <a:buSzPct val="108333"/>
              <a:buFont typeface="Wingdings"/>
              <a:buChar char=""/>
              <a:tabLst>
                <a:tab pos="354965" algn="l"/>
                <a:tab pos="355600" algn="l"/>
              </a:tabLst>
            </a:pPr>
            <a:r>
              <a:rPr sz="1800" i="1" spc="-5" dirty="0">
                <a:latin typeface="Times New Roman"/>
                <a:cs typeface="Times New Roman"/>
              </a:rPr>
              <a:t>P-n </a:t>
            </a:r>
            <a:r>
              <a:rPr sz="1800" dirty="0">
                <a:latin typeface="Times New Roman"/>
                <a:cs typeface="Times New Roman"/>
              </a:rPr>
              <a:t>junctions are </a:t>
            </a:r>
            <a:r>
              <a:rPr sz="1800" spc="-5" dirty="0">
                <a:latin typeface="Times New Roman"/>
                <a:cs typeface="Times New Roman"/>
              </a:rPr>
              <a:t>formed by </a:t>
            </a:r>
            <a:r>
              <a:rPr sz="1800" dirty="0">
                <a:latin typeface="Times New Roman"/>
                <a:cs typeface="Times New Roman"/>
              </a:rPr>
              <a:t>joining </a:t>
            </a:r>
            <a:r>
              <a:rPr sz="1800" i="1" spc="-5" dirty="0">
                <a:latin typeface="Times New Roman"/>
                <a:cs typeface="Times New Roman"/>
              </a:rPr>
              <a:t>n</a:t>
            </a:r>
            <a:r>
              <a:rPr sz="1800" spc="-5" dirty="0">
                <a:latin typeface="Times New Roman"/>
                <a:cs typeface="Times New Roman"/>
              </a:rPr>
              <a:t>-type and </a:t>
            </a:r>
            <a:r>
              <a:rPr sz="1800" i="1" spc="-5" dirty="0">
                <a:latin typeface="Times New Roman"/>
                <a:cs typeface="Times New Roman"/>
              </a:rPr>
              <a:t>p</a:t>
            </a:r>
            <a:r>
              <a:rPr sz="1800" spc="-5" dirty="0">
                <a:latin typeface="Times New Roman"/>
                <a:cs typeface="Times New Roman"/>
              </a:rPr>
              <a:t>-type</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semiconductor</a:t>
            </a:r>
            <a:r>
              <a:rPr sz="1800" spc="-25" dirty="0">
                <a:solidFill>
                  <a:srgbClr val="009A9A"/>
                </a:solidFill>
                <a:latin typeface="Times New Roman"/>
                <a:cs typeface="Times New Roman"/>
              </a:rPr>
              <a:t> </a:t>
            </a:r>
            <a:r>
              <a:rPr sz="1800" spc="-5" dirty="0">
                <a:latin typeface="Times New Roman"/>
                <a:cs typeface="Times New Roman"/>
              </a:rPr>
              <a:t>materials.</a:t>
            </a:r>
            <a:endParaRPr sz="1800">
              <a:latin typeface="Times New Roman"/>
              <a:cs typeface="Times New Roman"/>
            </a:endParaRPr>
          </a:p>
          <a:p>
            <a:pPr marL="354965" marR="274955" indent="-342900">
              <a:lnSpc>
                <a:spcPts val="1939"/>
              </a:lnSpc>
              <a:spcBef>
                <a:spcPts val="1110"/>
              </a:spcBef>
              <a:buClr>
                <a:srgbClr val="3333FF"/>
              </a:buClr>
              <a:buSzPct val="108333"/>
              <a:buFont typeface="Wingdings"/>
              <a:buChar char=""/>
              <a:tabLst>
                <a:tab pos="354965" algn="l"/>
                <a:tab pos="355600" algn="l"/>
              </a:tabLst>
            </a:pPr>
            <a:r>
              <a:rPr sz="1800" spc="-5" dirty="0">
                <a:latin typeface="Times New Roman"/>
                <a:cs typeface="Times New Roman"/>
              </a:rPr>
              <a:t>Since the </a:t>
            </a:r>
            <a:r>
              <a:rPr sz="1800" i="1" spc="-5" dirty="0">
                <a:latin typeface="Times New Roman"/>
                <a:cs typeface="Times New Roman"/>
              </a:rPr>
              <a:t>n</a:t>
            </a:r>
            <a:r>
              <a:rPr sz="1800" spc="-5" dirty="0">
                <a:latin typeface="Times New Roman"/>
                <a:cs typeface="Times New Roman"/>
              </a:rPr>
              <a:t>-type region has </a:t>
            </a:r>
            <a:r>
              <a:rPr sz="1800" dirty="0">
                <a:latin typeface="Times New Roman"/>
                <a:cs typeface="Times New Roman"/>
              </a:rPr>
              <a:t>a </a:t>
            </a:r>
            <a:r>
              <a:rPr sz="1800" spc="-5" dirty="0">
                <a:latin typeface="Times New Roman"/>
                <a:cs typeface="Times New Roman"/>
              </a:rPr>
              <a:t>high electron concentration and the </a:t>
            </a:r>
            <a:r>
              <a:rPr sz="1800" i="1" dirty="0">
                <a:latin typeface="Times New Roman"/>
                <a:cs typeface="Times New Roman"/>
              </a:rPr>
              <a:t>p</a:t>
            </a:r>
            <a:r>
              <a:rPr sz="1800" dirty="0">
                <a:latin typeface="Times New Roman"/>
                <a:cs typeface="Times New Roman"/>
              </a:rPr>
              <a:t>-type a high  </a:t>
            </a:r>
            <a:r>
              <a:rPr sz="1800" spc="-5" dirty="0">
                <a:latin typeface="Times New Roman"/>
                <a:cs typeface="Times New Roman"/>
              </a:rPr>
              <a:t>hole concentration, electrons </a:t>
            </a:r>
            <a:r>
              <a:rPr sz="1800" spc="-10" dirty="0">
                <a:latin typeface="Times New Roman"/>
                <a:cs typeface="Times New Roman"/>
              </a:rPr>
              <a:t>diffuse </a:t>
            </a:r>
            <a:r>
              <a:rPr sz="1800" spc="-5" dirty="0">
                <a:latin typeface="Times New Roman"/>
                <a:cs typeface="Times New Roman"/>
              </a:rPr>
              <a:t>from the </a:t>
            </a:r>
            <a:r>
              <a:rPr sz="1800" i="1" spc="-5" dirty="0">
                <a:latin typeface="Times New Roman"/>
                <a:cs typeface="Times New Roman"/>
              </a:rPr>
              <a:t>n</a:t>
            </a:r>
            <a:r>
              <a:rPr sz="1800" spc="-5" dirty="0">
                <a:latin typeface="Times New Roman"/>
                <a:cs typeface="Times New Roman"/>
              </a:rPr>
              <a:t>-type side </a:t>
            </a:r>
            <a:r>
              <a:rPr sz="1800" dirty="0">
                <a:latin typeface="Times New Roman"/>
                <a:cs typeface="Times New Roman"/>
              </a:rPr>
              <a:t>to the </a:t>
            </a:r>
            <a:r>
              <a:rPr sz="1800" i="1" spc="-5" dirty="0">
                <a:latin typeface="Times New Roman"/>
                <a:cs typeface="Times New Roman"/>
              </a:rPr>
              <a:t>p</a:t>
            </a:r>
            <a:r>
              <a:rPr sz="1800" spc="-5" dirty="0">
                <a:latin typeface="Times New Roman"/>
                <a:cs typeface="Times New Roman"/>
              </a:rPr>
              <a:t>-type side.  </a:t>
            </a:r>
            <a:r>
              <a:rPr sz="1800" spc="-15" dirty="0">
                <a:latin typeface="Times New Roman"/>
                <a:cs typeface="Times New Roman"/>
              </a:rPr>
              <a:t>Similarly, </a:t>
            </a:r>
            <a:r>
              <a:rPr sz="1800" dirty="0">
                <a:latin typeface="Times New Roman"/>
                <a:cs typeface="Times New Roman"/>
              </a:rPr>
              <a:t>holes flow by</a:t>
            </a:r>
            <a:r>
              <a:rPr sz="1800" dirty="0">
                <a:solidFill>
                  <a:srgbClr val="009A9A"/>
                </a:solidFill>
                <a:latin typeface="Times New Roman"/>
                <a:cs typeface="Times New Roman"/>
              </a:rPr>
              <a:t> </a:t>
            </a:r>
            <a:r>
              <a:rPr sz="1800" u="sng" spc="-10" dirty="0">
                <a:solidFill>
                  <a:srgbClr val="009A9A"/>
                </a:solidFill>
                <a:uFill>
                  <a:solidFill>
                    <a:srgbClr val="009999"/>
                  </a:solidFill>
                </a:uFill>
                <a:latin typeface="Times New Roman"/>
                <a:cs typeface="Times New Roman"/>
              </a:rPr>
              <a:t>diffusion</a:t>
            </a:r>
            <a:r>
              <a:rPr sz="1800" spc="-10" dirty="0">
                <a:solidFill>
                  <a:srgbClr val="009A9A"/>
                </a:solidFill>
                <a:latin typeface="Times New Roman"/>
                <a:cs typeface="Times New Roman"/>
              </a:rPr>
              <a:t> </a:t>
            </a:r>
            <a:r>
              <a:rPr sz="1800" spc="-5" dirty="0">
                <a:latin typeface="Times New Roman"/>
                <a:cs typeface="Times New Roman"/>
              </a:rPr>
              <a:t>from the </a:t>
            </a:r>
            <a:r>
              <a:rPr sz="1800" i="1" dirty="0">
                <a:latin typeface="Times New Roman"/>
                <a:cs typeface="Times New Roman"/>
              </a:rPr>
              <a:t>p</a:t>
            </a:r>
            <a:r>
              <a:rPr sz="1800" dirty="0">
                <a:latin typeface="Times New Roman"/>
                <a:cs typeface="Times New Roman"/>
              </a:rPr>
              <a:t>-type side to the </a:t>
            </a:r>
            <a:r>
              <a:rPr sz="1800" i="1" dirty="0">
                <a:latin typeface="Times New Roman"/>
                <a:cs typeface="Times New Roman"/>
              </a:rPr>
              <a:t>n</a:t>
            </a:r>
            <a:r>
              <a:rPr sz="1800" dirty="0">
                <a:latin typeface="Times New Roman"/>
                <a:cs typeface="Times New Roman"/>
              </a:rPr>
              <a:t>-type</a:t>
            </a:r>
            <a:r>
              <a:rPr sz="1800" spc="-10" dirty="0">
                <a:latin typeface="Times New Roman"/>
                <a:cs typeface="Times New Roman"/>
              </a:rPr>
              <a:t> </a:t>
            </a:r>
            <a:r>
              <a:rPr sz="1800" dirty="0">
                <a:latin typeface="Times New Roman"/>
                <a:cs typeface="Times New Roman"/>
              </a:rPr>
              <a:t>side.</a:t>
            </a:r>
            <a:endParaRPr sz="1800">
              <a:latin typeface="Times New Roman"/>
              <a:cs typeface="Times New Roman"/>
            </a:endParaRPr>
          </a:p>
          <a:p>
            <a:pPr marL="355600" marR="5080" indent="-342900">
              <a:lnSpc>
                <a:spcPts val="1939"/>
              </a:lnSpc>
              <a:spcBef>
                <a:spcPts val="1095"/>
              </a:spcBef>
              <a:buClr>
                <a:srgbClr val="3333FF"/>
              </a:buClr>
              <a:buSzPct val="108333"/>
              <a:buFont typeface="Wingdings"/>
              <a:buChar char=""/>
              <a:tabLst>
                <a:tab pos="354965" algn="l"/>
                <a:tab pos="355600" algn="l"/>
              </a:tabLst>
            </a:pPr>
            <a:r>
              <a:rPr sz="1800" dirty="0">
                <a:latin typeface="Times New Roman"/>
                <a:cs typeface="Times New Roman"/>
              </a:rPr>
              <a:t>If the electrons and holes were not </a:t>
            </a:r>
            <a:r>
              <a:rPr sz="1800" spc="-10" dirty="0">
                <a:latin typeface="Times New Roman"/>
                <a:cs typeface="Times New Roman"/>
              </a:rPr>
              <a:t>charged, </a:t>
            </a:r>
            <a:r>
              <a:rPr sz="1800" spc="-5" dirty="0">
                <a:latin typeface="Times New Roman"/>
                <a:cs typeface="Times New Roman"/>
              </a:rPr>
              <a:t>this </a:t>
            </a:r>
            <a:r>
              <a:rPr sz="1800" spc="-10" dirty="0">
                <a:latin typeface="Times New Roman"/>
                <a:cs typeface="Times New Roman"/>
              </a:rPr>
              <a:t>diffusion </a:t>
            </a:r>
            <a:r>
              <a:rPr sz="1800" spc="-5" dirty="0">
                <a:latin typeface="Times New Roman"/>
                <a:cs typeface="Times New Roman"/>
              </a:rPr>
              <a:t>process would </a:t>
            </a:r>
            <a:r>
              <a:rPr sz="1800" dirty="0">
                <a:latin typeface="Times New Roman"/>
                <a:cs typeface="Times New Roman"/>
              </a:rPr>
              <a:t>continue  </a:t>
            </a:r>
            <a:r>
              <a:rPr sz="1800" spc="-5" dirty="0">
                <a:latin typeface="Times New Roman"/>
                <a:cs typeface="Times New Roman"/>
              </a:rPr>
              <a:t>until the concentration of electrons and holes on the two sides were the </a:t>
            </a:r>
            <a:r>
              <a:rPr sz="1800" spc="-10" dirty="0">
                <a:latin typeface="Times New Roman"/>
                <a:cs typeface="Times New Roman"/>
              </a:rPr>
              <a:t>same,</a:t>
            </a:r>
            <a:r>
              <a:rPr sz="1800" spc="65" dirty="0">
                <a:latin typeface="Times New Roman"/>
                <a:cs typeface="Times New Roman"/>
              </a:rPr>
              <a:t> </a:t>
            </a:r>
            <a:r>
              <a:rPr sz="1800" spc="-5" dirty="0">
                <a:latin typeface="Times New Roman"/>
                <a:cs typeface="Times New Roman"/>
              </a:rPr>
              <a:t>as</a:t>
            </a:r>
            <a:endParaRPr sz="1800">
              <a:latin typeface="Times New Roman"/>
              <a:cs typeface="Times New Roman"/>
            </a:endParaRPr>
          </a:p>
        </p:txBody>
      </p:sp>
      <p:sp>
        <p:nvSpPr>
          <p:cNvPr id="6" name="object 6"/>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766449" y="3676419"/>
            <a:ext cx="7874000" cy="2907030"/>
          </a:xfrm>
          <a:prstGeom prst="rect">
            <a:avLst/>
          </a:prstGeom>
        </p:spPr>
        <p:txBody>
          <a:bodyPr vert="horz" wrap="square" lIns="0" tIns="91440" rIns="0" bIns="0" rtlCol="0">
            <a:spAutoFit/>
          </a:bodyPr>
          <a:lstStyle/>
          <a:p>
            <a:pPr marL="355600">
              <a:lnSpc>
                <a:spcPct val="100000"/>
              </a:lnSpc>
              <a:spcBef>
                <a:spcPts val="720"/>
              </a:spcBef>
            </a:pPr>
            <a:r>
              <a:rPr sz="1800" dirty="0">
                <a:latin typeface="Times New Roman"/>
                <a:cs typeface="Times New Roman"/>
              </a:rPr>
              <a:t>happens if two </a:t>
            </a:r>
            <a:r>
              <a:rPr sz="1800" spc="-5" dirty="0">
                <a:latin typeface="Times New Roman"/>
                <a:cs typeface="Times New Roman"/>
              </a:rPr>
              <a:t>gasses </a:t>
            </a:r>
            <a:r>
              <a:rPr sz="1800" dirty="0">
                <a:latin typeface="Times New Roman"/>
                <a:cs typeface="Times New Roman"/>
              </a:rPr>
              <a:t>come into contact with each</a:t>
            </a:r>
            <a:r>
              <a:rPr sz="1800" spc="5" dirty="0">
                <a:latin typeface="Times New Roman"/>
                <a:cs typeface="Times New Roman"/>
              </a:rPr>
              <a:t> </a:t>
            </a:r>
            <a:r>
              <a:rPr sz="1800" spc="-20" dirty="0">
                <a:latin typeface="Times New Roman"/>
                <a:cs typeface="Times New Roman"/>
              </a:rPr>
              <a:t>other.</a:t>
            </a:r>
            <a:endParaRPr sz="1800">
              <a:latin typeface="Times New Roman"/>
              <a:cs typeface="Times New Roman"/>
            </a:endParaRPr>
          </a:p>
          <a:p>
            <a:pPr marL="354965" marR="214629" indent="-342900" algn="just">
              <a:lnSpc>
                <a:spcPts val="1939"/>
              </a:lnSpc>
              <a:spcBef>
                <a:spcPts val="1110"/>
              </a:spcBef>
              <a:buClr>
                <a:srgbClr val="3333FF"/>
              </a:buClr>
              <a:buSzPct val="108333"/>
              <a:buFont typeface="Wingdings"/>
              <a:buChar char=""/>
              <a:tabLst>
                <a:tab pos="355600" algn="l"/>
              </a:tabLst>
            </a:pPr>
            <a:r>
              <a:rPr sz="1800" spc="-15" dirty="0">
                <a:latin typeface="Times New Roman"/>
                <a:cs typeface="Times New Roman"/>
              </a:rPr>
              <a:t>However, </a:t>
            </a:r>
            <a:r>
              <a:rPr sz="1800" spc="-5" dirty="0">
                <a:latin typeface="Times New Roman"/>
                <a:cs typeface="Times New Roman"/>
              </a:rPr>
              <a:t>in </a:t>
            </a:r>
            <a:r>
              <a:rPr sz="1800" dirty="0">
                <a:latin typeface="Times New Roman"/>
                <a:cs typeface="Times New Roman"/>
              </a:rPr>
              <a:t>a </a:t>
            </a:r>
            <a:r>
              <a:rPr sz="1800" i="1" dirty="0">
                <a:latin typeface="Times New Roman"/>
                <a:cs typeface="Times New Roman"/>
              </a:rPr>
              <a:t>p-n </a:t>
            </a:r>
            <a:r>
              <a:rPr sz="1800" dirty="0">
                <a:latin typeface="Times New Roman"/>
                <a:cs typeface="Times New Roman"/>
              </a:rPr>
              <a:t>junction, </a:t>
            </a:r>
            <a:r>
              <a:rPr sz="1800" spc="-5" dirty="0">
                <a:latin typeface="Times New Roman"/>
                <a:cs typeface="Times New Roman"/>
              </a:rPr>
              <a:t>when </a:t>
            </a:r>
            <a:r>
              <a:rPr sz="1800" dirty="0">
                <a:latin typeface="Times New Roman"/>
                <a:cs typeface="Times New Roman"/>
              </a:rPr>
              <a:t>the electrons and </a:t>
            </a:r>
            <a:r>
              <a:rPr sz="1800" spc="-5" dirty="0">
                <a:latin typeface="Times New Roman"/>
                <a:cs typeface="Times New Roman"/>
              </a:rPr>
              <a:t>holes </a:t>
            </a:r>
            <a:r>
              <a:rPr sz="1800" dirty="0">
                <a:latin typeface="Times New Roman"/>
                <a:cs typeface="Times New Roman"/>
              </a:rPr>
              <a:t>move to the </a:t>
            </a:r>
            <a:r>
              <a:rPr sz="1800" spc="-5" dirty="0">
                <a:latin typeface="Times New Roman"/>
                <a:cs typeface="Times New Roman"/>
              </a:rPr>
              <a:t>other side  of the junction, they leave behind exposed charges </a:t>
            </a:r>
            <a:r>
              <a:rPr sz="1800" dirty="0">
                <a:latin typeface="Times New Roman"/>
                <a:cs typeface="Times New Roman"/>
              </a:rPr>
              <a:t>on </a:t>
            </a:r>
            <a:r>
              <a:rPr sz="1800" spc="-5" dirty="0">
                <a:latin typeface="Times New Roman"/>
                <a:cs typeface="Times New Roman"/>
              </a:rPr>
              <a:t>dopant atom sites, which  are fixed in the crystal lattice and are unable to</a:t>
            </a:r>
            <a:r>
              <a:rPr sz="1800" spc="50" dirty="0">
                <a:latin typeface="Times New Roman"/>
                <a:cs typeface="Times New Roman"/>
              </a:rPr>
              <a:t> </a:t>
            </a:r>
            <a:r>
              <a:rPr sz="1800" spc="-5" dirty="0">
                <a:latin typeface="Times New Roman"/>
                <a:cs typeface="Times New Roman"/>
              </a:rPr>
              <a:t>move.</a:t>
            </a:r>
            <a:endParaRPr sz="1800">
              <a:latin typeface="Times New Roman"/>
              <a:cs typeface="Times New Roman"/>
            </a:endParaRPr>
          </a:p>
          <a:p>
            <a:pPr marL="355600" marR="273050" indent="-342900" algn="just">
              <a:lnSpc>
                <a:spcPts val="1939"/>
              </a:lnSpc>
              <a:spcBef>
                <a:spcPts val="1095"/>
              </a:spcBef>
              <a:buClr>
                <a:srgbClr val="3333FF"/>
              </a:buClr>
              <a:buSzPct val="108333"/>
              <a:buFont typeface="Wingdings"/>
              <a:buChar char=""/>
              <a:tabLst>
                <a:tab pos="355600" algn="l"/>
              </a:tabLst>
            </a:pPr>
            <a:r>
              <a:rPr sz="1800" spc="-5" dirty="0">
                <a:latin typeface="Times New Roman"/>
                <a:cs typeface="Times New Roman"/>
              </a:rPr>
              <a:t>On the </a:t>
            </a:r>
            <a:r>
              <a:rPr sz="1800" i="1" spc="-5" dirty="0">
                <a:latin typeface="Times New Roman"/>
                <a:cs typeface="Times New Roman"/>
              </a:rPr>
              <a:t>n</a:t>
            </a:r>
            <a:r>
              <a:rPr sz="1800" spc="-5" dirty="0">
                <a:latin typeface="Times New Roman"/>
                <a:cs typeface="Times New Roman"/>
              </a:rPr>
              <a:t>-type side, positive </a:t>
            </a:r>
            <a:r>
              <a:rPr sz="1800" dirty="0">
                <a:latin typeface="Times New Roman"/>
                <a:cs typeface="Times New Roman"/>
              </a:rPr>
              <a:t>ion cores are exposed. </a:t>
            </a:r>
            <a:r>
              <a:rPr sz="1800" spc="-5" dirty="0">
                <a:latin typeface="Times New Roman"/>
                <a:cs typeface="Times New Roman"/>
              </a:rPr>
              <a:t>On </a:t>
            </a:r>
            <a:r>
              <a:rPr sz="1800" dirty="0">
                <a:latin typeface="Times New Roman"/>
                <a:cs typeface="Times New Roman"/>
              </a:rPr>
              <a:t>the </a:t>
            </a:r>
            <a:r>
              <a:rPr sz="1800" i="1" spc="-5" dirty="0">
                <a:latin typeface="Times New Roman"/>
                <a:cs typeface="Times New Roman"/>
              </a:rPr>
              <a:t>p</a:t>
            </a:r>
            <a:r>
              <a:rPr sz="1800" spc="-5" dirty="0">
                <a:latin typeface="Times New Roman"/>
                <a:cs typeface="Times New Roman"/>
              </a:rPr>
              <a:t>-type side, negative  </a:t>
            </a:r>
            <a:r>
              <a:rPr sz="1800" dirty="0">
                <a:latin typeface="Times New Roman"/>
                <a:cs typeface="Times New Roman"/>
              </a:rPr>
              <a:t>ion </a:t>
            </a:r>
            <a:r>
              <a:rPr sz="1800" spc="-5" dirty="0">
                <a:latin typeface="Times New Roman"/>
                <a:cs typeface="Times New Roman"/>
              </a:rPr>
              <a:t>cores </a:t>
            </a:r>
            <a:r>
              <a:rPr sz="1800" dirty="0">
                <a:latin typeface="Times New Roman"/>
                <a:cs typeface="Times New Roman"/>
              </a:rPr>
              <a:t>are</a:t>
            </a:r>
            <a:r>
              <a:rPr sz="1800" spc="-10" dirty="0">
                <a:latin typeface="Times New Roman"/>
                <a:cs typeface="Times New Roman"/>
              </a:rPr>
              <a:t> </a:t>
            </a:r>
            <a:r>
              <a:rPr sz="1800" spc="-5" dirty="0">
                <a:latin typeface="Times New Roman"/>
                <a:cs typeface="Times New Roman"/>
              </a:rPr>
              <a:t>exposed.</a:t>
            </a:r>
            <a:endParaRPr sz="1800">
              <a:latin typeface="Times New Roman"/>
              <a:cs typeface="Times New Roman"/>
            </a:endParaRPr>
          </a:p>
          <a:p>
            <a:pPr marL="354965" marR="5080" indent="-342900">
              <a:lnSpc>
                <a:spcPts val="1939"/>
              </a:lnSpc>
              <a:spcBef>
                <a:spcPts val="1085"/>
              </a:spcBef>
              <a:buClr>
                <a:srgbClr val="3333FF"/>
              </a:buClr>
              <a:buSzPct val="108333"/>
              <a:buFont typeface="Wingdings"/>
              <a:buChar char=""/>
              <a:tabLst>
                <a:tab pos="354965" algn="l"/>
                <a:tab pos="355600" algn="l"/>
              </a:tabLst>
            </a:pPr>
            <a:r>
              <a:rPr sz="1800" spc="-5" dirty="0">
                <a:latin typeface="Times New Roman"/>
                <a:cs typeface="Times New Roman"/>
              </a:rPr>
              <a:t>An electric field </a:t>
            </a:r>
            <a:r>
              <a:rPr sz="1800" dirty="0">
                <a:latin typeface="Times New Roman"/>
                <a:cs typeface="Times New Roman"/>
              </a:rPr>
              <a:t>Ê </a:t>
            </a:r>
            <a:r>
              <a:rPr sz="1800" spc="-5" dirty="0">
                <a:latin typeface="Times New Roman"/>
                <a:cs typeface="Times New Roman"/>
              </a:rPr>
              <a:t>forms between the positive ion cores in the </a:t>
            </a:r>
            <a:r>
              <a:rPr sz="1800" i="1" spc="-5" dirty="0">
                <a:latin typeface="Times New Roman"/>
                <a:cs typeface="Times New Roman"/>
              </a:rPr>
              <a:t>n</a:t>
            </a:r>
            <a:r>
              <a:rPr sz="1800" spc="-5" dirty="0">
                <a:latin typeface="Times New Roman"/>
                <a:cs typeface="Times New Roman"/>
              </a:rPr>
              <a:t>-type material and  negative ion cores in the </a:t>
            </a:r>
            <a:r>
              <a:rPr sz="1800" i="1" spc="-5" dirty="0">
                <a:latin typeface="Times New Roman"/>
                <a:cs typeface="Times New Roman"/>
              </a:rPr>
              <a:t>p</a:t>
            </a:r>
            <a:r>
              <a:rPr sz="1800" spc="-5" dirty="0">
                <a:latin typeface="Times New Roman"/>
                <a:cs typeface="Times New Roman"/>
              </a:rPr>
              <a:t>-type</a:t>
            </a:r>
            <a:r>
              <a:rPr sz="1800" spc="10" dirty="0">
                <a:latin typeface="Times New Roman"/>
                <a:cs typeface="Times New Roman"/>
              </a:rPr>
              <a:t> </a:t>
            </a:r>
            <a:r>
              <a:rPr sz="1800" spc="-5" dirty="0">
                <a:latin typeface="Times New Roman"/>
                <a:cs typeface="Times New Roman"/>
              </a:rPr>
              <a:t>material.</a:t>
            </a:r>
            <a:endParaRPr sz="1800">
              <a:latin typeface="Times New Roman"/>
              <a:cs typeface="Times New Roman"/>
            </a:endParaRPr>
          </a:p>
          <a:p>
            <a:pPr marL="355600" indent="-342900">
              <a:lnSpc>
                <a:spcPct val="100000"/>
              </a:lnSpc>
              <a:spcBef>
                <a:spcPts val="840"/>
              </a:spcBef>
              <a:buClr>
                <a:srgbClr val="3333FF"/>
              </a:buClr>
              <a:buSzPct val="108333"/>
              <a:buFont typeface="Wingdings"/>
              <a:buChar char=""/>
              <a:tabLst>
                <a:tab pos="354965" algn="l"/>
                <a:tab pos="355600" algn="l"/>
              </a:tabLst>
            </a:pPr>
            <a:r>
              <a:rPr sz="1800" spc="-5" dirty="0">
                <a:latin typeface="Times New Roman"/>
                <a:cs typeface="Times New Roman"/>
              </a:rPr>
              <a:t>This region is called the "depletion region" since the electric field quickly</a:t>
            </a:r>
            <a:r>
              <a:rPr sz="1800" spc="100" dirty="0">
                <a:latin typeface="Times New Roman"/>
                <a:cs typeface="Times New Roman"/>
              </a:rPr>
              <a:t> </a:t>
            </a:r>
            <a:r>
              <a:rPr sz="1800" spc="-10" dirty="0">
                <a:latin typeface="Times New Roman"/>
                <a:cs typeface="Times New Roman"/>
              </a:rPr>
              <a:t>sweeps</a:t>
            </a:r>
            <a:endParaRPr sz="1800">
              <a:latin typeface="Times New Roman"/>
              <a:cs typeface="Times New Roman"/>
            </a:endParaRPr>
          </a:p>
        </p:txBody>
      </p:sp>
      <p:sp>
        <p:nvSpPr>
          <p:cNvPr id="11" name="object 11"/>
          <p:cNvSpPr txBox="1"/>
          <p:nvPr/>
        </p:nvSpPr>
        <p:spPr>
          <a:xfrm>
            <a:off x="2109349" y="6526021"/>
            <a:ext cx="5599430" cy="299720"/>
          </a:xfrm>
          <a:prstGeom prst="rect">
            <a:avLst/>
          </a:prstGeom>
        </p:spPr>
        <p:txBody>
          <a:bodyPr vert="horz" wrap="square" lIns="0" tIns="12700" rIns="0" bIns="0" rtlCol="0">
            <a:spAutoFit/>
          </a:bodyPr>
          <a:lstStyle/>
          <a:p>
            <a:pPr marL="12700">
              <a:lnSpc>
                <a:spcPct val="100000"/>
              </a:lnSpc>
              <a:spcBef>
                <a:spcPts val="100"/>
              </a:spcBef>
            </a:pPr>
            <a:r>
              <a:rPr sz="1800" u="sng" spc="-5" dirty="0">
                <a:solidFill>
                  <a:srgbClr val="009A9A"/>
                </a:solidFill>
                <a:uFill>
                  <a:solidFill>
                    <a:srgbClr val="009999"/>
                  </a:solidFill>
                </a:uFill>
                <a:latin typeface="Times New Roman"/>
                <a:cs typeface="Times New Roman"/>
              </a:rPr>
              <a:t>free carriers</a:t>
            </a:r>
            <a:r>
              <a:rPr sz="1800" spc="-5" dirty="0">
                <a:solidFill>
                  <a:srgbClr val="009A9A"/>
                </a:solidFill>
                <a:latin typeface="Times New Roman"/>
                <a:cs typeface="Times New Roman"/>
              </a:rPr>
              <a:t> </a:t>
            </a:r>
            <a:r>
              <a:rPr sz="1800" spc="-5" dirty="0">
                <a:latin typeface="Times New Roman"/>
                <a:cs typeface="Times New Roman"/>
              </a:rPr>
              <a:t>out, hence the region is depleted of free</a:t>
            </a:r>
            <a:r>
              <a:rPr sz="1800" spc="5" dirty="0">
                <a:latin typeface="Times New Roman"/>
                <a:cs typeface="Times New Roman"/>
              </a:rPr>
              <a:t> </a:t>
            </a:r>
            <a:r>
              <a:rPr sz="1800" spc="-5" dirty="0">
                <a:latin typeface="Times New Roman"/>
                <a:cs typeface="Times New Roman"/>
              </a:rPr>
              <a:t>carriers.</a:t>
            </a:r>
            <a:endParaRPr sz="18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2099310" cy="452755"/>
          </a:xfrm>
          <a:prstGeom prst="rect">
            <a:avLst/>
          </a:prstGeom>
        </p:spPr>
        <p:txBody>
          <a:bodyPr vert="horz" wrap="square" lIns="0" tIns="12700" rIns="0" bIns="0" rtlCol="0">
            <a:spAutoFit/>
          </a:bodyPr>
          <a:lstStyle/>
          <a:p>
            <a:pPr marL="12700">
              <a:lnSpc>
                <a:spcPct val="100000"/>
              </a:lnSpc>
              <a:spcBef>
                <a:spcPts val="100"/>
              </a:spcBef>
            </a:pPr>
            <a:r>
              <a:rPr spc="-5" dirty="0"/>
              <a:t>PN</a:t>
            </a:r>
            <a:r>
              <a:rPr spc="-85" dirty="0"/>
              <a:t> </a:t>
            </a:r>
            <a:r>
              <a:rPr spc="-5" dirty="0"/>
              <a:t>Junction</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296549" y="1495717"/>
            <a:ext cx="7708900" cy="1435100"/>
          </a:xfrm>
          <a:prstGeom prst="rect">
            <a:avLst/>
          </a:prstGeom>
        </p:spPr>
        <p:txBody>
          <a:bodyPr vert="horz" wrap="square" lIns="0" tIns="100965" rIns="0" bIns="0" rtlCol="0">
            <a:spAutoFit/>
          </a:bodyPr>
          <a:lstStyle/>
          <a:p>
            <a:pPr marL="368300" indent="-342900">
              <a:lnSpc>
                <a:spcPct val="100000"/>
              </a:lnSpc>
              <a:spcBef>
                <a:spcPts val="795"/>
              </a:spcBef>
              <a:buClr>
                <a:srgbClr val="3333FF"/>
              </a:buClr>
              <a:buSzPct val="110000"/>
              <a:buFont typeface="Wingdings"/>
              <a:buChar char=""/>
              <a:tabLst>
                <a:tab pos="368300" algn="l"/>
              </a:tabLst>
            </a:pPr>
            <a:r>
              <a:rPr sz="2000" spc="-10" dirty="0">
                <a:latin typeface="Arial"/>
                <a:cs typeface="Arial"/>
              </a:rPr>
              <a:t>Formation </a:t>
            </a:r>
            <a:r>
              <a:rPr sz="2000" spc="-5" dirty="0">
                <a:latin typeface="Arial"/>
                <a:cs typeface="Arial"/>
              </a:rPr>
              <a:t>of a</a:t>
            </a:r>
            <a:r>
              <a:rPr sz="2000" spc="-10" dirty="0">
                <a:latin typeface="Arial"/>
                <a:cs typeface="Arial"/>
              </a:rPr>
              <a:t> PN-Junction</a:t>
            </a:r>
            <a:endParaRPr sz="2000">
              <a:latin typeface="Arial"/>
              <a:cs typeface="Arial"/>
            </a:endParaRPr>
          </a:p>
          <a:p>
            <a:pPr marL="825500" lvl="1" indent="-343535">
              <a:lnSpc>
                <a:spcPct val="100000"/>
              </a:lnSpc>
              <a:spcBef>
                <a:spcPts val="869"/>
              </a:spcBef>
              <a:buClr>
                <a:srgbClr val="3333FF"/>
              </a:buClr>
              <a:buSzPct val="108333"/>
              <a:buFont typeface="Wingdings"/>
              <a:buChar char=""/>
              <a:tabLst>
                <a:tab pos="824865" algn="l"/>
                <a:tab pos="825500" algn="l"/>
              </a:tabLst>
            </a:pPr>
            <a:r>
              <a:rPr sz="1800" spc="-5" dirty="0">
                <a:latin typeface="Times New Roman"/>
                <a:cs typeface="Times New Roman"/>
              </a:rPr>
              <a:t>A "built in" potential V</a:t>
            </a:r>
            <a:r>
              <a:rPr sz="1800" spc="-7" baseline="-20833" dirty="0">
                <a:latin typeface="Times New Roman"/>
                <a:cs typeface="Times New Roman"/>
              </a:rPr>
              <a:t>bi </a:t>
            </a:r>
            <a:r>
              <a:rPr sz="1800" spc="-5" dirty="0">
                <a:latin typeface="Times New Roman"/>
                <a:cs typeface="Times New Roman"/>
              </a:rPr>
              <a:t>due to </a:t>
            </a:r>
            <a:r>
              <a:rPr sz="1800" dirty="0">
                <a:latin typeface="Times New Roman"/>
                <a:cs typeface="Times New Roman"/>
              </a:rPr>
              <a:t>Ê </a:t>
            </a:r>
            <a:r>
              <a:rPr sz="1800" spc="-5" dirty="0">
                <a:latin typeface="Times New Roman"/>
                <a:cs typeface="Times New Roman"/>
              </a:rPr>
              <a:t>is formed </a:t>
            </a:r>
            <a:r>
              <a:rPr sz="1800" dirty="0">
                <a:latin typeface="Times New Roman"/>
                <a:cs typeface="Times New Roman"/>
              </a:rPr>
              <a:t>at the</a:t>
            </a:r>
            <a:r>
              <a:rPr sz="1800" spc="-245" dirty="0">
                <a:latin typeface="Times New Roman"/>
                <a:cs typeface="Times New Roman"/>
              </a:rPr>
              <a:t> </a:t>
            </a:r>
            <a:r>
              <a:rPr sz="1800" dirty="0">
                <a:latin typeface="Times New Roman"/>
                <a:cs typeface="Times New Roman"/>
              </a:rPr>
              <a:t>junction.</a:t>
            </a:r>
            <a:endParaRPr sz="1800">
              <a:latin typeface="Times New Roman"/>
              <a:cs typeface="Times New Roman"/>
            </a:endParaRPr>
          </a:p>
          <a:p>
            <a:pPr marL="824865" marR="55880" lvl="1" indent="-342900">
              <a:lnSpc>
                <a:spcPts val="1939"/>
              </a:lnSpc>
              <a:spcBef>
                <a:spcPts val="1115"/>
              </a:spcBef>
              <a:buClr>
                <a:srgbClr val="3333FF"/>
              </a:buClr>
              <a:buSzPct val="108333"/>
              <a:buFont typeface="Wingdings"/>
              <a:buChar char=""/>
              <a:tabLst>
                <a:tab pos="824865" algn="l"/>
                <a:tab pos="825500" algn="l"/>
              </a:tabLst>
            </a:pPr>
            <a:r>
              <a:rPr sz="1800" spc="-5" dirty="0">
                <a:latin typeface="Times New Roman"/>
                <a:cs typeface="Times New Roman"/>
              </a:rPr>
              <a:t>The schematic diagram below shows the formation of the </a:t>
            </a:r>
            <a:r>
              <a:rPr sz="1800" dirty="0">
                <a:latin typeface="Times New Roman"/>
                <a:cs typeface="Times New Roman"/>
              </a:rPr>
              <a:t>Ê </a:t>
            </a:r>
            <a:r>
              <a:rPr sz="1800" spc="-5" dirty="0">
                <a:latin typeface="Times New Roman"/>
                <a:cs typeface="Times New Roman"/>
              </a:rPr>
              <a:t>at the junction  between </a:t>
            </a:r>
            <a:r>
              <a:rPr sz="1800" i="1" dirty="0">
                <a:latin typeface="Times New Roman"/>
                <a:cs typeface="Times New Roman"/>
              </a:rPr>
              <a:t>n </a:t>
            </a:r>
            <a:r>
              <a:rPr sz="1800" dirty="0">
                <a:latin typeface="Times New Roman"/>
                <a:cs typeface="Times New Roman"/>
              </a:rPr>
              <a:t>and </a:t>
            </a:r>
            <a:r>
              <a:rPr sz="1800" i="1" spc="-5" dirty="0">
                <a:latin typeface="Times New Roman"/>
                <a:cs typeface="Times New Roman"/>
              </a:rPr>
              <a:t>p</a:t>
            </a:r>
            <a:r>
              <a:rPr sz="1800" spc="-5" dirty="0">
                <a:latin typeface="Times New Roman"/>
                <a:cs typeface="Times New Roman"/>
              </a:rPr>
              <a:t>-type material</a:t>
            </a:r>
            <a:endParaRPr sz="1800">
              <a:latin typeface="Times New Roman"/>
              <a:cs typeface="Times New Roman"/>
            </a:endParaRPr>
          </a:p>
        </p:txBody>
      </p:sp>
      <p:sp>
        <p:nvSpPr>
          <p:cNvPr id="5" name="object 5"/>
          <p:cNvSpPr/>
          <p:nvPr/>
        </p:nvSpPr>
        <p:spPr>
          <a:xfrm>
            <a:off x="1197749" y="3112770"/>
            <a:ext cx="3959352" cy="267690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834519" y="3118104"/>
            <a:ext cx="3870959" cy="263423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2031</Words>
  <Application>Microsoft Office PowerPoint</Application>
  <PresentationFormat>Custom</PresentationFormat>
  <Paragraphs>131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lpstr>PN Junction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&lt;4D6963726F736F667420506F776572506F696E74202D20BFA1B3CAC1F6BAAFC8AFBCD2C0E7C6AFB7D0362E70707478&gt;</dc:title>
  <dc:creator>&lt;C1A4C7F6BCAE&gt;</dc:creator>
  <cp:lastModifiedBy>user1</cp:lastModifiedBy>
  <cp:revision>1</cp:revision>
  <dcterms:created xsi:type="dcterms:W3CDTF">2019-07-08T14:52:33Z</dcterms:created>
  <dcterms:modified xsi:type="dcterms:W3CDTF">2019-07-09T00:58:42Z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2013-10-28T00:00:00Z</vt:filetime>
  </property>
  <property fmtid="{D5CDD505-2E9C-101B-9397-08002B2CF9AE}" pid="3" name="Creator">
    <vt:lpwstr>PScript5.dll Version 5.2.2</vt:lpwstr>
  </property>
  <property fmtid="{D5CDD505-2E9C-101B-9397-08002B2CF9AE}" pid="4" name="LastSaved">
    <vt:filetime>2019-07-08T00:00:00Z</vt:filetime>
  </property>
</Properties>
</file>