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194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04905" y="493267"/>
            <a:ext cx="7483589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A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A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A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3516" y="512318"/>
            <a:ext cx="3086366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4A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70782" y="3104936"/>
            <a:ext cx="8046720" cy="2244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jpeg"/><Relationship Id="rId18" Type="http://schemas.openxmlformats.org/officeDocument/2006/relationships/image" Target="../media/image159.png"/><Relationship Id="rId26" Type="http://schemas.openxmlformats.org/officeDocument/2006/relationships/image" Target="../media/image167.png"/><Relationship Id="rId3" Type="http://schemas.openxmlformats.org/officeDocument/2006/relationships/image" Target="../media/image144.png"/><Relationship Id="rId21" Type="http://schemas.openxmlformats.org/officeDocument/2006/relationships/image" Target="../media/image162.jpeg"/><Relationship Id="rId34" Type="http://schemas.openxmlformats.org/officeDocument/2006/relationships/image" Target="../media/image175.jpe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jpeg"/><Relationship Id="rId25" Type="http://schemas.openxmlformats.org/officeDocument/2006/relationships/image" Target="../media/image166.png"/><Relationship Id="rId33" Type="http://schemas.openxmlformats.org/officeDocument/2006/relationships/image" Target="../media/image174.jpeg"/><Relationship Id="rId2" Type="http://schemas.openxmlformats.org/officeDocument/2006/relationships/image" Target="../media/image143.png"/><Relationship Id="rId16" Type="http://schemas.openxmlformats.org/officeDocument/2006/relationships/image" Target="../media/image157.jpeg"/><Relationship Id="rId20" Type="http://schemas.openxmlformats.org/officeDocument/2006/relationships/image" Target="../media/image161.jpeg"/><Relationship Id="rId29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jpeg"/><Relationship Id="rId24" Type="http://schemas.openxmlformats.org/officeDocument/2006/relationships/image" Target="../media/image165.png"/><Relationship Id="rId32" Type="http://schemas.openxmlformats.org/officeDocument/2006/relationships/image" Target="../media/image173.png"/><Relationship Id="rId5" Type="http://schemas.openxmlformats.org/officeDocument/2006/relationships/image" Target="../media/image146.jpe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9.jpeg"/><Relationship Id="rId36" Type="http://schemas.openxmlformats.org/officeDocument/2006/relationships/image" Target="../media/image177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31" Type="http://schemas.openxmlformats.org/officeDocument/2006/relationships/image" Target="../media/image172.png"/><Relationship Id="rId4" Type="http://schemas.openxmlformats.org/officeDocument/2006/relationships/image" Target="../media/image145.png"/><Relationship Id="rId9" Type="http://schemas.openxmlformats.org/officeDocument/2006/relationships/image" Target="../media/image150.jpeg"/><Relationship Id="rId14" Type="http://schemas.openxmlformats.org/officeDocument/2006/relationships/image" Target="../media/image155.png"/><Relationship Id="rId22" Type="http://schemas.openxmlformats.org/officeDocument/2006/relationships/image" Target="../media/image163.jpeg"/><Relationship Id="rId27" Type="http://schemas.openxmlformats.org/officeDocument/2006/relationships/image" Target="../media/image168.jpeg"/><Relationship Id="rId30" Type="http://schemas.openxmlformats.org/officeDocument/2006/relationships/image" Target="../media/image171.png"/><Relationship Id="rId35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Relationship Id="rId9" Type="http://schemas.openxmlformats.org/officeDocument/2006/relationships/image" Target="../media/image1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jpeg"/><Relationship Id="rId4" Type="http://schemas.openxmlformats.org/officeDocument/2006/relationships/image" Target="../media/image2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4" Type="http://schemas.openxmlformats.org/officeDocument/2006/relationships/image" Target="../media/image21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356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Dye-Sensitized Solar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9399" y="2145030"/>
            <a:ext cx="4824984" cy="3711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92871" y="1813560"/>
            <a:ext cx="6464046" cy="4536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2871" y="6349746"/>
            <a:ext cx="6464046" cy="353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8785" y="1962463"/>
            <a:ext cx="6196580" cy="10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2603" y="1879092"/>
            <a:ext cx="3265932" cy="184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77314" y="2063495"/>
            <a:ext cx="6375259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2603" y="2063495"/>
            <a:ext cx="3265208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8725" y="2920745"/>
            <a:ext cx="6375259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2603" y="2920745"/>
            <a:ext cx="3265208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77314" y="3777996"/>
            <a:ext cx="6375259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2603" y="3777996"/>
            <a:ext cx="3264382" cy="378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48725" y="4635246"/>
            <a:ext cx="6403847" cy="1714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48725" y="6349746"/>
            <a:ext cx="6403847" cy="3154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13623" y="1718310"/>
            <a:ext cx="7279385" cy="4631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3623" y="6349746"/>
            <a:ext cx="7279385" cy="5859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23529" y="1857755"/>
            <a:ext cx="6919721" cy="4491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3529" y="6349746"/>
            <a:ext cx="6919721" cy="416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7559" y="542798"/>
            <a:ext cx="43535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24459C"/>
                </a:solidFill>
              </a:rPr>
              <a:t>Long Term Stability</a:t>
            </a:r>
            <a:r>
              <a:rPr sz="2800" spc="-6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(LTS)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18473" y="1527048"/>
            <a:ext cx="6634733" cy="4822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30073" y="5983478"/>
            <a:ext cx="6185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IPS-17,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Sydney,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Australia,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July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27-August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1,</a:t>
            </a:r>
            <a:r>
              <a:rPr sz="2400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2008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839" y="63489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8473" y="6349746"/>
            <a:ext cx="6634733" cy="1546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763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5983" y="2242920"/>
            <a:ext cx="3432343" cy="677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30986" y="2920745"/>
            <a:ext cx="3725966" cy="8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4839" y="37772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7239" y="3777996"/>
            <a:ext cx="4616958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1604" y="4635246"/>
            <a:ext cx="2865349" cy="612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55637" y="1888023"/>
            <a:ext cx="4367530" cy="4146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spc="-5" dirty="0">
                <a:latin typeface="Times New Roman"/>
                <a:cs typeface="Times New Roman"/>
              </a:rPr>
              <a:t>Photoexcitation </a:t>
            </a:r>
            <a:r>
              <a:rPr sz="1600" dirty="0">
                <a:latin typeface="Times New Roman"/>
                <a:cs typeface="Times New Roman"/>
              </a:rPr>
              <a:t>of </a:t>
            </a:r>
            <a:r>
              <a:rPr sz="1600" spc="-5" dirty="0">
                <a:latin typeface="Times New Roman"/>
                <a:cs typeface="Times New Roman"/>
              </a:rPr>
              <a:t>the sensitizer (S) is followed </a:t>
            </a:r>
            <a:r>
              <a:rPr sz="1600" dirty="0">
                <a:latin typeface="Times New Roman"/>
                <a:cs typeface="Times New Roman"/>
              </a:rPr>
              <a:t>by  electron injection into the conduction band of a  semiconductor oxide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film.</a:t>
            </a:r>
            <a:endParaRPr sz="1600">
              <a:latin typeface="Times New Roman"/>
              <a:cs typeface="Times New Roman"/>
            </a:endParaRPr>
          </a:p>
          <a:p>
            <a:pPr marL="12700" marR="368935" algn="just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dirty="0">
                <a:latin typeface="Times New Roman"/>
                <a:cs typeface="Times New Roman"/>
              </a:rPr>
              <a:t>The dye molecule is regenerated by the redox  system, which itself is regenerated at the counter  electrode by electrons passed through the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load.</a:t>
            </a:r>
            <a:endParaRPr sz="1600">
              <a:latin typeface="Times New Roman"/>
              <a:cs typeface="Times New Roman"/>
            </a:endParaRPr>
          </a:p>
          <a:p>
            <a:pPr marL="12700" marR="214629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dirty="0">
                <a:latin typeface="Times New Roman"/>
                <a:cs typeface="Times New Roman"/>
              </a:rPr>
              <a:t>The </a:t>
            </a:r>
            <a:r>
              <a:rPr sz="1600" spc="-5" dirty="0">
                <a:latin typeface="Times New Roman"/>
                <a:cs typeface="Times New Roman"/>
              </a:rPr>
              <a:t>energy </a:t>
            </a:r>
            <a:r>
              <a:rPr sz="1600" dirty="0">
                <a:latin typeface="Times New Roman"/>
                <a:cs typeface="Times New Roman"/>
              </a:rPr>
              <a:t>levels drawn match the redox  potentials of the N3 sensitizer ground state and the  iodide/triiodide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couple.</a:t>
            </a:r>
            <a:endParaRPr sz="1600">
              <a:latin typeface="Times New Roman"/>
              <a:cs typeface="Times New Roman"/>
            </a:endParaRPr>
          </a:p>
          <a:p>
            <a:pPr marL="12700" marR="413384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dirty="0">
                <a:latin typeface="Times New Roman"/>
                <a:cs typeface="Times New Roman"/>
              </a:rPr>
              <a:t>The voltage generated under illumination  corresponds to the </a:t>
            </a:r>
            <a:r>
              <a:rPr sz="1600" spc="-5" dirty="0">
                <a:latin typeface="Times New Roman"/>
                <a:cs typeface="Times New Roman"/>
              </a:rPr>
              <a:t>difference </a:t>
            </a:r>
            <a:r>
              <a:rPr sz="1600" dirty="0">
                <a:latin typeface="Times New Roman"/>
                <a:cs typeface="Times New Roman"/>
              </a:rPr>
              <a:t>between the Fermi  level of the electron in the solid and the redox  potential of the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electrolyte.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60500" y="1343025"/>
            <a:ext cx="8040624" cy="5875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2573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Film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Morphology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89595" y="2157222"/>
            <a:ext cx="3371850" cy="162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839" y="37772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9595" y="3777996"/>
            <a:ext cx="3371850" cy="1722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55642" y="2205777"/>
            <a:ext cx="4367530" cy="319595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11454" indent="-199390">
              <a:lnSpc>
                <a:spcPct val="100000"/>
              </a:lnSpc>
              <a:spcBef>
                <a:spcPts val="675"/>
              </a:spcBef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dirty="0">
                <a:latin typeface="Times New Roman"/>
                <a:cs typeface="Times New Roman"/>
              </a:rPr>
              <a:t>The most widely used oxide material is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TiO2</a:t>
            </a:r>
            <a:endParaRPr sz="1600">
              <a:latin typeface="Times New Roman"/>
              <a:cs typeface="Times New Roman"/>
            </a:endParaRPr>
          </a:p>
          <a:p>
            <a:pPr marL="12700" marR="295275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Other wide-band semiconductor oxides such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as  ZnO, SnO2, or Nb2O5 have also been</a:t>
            </a:r>
            <a:r>
              <a:rPr sz="1600" spc="-1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employed.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Nanoparticles of the oxide are deposited by screen  </a:t>
            </a:r>
            <a:r>
              <a:rPr sz="1600" spc="-5" dirty="0">
                <a:latin typeface="Times New Roman"/>
                <a:cs typeface="Times New Roman"/>
              </a:rPr>
              <a:t>printing </a:t>
            </a:r>
            <a:r>
              <a:rPr sz="1600" dirty="0">
                <a:latin typeface="Times New Roman"/>
                <a:cs typeface="Times New Roman"/>
              </a:rPr>
              <a:t>onto a glass covered with a transparent  conducting layer of fluorine-doped tin dioxide </a:t>
            </a:r>
            <a:r>
              <a:rPr sz="1600" spc="-10" dirty="0">
                <a:latin typeface="Times New Roman"/>
                <a:cs typeface="Times New Roman"/>
              </a:rPr>
              <a:t>(FTO)  </a:t>
            </a:r>
            <a:r>
              <a:rPr sz="1600" dirty="0">
                <a:latin typeface="Times New Roman"/>
                <a:cs typeface="Times New Roman"/>
              </a:rPr>
              <a:t>or tin doped indium oxide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(ITO).</a:t>
            </a:r>
            <a:endParaRPr sz="1600">
              <a:latin typeface="Times New Roman"/>
              <a:cs typeface="Times New Roman"/>
            </a:endParaRPr>
          </a:p>
          <a:p>
            <a:pPr marL="12700" marR="21590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Each particle </a:t>
            </a:r>
            <a:r>
              <a:rPr sz="1600" spc="-5" dirty="0">
                <a:latin typeface="Times New Roman"/>
                <a:cs typeface="Times New Roman"/>
              </a:rPr>
              <a:t>is </a:t>
            </a:r>
            <a:r>
              <a:rPr sz="1600" dirty="0">
                <a:latin typeface="Times New Roman"/>
                <a:cs typeface="Times New Roman"/>
              </a:rPr>
              <a:t>coated </a:t>
            </a:r>
            <a:r>
              <a:rPr sz="1600" spc="-5" dirty="0">
                <a:latin typeface="Times New Roman"/>
                <a:cs typeface="Times New Roman"/>
              </a:rPr>
              <a:t>with </a:t>
            </a:r>
            <a:r>
              <a:rPr sz="1600" dirty="0">
                <a:latin typeface="Times New Roman"/>
                <a:cs typeface="Times New Roman"/>
              </a:rPr>
              <a:t>a monolayer of  sensitizer or a QD formed by self-assembly from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  staining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solution.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6333" y="1514115"/>
            <a:ext cx="3533483" cy="549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2193" y="1331467"/>
            <a:ext cx="236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10" dirty="0">
                <a:latin typeface="Times New Roman"/>
                <a:cs typeface="Times New Roman"/>
              </a:rPr>
              <a:t>Charge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Transfer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9171" y="2063495"/>
            <a:ext cx="4619244" cy="2232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4839" y="54917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45647" y="4250232"/>
            <a:ext cx="8256905" cy="22447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41935" indent="-191770">
              <a:lnSpc>
                <a:spcPct val="100000"/>
              </a:lnSpc>
              <a:spcBef>
                <a:spcPts val="675"/>
              </a:spcBef>
              <a:buClr>
                <a:srgbClr val="0080FF"/>
              </a:buClr>
              <a:buFont typeface="Wingdings"/>
              <a:buChar char=""/>
              <a:tabLst>
                <a:tab pos="242570" algn="l"/>
              </a:tabLst>
            </a:pPr>
            <a:r>
              <a:rPr sz="1600" dirty="0">
                <a:latin typeface="Times New Roman"/>
                <a:cs typeface="Times New Roman"/>
              </a:rPr>
              <a:t>A 20-nm-sized particle contains an electron concentration of 2.4*10</a:t>
            </a:r>
            <a:r>
              <a:rPr sz="1575" baseline="26455" dirty="0">
                <a:latin typeface="Times New Roman"/>
                <a:cs typeface="Times New Roman"/>
              </a:rPr>
              <a:t>17</a:t>
            </a:r>
            <a:r>
              <a:rPr sz="1575" spc="7" baseline="264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cm</a:t>
            </a:r>
            <a:r>
              <a:rPr sz="1575" baseline="26455" dirty="0">
                <a:latin typeface="Times New Roman"/>
                <a:cs typeface="Times New Roman"/>
              </a:rPr>
              <a:t>-3</a:t>
            </a:r>
            <a:r>
              <a:rPr sz="1600" dirty="0"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  <a:p>
            <a:pPr marL="50800" marR="685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50190" algn="l"/>
              </a:tabLst>
            </a:pPr>
            <a:r>
              <a:rPr sz="1600" dirty="0">
                <a:latin typeface="Times New Roman"/>
                <a:cs typeface="Times New Roman"/>
              </a:rPr>
              <a:t>This corresponds to a specific conductivity of 1.5*10</a:t>
            </a:r>
            <a:r>
              <a:rPr sz="1575" baseline="26455" dirty="0">
                <a:latin typeface="Times New Roman"/>
                <a:cs typeface="Times New Roman"/>
              </a:rPr>
              <a:t>-4 </a:t>
            </a:r>
            <a:r>
              <a:rPr sz="1600" dirty="0">
                <a:latin typeface="Times New Roman"/>
                <a:cs typeface="Times New Roman"/>
              </a:rPr>
              <a:t>S cm</a:t>
            </a:r>
            <a:r>
              <a:rPr sz="1575" baseline="26455" dirty="0">
                <a:latin typeface="Times New Roman"/>
                <a:cs typeface="Times New Roman"/>
              </a:rPr>
              <a:t>-1 </a:t>
            </a:r>
            <a:r>
              <a:rPr sz="1600" dirty="0">
                <a:latin typeface="Times New Roman"/>
                <a:cs typeface="Times New Roman"/>
              </a:rPr>
              <a:t>if a value of 10</a:t>
            </a:r>
            <a:r>
              <a:rPr sz="1575" baseline="26455" dirty="0">
                <a:latin typeface="Times New Roman"/>
                <a:cs typeface="Times New Roman"/>
              </a:rPr>
              <a:t>-4 </a:t>
            </a:r>
            <a:r>
              <a:rPr sz="1600" dirty="0">
                <a:latin typeface="Times New Roman"/>
                <a:cs typeface="Times New Roman"/>
              </a:rPr>
              <a:t>cm</a:t>
            </a:r>
            <a:r>
              <a:rPr sz="1575" baseline="26455" dirty="0">
                <a:latin typeface="Times New Roman"/>
                <a:cs typeface="Times New Roman"/>
              </a:rPr>
              <a:t>2 </a:t>
            </a:r>
            <a:r>
              <a:rPr sz="1600" dirty="0">
                <a:latin typeface="Times New Roman"/>
                <a:cs typeface="Times New Roman"/>
              </a:rPr>
              <a:t>s</a:t>
            </a:r>
            <a:r>
              <a:rPr sz="1575" baseline="26455" dirty="0">
                <a:latin typeface="Times New Roman"/>
                <a:cs typeface="Times New Roman"/>
              </a:rPr>
              <a:t>-1 </a:t>
            </a:r>
            <a:r>
              <a:rPr sz="1600" dirty="0">
                <a:latin typeface="Times New Roman"/>
                <a:cs typeface="Times New Roman"/>
              </a:rPr>
              <a:t>is used for  the electron </a:t>
            </a:r>
            <a:r>
              <a:rPr sz="1600" spc="-5" dirty="0">
                <a:latin typeface="Times New Roman"/>
                <a:cs typeface="Times New Roman"/>
              </a:rPr>
              <a:t>diffusion coefficient. </a:t>
            </a:r>
            <a:r>
              <a:rPr sz="1600" spc="-15" dirty="0">
                <a:latin typeface="Times New Roman"/>
                <a:cs typeface="Times New Roman"/>
              </a:rPr>
              <a:t>(Let’s </a:t>
            </a:r>
            <a:r>
              <a:rPr sz="1600" dirty="0">
                <a:latin typeface="Times New Roman"/>
                <a:cs typeface="Times New Roman"/>
              </a:rPr>
              <a:t>calculate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it!)</a:t>
            </a:r>
            <a:endParaRPr sz="1600">
              <a:latin typeface="Times New Roman"/>
              <a:cs typeface="Times New Roman"/>
            </a:endParaRPr>
          </a:p>
          <a:p>
            <a:pPr marL="50800" marR="431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54000" algn="l"/>
              </a:tabLst>
            </a:pPr>
            <a:r>
              <a:rPr sz="1600" spc="-5" dirty="0">
                <a:latin typeface="Times New Roman"/>
                <a:cs typeface="Times New Roman"/>
              </a:rPr>
              <a:t>Charges injected </a:t>
            </a:r>
            <a:r>
              <a:rPr sz="1600" dirty="0">
                <a:latin typeface="Times New Roman"/>
                <a:cs typeface="Times New Roman"/>
              </a:rPr>
              <a:t>in the nanoparticles can be screened on the mesoscopic </a:t>
            </a:r>
            <a:r>
              <a:rPr sz="1600" spc="-5" dirty="0">
                <a:latin typeface="Times New Roman"/>
                <a:cs typeface="Times New Roman"/>
              </a:rPr>
              <a:t>scale </a:t>
            </a:r>
            <a:r>
              <a:rPr sz="1600" dirty="0">
                <a:latin typeface="Times New Roman"/>
                <a:cs typeface="Times New Roman"/>
              </a:rPr>
              <a:t>by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dirty="0">
                <a:latin typeface="Times New Roman"/>
                <a:cs typeface="Times New Roman"/>
              </a:rPr>
              <a:t>surrounding  electrolyte.</a:t>
            </a:r>
            <a:endParaRPr sz="1600">
              <a:latin typeface="Times New Roman"/>
              <a:cs typeface="Times New Roman"/>
            </a:endParaRPr>
          </a:p>
          <a:p>
            <a:pPr marL="50800" marR="36449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50190" algn="l"/>
              </a:tabLst>
            </a:pPr>
            <a:r>
              <a:rPr sz="1600" dirty="0">
                <a:latin typeface="Times New Roman"/>
                <a:cs typeface="Times New Roman"/>
              </a:rPr>
              <a:t>The electron </a:t>
            </a:r>
            <a:r>
              <a:rPr sz="1600" spc="-5" dirty="0">
                <a:latin typeface="Times New Roman"/>
                <a:cs typeface="Times New Roman"/>
              </a:rPr>
              <a:t>charge </a:t>
            </a:r>
            <a:r>
              <a:rPr sz="1600" dirty="0">
                <a:latin typeface="Times New Roman"/>
                <a:cs typeface="Times New Roman"/>
              </a:rPr>
              <a:t>is screened by the cations in the electrolyte, which eliminates the internal  field. No drift term appears </a:t>
            </a:r>
            <a:r>
              <a:rPr sz="1600" spc="-5" dirty="0">
                <a:latin typeface="Times New Roman"/>
                <a:cs typeface="Times New Roman"/>
              </a:rPr>
              <a:t>in </a:t>
            </a:r>
            <a:r>
              <a:rPr sz="1600" dirty="0">
                <a:latin typeface="Times New Roman"/>
                <a:cs typeface="Times New Roman"/>
              </a:rPr>
              <a:t>the transport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equation.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24459C"/>
                </a:solidFill>
                <a:latin typeface="Arial"/>
                <a:cs typeface="Arial"/>
              </a:rPr>
              <a:t>Photoelectrochemical</a:t>
            </a:r>
            <a:r>
              <a:rPr sz="2800" b="1" spc="-75" dirty="0">
                <a:solidFill>
                  <a:srgbClr val="24459C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4459C"/>
                </a:solidFill>
                <a:latin typeface="Arial"/>
                <a:cs typeface="Arial"/>
              </a:rPr>
              <a:t>Cell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39" y="291998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29493" y="1164797"/>
            <a:ext cx="8302625" cy="4083685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399415" indent="-374650">
              <a:lnSpc>
                <a:spcPct val="100000"/>
              </a:lnSpc>
              <a:spcBef>
                <a:spcPts val="141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400050" algn="l"/>
              </a:tabLst>
            </a:pPr>
            <a:r>
              <a:rPr sz="2400" dirty="0">
                <a:latin typeface="Times New Roman"/>
                <a:cs typeface="Times New Roman"/>
              </a:rPr>
              <a:t>Light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Harvesting</a:t>
            </a:r>
            <a:endParaRPr sz="2400">
              <a:latin typeface="Times New Roman"/>
              <a:cs typeface="Times New Roman"/>
            </a:endParaRPr>
          </a:p>
          <a:p>
            <a:pPr marL="254000" marR="17780" lvl="1">
              <a:lnSpc>
                <a:spcPct val="130000"/>
              </a:lnSpc>
              <a:spcBef>
                <a:spcPts val="305"/>
              </a:spcBef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spc="-10" dirty="0">
                <a:latin typeface="Times New Roman"/>
                <a:cs typeface="Times New Roman"/>
              </a:rPr>
              <a:t>Consider, </a:t>
            </a:r>
            <a:r>
              <a:rPr sz="1600" dirty="0">
                <a:latin typeface="Times New Roman"/>
                <a:cs typeface="Times New Roman"/>
              </a:rPr>
              <a:t>for example, a 10-ím-thick </a:t>
            </a:r>
            <a:r>
              <a:rPr sz="1600" spc="-5" dirty="0">
                <a:latin typeface="Times New Roman"/>
                <a:cs typeface="Times New Roman"/>
              </a:rPr>
              <a:t>mesoscopic </a:t>
            </a:r>
            <a:r>
              <a:rPr sz="1600" dirty="0">
                <a:latin typeface="Times New Roman"/>
                <a:cs typeface="Times New Roman"/>
              </a:rPr>
              <a:t>oxide film composed of 20-nm-sized particles  whose real surface area is over 1000 times greater than the projected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one.</a:t>
            </a:r>
            <a:endParaRPr sz="1600">
              <a:latin typeface="Times New Roman"/>
              <a:cs typeface="Times New Roman"/>
            </a:endParaRPr>
          </a:p>
          <a:p>
            <a:pPr marL="254000" marR="311150" lvl="1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spc="-10" dirty="0">
                <a:latin typeface="Times New Roman"/>
                <a:cs typeface="Times New Roman"/>
              </a:rPr>
              <a:t>Beer-Lambert’s </a:t>
            </a:r>
            <a:r>
              <a:rPr sz="1600" dirty="0">
                <a:latin typeface="Times New Roman"/>
                <a:cs typeface="Times New Roman"/>
              </a:rPr>
              <a:t>law can be applied to describe the light absorption in terms of the reciprocal  absorption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length</a:t>
            </a:r>
            <a:endParaRPr sz="1600">
              <a:latin typeface="Times New Roman"/>
              <a:cs typeface="Times New Roman"/>
            </a:endParaRPr>
          </a:p>
          <a:p>
            <a:pPr marR="608330" algn="ctr">
              <a:lnSpc>
                <a:spcPct val="100000"/>
              </a:lnSpc>
              <a:spcBef>
                <a:spcPts val="330"/>
              </a:spcBef>
            </a:pPr>
            <a:r>
              <a:rPr sz="2900" spc="20" dirty="0">
                <a:latin typeface="Symbol"/>
                <a:cs typeface="Symbol"/>
              </a:rPr>
              <a:t></a:t>
            </a:r>
            <a:r>
              <a:rPr sz="3100" i="1" spc="20" dirty="0">
                <a:latin typeface="Symbol"/>
                <a:cs typeface="Symbol"/>
              </a:rPr>
              <a:t></a:t>
            </a:r>
            <a:r>
              <a:rPr sz="2900" i="1" spc="20" dirty="0">
                <a:latin typeface="Times New Roman"/>
                <a:cs typeface="Times New Roman"/>
              </a:rPr>
              <a:t>c</a:t>
            </a:r>
            <a:endParaRPr sz="2900">
              <a:latin typeface="Times New Roman"/>
              <a:cs typeface="Times New Roman"/>
            </a:endParaRPr>
          </a:p>
          <a:p>
            <a:pPr marL="253365" marR="78740">
              <a:lnSpc>
                <a:spcPct val="130000"/>
              </a:lnSpc>
              <a:spcBef>
                <a:spcPts val="940"/>
              </a:spcBef>
            </a:pPr>
            <a:r>
              <a:rPr sz="1600" dirty="0">
                <a:latin typeface="Times New Roman"/>
                <a:cs typeface="Times New Roman"/>
              </a:rPr>
              <a:t>where σ and c are the optical absorption cross section of the sensitizer and its concentration in the  mesoporous film,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respectively.</a:t>
            </a:r>
            <a:endParaRPr sz="1600">
              <a:latin typeface="Times New Roman"/>
              <a:cs typeface="Times New Roman"/>
            </a:endParaRPr>
          </a:p>
          <a:p>
            <a:pPr marL="456565" lvl="1" indent="-203835">
              <a:lnSpc>
                <a:spcPct val="100000"/>
              </a:lnSpc>
              <a:spcBef>
                <a:spcPts val="575"/>
              </a:spcBef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dirty="0">
                <a:latin typeface="Times New Roman"/>
                <a:cs typeface="Times New Roman"/>
              </a:rPr>
              <a:t>σ = 1*10</a:t>
            </a:r>
            <a:r>
              <a:rPr sz="1575" baseline="26455" dirty="0">
                <a:latin typeface="Times New Roman"/>
                <a:cs typeface="Times New Roman"/>
              </a:rPr>
              <a:t>7 </a:t>
            </a:r>
            <a:r>
              <a:rPr sz="1600" dirty="0">
                <a:latin typeface="Times New Roman"/>
                <a:cs typeface="Times New Roman"/>
              </a:rPr>
              <a:t>~ 2*10</a:t>
            </a:r>
            <a:r>
              <a:rPr sz="1575" baseline="26455" dirty="0">
                <a:latin typeface="Times New Roman"/>
                <a:cs typeface="Times New Roman"/>
              </a:rPr>
              <a:t>7 </a:t>
            </a:r>
            <a:r>
              <a:rPr sz="1600" dirty="0">
                <a:latin typeface="Times New Roman"/>
                <a:cs typeface="Times New Roman"/>
              </a:rPr>
              <a:t>cm</a:t>
            </a:r>
            <a:r>
              <a:rPr sz="1575" baseline="26455" dirty="0">
                <a:latin typeface="Times New Roman"/>
                <a:cs typeface="Times New Roman"/>
              </a:rPr>
              <a:t>2 </a:t>
            </a:r>
            <a:r>
              <a:rPr sz="1600" dirty="0">
                <a:latin typeface="Times New Roman"/>
                <a:cs typeface="Times New Roman"/>
              </a:rPr>
              <a:t>mol</a:t>
            </a:r>
            <a:r>
              <a:rPr sz="1575" baseline="26455" dirty="0">
                <a:latin typeface="Times New Roman"/>
                <a:cs typeface="Times New Roman"/>
              </a:rPr>
              <a:t>-1 </a:t>
            </a:r>
            <a:r>
              <a:rPr sz="1600" dirty="0">
                <a:latin typeface="Times New Roman"/>
                <a:cs typeface="Times New Roman"/>
              </a:rPr>
              <a:t>&amp; c = 2*10</a:t>
            </a:r>
            <a:r>
              <a:rPr sz="1575" baseline="26455" dirty="0">
                <a:latin typeface="Times New Roman"/>
                <a:cs typeface="Times New Roman"/>
              </a:rPr>
              <a:t>-4 </a:t>
            </a:r>
            <a:r>
              <a:rPr sz="1600" dirty="0">
                <a:latin typeface="Times New Roman"/>
                <a:cs typeface="Times New Roman"/>
              </a:rPr>
              <a:t>mol</a:t>
            </a:r>
            <a:r>
              <a:rPr sz="1600" spc="3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cm</a:t>
            </a:r>
            <a:r>
              <a:rPr sz="1575" baseline="26455" dirty="0">
                <a:latin typeface="Times New Roman"/>
                <a:cs typeface="Times New Roman"/>
              </a:rPr>
              <a:t>-3</a:t>
            </a:r>
            <a:endParaRPr sz="1575" baseline="26455">
              <a:latin typeface="Times New Roman"/>
              <a:cs typeface="Times New Roman"/>
            </a:endParaRPr>
          </a:p>
          <a:p>
            <a:pPr marL="438784" lvl="1" indent="-185420">
              <a:lnSpc>
                <a:spcPct val="100000"/>
              </a:lnSpc>
              <a:spcBef>
                <a:spcPts val="575"/>
              </a:spcBef>
              <a:buClr>
                <a:srgbClr val="0080FF"/>
              </a:buClr>
              <a:buFont typeface="Wingdings"/>
              <a:buChar char=""/>
              <a:tabLst>
                <a:tab pos="439420" algn="l"/>
              </a:tabLst>
            </a:pPr>
            <a:r>
              <a:rPr sz="1600" dirty="0">
                <a:latin typeface="Gulim"/>
                <a:cs typeface="Gulim"/>
              </a:rPr>
              <a:t>α </a:t>
            </a:r>
            <a:r>
              <a:rPr sz="1600" dirty="0">
                <a:latin typeface="Times New Roman"/>
                <a:cs typeface="Times New Roman"/>
              </a:rPr>
              <a:t>= 2~4*10</a:t>
            </a:r>
            <a:r>
              <a:rPr sz="1575" baseline="26455" dirty="0">
                <a:latin typeface="Times New Roman"/>
                <a:cs typeface="Times New Roman"/>
              </a:rPr>
              <a:t>3 </a:t>
            </a:r>
            <a:r>
              <a:rPr sz="1600" dirty="0">
                <a:latin typeface="Times New Roman"/>
                <a:cs typeface="Times New Roman"/>
              </a:rPr>
              <a:t>cm</a:t>
            </a:r>
            <a:r>
              <a:rPr sz="1575" baseline="26455" dirty="0">
                <a:latin typeface="Times New Roman"/>
                <a:cs typeface="Times New Roman"/>
              </a:rPr>
              <a:t>-1 </a:t>
            </a:r>
            <a:r>
              <a:rPr sz="1600" dirty="0">
                <a:latin typeface="Times New Roman"/>
                <a:cs typeface="Times New Roman"/>
              </a:rPr>
              <a:t>hence, absorption length 1/ </a:t>
            </a:r>
            <a:r>
              <a:rPr sz="1600" dirty="0">
                <a:latin typeface="Gulim"/>
                <a:cs typeface="Gulim"/>
              </a:rPr>
              <a:t>α </a:t>
            </a:r>
            <a:r>
              <a:rPr sz="1600" dirty="0">
                <a:latin typeface="Times New Roman"/>
                <a:cs typeface="Times New Roman"/>
              </a:rPr>
              <a:t>of these sensitizer is 2.5~5</a:t>
            </a:r>
            <a:r>
              <a:rPr sz="1600" spc="-8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μm.</a:t>
            </a:r>
            <a:endParaRPr sz="1600">
              <a:latin typeface="Times New Roman"/>
              <a:cs typeface="Times New Roman"/>
            </a:endParaRPr>
          </a:p>
          <a:p>
            <a:pPr marL="456565" lvl="1" indent="-203200">
              <a:lnSpc>
                <a:spcPct val="100000"/>
              </a:lnSpc>
              <a:spcBef>
                <a:spcPts val="580"/>
              </a:spcBef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dirty="0">
                <a:latin typeface="Times New Roman"/>
                <a:cs typeface="Times New Roman"/>
              </a:rPr>
              <a:t>Light-harvesting </a:t>
            </a:r>
            <a:r>
              <a:rPr sz="1600" spc="-15" dirty="0">
                <a:latin typeface="Times New Roman"/>
                <a:cs typeface="Times New Roman"/>
              </a:rPr>
              <a:t>efficiency, </a:t>
            </a:r>
            <a:r>
              <a:rPr sz="1600" dirty="0">
                <a:latin typeface="Times New Roman"/>
                <a:cs typeface="Times New Roman"/>
              </a:rPr>
              <a:t>LHE, is </a:t>
            </a:r>
            <a:r>
              <a:rPr sz="1600" spc="-5" dirty="0">
                <a:latin typeface="Times New Roman"/>
                <a:cs typeface="Times New Roman"/>
              </a:rPr>
              <a:t>derived </a:t>
            </a:r>
            <a:r>
              <a:rPr sz="1600" dirty="0">
                <a:latin typeface="Times New Roman"/>
                <a:cs typeface="Times New Roman"/>
              </a:rPr>
              <a:t>from the reciprocal absorption length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via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33699" y="5312370"/>
            <a:ext cx="13335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i="1" spc="-5" dirty="0">
                <a:latin typeface="Times New Roman"/>
                <a:cs typeface="Times New Roman"/>
              </a:rPr>
              <a:t>d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0900" y="5915025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61695" y="5323842"/>
            <a:ext cx="248348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117600" algn="l"/>
              </a:tabLst>
            </a:pPr>
            <a:r>
              <a:rPr sz="2900" i="1" spc="50" dirty="0">
                <a:latin typeface="Times New Roman"/>
                <a:cs typeface="Times New Roman"/>
              </a:rPr>
              <a:t>LHE</a:t>
            </a:r>
            <a:r>
              <a:rPr sz="2900" spc="50" dirty="0">
                <a:latin typeface="Times New Roman"/>
                <a:cs typeface="Times New Roman"/>
              </a:rPr>
              <a:t>(	</a:t>
            </a:r>
            <a:r>
              <a:rPr sz="2900" dirty="0">
                <a:latin typeface="Times New Roman"/>
                <a:cs typeface="Times New Roman"/>
              </a:rPr>
              <a:t>)</a:t>
            </a:r>
            <a:r>
              <a:rPr sz="2900" spc="-380" dirty="0">
                <a:latin typeface="Times New Roman"/>
                <a:cs typeface="Times New Roman"/>
              </a:rPr>
              <a:t> </a:t>
            </a:r>
            <a:r>
              <a:rPr sz="2900" spc="100" dirty="0">
                <a:latin typeface="Symbol"/>
                <a:cs typeface="Symbol"/>
              </a:rPr>
              <a:t></a:t>
            </a:r>
            <a:r>
              <a:rPr sz="2900" spc="100" dirty="0">
                <a:latin typeface="Times New Roman"/>
                <a:cs typeface="Times New Roman"/>
              </a:rPr>
              <a:t>1</a:t>
            </a:r>
            <a:r>
              <a:rPr sz="2900" spc="100" dirty="0">
                <a:latin typeface="Symbol"/>
                <a:cs typeface="Symbol"/>
              </a:rPr>
              <a:t></a:t>
            </a:r>
            <a:r>
              <a:rPr sz="2900" spc="100" dirty="0">
                <a:latin typeface="Times New Roman"/>
                <a:cs typeface="Times New Roman"/>
              </a:rPr>
              <a:t>10</a:t>
            </a:r>
            <a:r>
              <a:rPr sz="2550" spc="150" baseline="42483" dirty="0">
                <a:latin typeface="Symbol"/>
                <a:cs typeface="Symbol"/>
              </a:rPr>
              <a:t></a:t>
            </a:r>
            <a:endParaRPr sz="2550" baseline="42483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70793" y="5856528"/>
            <a:ext cx="7980045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d=6 </a:t>
            </a:r>
            <a:r>
              <a:rPr sz="1600" spc="-5" dirty="0">
                <a:latin typeface="Times New Roman"/>
                <a:cs typeface="Times New Roman"/>
              </a:rPr>
              <a:t>μm, </a:t>
            </a:r>
            <a:r>
              <a:rPr sz="1600" dirty="0">
                <a:latin typeface="Times New Roman"/>
                <a:cs typeface="Times New Roman"/>
              </a:rPr>
              <a:t>yielding LHE values over 90% in the wavelength range near the absorption maximum  of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dye.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356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Dye-Sensitized Solar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9471" y="1843277"/>
            <a:ext cx="7924800" cy="2892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7823" y="2063495"/>
            <a:ext cx="3509771" cy="171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2193" y="1298362"/>
            <a:ext cx="8372475" cy="164211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36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Incident Photon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Current Conversion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Efficiencies</a:t>
            </a:r>
            <a:endParaRPr sz="2400">
              <a:latin typeface="Times New Roman"/>
              <a:cs typeface="Times New Roman"/>
            </a:endParaRPr>
          </a:p>
          <a:p>
            <a:pPr marL="3542665" lvl="1" indent="-203200" algn="just">
              <a:lnSpc>
                <a:spcPct val="100000"/>
              </a:lnSpc>
              <a:spcBef>
                <a:spcPts val="175"/>
              </a:spcBef>
              <a:buClr>
                <a:srgbClr val="0080FF"/>
              </a:buClr>
              <a:buFont typeface="Wingdings"/>
              <a:buChar char=""/>
              <a:tabLst>
                <a:tab pos="3543300" algn="l"/>
              </a:tabLst>
            </a:pPr>
            <a:r>
              <a:rPr sz="1600" dirty="0">
                <a:latin typeface="Times New Roman"/>
                <a:cs typeface="Times New Roman"/>
              </a:rPr>
              <a:t>Incident Photon to Current Conversion </a:t>
            </a:r>
            <a:r>
              <a:rPr sz="1600" spc="-5" dirty="0">
                <a:latin typeface="Times New Roman"/>
                <a:cs typeface="Times New Roman"/>
              </a:rPr>
              <a:t>Efficiencies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(IPCE)</a:t>
            </a:r>
            <a:endParaRPr sz="1600">
              <a:latin typeface="Times New Roman"/>
              <a:cs typeface="Times New Roman"/>
            </a:endParaRPr>
          </a:p>
          <a:p>
            <a:pPr marL="3340100" marR="251460" algn="just">
              <a:lnSpc>
                <a:spcPct val="130000"/>
              </a:lnSpc>
            </a:pPr>
            <a:r>
              <a:rPr sz="1600" dirty="0">
                <a:latin typeface="Times New Roman"/>
                <a:cs typeface="Times New Roman"/>
              </a:rPr>
              <a:t>is the number of electrons measured as photocurrent in the  external circuit divided by the monochromatic photon flux  that strikes the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cell.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9847" y="3621278"/>
            <a:ext cx="4210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Here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27012" y="3656131"/>
            <a:ext cx="58864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50"/>
              </a:lnSpc>
            </a:pPr>
            <a:r>
              <a:rPr sz="1600" dirty="0">
                <a:latin typeface="Times New Roman"/>
                <a:cs typeface="Times New Roman"/>
              </a:rPr>
              <a:t>LHE(ì)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17368" y="3176947"/>
            <a:ext cx="2594312" cy="27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56695" y="3660647"/>
            <a:ext cx="704850" cy="117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4839" y="37772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53454" y="3621278"/>
            <a:ext cx="38741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is the light-harvesting </a:t>
            </a:r>
            <a:r>
              <a:rPr sz="1600" spc="-5" dirty="0">
                <a:latin typeface="Times New Roman"/>
                <a:cs typeface="Times New Roman"/>
              </a:rPr>
              <a:t>efficiency </a:t>
            </a:r>
            <a:r>
              <a:rPr sz="1600" dirty="0">
                <a:latin typeface="Times New Roman"/>
                <a:cs typeface="Times New Roman"/>
              </a:rPr>
              <a:t>for photons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of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9699" y="3973133"/>
            <a:ext cx="107950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50"/>
              </a:lnSpc>
            </a:pPr>
            <a:r>
              <a:rPr sz="1600" dirty="0">
                <a:latin typeface="Times New Roman"/>
                <a:cs typeface="Times New Roman"/>
              </a:rPr>
              <a:t>ì,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85681" y="3973133"/>
            <a:ext cx="26733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50"/>
              </a:lnSpc>
            </a:pPr>
            <a:r>
              <a:rPr sz="1600" dirty="0">
                <a:latin typeface="Times New Roman"/>
                <a:cs typeface="Times New Roman"/>
              </a:rPr>
              <a:t>nj</a:t>
            </a:r>
            <a:r>
              <a:rPr sz="1600" spc="-9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56695" y="3777996"/>
            <a:ext cx="704850" cy="168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7823" y="3777996"/>
            <a:ext cx="3509771" cy="2395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47245" y="4025646"/>
            <a:ext cx="133350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75845" y="3984497"/>
            <a:ext cx="285750" cy="247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18820" y="4704116"/>
            <a:ext cx="276225" cy="1235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4839" y="63489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69838" y="3865422"/>
            <a:ext cx="5052695" cy="256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215">
              <a:lnSpc>
                <a:spcPct val="130000"/>
              </a:lnSpc>
              <a:spcBef>
                <a:spcPts val="100"/>
              </a:spcBef>
              <a:tabLst>
                <a:tab pos="1158875" algn="l"/>
                <a:tab pos="1482090" algn="l"/>
                <a:tab pos="2514600" algn="l"/>
              </a:tabLst>
            </a:pPr>
            <a:r>
              <a:rPr sz="1600" dirty="0">
                <a:latin typeface="Times New Roman"/>
                <a:cs typeface="Times New Roman"/>
              </a:rPr>
              <a:t>wavelength	i	s the quantum yield for electron injection  from the excited sensitizer in the conduction band of the  semiconductor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oxide, and	is the electron collection  </a:t>
            </a:r>
            <a:r>
              <a:rPr sz="1600" spc="-15" dirty="0">
                <a:latin typeface="Times New Roman"/>
                <a:cs typeface="Times New Roman"/>
              </a:rPr>
              <a:t>efficiency.</a:t>
            </a:r>
            <a:endParaRPr sz="1600">
              <a:latin typeface="Times New Roman"/>
              <a:cs typeface="Times New Roman"/>
            </a:endParaRPr>
          </a:p>
          <a:p>
            <a:pPr marL="12700" marR="446405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dirty="0">
                <a:latin typeface="Times New Roman"/>
                <a:cs typeface="Times New Roman"/>
              </a:rPr>
              <a:t>The lowest </a:t>
            </a:r>
            <a:r>
              <a:rPr sz="1600" spc="-5" dirty="0">
                <a:latin typeface="Times New Roman"/>
                <a:cs typeface="Times New Roman"/>
              </a:rPr>
              <a:t>energy </a:t>
            </a:r>
            <a:r>
              <a:rPr sz="1600" dirty="0">
                <a:latin typeface="Times New Roman"/>
                <a:cs typeface="Times New Roman"/>
              </a:rPr>
              <a:t>electronic transition is of metal-to-  ligand </a:t>
            </a:r>
            <a:r>
              <a:rPr sz="1600" spc="-5" dirty="0">
                <a:latin typeface="Times New Roman"/>
                <a:cs typeface="Times New Roman"/>
              </a:rPr>
              <a:t>charge-transfer </a:t>
            </a:r>
            <a:r>
              <a:rPr sz="1600" dirty="0">
                <a:latin typeface="Times New Roman"/>
                <a:cs typeface="Times New Roman"/>
              </a:rPr>
              <a:t>(MLCT)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character.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165735" algn="l"/>
              </a:tabLst>
            </a:pPr>
            <a:r>
              <a:rPr sz="1600" dirty="0">
                <a:latin typeface="Times New Roman"/>
                <a:cs typeface="Times New Roman"/>
              </a:rPr>
              <a:t>Injection times are in the pico- or femtosecond range and  the quantum yield of </a:t>
            </a:r>
            <a:r>
              <a:rPr sz="1600" spc="-5" dirty="0">
                <a:latin typeface="Times New Roman"/>
                <a:cs typeface="Times New Roman"/>
              </a:rPr>
              <a:t>charge </a:t>
            </a:r>
            <a:r>
              <a:rPr sz="1600" dirty="0">
                <a:latin typeface="Times New Roman"/>
                <a:cs typeface="Times New Roman"/>
              </a:rPr>
              <a:t>injection generally exceeds</a:t>
            </a:r>
            <a:r>
              <a:rPr sz="1600" spc="-7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90%.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39" y="206273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19">
                <a:moveTo>
                  <a:pt x="0" y="0"/>
                </a:moveTo>
                <a:lnTo>
                  <a:pt x="0" y="858012"/>
                </a:lnTo>
                <a:lnTo>
                  <a:pt x="9144000" y="85801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839" y="46344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29493" y="1331467"/>
            <a:ext cx="8443595" cy="433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94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400050" algn="l"/>
              </a:tabLst>
            </a:pPr>
            <a:r>
              <a:rPr sz="2400" dirty="0">
                <a:latin typeface="Times New Roman"/>
                <a:cs typeface="Times New Roman"/>
              </a:rPr>
              <a:t>Light-Induced </a:t>
            </a:r>
            <a:r>
              <a:rPr sz="2400" spc="-10" dirty="0">
                <a:latin typeface="Times New Roman"/>
                <a:cs typeface="Times New Roman"/>
              </a:rPr>
              <a:t>Charge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Separation</a:t>
            </a:r>
            <a:endParaRPr sz="2400">
              <a:latin typeface="Times New Roman"/>
              <a:cs typeface="Times New Roman"/>
            </a:endParaRPr>
          </a:p>
          <a:p>
            <a:pPr marL="253365" marR="100330" lvl="1">
              <a:lnSpc>
                <a:spcPct val="130000"/>
              </a:lnSpc>
              <a:spcBef>
                <a:spcPts val="1100"/>
              </a:spcBef>
              <a:buClr>
                <a:srgbClr val="0080FF"/>
              </a:buClr>
              <a:buFont typeface="Wingdings"/>
              <a:buChar char=""/>
              <a:tabLst>
                <a:tab pos="445770" algn="l"/>
              </a:tabLst>
            </a:pPr>
            <a:r>
              <a:rPr sz="1600" dirty="0">
                <a:latin typeface="Times New Roman"/>
                <a:cs typeface="Times New Roman"/>
              </a:rPr>
              <a:t>As the step of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dirty="0">
                <a:latin typeface="Times New Roman"/>
                <a:cs typeface="Times New Roman"/>
              </a:rPr>
              <a:t>conversion of light into electrical </a:t>
            </a:r>
            <a:r>
              <a:rPr sz="1600" spc="-5" dirty="0">
                <a:latin typeface="Times New Roman"/>
                <a:cs typeface="Times New Roman"/>
              </a:rPr>
              <a:t>current, </a:t>
            </a:r>
            <a:r>
              <a:rPr sz="1600" dirty="0">
                <a:latin typeface="Times New Roman"/>
                <a:cs typeface="Times New Roman"/>
              </a:rPr>
              <a:t>a </a:t>
            </a:r>
            <a:r>
              <a:rPr sz="1600" b="1" dirty="0">
                <a:latin typeface="Times New Roman"/>
                <a:cs typeface="Times New Roman"/>
              </a:rPr>
              <a:t>complete charge separation </a:t>
            </a:r>
            <a:r>
              <a:rPr sz="1600" dirty="0">
                <a:latin typeface="Times New Roman"/>
                <a:cs typeface="Times New Roman"/>
              </a:rPr>
              <a:t>must  be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achieved.</a:t>
            </a:r>
            <a:endParaRPr sz="1600">
              <a:latin typeface="Times New Roman"/>
              <a:cs typeface="Times New Roman"/>
            </a:endParaRPr>
          </a:p>
          <a:p>
            <a:pPr marL="456565" lvl="1" indent="-203835">
              <a:lnSpc>
                <a:spcPct val="100000"/>
              </a:lnSpc>
              <a:spcBef>
                <a:spcPts val="575"/>
              </a:spcBef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dirty="0">
                <a:latin typeface="Times New Roman"/>
                <a:cs typeface="Times New Roman"/>
              </a:rPr>
              <a:t>For the N-719 ruthenium </a:t>
            </a:r>
            <a:r>
              <a:rPr sz="1600" spc="-10" dirty="0">
                <a:latin typeface="Times New Roman"/>
                <a:cs typeface="Times New Roman"/>
              </a:rPr>
              <a:t>sensitizer, </a:t>
            </a:r>
            <a:r>
              <a:rPr sz="1600" dirty="0">
                <a:latin typeface="Times New Roman"/>
                <a:cs typeface="Times New Roman"/>
              </a:rPr>
              <a:t>the </a:t>
            </a:r>
            <a:r>
              <a:rPr sz="1600" b="1" dirty="0">
                <a:latin typeface="Times New Roman"/>
                <a:cs typeface="Times New Roman"/>
              </a:rPr>
              <a:t>forward injection is an </a:t>
            </a:r>
            <a:r>
              <a:rPr sz="1600" b="1" spc="-5" dirty="0">
                <a:latin typeface="Times New Roman"/>
                <a:cs typeface="Times New Roman"/>
              </a:rPr>
              <a:t>extremely </a:t>
            </a:r>
            <a:r>
              <a:rPr sz="1600" b="1" dirty="0">
                <a:latin typeface="Times New Roman"/>
                <a:cs typeface="Times New Roman"/>
              </a:rPr>
              <a:t>rapid </a:t>
            </a:r>
            <a:r>
              <a:rPr sz="1600" b="1" spc="-5" dirty="0">
                <a:latin typeface="Times New Roman"/>
                <a:cs typeface="Times New Roman"/>
              </a:rPr>
              <a:t>process</a:t>
            </a:r>
            <a:endParaRPr sz="1600">
              <a:latin typeface="Times New Roman"/>
              <a:cs typeface="Times New Roman"/>
            </a:endParaRPr>
          </a:p>
          <a:p>
            <a:pPr marL="254000">
              <a:lnSpc>
                <a:spcPct val="100000"/>
              </a:lnSpc>
              <a:spcBef>
                <a:spcPts val="575"/>
              </a:spcBef>
            </a:pPr>
            <a:r>
              <a:rPr sz="1600" dirty="0">
                <a:latin typeface="Times New Roman"/>
                <a:cs typeface="Times New Roman"/>
              </a:rPr>
              <a:t>occurring in the femtosecond time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domain.</a:t>
            </a:r>
            <a:endParaRPr sz="1600">
              <a:latin typeface="Times New Roman"/>
              <a:cs typeface="Times New Roman"/>
            </a:endParaRPr>
          </a:p>
          <a:p>
            <a:pPr marL="254000" marR="513080" lvl="1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b="1" dirty="0">
                <a:latin typeface="Times New Roman"/>
                <a:cs typeface="Times New Roman"/>
              </a:rPr>
              <a:t>Backward </a:t>
            </a:r>
            <a:r>
              <a:rPr sz="1600" b="1" spc="-5" dirty="0">
                <a:latin typeface="Times New Roman"/>
                <a:cs typeface="Times New Roman"/>
              </a:rPr>
              <a:t>reaction </a:t>
            </a:r>
            <a:r>
              <a:rPr sz="1600" b="1" dirty="0">
                <a:latin typeface="Times New Roman"/>
                <a:cs typeface="Times New Roman"/>
              </a:rPr>
              <a:t>with ruthenium dye is 1-2 orders of magnitude smaller </a:t>
            </a:r>
            <a:r>
              <a:rPr sz="1600" dirty="0">
                <a:latin typeface="Times New Roman"/>
                <a:cs typeface="Times New Roman"/>
              </a:rPr>
              <a:t>for the back  electron transfer as compared to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injection.</a:t>
            </a:r>
            <a:endParaRPr sz="1600">
              <a:latin typeface="Times New Roman"/>
              <a:cs typeface="Times New Roman"/>
            </a:endParaRPr>
          </a:p>
          <a:p>
            <a:pPr marL="254000" marR="560705" lvl="1" indent="-635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spc="-5" dirty="0">
                <a:latin typeface="Times New Roman"/>
                <a:cs typeface="Times New Roman"/>
              </a:rPr>
              <a:t>Charge </a:t>
            </a:r>
            <a:r>
              <a:rPr sz="1600" dirty="0">
                <a:latin typeface="Times New Roman"/>
                <a:cs typeface="Times New Roman"/>
              </a:rPr>
              <a:t>recombination is, furthermore, inhibited by </a:t>
            </a:r>
            <a:r>
              <a:rPr sz="1600" b="1" dirty="0">
                <a:latin typeface="Times New Roman"/>
                <a:cs typeface="Times New Roman"/>
              </a:rPr>
              <a:t>the existence of an electric field </a:t>
            </a:r>
            <a:r>
              <a:rPr sz="1600" dirty="0">
                <a:latin typeface="Times New Roman"/>
                <a:cs typeface="Times New Roman"/>
              </a:rPr>
              <a:t>at the  surface of the titanium dioxide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film.</a:t>
            </a:r>
            <a:endParaRPr sz="1600">
              <a:latin typeface="Times New Roman"/>
              <a:cs typeface="Times New Roman"/>
            </a:endParaRPr>
          </a:p>
          <a:p>
            <a:pPr marL="253365" marR="17780" lvl="1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445770" algn="l"/>
              </a:tabLst>
            </a:pPr>
            <a:r>
              <a:rPr sz="1600" dirty="0">
                <a:latin typeface="Times New Roman"/>
                <a:cs typeface="Times New Roman"/>
              </a:rPr>
              <a:t>A surface field </a:t>
            </a:r>
            <a:r>
              <a:rPr sz="1600" spc="-5" dirty="0">
                <a:latin typeface="Times New Roman"/>
                <a:cs typeface="Times New Roman"/>
              </a:rPr>
              <a:t>is </a:t>
            </a:r>
            <a:r>
              <a:rPr sz="1600" dirty="0">
                <a:latin typeface="Times New Roman"/>
                <a:cs typeface="Times New Roman"/>
              </a:rPr>
              <a:t>established spontaneously by </a:t>
            </a:r>
            <a:r>
              <a:rPr sz="1600" b="1" spc="-5" dirty="0">
                <a:latin typeface="Times New Roman"/>
                <a:cs typeface="Times New Roman"/>
              </a:rPr>
              <a:t>proton </a:t>
            </a:r>
            <a:r>
              <a:rPr sz="1600" b="1" dirty="0">
                <a:latin typeface="Times New Roman"/>
                <a:cs typeface="Times New Roman"/>
              </a:rPr>
              <a:t>transfer </a:t>
            </a:r>
            <a:r>
              <a:rPr sz="1600" b="1" spc="-10" dirty="0">
                <a:latin typeface="Times New Roman"/>
                <a:cs typeface="Times New Roman"/>
              </a:rPr>
              <a:t>from </a:t>
            </a:r>
            <a:r>
              <a:rPr sz="1600" b="1" dirty="0">
                <a:latin typeface="Times New Roman"/>
                <a:cs typeface="Times New Roman"/>
              </a:rPr>
              <a:t>the carboxylic acid</a:t>
            </a:r>
            <a:r>
              <a:rPr sz="1600" b="1" spc="-1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groups  of the ruthenium complex to the oxide surface, producing a </a:t>
            </a:r>
            <a:r>
              <a:rPr sz="1600" spc="-5" dirty="0">
                <a:latin typeface="Times New Roman"/>
                <a:cs typeface="Times New Roman"/>
              </a:rPr>
              <a:t>charged </a:t>
            </a:r>
            <a:r>
              <a:rPr sz="1600" dirty="0">
                <a:latin typeface="Times New Roman"/>
                <a:cs typeface="Times New Roman"/>
              </a:rPr>
              <a:t>dipole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layer.</a:t>
            </a:r>
            <a:endParaRPr sz="1600">
              <a:latin typeface="Times New Roman"/>
              <a:cs typeface="Times New Roman"/>
            </a:endParaRPr>
          </a:p>
          <a:p>
            <a:pPr marL="254000" marR="311150" lvl="1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457200" algn="l"/>
              </a:tabLst>
            </a:pPr>
            <a:r>
              <a:rPr sz="1600" dirty="0">
                <a:latin typeface="Times New Roman"/>
                <a:cs typeface="Times New Roman"/>
              </a:rPr>
              <a:t>In aprotic media, Li</a:t>
            </a:r>
            <a:r>
              <a:rPr sz="1575" baseline="26455" dirty="0">
                <a:latin typeface="Times New Roman"/>
                <a:cs typeface="Times New Roman"/>
              </a:rPr>
              <a:t>+ </a:t>
            </a:r>
            <a:r>
              <a:rPr sz="1600" dirty="0">
                <a:latin typeface="Times New Roman"/>
                <a:cs typeface="Times New Roman"/>
              </a:rPr>
              <a:t>or Mg</a:t>
            </a:r>
            <a:r>
              <a:rPr sz="1575" baseline="26455" dirty="0">
                <a:latin typeface="Times New Roman"/>
                <a:cs typeface="Times New Roman"/>
              </a:rPr>
              <a:t>2+ </a:t>
            </a:r>
            <a:r>
              <a:rPr sz="1600" dirty="0">
                <a:latin typeface="Times New Roman"/>
                <a:cs typeface="Times New Roman"/>
              </a:rPr>
              <a:t>are potential determining ions for </a:t>
            </a:r>
            <a:r>
              <a:rPr sz="1600" spc="-15" dirty="0">
                <a:latin typeface="Times New Roman"/>
                <a:cs typeface="Times New Roman"/>
              </a:rPr>
              <a:t>TiO2 </a:t>
            </a:r>
            <a:r>
              <a:rPr sz="1600" dirty="0">
                <a:latin typeface="Times New Roman"/>
                <a:cs typeface="Times New Roman"/>
              </a:rPr>
              <a:t>and they may be used to  </a:t>
            </a:r>
            <a:r>
              <a:rPr sz="1600" spc="-5" dirty="0">
                <a:latin typeface="Times New Roman"/>
                <a:cs typeface="Times New Roman"/>
              </a:rPr>
              <a:t>charge the </a:t>
            </a:r>
            <a:r>
              <a:rPr sz="1600" dirty="0">
                <a:latin typeface="Times New Roman"/>
                <a:cs typeface="Times New Roman"/>
              </a:rPr>
              <a:t>surface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positively.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93707" y="1765103"/>
            <a:ext cx="3393138" cy="298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2193" y="1331467"/>
            <a:ext cx="3583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Charge-Carrier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Collection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35693" y="2063495"/>
            <a:ext cx="4258055" cy="2654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8873" y="4618268"/>
            <a:ext cx="8034655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04470" algn="l"/>
              </a:tabLst>
            </a:pPr>
            <a:r>
              <a:rPr sz="1600" dirty="0">
                <a:latin typeface="Times New Roman"/>
                <a:cs typeface="Times New Roman"/>
              </a:rPr>
              <a:t>Apart from recapture by the oxidized dye, the electrons can be lost to the electrolyte by reaction  with the oxidized sensitizer from of the redox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mediator.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32923" y="5375147"/>
            <a:ext cx="2925317" cy="527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48873" y="5886246"/>
            <a:ext cx="7743190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Mastering the interface to impair the unwanted </a:t>
            </a:r>
            <a:r>
              <a:rPr sz="1600" spc="-5" dirty="0">
                <a:latin typeface="Times New Roman"/>
                <a:cs typeface="Times New Roman"/>
              </a:rPr>
              <a:t>back </a:t>
            </a:r>
            <a:r>
              <a:rPr sz="1600" dirty="0">
                <a:latin typeface="Times New Roman"/>
                <a:cs typeface="Times New Roman"/>
              </a:rPr>
              <a:t>reaction remains a key </a:t>
            </a:r>
            <a:r>
              <a:rPr sz="1600" spc="-5" dirty="0">
                <a:latin typeface="Times New Roman"/>
                <a:cs typeface="Times New Roman"/>
              </a:rPr>
              <a:t>target </a:t>
            </a:r>
            <a:r>
              <a:rPr sz="1600" dirty="0">
                <a:latin typeface="Times New Roman"/>
                <a:cs typeface="Times New Roman"/>
              </a:rPr>
              <a:t>of current  research.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39" y="206273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19">
                <a:moveTo>
                  <a:pt x="0" y="0"/>
                </a:moveTo>
                <a:lnTo>
                  <a:pt x="0" y="858012"/>
                </a:lnTo>
                <a:lnTo>
                  <a:pt x="9144000" y="85801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2193" y="1331467"/>
            <a:ext cx="7819390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indent="-368935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1635" algn="l"/>
              </a:tabLst>
            </a:pPr>
            <a:r>
              <a:rPr sz="2400" spc="-85" dirty="0">
                <a:latin typeface="Times New Roman"/>
                <a:cs typeface="Times New Roman"/>
              </a:rPr>
              <a:t>To </a:t>
            </a:r>
            <a:r>
              <a:rPr sz="2400" dirty="0">
                <a:latin typeface="Times New Roman"/>
                <a:cs typeface="Times New Roman"/>
              </a:rPr>
              <a:t>reach a high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efficiency</a:t>
            </a:r>
            <a:endParaRPr sz="2400">
              <a:latin typeface="Times New Roman"/>
              <a:cs typeface="Times New Roman"/>
            </a:endParaRPr>
          </a:p>
          <a:p>
            <a:pPr marL="443865" lvl="1" indent="-203200">
              <a:lnSpc>
                <a:spcPct val="100000"/>
              </a:lnSpc>
              <a:spcBef>
                <a:spcPts val="1675"/>
              </a:spcBef>
              <a:buClr>
                <a:srgbClr val="0080FF"/>
              </a:buClr>
              <a:buFont typeface="Wingdings"/>
              <a:buChar char=""/>
              <a:tabLst>
                <a:tab pos="444500" algn="l"/>
              </a:tabLst>
            </a:pPr>
            <a:r>
              <a:rPr sz="1600" dirty="0">
                <a:latin typeface="Times New Roman"/>
                <a:cs typeface="Times New Roman"/>
              </a:rPr>
              <a:t>IPCEs should be close to unity over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spc="-30" dirty="0">
                <a:latin typeface="Times New Roman"/>
                <a:cs typeface="Times New Roman"/>
              </a:rPr>
              <a:t>near-UV, </a:t>
            </a:r>
            <a:r>
              <a:rPr sz="1600" dirty="0">
                <a:latin typeface="Times New Roman"/>
                <a:cs typeface="Times New Roman"/>
              </a:rPr>
              <a:t>visible, and </a:t>
            </a:r>
            <a:r>
              <a:rPr sz="1600" spc="-5" dirty="0">
                <a:latin typeface="Times New Roman"/>
                <a:cs typeface="Times New Roman"/>
              </a:rPr>
              <a:t>near-IR </a:t>
            </a:r>
            <a:r>
              <a:rPr sz="1600" dirty="0">
                <a:latin typeface="Times New Roman"/>
                <a:cs typeface="Times New Roman"/>
              </a:rPr>
              <a:t>wavelength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domain.</a:t>
            </a:r>
            <a:endParaRPr sz="1600">
              <a:latin typeface="Times New Roman"/>
              <a:cs typeface="Times New Roman"/>
            </a:endParaRPr>
          </a:p>
          <a:p>
            <a:pPr marL="432434" lvl="1" indent="-192405">
              <a:lnSpc>
                <a:spcPct val="100000"/>
              </a:lnSpc>
              <a:spcBef>
                <a:spcPts val="575"/>
              </a:spcBef>
              <a:buClr>
                <a:srgbClr val="0080FF"/>
              </a:buClr>
              <a:buFont typeface="Wingdings"/>
              <a:buChar char=""/>
              <a:tabLst>
                <a:tab pos="433070" algn="l"/>
              </a:tabLst>
            </a:pPr>
            <a:r>
              <a:rPr sz="1600" dirty="0">
                <a:latin typeface="Times New Roman"/>
                <a:cs typeface="Times New Roman"/>
              </a:rPr>
              <a:t>A key parameter is the electron </a:t>
            </a:r>
            <a:r>
              <a:rPr sz="1600" spc="-5" dirty="0">
                <a:latin typeface="Times New Roman"/>
                <a:cs typeface="Times New Roman"/>
              </a:rPr>
              <a:t>diffusion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length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0240" y="3212647"/>
            <a:ext cx="23812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50"/>
              </a:lnSpc>
            </a:pPr>
            <a:r>
              <a:rPr sz="1600" dirty="0">
                <a:latin typeface="Times New Roman"/>
                <a:cs typeface="Times New Roman"/>
              </a:rPr>
              <a:t>De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1489" y="2619755"/>
            <a:ext cx="1507236" cy="6408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72495" y="3262188"/>
            <a:ext cx="199704" cy="152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02318" y="3310055"/>
            <a:ext cx="123825" cy="123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56823" y="4027932"/>
            <a:ext cx="1139952" cy="561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839" y="46344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675"/>
              </a:spcBef>
              <a:tabLst>
                <a:tab pos="897255" algn="l"/>
                <a:tab pos="1444625" algn="l"/>
              </a:tabLst>
            </a:pPr>
            <a:r>
              <a:rPr dirty="0"/>
              <a:t>where	and	are the </a:t>
            </a:r>
            <a:r>
              <a:rPr spc="-5" dirty="0"/>
              <a:t>diffusion coefficient </a:t>
            </a:r>
            <a:r>
              <a:rPr dirty="0"/>
              <a:t>and lifetime of the electron,</a:t>
            </a:r>
            <a:r>
              <a:rPr spc="40" dirty="0"/>
              <a:t> </a:t>
            </a:r>
            <a:r>
              <a:rPr spc="-10" dirty="0"/>
              <a:t>respectively.</a:t>
            </a:r>
          </a:p>
          <a:p>
            <a:pPr marL="12700" marR="50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dirty="0"/>
              <a:t>Quantitative collection of </a:t>
            </a:r>
            <a:r>
              <a:rPr spc="-5" dirty="0"/>
              <a:t>charge </a:t>
            </a:r>
            <a:r>
              <a:rPr dirty="0"/>
              <a:t>carriers can be achieved only if the electron </a:t>
            </a:r>
            <a:r>
              <a:rPr spc="-5" dirty="0"/>
              <a:t>diffusion </a:t>
            </a:r>
            <a:r>
              <a:rPr dirty="0"/>
              <a:t>length is  greater than the film thickness</a:t>
            </a:r>
            <a:r>
              <a:rPr spc="-5" dirty="0"/>
              <a:t> </a:t>
            </a:r>
            <a:r>
              <a:rPr dirty="0"/>
              <a:t>(d)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80FF"/>
              </a:buClr>
              <a:buFont typeface="Wingdings"/>
              <a:buChar char=""/>
            </a:pPr>
            <a:endParaRPr sz="2150"/>
          </a:p>
          <a:p>
            <a:pPr marL="12700" marR="9525">
              <a:lnSpc>
                <a:spcPct val="130000"/>
              </a:lnSpc>
              <a:spcBef>
                <a:spcPts val="5"/>
              </a:spcBef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dirty="0"/>
              <a:t>The </a:t>
            </a:r>
            <a:r>
              <a:rPr spc="-5" dirty="0"/>
              <a:t>film, </a:t>
            </a:r>
            <a:r>
              <a:rPr dirty="0"/>
              <a:t>in </a:t>
            </a:r>
            <a:r>
              <a:rPr spc="-5" dirty="0"/>
              <a:t>turn, </a:t>
            </a:r>
            <a:r>
              <a:rPr dirty="0"/>
              <a:t>needs </a:t>
            </a:r>
            <a:r>
              <a:rPr spc="-5" dirty="0"/>
              <a:t>to </a:t>
            </a:r>
            <a:r>
              <a:rPr dirty="0"/>
              <a:t>be significantly thicker </a:t>
            </a:r>
            <a:r>
              <a:rPr spc="-5" dirty="0"/>
              <a:t>than the </a:t>
            </a:r>
            <a:r>
              <a:rPr dirty="0"/>
              <a:t>light absorption length </a:t>
            </a:r>
            <a:r>
              <a:rPr spc="-5" dirty="0"/>
              <a:t>(1/</a:t>
            </a:r>
            <a:r>
              <a:rPr spc="-5" dirty="0">
                <a:latin typeface="Gulim"/>
                <a:cs typeface="Gulim"/>
              </a:rPr>
              <a:t>α</a:t>
            </a:r>
            <a:r>
              <a:rPr spc="-5" dirty="0"/>
              <a:t>) in </a:t>
            </a:r>
            <a:r>
              <a:rPr dirty="0"/>
              <a:t>order  to ascertain nearly quantitative harvesting of the light in the spectral absorption range of the  molecular</a:t>
            </a:r>
            <a:r>
              <a:rPr spc="-5" dirty="0"/>
              <a:t> </a:t>
            </a:r>
            <a:r>
              <a:rPr dirty="0"/>
              <a:t>sensitizer</a:t>
            </a:r>
          </a:p>
        </p:txBody>
      </p:sp>
      <p:sp>
        <p:nvSpPr>
          <p:cNvPr id="13" name="object 13"/>
          <p:cNvSpPr/>
          <p:nvPr/>
        </p:nvSpPr>
        <p:spPr>
          <a:xfrm>
            <a:off x="4408817" y="5484876"/>
            <a:ext cx="1363980" cy="5494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8745" y="1430274"/>
            <a:ext cx="6063996" cy="3833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0773" y="5329976"/>
            <a:ext cx="7790815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dirty="0">
                <a:latin typeface="Times New Roman"/>
                <a:cs typeface="Times New Roman"/>
              </a:rPr>
              <a:t>redox system employed to regenerate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dirty="0">
                <a:latin typeface="Times New Roman"/>
                <a:cs typeface="Times New Roman"/>
              </a:rPr>
              <a:t>dye and transport the </a:t>
            </a:r>
            <a:r>
              <a:rPr sz="1600" spc="-5" dirty="0">
                <a:latin typeface="Times New Roman"/>
                <a:cs typeface="Times New Roman"/>
              </a:rPr>
              <a:t>positive charges to the  </a:t>
            </a:r>
            <a:r>
              <a:rPr sz="1600" dirty="0">
                <a:latin typeface="Times New Roman"/>
                <a:cs typeface="Times New Roman"/>
              </a:rPr>
              <a:t>counter electrode is the </a:t>
            </a:r>
            <a:r>
              <a:rPr sz="1600" spc="-5" dirty="0">
                <a:latin typeface="Times New Roman"/>
                <a:cs typeface="Times New Roman"/>
              </a:rPr>
              <a:t>iodide/triiodide </a:t>
            </a:r>
            <a:r>
              <a:rPr sz="1600" dirty="0">
                <a:latin typeface="Times New Roman"/>
                <a:cs typeface="Times New Roman"/>
              </a:rPr>
              <a:t>couple dissolved in an </a:t>
            </a:r>
            <a:r>
              <a:rPr sz="1600" spc="-5" dirty="0">
                <a:latin typeface="Times New Roman"/>
                <a:cs typeface="Times New Roman"/>
              </a:rPr>
              <a:t>organic </a:t>
            </a:r>
            <a:r>
              <a:rPr sz="1600" dirty="0">
                <a:latin typeface="Times New Roman"/>
                <a:cs typeface="Times New Roman"/>
              </a:rPr>
              <a:t>electrolyte or in a room-  temperature ionic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liquid.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9867" y="1484375"/>
            <a:ext cx="4136897" cy="2387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6399" y="1438655"/>
            <a:ext cx="4030217" cy="2406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839" y="46344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0766" y="4034587"/>
            <a:ext cx="8145780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530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dirty="0">
                <a:latin typeface="Times New Roman"/>
                <a:cs typeface="Times New Roman"/>
              </a:rPr>
              <a:t>The IPCE values exceed 80% in the wavelength range near the absorption maximum of the  </a:t>
            </a:r>
            <a:r>
              <a:rPr sz="1600" spc="-10" dirty="0">
                <a:latin typeface="Times New Roman"/>
                <a:cs typeface="Times New Roman"/>
              </a:rPr>
              <a:t>sensitizer, </a:t>
            </a:r>
            <a:r>
              <a:rPr sz="1600" dirty="0">
                <a:latin typeface="Times New Roman"/>
                <a:cs typeface="Times New Roman"/>
              </a:rPr>
              <a:t>which is located around 530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nm.</a:t>
            </a:r>
            <a:endParaRPr sz="1600">
              <a:latin typeface="Times New Roman"/>
              <a:cs typeface="Times New Roman"/>
            </a:endParaRPr>
          </a:p>
          <a:p>
            <a:pPr marL="12700" marR="421640" indent="-635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04470" algn="l"/>
              </a:tabLst>
            </a:pPr>
            <a:r>
              <a:rPr sz="1600" dirty="0">
                <a:latin typeface="Times New Roman"/>
                <a:cs typeface="Times New Roman"/>
              </a:rPr>
              <a:t>At 700 nm, where the absorption of light by the dye is weak </a:t>
            </a:r>
            <a:r>
              <a:rPr sz="1600" spc="-10" dirty="0">
                <a:latin typeface="Times New Roman"/>
                <a:cs typeface="Times New Roman"/>
              </a:rPr>
              <a:t>however, </a:t>
            </a:r>
            <a:r>
              <a:rPr sz="1600" dirty="0">
                <a:latin typeface="Times New Roman"/>
                <a:cs typeface="Times New Roman"/>
              </a:rPr>
              <a:t>the IPCE value is still  about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50%.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2090" algn="l"/>
              </a:tabLst>
            </a:pPr>
            <a:r>
              <a:rPr sz="1600" spc="-5" dirty="0">
                <a:latin typeface="Times New Roman"/>
                <a:cs typeface="Times New Roman"/>
              </a:rPr>
              <a:t>The titania film contained </a:t>
            </a:r>
            <a:r>
              <a:rPr sz="1600" dirty="0">
                <a:latin typeface="Times New Roman"/>
                <a:cs typeface="Times New Roman"/>
              </a:rPr>
              <a:t>400-nm-sized </a:t>
            </a:r>
            <a:r>
              <a:rPr sz="1600" spc="-5" dirty="0">
                <a:latin typeface="Times New Roman"/>
                <a:cs typeface="Times New Roman"/>
              </a:rPr>
              <a:t>light scattering particles, which </a:t>
            </a:r>
            <a:r>
              <a:rPr sz="1600" dirty="0">
                <a:latin typeface="Times New Roman"/>
                <a:cs typeface="Times New Roman"/>
              </a:rPr>
              <a:t>enhance </a:t>
            </a:r>
            <a:r>
              <a:rPr sz="1600" spc="-5" dirty="0">
                <a:latin typeface="Times New Roman"/>
                <a:cs typeface="Times New Roman"/>
              </a:rPr>
              <a:t>the optical path  </a:t>
            </a:r>
            <a:r>
              <a:rPr sz="1600" dirty="0">
                <a:latin typeface="Times New Roman"/>
                <a:cs typeface="Times New Roman"/>
              </a:rPr>
              <a:t>length and harvesting of light in the red wavelength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region.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3689" y="1892045"/>
            <a:ext cx="4686300" cy="3771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19252" y="1842516"/>
            <a:ext cx="3293955" cy="220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2193" y="1331467"/>
            <a:ext cx="35706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Photovoltaic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Performance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14841" y="2063495"/>
            <a:ext cx="3867150" cy="2827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8739" y="4024121"/>
            <a:ext cx="669290" cy="0"/>
          </a:xfrm>
          <a:custGeom>
            <a:avLst/>
            <a:gdLst/>
            <a:ahLst/>
            <a:cxnLst/>
            <a:rect l="l" t="t" r="r" b="b"/>
            <a:pathLst>
              <a:path w="669290">
                <a:moveTo>
                  <a:pt x="0" y="0"/>
                </a:moveTo>
                <a:lnTo>
                  <a:pt x="669036" y="0"/>
                </a:lnTo>
              </a:path>
            </a:pathLst>
          </a:custGeom>
          <a:ln w="1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2198" y="4024121"/>
            <a:ext cx="1333500" cy="0"/>
          </a:xfrm>
          <a:custGeom>
            <a:avLst/>
            <a:gdLst/>
            <a:ahLst/>
            <a:cxnLst/>
            <a:rect l="l" t="t" r="r" b="b"/>
            <a:pathLst>
              <a:path w="1333500">
                <a:moveTo>
                  <a:pt x="0" y="0"/>
                </a:moveTo>
                <a:lnTo>
                  <a:pt x="1333500" y="0"/>
                </a:lnTo>
              </a:path>
            </a:pathLst>
          </a:custGeom>
          <a:ln w="1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4839" y="54917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9973" y="3388777"/>
            <a:ext cx="8223884" cy="3081655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5116195">
              <a:lnSpc>
                <a:spcPct val="100000"/>
              </a:lnSpc>
              <a:spcBef>
                <a:spcPts val="1325"/>
              </a:spcBef>
              <a:tabLst>
                <a:tab pos="6423660" algn="l"/>
                <a:tab pos="7271384" algn="l"/>
              </a:tabLst>
            </a:pPr>
            <a:r>
              <a:rPr sz="4050" i="1" spc="-135" baseline="-32921" dirty="0">
                <a:latin typeface="Symbol"/>
                <a:cs typeface="Symbol"/>
              </a:rPr>
              <a:t></a:t>
            </a:r>
            <a:r>
              <a:rPr sz="4050" i="1" spc="-135" baseline="-32921" dirty="0">
                <a:latin typeface="Times New Roman"/>
                <a:cs typeface="Times New Roman"/>
              </a:rPr>
              <a:t> </a:t>
            </a:r>
            <a:r>
              <a:rPr sz="3825" baseline="-34858" dirty="0">
                <a:latin typeface="Symbol"/>
                <a:cs typeface="Symbol"/>
              </a:rPr>
              <a:t></a:t>
            </a:r>
            <a:r>
              <a:rPr sz="3825" spc="172" baseline="-34858" dirty="0">
                <a:latin typeface="Times New Roman"/>
                <a:cs typeface="Times New Roman"/>
              </a:rPr>
              <a:t> </a:t>
            </a:r>
            <a:r>
              <a:rPr sz="2550" i="1" spc="-25" dirty="0">
                <a:latin typeface="Times New Roman"/>
                <a:cs typeface="Times New Roman"/>
              </a:rPr>
              <a:t>V</a:t>
            </a:r>
            <a:r>
              <a:rPr sz="2250" i="1" spc="-37" baseline="-24074" dirty="0">
                <a:latin typeface="Times New Roman"/>
                <a:cs typeface="Times New Roman"/>
              </a:rPr>
              <a:t>m</a:t>
            </a:r>
            <a:r>
              <a:rPr sz="2250" i="1" spc="-225" baseline="-24074" dirty="0">
                <a:latin typeface="Times New Roman"/>
                <a:cs typeface="Times New Roman"/>
              </a:rPr>
              <a:t> </a:t>
            </a:r>
            <a:r>
              <a:rPr sz="2550" i="1" spc="90" dirty="0">
                <a:latin typeface="Times New Roman"/>
                <a:cs typeface="Times New Roman"/>
              </a:rPr>
              <a:t>I</a:t>
            </a:r>
            <a:r>
              <a:rPr sz="2250" i="1" spc="135" baseline="-24074" dirty="0">
                <a:latin typeface="Times New Roman"/>
                <a:cs typeface="Times New Roman"/>
              </a:rPr>
              <a:t>m	</a:t>
            </a:r>
            <a:r>
              <a:rPr sz="3825" baseline="-34858" dirty="0">
                <a:latin typeface="Symbol"/>
                <a:cs typeface="Symbol"/>
              </a:rPr>
              <a:t></a:t>
            </a:r>
            <a:r>
              <a:rPr sz="3825" spc="375" baseline="-34858" dirty="0">
                <a:latin typeface="Times New Roman"/>
                <a:cs typeface="Times New Roman"/>
              </a:rPr>
              <a:t> </a:t>
            </a:r>
            <a:r>
              <a:rPr sz="2550" i="1" dirty="0">
                <a:latin typeface="Times New Roman"/>
                <a:cs typeface="Times New Roman"/>
              </a:rPr>
              <a:t>FF	</a:t>
            </a:r>
            <a:r>
              <a:rPr sz="2550" i="1" spc="-30" dirty="0">
                <a:latin typeface="Times New Roman"/>
                <a:cs typeface="Times New Roman"/>
              </a:rPr>
              <a:t>V</a:t>
            </a:r>
            <a:r>
              <a:rPr sz="2250" i="1" spc="-44" baseline="-24074" dirty="0">
                <a:latin typeface="Times New Roman"/>
                <a:cs typeface="Times New Roman"/>
              </a:rPr>
              <a:t>oc</a:t>
            </a:r>
            <a:r>
              <a:rPr sz="2250" i="1" spc="-217" baseline="-24074" dirty="0">
                <a:latin typeface="Times New Roman"/>
                <a:cs typeface="Times New Roman"/>
              </a:rPr>
              <a:t> </a:t>
            </a:r>
            <a:r>
              <a:rPr sz="2550" i="1" spc="65" dirty="0">
                <a:latin typeface="Times New Roman"/>
                <a:cs typeface="Times New Roman"/>
              </a:rPr>
              <a:t>I</a:t>
            </a:r>
            <a:r>
              <a:rPr sz="2250" i="1" spc="97" baseline="-24074" dirty="0">
                <a:latin typeface="Times New Roman"/>
                <a:cs typeface="Times New Roman"/>
              </a:rPr>
              <a:t>sc</a:t>
            </a:r>
            <a:endParaRPr sz="2250" baseline="-24074">
              <a:latin typeface="Times New Roman"/>
              <a:cs typeface="Times New Roman"/>
            </a:endParaRPr>
          </a:p>
          <a:p>
            <a:pPr marR="633730" algn="r">
              <a:lnSpc>
                <a:spcPct val="100000"/>
              </a:lnSpc>
              <a:spcBef>
                <a:spcPts val="1160"/>
              </a:spcBef>
              <a:tabLst>
                <a:tab pos="1344295" algn="l"/>
              </a:tabLst>
            </a:pPr>
            <a:r>
              <a:rPr sz="3825" i="1" spc="-630" baseline="14161" dirty="0">
                <a:latin typeface="Times New Roman"/>
                <a:cs typeface="Times New Roman"/>
              </a:rPr>
              <a:t>P</a:t>
            </a:r>
            <a:r>
              <a:rPr sz="1500" i="1" spc="-5" dirty="0">
                <a:latin typeface="Times New Roman"/>
                <a:cs typeface="Times New Roman"/>
              </a:rPr>
              <a:t>light</a:t>
            </a:r>
            <a:r>
              <a:rPr sz="1500" i="1" dirty="0">
                <a:latin typeface="Times New Roman"/>
                <a:cs typeface="Times New Roman"/>
              </a:rPr>
              <a:t>	</a:t>
            </a:r>
            <a:r>
              <a:rPr sz="3825" i="1" spc="-615" baseline="14161" dirty="0">
                <a:latin typeface="Times New Roman"/>
                <a:cs typeface="Times New Roman"/>
              </a:rPr>
              <a:t>P</a:t>
            </a:r>
            <a:r>
              <a:rPr sz="1500" i="1" spc="-5" dirty="0">
                <a:latin typeface="Times New Roman"/>
                <a:cs typeface="Times New Roman"/>
              </a:rPr>
              <a:t>light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62865" marR="558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66700" algn="l"/>
              </a:tabLst>
            </a:pPr>
            <a:r>
              <a:rPr sz="1600" dirty="0">
                <a:latin typeface="Times New Roman"/>
                <a:cs typeface="Times New Roman"/>
              </a:rPr>
              <a:t>Under full sunlight (air mass 1.5 global, intensity 1000 W cm</a:t>
            </a:r>
            <a:r>
              <a:rPr sz="1575" baseline="26455" dirty="0">
                <a:latin typeface="Times New Roman"/>
                <a:cs typeface="Times New Roman"/>
              </a:rPr>
              <a:t>-2</a:t>
            </a:r>
            <a:r>
              <a:rPr sz="1600" dirty="0">
                <a:latin typeface="Times New Roman"/>
                <a:cs typeface="Times New Roman"/>
              </a:rPr>
              <a:t>), short-circuit photocurrents  ranging from 16 to 22 mA cm</a:t>
            </a:r>
            <a:r>
              <a:rPr sz="1575" baseline="26455" dirty="0">
                <a:latin typeface="Times New Roman"/>
                <a:cs typeface="Times New Roman"/>
              </a:rPr>
              <a:t>-2 </a:t>
            </a:r>
            <a:r>
              <a:rPr sz="1600" dirty="0">
                <a:latin typeface="Times New Roman"/>
                <a:cs typeface="Times New Roman"/>
              </a:rPr>
              <a:t>are reached with state-of-the-art ruthenium sensitizers, while </a:t>
            </a:r>
            <a:r>
              <a:rPr sz="1600" spc="-70" dirty="0">
                <a:latin typeface="Times New Roman"/>
                <a:cs typeface="Times New Roman"/>
              </a:rPr>
              <a:t>Voc </a:t>
            </a:r>
            <a:r>
              <a:rPr sz="1600" dirty="0">
                <a:latin typeface="Times New Roman"/>
                <a:cs typeface="Times New Roman"/>
              </a:rPr>
              <a:t>is  0.7-0.86 V and FF values are 0.65-0.8. A certified overall power conversion </a:t>
            </a:r>
            <a:r>
              <a:rPr sz="1600" spc="-5" dirty="0">
                <a:latin typeface="Times New Roman"/>
                <a:cs typeface="Times New Roman"/>
              </a:rPr>
              <a:t>efficiency </a:t>
            </a:r>
            <a:r>
              <a:rPr sz="1600" dirty="0">
                <a:latin typeface="Times New Roman"/>
                <a:cs typeface="Times New Roman"/>
              </a:rPr>
              <a:t>of 10.4%  was attained in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2001.</a:t>
            </a:r>
            <a:endParaRPr sz="1600">
              <a:latin typeface="Times New Roman"/>
              <a:cs typeface="Times New Roman"/>
            </a:endParaRPr>
          </a:p>
          <a:p>
            <a:pPr marL="254635" indent="-191770">
              <a:lnSpc>
                <a:spcPct val="100000"/>
              </a:lnSpc>
              <a:spcBef>
                <a:spcPts val="575"/>
              </a:spcBef>
              <a:buClr>
                <a:srgbClr val="0080FF"/>
              </a:buClr>
              <a:buFont typeface="Wingdings"/>
              <a:buChar char=""/>
              <a:tabLst>
                <a:tab pos="255270" algn="l"/>
              </a:tabLst>
            </a:pPr>
            <a:r>
              <a:rPr sz="1600" dirty="0">
                <a:latin typeface="Times New Roman"/>
                <a:cs typeface="Times New Roman"/>
              </a:rPr>
              <a:t>A new record </a:t>
            </a:r>
            <a:r>
              <a:rPr sz="1600" spc="-5" dirty="0">
                <a:latin typeface="Times New Roman"/>
                <a:cs typeface="Times New Roman"/>
              </a:rPr>
              <a:t>efficiency </a:t>
            </a:r>
            <a:r>
              <a:rPr sz="1600" dirty="0">
                <a:latin typeface="Times New Roman"/>
                <a:cs typeface="Times New Roman"/>
              </a:rPr>
              <a:t>of over </a:t>
            </a:r>
            <a:r>
              <a:rPr sz="1600" spc="-20" dirty="0">
                <a:latin typeface="Times New Roman"/>
                <a:cs typeface="Times New Roman"/>
              </a:rPr>
              <a:t>11% </a:t>
            </a:r>
            <a:r>
              <a:rPr sz="1600" dirty="0">
                <a:latin typeface="Times New Roman"/>
                <a:cs typeface="Times New Roman"/>
              </a:rPr>
              <a:t>was achieved</a:t>
            </a:r>
            <a:r>
              <a:rPr sz="1600" spc="-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recently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2797" y="1501902"/>
            <a:ext cx="3543299" cy="2676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05613" y="4219194"/>
            <a:ext cx="2676905" cy="213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42193" y="1331467"/>
            <a:ext cx="4310380" cy="3497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9570" indent="-357505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70205" algn="l"/>
              </a:tabLst>
            </a:pPr>
            <a:r>
              <a:rPr sz="2400" dirty="0">
                <a:latin typeface="Times New Roman"/>
                <a:cs typeface="Times New Roman"/>
              </a:rPr>
              <a:t>Advantages</a:t>
            </a:r>
            <a:endParaRPr sz="2400">
              <a:latin typeface="Times New Roman"/>
              <a:cs typeface="Times New Roman"/>
            </a:endParaRPr>
          </a:p>
          <a:p>
            <a:pPr marL="432434" lvl="1" indent="-203200">
              <a:lnSpc>
                <a:spcPct val="100000"/>
              </a:lnSpc>
              <a:spcBef>
                <a:spcPts val="2570"/>
              </a:spcBef>
              <a:buClr>
                <a:srgbClr val="0080FF"/>
              </a:buClr>
              <a:buFont typeface="Wingdings"/>
              <a:buChar char=""/>
              <a:tabLst>
                <a:tab pos="433070" algn="l"/>
              </a:tabLst>
            </a:pPr>
            <a:r>
              <a:rPr sz="1600" dirty="0">
                <a:latin typeface="Times New Roman"/>
                <a:cs typeface="Times New Roman"/>
              </a:rPr>
              <a:t>High absorption </a:t>
            </a:r>
            <a:r>
              <a:rPr sz="1600" spc="-5" dirty="0">
                <a:latin typeface="Times New Roman"/>
                <a:cs typeface="Times New Roman"/>
              </a:rPr>
              <a:t>coefficient </a:t>
            </a:r>
            <a:r>
              <a:rPr sz="1600" dirty="0">
                <a:latin typeface="Times New Roman"/>
                <a:cs typeface="Times New Roman"/>
              </a:rPr>
              <a:t>-&gt; Thin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film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0080FF"/>
              </a:buClr>
              <a:buFont typeface="Wingdings"/>
              <a:buChar char=""/>
            </a:pPr>
            <a:endParaRPr sz="2650">
              <a:latin typeface="Times New Roman"/>
              <a:cs typeface="Times New Roman"/>
            </a:endParaRPr>
          </a:p>
          <a:p>
            <a:pPr marL="382270" lvl="1" indent="-153035">
              <a:lnSpc>
                <a:spcPct val="100000"/>
              </a:lnSpc>
              <a:spcBef>
                <a:spcPts val="5"/>
              </a:spcBef>
              <a:buClr>
                <a:srgbClr val="0080FF"/>
              </a:buClr>
              <a:buFont typeface="Wingdings"/>
              <a:buChar char=""/>
              <a:tabLst>
                <a:tab pos="382905" algn="l"/>
              </a:tabLst>
            </a:pPr>
            <a:r>
              <a:rPr sz="1600" dirty="0">
                <a:latin typeface="Times New Roman"/>
                <a:cs typeface="Times New Roman"/>
              </a:rPr>
              <a:t>Low-cost, lightweight, </a:t>
            </a:r>
            <a:r>
              <a:rPr sz="1600" spc="-5" dirty="0">
                <a:latin typeface="Times New Roman"/>
                <a:cs typeface="Times New Roman"/>
              </a:rPr>
              <a:t>large-area,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flexible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0080FF"/>
              </a:buClr>
              <a:buFont typeface="Wingdings"/>
              <a:buChar char=""/>
            </a:pPr>
            <a:endParaRPr sz="2650">
              <a:latin typeface="Times New Roman"/>
              <a:cs typeface="Times New Roman"/>
            </a:endParaRPr>
          </a:p>
          <a:p>
            <a:pPr marL="382270" lvl="1" indent="-153035">
              <a:lnSpc>
                <a:spcPct val="100000"/>
              </a:lnSpc>
              <a:spcBef>
                <a:spcPts val="5"/>
              </a:spcBef>
              <a:buClr>
                <a:srgbClr val="0080FF"/>
              </a:buClr>
              <a:buFont typeface="Wingdings"/>
              <a:buChar char=""/>
              <a:tabLst>
                <a:tab pos="382905" algn="l"/>
              </a:tabLst>
            </a:pPr>
            <a:r>
              <a:rPr sz="1600" spc="-10" dirty="0">
                <a:latin typeface="Times New Roman"/>
                <a:cs typeface="Times New Roman"/>
              </a:rPr>
              <a:t>Colour,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semi-transparency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0080FF"/>
              </a:buClr>
              <a:buFont typeface="Wingdings"/>
              <a:buChar char=""/>
            </a:pPr>
            <a:endParaRPr sz="2650">
              <a:latin typeface="Times New Roman"/>
              <a:cs typeface="Times New Roman"/>
            </a:endParaRPr>
          </a:p>
          <a:p>
            <a:pPr marL="382270" lvl="1" indent="-153035">
              <a:lnSpc>
                <a:spcPct val="100000"/>
              </a:lnSpc>
              <a:spcBef>
                <a:spcPts val="5"/>
              </a:spcBef>
              <a:buClr>
                <a:srgbClr val="0080FF"/>
              </a:buClr>
              <a:buFont typeface="Wingdings"/>
              <a:buChar char=""/>
              <a:tabLst>
                <a:tab pos="382905" algn="l"/>
              </a:tabLst>
            </a:pPr>
            <a:r>
              <a:rPr sz="1600" dirty="0">
                <a:latin typeface="Times New Roman"/>
                <a:cs typeface="Times New Roman"/>
              </a:rPr>
              <a:t>Insensitivity to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temperature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0080FF"/>
              </a:buClr>
              <a:buFont typeface="Wingdings"/>
              <a:buChar char=""/>
            </a:pPr>
            <a:endParaRPr sz="2650">
              <a:latin typeface="Times New Roman"/>
              <a:cs typeface="Times New Roman"/>
            </a:endParaRPr>
          </a:p>
          <a:p>
            <a:pPr marL="382270" lvl="1" indent="-153035">
              <a:lnSpc>
                <a:spcPct val="100000"/>
              </a:lnSpc>
              <a:spcBef>
                <a:spcPts val="5"/>
              </a:spcBef>
              <a:buClr>
                <a:srgbClr val="0080FF"/>
              </a:buClr>
              <a:buFont typeface="Wingdings"/>
              <a:buChar char=""/>
              <a:tabLst>
                <a:tab pos="382905" algn="l"/>
              </a:tabLst>
            </a:pPr>
            <a:r>
              <a:rPr sz="1600" spc="-5" dirty="0">
                <a:latin typeface="Times New Roman"/>
                <a:cs typeface="Times New Roman"/>
              </a:rPr>
              <a:t>The ability </a:t>
            </a:r>
            <a:r>
              <a:rPr sz="1600" dirty="0">
                <a:latin typeface="Times New Roman"/>
                <a:cs typeface="Times New Roman"/>
              </a:rPr>
              <a:t>to control HOMO and LUMO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levels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05613" y="6349746"/>
            <a:ext cx="2676905" cy="574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2453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Device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Structure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01075" y="2063495"/>
            <a:ext cx="7010400" cy="428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1075" y="6349746"/>
            <a:ext cx="7010400" cy="240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356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Dye-Sensitized Solar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32451" y="2784538"/>
            <a:ext cx="297480" cy="136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5164" y="2945593"/>
            <a:ext cx="4020937" cy="83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1391" y="2920745"/>
            <a:ext cx="3954017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42217" y="3777996"/>
            <a:ext cx="4597146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1391" y="3777996"/>
            <a:ext cx="3954017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42217" y="4635246"/>
            <a:ext cx="4359146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1391" y="4635246"/>
            <a:ext cx="3954017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2217" y="5492496"/>
            <a:ext cx="4459357" cy="4084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1391" y="5492496"/>
            <a:ext cx="3954017" cy="3124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28606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Operation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Sequence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4993" y="1895855"/>
            <a:ext cx="5105400" cy="1024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78841" y="2132009"/>
            <a:ext cx="2176486" cy="205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7393" y="2920745"/>
            <a:ext cx="4724400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9318" y="3777996"/>
            <a:ext cx="4562475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95701" y="2484678"/>
            <a:ext cx="3620135" cy="224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97790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41300" algn="l"/>
              </a:tabLst>
            </a:pPr>
            <a:r>
              <a:rPr sz="1600" dirty="0">
                <a:latin typeface="Times New Roman"/>
                <a:cs typeface="Times New Roman"/>
              </a:rPr>
              <a:t>where </a:t>
            </a:r>
            <a:r>
              <a:rPr sz="1600" spc="5" dirty="0">
                <a:latin typeface="Times New Roman"/>
                <a:cs typeface="Times New Roman"/>
              </a:rPr>
              <a:t>η</a:t>
            </a:r>
            <a:r>
              <a:rPr sz="1575" spc="7" baseline="-21164" dirty="0">
                <a:latin typeface="Times New Roman"/>
                <a:cs typeface="Times New Roman"/>
              </a:rPr>
              <a:t>A </a:t>
            </a:r>
            <a:r>
              <a:rPr sz="1600" dirty="0">
                <a:latin typeface="Times New Roman"/>
                <a:cs typeface="Times New Roman"/>
              </a:rPr>
              <a:t>is the absorption </a:t>
            </a:r>
            <a:r>
              <a:rPr sz="1600" spc="-5" dirty="0">
                <a:latin typeface="Times New Roman"/>
                <a:cs typeface="Times New Roman"/>
              </a:rPr>
              <a:t>efficiency </a:t>
            </a:r>
            <a:r>
              <a:rPr sz="1600" dirty="0">
                <a:latin typeface="Times New Roman"/>
                <a:cs typeface="Times New Roman"/>
              </a:rPr>
              <a:t>of  light within the active region of the solar  cell; </a:t>
            </a:r>
            <a:r>
              <a:rPr sz="1600" spc="5" dirty="0">
                <a:latin typeface="Times New Roman"/>
                <a:cs typeface="Times New Roman"/>
              </a:rPr>
              <a:t>η</a:t>
            </a:r>
            <a:r>
              <a:rPr sz="1575" spc="7" baseline="-21164" dirty="0">
                <a:latin typeface="Times New Roman"/>
                <a:cs typeface="Times New Roman"/>
              </a:rPr>
              <a:t>ED </a:t>
            </a:r>
            <a:r>
              <a:rPr sz="1600" dirty="0">
                <a:latin typeface="Times New Roman"/>
                <a:cs typeface="Times New Roman"/>
              </a:rPr>
              <a:t>is the exciton </a:t>
            </a:r>
            <a:r>
              <a:rPr sz="1600" spc="-5" dirty="0">
                <a:latin typeface="Times New Roman"/>
                <a:cs typeface="Times New Roman"/>
              </a:rPr>
              <a:t>diffusion efficiency  </a:t>
            </a:r>
            <a:r>
              <a:rPr sz="1600" dirty="0">
                <a:latin typeface="Times New Roman"/>
                <a:cs typeface="Times New Roman"/>
              </a:rPr>
              <a:t>to a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dissociation</a:t>
            </a:r>
            <a:endParaRPr sz="1600">
              <a:latin typeface="Times New Roman"/>
              <a:cs typeface="Times New Roman"/>
            </a:endParaRPr>
          </a:p>
          <a:p>
            <a:pPr marL="38100" marR="304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191135" algn="l"/>
              </a:tabLst>
            </a:pPr>
            <a:r>
              <a:rPr sz="1600" spc="-5" dirty="0">
                <a:latin typeface="Times New Roman"/>
                <a:cs typeface="Times New Roman"/>
              </a:rPr>
              <a:t>site; </a:t>
            </a:r>
            <a:r>
              <a:rPr sz="1600" spc="5" dirty="0">
                <a:latin typeface="Times New Roman"/>
                <a:cs typeface="Times New Roman"/>
              </a:rPr>
              <a:t>η</a:t>
            </a:r>
            <a:r>
              <a:rPr sz="1575" spc="7" baseline="-21164" dirty="0">
                <a:latin typeface="Times New Roman"/>
                <a:cs typeface="Times New Roman"/>
              </a:rPr>
              <a:t>CT </a:t>
            </a:r>
            <a:r>
              <a:rPr sz="1600" dirty="0">
                <a:latin typeface="Times New Roman"/>
                <a:cs typeface="Times New Roman"/>
              </a:rPr>
              <a:t>is the </a:t>
            </a:r>
            <a:r>
              <a:rPr sz="1600" spc="-5" dirty="0">
                <a:latin typeface="Times New Roman"/>
                <a:cs typeface="Times New Roman"/>
              </a:rPr>
              <a:t>charge </a:t>
            </a:r>
            <a:r>
              <a:rPr sz="1600" dirty="0">
                <a:latin typeface="Times New Roman"/>
                <a:cs typeface="Times New Roman"/>
              </a:rPr>
              <a:t>transfer </a:t>
            </a:r>
            <a:r>
              <a:rPr sz="1600" spc="-15" dirty="0">
                <a:latin typeface="Times New Roman"/>
                <a:cs typeface="Times New Roman"/>
              </a:rPr>
              <a:t>efficiency,  </a:t>
            </a:r>
            <a:r>
              <a:rPr sz="1600" dirty="0">
                <a:latin typeface="Times New Roman"/>
                <a:cs typeface="Times New Roman"/>
              </a:rPr>
              <a:t>which is the </a:t>
            </a:r>
            <a:r>
              <a:rPr sz="1600" spc="-5" dirty="0">
                <a:latin typeface="Times New Roman"/>
                <a:cs typeface="Times New Roman"/>
              </a:rPr>
              <a:t>efficiency </a:t>
            </a:r>
            <a:r>
              <a:rPr sz="1600" dirty="0">
                <a:latin typeface="Times New Roman"/>
                <a:cs typeface="Times New Roman"/>
              </a:rPr>
              <a:t>for dissociation of  an exciton </a:t>
            </a:r>
            <a:r>
              <a:rPr sz="1600" spc="-5" dirty="0">
                <a:latin typeface="Times New Roman"/>
                <a:cs typeface="Times New Roman"/>
              </a:rPr>
              <a:t>into </a:t>
            </a:r>
            <a:r>
              <a:rPr sz="1600" dirty="0">
                <a:latin typeface="Times New Roman"/>
                <a:cs typeface="Times New Roman"/>
              </a:rPr>
              <a:t>a free electron and hole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pair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99315" y="3743959"/>
            <a:ext cx="515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P-N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4839" y="46344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4993" y="4635246"/>
            <a:ext cx="5105400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95708" y="4703632"/>
            <a:ext cx="3589020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3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at that site; and </a:t>
            </a:r>
            <a:r>
              <a:rPr sz="1600" spc="5" dirty="0">
                <a:latin typeface="Times New Roman"/>
                <a:cs typeface="Times New Roman"/>
              </a:rPr>
              <a:t>η</a:t>
            </a:r>
            <a:r>
              <a:rPr sz="1575" spc="7" baseline="-21164" dirty="0">
                <a:latin typeface="Times New Roman"/>
                <a:cs typeface="Times New Roman"/>
              </a:rPr>
              <a:t>CC </a:t>
            </a:r>
            <a:r>
              <a:rPr sz="1600" dirty="0">
                <a:latin typeface="Times New Roman"/>
                <a:cs typeface="Times New Roman"/>
              </a:rPr>
              <a:t>is the </a:t>
            </a:r>
            <a:r>
              <a:rPr sz="1600" spc="-5" dirty="0">
                <a:latin typeface="Times New Roman"/>
                <a:cs typeface="Times New Roman"/>
              </a:rPr>
              <a:t>charge </a:t>
            </a:r>
            <a:r>
              <a:rPr sz="1600" dirty="0">
                <a:latin typeface="Times New Roman"/>
                <a:cs typeface="Times New Roman"/>
              </a:rPr>
              <a:t>collection  </a:t>
            </a:r>
            <a:r>
              <a:rPr sz="1600" spc="-15" dirty="0">
                <a:latin typeface="Times New Roman"/>
                <a:cs typeface="Times New Roman"/>
              </a:rPr>
              <a:t>efficiency.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54543" y="5492496"/>
            <a:ext cx="4686300" cy="375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1163" y="1456944"/>
            <a:ext cx="8837676" cy="4892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1163" y="6349746"/>
            <a:ext cx="8837675" cy="412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41283" y="1549146"/>
            <a:ext cx="7273290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41283" y="6348984"/>
            <a:ext cx="7273290" cy="199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3331" y="1458468"/>
            <a:ext cx="7391400" cy="4891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3331" y="6349746"/>
            <a:ext cx="7391400" cy="413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909" y="676910"/>
            <a:ext cx="42583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Organic Photovotaic</a:t>
            </a:r>
            <a:r>
              <a:rPr sz="2800" spc="-80" dirty="0">
                <a:solidFill>
                  <a:srgbClr val="24459C"/>
                </a:solidFill>
              </a:rPr>
              <a:t> </a:t>
            </a:r>
            <a:r>
              <a:rPr sz="2800" spc="-5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5202" y="1331467"/>
            <a:ext cx="440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dirty="0">
                <a:latin typeface="Times New Roman"/>
                <a:cs typeface="Times New Roman"/>
              </a:rPr>
              <a:t>Bulk and </a:t>
            </a:r>
            <a:r>
              <a:rPr sz="2400" spc="-5" dirty="0">
                <a:latin typeface="Times New Roman"/>
                <a:cs typeface="Times New Roman"/>
              </a:rPr>
              <a:t>Mixed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Heterojunctions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5651" y="2484120"/>
            <a:ext cx="2686050" cy="2116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839" y="46344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28293" y="2729271"/>
            <a:ext cx="4972685" cy="224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5475">
              <a:lnSpc>
                <a:spcPct val="130000"/>
              </a:lnSpc>
              <a:spcBef>
                <a:spcPts val="100"/>
              </a:spcBef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spc="-5" dirty="0">
                <a:latin typeface="Times New Roman"/>
                <a:cs typeface="Times New Roman"/>
              </a:rPr>
              <a:t>Form </a:t>
            </a:r>
            <a:r>
              <a:rPr sz="1600" dirty="0">
                <a:latin typeface="Times New Roman"/>
                <a:cs typeface="Times New Roman"/>
              </a:rPr>
              <a:t>a </a:t>
            </a:r>
            <a:r>
              <a:rPr sz="1600" spc="-5" dirty="0">
                <a:latin typeface="Times New Roman"/>
                <a:cs typeface="Times New Roman"/>
              </a:rPr>
              <a:t>heterojunction </a:t>
            </a:r>
            <a:r>
              <a:rPr sz="1600" dirty="0">
                <a:latin typeface="Times New Roman"/>
                <a:cs typeface="Times New Roman"/>
              </a:rPr>
              <a:t>(HJ) between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dirty="0">
                <a:latin typeface="Times New Roman"/>
                <a:cs typeface="Times New Roman"/>
              </a:rPr>
              <a:t>donor and  acceptor materials with a very </a:t>
            </a:r>
            <a:r>
              <a:rPr sz="1600" spc="-10" dirty="0">
                <a:latin typeface="Times New Roman"/>
                <a:cs typeface="Times New Roman"/>
              </a:rPr>
              <a:t>large </a:t>
            </a:r>
            <a:r>
              <a:rPr sz="1600" dirty="0">
                <a:latin typeface="Times New Roman"/>
                <a:cs typeface="Times New Roman"/>
              </a:rPr>
              <a:t>surface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area.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  <a:buClr>
                <a:srgbClr val="0080FF"/>
              </a:buClr>
              <a:buFont typeface="Wingdings"/>
              <a:buChar char="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By entangling the regions containing the two constituents,  a region is formed whereby photons can be absorbed over a  very long distance, creating all excitons within a </a:t>
            </a:r>
            <a:r>
              <a:rPr sz="1600" spc="-5" dirty="0">
                <a:latin typeface="Times New Roman"/>
                <a:cs typeface="Times New Roman"/>
              </a:rPr>
              <a:t>diffusion  </a:t>
            </a:r>
            <a:r>
              <a:rPr sz="1600" dirty="0">
                <a:latin typeface="Times New Roman"/>
                <a:cs typeface="Times New Roman"/>
              </a:rPr>
              <a:t>length of a DA interface where photoinduced </a:t>
            </a:r>
            <a:r>
              <a:rPr sz="1600" spc="-5" dirty="0">
                <a:latin typeface="Times New Roman"/>
                <a:cs typeface="Times New Roman"/>
              </a:rPr>
              <a:t>charge</a:t>
            </a:r>
            <a:r>
              <a:rPr sz="1600" spc="-2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transfer  can</a:t>
            </a:r>
            <a:r>
              <a:rPr sz="1600" spc="-15" dirty="0">
                <a:latin typeface="Times New Roman"/>
                <a:cs typeface="Times New Roman"/>
              </a:rPr>
              <a:t> occur.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3673" y="548132"/>
            <a:ext cx="73266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CIGS Structure and </a:t>
            </a:r>
            <a:r>
              <a:rPr spc="-15" dirty="0"/>
              <a:t>Working</a:t>
            </a:r>
            <a:r>
              <a:rPr spc="-30" dirty="0"/>
              <a:t> </a:t>
            </a:r>
            <a:r>
              <a:rPr spc="-5" dirty="0"/>
              <a:t>Principle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39" y="206273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19">
                <a:moveTo>
                  <a:pt x="0" y="0"/>
                </a:moveTo>
                <a:lnTo>
                  <a:pt x="0" y="858012"/>
                </a:lnTo>
                <a:lnTo>
                  <a:pt x="9144000" y="85801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839" y="291998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30991" y="1627885"/>
            <a:ext cx="727329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01625">
              <a:lnSpc>
                <a:spcPct val="100000"/>
              </a:lnSpc>
              <a:spcBef>
                <a:spcPts val="100"/>
              </a:spcBef>
              <a:buFont typeface="Wingdings"/>
              <a:buChar char=""/>
              <a:tabLst>
                <a:tab pos="352425" algn="l"/>
              </a:tabLst>
            </a:pPr>
            <a:r>
              <a:rPr sz="1800" spc="10" dirty="0">
                <a:latin typeface="Gulim"/>
                <a:cs typeface="Gulim"/>
              </a:rPr>
              <a:t>CIGS </a:t>
            </a:r>
            <a:r>
              <a:rPr sz="1800" spc="70" dirty="0">
                <a:latin typeface="Gulim"/>
                <a:cs typeface="Gulim"/>
              </a:rPr>
              <a:t>: </a:t>
            </a:r>
            <a:r>
              <a:rPr sz="1800" spc="5" dirty="0">
                <a:latin typeface="Gulim"/>
                <a:cs typeface="Gulim"/>
              </a:rPr>
              <a:t>CuInSe</a:t>
            </a:r>
            <a:r>
              <a:rPr sz="1800" spc="7" baseline="-20833" dirty="0">
                <a:latin typeface="Gulim"/>
                <a:cs typeface="Gulim"/>
              </a:rPr>
              <a:t>2 </a:t>
            </a:r>
            <a:r>
              <a:rPr sz="1800" spc="15" dirty="0">
                <a:latin typeface="Gulim"/>
                <a:cs typeface="Gulim"/>
              </a:rPr>
              <a:t>(CIS) </a:t>
            </a:r>
            <a:r>
              <a:rPr sz="1800" spc="-30" dirty="0">
                <a:latin typeface="Gulim"/>
                <a:cs typeface="Gulim"/>
              </a:rPr>
              <a:t>doped </a:t>
            </a:r>
            <a:r>
              <a:rPr sz="1800" spc="-60" dirty="0">
                <a:latin typeface="Gulim"/>
                <a:cs typeface="Gulim"/>
              </a:rPr>
              <a:t>by </a:t>
            </a:r>
            <a:r>
              <a:rPr sz="1800" spc="-40" dirty="0">
                <a:latin typeface="Gulim"/>
                <a:cs typeface="Gulim"/>
              </a:rPr>
              <a:t>Ga </a:t>
            </a:r>
            <a:r>
              <a:rPr sz="1800" spc="-45" dirty="0">
                <a:latin typeface="Gulim"/>
                <a:cs typeface="Gulim"/>
              </a:rPr>
              <a:t>as </a:t>
            </a:r>
            <a:r>
              <a:rPr sz="1800" spc="-55" dirty="0">
                <a:latin typeface="Gulim"/>
                <a:cs typeface="Gulim"/>
              </a:rPr>
              <a:t>an</a:t>
            </a:r>
            <a:r>
              <a:rPr sz="1800" spc="-114" dirty="0">
                <a:latin typeface="Gulim"/>
                <a:cs typeface="Gulim"/>
              </a:rPr>
              <a:t> </a:t>
            </a:r>
            <a:r>
              <a:rPr sz="1800" spc="50" dirty="0">
                <a:latin typeface="Gulim"/>
                <a:cs typeface="Gulim"/>
              </a:rPr>
              <a:t>interstitial</a:t>
            </a:r>
            <a:endParaRPr sz="1800">
              <a:latin typeface="Gulim"/>
              <a:cs typeface="Gulim"/>
            </a:endParaRPr>
          </a:p>
          <a:p>
            <a:pPr marL="1192530">
              <a:lnSpc>
                <a:spcPct val="100000"/>
              </a:lnSpc>
            </a:pPr>
            <a:r>
              <a:rPr sz="1800" dirty="0">
                <a:latin typeface="Gulim"/>
                <a:cs typeface="Gulim"/>
              </a:rPr>
              <a:t>Light </a:t>
            </a:r>
            <a:r>
              <a:rPr sz="1800" spc="-5" dirty="0">
                <a:latin typeface="Gulim"/>
                <a:cs typeface="Gulim"/>
              </a:rPr>
              <a:t>absorption </a:t>
            </a:r>
            <a:r>
              <a:rPr sz="1800" spc="-35" dirty="0">
                <a:latin typeface="Gulim"/>
                <a:cs typeface="Gulim"/>
              </a:rPr>
              <a:t>10</a:t>
            </a:r>
            <a:r>
              <a:rPr sz="1800" spc="-52" baseline="25462" dirty="0">
                <a:latin typeface="Gulim"/>
                <a:cs typeface="Gulim"/>
              </a:rPr>
              <a:t>5</a:t>
            </a:r>
            <a:r>
              <a:rPr sz="1800" spc="-35" dirty="0">
                <a:latin typeface="Gulim"/>
                <a:cs typeface="Gulim"/>
              </a:rPr>
              <a:t>cm</a:t>
            </a:r>
            <a:r>
              <a:rPr sz="1800" spc="-52" baseline="25462" dirty="0">
                <a:latin typeface="Gulim"/>
                <a:cs typeface="Gulim"/>
              </a:rPr>
              <a:t>-1</a:t>
            </a:r>
            <a:r>
              <a:rPr sz="1800" spc="-35" dirty="0">
                <a:latin typeface="Gulim"/>
                <a:cs typeface="Gulim"/>
              </a:rPr>
              <a:t>, </a:t>
            </a:r>
            <a:r>
              <a:rPr sz="1800" spc="-45" dirty="0">
                <a:latin typeface="Gulim"/>
                <a:cs typeface="Gulim"/>
              </a:rPr>
              <a:t>Good </a:t>
            </a:r>
            <a:r>
              <a:rPr sz="1800" spc="-5" dirty="0">
                <a:latin typeface="Gulim"/>
                <a:cs typeface="Gulim"/>
              </a:rPr>
              <a:t>Chemical</a:t>
            </a:r>
            <a:r>
              <a:rPr sz="1800" spc="95" dirty="0">
                <a:latin typeface="Gulim"/>
                <a:cs typeface="Gulim"/>
              </a:rPr>
              <a:t> </a:t>
            </a:r>
            <a:r>
              <a:rPr sz="1800" spc="40" dirty="0">
                <a:latin typeface="Gulim"/>
                <a:cs typeface="Gulim"/>
              </a:rPr>
              <a:t>Stability</a:t>
            </a:r>
            <a:endParaRPr sz="1800">
              <a:latin typeface="Gulim"/>
              <a:cs typeface="Gulim"/>
            </a:endParaRPr>
          </a:p>
          <a:p>
            <a:pPr marL="351790" indent="-301625">
              <a:lnSpc>
                <a:spcPct val="100000"/>
              </a:lnSpc>
              <a:buFont typeface="Wingdings"/>
              <a:buChar char=""/>
              <a:tabLst>
                <a:tab pos="352425" algn="l"/>
              </a:tabLst>
            </a:pPr>
            <a:r>
              <a:rPr sz="1800" spc="-45" dirty="0">
                <a:latin typeface="Gulim"/>
                <a:cs typeface="Gulim"/>
              </a:rPr>
              <a:t>p </a:t>
            </a:r>
            <a:r>
              <a:rPr sz="1800" spc="5" dirty="0">
                <a:latin typeface="Gulim"/>
                <a:cs typeface="Gulim"/>
              </a:rPr>
              <a:t>type </a:t>
            </a:r>
            <a:r>
              <a:rPr sz="1800" spc="70" dirty="0">
                <a:latin typeface="Gulim"/>
                <a:cs typeface="Gulim"/>
              </a:rPr>
              <a:t>: </a:t>
            </a:r>
            <a:r>
              <a:rPr sz="1800" spc="10" dirty="0">
                <a:latin typeface="Gulim"/>
                <a:cs typeface="Gulim"/>
              </a:rPr>
              <a:t>CuInSe2 </a:t>
            </a:r>
            <a:r>
              <a:rPr sz="1800" spc="15" dirty="0">
                <a:latin typeface="Gulim"/>
                <a:cs typeface="Gulim"/>
              </a:rPr>
              <a:t>thin </a:t>
            </a:r>
            <a:r>
              <a:rPr sz="1800" spc="10" dirty="0">
                <a:latin typeface="Gulim"/>
                <a:cs typeface="Gulim"/>
              </a:rPr>
              <a:t>film, </a:t>
            </a:r>
            <a:r>
              <a:rPr sz="1800" spc="-10" dirty="0">
                <a:latin typeface="Gulim"/>
                <a:cs typeface="Gulim"/>
              </a:rPr>
              <a:t>n-type: </a:t>
            </a:r>
            <a:r>
              <a:rPr sz="1800" spc="-40" dirty="0">
                <a:latin typeface="Gulim"/>
                <a:cs typeface="Gulim"/>
              </a:rPr>
              <a:t>ZnO </a:t>
            </a:r>
            <a:r>
              <a:rPr sz="1800" spc="15" dirty="0">
                <a:latin typeface="Gulim"/>
                <a:cs typeface="Gulim"/>
              </a:rPr>
              <a:t>thin</a:t>
            </a:r>
            <a:r>
              <a:rPr sz="1800" spc="-20" dirty="0">
                <a:latin typeface="Gulim"/>
                <a:cs typeface="Gulim"/>
              </a:rPr>
              <a:t> </a:t>
            </a:r>
            <a:r>
              <a:rPr sz="1800" spc="50" dirty="0">
                <a:latin typeface="Gulim"/>
                <a:cs typeface="Gulim"/>
              </a:rPr>
              <a:t>film</a:t>
            </a:r>
            <a:endParaRPr sz="1800">
              <a:latin typeface="Gulim"/>
              <a:cs typeface="Gulim"/>
            </a:endParaRPr>
          </a:p>
          <a:p>
            <a:pPr marL="351790" indent="-301625">
              <a:lnSpc>
                <a:spcPct val="100000"/>
              </a:lnSpc>
              <a:buFont typeface="Wingdings"/>
              <a:buChar char=""/>
              <a:tabLst>
                <a:tab pos="352425" algn="l"/>
              </a:tabLst>
            </a:pPr>
            <a:r>
              <a:rPr sz="1800" spc="-60" dirty="0">
                <a:latin typeface="Gulim"/>
                <a:cs typeface="Gulim"/>
              </a:rPr>
              <a:t>pn</a:t>
            </a:r>
            <a:r>
              <a:rPr sz="1800" spc="-5" dirty="0">
                <a:latin typeface="Gulim"/>
                <a:cs typeface="Gulim"/>
              </a:rPr>
              <a:t> </a:t>
            </a:r>
            <a:r>
              <a:rPr sz="1800" dirty="0">
                <a:latin typeface="Gulim"/>
                <a:cs typeface="Gulim"/>
              </a:rPr>
              <a:t>junction</a:t>
            </a:r>
            <a:endParaRPr sz="1800">
              <a:latin typeface="Gulim"/>
              <a:cs typeface="Gulim"/>
            </a:endParaRPr>
          </a:p>
          <a:p>
            <a:pPr marL="50165" marR="17780">
              <a:lnSpc>
                <a:spcPct val="100000"/>
              </a:lnSpc>
              <a:buFont typeface="Wingdings"/>
              <a:buChar char=""/>
              <a:tabLst>
                <a:tab pos="351790" algn="l"/>
              </a:tabLst>
            </a:pPr>
            <a:r>
              <a:rPr sz="1800" spc="-35" dirty="0">
                <a:latin typeface="Gulim"/>
                <a:cs typeface="Gulim"/>
              </a:rPr>
              <a:t>Why </a:t>
            </a:r>
            <a:r>
              <a:rPr sz="1800" spc="10" dirty="0">
                <a:latin typeface="Gulim"/>
                <a:cs typeface="Gulim"/>
              </a:rPr>
              <a:t>CdS?: </a:t>
            </a:r>
            <a:r>
              <a:rPr sz="1800" spc="55" dirty="0">
                <a:latin typeface="Gulim"/>
                <a:cs typeface="Gulim"/>
              </a:rPr>
              <a:t>To </a:t>
            </a:r>
            <a:r>
              <a:rPr sz="1800" spc="-20" dirty="0">
                <a:latin typeface="Gulim"/>
                <a:cs typeface="Gulim"/>
              </a:rPr>
              <a:t>compensate </a:t>
            </a:r>
            <a:r>
              <a:rPr sz="1800" spc="10" dirty="0">
                <a:latin typeface="Gulim"/>
                <a:cs typeface="Gulim"/>
              </a:rPr>
              <a:t>large </a:t>
            </a:r>
            <a:r>
              <a:rPr sz="1800" spc="20" dirty="0">
                <a:latin typeface="Gulim"/>
                <a:cs typeface="Gulim"/>
              </a:rPr>
              <a:t>difference </a:t>
            </a:r>
            <a:r>
              <a:rPr sz="1800" spc="5" dirty="0">
                <a:latin typeface="Gulim"/>
                <a:cs typeface="Gulim"/>
              </a:rPr>
              <a:t>in </a:t>
            </a:r>
            <a:r>
              <a:rPr sz="1800" spc="50" dirty="0">
                <a:latin typeface="Gulim"/>
                <a:cs typeface="Gulim"/>
              </a:rPr>
              <a:t>lattice</a:t>
            </a:r>
            <a:r>
              <a:rPr sz="1800" spc="-50" dirty="0">
                <a:latin typeface="Gulim"/>
                <a:cs typeface="Gulim"/>
              </a:rPr>
              <a:t> </a:t>
            </a:r>
            <a:r>
              <a:rPr sz="1800" spc="15" dirty="0">
                <a:latin typeface="Gulim"/>
                <a:cs typeface="Gulim"/>
              </a:rPr>
              <a:t>parameter  </a:t>
            </a:r>
            <a:r>
              <a:rPr sz="1800" spc="-50" dirty="0">
                <a:latin typeface="Gulim"/>
                <a:cs typeface="Gulim"/>
              </a:rPr>
              <a:t>and band </a:t>
            </a:r>
            <a:r>
              <a:rPr sz="1800" spc="-65" dirty="0">
                <a:latin typeface="Gulim"/>
                <a:cs typeface="Gulim"/>
              </a:rPr>
              <a:t>gap </a:t>
            </a:r>
            <a:r>
              <a:rPr sz="1800" spc="-25" dirty="0">
                <a:latin typeface="Gulim"/>
                <a:cs typeface="Gulim"/>
              </a:rPr>
              <a:t>energy </a:t>
            </a:r>
            <a:r>
              <a:rPr sz="1800" spc="10" dirty="0">
                <a:latin typeface="Gulim"/>
                <a:cs typeface="Gulim"/>
              </a:rPr>
              <a:t>between </a:t>
            </a:r>
            <a:r>
              <a:rPr sz="1800" spc="-35" dirty="0">
                <a:latin typeface="Gulim"/>
                <a:cs typeface="Gulim"/>
              </a:rPr>
              <a:t>each </a:t>
            </a:r>
            <a:r>
              <a:rPr sz="1800" spc="35" dirty="0">
                <a:latin typeface="Gulim"/>
                <a:cs typeface="Gulim"/>
              </a:rPr>
              <a:t>material </a:t>
            </a:r>
            <a:r>
              <a:rPr sz="1800" spc="30" dirty="0">
                <a:latin typeface="Gulim"/>
                <a:cs typeface="Gulim"/>
              </a:rPr>
              <a:t>(Buffer</a:t>
            </a:r>
            <a:r>
              <a:rPr sz="1800" spc="170" dirty="0">
                <a:latin typeface="Gulim"/>
                <a:cs typeface="Gulim"/>
              </a:rPr>
              <a:t> </a:t>
            </a:r>
            <a:r>
              <a:rPr sz="1800" spc="15" dirty="0">
                <a:latin typeface="Gulim"/>
                <a:cs typeface="Gulim"/>
              </a:rPr>
              <a:t>layer)</a:t>
            </a:r>
            <a:endParaRPr sz="1800">
              <a:latin typeface="Gulim"/>
              <a:cs typeface="Guli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89595" y="3765041"/>
            <a:ext cx="2988564" cy="870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1217" y="3694176"/>
            <a:ext cx="1821370" cy="1798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61467" y="3694176"/>
            <a:ext cx="3062122" cy="1798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9595" y="4635246"/>
            <a:ext cx="2988564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67567" y="4007611"/>
            <a:ext cx="645795" cy="1574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051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ZnO  CdS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CIGS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4839" y="54917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89595" y="5492496"/>
            <a:ext cx="2988564" cy="7018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1217" y="5492496"/>
            <a:ext cx="1821370" cy="721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1467" y="5492496"/>
            <a:ext cx="3059747" cy="7216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67567" y="5843270"/>
            <a:ext cx="84581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Substrate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0059" y="6365240"/>
            <a:ext cx="971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Band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diagram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38071" y="6403340"/>
            <a:ext cx="1302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080" indent="-26034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Crystal </a:t>
            </a:r>
            <a:r>
              <a:rPr sz="1200" dirty="0">
                <a:latin typeface="Arial"/>
                <a:cs typeface="Arial"/>
              </a:rPr>
              <a:t>structure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 </a:t>
            </a:r>
            <a:r>
              <a:rPr sz="1200" spc="-5" dirty="0">
                <a:latin typeface="Arial"/>
                <a:cs typeface="Arial"/>
              </a:rPr>
              <a:t>chalcopyrite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CIGS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15445" y="6365240"/>
            <a:ext cx="1676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CIGS </a:t>
            </a:r>
            <a:r>
              <a:rPr sz="1200" spc="-5" dirty="0">
                <a:latin typeface="Arial"/>
                <a:cs typeface="Arial"/>
              </a:rPr>
              <a:t>solar cell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structure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7485" y="512318"/>
            <a:ext cx="4718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GIGS Solar Cell</a:t>
            </a:r>
            <a:r>
              <a:rPr spc="-65" dirty="0"/>
              <a:t> </a:t>
            </a:r>
            <a:r>
              <a:rPr spc="-10" dirty="0"/>
              <a:t>Process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0554" y="1849373"/>
            <a:ext cx="328295" cy="214629"/>
          </a:xfrm>
          <a:custGeom>
            <a:avLst/>
            <a:gdLst/>
            <a:ahLst/>
            <a:cxnLst/>
            <a:rect l="l" t="t" r="r" b="b"/>
            <a:pathLst>
              <a:path w="328295" h="214630">
                <a:moveTo>
                  <a:pt x="286844" y="29115"/>
                </a:moveTo>
                <a:lnTo>
                  <a:pt x="260994" y="31138"/>
                </a:lnTo>
                <a:lnTo>
                  <a:pt x="0" y="214121"/>
                </a:lnTo>
                <a:lnTo>
                  <a:pt x="44487" y="214121"/>
                </a:lnTo>
                <a:lnTo>
                  <a:pt x="276201" y="51921"/>
                </a:lnTo>
                <a:lnTo>
                  <a:pt x="286844" y="29115"/>
                </a:lnTo>
                <a:close/>
              </a:path>
              <a:path w="328295" h="214630">
                <a:moveTo>
                  <a:pt x="328168" y="0"/>
                </a:moveTo>
                <a:lnTo>
                  <a:pt x="218440" y="9143"/>
                </a:lnTo>
                <a:lnTo>
                  <a:pt x="211582" y="9905"/>
                </a:lnTo>
                <a:lnTo>
                  <a:pt x="206248" y="16001"/>
                </a:lnTo>
                <a:lnTo>
                  <a:pt x="207010" y="22859"/>
                </a:lnTo>
                <a:lnTo>
                  <a:pt x="207010" y="29717"/>
                </a:lnTo>
                <a:lnTo>
                  <a:pt x="213868" y="35051"/>
                </a:lnTo>
                <a:lnTo>
                  <a:pt x="220726" y="34289"/>
                </a:lnTo>
                <a:lnTo>
                  <a:pt x="260994" y="31138"/>
                </a:lnTo>
                <a:lnTo>
                  <a:pt x="299974" y="3809"/>
                </a:lnTo>
                <a:lnTo>
                  <a:pt x="314452" y="25145"/>
                </a:lnTo>
                <a:lnTo>
                  <a:pt x="314452" y="29455"/>
                </a:lnTo>
                <a:lnTo>
                  <a:pt x="328168" y="0"/>
                </a:lnTo>
                <a:close/>
              </a:path>
              <a:path w="328295" h="214630">
                <a:moveTo>
                  <a:pt x="314452" y="29455"/>
                </a:moveTo>
                <a:lnTo>
                  <a:pt x="314452" y="25145"/>
                </a:lnTo>
                <a:lnTo>
                  <a:pt x="276201" y="51921"/>
                </a:lnTo>
                <a:lnTo>
                  <a:pt x="258826" y="89153"/>
                </a:lnTo>
                <a:lnTo>
                  <a:pt x="255778" y="96011"/>
                </a:lnTo>
                <a:lnTo>
                  <a:pt x="258826" y="103631"/>
                </a:lnTo>
                <a:lnTo>
                  <a:pt x="264922" y="105917"/>
                </a:lnTo>
                <a:lnTo>
                  <a:pt x="271780" y="108965"/>
                </a:lnTo>
                <a:lnTo>
                  <a:pt x="278638" y="106679"/>
                </a:lnTo>
                <a:lnTo>
                  <a:pt x="281686" y="99821"/>
                </a:lnTo>
                <a:lnTo>
                  <a:pt x="314452" y="29455"/>
                </a:lnTo>
                <a:close/>
              </a:path>
              <a:path w="328295" h="214630">
                <a:moveTo>
                  <a:pt x="314452" y="25145"/>
                </a:moveTo>
                <a:lnTo>
                  <a:pt x="299974" y="3809"/>
                </a:lnTo>
                <a:lnTo>
                  <a:pt x="260994" y="31138"/>
                </a:lnTo>
                <a:lnTo>
                  <a:pt x="286844" y="29115"/>
                </a:lnTo>
                <a:lnTo>
                  <a:pt x="296164" y="9143"/>
                </a:lnTo>
                <a:lnTo>
                  <a:pt x="308356" y="27431"/>
                </a:lnTo>
                <a:lnTo>
                  <a:pt x="308356" y="29413"/>
                </a:lnTo>
                <a:lnTo>
                  <a:pt x="314452" y="25145"/>
                </a:lnTo>
                <a:close/>
              </a:path>
              <a:path w="328295" h="214630">
                <a:moveTo>
                  <a:pt x="308356" y="29413"/>
                </a:moveTo>
                <a:lnTo>
                  <a:pt x="308356" y="27431"/>
                </a:lnTo>
                <a:lnTo>
                  <a:pt x="286844" y="29115"/>
                </a:lnTo>
                <a:lnTo>
                  <a:pt x="276201" y="51921"/>
                </a:lnTo>
                <a:lnTo>
                  <a:pt x="308356" y="29413"/>
                </a:lnTo>
                <a:close/>
              </a:path>
              <a:path w="328295" h="214630">
                <a:moveTo>
                  <a:pt x="308356" y="27431"/>
                </a:moveTo>
                <a:lnTo>
                  <a:pt x="296164" y="9143"/>
                </a:lnTo>
                <a:lnTo>
                  <a:pt x="286844" y="29115"/>
                </a:lnTo>
                <a:lnTo>
                  <a:pt x="308356" y="274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68323" y="1734566"/>
            <a:ext cx="9753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0" indent="-140335">
              <a:lnSpc>
                <a:spcPct val="100000"/>
              </a:lnSpc>
              <a:spcBef>
                <a:spcPts val="95"/>
              </a:spcBef>
              <a:buSzPct val="92857"/>
              <a:buFont typeface="Wingdings"/>
              <a:buChar char=""/>
              <a:tabLst>
                <a:tab pos="153035" algn="l"/>
              </a:tabLst>
            </a:pPr>
            <a:r>
              <a:rPr sz="1400" spc="-5" dirty="0">
                <a:latin typeface="Arial"/>
                <a:cs typeface="Arial"/>
              </a:rPr>
              <a:t>Sputtering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04955" y="1743709"/>
            <a:ext cx="1040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CIGS solar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cell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28229" y="2073401"/>
            <a:ext cx="2570226" cy="494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3657" y="2068829"/>
            <a:ext cx="2579370" cy="504190"/>
          </a:xfrm>
          <a:custGeom>
            <a:avLst/>
            <a:gdLst/>
            <a:ahLst/>
            <a:cxnLst/>
            <a:rect l="l" t="t" r="r" b="b"/>
            <a:pathLst>
              <a:path w="2579370" h="504189">
                <a:moveTo>
                  <a:pt x="2579370" y="501395"/>
                </a:moveTo>
                <a:lnTo>
                  <a:pt x="2579370" y="1524"/>
                </a:lnTo>
                <a:lnTo>
                  <a:pt x="2577846" y="0"/>
                </a:lnTo>
                <a:lnTo>
                  <a:pt x="2285" y="0"/>
                </a:lnTo>
                <a:lnTo>
                  <a:pt x="0" y="1524"/>
                </a:lnTo>
                <a:lnTo>
                  <a:pt x="0" y="501396"/>
                </a:lnTo>
                <a:lnTo>
                  <a:pt x="2286" y="503682"/>
                </a:lnTo>
                <a:lnTo>
                  <a:pt x="4572" y="503682"/>
                </a:lnTo>
                <a:lnTo>
                  <a:pt x="4572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2570226" y="9144"/>
                </a:lnTo>
                <a:lnTo>
                  <a:pt x="2570226" y="4572"/>
                </a:lnTo>
                <a:lnTo>
                  <a:pt x="2574798" y="9144"/>
                </a:lnTo>
                <a:lnTo>
                  <a:pt x="2574798" y="503681"/>
                </a:lnTo>
                <a:lnTo>
                  <a:pt x="2577846" y="503681"/>
                </a:lnTo>
                <a:lnTo>
                  <a:pt x="2579370" y="501395"/>
                </a:lnTo>
                <a:close/>
              </a:path>
              <a:path w="2579370" h="504189">
                <a:moveTo>
                  <a:pt x="9143" y="9144"/>
                </a:moveTo>
                <a:lnTo>
                  <a:pt x="9143" y="4572"/>
                </a:lnTo>
                <a:lnTo>
                  <a:pt x="4572" y="9144"/>
                </a:lnTo>
                <a:lnTo>
                  <a:pt x="9143" y="9144"/>
                </a:lnTo>
                <a:close/>
              </a:path>
              <a:path w="2579370" h="504189">
                <a:moveTo>
                  <a:pt x="9144" y="493776"/>
                </a:moveTo>
                <a:lnTo>
                  <a:pt x="9143" y="9144"/>
                </a:lnTo>
                <a:lnTo>
                  <a:pt x="4572" y="9144"/>
                </a:lnTo>
                <a:lnTo>
                  <a:pt x="4572" y="493776"/>
                </a:lnTo>
                <a:lnTo>
                  <a:pt x="9144" y="493776"/>
                </a:lnTo>
                <a:close/>
              </a:path>
              <a:path w="2579370" h="504189">
                <a:moveTo>
                  <a:pt x="2574798" y="493776"/>
                </a:moveTo>
                <a:lnTo>
                  <a:pt x="4572" y="493776"/>
                </a:lnTo>
                <a:lnTo>
                  <a:pt x="9144" y="499110"/>
                </a:lnTo>
                <a:lnTo>
                  <a:pt x="9144" y="503682"/>
                </a:lnTo>
                <a:lnTo>
                  <a:pt x="2570226" y="503681"/>
                </a:lnTo>
                <a:lnTo>
                  <a:pt x="2570226" y="499109"/>
                </a:lnTo>
                <a:lnTo>
                  <a:pt x="2574798" y="493776"/>
                </a:lnTo>
                <a:close/>
              </a:path>
              <a:path w="2579370" h="504189">
                <a:moveTo>
                  <a:pt x="9144" y="503682"/>
                </a:moveTo>
                <a:lnTo>
                  <a:pt x="9144" y="499110"/>
                </a:lnTo>
                <a:lnTo>
                  <a:pt x="4572" y="493776"/>
                </a:lnTo>
                <a:lnTo>
                  <a:pt x="4572" y="503682"/>
                </a:lnTo>
                <a:lnTo>
                  <a:pt x="9144" y="503682"/>
                </a:lnTo>
                <a:close/>
              </a:path>
              <a:path w="2579370" h="504189">
                <a:moveTo>
                  <a:pt x="2574798" y="9144"/>
                </a:moveTo>
                <a:lnTo>
                  <a:pt x="2570226" y="4572"/>
                </a:lnTo>
                <a:lnTo>
                  <a:pt x="2570226" y="9144"/>
                </a:lnTo>
                <a:lnTo>
                  <a:pt x="2574798" y="9144"/>
                </a:lnTo>
                <a:close/>
              </a:path>
              <a:path w="2579370" h="504189">
                <a:moveTo>
                  <a:pt x="2574798" y="493776"/>
                </a:moveTo>
                <a:lnTo>
                  <a:pt x="2574798" y="9144"/>
                </a:lnTo>
                <a:lnTo>
                  <a:pt x="2570226" y="9144"/>
                </a:lnTo>
                <a:lnTo>
                  <a:pt x="2570226" y="493776"/>
                </a:lnTo>
                <a:lnTo>
                  <a:pt x="2574798" y="493776"/>
                </a:lnTo>
                <a:close/>
              </a:path>
              <a:path w="2579370" h="504189">
                <a:moveTo>
                  <a:pt x="2574798" y="503681"/>
                </a:moveTo>
                <a:lnTo>
                  <a:pt x="2574798" y="493776"/>
                </a:lnTo>
                <a:lnTo>
                  <a:pt x="2570226" y="499109"/>
                </a:lnTo>
                <a:lnTo>
                  <a:pt x="2570226" y="503681"/>
                </a:lnTo>
                <a:lnTo>
                  <a:pt x="2574798" y="5036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8229" y="2567939"/>
            <a:ext cx="2570226" cy="352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3657" y="2562605"/>
            <a:ext cx="2579370" cy="358140"/>
          </a:xfrm>
          <a:custGeom>
            <a:avLst/>
            <a:gdLst/>
            <a:ahLst/>
            <a:cxnLst/>
            <a:rect l="l" t="t" r="r" b="b"/>
            <a:pathLst>
              <a:path w="2579370" h="358139">
                <a:moveTo>
                  <a:pt x="2579370" y="358139"/>
                </a:moveTo>
                <a:lnTo>
                  <a:pt x="2579370" y="2286"/>
                </a:lnTo>
                <a:lnTo>
                  <a:pt x="2577846" y="0"/>
                </a:lnTo>
                <a:lnTo>
                  <a:pt x="2285" y="0"/>
                </a:lnTo>
                <a:lnTo>
                  <a:pt x="0" y="2286"/>
                </a:lnTo>
                <a:lnTo>
                  <a:pt x="0" y="358139"/>
                </a:lnTo>
                <a:lnTo>
                  <a:pt x="4572" y="358139"/>
                </a:lnTo>
                <a:lnTo>
                  <a:pt x="4572" y="9906"/>
                </a:lnTo>
                <a:lnTo>
                  <a:pt x="9143" y="5334"/>
                </a:lnTo>
                <a:lnTo>
                  <a:pt x="9143" y="9906"/>
                </a:lnTo>
                <a:lnTo>
                  <a:pt x="2570226" y="9906"/>
                </a:lnTo>
                <a:lnTo>
                  <a:pt x="2570226" y="5334"/>
                </a:lnTo>
                <a:lnTo>
                  <a:pt x="2574798" y="9906"/>
                </a:lnTo>
                <a:lnTo>
                  <a:pt x="2574798" y="358139"/>
                </a:lnTo>
                <a:lnTo>
                  <a:pt x="2579370" y="358139"/>
                </a:lnTo>
                <a:close/>
              </a:path>
              <a:path w="2579370" h="358139">
                <a:moveTo>
                  <a:pt x="9143" y="9906"/>
                </a:moveTo>
                <a:lnTo>
                  <a:pt x="9143" y="5334"/>
                </a:lnTo>
                <a:lnTo>
                  <a:pt x="4572" y="9906"/>
                </a:lnTo>
                <a:lnTo>
                  <a:pt x="9143" y="9906"/>
                </a:lnTo>
                <a:close/>
              </a:path>
              <a:path w="2579370" h="358139">
                <a:moveTo>
                  <a:pt x="9144" y="358139"/>
                </a:moveTo>
                <a:lnTo>
                  <a:pt x="9143" y="9906"/>
                </a:lnTo>
                <a:lnTo>
                  <a:pt x="4572" y="9906"/>
                </a:lnTo>
                <a:lnTo>
                  <a:pt x="4572" y="358139"/>
                </a:lnTo>
                <a:lnTo>
                  <a:pt x="9144" y="358139"/>
                </a:lnTo>
                <a:close/>
              </a:path>
              <a:path w="2579370" h="358139">
                <a:moveTo>
                  <a:pt x="2574798" y="9906"/>
                </a:moveTo>
                <a:lnTo>
                  <a:pt x="2570226" y="5334"/>
                </a:lnTo>
                <a:lnTo>
                  <a:pt x="2570226" y="9906"/>
                </a:lnTo>
                <a:lnTo>
                  <a:pt x="2574798" y="9906"/>
                </a:lnTo>
                <a:close/>
              </a:path>
              <a:path w="2579370" h="358139">
                <a:moveTo>
                  <a:pt x="2574798" y="358139"/>
                </a:moveTo>
                <a:lnTo>
                  <a:pt x="2574798" y="9906"/>
                </a:lnTo>
                <a:lnTo>
                  <a:pt x="2570226" y="9906"/>
                </a:lnTo>
                <a:lnTo>
                  <a:pt x="2570226" y="358139"/>
                </a:lnTo>
                <a:lnTo>
                  <a:pt x="2574798" y="3581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50625" y="2167756"/>
            <a:ext cx="1793239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-25" dirty="0">
                <a:latin typeface="Times New Roman"/>
                <a:cs typeface="Times New Roman"/>
              </a:rPr>
              <a:t>ZnO, </a:t>
            </a:r>
            <a:r>
              <a:rPr sz="1800" spc="5" dirty="0">
                <a:latin typeface="Times New Roman"/>
                <a:cs typeface="Times New Roman"/>
              </a:rPr>
              <a:t>ITO </a:t>
            </a:r>
            <a:r>
              <a:rPr sz="1800" spc="-5" dirty="0">
                <a:latin typeface="Times New Roman"/>
                <a:cs typeface="Times New Roman"/>
              </a:rPr>
              <a:t>: 250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nm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0002" y="2654675"/>
            <a:ext cx="116395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-5" dirty="0">
                <a:latin typeface="Times New Roman"/>
                <a:cs typeface="Times New Roman"/>
              </a:rPr>
              <a:t>CdS : 70</a:t>
            </a:r>
            <a:r>
              <a:rPr sz="1800" spc="-1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03839" y="2475738"/>
            <a:ext cx="2525267" cy="445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7109" y="2278379"/>
            <a:ext cx="793750" cy="552450"/>
          </a:xfrm>
          <a:custGeom>
            <a:avLst/>
            <a:gdLst/>
            <a:ahLst/>
            <a:cxnLst/>
            <a:rect l="l" t="t" r="r" b="b"/>
            <a:pathLst>
              <a:path w="793750" h="552450">
                <a:moveTo>
                  <a:pt x="751134" y="28399"/>
                </a:moveTo>
                <a:lnTo>
                  <a:pt x="726610" y="30302"/>
                </a:lnTo>
                <a:lnTo>
                  <a:pt x="0" y="531113"/>
                </a:lnTo>
                <a:lnTo>
                  <a:pt x="14478" y="552449"/>
                </a:lnTo>
                <a:lnTo>
                  <a:pt x="740408" y="51384"/>
                </a:lnTo>
                <a:lnTo>
                  <a:pt x="751134" y="28399"/>
                </a:lnTo>
                <a:close/>
              </a:path>
              <a:path w="793750" h="552450">
                <a:moveTo>
                  <a:pt x="793242" y="0"/>
                </a:moveTo>
                <a:lnTo>
                  <a:pt x="685038" y="8265"/>
                </a:lnTo>
                <a:lnTo>
                  <a:pt x="675894" y="8381"/>
                </a:lnTo>
                <a:lnTo>
                  <a:pt x="671322" y="14477"/>
                </a:lnTo>
                <a:lnTo>
                  <a:pt x="671322" y="21335"/>
                </a:lnTo>
                <a:lnTo>
                  <a:pt x="672084" y="28955"/>
                </a:lnTo>
                <a:lnTo>
                  <a:pt x="678180" y="33527"/>
                </a:lnTo>
                <a:lnTo>
                  <a:pt x="685038" y="33527"/>
                </a:lnTo>
                <a:lnTo>
                  <a:pt x="726610" y="30302"/>
                </a:lnTo>
                <a:lnTo>
                  <a:pt x="765048" y="3809"/>
                </a:lnTo>
                <a:lnTo>
                  <a:pt x="779526" y="24383"/>
                </a:lnTo>
                <a:lnTo>
                  <a:pt x="779526" y="28759"/>
                </a:lnTo>
                <a:lnTo>
                  <a:pt x="793242" y="0"/>
                </a:lnTo>
                <a:close/>
              </a:path>
              <a:path w="793750" h="552450">
                <a:moveTo>
                  <a:pt x="779526" y="28759"/>
                </a:moveTo>
                <a:lnTo>
                  <a:pt x="779526" y="24383"/>
                </a:lnTo>
                <a:lnTo>
                  <a:pt x="740408" y="51384"/>
                </a:lnTo>
                <a:lnTo>
                  <a:pt x="723138" y="88391"/>
                </a:lnTo>
                <a:lnTo>
                  <a:pt x="720090" y="94487"/>
                </a:lnTo>
                <a:lnTo>
                  <a:pt x="723138" y="102107"/>
                </a:lnTo>
                <a:lnTo>
                  <a:pt x="735330" y="108203"/>
                </a:lnTo>
                <a:lnTo>
                  <a:pt x="742950" y="105917"/>
                </a:lnTo>
                <a:lnTo>
                  <a:pt x="745998" y="99059"/>
                </a:lnTo>
                <a:lnTo>
                  <a:pt x="779526" y="28759"/>
                </a:lnTo>
                <a:close/>
              </a:path>
              <a:path w="793750" h="552450">
                <a:moveTo>
                  <a:pt x="779526" y="24383"/>
                </a:moveTo>
                <a:lnTo>
                  <a:pt x="765048" y="3809"/>
                </a:lnTo>
                <a:lnTo>
                  <a:pt x="726610" y="30302"/>
                </a:lnTo>
                <a:lnTo>
                  <a:pt x="751134" y="28399"/>
                </a:lnTo>
                <a:lnTo>
                  <a:pt x="760476" y="8381"/>
                </a:lnTo>
                <a:lnTo>
                  <a:pt x="773430" y="26669"/>
                </a:lnTo>
                <a:lnTo>
                  <a:pt x="773430" y="28591"/>
                </a:lnTo>
                <a:lnTo>
                  <a:pt x="779526" y="24383"/>
                </a:lnTo>
                <a:close/>
              </a:path>
              <a:path w="793750" h="552450">
                <a:moveTo>
                  <a:pt x="773430" y="28591"/>
                </a:moveTo>
                <a:lnTo>
                  <a:pt x="773430" y="26669"/>
                </a:lnTo>
                <a:lnTo>
                  <a:pt x="751134" y="28399"/>
                </a:lnTo>
                <a:lnTo>
                  <a:pt x="740408" y="51384"/>
                </a:lnTo>
                <a:lnTo>
                  <a:pt x="773430" y="28591"/>
                </a:lnTo>
                <a:close/>
              </a:path>
              <a:path w="793750" h="552450">
                <a:moveTo>
                  <a:pt x="773430" y="26669"/>
                </a:moveTo>
                <a:lnTo>
                  <a:pt x="760476" y="8381"/>
                </a:lnTo>
                <a:lnTo>
                  <a:pt x="751134" y="28399"/>
                </a:lnTo>
                <a:lnTo>
                  <a:pt x="773430" y="2666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68323" y="2163572"/>
            <a:ext cx="322199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0" indent="-140335">
              <a:lnSpc>
                <a:spcPct val="100000"/>
              </a:lnSpc>
              <a:spcBef>
                <a:spcPts val="95"/>
              </a:spcBef>
              <a:buSzPct val="92857"/>
              <a:buFont typeface="Wingdings"/>
              <a:buChar char=""/>
              <a:tabLst>
                <a:tab pos="153035" algn="l"/>
              </a:tabLst>
            </a:pPr>
            <a:r>
              <a:rPr sz="1400" spc="-5" dirty="0">
                <a:latin typeface="Arial"/>
                <a:cs typeface="Arial"/>
              </a:rPr>
              <a:t>Chemical bath deposition or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Sputtering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97109" y="2063495"/>
            <a:ext cx="438150" cy="296545"/>
          </a:xfrm>
          <a:custGeom>
            <a:avLst/>
            <a:gdLst/>
            <a:ahLst/>
            <a:cxnLst/>
            <a:rect l="l" t="t" r="r" b="b"/>
            <a:pathLst>
              <a:path w="438150" h="296544">
                <a:moveTo>
                  <a:pt x="437932" y="0"/>
                </a:moveTo>
                <a:lnTo>
                  <a:pt x="393445" y="0"/>
                </a:lnTo>
                <a:lnTo>
                  <a:pt x="0" y="275844"/>
                </a:lnTo>
                <a:lnTo>
                  <a:pt x="14478" y="296418"/>
                </a:lnTo>
                <a:lnTo>
                  <a:pt x="43793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82695" y="2666492"/>
            <a:ext cx="21342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indent="-1828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r>
              <a:rPr sz="1400" spc="-5" dirty="0">
                <a:latin typeface="Arial"/>
                <a:cs typeface="Arial"/>
              </a:rPr>
              <a:t>Ga/(In+Ga) :0.26 to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0.31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4839" y="291998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8229" y="2920745"/>
            <a:ext cx="2570226" cy="150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3657" y="2920745"/>
            <a:ext cx="2579370" cy="155575"/>
          </a:xfrm>
          <a:custGeom>
            <a:avLst/>
            <a:gdLst/>
            <a:ahLst/>
            <a:cxnLst/>
            <a:rect l="l" t="t" r="r" b="b"/>
            <a:pathLst>
              <a:path w="2579370" h="155575">
                <a:moveTo>
                  <a:pt x="9144" y="146304"/>
                </a:moveTo>
                <a:lnTo>
                  <a:pt x="9144" y="0"/>
                </a:lnTo>
                <a:lnTo>
                  <a:pt x="0" y="0"/>
                </a:lnTo>
                <a:lnTo>
                  <a:pt x="0" y="153162"/>
                </a:lnTo>
                <a:lnTo>
                  <a:pt x="2286" y="155448"/>
                </a:lnTo>
                <a:lnTo>
                  <a:pt x="4572" y="155448"/>
                </a:lnTo>
                <a:lnTo>
                  <a:pt x="4572" y="146304"/>
                </a:lnTo>
                <a:lnTo>
                  <a:pt x="9144" y="146304"/>
                </a:lnTo>
                <a:close/>
              </a:path>
              <a:path w="2579370" h="155575">
                <a:moveTo>
                  <a:pt x="2574798" y="146304"/>
                </a:moveTo>
                <a:lnTo>
                  <a:pt x="4572" y="146304"/>
                </a:lnTo>
                <a:lnTo>
                  <a:pt x="9144" y="150876"/>
                </a:lnTo>
                <a:lnTo>
                  <a:pt x="9144" y="155448"/>
                </a:lnTo>
                <a:lnTo>
                  <a:pt x="2570225" y="155448"/>
                </a:lnTo>
                <a:lnTo>
                  <a:pt x="2570225" y="150876"/>
                </a:lnTo>
                <a:lnTo>
                  <a:pt x="2574798" y="146304"/>
                </a:lnTo>
                <a:close/>
              </a:path>
              <a:path w="2579370" h="155575">
                <a:moveTo>
                  <a:pt x="9144" y="155448"/>
                </a:moveTo>
                <a:lnTo>
                  <a:pt x="9144" y="150876"/>
                </a:lnTo>
                <a:lnTo>
                  <a:pt x="4572" y="146304"/>
                </a:lnTo>
                <a:lnTo>
                  <a:pt x="4572" y="155448"/>
                </a:lnTo>
                <a:lnTo>
                  <a:pt x="9144" y="155448"/>
                </a:lnTo>
                <a:close/>
              </a:path>
              <a:path w="2579370" h="155575">
                <a:moveTo>
                  <a:pt x="2579370" y="153162"/>
                </a:moveTo>
                <a:lnTo>
                  <a:pt x="2579370" y="0"/>
                </a:lnTo>
                <a:lnTo>
                  <a:pt x="2570225" y="0"/>
                </a:lnTo>
                <a:lnTo>
                  <a:pt x="2570225" y="146304"/>
                </a:lnTo>
                <a:lnTo>
                  <a:pt x="2574798" y="146304"/>
                </a:lnTo>
                <a:lnTo>
                  <a:pt x="2574798" y="155448"/>
                </a:lnTo>
                <a:lnTo>
                  <a:pt x="2577846" y="155448"/>
                </a:lnTo>
                <a:lnTo>
                  <a:pt x="2579370" y="153162"/>
                </a:lnTo>
                <a:close/>
              </a:path>
              <a:path w="2579370" h="155575">
                <a:moveTo>
                  <a:pt x="2574798" y="155448"/>
                </a:moveTo>
                <a:lnTo>
                  <a:pt x="2574798" y="146304"/>
                </a:lnTo>
                <a:lnTo>
                  <a:pt x="2570225" y="150876"/>
                </a:lnTo>
                <a:lnTo>
                  <a:pt x="2570225" y="155448"/>
                </a:lnTo>
                <a:lnTo>
                  <a:pt x="2574798" y="155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8229" y="3071622"/>
            <a:ext cx="2570226" cy="503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3657" y="3067050"/>
            <a:ext cx="2579370" cy="513080"/>
          </a:xfrm>
          <a:custGeom>
            <a:avLst/>
            <a:gdLst/>
            <a:ahLst/>
            <a:cxnLst/>
            <a:rect l="l" t="t" r="r" b="b"/>
            <a:pathLst>
              <a:path w="2579370" h="513079">
                <a:moveTo>
                  <a:pt x="2579370" y="511302"/>
                </a:moveTo>
                <a:lnTo>
                  <a:pt x="2579370" y="1524"/>
                </a:lnTo>
                <a:lnTo>
                  <a:pt x="2577846" y="0"/>
                </a:lnTo>
                <a:lnTo>
                  <a:pt x="2285" y="0"/>
                </a:lnTo>
                <a:lnTo>
                  <a:pt x="0" y="1524"/>
                </a:lnTo>
                <a:lnTo>
                  <a:pt x="0" y="511302"/>
                </a:lnTo>
                <a:lnTo>
                  <a:pt x="2286" y="512826"/>
                </a:lnTo>
                <a:lnTo>
                  <a:pt x="4572" y="512826"/>
                </a:lnTo>
                <a:lnTo>
                  <a:pt x="4572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2570226" y="9144"/>
                </a:lnTo>
                <a:lnTo>
                  <a:pt x="2570226" y="4572"/>
                </a:lnTo>
                <a:lnTo>
                  <a:pt x="2574798" y="9144"/>
                </a:lnTo>
                <a:lnTo>
                  <a:pt x="2574798" y="512826"/>
                </a:lnTo>
                <a:lnTo>
                  <a:pt x="2577846" y="512826"/>
                </a:lnTo>
                <a:lnTo>
                  <a:pt x="2579370" y="511302"/>
                </a:lnTo>
                <a:close/>
              </a:path>
              <a:path w="2579370" h="513079">
                <a:moveTo>
                  <a:pt x="9143" y="9144"/>
                </a:moveTo>
                <a:lnTo>
                  <a:pt x="9143" y="4572"/>
                </a:lnTo>
                <a:lnTo>
                  <a:pt x="4572" y="9144"/>
                </a:lnTo>
                <a:lnTo>
                  <a:pt x="9143" y="9144"/>
                </a:lnTo>
                <a:close/>
              </a:path>
              <a:path w="2579370" h="513079">
                <a:moveTo>
                  <a:pt x="9144" y="503682"/>
                </a:moveTo>
                <a:lnTo>
                  <a:pt x="9143" y="9144"/>
                </a:lnTo>
                <a:lnTo>
                  <a:pt x="4572" y="9144"/>
                </a:lnTo>
                <a:lnTo>
                  <a:pt x="4572" y="503682"/>
                </a:lnTo>
                <a:lnTo>
                  <a:pt x="9144" y="503682"/>
                </a:lnTo>
                <a:close/>
              </a:path>
              <a:path w="2579370" h="513079">
                <a:moveTo>
                  <a:pt x="2574798" y="503681"/>
                </a:moveTo>
                <a:lnTo>
                  <a:pt x="4572" y="503682"/>
                </a:lnTo>
                <a:lnTo>
                  <a:pt x="9144" y="508254"/>
                </a:lnTo>
                <a:lnTo>
                  <a:pt x="9144" y="512826"/>
                </a:lnTo>
                <a:lnTo>
                  <a:pt x="2570226" y="512826"/>
                </a:lnTo>
                <a:lnTo>
                  <a:pt x="2570226" y="508253"/>
                </a:lnTo>
                <a:lnTo>
                  <a:pt x="2574798" y="503681"/>
                </a:lnTo>
                <a:close/>
              </a:path>
              <a:path w="2579370" h="513079">
                <a:moveTo>
                  <a:pt x="9144" y="512826"/>
                </a:moveTo>
                <a:lnTo>
                  <a:pt x="9144" y="508254"/>
                </a:lnTo>
                <a:lnTo>
                  <a:pt x="4572" y="503682"/>
                </a:lnTo>
                <a:lnTo>
                  <a:pt x="4572" y="512826"/>
                </a:lnTo>
                <a:lnTo>
                  <a:pt x="9144" y="512826"/>
                </a:lnTo>
                <a:close/>
              </a:path>
              <a:path w="2579370" h="513079">
                <a:moveTo>
                  <a:pt x="2574798" y="9144"/>
                </a:moveTo>
                <a:lnTo>
                  <a:pt x="2570226" y="4572"/>
                </a:lnTo>
                <a:lnTo>
                  <a:pt x="2570226" y="9144"/>
                </a:lnTo>
                <a:lnTo>
                  <a:pt x="2574798" y="9144"/>
                </a:lnTo>
                <a:close/>
              </a:path>
              <a:path w="2579370" h="513079">
                <a:moveTo>
                  <a:pt x="2574798" y="503681"/>
                </a:moveTo>
                <a:lnTo>
                  <a:pt x="2574798" y="9144"/>
                </a:lnTo>
                <a:lnTo>
                  <a:pt x="2570226" y="9144"/>
                </a:lnTo>
                <a:lnTo>
                  <a:pt x="2570226" y="503681"/>
                </a:lnTo>
                <a:lnTo>
                  <a:pt x="2574798" y="503681"/>
                </a:lnTo>
                <a:close/>
              </a:path>
              <a:path w="2579370" h="513079">
                <a:moveTo>
                  <a:pt x="2574798" y="512826"/>
                </a:moveTo>
                <a:lnTo>
                  <a:pt x="2574798" y="503681"/>
                </a:lnTo>
                <a:lnTo>
                  <a:pt x="2570226" y="508253"/>
                </a:lnTo>
                <a:lnTo>
                  <a:pt x="2570226" y="512826"/>
                </a:lnTo>
                <a:lnTo>
                  <a:pt x="2574798" y="512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28229" y="3575303"/>
            <a:ext cx="2570226" cy="202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3657" y="3570732"/>
            <a:ext cx="2579370" cy="207645"/>
          </a:xfrm>
          <a:custGeom>
            <a:avLst/>
            <a:gdLst/>
            <a:ahLst/>
            <a:cxnLst/>
            <a:rect l="l" t="t" r="r" b="b"/>
            <a:pathLst>
              <a:path w="2579370" h="207645">
                <a:moveTo>
                  <a:pt x="2579370" y="207264"/>
                </a:moveTo>
                <a:lnTo>
                  <a:pt x="2579370" y="2286"/>
                </a:lnTo>
                <a:lnTo>
                  <a:pt x="2577846" y="0"/>
                </a:lnTo>
                <a:lnTo>
                  <a:pt x="2285" y="0"/>
                </a:lnTo>
                <a:lnTo>
                  <a:pt x="0" y="2286"/>
                </a:lnTo>
                <a:lnTo>
                  <a:pt x="0" y="207264"/>
                </a:lnTo>
                <a:lnTo>
                  <a:pt x="4572" y="207264"/>
                </a:lnTo>
                <a:lnTo>
                  <a:pt x="4572" y="9144"/>
                </a:lnTo>
                <a:lnTo>
                  <a:pt x="9144" y="4572"/>
                </a:lnTo>
                <a:lnTo>
                  <a:pt x="9143" y="9144"/>
                </a:lnTo>
                <a:lnTo>
                  <a:pt x="2570226" y="9144"/>
                </a:lnTo>
                <a:lnTo>
                  <a:pt x="2570226" y="4572"/>
                </a:lnTo>
                <a:lnTo>
                  <a:pt x="2574798" y="9144"/>
                </a:lnTo>
                <a:lnTo>
                  <a:pt x="2574798" y="207264"/>
                </a:lnTo>
                <a:lnTo>
                  <a:pt x="2579370" y="207264"/>
                </a:lnTo>
                <a:close/>
              </a:path>
              <a:path w="2579370" h="207645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2579370" h="207645">
                <a:moveTo>
                  <a:pt x="9144" y="207264"/>
                </a:moveTo>
                <a:lnTo>
                  <a:pt x="9144" y="9144"/>
                </a:lnTo>
                <a:lnTo>
                  <a:pt x="4572" y="9144"/>
                </a:lnTo>
                <a:lnTo>
                  <a:pt x="4572" y="207264"/>
                </a:lnTo>
                <a:lnTo>
                  <a:pt x="9144" y="207264"/>
                </a:lnTo>
                <a:close/>
              </a:path>
              <a:path w="2579370" h="207645">
                <a:moveTo>
                  <a:pt x="2574798" y="9144"/>
                </a:moveTo>
                <a:lnTo>
                  <a:pt x="2570226" y="4572"/>
                </a:lnTo>
                <a:lnTo>
                  <a:pt x="2570226" y="9144"/>
                </a:lnTo>
                <a:lnTo>
                  <a:pt x="2574798" y="9144"/>
                </a:lnTo>
                <a:close/>
              </a:path>
              <a:path w="2579370" h="207645">
                <a:moveTo>
                  <a:pt x="2574798" y="207264"/>
                </a:moveTo>
                <a:lnTo>
                  <a:pt x="2574798" y="9144"/>
                </a:lnTo>
                <a:lnTo>
                  <a:pt x="2570226" y="9144"/>
                </a:lnTo>
                <a:lnTo>
                  <a:pt x="2570226" y="207264"/>
                </a:lnTo>
                <a:lnTo>
                  <a:pt x="2574798" y="2072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598047" y="3133332"/>
            <a:ext cx="183070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CIGS </a:t>
            </a:r>
            <a:r>
              <a:rPr sz="1800" spc="-5" dirty="0">
                <a:latin typeface="Times New Roman"/>
                <a:cs typeface="Times New Roman"/>
              </a:rPr>
              <a:t>: 1~2.5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um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32339" y="3291840"/>
            <a:ext cx="572770" cy="118110"/>
          </a:xfrm>
          <a:custGeom>
            <a:avLst/>
            <a:gdLst/>
            <a:ahLst/>
            <a:cxnLst/>
            <a:rect l="l" t="t" r="r" b="b"/>
            <a:pathLst>
              <a:path w="572770" h="118110">
                <a:moveTo>
                  <a:pt x="521864" y="59436"/>
                </a:moveTo>
                <a:lnTo>
                  <a:pt x="499300" y="46348"/>
                </a:lnTo>
                <a:lnTo>
                  <a:pt x="0" y="44958"/>
                </a:lnTo>
                <a:lnTo>
                  <a:pt x="0" y="70866"/>
                </a:lnTo>
                <a:lnTo>
                  <a:pt x="499754" y="72260"/>
                </a:lnTo>
                <a:lnTo>
                  <a:pt x="521864" y="59436"/>
                </a:lnTo>
                <a:close/>
              </a:path>
              <a:path w="572770" h="118110">
                <a:moveTo>
                  <a:pt x="547116" y="73920"/>
                </a:moveTo>
                <a:lnTo>
                  <a:pt x="547116" y="46482"/>
                </a:lnTo>
                <a:lnTo>
                  <a:pt x="546354" y="72390"/>
                </a:lnTo>
                <a:lnTo>
                  <a:pt x="499754" y="72260"/>
                </a:lnTo>
                <a:lnTo>
                  <a:pt x="464058" y="92964"/>
                </a:lnTo>
                <a:lnTo>
                  <a:pt x="457962" y="96012"/>
                </a:lnTo>
                <a:lnTo>
                  <a:pt x="455676" y="103632"/>
                </a:lnTo>
                <a:lnTo>
                  <a:pt x="459486" y="109728"/>
                </a:lnTo>
                <a:lnTo>
                  <a:pt x="462534" y="115824"/>
                </a:lnTo>
                <a:lnTo>
                  <a:pt x="470916" y="118110"/>
                </a:lnTo>
                <a:lnTo>
                  <a:pt x="477012" y="114300"/>
                </a:lnTo>
                <a:lnTo>
                  <a:pt x="547116" y="73920"/>
                </a:lnTo>
                <a:close/>
              </a:path>
              <a:path w="572770" h="118110">
                <a:moveTo>
                  <a:pt x="572262" y="59436"/>
                </a:moveTo>
                <a:lnTo>
                  <a:pt x="477012" y="3810"/>
                </a:lnTo>
                <a:lnTo>
                  <a:pt x="470916" y="0"/>
                </a:lnTo>
                <a:lnTo>
                  <a:pt x="463295" y="2286"/>
                </a:lnTo>
                <a:lnTo>
                  <a:pt x="459486" y="8382"/>
                </a:lnTo>
                <a:lnTo>
                  <a:pt x="456438" y="14478"/>
                </a:lnTo>
                <a:lnTo>
                  <a:pt x="457962" y="22098"/>
                </a:lnTo>
                <a:lnTo>
                  <a:pt x="464058" y="25908"/>
                </a:lnTo>
                <a:lnTo>
                  <a:pt x="499300" y="46348"/>
                </a:lnTo>
                <a:lnTo>
                  <a:pt x="547116" y="46482"/>
                </a:lnTo>
                <a:lnTo>
                  <a:pt x="547116" y="73920"/>
                </a:lnTo>
                <a:lnTo>
                  <a:pt x="572262" y="59436"/>
                </a:lnTo>
                <a:close/>
              </a:path>
              <a:path w="572770" h="118110">
                <a:moveTo>
                  <a:pt x="547116" y="46482"/>
                </a:moveTo>
                <a:lnTo>
                  <a:pt x="499300" y="46348"/>
                </a:lnTo>
                <a:lnTo>
                  <a:pt x="521864" y="59436"/>
                </a:lnTo>
                <a:lnTo>
                  <a:pt x="540258" y="48768"/>
                </a:lnTo>
                <a:lnTo>
                  <a:pt x="540258" y="72372"/>
                </a:lnTo>
                <a:lnTo>
                  <a:pt x="546354" y="72390"/>
                </a:lnTo>
                <a:lnTo>
                  <a:pt x="547116" y="46482"/>
                </a:lnTo>
                <a:close/>
              </a:path>
              <a:path w="572770" h="118110">
                <a:moveTo>
                  <a:pt x="540258" y="72372"/>
                </a:moveTo>
                <a:lnTo>
                  <a:pt x="540258" y="70104"/>
                </a:lnTo>
                <a:lnTo>
                  <a:pt x="521864" y="59436"/>
                </a:lnTo>
                <a:lnTo>
                  <a:pt x="499754" y="72260"/>
                </a:lnTo>
                <a:lnTo>
                  <a:pt x="540258" y="72372"/>
                </a:lnTo>
                <a:close/>
              </a:path>
              <a:path w="572770" h="118110">
                <a:moveTo>
                  <a:pt x="540258" y="70104"/>
                </a:moveTo>
                <a:lnTo>
                  <a:pt x="540258" y="48768"/>
                </a:lnTo>
                <a:lnTo>
                  <a:pt x="521864" y="59436"/>
                </a:lnTo>
                <a:lnTo>
                  <a:pt x="540258" y="7010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03839" y="2920745"/>
            <a:ext cx="2525267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32845" y="3135629"/>
            <a:ext cx="1786255" cy="571500"/>
          </a:xfrm>
          <a:custGeom>
            <a:avLst/>
            <a:gdLst/>
            <a:ahLst/>
            <a:cxnLst/>
            <a:rect l="l" t="t" r="r" b="b"/>
            <a:pathLst>
              <a:path w="1786254" h="571500">
                <a:moveTo>
                  <a:pt x="1500378" y="428244"/>
                </a:moveTo>
                <a:lnTo>
                  <a:pt x="1500378" y="142494"/>
                </a:lnTo>
                <a:lnTo>
                  <a:pt x="0" y="142494"/>
                </a:lnTo>
                <a:lnTo>
                  <a:pt x="0" y="428244"/>
                </a:lnTo>
                <a:lnTo>
                  <a:pt x="1500378" y="428244"/>
                </a:lnTo>
                <a:close/>
              </a:path>
              <a:path w="1786254" h="571500">
                <a:moveTo>
                  <a:pt x="1786127" y="285750"/>
                </a:moveTo>
                <a:lnTo>
                  <a:pt x="1500378" y="0"/>
                </a:lnTo>
                <a:lnTo>
                  <a:pt x="1500378" y="571500"/>
                </a:lnTo>
                <a:lnTo>
                  <a:pt x="1786127" y="28575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838833" y="3284473"/>
            <a:ext cx="13017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FFFF00"/>
                </a:solidFill>
                <a:latin typeface="Arial"/>
                <a:cs typeface="Arial"/>
              </a:rPr>
              <a:t>Ga/(in+Ga)</a:t>
            </a:r>
            <a:r>
              <a:rPr sz="1400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00"/>
                </a:solidFill>
                <a:latin typeface="Arial"/>
                <a:cs typeface="Arial"/>
              </a:rPr>
              <a:t>ratio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28229" y="3777996"/>
            <a:ext cx="2570226" cy="2918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3657" y="3777996"/>
            <a:ext cx="2579370" cy="296545"/>
          </a:xfrm>
          <a:custGeom>
            <a:avLst/>
            <a:gdLst/>
            <a:ahLst/>
            <a:cxnLst/>
            <a:rect l="l" t="t" r="r" b="b"/>
            <a:pathLst>
              <a:path w="2579370" h="296545">
                <a:moveTo>
                  <a:pt x="9144" y="287273"/>
                </a:moveTo>
                <a:lnTo>
                  <a:pt x="9144" y="0"/>
                </a:lnTo>
                <a:lnTo>
                  <a:pt x="0" y="0"/>
                </a:lnTo>
                <a:lnTo>
                  <a:pt x="0" y="294131"/>
                </a:lnTo>
                <a:lnTo>
                  <a:pt x="2286" y="296417"/>
                </a:lnTo>
                <a:lnTo>
                  <a:pt x="4572" y="296417"/>
                </a:lnTo>
                <a:lnTo>
                  <a:pt x="4572" y="287273"/>
                </a:lnTo>
                <a:lnTo>
                  <a:pt x="9144" y="287273"/>
                </a:lnTo>
                <a:close/>
              </a:path>
              <a:path w="2579370" h="296545">
                <a:moveTo>
                  <a:pt x="2574798" y="287273"/>
                </a:moveTo>
                <a:lnTo>
                  <a:pt x="4572" y="287273"/>
                </a:lnTo>
                <a:lnTo>
                  <a:pt x="9144" y="291845"/>
                </a:lnTo>
                <a:lnTo>
                  <a:pt x="9144" y="296417"/>
                </a:lnTo>
                <a:lnTo>
                  <a:pt x="2570225" y="296417"/>
                </a:lnTo>
                <a:lnTo>
                  <a:pt x="2570225" y="291845"/>
                </a:lnTo>
                <a:lnTo>
                  <a:pt x="2574798" y="287273"/>
                </a:lnTo>
                <a:close/>
              </a:path>
              <a:path w="2579370" h="296545">
                <a:moveTo>
                  <a:pt x="9144" y="296417"/>
                </a:moveTo>
                <a:lnTo>
                  <a:pt x="9144" y="291845"/>
                </a:lnTo>
                <a:lnTo>
                  <a:pt x="4572" y="287273"/>
                </a:lnTo>
                <a:lnTo>
                  <a:pt x="4572" y="296417"/>
                </a:lnTo>
                <a:lnTo>
                  <a:pt x="9144" y="296417"/>
                </a:lnTo>
                <a:close/>
              </a:path>
              <a:path w="2579370" h="296545">
                <a:moveTo>
                  <a:pt x="2579370" y="294131"/>
                </a:moveTo>
                <a:lnTo>
                  <a:pt x="2579370" y="0"/>
                </a:lnTo>
                <a:lnTo>
                  <a:pt x="2570225" y="0"/>
                </a:lnTo>
                <a:lnTo>
                  <a:pt x="2570225" y="287273"/>
                </a:lnTo>
                <a:lnTo>
                  <a:pt x="2574798" y="287273"/>
                </a:lnTo>
                <a:lnTo>
                  <a:pt x="2574798" y="296417"/>
                </a:lnTo>
                <a:lnTo>
                  <a:pt x="2577846" y="296417"/>
                </a:lnTo>
                <a:lnTo>
                  <a:pt x="2579370" y="294131"/>
                </a:lnTo>
                <a:close/>
              </a:path>
              <a:path w="2579370" h="296545">
                <a:moveTo>
                  <a:pt x="2574798" y="296417"/>
                </a:moveTo>
                <a:lnTo>
                  <a:pt x="2574798" y="287273"/>
                </a:lnTo>
                <a:lnTo>
                  <a:pt x="2570225" y="291845"/>
                </a:lnTo>
                <a:lnTo>
                  <a:pt x="2570225" y="296417"/>
                </a:lnTo>
                <a:lnTo>
                  <a:pt x="2574798" y="2964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28229" y="4069841"/>
            <a:ext cx="2570226" cy="5036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23657" y="4065270"/>
            <a:ext cx="2579370" cy="513080"/>
          </a:xfrm>
          <a:custGeom>
            <a:avLst/>
            <a:gdLst/>
            <a:ahLst/>
            <a:cxnLst/>
            <a:rect l="l" t="t" r="r" b="b"/>
            <a:pathLst>
              <a:path w="2579370" h="513079">
                <a:moveTo>
                  <a:pt x="2579370" y="511302"/>
                </a:moveTo>
                <a:lnTo>
                  <a:pt x="2579370" y="1524"/>
                </a:lnTo>
                <a:lnTo>
                  <a:pt x="2577846" y="0"/>
                </a:lnTo>
                <a:lnTo>
                  <a:pt x="2285" y="0"/>
                </a:lnTo>
                <a:lnTo>
                  <a:pt x="0" y="1524"/>
                </a:lnTo>
                <a:lnTo>
                  <a:pt x="0" y="511302"/>
                </a:lnTo>
                <a:lnTo>
                  <a:pt x="2286" y="512826"/>
                </a:lnTo>
                <a:lnTo>
                  <a:pt x="4572" y="512826"/>
                </a:lnTo>
                <a:lnTo>
                  <a:pt x="4572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2570226" y="9144"/>
                </a:lnTo>
                <a:lnTo>
                  <a:pt x="2570226" y="4572"/>
                </a:lnTo>
                <a:lnTo>
                  <a:pt x="2574798" y="9144"/>
                </a:lnTo>
                <a:lnTo>
                  <a:pt x="2574798" y="512826"/>
                </a:lnTo>
                <a:lnTo>
                  <a:pt x="2577846" y="512826"/>
                </a:lnTo>
                <a:lnTo>
                  <a:pt x="2579370" y="511302"/>
                </a:lnTo>
                <a:close/>
              </a:path>
              <a:path w="2579370" h="513079">
                <a:moveTo>
                  <a:pt x="9143" y="9144"/>
                </a:moveTo>
                <a:lnTo>
                  <a:pt x="9143" y="4572"/>
                </a:lnTo>
                <a:lnTo>
                  <a:pt x="4572" y="9144"/>
                </a:lnTo>
                <a:lnTo>
                  <a:pt x="9143" y="9144"/>
                </a:lnTo>
                <a:close/>
              </a:path>
              <a:path w="2579370" h="513079">
                <a:moveTo>
                  <a:pt x="9144" y="503682"/>
                </a:moveTo>
                <a:lnTo>
                  <a:pt x="9143" y="9144"/>
                </a:lnTo>
                <a:lnTo>
                  <a:pt x="4572" y="9144"/>
                </a:lnTo>
                <a:lnTo>
                  <a:pt x="4572" y="503682"/>
                </a:lnTo>
                <a:lnTo>
                  <a:pt x="9144" y="503682"/>
                </a:lnTo>
                <a:close/>
              </a:path>
              <a:path w="2579370" h="513079">
                <a:moveTo>
                  <a:pt x="2574798" y="503681"/>
                </a:moveTo>
                <a:lnTo>
                  <a:pt x="4572" y="503682"/>
                </a:lnTo>
                <a:lnTo>
                  <a:pt x="9144" y="508254"/>
                </a:lnTo>
                <a:lnTo>
                  <a:pt x="9144" y="512826"/>
                </a:lnTo>
                <a:lnTo>
                  <a:pt x="2570226" y="512826"/>
                </a:lnTo>
                <a:lnTo>
                  <a:pt x="2570226" y="508253"/>
                </a:lnTo>
                <a:lnTo>
                  <a:pt x="2574798" y="503681"/>
                </a:lnTo>
                <a:close/>
              </a:path>
              <a:path w="2579370" h="513079">
                <a:moveTo>
                  <a:pt x="9144" y="512826"/>
                </a:moveTo>
                <a:lnTo>
                  <a:pt x="9144" y="508254"/>
                </a:lnTo>
                <a:lnTo>
                  <a:pt x="4572" y="503682"/>
                </a:lnTo>
                <a:lnTo>
                  <a:pt x="4572" y="512826"/>
                </a:lnTo>
                <a:lnTo>
                  <a:pt x="9144" y="512826"/>
                </a:lnTo>
                <a:close/>
              </a:path>
              <a:path w="2579370" h="513079">
                <a:moveTo>
                  <a:pt x="2574798" y="9144"/>
                </a:moveTo>
                <a:lnTo>
                  <a:pt x="2570226" y="4572"/>
                </a:lnTo>
                <a:lnTo>
                  <a:pt x="2570226" y="9144"/>
                </a:lnTo>
                <a:lnTo>
                  <a:pt x="2574798" y="9144"/>
                </a:lnTo>
                <a:close/>
              </a:path>
              <a:path w="2579370" h="513079">
                <a:moveTo>
                  <a:pt x="2574798" y="503681"/>
                </a:moveTo>
                <a:lnTo>
                  <a:pt x="2574798" y="9144"/>
                </a:lnTo>
                <a:lnTo>
                  <a:pt x="2570226" y="9144"/>
                </a:lnTo>
                <a:lnTo>
                  <a:pt x="2570226" y="503681"/>
                </a:lnTo>
                <a:lnTo>
                  <a:pt x="2574798" y="503681"/>
                </a:lnTo>
                <a:close/>
              </a:path>
              <a:path w="2579370" h="513079">
                <a:moveTo>
                  <a:pt x="2574798" y="512826"/>
                </a:moveTo>
                <a:lnTo>
                  <a:pt x="2574798" y="503681"/>
                </a:lnTo>
                <a:lnTo>
                  <a:pt x="2570226" y="508253"/>
                </a:lnTo>
                <a:lnTo>
                  <a:pt x="2570226" y="512826"/>
                </a:lnTo>
                <a:lnTo>
                  <a:pt x="2574798" y="512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854841" y="3653656"/>
            <a:ext cx="138366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-15" dirty="0">
                <a:latin typeface="Times New Roman"/>
                <a:cs typeface="Times New Roman"/>
              </a:rPr>
              <a:t>Mo </a:t>
            </a:r>
            <a:r>
              <a:rPr sz="1800" spc="-5" dirty="0">
                <a:latin typeface="Times New Roman"/>
                <a:cs typeface="Times New Roman"/>
              </a:rPr>
              <a:t>: 0.5~1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um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918845" y="4135373"/>
            <a:ext cx="1786127" cy="499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03839" y="3777996"/>
            <a:ext cx="2525267" cy="8572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75491" y="3850385"/>
            <a:ext cx="0" cy="784860"/>
          </a:xfrm>
          <a:custGeom>
            <a:avLst/>
            <a:gdLst/>
            <a:ahLst/>
            <a:cxnLst/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ln w="2637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47212" y="4493514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2543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757295" y="2946604"/>
            <a:ext cx="2872105" cy="102552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20345" indent="-182880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20979" algn="l"/>
              </a:tabLst>
            </a:pPr>
            <a:r>
              <a:rPr sz="1400" spc="-5" dirty="0">
                <a:latin typeface="Arial"/>
                <a:cs typeface="Arial"/>
              </a:rPr>
              <a:t>Cu/(In+Ga) :0.95 to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0.82</a:t>
            </a:r>
            <a:endParaRPr sz="1400">
              <a:latin typeface="Arial"/>
              <a:cs typeface="Arial"/>
            </a:endParaRPr>
          </a:p>
          <a:p>
            <a:pPr marL="220979" marR="30480" indent="-183515">
              <a:lnSpc>
                <a:spcPts val="2020"/>
              </a:lnSpc>
              <a:spcBef>
                <a:spcPts val="95"/>
              </a:spcBef>
              <a:buFont typeface="Wingdings"/>
              <a:buChar char=""/>
              <a:tabLst>
                <a:tab pos="260350" algn="l"/>
              </a:tabLst>
            </a:pPr>
            <a:r>
              <a:rPr dirty="0"/>
              <a:t>	</a:t>
            </a:r>
            <a:r>
              <a:rPr sz="1400" spc="-5" dirty="0">
                <a:latin typeface="Arial"/>
                <a:cs typeface="Arial"/>
              </a:rPr>
              <a:t>Absorber band gap </a:t>
            </a:r>
            <a:r>
              <a:rPr sz="1400" spc="-5" dirty="0">
                <a:latin typeface="Wingdings"/>
                <a:cs typeface="Wingdings"/>
              </a:rPr>
              <a:t>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5" dirty="0">
                <a:latin typeface="Arial"/>
                <a:cs typeface="Arial"/>
              </a:rPr>
              <a:t>Efficiency, </a:t>
            </a:r>
            <a:r>
              <a:rPr sz="2100" spc="-22" baseline="13888" dirty="0">
                <a:latin typeface="Arial"/>
                <a:cs typeface="Arial"/>
              </a:rPr>
              <a:t> </a:t>
            </a:r>
            <a:r>
              <a:rPr sz="2100" spc="-30" baseline="13888" dirty="0">
                <a:latin typeface="Arial"/>
                <a:cs typeface="Arial"/>
              </a:rPr>
              <a:t>V</a:t>
            </a:r>
            <a:r>
              <a:rPr sz="900" spc="-20" dirty="0">
                <a:latin typeface="Arial"/>
                <a:cs typeface="Arial"/>
              </a:rPr>
              <a:t>oc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65"/>
              </a:spcBef>
            </a:pPr>
            <a:r>
              <a:rPr sz="1400" spc="-5" dirty="0">
                <a:latin typeface="Wingdings"/>
                <a:cs typeface="Wingdings"/>
              </a:rPr>
              <a:t>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"/>
                <a:cs typeface="Arial"/>
              </a:rPr>
              <a:t>Efficiency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17.5~19.5%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07734" y="4152762"/>
            <a:ext cx="3142615" cy="749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-10" dirty="0">
                <a:latin typeface="Times New Roman"/>
                <a:cs typeface="Times New Roman"/>
              </a:rPr>
              <a:t>Glass, </a:t>
            </a:r>
            <a:r>
              <a:rPr sz="1800" spc="5" dirty="0">
                <a:latin typeface="Times New Roman"/>
                <a:cs typeface="Times New Roman"/>
              </a:rPr>
              <a:t>Metal </a:t>
            </a:r>
            <a:r>
              <a:rPr sz="1800" dirty="0">
                <a:latin typeface="Times New Roman"/>
                <a:cs typeface="Times New Roman"/>
              </a:rPr>
              <a:t>Foil,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plastics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188595" marR="5080" indent="-188595" algn="r">
              <a:lnSpc>
                <a:spcPct val="100000"/>
              </a:lnSpc>
              <a:buFont typeface="Wingdings"/>
              <a:buChar char=""/>
              <a:tabLst>
                <a:tab pos="188595" algn="l"/>
              </a:tabLst>
            </a:pPr>
            <a:r>
              <a:rPr sz="1400" spc="-5" dirty="0">
                <a:latin typeface="Arial"/>
                <a:cs typeface="Arial"/>
              </a:rPr>
              <a:t>Sputtering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66287" y="4876292"/>
            <a:ext cx="2703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CIGS </a:t>
            </a:r>
            <a:r>
              <a:rPr sz="1800" b="1" spc="-5" dirty="0">
                <a:latin typeface="Arial"/>
                <a:cs typeface="Arial"/>
              </a:rPr>
              <a:t>Deposition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Method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215525" y="4635246"/>
            <a:ext cx="118110" cy="2156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87537" y="4635245"/>
            <a:ext cx="117475" cy="643890"/>
          </a:xfrm>
          <a:custGeom>
            <a:avLst/>
            <a:gdLst/>
            <a:ahLst/>
            <a:cxnLst/>
            <a:rect l="l" t="t" r="r" b="b"/>
            <a:pathLst>
              <a:path w="117475" h="643889">
                <a:moveTo>
                  <a:pt x="45813" y="572081"/>
                </a:moveTo>
                <a:lnTo>
                  <a:pt x="25145" y="536448"/>
                </a:lnTo>
                <a:lnTo>
                  <a:pt x="21335" y="530352"/>
                </a:lnTo>
                <a:lnTo>
                  <a:pt x="13715" y="528066"/>
                </a:lnTo>
                <a:lnTo>
                  <a:pt x="7619" y="531876"/>
                </a:lnTo>
                <a:lnTo>
                  <a:pt x="1523" y="534924"/>
                </a:lnTo>
                <a:lnTo>
                  <a:pt x="0" y="543306"/>
                </a:lnTo>
                <a:lnTo>
                  <a:pt x="3047" y="549402"/>
                </a:lnTo>
                <a:lnTo>
                  <a:pt x="45719" y="621886"/>
                </a:lnTo>
                <a:lnTo>
                  <a:pt x="45813" y="572081"/>
                </a:lnTo>
                <a:close/>
              </a:path>
              <a:path w="117475" h="643889">
                <a:moveTo>
                  <a:pt x="58387" y="593760"/>
                </a:moveTo>
                <a:lnTo>
                  <a:pt x="45813" y="572081"/>
                </a:lnTo>
                <a:lnTo>
                  <a:pt x="45719" y="618744"/>
                </a:lnTo>
                <a:lnTo>
                  <a:pt x="47243" y="618744"/>
                </a:lnTo>
                <a:lnTo>
                  <a:pt x="47243" y="612648"/>
                </a:lnTo>
                <a:lnTo>
                  <a:pt x="58387" y="593760"/>
                </a:lnTo>
                <a:close/>
              </a:path>
              <a:path w="117475" h="643889">
                <a:moveTo>
                  <a:pt x="117347" y="543306"/>
                </a:moveTo>
                <a:lnTo>
                  <a:pt x="115823" y="535686"/>
                </a:lnTo>
                <a:lnTo>
                  <a:pt x="103631" y="528066"/>
                </a:lnTo>
                <a:lnTo>
                  <a:pt x="96011" y="530352"/>
                </a:lnTo>
                <a:lnTo>
                  <a:pt x="92201" y="536448"/>
                </a:lnTo>
                <a:lnTo>
                  <a:pt x="70958" y="572453"/>
                </a:lnTo>
                <a:lnTo>
                  <a:pt x="70865" y="618744"/>
                </a:lnTo>
                <a:lnTo>
                  <a:pt x="45719" y="618744"/>
                </a:lnTo>
                <a:lnTo>
                  <a:pt x="45719" y="621886"/>
                </a:lnTo>
                <a:lnTo>
                  <a:pt x="58673" y="643890"/>
                </a:lnTo>
                <a:lnTo>
                  <a:pt x="114299" y="549402"/>
                </a:lnTo>
                <a:lnTo>
                  <a:pt x="117347" y="543306"/>
                </a:lnTo>
                <a:close/>
              </a:path>
              <a:path w="117475" h="643889">
                <a:moveTo>
                  <a:pt x="72105" y="0"/>
                </a:moveTo>
                <a:lnTo>
                  <a:pt x="46959" y="0"/>
                </a:lnTo>
                <a:lnTo>
                  <a:pt x="45813" y="572081"/>
                </a:lnTo>
                <a:lnTo>
                  <a:pt x="58387" y="593760"/>
                </a:lnTo>
                <a:lnTo>
                  <a:pt x="70958" y="572453"/>
                </a:lnTo>
                <a:lnTo>
                  <a:pt x="72105" y="0"/>
                </a:lnTo>
                <a:close/>
              </a:path>
              <a:path w="117475" h="643889">
                <a:moveTo>
                  <a:pt x="69341" y="612648"/>
                </a:moveTo>
                <a:lnTo>
                  <a:pt x="58387" y="593760"/>
                </a:lnTo>
                <a:lnTo>
                  <a:pt x="47243" y="612648"/>
                </a:lnTo>
                <a:lnTo>
                  <a:pt x="69341" y="612648"/>
                </a:lnTo>
                <a:close/>
              </a:path>
              <a:path w="117475" h="643889">
                <a:moveTo>
                  <a:pt x="69341" y="618744"/>
                </a:moveTo>
                <a:lnTo>
                  <a:pt x="69341" y="612648"/>
                </a:lnTo>
                <a:lnTo>
                  <a:pt x="47243" y="612648"/>
                </a:lnTo>
                <a:lnTo>
                  <a:pt x="47243" y="618744"/>
                </a:lnTo>
                <a:lnTo>
                  <a:pt x="69341" y="618744"/>
                </a:lnTo>
                <a:close/>
              </a:path>
              <a:path w="117475" h="643889">
                <a:moveTo>
                  <a:pt x="70958" y="572453"/>
                </a:moveTo>
                <a:lnTo>
                  <a:pt x="58387" y="593760"/>
                </a:lnTo>
                <a:lnTo>
                  <a:pt x="69341" y="612648"/>
                </a:lnTo>
                <a:lnTo>
                  <a:pt x="69341" y="618744"/>
                </a:lnTo>
                <a:lnTo>
                  <a:pt x="70865" y="618744"/>
                </a:lnTo>
                <a:lnTo>
                  <a:pt x="70958" y="57245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89973" y="4920996"/>
            <a:ext cx="2201417" cy="21602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281817" y="5344617"/>
            <a:ext cx="1605915" cy="74485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00660" indent="-188595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01295" algn="l"/>
              </a:tabLst>
            </a:pPr>
            <a:r>
              <a:rPr sz="1400" spc="-5" dirty="0">
                <a:latin typeface="Arial"/>
                <a:cs typeface="Arial"/>
              </a:rPr>
              <a:t>Flexible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substrate</a:t>
            </a:r>
            <a:endParaRPr sz="1400">
              <a:latin typeface="Arial"/>
              <a:cs typeface="Arial"/>
            </a:endParaRPr>
          </a:p>
          <a:p>
            <a:pPr marL="304165" marR="116839" indent="-193675">
              <a:lnSpc>
                <a:spcPct val="100000"/>
              </a:lnSpc>
              <a:spcBef>
                <a:spcPts val="315"/>
              </a:spcBef>
            </a:pPr>
            <a:r>
              <a:rPr sz="1400" spc="-5" dirty="0">
                <a:latin typeface="Wingdings"/>
                <a:cs typeface="Wingdings"/>
              </a:rPr>
              <a:t></a:t>
            </a:r>
            <a:r>
              <a:rPr sz="1400" spc="-5" dirty="0">
                <a:latin typeface="Arial"/>
                <a:cs typeface="Arial"/>
              </a:rPr>
              <a:t>Stainless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steel,  </a:t>
            </a:r>
            <a:r>
              <a:rPr sz="1400" spc="-25" dirty="0">
                <a:latin typeface="Arial"/>
                <a:cs typeface="Arial"/>
              </a:rPr>
              <a:t>Ti,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polyimide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26079" y="5163261"/>
            <a:ext cx="2314575" cy="13055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00660" indent="-188595">
              <a:lnSpc>
                <a:spcPct val="100000"/>
              </a:lnSpc>
              <a:spcBef>
                <a:spcPts val="940"/>
              </a:spcBef>
              <a:buClr>
                <a:srgbClr val="000000"/>
              </a:buClr>
              <a:buFont typeface="Wingdings"/>
              <a:buChar char=""/>
              <a:tabLst>
                <a:tab pos="201295" algn="l"/>
              </a:tabLst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Sputtering</a:t>
            </a:r>
            <a:r>
              <a:rPr sz="14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(vacuum)</a:t>
            </a:r>
            <a:endParaRPr sz="1400">
              <a:latin typeface="Arial"/>
              <a:cs typeface="Arial"/>
            </a:endParaRPr>
          </a:p>
          <a:p>
            <a:pPr marL="200660" indent="-188595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Font typeface="Wingdings"/>
              <a:buChar char=""/>
              <a:tabLst>
                <a:tab pos="201295" algn="l"/>
              </a:tabLst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Evaporator</a:t>
            </a:r>
            <a:r>
              <a:rPr sz="14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(vacuum)</a:t>
            </a:r>
            <a:endParaRPr sz="1400">
              <a:latin typeface="Arial"/>
              <a:cs typeface="Arial"/>
            </a:endParaRPr>
          </a:p>
          <a:p>
            <a:pPr marL="200660" indent="-188595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201295" algn="l"/>
              </a:tabLst>
            </a:pPr>
            <a:r>
              <a:rPr sz="1400" spc="-5" dirty="0">
                <a:latin typeface="Arial"/>
                <a:cs typeface="Arial"/>
              </a:rPr>
              <a:t>Nanoparticle_Ink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(Printing)</a:t>
            </a:r>
            <a:endParaRPr sz="1400">
              <a:latin typeface="Arial"/>
              <a:cs typeface="Arial"/>
            </a:endParaRPr>
          </a:p>
          <a:p>
            <a:pPr marL="200660" indent="-188595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201295" algn="l"/>
              </a:tabLst>
            </a:pPr>
            <a:r>
              <a:rPr sz="1400" spc="-5" dirty="0">
                <a:latin typeface="Arial"/>
                <a:cs typeface="Arial"/>
              </a:rPr>
              <a:t>CVD (low vacuum)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434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Flexible</a:t>
            </a:r>
            <a:r>
              <a:rPr spc="-75" dirty="0"/>
              <a:t> </a:t>
            </a:r>
            <a:r>
              <a:rPr spc="-5" dirty="0"/>
              <a:t>GIGS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2089" y="2076450"/>
            <a:ext cx="2380488" cy="1642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03839" y="1933194"/>
            <a:ext cx="5344667" cy="4286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2089" y="3861815"/>
            <a:ext cx="2383535" cy="22151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882773" y="6175500"/>
            <a:ext cx="3528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Times New Roman"/>
                <a:cs typeface="Times New Roman"/>
              </a:rPr>
              <a:t>F. </a:t>
            </a:r>
            <a:r>
              <a:rPr sz="1200" spc="-10" dirty="0">
                <a:latin typeface="Times New Roman"/>
                <a:cs typeface="Times New Roman"/>
              </a:rPr>
              <a:t>Kessler, </a:t>
            </a:r>
            <a:r>
              <a:rPr sz="1200" spc="-5" dirty="0">
                <a:latin typeface="Times New Roman"/>
                <a:cs typeface="Times New Roman"/>
              </a:rPr>
              <a:t>D. Rudmann </a:t>
            </a:r>
            <a:r>
              <a:rPr sz="1200" i="1" dirty="0">
                <a:latin typeface="Times New Roman"/>
                <a:cs typeface="Times New Roman"/>
              </a:rPr>
              <a:t>Solar </a:t>
            </a:r>
            <a:r>
              <a:rPr sz="1200" i="1" spc="-10" dirty="0">
                <a:latin typeface="Times New Roman"/>
                <a:cs typeface="Times New Roman"/>
              </a:rPr>
              <a:t>Energy </a:t>
            </a:r>
            <a:r>
              <a:rPr sz="1200" b="1" dirty="0">
                <a:latin typeface="Times New Roman"/>
                <a:cs typeface="Times New Roman"/>
              </a:rPr>
              <a:t>77 </a:t>
            </a:r>
            <a:r>
              <a:rPr sz="1200" dirty="0">
                <a:latin typeface="Times New Roman"/>
                <a:cs typeface="Times New Roman"/>
              </a:rPr>
              <a:t>(2004)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685–695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839" y="63489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606044"/>
            <a:ext cx="62255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24459C"/>
                </a:solidFill>
              </a:rPr>
              <a:t>Limit of </a:t>
            </a:r>
            <a:r>
              <a:rPr spc="-10" dirty="0">
                <a:solidFill>
                  <a:srgbClr val="24459C"/>
                </a:solidFill>
              </a:rPr>
              <a:t>Efficiency </a:t>
            </a:r>
            <a:r>
              <a:rPr spc="-5" dirty="0">
                <a:solidFill>
                  <a:srgbClr val="24459C"/>
                </a:solidFill>
              </a:rPr>
              <a:t>of Solar</a:t>
            </a:r>
            <a:r>
              <a:rPr spc="-55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75" y="1632966"/>
            <a:ext cx="8518397" cy="1469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38651" y="3287009"/>
            <a:ext cx="4094086" cy="490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89973" y="3232404"/>
            <a:ext cx="1357122" cy="284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0725" y="3719321"/>
            <a:ext cx="201168" cy="58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97771" y="3707129"/>
            <a:ext cx="227075" cy="708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8651" y="3777996"/>
            <a:ext cx="4020813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0725" y="3777996"/>
            <a:ext cx="201168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10344" y="3777996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250"/>
                </a:lnTo>
              </a:path>
            </a:pathLst>
          </a:custGeom>
          <a:ln w="25145">
            <a:solidFill>
              <a:srgbClr val="66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11893" y="3777996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250"/>
                </a:lnTo>
              </a:path>
            </a:pathLst>
          </a:custGeom>
          <a:ln w="25907">
            <a:solidFill>
              <a:srgbClr val="66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5665" y="4046220"/>
            <a:ext cx="1176527" cy="5501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354963" y="3804157"/>
            <a:ext cx="11322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Vg=1.1ev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η= 31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1923" y="4635246"/>
            <a:ext cx="3947541" cy="8572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10725" y="4635246"/>
            <a:ext cx="201168" cy="8572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10344" y="4635246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250"/>
                </a:lnTo>
              </a:path>
            </a:pathLst>
          </a:custGeom>
          <a:ln w="25146">
            <a:solidFill>
              <a:srgbClr val="66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11893" y="4635246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250"/>
                </a:lnTo>
              </a:path>
            </a:pathLst>
          </a:custGeom>
          <a:ln w="25907">
            <a:solidFill>
              <a:srgbClr val="66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31740" y="5492496"/>
            <a:ext cx="3718566" cy="8572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10725" y="5492496"/>
            <a:ext cx="201168" cy="7985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97771" y="5492496"/>
            <a:ext cx="227329" cy="811530"/>
          </a:xfrm>
          <a:custGeom>
            <a:avLst/>
            <a:gdLst/>
            <a:ahLst/>
            <a:cxnLst/>
            <a:rect l="l" t="t" r="r" b="b"/>
            <a:pathLst>
              <a:path w="227330" h="811529">
                <a:moveTo>
                  <a:pt x="25146" y="786383"/>
                </a:moveTo>
                <a:lnTo>
                  <a:pt x="25146" y="0"/>
                </a:lnTo>
                <a:lnTo>
                  <a:pt x="0" y="0"/>
                </a:lnTo>
                <a:lnTo>
                  <a:pt x="0" y="806195"/>
                </a:lnTo>
                <a:lnTo>
                  <a:pt x="5334" y="811529"/>
                </a:lnTo>
                <a:lnTo>
                  <a:pt x="12954" y="811529"/>
                </a:lnTo>
                <a:lnTo>
                  <a:pt x="12954" y="786383"/>
                </a:lnTo>
                <a:lnTo>
                  <a:pt x="25146" y="786383"/>
                </a:lnTo>
                <a:close/>
              </a:path>
              <a:path w="227330" h="811529">
                <a:moveTo>
                  <a:pt x="214122" y="786383"/>
                </a:moveTo>
                <a:lnTo>
                  <a:pt x="12954" y="786383"/>
                </a:lnTo>
                <a:lnTo>
                  <a:pt x="25146" y="798575"/>
                </a:lnTo>
                <a:lnTo>
                  <a:pt x="25146" y="811529"/>
                </a:lnTo>
                <a:lnTo>
                  <a:pt x="201168" y="811529"/>
                </a:lnTo>
                <a:lnTo>
                  <a:pt x="201168" y="798575"/>
                </a:lnTo>
                <a:lnTo>
                  <a:pt x="214122" y="786383"/>
                </a:lnTo>
                <a:close/>
              </a:path>
              <a:path w="227330" h="811529">
                <a:moveTo>
                  <a:pt x="25146" y="811529"/>
                </a:moveTo>
                <a:lnTo>
                  <a:pt x="25146" y="798575"/>
                </a:lnTo>
                <a:lnTo>
                  <a:pt x="12954" y="786383"/>
                </a:lnTo>
                <a:lnTo>
                  <a:pt x="12954" y="811529"/>
                </a:lnTo>
                <a:lnTo>
                  <a:pt x="25146" y="811529"/>
                </a:lnTo>
                <a:close/>
              </a:path>
              <a:path w="227330" h="811529">
                <a:moveTo>
                  <a:pt x="227076" y="806195"/>
                </a:moveTo>
                <a:lnTo>
                  <a:pt x="227076" y="0"/>
                </a:lnTo>
                <a:lnTo>
                  <a:pt x="201168" y="0"/>
                </a:lnTo>
                <a:lnTo>
                  <a:pt x="201168" y="786383"/>
                </a:lnTo>
                <a:lnTo>
                  <a:pt x="214122" y="786383"/>
                </a:lnTo>
                <a:lnTo>
                  <a:pt x="214122" y="811529"/>
                </a:lnTo>
                <a:lnTo>
                  <a:pt x="220980" y="811529"/>
                </a:lnTo>
                <a:lnTo>
                  <a:pt x="227076" y="806195"/>
                </a:lnTo>
                <a:close/>
              </a:path>
              <a:path w="227330" h="811529">
                <a:moveTo>
                  <a:pt x="214122" y="811529"/>
                </a:moveTo>
                <a:lnTo>
                  <a:pt x="214122" y="786383"/>
                </a:lnTo>
                <a:lnTo>
                  <a:pt x="201168" y="798575"/>
                </a:lnTo>
                <a:lnTo>
                  <a:pt x="201168" y="811529"/>
                </a:lnTo>
                <a:lnTo>
                  <a:pt x="214122" y="811529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032887" y="3561396"/>
            <a:ext cx="3306445" cy="214503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655"/>
              </a:spcBef>
            </a:pPr>
            <a:r>
              <a:rPr sz="1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P-N </a:t>
            </a: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Junction Solar</a:t>
            </a:r>
            <a:r>
              <a:rPr sz="16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C00000"/>
                </a:solidFill>
                <a:latin typeface="Times New Roman"/>
                <a:cs typeface="Times New Roman"/>
              </a:rPr>
              <a:t>Cell</a:t>
            </a:r>
            <a:endParaRPr sz="1600">
              <a:latin typeface="Times New Roman"/>
              <a:cs typeface="Times New Roman"/>
            </a:endParaRPr>
          </a:p>
          <a:p>
            <a:pPr marL="273050" indent="-260350">
              <a:lnSpc>
                <a:spcPct val="100000"/>
              </a:lnSpc>
              <a:spcBef>
                <a:spcPts val="770"/>
              </a:spcBef>
              <a:buClr>
                <a:srgbClr val="9A0000"/>
              </a:buClr>
              <a:buSzPct val="109375"/>
              <a:buFont typeface="Wingdings"/>
              <a:buChar char=""/>
              <a:tabLst>
                <a:tab pos="273685" algn="l"/>
              </a:tabLst>
            </a:pPr>
            <a:r>
              <a:rPr sz="1600" b="1" dirty="0">
                <a:latin typeface="Times New Roman"/>
                <a:cs typeface="Times New Roman"/>
              </a:rPr>
              <a:t>AM1.5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(100mW/cm2)</a:t>
            </a:r>
            <a:endParaRPr sz="1600">
              <a:latin typeface="Times New Roman"/>
              <a:cs typeface="Times New Roman"/>
            </a:endParaRPr>
          </a:p>
          <a:p>
            <a:pPr marL="284480" indent="-271780">
              <a:lnSpc>
                <a:spcPct val="100000"/>
              </a:lnSpc>
              <a:spcBef>
                <a:spcPts val="765"/>
              </a:spcBef>
              <a:buClr>
                <a:srgbClr val="9A0000"/>
              </a:buClr>
              <a:buSzPct val="109375"/>
              <a:buFont typeface="Wingdings"/>
              <a:buChar char=""/>
              <a:tabLst>
                <a:tab pos="285115" algn="l"/>
              </a:tabLst>
            </a:pPr>
            <a:r>
              <a:rPr sz="1600" b="1" dirty="0">
                <a:latin typeface="Times New Roman"/>
                <a:cs typeface="Times New Roman"/>
              </a:rPr>
              <a:t>1 </a:t>
            </a:r>
            <a:r>
              <a:rPr sz="1600" b="1" spc="-5" dirty="0">
                <a:latin typeface="Times New Roman"/>
                <a:cs typeface="Times New Roman"/>
              </a:rPr>
              <a:t>photon: </a:t>
            </a:r>
            <a:r>
              <a:rPr sz="1600" b="1" dirty="0">
                <a:latin typeface="Times New Roman"/>
                <a:cs typeface="Times New Roman"/>
              </a:rPr>
              <a:t>e-h </a:t>
            </a:r>
            <a:r>
              <a:rPr sz="1600" b="1" spc="-5" dirty="0">
                <a:latin typeface="Times New Roman"/>
                <a:cs typeface="Times New Roman"/>
              </a:rPr>
              <a:t>pair</a:t>
            </a:r>
            <a:r>
              <a:rPr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(IPCE = 100</a:t>
            </a:r>
            <a:r>
              <a:rPr sz="1600" b="1" u="heavy" spc="-1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%)</a:t>
            </a:r>
            <a:endParaRPr sz="1600">
              <a:latin typeface="Times New Roman"/>
              <a:cs typeface="Times New Roman"/>
            </a:endParaRPr>
          </a:p>
          <a:p>
            <a:pPr marL="284480" indent="-271780">
              <a:lnSpc>
                <a:spcPct val="100000"/>
              </a:lnSpc>
              <a:spcBef>
                <a:spcPts val="770"/>
              </a:spcBef>
              <a:buClr>
                <a:srgbClr val="9A0000"/>
              </a:buClr>
              <a:buSzPct val="109375"/>
              <a:buFont typeface="Wingdings"/>
              <a:buChar char=""/>
              <a:tabLst>
                <a:tab pos="285115" algn="l"/>
              </a:tabLst>
            </a:pPr>
            <a:r>
              <a:rPr sz="1600" b="1" dirty="0">
                <a:latin typeface="Times New Roman"/>
                <a:cs typeface="Times New Roman"/>
              </a:rPr>
              <a:t>no nonradiative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recombination</a:t>
            </a:r>
            <a:endParaRPr sz="1600">
              <a:latin typeface="Times New Roman"/>
              <a:cs typeface="Times New Roman"/>
            </a:endParaRPr>
          </a:p>
          <a:p>
            <a:pPr marL="12700" marR="103505" indent="635">
              <a:lnSpc>
                <a:spcPct val="90000"/>
              </a:lnSpc>
              <a:spcBef>
                <a:spcPts val="960"/>
              </a:spcBef>
              <a:buClr>
                <a:srgbClr val="9A0000"/>
              </a:buClr>
              <a:buSzPct val="109375"/>
              <a:buFont typeface="Wingdings"/>
              <a:buChar char=""/>
              <a:tabLst>
                <a:tab pos="285115" algn="l"/>
              </a:tabLst>
            </a:pPr>
            <a:r>
              <a:rPr sz="1600" b="1" dirty="0">
                <a:latin typeface="Times New Roman"/>
                <a:cs typeface="Times New Roman"/>
              </a:rPr>
              <a:t>Band gap 1.1 </a:t>
            </a:r>
            <a:r>
              <a:rPr sz="1600" b="1" spc="-50" dirty="0">
                <a:latin typeface="Times New Roman"/>
                <a:cs typeface="Times New Roman"/>
              </a:rPr>
              <a:t>eV:</a:t>
            </a:r>
            <a:r>
              <a:rPr sz="16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31 %</a:t>
            </a:r>
            <a:r>
              <a:rPr sz="1600" b="1" u="heavy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maximum  efficiency</a:t>
            </a: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(geometric factor </a:t>
            </a:r>
            <a:r>
              <a:rPr sz="1600" b="1" dirty="0">
                <a:latin typeface="Malgun Gothic"/>
                <a:cs typeface="Malgun Gothic"/>
              </a:rPr>
              <a:t>및  </a:t>
            </a:r>
            <a:r>
              <a:rPr sz="1600" b="1" dirty="0">
                <a:latin typeface="Times New Roman"/>
                <a:cs typeface="Times New Roman"/>
              </a:rPr>
              <a:t>impedance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matching)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4839" y="63489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54721" y="6349746"/>
            <a:ext cx="4643628" cy="4000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89845" y="6493002"/>
            <a:ext cx="746759" cy="495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032887" y="6119112"/>
            <a:ext cx="3248660" cy="48958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5"/>
              </a:spcBef>
            </a:pPr>
            <a:r>
              <a:rPr sz="1600" b="1" dirty="0">
                <a:latin typeface="Times New Roman"/>
                <a:cs typeface="Times New Roman"/>
              </a:rPr>
              <a:t>tandem cell: 66 </a:t>
            </a:r>
            <a:r>
              <a:rPr sz="1600" b="1" spc="-5" dirty="0">
                <a:latin typeface="Times New Roman"/>
                <a:cs typeface="Times New Roman"/>
              </a:rPr>
              <a:t>%, reported </a:t>
            </a:r>
            <a:r>
              <a:rPr sz="1600" b="1" dirty="0">
                <a:latin typeface="Times New Roman"/>
                <a:cs typeface="Times New Roman"/>
              </a:rPr>
              <a:t>as 42</a:t>
            </a:r>
            <a:r>
              <a:rPr sz="1600" b="1" spc="-8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%,  and very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dirty="0">
                <a:latin typeface="Times New Roman"/>
                <a:cs typeface="Times New Roman"/>
              </a:rPr>
              <a:t>expensive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4086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Carrier</a:t>
            </a:r>
            <a:r>
              <a:rPr spc="5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Multiplication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9894" y="3254779"/>
            <a:ext cx="3519979" cy="157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38185" y="4215384"/>
            <a:ext cx="4518660" cy="2144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89259" y="1416789"/>
            <a:ext cx="8201025" cy="466788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IPCE&gt;100 % 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(more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than 1 exciton per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1</a:t>
            </a:r>
            <a:r>
              <a:rPr sz="24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photon)?</a:t>
            </a:r>
            <a:endParaRPr sz="2400">
              <a:latin typeface="Times New Roman"/>
              <a:cs typeface="Times New Roman"/>
            </a:endParaRPr>
          </a:p>
          <a:p>
            <a:pPr marL="316230" indent="-304165" algn="just">
              <a:lnSpc>
                <a:spcPct val="100000"/>
              </a:lnSpc>
              <a:spcBef>
                <a:spcPts val="890"/>
              </a:spcBef>
              <a:buClr>
                <a:srgbClr val="9A0000"/>
              </a:buClr>
              <a:buSzPct val="108333"/>
              <a:buFont typeface="Wingdings"/>
              <a:buChar char=""/>
              <a:tabLst>
                <a:tab pos="316865" algn="l"/>
              </a:tabLst>
            </a:pPr>
            <a:r>
              <a:rPr sz="1800" spc="-5" dirty="0">
                <a:latin typeface="Times New Roman"/>
                <a:cs typeface="Times New Roman"/>
              </a:rPr>
              <a:t>In 1950s, first observed </a:t>
            </a:r>
            <a:r>
              <a:rPr sz="1800" dirty="0">
                <a:latin typeface="Times New Roman"/>
                <a:cs typeface="Times New Roman"/>
              </a:rPr>
              <a:t>in </a:t>
            </a:r>
            <a:r>
              <a:rPr sz="1800" spc="-5" dirty="0">
                <a:latin typeface="Times New Roman"/>
                <a:cs typeface="Times New Roman"/>
              </a:rPr>
              <a:t>bulk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semiconductor</a:t>
            </a:r>
            <a:endParaRPr sz="18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939"/>
              </a:lnSpc>
              <a:spcBef>
                <a:spcPts val="1110"/>
              </a:spcBef>
              <a:buClr>
                <a:srgbClr val="9A0000"/>
              </a:buClr>
              <a:buSzPct val="108333"/>
              <a:buFont typeface="Wingdings"/>
              <a:buChar char=""/>
              <a:tabLst>
                <a:tab pos="304800" algn="l"/>
              </a:tabLst>
            </a:pPr>
            <a:r>
              <a:rPr sz="1800" dirty="0">
                <a:latin typeface="Times New Roman"/>
                <a:cs typeface="Times New Roman"/>
              </a:rPr>
              <a:t>As first proposed by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Nozik (NREL)</a:t>
            </a:r>
            <a:r>
              <a:rPr sz="1800" spc="-5" dirty="0">
                <a:latin typeface="Times New Roman"/>
                <a:cs typeface="Times New Roman"/>
              </a:rPr>
              <a:t>, </a:t>
            </a:r>
            <a:r>
              <a:rPr sz="1800" dirty="0">
                <a:latin typeface="Times New Roman"/>
                <a:cs typeface="Times New Roman"/>
              </a:rPr>
              <a:t>nanosize semiconductor </a:t>
            </a:r>
            <a:r>
              <a:rPr sz="1800" spc="-5" dirty="0">
                <a:latin typeface="Times New Roman"/>
                <a:cs typeface="Times New Roman"/>
              </a:rPr>
              <a:t>crystals  [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nanocrystals(NCs)</a:t>
            </a:r>
            <a:r>
              <a:rPr sz="1800" spc="-5" dirty="0">
                <a:latin typeface="Times New Roman"/>
                <a:cs typeface="Times New Roman"/>
              </a:rPr>
              <a:t>] might provide </a:t>
            </a:r>
            <a:r>
              <a:rPr sz="1800" dirty="0">
                <a:latin typeface="Times New Roman"/>
                <a:cs typeface="Times New Roman"/>
              </a:rPr>
              <a:t>a </a:t>
            </a:r>
            <a:r>
              <a:rPr sz="1800" spc="-5" dirty="0">
                <a:latin typeface="Times New Roman"/>
                <a:cs typeface="Times New Roman"/>
              </a:rPr>
              <a:t>regime </a:t>
            </a:r>
            <a:r>
              <a:rPr sz="1800" dirty="0">
                <a:latin typeface="Times New Roman"/>
                <a:cs typeface="Times New Roman"/>
              </a:rPr>
              <a:t>where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carrier multiplication could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be  greatly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enhanced</a:t>
            </a:r>
            <a:r>
              <a:rPr sz="18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1800" b="1" u="heavy" spc="-1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Times New Roman"/>
                <a:cs typeface="Times New Roman"/>
              </a:rPr>
              <a:t>through </a:t>
            </a:r>
            <a:r>
              <a:rPr sz="1800" b="1" u="heavy" spc="-5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Times New Roman"/>
                <a:cs typeface="Times New Roman"/>
              </a:rPr>
              <a:t>impact ionization </a:t>
            </a:r>
            <a:r>
              <a:rPr sz="1800" b="1" u="heavy" spc="-1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Times New Roman"/>
                <a:cs typeface="Times New Roman"/>
              </a:rPr>
              <a:t>(II)</a:t>
            </a:r>
            <a:r>
              <a:rPr sz="1800" spc="-10" dirty="0">
                <a:latin typeface="Times New Roman"/>
                <a:cs typeface="Times New Roman"/>
              </a:rPr>
              <a:t>.(energy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quantization)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9A0000"/>
              </a:buClr>
              <a:buFont typeface="Wingdings"/>
              <a:buChar char="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9A0000"/>
              </a:buClr>
              <a:buFont typeface="Wingdings"/>
              <a:buChar char=""/>
            </a:pPr>
            <a:endParaRPr sz="1550">
              <a:latin typeface="Times New Roman"/>
              <a:cs typeface="Times New Roman"/>
            </a:endParaRPr>
          </a:p>
          <a:p>
            <a:pPr marL="48260">
              <a:lnSpc>
                <a:spcPct val="100000"/>
              </a:lnSpc>
            </a:pP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Impact Ionization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(II)</a:t>
            </a:r>
            <a:endParaRPr sz="2400">
              <a:latin typeface="Times New Roman"/>
              <a:cs typeface="Times New Roman"/>
            </a:endParaRPr>
          </a:p>
          <a:p>
            <a:pPr marL="4869815" marR="563880" lvl="1">
              <a:lnSpc>
                <a:spcPts val="1939"/>
              </a:lnSpc>
              <a:spcBef>
                <a:spcPts val="2030"/>
              </a:spcBef>
              <a:buClr>
                <a:srgbClr val="9A0000"/>
              </a:buClr>
              <a:buSzPct val="108333"/>
              <a:buFont typeface="Wingdings"/>
              <a:buChar char=""/>
              <a:tabLst>
                <a:tab pos="5174615" algn="l"/>
              </a:tabLst>
            </a:pPr>
            <a:r>
              <a:rPr sz="1800" b="1" dirty="0">
                <a:latin typeface="Times New Roman"/>
                <a:cs typeface="Times New Roman"/>
              </a:rPr>
              <a:t>Reverse </a:t>
            </a:r>
            <a:r>
              <a:rPr sz="1800" b="1" spc="-10" dirty="0">
                <a:latin typeface="Times New Roman"/>
                <a:cs typeface="Times New Roman"/>
              </a:rPr>
              <a:t>process </a:t>
            </a:r>
            <a:r>
              <a:rPr sz="1800" b="1" dirty="0">
                <a:latin typeface="Times New Roman"/>
                <a:cs typeface="Times New Roman"/>
              </a:rPr>
              <a:t>of</a:t>
            </a:r>
            <a:r>
              <a:rPr sz="1800" b="1" spc="-1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Auger  </a:t>
            </a:r>
            <a:r>
              <a:rPr sz="1800" b="1" spc="-10" dirty="0">
                <a:latin typeface="Times New Roman"/>
                <a:cs typeface="Times New Roman"/>
              </a:rPr>
              <a:t>recombination</a:t>
            </a:r>
            <a:endParaRPr sz="1800">
              <a:latin typeface="Times New Roman"/>
              <a:cs typeface="Times New Roman"/>
            </a:endParaRPr>
          </a:p>
          <a:p>
            <a:pPr marL="4870450" marR="96520" lvl="1">
              <a:lnSpc>
                <a:spcPts val="1939"/>
              </a:lnSpc>
              <a:spcBef>
                <a:spcPts val="1090"/>
              </a:spcBef>
              <a:buClr>
                <a:srgbClr val="9A0000"/>
              </a:buClr>
              <a:buSzPct val="108333"/>
              <a:buFont typeface="Wingdings"/>
              <a:buChar char=""/>
              <a:tabLst>
                <a:tab pos="5231765" algn="l"/>
              </a:tabLst>
            </a:pPr>
            <a:r>
              <a:rPr sz="1800" b="1" spc="-5" dirty="0">
                <a:latin typeface="Times New Roman"/>
                <a:cs typeface="Times New Roman"/>
              </a:rPr>
              <a:t>utilizing photons </a:t>
            </a:r>
            <a:r>
              <a:rPr sz="1800" b="1" spc="-15" dirty="0">
                <a:latin typeface="Times New Roman"/>
                <a:cs typeface="Times New Roman"/>
              </a:rPr>
              <a:t>more </a:t>
            </a:r>
            <a:r>
              <a:rPr sz="1800" b="1" spc="-5" dirty="0">
                <a:latin typeface="Times New Roman"/>
                <a:cs typeface="Times New Roman"/>
              </a:rPr>
              <a:t>than </a:t>
            </a:r>
            <a:r>
              <a:rPr sz="1800" b="1" dirty="0">
                <a:latin typeface="Times New Roman"/>
                <a:cs typeface="Times New Roman"/>
              </a:rPr>
              <a:t>2  </a:t>
            </a:r>
            <a:r>
              <a:rPr sz="1800" b="1" spc="-5" dirty="0">
                <a:latin typeface="Times New Roman"/>
                <a:cs typeface="Times New Roman"/>
              </a:rPr>
              <a:t>Eg</a:t>
            </a:r>
            <a:endParaRPr sz="1800">
              <a:latin typeface="Times New Roman"/>
              <a:cs typeface="Times New Roman"/>
            </a:endParaRPr>
          </a:p>
          <a:p>
            <a:pPr marL="4870450" marR="525145" lvl="1">
              <a:lnSpc>
                <a:spcPts val="1939"/>
              </a:lnSpc>
              <a:spcBef>
                <a:spcPts val="1090"/>
              </a:spcBef>
              <a:buClr>
                <a:srgbClr val="9A0000"/>
              </a:buClr>
              <a:buSzPct val="108333"/>
              <a:buFont typeface="Wingdings"/>
              <a:buChar char=""/>
              <a:tabLst>
                <a:tab pos="5174615" algn="l"/>
              </a:tabLst>
            </a:pPr>
            <a:r>
              <a:rPr sz="1800" b="1" dirty="0">
                <a:latin typeface="Times New Roman"/>
                <a:cs typeface="Times New Roman"/>
              </a:rPr>
              <a:t>for 1 </a:t>
            </a:r>
            <a:r>
              <a:rPr sz="1800" b="1" spc="-5" dirty="0">
                <a:latin typeface="Times New Roman"/>
                <a:cs typeface="Times New Roman"/>
              </a:rPr>
              <a:t>photon, </a:t>
            </a:r>
            <a:r>
              <a:rPr sz="1800" b="1" spc="-10" dirty="0">
                <a:latin typeface="Times New Roman"/>
                <a:cs typeface="Times New Roman"/>
              </a:rPr>
              <a:t>more </a:t>
            </a:r>
            <a:r>
              <a:rPr sz="1800" b="1" spc="-5" dirty="0">
                <a:latin typeface="Times New Roman"/>
                <a:cs typeface="Times New Roman"/>
              </a:rPr>
              <a:t>than</a:t>
            </a:r>
            <a:r>
              <a:rPr sz="1800" b="1" spc="-8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2  excitons.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356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Dye-Sensitized Solar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18373" y="1840229"/>
            <a:ext cx="7624571" cy="4509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8373" y="6349746"/>
            <a:ext cx="7624571" cy="212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3898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Multiple Exciton</a:t>
            </a:r>
            <a:r>
              <a:rPr spc="-25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Generation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25065" y="1369545"/>
            <a:ext cx="8200390" cy="151828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Multiple Exciton Generation (not Carrier</a:t>
            </a:r>
            <a:r>
              <a:rPr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Multiplication)</a:t>
            </a:r>
            <a:endParaRPr sz="2400">
              <a:latin typeface="Times New Roman"/>
              <a:cs typeface="Times New Roman"/>
            </a:endParaRPr>
          </a:p>
          <a:p>
            <a:pPr marL="316230" indent="-304165">
              <a:lnSpc>
                <a:spcPct val="100000"/>
              </a:lnSpc>
              <a:spcBef>
                <a:spcPts val="890"/>
              </a:spcBef>
              <a:buSzPct val="108333"/>
              <a:buFont typeface="Wingdings"/>
              <a:buChar char=""/>
              <a:tabLst>
                <a:tab pos="316865" algn="l"/>
              </a:tabLst>
            </a:pPr>
            <a:r>
              <a:rPr sz="1800" b="1" spc="-15" dirty="0">
                <a:solidFill>
                  <a:srgbClr val="9A0000"/>
                </a:solidFill>
                <a:latin typeface="Times New Roman"/>
                <a:cs typeface="Times New Roman"/>
              </a:rPr>
              <a:t>Free </a:t>
            </a:r>
            <a:r>
              <a:rPr sz="1800" b="1" spc="-5" dirty="0">
                <a:solidFill>
                  <a:srgbClr val="9A0000"/>
                </a:solidFill>
                <a:latin typeface="Times New Roman"/>
                <a:cs typeface="Times New Roman"/>
              </a:rPr>
              <a:t>charge carriers </a:t>
            </a:r>
            <a:r>
              <a:rPr sz="1800" dirty="0">
                <a:latin typeface="Times New Roman"/>
                <a:cs typeface="Times New Roman"/>
              </a:rPr>
              <a:t>do not </a:t>
            </a:r>
            <a:r>
              <a:rPr sz="1800" spc="-5" dirty="0">
                <a:latin typeface="Times New Roman"/>
                <a:cs typeface="Times New Roman"/>
              </a:rPr>
              <a:t>exist in isolated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QDs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ts val="1939"/>
              </a:lnSpc>
              <a:spcBef>
                <a:spcPts val="1110"/>
              </a:spcBef>
              <a:buClr>
                <a:srgbClr val="9A0000"/>
              </a:buClr>
              <a:buSzPct val="108333"/>
              <a:buFont typeface="Wingdings"/>
              <a:buChar char=""/>
              <a:tabLst>
                <a:tab pos="314325" algn="l"/>
              </a:tabLst>
            </a:pPr>
            <a:r>
              <a:rPr sz="1800" dirty="0">
                <a:latin typeface="Times New Roman"/>
                <a:cs typeface="Times New Roman"/>
              </a:rPr>
              <a:t>They can only form upon </a:t>
            </a:r>
            <a:r>
              <a:rPr sz="1800" b="1" spc="-5" dirty="0">
                <a:solidFill>
                  <a:srgbClr val="9A0000"/>
                </a:solidFill>
                <a:latin typeface="Times New Roman"/>
                <a:cs typeface="Times New Roman"/>
              </a:rPr>
              <a:t>dissociation of the excitons and subsequent </a:t>
            </a:r>
            <a:r>
              <a:rPr sz="1800" b="1" spc="-10" dirty="0">
                <a:solidFill>
                  <a:srgbClr val="9A0000"/>
                </a:solidFill>
                <a:latin typeface="Times New Roman"/>
                <a:cs typeface="Times New Roman"/>
              </a:rPr>
              <a:t>separation  </a:t>
            </a:r>
            <a:r>
              <a:rPr sz="1800" b="1" spc="-5" dirty="0">
                <a:solidFill>
                  <a:srgbClr val="9A0000"/>
                </a:solidFill>
                <a:latin typeface="Times New Roman"/>
                <a:cs typeface="Times New Roman"/>
              </a:rPr>
              <a:t>of the </a:t>
            </a:r>
            <a:r>
              <a:rPr sz="1800" b="1" spc="-10" dirty="0">
                <a:solidFill>
                  <a:srgbClr val="9A0000"/>
                </a:solidFill>
                <a:latin typeface="Times New Roman"/>
                <a:cs typeface="Times New Roman"/>
              </a:rPr>
              <a:t>electrons </a:t>
            </a:r>
            <a:r>
              <a:rPr sz="1800" b="1" spc="-5" dirty="0">
                <a:solidFill>
                  <a:srgbClr val="9A0000"/>
                </a:solidFill>
                <a:latin typeface="Times New Roman"/>
                <a:cs typeface="Times New Roman"/>
              </a:rPr>
              <a:t>and holes </a:t>
            </a:r>
            <a:r>
              <a:rPr sz="1800" spc="-5" dirty="0">
                <a:latin typeface="Times New Roman"/>
                <a:cs typeface="Times New Roman"/>
              </a:rPr>
              <a:t>in </a:t>
            </a:r>
            <a:r>
              <a:rPr sz="1800" dirty="0">
                <a:latin typeface="Times New Roman"/>
                <a:cs typeface="Times New Roman"/>
              </a:rPr>
              <a:t>a </a:t>
            </a:r>
            <a:r>
              <a:rPr sz="1800" spc="-5" dirty="0">
                <a:latin typeface="Times New Roman"/>
                <a:cs typeface="Times New Roman"/>
              </a:rPr>
              <a:t>device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architecture.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75973" y="3206495"/>
            <a:ext cx="4572000" cy="228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97013" y="5098541"/>
            <a:ext cx="1627632" cy="16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97013" y="4696205"/>
            <a:ext cx="1554492" cy="357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16671" y="3240023"/>
            <a:ext cx="3354323" cy="3557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91685" y="4554728"/>
            <a:ext cx="1627505" cy="8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" marR="9969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sz="1200" b="1" spc="-7" baseline="-20833" dirty="0">
                <a:solidFill>
                  <a:srgbClr val="0070C0"/>
                </a:solidFill>
                <a:latin typeface="Arial"/>
                <a:cs typeface="Arial"/>
              </a:rPr>
              <a:t>max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= maximum 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from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solar</a:t>
            </a:r>
            <a:r>
              <a:rPr sz="12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spectrum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65"/>
              </a:spcBef>
            </a:pPr>
            <a:r>
              <a:rPr sz="1200" b="1" spc="-5" dirty="0">
                <a:latin typeface="Arial"/>
                <a:cs typeface="Arial"/>
              </a:rPr>
              <a:t>M</a:t>
            </a:r>
            <a:r>
              <a:rPr sz="1200" b="1" spc="-7" baseline="-20833" dirty="0">
                <a:latin typeface="Arial"/>
                <a:cs typeface="Arial"/>
              </a:rPr>
              <a:t>2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=2e-h</a:t>
            </a:r>
            <a:r>
              <a:rPr sz="12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pairs/photon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00"/>
              </a:spcBef>
            </a:pPr>
            <a:r>
              <a:rPr sz="1200" b="1" spc="-5" dirty="0">
                <a:latin typeface="Arial"/>
                <a:cs typeface="Arial"/>
              </a:rPr>
              <a:t>M</a:t>
            </a:r>
            <a:r>
              <a:rPr sz="1200" b="1" spc="-7" baseline="-20833" dirty="0">
                <a:latin typeface="Arial"/>
                <a:cs typeface="Arial"/>
              </a:rPr>
              <a:t>1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=e-h</a:t>
            </a:r>
            <a:r>
              <a:rPr sz="12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pair/photon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09348" y="5492496"/>
            <a:ext cx="4114800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94433" y="549249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85860" y="5492496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08948" y="549249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864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73553" y="5492496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7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40865" y="5492496"/>
            <a:ext cx="42671" cy="6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75973" y="6349746"/>
            <a:ext cx="4572000" cy="6195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13445" y="6726173"/>
            <a:ext cx="3086100" cy="3238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3898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Multiple Exciton</a:t>
            </a:r>
            <a:r>
              <a:rPr spc="-25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Generation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37005" y="1475994"/>
            <a:ext cx="2474214" cy="587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6364" y="1615821"/>
            <a:ext cx="2085975" cy="133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46589" y="1849373"/>
            <a:ext cx="2209800" cy="214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2827" y="1677923"/>
            <a:ext cx="2099309" cy="3855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8577" y="1563624"/>
            <a:ext cx="1424177" cy="1775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61223" y="1806701"/>
            <a:ext cx="1714499" cy="1114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37005" y="2063495"/>
            <a:ext cx="2474214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21446" y="2206751"/>
            <a:ext cx="1709242" cy="7139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65639" y="2063495"/>
            <a:ext cx="2171700" cy="1253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9048" y="2616998"/>
            <a:ext cx="1668172" cy="3037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67000" y="2446782"/>
            <a:ext cx="1332973" cy="963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32827" y="2063495"/>
            <a:ext cx="2099309" cy="6766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4967" y="2733294"/>
            <a:ext cx="1616710" cy="187960"/>
          </a:xfrm>
          <a:custGeom>
            <a:avLst/>
            <a:gdLst/>
            <a:ahLst/>
            <a:cxnLst/>
            <a:rect l="l" t="t" r="r" b="b"/>
            <a:pathLst>
              <a:path w="1616709" h="187960">
                <a:moveTo>
                  <a:pt x="0" y="0"/>
                </a:moveTo>
                <a:lnTo>
                  <a:pt x="0" y="187452"/>
                </a:lnTo>
                <a:lnTo>
                  <a:pt x="1616202" y="187452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2763" y="2720339"/>
            <a:ext cx="1641475" cy="200660"/>
          </a:xfrm>
          <a:custGeom>
            <a:avLst/>
            <a:gdLst/>
            <a:ahLst/>
            <a:cxnLst/>
            <a:rect l="l" t="t" r="r" b="b"/>
            <a:pathLst>
              <a:path w="1641475" h="200660">
                <a:moveTo>
                  <a:pt x="1641348" y="200405"/>
                </a:moveTo>
                <a:lnTo>
                  <a:pt x="1641348" y="5333"/>
                </a:lnTo>
                <a:lnTo>
                  <a:pt x="1635252" y="0"/>
                </a:lnTo>
                <a:lnTo>
                  <a:pt x="5333" y="0"/>
                </a:lnTo>
                <a:lnTo>
                  <a:pt x="0" y="5333"/>
                </a:lnTo>
                <a:lnTo>
                  <a:pt x="0" y="200405"/>
                </a:lnTo>
                <a:lnTo>
                  <a:pt x="12192" y="200405"/>
                </a:lnTo>
                <a:lnTo>
                  <a:pt x="12192" y="25145"/>
                </a:lnTo>
                <a:lnTo>
                  <a:pt x="25145" y="12953"/>
                </a:lnTo>
                <a:lnTo>
                  <a:pt x="25145" y="25145"/>
                </a:lnTo>
                <a:lnTo>
                  <a:pt x="1615440" y="25145"/>
                </a:lnTo>
                <a:lnTo>
                  <a:pt x="1615440" y="12953"/>
                </a:lnTo>
                <a:lnTo>
                  <a:pt x="1628394" y="25145"/>
                </a:lnTo>
                <a:lnTo>
                  <a:pt x="1628394" y="200405"/>
                </a:lnTo>
                <a:lnTo>
                  <a:pt x="1641348" y="200405"/>
                </a:lnTo>
                <a:close/>
              </a:path>
              <a:path w="1641475" h="200660">
                <a:moveTo>
                  <a:pt x="25145" y="25145"/>
                </a:moveTo>
                <a:lnTo>
                  <a:pt x="25145" y="12953"/>
                </a:lnTo>
                <a:lnTo>
                  <a:pt x="12192" y="25145"/>
                </a:lnTo>
                <a:lnTo>
                  <a:pt x="25145" y="25145"/>
                </a:lnTo>
                <a:close/>
              </a:path>
              <a:path w="1641475" h="200660">
                <a:moveTo>
                  <a:pt x="25145" y="200405"/>
                </a:moveTo>
                <a:lnTo>
                  <a:pt x="25145" y="25145"/>
                </a:lnTo>
                <a:lnTo>
                  <a:pt x="12192" y="25145"/>
                </a:lnTo>
                <a:lnTo>
                  <a:pt x="12192" y="200405"/>
                </a:lnTo>
                <a:lnTo>
                  <a:pt x="25145" y="200405"/>
                </a:lnTo>
                <a:close/>
              </a:path>
              <a:path w="1641475" h="200660">
                <a:moveTo>
                  <a:pt x="1628394" y="25145"/>
                </a:moveTo>
                <a:lnTo>
                  <a:pt x="1615440" y="12953"/>
                </a:lnTo>
                <a:lnTo>
                  <a:pt x="1615440" y="25145"/>
                </a:lnTo>
                <a:lnTo>
                  <a:pt x="1628394" y="25145"/>
                </a:lnTo>
                <a:close/>
              </a:path>
              <a:path w="1641475" h="200660">
                <a:moveTo>
                  <a:pt x="1628394" y="200405"/>
                </a:moveTo>
                <a:lnTo>
                  <a:pt x="1628394" y="25145"/>
                </a:lnTo>
                <a:lnTo>
                  <a:pt x="1615440" y="25145"/>
                </a:lnTo>
                <a:lnTo>
                  <a:pt x="1615440" y="200405"/>
                </a:lnTo>
                <a:lnTo>
                  <a:pt x="1628394" y="2004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4839" y="291998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37005" y="2920745"/>
            <a:ext cx="2474214" cy="7277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3173" y="3112770"/>
            <a:ext cx="2050541" cy="6652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75473" y="3421379"/>
            <a:ext cx="1615440" cy="356870"/>
          </a:xfrm>
          <a:custGeom>
            <a:avLst/>
            <a:gdLst/>
            <a:ahLst/>
            <a:cxnLst/>
            <a:rect l="l" t="t" r="r" b="b"/>
            <a:pathLst>
              <a:path w="1615439" h="356870">
                <a:moveTo>
                  <a:pt x="0" y="0"/>
                </a:moveTo>
                <a:lnTo>
                  <a:pt x="0" y="356615"/>
                </a:lnTo>
                <a:lnTo>
                  <a:pt x="1615440" y="356615"/>
                </a:lnTo>
                <a:lnTo>
                  <a:pt x="16154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62519" y="3408426"/>
            <a:ext cx="1641475" cy="369570"/>
          </a:xfrm>
          <a:custGeom>
            <a:avLst/>
            <a:gdLst/>
            <a:ahLst/>
            <a:cxnLst/>
            <a:rect l="l" t="t" r="r" b="b"/>
            <a:pathLst>
              <a:path w="1641475" h="369570">
                <a:moveTo>
                  <a:pt x="1641348" y="369570"/>
                </a:moveTo>
                <a:lnTo>
                  <a:pt x="1641348" y="6095"/>
                </a:lnTo>
                <a:lnTo>
                  <a:pt x="1636014" y="0"/>
                </a:lnTo>
                <a:lnTo>
                  <a:pt x="5333" y="0"/>
                </a:lnTo>
                <a:lnTo>
                  <a:pt x="0" y="6095"/>
                </a:lnTo>
                <a:lnTo>
                  <a:pt x="0" y="369570"/>
                </a:lnTo>
                <a:lnTo>
                  <a:pt x="12954" y="369570"/>
                </a:lnTo>
                <a:lnTo>
                  <a:pt x="12954" y="25145"/>
                </a:lnTo>
                <a:lnTo>
                  <a:pt x="25146" y="12953"/>
                </a:lnTo>
                <a:lnTo>
                  <a:pt x="25146" y="25145"/>
                </a:lnTo>
                <a:lnTo>
                  <a:pt x="1616202" y="25145"/>
                </a:lnTo>
                <a:lnTo>
                  <a:pt x="1616202" y="12953"/>
                </a:lnTo>
                <a:lnTo>
                  <a:pt x="1628394" y="25145"/>
                </a:lnTo>
                <a:lnTo>
                  <a:pt x="1628394" y="369570"/>
                </a:lnTo>
                <a:lnTo>
                  <a:pt x="1641348" y="369570"/>
                </a:lnTo>
                <a:close/>
              </a:path>
              <a:path w="1641475" h="369570">
                <a:moveTo>
                  <a:pt x="25146" y="25145"/>
                </a:moveTo>
                <a:lnTo>
                  <a:pt x="25146" y="12953"/>
                </a:lnTo>
                <a:lnTo>
                  <a:pt x="12954" y="25145"/>
                </a:lnTo>
                <a:lnTo>
                  <a:pt x="25146" y="25145"/>
                </a:lnTo>
                <a:close/>
              </a:path>
              <a:path w="1641475" h="369570">
                <a:moveTo>
                  <a:pt x="25146" y="369570"/>
                </a:moveTo>
                <a:lnTo>
                  <a:pt x="25146" y="25145"/>
                </a:lnTo>
                <a:lnTo>
                  <a:pt x="12954" y="25145"/>
                </a:lnTo>
                <a:lnTo>
                  <a:pt x="12954" y="369570"/>
                </a:lnTo>
                <a:lnTo>
                  <a:pt x="25146" y="369570"/>
                </a:lnTo>
                <a:close/>
              </a:path>
              <a:path w="1641475" h="369570">
                <a:moveTo>
                  <a:pt x="1628394" y="25145"/>
                </a:moveTo>
                <a:lnTo>
                  <a:pt x="1616202" y="12953"/>
                </a:lnTo>
                <a:lnTo>
                  <a:pt x="1616202" y="25145"/>
                </a:lnTo>
                <a:lnTo>
                  <a:pt x="1628394" y="25145"/>
                </a:lnTo>
                <a:close/>
              </a:path>
              <a:path w="1641475" h="369570">
                <a:moveTo>
                  <a:pt x="1628394" y="369570"/>
                </a:moveTo>
                <a:lnTo>
                  <a:pt x="1628394" y="25145"/>
                </a:lnTo>
                <a:lnTo>
                  <a:pt x="1616202" y="25145"/>
                </a:lnTo>
                <a:lnTo>
                  <a:pt x="1616202" y="369570"/>
                </a:lnTo>
                <a:lnTo>
                  <a:pt x="1628394" y="369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70239" y="3206495"/>
            <a:ext cx="360680" cy="215265"/>
          </a:xfrm>
          <a:custGeom>
            <a:avLst/>
            <a:gdLst/>
            <a:ahLst/>
            <a:cxnLst/>
            <a:rect l="l" t="t" r="r" b="b"/>
            <a:pathLst>
              <a:path w="360680" h="215264">
                <a:moveTo>
                  <a:pt x="348233" y="94488"/>
                </a:moveTo>
                <a:lnTo>
                  <a:pt x="6095" y="94488"/>
                </a:lnTo>
                <a:lnTo>
                  <a:pt x="0" y="100584"/>
                </a:lnTo>
                <a:lnTo>
                  <a:pt x="0" y="214884"/>
                </a:lnTo>
                <a:lnTo>
                  <a:pt x="12953" y="214884"/>
                </a:lnTo>
                <a:lnTo>
                  <a:pt x="12953" y="120396"/>
                </a:lnTo>
                <a:lnTo>
                  <a:pt x="25907" y="107442"/>
                </a:lnTo>
                <a:lnTo>
                  <a:pt x="25907" y="120396"/>
                </a:lnTo>
                <a:lnTo>
                  <a:pt x="335279" y="120396"/>
                </a:lnTo>
                <a:lnTo>
                  <a:pt x="335279" y="107442"/>
                </a:lnTo>
                <a:lnTo>
                  <a:pt x="348233" y="94488"/>
                </a:lnTo>
                <a:close/>
              </a:path>
              <a:path w="360680" h="215264">
                <a:moveTo>
                  <a:pt x="25907" y="120396"/>
                </a:moveTo>
                <a:lnTo>
                  <a:pt x="25907" y="107442"/>
                </a:lnTo>
                <a:lnTo>
                  <a:pt x="12953" y="120396"/>
                </a:lnTo>
                <a:lnTo>
                  <a:pt x="25907" y="120396"/>
                </a:lnTo>
                <a:close/>
              </a:path>
              <a:path w="360680" h="215264">
                <a:moveTo>
                  <a:pt x="25907" y="214884"/>
                </a:moveTo>
                <a:lnTo>
                  <a:pt x="25907" y="120396"/>
                </a:lnTo>
                <a:lnTo>
                  <a:pt x="12953" y="120396"/>
                </a:lnTo>
                <a:lnTo>
                  <a:pt x="12953" y="214884"/>
                </a:lnTo>
                <a:lnTo>
                  <a:pt x="25907" y="214884"/>
                </a:lnTo>
                <a:close/>
              </a:path>
              <a:path w="360680" h="215264">
                <a:moveTo>
                  <a:pt x="360425" y="114300"/>
                </a:moveTo>
                <a:lnTo>
                  <a:pt x="360425" y="0"/>
                </a:lnTo>
                <a:lnTo>
                  <a:pt x="335279" y="0"/>
                </a:lnTo>
                <a:lnTo>
                  <a:pt x="335279" y="94488"/>
                </a:lnTo>
                <a:lnTo>
                  <a:pt x="348233" y="94488"/>
                </a:lnTo>
                <a:lnTo>
                  <a:pt x="348233" y="120396"/>
                </a:lnTo>
                <a:lnTo>
                  <a:pt x="355091" y="120396"/>
                </a:lnTo>
                <a:lnTo>
                  <a:pt x="360425" y="114300"/>
                </a:lnTo>
                <a:close/>
              </a:path>
              <a:path w="360680" h="215264">
                <a:moveTo>
                  <a:pt x="348233" y="120396"/>
                </a:moveTo>
                <a:lnTo>
                  <a:pt x="348233" y="94488"/>
                </a:lnTo>
                <a:lnTo>
                  <a:pt x="335279" y="107442"/>
                </a:lnTo>
                <a:lnTo>
                  <a:pt x="335279" y="120396"/>
                </a:lnTo>
                <a:lnTo>
                  <a:pt x="348233" y="1203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70239" y="3206495"/>
            <a:ext cx="360680" cy="215265"/>
          </a:xfrm>
          <a:custGeom>
            <a:avLst/>
            <a:gdLst/>
            <a:ahLst/>
            <a:cxnLst/>
            <a:rect l="l" t="t" r="r" b="b"/>
            <a:pathLst>
              <a:path w="360680" h="215264">
                <a:moveTo>
                  <a:pt x="348233" y="94488"/>
                </a:moveTo>
                <a:lnTo>
                  <a:pt x="6095" y="94488"/>
                </a:lnTo>
                <a:lnTo>
                  <a:pt x="0" y="100584"/>
                </a:lnTo>
                <a:lnTo>
                  <a:pt x="0" y="214884"/>
                </a:lnTo>
                <a:lnTo>
                  <a:pt x="12953" y="214884"/>
                </a:lnTo>
                <a:lnTo>
                  <a:pt x="12953" y="120396"/>
                </a:lnTo>
                <a:lnTo>
                  <a:pt x="25907" y="107442"/>
                </a:lnTo>
                <a:lnTo>
                  <a:pt x="25907" y="120396"/>
                </a:lnTo>
                <a:lnTo>
                  <a:pt x="335279" y="120396"/>
                </a:lnTo>
                <a:lnTo>
                  <a:pt x="335279" y="107442"/>
                </a:lnTo>
                <a:lnTo>
                  <a:pt x="348233" y="94488"/>
                </a:lnTo>
                <a:close/>
              </a:path>
              <a:path w="360680" h="215264">
                <a:moveTo>
                  <a:pt x="25907" y="120396"/>
                </a:moveTo>
                <a:lnTo>
                  <a:pt x="25907" y="107442"/>
                </a:lnTo>
                <a:lnTo>
                  <a:pt x="12953" y="120396"/>
                </a:lnTo>
                <a:lnTo>
                  <a:pt x="25907" y="120396"/>
                </a:lnTo>
                <a:close/>
              </a:path>
              <a:path w="360680" h="215264">
                <a:moveTo>
                  <a:pt x="25907" y="214884"/>
                </a:moveTo>
                <a:lnTo>
                  <a:pt x="25907" y="120396"/>
                </a:lnTo>
                <a:lnTo>
                  <a:pt x="12953" y="120396"/>
                </a:lnTo>
                <a:lnTo>
                  <a:pt x="12953" y="214884"/>
                </a:lnTo>
                <a:lnTo>
                  <a:pt x="25907" y="214884"/>
                </a:lnTo>
                <a:close/>
              </a:path>
              <a:path w="360680" h="215264">
                <a:moveTo>
                  <a:pt x="360425" y="114300"/>
                </a:moveTo>
                <a:lnTo>
                  <a:pt x="360425" y="0"/>
                </a:lnTo>
                <a:lnTo>
                  <a:pt x="335279" y="0"/>
                </a:lnTo>
                <a:lnTo>
                  <a:pt x="335279" y="94488"/>
                </a:lnTo>
                <a:lnTo>
                  <a:pt x="348233" y="94488"/>
                </a:lnTo>
                <a:lnTo>
                  <a:pt x="348233" y="120396"/>
                </a:lnTo>
                <a:lnTo>
                  <a:pt x="355091" y="120396"/>
                </a:lnTo>
                <a:lnTo>
                  <a:pt x="360425" y="114300"/>
                </a:lnTo>
                <a:close/>
              </a:path>
              <a:path w="360680" h="215264">
                <a:moveTo>
                  <a:pt x="348233" y="120396"/>
                </a:moveTo>
                <a:lnTo>
                  <a:pt x="348233" y="94488"/>
                </a:lnTo>
                <a:lnTo>
                  <a:pt x="335279" y="107442"/>
                </a:lnTo>
                <a:lnTo>
                  <a:pt x="335279" y="120396"/>
                </a:lnTo>
                <a:lnTo>
                  <a:pt x="348233" y="1203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42701" y="3696461"/>
            <a:ext cx="26034" cy="81915"/>
          </a:xfrm>
          <a:custGeom>
            <a:avLst/>
            <a:gdLst/>
            <a:ahLst/>
            <a:cxnLst/>
            <a:rect l="l" t="t" r="r" b="b"/>
            <a:pathLst>
              <a:path w="26035" h="81914">
                <a:moveTo>
                  <a:pt x="25908" y="0"/>
                </a:moveTo>
                <a:lnTo>
                  <a:pt x="25908" y="81534"/>
                </a:lnTo>
                <a:lnTo>
                  <a:pt x="0" y="81534"/>
                </a:lnTo>
                <a:lnTo>
                  <a:pt x="0" y="0"/>
                </a:lnTo>
                <a:lnTo>
                  <a:pt x="25908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42701" y="3696461"/>
            <a:ext cx="26034" cy="81915"/>
          </a:xfrm>
          <a:custGeom>
            <a:avLst/>
            <a:gdLst/>
            <a:ahLst/>
            <a:cxnLst/>
            <a:rect l="l" t="t" r="r" b="b"/>
            <a:pathLst>
              <a:path w="26035" h="81914">
                <a:moveTo>
                  <a:pt x="25908" y="0"/>
                </a:moveTo>
                <a:lnTo>
                  <a:pt x="25908" y="81534"/>
                </a:lnTo>
                <a:lnTo>
                  <a:pt x="0" y="81534"/>
                </a:lnTo>
                <a:lnTo>
                  <a:pt x="0" y="0"/>
                </a:lnTo>
                <a:lnTo>
                  <a:pt x="25908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61223" y="2920745"/>
            <a:ext cx="1714499" cy="2857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6589" y="2920745"/>
            <a:ext cx="1817369" cy="7757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151767" y="2920745"/>
            <a:ext cx="3033522" cy="8572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94967" y="2919983"/>
            <a:ext cx="1616710" cy="551815"/>
          </a:xfrm>
          <a:custGeom>
            <a:avLst/>
            <a:gdLst/>
            <a:ahLst/>
            <a:cxnLst/>
            <a:rect l="l" t="t" r="r" b="b"/>
            <a:pathLst>
              <a:path w="1616709" h="551814">
                <a:moveTo>
                  <a:pt x="0" y="0"/>
                </a:moveTo>
                <a:lnTo>
                  <a:pt x="0" y="551688"/>
                </a:lnTo>
                <a:lnTo>
                  <a:pt x="1616202" y="551688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82763" y="2920745"/>
            <a:ext cx="1641475" cy="563880"/>
          </a:xfrm>
          <a:custGeom>
            <a:avLst/>
            <a:gdLst/>
            <a:ahLst/>
            <a:cxnLst/>
            <a:rect l="l" t="t" r="r" b="b"/>
            <a:pathLst>
              <a:path w="1641475" h="563879">
                <a:moveTo>
                  <a:pt x="25146" y="537972"/>
                </a:moveTo>
                <a:lnTo>
                  <a:pt x="25146" y="0"/>
                </a:lnTo>
                <a:lnTo>
                  <a:pt x="0" y="0"/>
                </a:lnTo>
                <a:lnTo>
                  <a:pt x="0" y="557784"/>
                </a:lnTo>
                <a:lnTo>
                  <a:pt x="5334" y="563880"/>
                </a:lnTo>
                <a:lnTo>
                  <a:pt x="12191" y="563880"/>
                </a:lnTo>
                <a:lnTo>
                  <a:pt x="12192" y="537972"/>
                </a:lnTo>
                <a:lnTo>
                  <a:pt x="25146" y="537972"/>
                </a:lnTo>
                <a:close/>
              </a:path>
              <a:path w="1641475" h="563879">
                <a:moveTo>
                  <a:pt x="1628394" y="537972"/>
                </a:moveTo>
                <a:lnTo>
                  <a:pt x="12192" y="537972"/>
                </a:lnTo>
                <a:lnTo>
                  <a:pt x="25146" y="550926"/>
                </a:lnTo>
                <a:lnTo>
                  <a:pt x="25146" y="563880"/>
                </a:lnTo>
                <a:lnTo>
                  <a:pt x="1615439" y="563880"/>
                </a:lnTo>
                <a:lnTo>
                  <a:pt x="1615439" y="550926"/>
                </a:lnTo>
                <a:lnTo>
                  <a:pt x="1628394" y="537972"/>
                </a:lnTo>
                <a:close/>
              </a:path>
              <a:path w="1641475" h="563879">
                <a:moveTo>
                  <a:pt x="25146" y="563880"/>
                </a:moveTo>
                <a:lnTo>
                  <a:pt x="25146" y="550926"/>
                </a:lnTo>
                <a:lnTo>
                  <a:pt x="12192" y="537972"/>
                </a:lnTo>
                <a:lnTo>
                  <a:pt x="12191" y="563880"/>
                </a:lnTo>
                <a:lnTo>
                  <a:pt x="25146" y="563880"/>
                </a:lnTo>
                <a:close/>
              </a:path>
              <a:path w="1641475" h="563879">
                <a:moveTo>
                  <a:pt x="1641348" y="557784"/>
                </a:moveTo>
                <a:lnTo>
                  <a:pt x="1641348" y="0"/>
                </a:lnTo>
                <a:lnTo>
                  <a:pt x="1615439" y="0"/>
                </a:lnTo>
                <a:lnTo>
                  <a:pt x="1615439" y="537972"/>
                </a:lnTo>
                <a:lnTo>
                  <a:pt x="1628394" y="537972"/>
                </a:lnTo>
                <a:lnTo>
                  <a:pt x="1628394" y="563880"/>
                </a:lnTo>
                <a:lnTo>
                  <a:pt x="1635252" y="563880"/>
                </a:lnTo>
                <a:lnTo>
                  <a:pt x="1641348" y="557784"/>
                </a:lnTo>
                <a:close/>
              </a:path>
              <a:path w="1641475" h="563879">
                <a:moveTo>
                  <a:pt x="1628394" y="563880"/>
                </a:moveTo>
                <a:lnTo>
                  <a:pt x="1628394" y="537972"/>
                </a:lnTo>
                <a:lnTo>
                  <a:pt x="1615439" y="550926"/>
                </a:lnTo>
                <a:lnTo>
                  <a:pt x="1615439" y="563880"/>
                </a:lnTo>
                <a:lnTo>
                  <a:pt x="1628394" y="563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973701" y="2668777"/>
            <a:ext cx="1407795" cy="75882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NREL</a:t>
            </a:r>
            <a:r>
              <a:rPr sz="1200" b="1" spc="-3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(2008)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25"/>
              </a:spcBef>
            </a:pPr>
            <a:r>
              <a:rPr sz="1200" b="1" spc="-5" dirty="0">
                <a:latin typeface="Arial"/>
                <a:cs typeface="Arial"/>
              </a:rPr>
              <a:t>PbSe NC Schottky  Junction Solar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Cell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58779" y="3777996"/>
            <a:ext cx="3355908" cy="8572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62519" y="3777996"/>
            <a:ext cx="1641475" cy="487045"/>
          </a:xfrm>
          <a:custGeom>
            <a:avLst/>
            <a:gdLst/>
            <a:ahLst/>
            <a:cxnLst/>
            <a:rect l="l" t="t" r="r" b="b"/>
            <a:pathLst>
              <a:path w="1641475" h="487045">
                <a:moveTo>
                  <a:pt x="25146" y="461771"/>
                </a:moveTo>
                <a:lnTo>
                  <a:pt x="25146" y="0"/>
                </a:lnTo>
                <a:lnTo>
                  <a:pt x="0" y="0"/>
                </a:lnTo>
                <a:lnTo>
                  <a:pt x="0" y="480821"/>
                </a:lnTo>
                <a:lnTo>
                  <a:pt x="5334" y="486917"/>
                </a:lnTo>
                <a:lnTo>
                  <a:pt x="12954" y="486917"/>
                </a:lnTo>
                <a:lnTo>
                  <a:pt x="12954" y="461771"/>
                </a:lnTo>
                <a:lnTo>
                  <a:pt x="25146" y="461771"/>
                </a:lnTo>
                <a:close/>
              </a:path>
              <a:path w="1641475" h="487045">
                <a:moveTo>
                  <a:pt x="1628394" y="461771"/>
                </a:moveTo>
                <a:lnTo>
                  <a:pt x="12954" y="461771"/>
                </a:lnTo>
                <a:lnTo>
                  <a:pt x="25146" y="473963"/>
                </a:lnTo>
                <a:lnTo>
                  <a:pt x="25145" y="486917"/>
                </a:lnTo>
                <a:lnTo>
                  <a:pt x="1616202" y="486917"/>
                </a:lnTo>
                <a:lnTo>
                  <a:pt x="1616202" y="473963"/>
                </a:lnTo>
                <a:lnTo>
                  <a:pt x="1628394" y="461771"/>
                </a:lnTo>
                <a:close/>
              </a:path>
              <a:path w="1641475" h="487045">
                <a:moveTo>
                  <a:pt x="25145" y="486917"/>
                </a:moveTo>
                <a:lnTo>
                  <a:pt x="25146" y="473963"/>
                </a:lnTo>
                <a:lnTo>
                  <a:pt x="12954" y="461771"/>
                </a:lnTo>
                <a:lnTo>
                  <a:pt x="12954" y="486917"/>
                </a:lnTo>
                <a:lnTo>
                  <a:pt x="25145" y="486917"/>
                </a:lnTo>
                <a:close/>
              </a:path>
              <a:path w="1641475" h="487045">
                <a:moveTo>
                  <a:pt x="1641348" y="480821"/>
                </a:moveTo>
                <a:lnTo>
                  <a:pt x="1641348" y="0"/>
                </a:lnTo>
                <a:lnTo>
                  <a:pt x="1616202" y="0"/>
                </a:lnTo>
                <a:lnTo>
                  <a:pt x="1616202" y="461771"/>
                </a:lnTo>
                <a:lnTo>
                  <a:pt x="1628394" y="461771"/>
                </a:lnTo>
                <a:lnTo>
                  <a:pt x="1628394" y="486917"/>
                </a:lnTo>
                <a:lnTo>
                  <a:pt x="1636014" y="486917"/>
                </a:lnTo>
                <a:lnTo>
                  <a:pt x="1641348" y="480821"/>
                </a:lnTo>
                <a:close/>
              </a:path>
              <a:path w="1641475" h="487045">
                <a:moveTo>
                  <a:pt x="1628394" y="486917"/>
                </a:moveTo>
                <a:lnTo>
                  <a:pt x="1628394" y="461771"/>
                </a:lnTo>
                <a:lnTo>
                  <a:pt x="1616202" y="473963"/>
                </a:lnTo>
                <a:lnTo>
                  <a:pt x="1616202" y="486917"/>
                </a:lnTo>
                <a:lnTo>
                  <a:pt x="1628394" y="486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353446" y="3359150"/>
            <a:ext cx="1336040" cy="57277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LANL</a:t>
            </a:r>
            <a:r>
              <a:rPr sz="1200" b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(2004)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b="1" spc="-5" dirty="0">
                <a:latin typeface="Arial"/>
                <a:cs typeface="Arial"/>
              </a:rPr>
              <a:t>PbSe NCs (0.9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53446" y="3997705"/>
            <a:ext cx="1443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QY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(218%) </a:t>
            </a:r>
            <a:r>
              <a:rPr sz="1200" b="1" spc="-5" dirty="0">
                <a:latin typeface="Arial"/>
                <a:cs typeface="Arial"/>
              </a:rPr>
              <a:t>at 3.8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Eg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40543" y="3777996"/>
            <a:ext cx="528320" cy="357505"/>
          </a:xfrm>
          <a:custGeom>
            <a:avLst/>
            <a:gdLst/>
            <a:ahLst/>
            <a:cxnLst/>
            <a:rect l="l" t="t" r="r" b="b"/>
            <a:pathLst>
              <a:path w="528320" h="357504">
                <a:moveTo>
                  <a:pt x="515111" y="124967"/>
                </a:moveTo>
                <a:lnTo>
                  <a:pt x="6095" y="124967"/>
                </a:lnTo>
                <a:lnTo>
                  <a:pt x="0" y="131063"/>
                </a:lnTo>
                <a:lnTo>
                  <a:pt x="0" y="357377"/>
                </a:lnTo>
                <a:lnTo>
                  <a:pt x="12953" y="357377"/>
                </a:lnTo>
                <a:lnTo>
                  <a:pt x="12953" y="150875"/>
                </a:lnTo>
                <a:lnTo>
                  <a:pt x="25145" y="137921"/>
                </a:lnTo>
                <a:lnTo>
                  <a:pt x="25145" y="150875"/>
                </a:lnTo>
                <a:lnTo>
                  <a:pt x="502157" y="150875"/>
                </a:lnTo>
                <a:lnTo>
                  <a:pt x="502157" y="137921"/>
                </a:lnTo>
                <a:lnTo>
                  <a:pt x="515111" y="124967"/>
                </a:lnTo>
                <a:close/>
              </a:path>
              <a:path w="528320" h="357504">
                <a:moveTo>
                  <a:pt x="25145" y="150875"/>
                </a:moveTo>
                <a:lnTo>
                  <a:pt x="25145" y="137921"/>
                </a:lnTo>
                <a:lnTo>
                  <a:pt x="12953" y="150875"/>
                </a:lnTo>
                <a:lnTo>
                  <a:pt x="25145" y="150875"/>
                </a:lnTo>
                <a:close/>
              </a:path>
              <a:path w="528320" h="357504">
                <a:moveTo>
                  <a:pt x="25145" y="357377"/>
                </a:moveTo>
                <a:lnTo>
                  <a:pt x="25145" y="150875"/>
                </a:lnTo>
                <a:lnTo>
                  <a:pt x="12953" y="150875"/>
                </a:lnTo>
                <a:lnTo>
                  <a:pt x="12953" y="357377"/>
                </a:lnTo>
                <a:lnTo>
                  <a:pt x="25145" y="357377"/>
                </a:lnTo>
                <a:close/>
              </a:path>
              <a:path w="528320" h="357504">
                <a:moveTo>
                  <a:pt x="528065" y="144779"/>
                </a:moveTo>
                <a:lnTo>
                  <a:pt x="528065" y="0"/>
                </a:lnTo>
                <a:lnTo>
                  <a:pt x="502157" y="0"/>
                </a:lnTo>
                <a:lnTo>
                  <a:pt x="502157" y="124967"/>
                </a:lnTo>
                <a:lnTo>
                  <a:pt x="515111" y="124967"/>
                </a:lnTo>
                <a:lnTo>
                  <a:pt x="515111" y="150875"/>
                </a:lnTo>
                <a:lnTo>
                  <a:pt x="521969" y="150875"/>
                </a:lnTo>
                <a:lnTo>
                  <a:pt x="528065" y="144779"/>
                </a:lnTo>
                <a:close/>
              </a:path>
              <a:path w="528320" h="357504">
                <a:moveTo>
                  <a:pt x="515111" y="150875"/>
                </a:moveTo>
                <a:lnTo>
                  <a:pt x="515111" y="124967"/>
                </a:lnTo>
                <a:lnTo>
                  <a:pt x="502157" y="137921"/>
                </a:lnTo>
                <a:lnTo>
                  <a:pt x="502157" y="150875"/>
                </a:lnTo>
                <a:lnTo>
                  <a:pt x="515111" y="15087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40543" y="3777996"/>
            <a:ext cx="528320" cy="357505"/>
          </a:xfrm>
          <a:custGeom>
            <a:avLst/>
            <a:gdLst/>
            <a:ahLst/>
            <a:cxnLst/>
            <a:rect l="l" t="t" r="r" b="b"/>
            <a:pathLst>
              <a:path w="528320" h="357504">
                <a:moveTo>
                  <a:pt x="515111" y="124967"/>
                </a:moveTo>
                <a:lnTo>
                  <a:pt x="6095" y="124967"/>
                </a:lnTo>
                <a:lnTo>
                  <a:pt x="0" y="131063"/>
                </a:lnTo>
                <a:lnTo>
                  <a:pt x="0" y="357377"/>
                </a:lnTo>
                <a:lnTo>
                  <a:pt x="12953" y="357377"/>
                </a:lnTo>
                <a:lnTo>
                  <a:pt x="12953" y="150875"/>
                </a:lnTo>
                <a:lnTo>
                  <a:pt x="25145" y="137921"/>
                </a:lnTo>
                <a:lnTo>
                  <a:pt x="25145" y="150875"/>
                </a:lnTo>
                <a:lnTo>
                  <a:pt x="502157" y="150875"/>
                </a:lnTo>
                <a:lnTo>
                  <a:pt x="502157" y="137921"/>
                </a:lnTo>
                <a:lnTo>
                  <a:pt x="515111" y="124967"/>
                </a:lnTo>
                <a:close/>
              </a:path>
              <a:path w="528320" h="357504">
                <a:moveTo>
                  <a:pt x="25145" y="150875"/>
                </a:moveTo>
                <a:lnTo>
                  <a:pt x="25145" y="137921"/>
                </a:lnTo>
                <a:lnTo>
                  <a:pt x="12953" y="150875"/>
                </a:lnTo>
                <a:lnTo>
                  <a:pt x="25145" y="150875"/>
                </a:lnTo>
                <a:close/>
              </a:path>
              <a:path w="528320" h="357504">
                <a:moveTo>
                  <a:pt x="25145" y="357377"/>
                </a:moveTo>
                <a:lnTo>
                  <a:pt x="25145" y="150875"/>
                </a:lnTo>
                <a:lnTo>
                  <a:pt x="12953" y="150875"/>
                </a:lnTo>
                <a:lnTo>
                  <a:pt x="12953" y="357377"/>
                </a:lnTo>
                <a:lnTo>
                  <a:pt x="25145" y="357377"/>
                </a:lnTo>
                <a:close/>
              </a:path>
              <a:path w="528320" h="357504">
                <a:moveTo>
                  <a:pt x="528065" y="144779"/>
                </a:moveTo>
                <a:lnTo>
                  <a:pt x="528065" y="0"/>
                </a:lnTo>
                <a:lnTo>
                  <a:pt x="502157" y="0"/>
                </a:lnTo>
                <a:lnTo>
                  <a:pt x="502157" y="124967"/>
                </a:lnTo>
                <a:lnTo>
                  <a:pt x="515111" y="124967"/>
                </a:lnTo>
                <a:lnTo>
                  <a:pt x="515111" y="150875"/>
                </a:lnTo>
                <a:lnTo>
                  <a:pt x="521969" y="150875"/>
                </a:lnTo>
                <a:lnTo>
                  <a:pt x="528065" y="144779"/>
                </a:lnTo>
                <a:close/>
              </a:path>
              <a:path w="528320" h="357504">
                <a:moveTo>
                  <a:pt x="515111" y="150875"/>
                </a:moveTo>
                <a:lnTo>
                  <a:pt x="515111" y="124967"/>
                </a:lnTo>
                <a:lnTo>
                  <a:pt x="502157" y="137921"/>
                </a:lnTo>
                <a:lnTo>
                  <a:pt x="502157" y="150875"/>
                </a:lnTo>
                <a:lnTo>
                  <a:pt x="515111" y="15087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45015" y="4135373"/>
            <a:ext cx="1616710" cy="500380"/>
          </a:xfrm>
          <a:custGeom>
            <a:avLst/>
            <a:gdLst/>
            <a:ahLst/>
            <a:cxnLst/>
            <a:rect l="l" t="t" r="r" b="b"/>
            <a:pathLst>
              <a:path w="1616710" h="500379">
                <a:moveTo>
                  <a:pt x="0" y="0"/>
                </a:moveTo>
                <a:lnTo>
                  <a:pt x="0" y="499872"/>
                </a:lnTo>
                <a:lnTo>
                  <a:pt x="1616202" y="499872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32823" y="4123182"/>
            <a:ext cx="1641475" cy="512445"/>
          </a:xfrm>
          <a:custGeom>
            <a:avLst/>
            <a:gdLst/>
            <a:ahLst/>
            <a:cxnLst/>
            <a:rect l="l" t="t" r="r" b="b"/>
            <a:pathLst>
              <a:path w="1641475" h="512445">
                <a:moveTo>
                  <a:pt x="1641348" y="512064"/>
                </a:moveTo>
                <a:lnTo>
                  <a:pt x="1641348" y="5333"/>
                </a:lnTo>
                <a:lnTo>
                  <a:pt x="1635252" y="0"/>
                </a:lnTo>
                <a:lnTo>
                  <a:pt x="5333" y="0"/>
                </a:lnTo>
                <a:lnTo>
                  <a:pt x="0" y="5333"/>
                </a:lnTo>
                <a:lnTo>
                  <a:pt x="0" y="512064"/>
                </a:lnTo>
                <a:lnTo>
                  <a:pt x="12192" y="512064"/>
                </a:lnTo>
                <a:lnTo>
                  <a:pt x="12192" y="25145"/>
                </a:lnTo>
                <a:lnTo>
                  <a:pt x="25145" y="12191"/>
                </a:lnTo>
                <a:lnTo>
                  <a:pt x="25145" y="25145"/>
                </a:lnTo>
                <a:lnTo>
                  <a:pt x="1616202" y="25145"/>
                </a:lnTo>
                <a:lnTo>
                  <a:pt x="1616202" y="12191"/>
                </a:lnTo>
                <a:lnTo>
                  <a:pt x="1628394" y="25145"/>
                </a:lnTo>
                <a:lnTo>
                  <a:pt x="1628394" y="512064"/>
                </a:lnTo>
                <a:lnTo>
                  <a:pt x="1641348" y="512064"/>
                </a:lnTo>
                <a:close/>
              </a:path>
              <a:path w="1641475" h="512445">
                <a:moveTo>
                  <a:pt x="25145" y="25145"/>
                </a:moveTo>
                <a:lnTo>
                  <a:pt x="25145" y="12191"/>
                </a:lnTo>
                <a:lnTo>
                  <a:pt x="12192" y="25145"/>
                </a:lnTo>
                <a:lnTo>
                  <a:pt x="25145" y="25145"/>
                </a:lnTo>
                <a:close/>
              </a:path>
              <a:path w="1641475" h="512445">
                <a:moveTo>
                  <a:pt x="25145" y="512064"/>
                </a:moveTo>
                <a:lnTo>
                  <a:pt x="25145" y="25145"/>
                </a:lnTo>
                <a:lnTo>
                  <a:pt x="12192" y="25145"/>
                </a:lnTo>
                <a:lnTo>
                  <a:pt x="12192" y="512064"/>
                </a:lnTo>
                <a:lnTo>
                  <a:pt x="25145" y="512064"/>
                </a:lnTo>
                <a:close/>
              </a:path>
              <a:path w="1641475" h="512445">
                <a:moveTo>
                  <a:pt x="1628394" y="25145"/>
                </a:moveTo>
                <a:lnTo>
                  <a:pt x="1616202" y="12191"/>
                </a:lnTo>
                <a:lnTo>
                  <a:pt x="1616202" y="25145"/>
                </a:lnTo>
                <a:lnTo>
                  <a:pt x="1628394" y="25145"/>
                </a:lnTo>
                <a:close/>
              </a:path>
              <a:path w="1641475" h="512445">
                <a:moveTo>
                  <a:pt x="1628394" y="512064"/>
                </a:moveTo>
                <a:lnTo>
                  <a:pt x="1628394" y="25145"/>
                </a:lnTo>
                <a:lnTo>
                  <a:pt x="1616202" y="25145"/>
                </a:lnTo>
                <a:lnTo>
                  <a:pt x="1616202" y="512064"/>
                </a:lnTo>
                <a:lnTo>
                  <a:pt x="1628394" y="5120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023749" y="4072382"/>
            <a:ext cx="134112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NREL (2005,</a:t>
            </a:r>
            <a:r>
              <a:rPr sz="1200" b="1" spc="-1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2006)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Arial"/>
                <a:cs typeface="Arial"/>
              </a:rPr>
              <a:t>PbSe </a:t>
            </a:r>
            <a:r>
              <a:rPr sz="1200" b="1" dirty="0">
                <a:latin typeface="Arial"/>
                <a:cs typeface="Arial"/>
              </a:rPr>
              <a:t>&amp; </a:t>
            </a:r>
            <a:r>
              <a:rPr sz="1200" b="1" spc="-30" dirty="0">
                <a:latin typeface="Arial"/>
                <a:cs typeface="Arial"/>
              </a:rPr>
              <a:t>PbTe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32845" y="4492752"/>
            <a:ext cx="1616710" cy="142875"/>
          </a:xfrm>
          <a:custGeom>
            <a:avLst/>
            <a:gdLst/>
            <a:ahLst/>
            <a:cxnLst/>
            <a:rect l="l" t="t" r="r" b="b"/>
            <a:pathLst>
              <a:path w="1616710" h="142875">
                <a:moveTo>
                  <a:pt x="0" y="0"/>
                </a:moveTo>
                <a:lnTo>
                  <a:pt x="0" y="142494"/>
                </a:lnTo>
                <a:lnTo>
                  <a:pt x="1616202" y="142494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19891" y="4479797"/>
            <a:ext cx="1641475" cy="155575"/>
          </a:xfrm>
          <a:custGeom>
            <a:avLst/>
            <a:gdLst/>
            <a:ahLst/>
            <a:cxnLst/>
            <a:rect l="l" t="t" r="r" b="b"/>
            <a:pathLst>
              <a:path w="1641475" h="155575">
                <a:moveTo>
                  <a:pt x="1641348" y="155448"/>
                </a:moveTo>
                <a:lnTo>
                  <a:pt x="1641348" y="6095"/>
                </a:lnTo>
                <a:lnTo>
                  <a:pt x="1636014" y="0"/>
                </a:lnTo>
                <a:lnTo>
                  <a:pt x="6095" y="0"/>
                </a:lnTo>
                <a:lnTo>
                  <a:pt x="0" y="6095"/>
                </a:lnTo>
                <a:lnTo>
                  <a:pt x="0" y="155448"/>
                </a:lnTo>
                <a:lnTo>
                  <a:pt x="12954" y="155448"/>
                </a:lnTo>
                <a:lnTo>
                  <a:pt x="12954" y="25907"/>
                </a:lnTo>
                <a:lnTo>
                  <a:pt x="25907" y="12953"/>
                </a:lnTo>
                <a:lnTo>
                  <a:pt x="25907" y="25907"/>
                </a:lnTo>
                <a:lnTo>
                  <a:pt x="1616202" y="25907"/>
                </a:lnTo>
                <a:lnTo>
                  <a:pt x="1616202" y="12953"/>
                </a:lnTo>
                <a:lnTo>
                  <a:pt x="1629156" y="25907"/>
                </a:lnTo>
                <a:lnTo>
                  <a:pt x="1629156" y="155448"/>
                </a:lnTo>
                <a:lnTo>
                  <a:pt x="1641348" y="155448"/>
                </a:lnTo>
                <a:close/>
              </a:path>
              <a:path w="1641475" h="155575">
                <a:moveTo>
                  <a:pt x="25907" y="25907"/>
                </a:moveTo>
                <a:lnTo>
                  <a:pt x="25907" y="12953"/>
                </a:lnTo>
                <a:lnTo>
                  <a:pt x="12954" y="25907"/>
                </a:lnTo>
                <a:lnTo>
                  <a:pt x="25907" y="25907"/>
                </a:lnTo>
                <a:close/>
              </a:path>
              <a:path w="1641475" h="155575">
                <a:moveTo>
                  <a:pt x="25907" y="155448"/>
                </a:moveTo>
                <a:lnTo>
                  <a:pt x="25907" y="25907"/>
                </a:lnTo>
                <a:lnTo>
                  <a:pt x="12954" y="25907"/>
                </a:lnTo>
                <a:lnTo>
                  <a:pt x="12954" y="155448"/>
                </a:lnTo>
                <a:lnTo>
                  <a:pt x="25907" y="155448"/>
                </a:lnTo>
                <a:close/>
              </a:path>
              <a:path w="1641475" h="155575">
                <a:moveTo>
                  <a:pt x="1629156" y="25907"/>
                </a:moveTo>
                <a:lnTo>
                  <a:pt x="1616202" y="12953"/>
                </a:lnTo>
                <a:lnTo>
                  <a:pt x="1616202" y="25907"/>
                </a:lnTo>
                <a:lnTo>
                  <a:pt x="1629156" y="25907"/>
                </a:lnTo>
                <a:close/>
              </a:path>
              <a:path w="1641475" h="155575">
                <a:moveTo>
                  <a:pt x="1629156" y="155448"/>
                </a:moveTo>
                <a:lnTo>
                  <a:pt x="1629156" y="25907"/>
                </a:lnTo>
                <a:lnTo>
                  <a:pt x="1616202" y="25907"/>
                </a:lnTo>
                <a:lnTo>
                  <a:pt x="1616202" y="155448"/>
                </a:lnTo>
                <a:lnTo>
                  <a:pt x="1629156" y="155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632845" y="4521200"/>
            <a:ext cx="1616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LANL</a:t>
            </a:r>
            <a:r>
              <a:rPr sz="1200" b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(2006)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151767" y="3777996"/>
            <a:ext cx="2200655" cy="1432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28360" y="3921252"/>
            <a:ext cx="836930" cy="571500"/>
          </a:xfrm>
          <a:custGeom>
            <a:avLst/>
            <a:gdLst/>
            <a:ahLst/>
            <a:cxnLst/>
            <a:rect l="l" t="t" r="r" b="b"/>
            <a:pathLst>
              <a:path w="836929" h="571500">
                <a:moveTo>
                  <a:pt x="823722" y="272796"/>
                </a:moveTo>
                <a:lnTo>
                  <a:pt x="5334" y="272796"/>
                </a:lnTo>
                <a:lnTo>
                  <a:pt x="0" y="278892"/>
                </a:lnTo>
                <a:lnTo>
                  <a:pt x="0" y="571500"/>
                </a:lnTo>
                <a:lnTo>
                  <a:pt x="12191" y="571500"/>
                </a:lnTo>
                <a:lnTo>
                  <a:pt x="12191" y="298704"/>
                </a:lnTo>
                <a:lnTo>
                  <a:pt x="25145" y="285750"/>
                </a:lnTo>
                <a:lnTo>
                  <a:pt x="25145" y="298704"/>
                </a:lnTo>
                <a:lnTo>
                  <a:pt x="810768" y="298704"/>
                </a:lnTo>
                <a:lnTo>
                  <a:pt x="810768" y="285750"/>
                </a:lnTo>
                <a:lnTo>
                  <a:pt x="823722" y="272796"/>
                </a:lnTo>
                <a:close/>
              </a:path>
              <a:path w="836929" h="571500">
                <a:moveTo>
                  <a:pt x="25145" y="298704"/>
                </a:moveTo>
                <a:lnTo>
                  <a:pt x="25145" y="285750"/>
                </a:lnTo>
                <a:lnTo>
                  <a:pt x="12191" y="298704"/>
                </a:lnTo>
                <a:lnTo>
                  <a:pt x="25145" y="298704"/>
                </a:lnTo>
                <a:close/>
              </a:path>
              <a:path w="836929" h="571500">
                <a:moveTo>
                  <a:pt x="25145" y="571500"/>
                </a:moveTo>
                <a:lnTo>
                  <a:pt x="25145" y="298704"/>
                </a:lnTo>
                <a:lnTo>
                  <a:pt x="12191" y="298704"/>
                </a:lnTo>
                <a:lnTo>
                  <a:pt x="12191" y="571500"/>
                </a:lnTo>
                <a:lnTo>
                  <a:pt x="25145" y="571500"/>
                </a:lnTo>
                <a:close/>
              </a:path>
              <a:path w="836929" h="571500">
                <a:moveTo>
                  <a:pt x="836676" y="292608"/>
                </a:moveTo>
                <a:lnTo>
                  <a:pt x="836676" y="0"/>
                </a:lnTo>
                <a:lnTo>
                  <a:pt x="810768" y="0"/>
                </a:lnTo>
                <a:lnTo>
                  <a:pt x="810768" y="272796"/>
                </a:lnTo>
                <a:lnTo>
                  <a:pt x="823722" y="272796"/>
                </a:lnTo>
                <a:lnTo>
                  <a:pt x="823722" y="298704"/>
                </a:lnTo>
                <a:lnTo>
                  <a:pt x="830579" y="298704"/>
                </a:lnTo>
                <a:lnTo>
                  <a:pt x="836676" y="292608"/>
                </a:lnTo>
                <a:close/>
              </a:path>
              <a:path w="836929" h="571500">
                <a:moveTo>
                  <a:pt x="823722" y="298704"/>
                </a:moveTo>
                <a:lnTo>
                  <a:pt x="823722" y="272796"/>
                </a:lnTo>
                <a:lnTo>
                  <a:pt x="810768" y="285750"/>
                </a:lnTo>
                <a:lnTo>
                  <a:pt x="810768" y="298704"/>
                </a:lnTo>
                <a:lnTo>
                  <a:pt x="823722" y="298704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28360" y="3921252"/>
            <a:ext cx="836930" cy="571500"/>
          </a:xfrm>
          <a:custGeom>
            <a:avLst/>
            <a:gdLst/>
            <a:ahLst/>
            <a:cxnLst/>
            <a:rect l="l" t="t" r="r" b="b"/>
            <a:pathLst>
              <a:path w="836929" h="571500">
                <a:moveTo>
                  <a:pt x="823722" y="272796"/>
                </a:moveTo>
                <a:lnTo>
                  <a:pt x="5334" y="272796"/>
                </a:lnTo>
                <a:lnTo>
                  <a:pt x="0" y="278892"/>
                </a:lnTo>
                <a:lnTo>
                  <a:pt x="0" y="571500"/>
                </a:lnTo>
                <a:lnTo>
                  <a:pt x="12191" y="571500"/>
                </a:lnTo>
                <a:lnTo>
                  <a:pt x="12191" y="298704"/>
                </a:lnTo>
                <a:lnTo>
                  <a:pt x="25145" y="285750"/>
                </a:lnTo>
                <a:lnTo>
                  <a:pt x="25145" y="298704"/>
                </a:lnTo>
                <a:lnTo>
                  <a:pt x="810768" y="298704"/>
                </a:lnTo>
                <a:lnTo>
                  <a:pt x="810768" y="285750"/>
                </a:lnTo>
                <a:lnTo>
                  <a:pt x="823722" y="272796"/>
                </a:lnTo>
                <a:close/>
              </a:path>
              <a:path w="836929" h="571500">
                <a:moveTo>
                  <a:pt x="25145" y="298704"/>
                </a:moveTo>
                <a:lnTo>
                  <a:pt x="25145" y="285750"/>
                </a:lnTo>
                <a:lnTo>
                  <a:pt x="12191" y="298704"/>
                </a:lnTo>
                <a:lnTo>
                  <a:pt x="25145" y="298704"/>
                </a:lnTo>
                <a:close/>
              </a:path>
              <a:path w="836929" h="571500">
                <a:moveTo>
                  <a:pt x="25145" y="571500"/>
                </a:moveTo>
                <a:lnTo>
                  <a:pt x="25145" y="298704"/>
                </a:lnTo>
                <a:lnTo>
                  <a:pt x="12191" y="298704"/>
                </a:lnTo>
                <a:lnTo>
                  <a:pt x="12191" y="571500"/>
                </a:lnTo>
                <a:lnTo>
                  <a:pt x="25145" y="571500"/>
                </a:lnTo>
                <a:close/>
              </a:path>
              <a:path w="836929" h="571500">
                <a:moveTo>
                  <a:pt x="836676" y="292608"/>
                </a:moveTo>
                <a:lnTo>
                  <a:pt x="836676" y="0"/>
                </a:lnTo>
                <a:lnTo>
                  <a:pt x="810768" y="0"/>
                </a:lnTo>
                <a:lnTo>
                  <a:pt x="810768" y="272796"/>
                </a:lnTo>
                <a:lnTo>
                  <a:pt x="823722" y="272796"/>
                </a:lnTo>
                <a:lnTo>
                  <a:pt x="823722" y="298704"/>
                </a:lnTo>
                <a:lnTo>
                  <a:pt x="830579" y="298704"/>
                </a:lnTo>
                <a:lnTo>
                  <a:pt x="836676" y="292608"/>
                </a:lnTo>
                <a:close/>
              </a:path>
              <a:path w="836929" h="571500">
                <a:moveTo>
                  <a:pt x="823722" y="298704"/>
                </a:moveTo>
                <a:lnTo>
                  <a:pt x="823722" y="272796"/>
                </a:lnTo>
                <a:lnTo>
                  <a:pt x="810768" y="285750"/>
                </a:lnTo>
                <a:lnTo>
                  <a:pt x="810768" y="298704"/>
                </a:lnTo>
                <a:lnTo>
                  <a:pt x="823722" y="298704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255666" y="4470653"/>
            <a:ext cx="1273268" cy="1645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33095" y="3849623"/>
            <a:ext cx="1443989" cy="78562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37845" y="3777996"/>
            <a:ext cx="1647444" cy="1104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35160" y="4300762"/>
            <a:ext cx="1545609" cy="1106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4839" y="463448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01965" y="4984241"/>
            <a:ext cx="2353055" cy="50825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045849" y="4635246"/>
            <a:ext cx="4513326" cy="85724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45015" y="4634484"/>
            <a:ext cx="1616710" cy="332740"/>
          </a:xfrm>
          <a:custGeom>
            <a:avLst/>
            <a:gdLst/>
            <a:ahLst/>
            <a:cxnLst/>
            <a:rect l="l" t="t" r="r" b="b"/>
            <a:pathLst>
              <a:path w="1616710" h="332739">
                <a:moveTo>
                  <a:pt x="0" y="0"/>
                </a:moveTo>
                <a:lnTo>
                  <a:pt x="0" y="332232"/>
                </a:lnTo>
                <a:lnTo>
                  <a:pt x="1616202" y="332232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32823" y="4635246"/>
            <a:ext cx="1641475" cy="344170"/>
          </a:xfrm>
          <a:custGeom>
            <a:avLst/>
            <a:gdLst/>
            <a:ahLst/>
            <a:cxnLst/>
            <a:rect l="l" t="t" r="r" b="b"/>
            <a:pathLst>
              <a:path w="1641475" h="344170">
                <a:moveTo>
                  <a:pt x="25146" y="318515"/>
                </a:moveTo>
                <a:lnTo>
                  <a:pt x="25146" y="0"/>
                </a:lnTo>
                <a:lnTo>
                  <a:pt x="0" y="0"/>
                </a:lnTo>
                <a:lnTo>
                  <a:pt x="0" y="338327"/>
                </a:lnTo>
                <a:lnTo>
                  <a:pt x="5334" y="343661"/>
                </a:lnTo>
                <a:lnTo>
                  <a:pt x="12191" y="343661"/>
                </a:lnTo>
                <a:lnTo>
                  <a:pt x="12192" y="318515"/>
                </a:lnTo>
                <a:lnTo>
                  <a:pt x="25146" y="318515"/>
                </a:lnTo>
                <a:close/>
              </a:path>
              <a:path w="1641475" h="344170">
                <a:moveTo>
                  <a:pt x="1628394" y="318515"/>
                </a:moveTo>
                <a:lnTo>
                  <a:pt x="12192" y="318515"/>
                </a:lnTo>
                <a:lnTo>
                  <a:pt x="25146" y="331469"/>
                </a:lnTo>
                <a:lnTo>
                  <a:pt x="25146" y="343661"/>
                </a:lnTo>
                <a:lnTo>
                  <a:pt x="1616202" y="343661"/>
                </a:lnTo>
                <a:lnTo>
                  <a:pt x="1616202" y="331469"/>
                </a:lnTo>
                <a:lnTo>
                  <a:pt x="1628394" y="318515"/>
                </a:lnTo>
                <a:close/>
              </a:path>
              <a:path w="1641475" h="344170">
                <a:moveTo>
                  <a:pt x="25146" y="343661"/>
                </a:moveTo>
                <a:lnTo>
                  <a:pt x="25146" y="331469"/>
                </a:lnTo>
                <a:lnTo>
                  <a:pt x="12192" y="318515"/>
                </a:lnTo>
                <a:lnTo>
                  <a:pt x="12191" y="343661"/>
                </a:lnTo>
                <a:lnTo>
                  <a:pt x="25146" y="343661"/>
                </a:lnTo>
                <a:close/>
              </a:path>
              <a:path w="1641475" h="344170">
                <a:moveTo>
                  <a:pt x="1641348" y="338327"/>
                </a:moveTo>
                <a:lnTo>
                  <a:pt x="1641348" y="0"/>
                </a:lnTo>
                <a:lnTo>
                  <a:pt x="1616202" y="0"/>
                </a:lnTo>
                <a:lnTo>
                  <a:pt x="1616202" y="318515"/>
                </a:lnTo>
                <a:lnTo>
                  <a:pt x="1628394" y="318515"/>
                </a:lnTo>
                <a:lnTo>
                  <a:pt x="1628394" y="343661"/>
                </a:lnTo>
                <a:lnTo>
                  <a:pt x="1635252" y="343661"/>
                </a:lnTo>
                <a:lnTo>
                  <a:pt x="1641348" y="338327"/>
                </a:lnTo>
                <a:close/>
              </a:path>
              <a:path w="1641475" h="344170">
                <a:moveTo>
                  <a:pt x="1628394" y="343661"/>
                </a:moveTo>
                <a:lnTo>
                  <a:pt x="1628394" y="318515"/>
                </a:lnTo>
                <a:lnTo>
                  <a:pt x="1616202" y="331469"/>
                </a:lnTo>
                <a:lnTo>
                  <a:pt x="1616202" y="343661"/>
                </a:lnTo>
                <a:lnTo>
                  <a:pt x="1628394" y="343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3023749" y="4713223"/>
            <a:ext cx="131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QY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(300%) </a:t>
            </a:r>
            <a:r>
              <a:rPr sz="1200" b="1" spc="-5" dirty="0">
                <a:latin typeface="Arial"/>
                <a:cs typeface="Arial"/>
              </a:rPr>
              <a:t>at </a:t>
            </a:r>
            <a:r>
              <a:rPr sz="1200" b="1" dirty="0">
                <a:latin typeface="Arial"/>
                <a:cs typeface="Arial"/>
              </a:rPr>
              <a:t>4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632845" y="4634484"/>
            <a:ext cx="1616710" cy="689610"/>
          </a:xfrm>
          <a:custGeom>
            <a:avLst/>
            <a:gdLst/>
            <a:ahLst/>
            <a:cxnLst/>
            <a:rect l="l" t="t" r="r" b="b"/>
            <a:pathLst>
              <a:path w="1616710" h="689610">
                <a:moveTo>
                  <a:pt x="0" y="0"/>
                </a:moveTo>
                <a:lnTo>
                  <a:pt x="0" y="689610"/>
                </a:lnTo>
                <a:lnTo>
                  <a:pt x="1616202" y="689610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619891" y="4635246"/>
            <a:ext cx="1641475" cy="701040"/>
          </a:xfrm>
          <a:custGeom>
            <a:avLst/>
            <a:gdLst/>
            <a:ahLst/>
            <a:cxnLst/>
            <a:rect l="l" t="t" r="r" b="b"/>
            <a:pathLst>
              <a:path w="1641475" h="701039">
                <a:moveTo>
                  <a:pt x="25908" y="675893"/>
                </a:moveTo>
                <a:lnTo>
                  <a:pt x="25908" y="0"/>
                </a:lnTo>
                <a:lnTo>
                  <a:pt x="0" y="0"/>
                </a:lnTo>
                <a:lnTo>
                  <a:pt x="0" y="695705"/>
                </a:lnTo>
                <a:lnTo>
                  <a:pt x="6096" y="701039"/>
                </a:lnTo>
                <a:lnTo>
                  <a:pt x="12954" y="701039"/>
                </a:lnTo>
                <a:lnTo>
                  <a:pt x="12954" y="675893"/>
                </a:lnTo>
                <a:lnTo>
                  <a:pt x="25908" y="675893"/>
                </a:lnTo>
                <a:close/>
              </a:path>
              <a:path w="1641475" h="701039">
                <a:moveTo>
                  <a:pt x="1629156" y="675893"/>
                </a:moveTo>
                <a:lnTo>
                  <a:pt x="12954" y="675893"/>
                </a:lnTo>
                <a:lnTo>
                  <a:pt x="25908" y="688847"/>
                </a:lnTo>
                <a:lnTo>
                  <a:pt x="25908" y="701039"/>
                </a:lnTo>
                <a:lnTo>
                  <a:pt x="1616202" y="701039"/>
                </a:lnTo>
                <a:lnTo>
                  <a:pt x="1616202" y="688847"/>
                </a:lnTo>
                <a:lnTo>
                  <a:pt x="1629156" y="675893"/>
                </a:lnTo>
                <a:close/>
              </a:path>
              <a:path w="1641475" h="701039">
                <a:moveTo>
                  <a:pt x="25908" y="701039"/>
                </a:moveTo>
                <a:lnTo>
                  <a:pt x="25908" y="688847"/>
                </a:lnTo>
                <a:lnTo>
                  <a:pt x="12954" y="675893"/>
                </a:lnTo>
                <a:lnTo>
                  <a:pt x="12954" y="701039"/>
                </a:lnTo>
                <a:lnTo>
                  <a:pt x="25908" y="701039"/>
                </a:lnTo>
                <a:close/>
              </a:path>
              <a:path w="1641475" h="701039">
                <a:moveTo>
                  <a:pt x="1641348" y="695705"/>
                </a:moveTo>
                <a:lnTo>
                  <a:pt x="1641348" y="0"/>
                </a:lnTo>
                <a:lnTo>
                  <a:pt x="1616202" y="0"/>
                </a:lnTo>
                <a:lnTo>
                  <a:pt x="1616202" y="675893"/>
                </a:lnTo>
                <a:lnTo>
                  <a:pt x="1629156" y="675893"/>
                </a:lnTo>
                <a:lnTo>
                  <a:pt x="1629156" y="701039"/>
                </a:lnTo>
                <a:lnTo>
                  <a:pt x="1636014" y="701039"/>
                </a:lnTo>
                <a:lnTo>
                  <a:pt x="1641348" y="695705"/>
                </a:lnTo>
                <a:close/>
              </a:path>
              <a:path w="1641475" h="701039">
                <a:moveTo>
                  <a:pt x="1629156" y="701039"/>
                </a:moveTo>
                <a:lnTo>
                  <a:pt x="1629156" y="675893"/>
                </a:lnTo>
                <a:lnTo>
                  <a:pt x="1616202" y="688847"/>
                </a:lnTo>
                <a:lnTo>
                  <a:pt x="1616202" y="701039"/>
                </a:lnTo>
                <a:lnTo>
                  <a:pt x="1629156" y="701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4711579" y="4704080"/>
            <a:ext cx="1443355" cy="57404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spc="-5" dirty="0">
                <a:latin typeface="Arial"/>
                <a:cs typeface="Arial"/>
              </a:rPr>
              <a:t>PbSe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NCs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QY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(700%) </a:t>
            </a:r>
            <a:r>
              <a:rPr sz="1200" b="1" spc="-5" dirty="0">
                <a:latin typeface="Arial"/>
                <a:cs typeface="Arial"/>
              </a:rPr>
              <a:t>at 7.8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Eg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134998" y="4635246"/>
            <a:ext cx="1427225" cy="85725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633095" y="4635246"/>
            <a:ext cx="1443989" cy="52120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455536" y="5156453"/>
            <a:ext cx="912494" cy="255270"/>
          </a:xfrm>
          <a:custGeom>
            <a:avLst/>
            <a:gdLst/>
            <a:ahLst/>
            <a:cxnLst/>
            <a:rect l="l" t="t" r="r" b="b"/>
            <a:pathLst>
              <a:path w="912495" h="255270">
                <a:moveTo>
                  <a:pt x="899922" y="115062"/>
                </a:moveTo>
                <a:lnTo>
                  <a:pt x="5333" y="115062"/>
                </a:lnTo>
                <a:lnTo>
                  <a:pt x="0" y="120396"/>
                </a:lnTo>
                <a:lnTo>
                  <a:pt x="0" y="255270"/>
                </a:lnTo>
                <a:lnTo>
                  <a:pt x="12191" y="255270"/>
                </a:lnTo>
                <a:lnTo>
                  <a:pt x="12191" y="140208"/>
                </a:lnTo>
                <a:lnTo>
                  <a:pt x="25145" y="127254"/>
                </a:lnTo>
                <a:lnTo>
                  <a:pt x="25145" y="140208"/>
                </a:lnTo>
                <a:lnTo>
                  <a:pt x="886967" y="140208"/>
                </a:lnTo>
                <a:lnTo>
                  <a:pt x="886967" y="127254"/>
                </a:lnTo>
                <a:lnTo>
                  <a:pt x="899922" y="115062"/>
                </a:lnTo>
                <a:close/>
              </a:path>
              <a:path w="912495" h="255270">
                <a:moveTo>
                  <a:pt x="25145" y="140208"/>
                </a:moveTo>
                <a:lnTo>
                  <a:pt x="25145" y="127254"/>
                </a:lnTo>
                <a:lnTo>
                  <a:pt x="12191" y="140208"/>
                </a:lnTo>
                <a:lnTo>
                  <a:pt x="25145" y="140208"/>
                </a:lnTo>
                <a:close/>
              </a:path>
              <a:path w="912495" h="255270">
                <a:moveTo>
                  <a:pt x="25145" y="255270"/>
                </a:moveTo>
                <a:lnTo>
                  <a:pt x="25145" y="140208"/>
                </a:lnTo>
                <a:lnTo>
                  <a:pt x="12191" y="140208"/>
                </a:lnTo>
                <a:lnTo>
                  <a:pt x="12191" y="255270"/>
                </a:lnTo>
                <a:lnTo>
                  <a:pt x="25145" y="255270"/>
                </a:lnTo>
                <a:close/>
              </a:path>
              <a:path w="912495" h="255270">
                <a:moveTo>
                  <a:pt x="912113" y="134874"/>
                </a:moveTo>
                <a:lnTo>
                  <a:pt x="912113" y="0"/>
                </a:lnTo>
                <a:lnTo>
                  <a:pt x="886967" y="0"/>
                </a:lnTo>
                <a:lnTo>
                  <a:pt x="886967" y="115062"/>
                </a:lnTo>
                <a:lnTo>
                  <a:pt x="899922" y="115062"/>
                </a:lnTo>
                <a:lnTo>
                  <a:pt x="899922" y="140208"/>
                </a:lnTo>
                <a:lnTo>
                  <a:pt x="906779" y="140208"/>
                </a:lnTo>
                <a:lnTo>
                  <a:pt x="912113" y="134874"/>
                </a:lnTo>
                <a:close/>
              </a:path>
              <a:path w="912495" h="255270">
                <a:moveTo>
                  <a:pt x="899922" y="140208"/>
                </a:moveTo>
                <a:lnTo>
                  <a:pt x="899922" y="115062"/>
                </a:lnTo>
                <a:lnTo>
                  <a:pt x="886967" y="127254"/>
                </a:lnTo>
                <a:lnTo>
                  <a:pt x="886967" y="140208"/>
                </a:lnTo>
                <a:lnTo>
                  <a:pt x="899922" y="140208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55536" y="5156453"/>
            <a:ext cx="912494" cy="255270"/>
          </a:xfrm>
          <a:custGeom>
            <a:avLst/>
            <a:gdLst/>
            <a:ahLst/>
            <a:cxnLst/>
            <a:rect l="l" t="t" r="r" b="b"/>
            <a:pathLst>
              <a:path w="912495" h="255270">
                <a:moveTo>
                  <a:pt x="899922" y="115062"/>
                </a:moveTo>
                <a:lnTo>
                  <a:pt x="5333" y="115062"/>
                </a:lnTo>
                <a:lnTo>
                  <a:pt x="0" y="120396"/>
                </a:lnTo>
                <a:lnTo>
                  <a:pt x="0" y="255270"/>
                </a:lnTo>
                <a:lnTo>
                  <a:pt x="12191" y="255270"/>
                </a:lnTo>
                <a:lnTo>
                  <a:pt x="12191" y="140208"/>
                </a:lnTo>
                <a:lnTo>
                  <a:pt x="25145" y="127254"/>
                </a:lnTo>
                <a:lnTo>
                  <a:pt x="25145" y="140208"/>
                </a:lnTo>
                <a:lnTo>
                  <a:pt x="886967" y="140208"/>
                </a:lnTo>
                <a:lnTo>
                  <a:pt x="886967" y="127254"/>
                </a:lnTo>
                <a:lnTo>
                  <a:pt x="899922" y="115062"/>
                </a:lnTo>
                <a:close/>
              </a:path>
              <a:path w="912495" h="255270">
                <a:moveTo>
                  <a:pt x="25145" y="140208"/>
                </a:moveTo>
                <a:lnTo>
                  <a:pt x="25145" y="127254"/>
                </a:lnTo>
                <a:lnTo>
                  <a:pt x="12191" y="140208"/>
                </a:lnTo>
                <a:lnTo>
                  <a:pt x="25145" y="140208"/>
                </a:lnTo>
                <a:close/>
              </a:path>
              <a:path w="912495" h="255270">
                <a:moveTo>
                  <a:pt x="25145" y="255270"/>
                </a:moveTo>
                <a:lnTo>
                  <a:pt x="25145" y="140208"/>
                </a:lnTo>
                <a:lnTo>
                  <a:pt x="12191" y="140208"/>
                </a:lnTo>
                <a:lnTo>
                  <a:pt x="12191" y="255270"/>
                </a:lnTo>
                <a:lnTo>
                  <a:pt x="25145" y="255270"/>
                </a:lnTo>
                <a:close/>
              </a:path>
              <a:path w="912495" h="255270">
                <a:moveTo>
                  <a:pt x="912113" y="134874"/>
                </a:moveTo>
                <a:lnTo>
                  <a:pt x="912113" y="0"/>
                </a:lnTo>
                <a:lnTo>
                  <a:pt x="886967" y="0"/>
                </a:lnTo>
                <a:lnTo>
                  <a:pt x="886967" y="115062"/>
                </a:lnTo>
                <a:lnTo>
                  <a:pt x="899922" y="115062"/>
                </a:lnTo>
                <a:lnTo>
                  <a:pt x="899922" y="140208"/>
                </a:lnTo>
                <a:lnTo>
                  <a:pt x="906779" y="140208"/>
                </a:lnTo>
                <a:lnTo>
                  <a:pt x="912113" y="134874"/>
                </a:lnTo>
                <a:close/>
              </a:path>
              <a:path w="912495" h="255270">
                <a:moveTo>
                  <a:pt x="899922" y="140208"/>
                </a:moveTo>
                <a:lnTo>
                  <a:pt x="899922" y="115062"/>
                </a:lnTo>
                <a:lnTo>
                  <a:pt x="886967" y="127254"/>
                </a:lnTo>
                <a:lnTo>
                  <a:pt x="886967" y="140208"/>
                </a:lnTo>
                <a:lnTo>
                  <a:pt x="899922" y="140208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60021" y="5452109"/>
            <a:ext cx="1616710" cy="0"/>
          </a:xfrm>
          <a:custGeom>
            <a:avLst/>
            <a:gdLst/>
            <a:ahLst/>
            <a:cxnLst/>
            <a:rect l="l" t="t" r="r" b="b"/>
            <a:pathLst>
              <a:path w="1616709">
                <a:moveTo>
                  <a:pt x="0" y="0"/>
                </a:moveTo>
                <a:lnTo>
                  <a:pt x="1616202" y="0"/>
                </a:lnTo>
              </a:path>
            </a:pathLst>
          </a:custGeom>
          <a:ln w="807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47067" y="5399532"/>
            <a:ext cx="1641475" cy="93345"/>
          </a:xfrm>
          <a:custGeom>
            <a:avLst/>
            <a:gdLst/>
            <a:ahLst/>
            <a:cxnLst/>
            <a:rect l="l" t="t" r="r" b="b"/>
            <a:pathLst>
              <a:path w="1641475" h="93345">
                <a:moveTo>
                  <a:pt x="1641348" y="92964"/>
                </a:moveTo>
                <a:lnTo>
                  <a:pt x="1641348" y="5334"/>
                </a:lnTo>
                <a:lnTo>
                  <a:pt x="1636014" y="0"/>
                </a:lnTo>
                <a:lnTo>
                  <a:pt x="6095" y="0"/>
                </a:lnTo>
                <a:lnTo>
                  <a:pt x="0" y="5334"/>
                </a:lnTo>
                <a:lnTo>
                  <a:pt x="0" y="92964"/>
                </a:lnTo>
                <a:lnTo>
                  <a:pt x="12954" y="92964"/>
                </a:lnTo>
                <a:lnTo>
                  <a:pt x="12954" y="25146"/>
                </a:lnTo>
                <a:lnTo>
                  <a:pt x="25907" y="12192"/>
                </a:lnTo>
                <a:lnTo>
                  <a:pt x="25907" y="25146"/>
                </a:lnTo>
                <a:lnTo>
                  <a:pt x="1616202" y="25146"/>
                </a:lnTo>
                <a:lnTo>
                  <a:pt x="1616202" y="12192"/>
                </a:lnTo>
                <a:lnTo>
                  <a:pt x="1629156" y="25146"/>
                </a:lnTo>
                <a:lnTo>
                  <a:pt x="1629156" y="92964"/>
                </a:lnTo>
                <a:lnTo>
                  <a:pt x="1641348" y="92964"/>
                </a:lnTo>
                <a:close/>
              </a:path>
              <a:path w="1641475" h="93345">
                <a:moveTo>
                  <a:pt x="25907" y="25146"/>
                </a:moveTo>
                <a:lnTo>
                  <a:pt x="25907" y="12192"/>
                </a:lnTo>
                <a:lnTo>
                  <a:pt x="12954" y="25146"/>
                </a:lnTo>
                <a:lnTo>
                  <a:pt x="25907" y="25146"/>
                </a:lnTo>
                <a:close/>
              </a:path>
              <a:path w="1641475" h="93345">
                <a:moveTo>
                  <a:pt x="25907" y="92964"/>
                </a:moveTo>
                <a:lnTo>
                  <a:pt x="25907" y="25146"/>
                </a:lnTo>
                <a:lnTo>
                  <a:pt x="12954" y="25146"/>
                </a:lnTo>
                <a:lnTo>
                  <a:pt x="12954" y="92964"/>
                </a:lnTo>
                <a:lnTo>
                  <a:pt x="25907" y="92964"/>
                </a:lnTo>
                <a:close/>
              </a:path>
              <a:path w="1641475" h="93345">
                <a:moveTo>
                  <a:pt x="1629156" y="25146"/>
                </a:moveTo>
                <a:lnTo>
                  <a:pt x="1616202" y="12192"/>
                </a:lnTo>
                <a:lnTo>
                  <a:pt x="1616202" y="25146"/>
                </a:lnTo>
                <a:lnTo>
                  <a:pt x="1629156" y="25146"/>
                </a:lnTo>
                <a:close/>
              </a:path>
              <a:path w="1641475" h="93345">
                <a:moveTo>
                  <a:pt x="1629156" y="92964"/>
                </a:moveTo>
                <a:lnTo>
                  <a:pt x="1629156" y="25146"/>
                </a:lnTo>
                <a:lnTo>
                  <a:pt x="1616202" y="25146"/>
                </a:lnTo>
                <a:lnTo>
                  <a:pt x="1616202" y="92964"/>
                </a:lnTo>
                <a:lnTo>
                  <a:pt x="1629156" y="92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99323" y="5216652"/>
            <a:ext cx="1928621" cy="2758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13445" y="5059679"/>
            <a:ext cx="1500377" cy="1996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01965" y="5492496"/>
            <a:ext cx="2353056" cy="85725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32727" y="5492496"/>
            <a:ext cx="2871990" cy="85725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134998" y="5492496"/>
            <a:ext cx="1427225" cy="24307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47067" y="5492496"/>
            <a:ext cx="1641475" cy="763270"/>
          </a:xfrm>
          <a:custGeom>
            <a:avLst/>
            <a:gdLst/>
            <a:ahLst/>
            <a:cxnLst/>
            <a:rect l="l" t="t" r="r" b="b"/>
            <a:pathLst>
              <a:path w="1641475" h="763270">
                <a:moveTo>
                  <a:pt x="25908" y="737615"/>
                </a:moveTo>
                <a:lnTo>
                  <a:pt x="25908" y="0"/>
                </a:lnTo>
                <a:lnTo>
                  <a:pt x="0" y="0"/>
                </a:lnTo>
                <a:lnTo>
                  <a:pt x="0" y="757427"/>
                </a:lnTo>
                <a:lnTo>
                  <a:pt x="6096" y="762761"/>
                </a:lnTo>
                <a:lnTo>
                  <a:pt x="12954" y="762761"/>
                </a:lnTo>
                <a:lnTo>
                  <a:pt x="12954" y="737615"/>
                </a:lnTo>
                <a:lnTo>
                  <a:pt x="25908" y="737615"/>
                </a:lnTo>
                <a:close/>
              </a:path>
              <a:path w="1641475" h="763270">
                <a:moveTo>
                  <a:pt x="1629156" y="737615"/>
                </a:moveTo>
                <a:lnTo>
                  <a:pt x="12954" y="737615"/>
                </a:lnTo>
                <a:lnTo>
                  <a:pt x="25908" y="750569"/>
                </a:lnTo>
                <a:lnTo>
                  <a:pt x="25907" y="762761"/>
                </a:lnTo>
                <a:lnTo>
                  <a:pt x="1616202" y="762761"/>
                </a:lnTo>
                <a:lnTo>
                  <a:pt x="1616202" y="750569"/>
                </a:lnTo>
                <a:lnTo>
                  <a:pt x="1629156" y="737615"/>
                </a:lnTo>
                <a:close/>
              </a:path>
              <a:path w="1641475" h="763270">
                <a:moveTo>
                  <a:pt x="25907" y="762761"/>
                </a:moveTo>
                <a:lnTo>
                  <a:pt x="25908" y="750569"/>
                </a:lnTo>
                <a:lnTo>
                  <a:pt x="12954" y="737615"/>
                </a:lnTo>
                <a:lnTo>
                  <a:pt x="12954" y="762761"/>
                </a:lnTo>
                <a:lnTo>
                  <a:pt x="25907" y="762761"/>
                </a:lnTo>
                <a:close/>
              </a:path>
              <a:path w="1641475" h="763270">
                <a:moveTo>
                  <a:pt x="1641348" y="757427"/>
                </a:moveTo>
                <a:lnTo>
                  <a:pt x="1641348" y="0"/>
                </a:lnTo>
                <a:lnTo>
                  <a:pt x="1616202" y="0"/>
                </a:lnTo>
                <a:lnTo>
                  <a:pt x="1616202" y="737615"/>
                </a:lnTo>
                <a:lnTo>
                  <a:pt x="1629156" y="737615"/>
                </a:lnTo>
                <a:lnTo>
                  <a:pt x="1629156" y="762761"/>
                </a:lnTo>
                <a:lnTo>
                  <a:pt x="1636014" y="762761"/>
                </a:lnTo>
                <a:lnTo>
                  <a:pt x="1641348" y="757427"/>
                </a:lnTo>
                <a:close/>
              </a:path>
              <a:path w="1641475" h="763270">
                <a:moveTo>
                  <a:pt x="1629156" y="762761"/>
                </a:moveTo>
                <a:lnTo>
                  <a:pt x="1629156" y="737615"/>
                </a:lnTo>
                <a:lnTo>
                  <a:pt x="1616202" y="750569"/>
                </a:lnTo>
                <a:lnTo>
                  <a:pt x="1616202" y="762761"/>
                </a:lnTo>
                <a:lnTo>
                  <a:pt x="1629156" y="7627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737993" y="5348732"/>
            <a:ext cx="106680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NREL</a:t>
            </a:r>
            <a:r>
              <a:rPr sz="1200" b="1" spc="-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(2007)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Arial"/>
                <a:cs typeface="Arial"/>
              </a:rPr>
              <a:t>PbSe NC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films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737993" y="5988811"/>
            <a:ext cx="131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QY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(164%) </a:t>
            </a:r>
            <a:r>
              <a:rPr sz="1200" b="1" spc="-5" dirty="0">
                <a:latin typeface="Arial"/>
                <a:cs typeface="Arial"/>
              </a:rPr>
              <a:t>at </a:t>
            </a:r>
            <a:r>
              <a:rPr sz="1200" b="1" dirty="0">
                <a:latin typeface="Arial"/>
                <a:cs typeface="Arial"/>
              </a:rPr>
              <a:t>4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Eg</a:t>
            </a:r>
            <a:endParaRPr sz="12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133460" y="5735573"/>
            <a:ext cx="727710" cy="264795"/>
          </a:xfrm>
          <a:custGeom>
            <a:avLst/>
            <a:gdLst/>
            <a:ahLst/>
            <a:cxnLst/>
            <a:rect l="l" t="t" r="r" b="b"/>
            <a:pathLst>
              <a:path w="727709" h="264795">
                <a:moveTo>
                  <a:pt x="714755" y="119634"/>
                </a:moveTo>
                <a:lnTo>
                  <a:pt x="5333" y="119634"/>
                </a:lnTo>
                <a:lnTo>
                  <a:pt x="0" y="124968"/>
                </a:lnTo>
                <a:lnTo>
                  <a:pt x="0" y="264414"/>
                </a:lnTo>
                <a:lnTo>
                  <a:pt x="12953" y="264414"/>
                </a:lnTo>
                <a:lnTo>
                  <a:pt x="12953" y="144780"/>
                </a:lnTo>
                <a:lnTo>
                  <a:pt x="25145" y="131826"/>
                </a:lnTo>
                <a:lnTo>
                  <a:pt x="25145" y="144780"/>
                </a:lnTo>
                <a:lnTo>
                  <a:pt x="702563" y="144780"/>
                </a:lnTo>
                <a:lnTo>
                  <a:pt x="702563" y="131826"/>
                </a:lnTo>
                <a:lnTo>
                  <a:pt x="714755" y="119634"/>
                </a:lnTo>
                <a:close/>
              </a:path>
              <a:path w="727709" h="264795">
                <a:moveTo>
                  <a:pt x="25145" y="144780"/>
                </a:moveTo>
                <a:lnTo>
                  <a:pt x="25145" y="131826"/>
                </a:lnTo>
                <a:lnTo>
                  <a:pt x="12953" y="144780"/>
                </a:lnTo>
                <a:lnTo>
                  <a:pt x="25145" y="144780"/>
                </a:lnTo>
                <a:close/>
              </a:path>
              <a:path w="727709" h="264795">
                <a:moveTo>
                  <a:pt x="25145" y="264414"/>
                </a:moveTo>
                <a:lnTo>
                  <a:pt x="25145" y="144780"/>
                </a:lnTo>
                <a:lnTo>
                  <a:pt x="12953" y="144780"/>
                </a:lnTo>
                <a:lnTo>
                  <a:pt x="12953" y="264414"/>
                </a:lnTo>
                <a:lnTo>
                  <a:pt x="25145" y="264414"/>
                </a:lnTo>
                <a:close/>
              </a:path>
              <a:path w="727709" h="264795">
                <a:moveTo>
                  <a:pt x="727709" y="139446"/>
                </a:moveTo>
                <a:lnTo>
                  <a:pt x="727709" y="0"/>
                </a:lnTo>
                <a:lnTo>
                  <a:pt x="702563" y="0"/>
                </a:lnTo>
                <a:lnTo>
                  <a:pt x="702563" y="119634"/>
                </a:lnTo>
                <a:lnTo>
                  <a:pt x="714755" y="119634"/>
                </a:lnTo>
                <a:lnTo>
                  <a:pt x="714755" y="144780"/>
                </a:lnTo>
                <a:lnTo>
                  <a:pt x="721613" y="144780"/>
                </a:lnTo>
                <a:lnTo>
                  <a:pt x="727709" y="139446"/>
                </a:lnTo>
                <a:close/>
              </a:path>
              <a:path w="727709" h="264795">
                <a:moveTo>
                  <a:pt x="714755" y="144780"/>
                </a:moveTo>
                <a:lnTo>
                  <a:pt x="714755" y="119634"/>
                </a:lnTo>
                <a:lnTo>
                  <a:pt x="702563" y="131826"/>
                </a:lnTo>
                <a:lnTo>
                  <a:pt x="702563" y="144780"/>
                </a:lnTo>
                <a:lnTo>
                  <a:pt x="714755" y="14478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33460" y="5735573"/>
            <a:ext cx="727710" cy="264795"/>
          </a:xfrm>
          <a:custGeom>
            <a:avLst/>
            <a:gdLst/>
            <a:ahLst/>
            <a:cxnLst/>
            <a:rect l="l" t="t" r="r" b="b"/>
            <a:pathLst>
              <a:path w="727709" h="264795">
                <a:moveTo>
                  <a:pt x="714755" y="119634"/>
                </a:moveTo>
                <a:lnTo>
                  <a:pt x="5333" y="119634"/>
                </a:lnTo>
                <a:lnTo>
                  <a:pt x="0" y="124968"/>
                </a:lnTo>
                <a:lnTo>
                  <a:pt x="0" y="264414"/>
                </a:lnTo>
                <a:lnTo>
                  <a:pt x="12953" y="264414"/>
                </a:lnTo>
                <a:lnTo>
                  <a:pt x="12953" y="144780"/>
                </a:lnTo>
                <a:lnTo>
                  <a:pt x="25145" y="131826"/>
                </a:lnTo>
                <a:lnTo>
                  <a:pt x="25145" y="144780"/>
                </a:lnTo>
                <a:lnTo>
                  <a:pt x="702563" y="144780"/>
                </a:lnTo>
                <a:lnTo>
                  <a:pt x="702563" y="131826"/>
                </a:lnTo>
                <a:lnTo>
                  <a:pt x="714755" y="119634"/>
                </a:lnTo>
                <a:close/>
              </a:path>
              <a:path w="727709" h="264795">
                <a:moveTo>
                  <a:pt x="25145" y="144780"/>
                </a:moveTo>
                <a:lnTo>
                  <a:pt x="25145" y="131826"/>
                </a:lnTo>
                <a:lnTo>
                  <a:pt x="12953" y="144780"/>
                </a:lnTo>
                <a:lnTo>
                  <a:pt x="25145" y="144780"/>
                </a:lnTo>
                <a:close/>
              </a:path>
              <a:path w="727709" h="264795">
                <a:moveTo>
                  <a:pt x="25145" y="264414"/>
                </a:moveTo>
                <a:lnTo>
                  <a:pt x="25145" y="144780"/>
                </a:lnTo>
                <a:lnTo>
                  <a:pt x="12953" y="144780"/>
                </a:lnTo>
                <a:lnTo>
                  <a:pt x="12953" y="264414"/>
                </a:lnTo>
                <a:lnTo>
                  <a:pt x="25145" y="264414"/>
                </a:lnTo>
                <a:close/>
              </a:path>
              <a:path w="727709" h="264795">
                <a:moveTo>
                  <a:pt x="727709" y="139446"/>
                </a:moveTo>
                <a:lnTo>
                  <a:pt x="727709" y="0"/>
                </a:lnTo>
                <a:lnTo>
                  <a:pt x="702563" y="0"/>
                </a:lnTo>
                <a:lnTo>
                  <a:pt x="702563" y="119634"/>
                </a:lnTo>
                <a:lnTo>
                  <a:pt x="714755" y="119634"/>
                </a:lnTo>
                <a:lnTo>
                  <a:pt x="714755" y="144780"/>
                </a:lnTo>
                <a:lnTo>
                  <a:pt x="721613" y="144780"/>
                </a:lnTo>
                <a:lnTo>
                  <a:pt x="727709" y="139446"/>
                </a:lnTo>
                <a:close/>
              </a:path>
              <a:path w="727709" h="264795">
                <a:moveTo>
                  <a:pt x="714755" y="144780"/>
                </a:moveTo>
                <a:lnTo>
                  <a:pt x="714755" y="119634"/>
                </a:lnTo>
                <a:lnTo>
                  <a:pt x="702563" y="131826"/>
                </a:lnTo>
                <a:lnTo>
                  <a:pt x="702563" y="144780"/>
                </a:lnTo>
                <a:lnTo>
                  <a:pt x="714755" y="14478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337945" y="5999988"/>
            <a:ext cx="1616710" cy="349885"/>
          </a:xfrm>
          <a:custGeom>
            <a:avLst/>
            <a:gdLst/>
            <a:ahLst/>
            <a:cxnLst/>
            <a:rect l="l" t="t" r="r" b="b"/>
            <a:pathLst>
              <a:path w="1616709" h="349885">
                <a:moveTo>
                  <a:pt x="0" y="0"/>
                </a:moveTo>
                <a:lnTo>
                  <a:pt x="0" y="349758"/>
                </a:lnTo>
                <a:lnTo>
                  <a:pt x="1616202" y="349758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325753" y="5987796"/>
            <a:ext cx="1641475" cy="361950"/>
          </a:xfrm>
          <a:custGeom>
            <a:avLst/>
            <a:gdLst/>
            <a:ahLst/>
            <a:cxnLst/>
            <a:rect l="l" t="t" r="r" b="b"/>
            <a:pathLst>
              <a:path w="1641475" h="361950">
                <a:moveTo>
                  <a:pt x="1641348" y="361949"/>
                </a:moveTo>
                <a:lnTo>
                  <a:pt x="1641348" y="5334"/>
                </a:lnTo>
                <a:lnTo>
                  <a:pt x="1635252" y="0"/>
                </a:lnTo>
                <a:lnTo>
                  <a:pt x="5333" y="0"/>
                </a:lnTo>
                <a:lnTo>
                  <a:pt x="0" y="5334"/>
                </a:lnTo>
                <a:lnTo>
                  <a:pt x="0" y="361949"/>
                </a:lnTo>
                <a:lnTo>
                  <a:pt x="12192" y="361949"/>
                </a:lnTo>
                <a:lnTo>
                  <a:pt x="12192" y="25146"/>
                </a:lnTo>
                <a:lnTo>
                  <a:pt x="25146" y="12192"/>
                </a:lnTo>
                <a:lnTo>
                  <a:pt x="25146" y="25146"/>
                </a:lnTo>
                <a:lnTo>
                  <a:pt x="1615440" y="25146"/>
                </a:lnTo>
                <a:lnTo>
                  <a:pt x="1615440" y="12192"/>
                </a:lnTo>
                <a:lnTo>
                  <a:pt x="1628394" y="25146"/>
                </a:lnTo>
                <a:lnTo>
                  <a:pt x="1628394" y="361949"/>
                </a:lnTo>
                <a:lnTo>
                  <a:pt x="1641348" y="361949"/>
                </a:lnTo>
                <a:close/>
              </a:path>
              <a:path w="1641475" h="361950">
                <a:moveTo>
                  <a:pt x="25146" y="25146"/>
                </a:moveTo>
                <a:lnTo>
                  <a:pt x="25146" y="12192"/>
                </a:lnTo>
                <a:lnTo>
                  <a:pt x="12192" y="25146"/>
                </a:lnTo>
                <a:lnTo>
                  <a:pt x="25146" y="25146"/>
                </a:lnTo>
                <a:close/>
              </a:path>
              <a:path w="1641475" h="361950">
                <a:moveTo>
                  <a:pt x="25146" y="361949"/>
                </a:moveTo>
                <a:lnTo>
                  <a:pt x="25146" y="25146"/>
                </a:lnTo>
                <a:lnTo>
                  <a:pt x="12192" y="25146"/>
                </a:lnTo>
                <a:lnTo>
                  <a:pt x="12192" y="361949"/>
                </a:lnTo>
                <a:lnTo>
                  <a:pt x="25146" y="361949"/>
                </a:lnTo>
                <a:close/>
              </a:path>
              <a:path w="1641475" h="361950">
                <a:moveTo>
                  <a:pt x="1628394" y="25146"/>
                </a:moveTo>
                <a:lnTo>
                  <a:pt x="1615440" y="12192"/>
                </a:lnTo>
                <a:lnTo>
                  <a:pt x="1615440" y="25146"/>
                </a:lnTo>
                <a:lnTo>
                  <a:pt x="1628394" y="25146"/>
                </a:lnTo>
                <a:close/>
              </a:path>
              <a:path w="1641475" h="361950">
                <a:moveTo>
                  <a:pt x="1628394" y="361949"/>
                </a:moveTo>
                <a:lnTo>
                  <a:pt x="1628394" y="25146"/>
                </a:lnTo>
                <a:lnTo>
                  <a:pt x="1615440" y="25146"/>
                </a:lnTo>
                <a:lnTo>
                  <a:pt x="1615440" y="361949"/>
                </a:lnTo>
                <a:lnTo>
                  <a:pt x="1628394" y="3619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99323" y="5492496"/>
            <a:ext cx="1928622" cy="7239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51723" y="6226302"/>
            <a:ext cx="1615440" cy="123825"/>
          </a:xfrm>
          <a:custGeom>
            <a:avLst/>
            <a:gdLst/>
            <a:ahLst/>
            <a:cxnLst/>
            <a:rect l="l" t="t" r="r" b="b"/>
            <a:pathLst>
              <a:path w="1615439" h="123825">
                <a:moveTo>
                  <a:pt x="0" y="0"/>
                </a:moveTo>
                <a:lnTo>
                  <a:pt x="0" y="123444"/>
                </a:lnTo>
                <a:lnTo>
                  <a:pt x="1615440" y="123444"/>
                </a:lnTo>
                <a:lnTo>
                  <a:pt x="16154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738769" y="6213347"/>
            <a:ext cx="1641475" cy="136525"/>
          </a:xfrm>
          <a:custGeom>
            <a:avLst/>
            <a:gdLst/>
            <a:ahLst/>
            <a:cxnLst/>
            <a:rect l="l" t="t" r="r" b="b"/>
            <a:pathLst>
              <a:path w="1641475" h="136525">
                <a:moveTo>
                  <a:pt x="1641348" y="136397"/>
                </a:moveTo>
                <a:lnTo>
                  <a:pt x="1641348" y="6095"/>
                </a:lnTo>
                <a:lnTo>
                  <a:pt x="1636014" y="0"/>
                </a:lnTo>
                <a:lnTo>
                  <a:pt x="5333" y="0"/>
                </a:lnTo>
                <a:lnTo>
                  <a:pt x="0" y="6095"/>
                </a:lnTo>
                <a:lnTo>
                  <a:pt x="0" y="136397"/>
                </a:lnTo>
                <a:lnTo>
                  <a:pt x="12954" y="136397"/>
                </a:lnTo>
                <a:lnTo>
                  <a:pt x="12954" y="25907"/>
                </a:lnTo>
                <a:lnTo>
                  <a:pt x="25146" y="12953"/>
                </a:lnTo>
                <a:lnTo>
                  <a:pt x="25146" y="25907"/>
                </a:lnTo>
                <a:lnTo>
                  <a:pt x="1616202" y="25907"/>
                </a:lnTo>
                <a:lnTo>
                  <a:pt x="1616202" y="12953"/>
                </a:lnTo>
                <a:lnTo>
                  <a:pt x="1628394" y="25907"/>
                </a:lnTo>
                <a:lnTo>
                  <a:pt x="1628394" y="136397"/>
                </a:lnTo>
                <a:lnTo>
                  <a:pt x="1641348" y="136397"/>
                </a:lnTo>
                <a:close/>
              </a:path>
              <a:path w="1641475" h="136525">
                <a:moveTo>
                  <a:pt x="25146" y="25907"/>
                </a:moveTo>
                <a:lnTo>
                  <a:pt x="25146" y="12953"/>
                </a:lnTo>
                <a:lnTo>
                  <a:pt x="12954" y="25907"/>
                </a:lnTo>
                <a:lnTo>
                  <a:pt x="25146" y="25907"/>
                </a:lnTo>
                <a:close/>
              </a:path>
              <a:path w="1641475" h="136525">
                <a:moveTo>
                  <a:pt x="25146" y="136397"/>
                </a:moveTo>
                <a:lnTo>
                  <a:pt x="25146" y="25907"/>
                </a:lnTo>
                <a:lnTo>
                  <a:pt x="12954" y="25907"/>
                </a:lnTo>
                <a:lnTo>
                  <a:pt x="12954" y="136397"/>
                </a:lnTo>
                <a:lnTo>
                  <a:pt x="25146" y="136397"/>
                </a:lnTo>
                <a:close/>
              </a:path>
              <a:path w="1641475" h="136525">
                <a:moveTo>
                  <a:pt x="1628394" y="25907"/>
                </a:moveTo>
                <a:lnTo>
                  <a:pt x="1616202" y="12953"/>
                </a:lnTo>
                <a:lnTo>
                  <a:pt x="1616202" y="25907"/>
                </a:lnTo>
                <a:lnTo>
                  <a:pt x="1628394" y="25907"/>
                </a:lnTo>
                <a:close/>
              </a:path>
              <a:path w="1641475" h="136525">
                <a:moveTo>
                  <a:pt x="1628394" y="136397"/>
                </a:moveTo>
                <a:lnTo>
                  <a:pt x="1628394" y="25907"/>
                </a:lnTo>
                <a:lnTo>
                  <a:pt x="1616202" y="25907"/>
                </a:lnTo>
                <a:lnTo>
                  <a:pt x="1616202" y="136397"/>
                </a:lnTo>
                <a:lnTo>
                  <a:pt x="1628394" y="1363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01965" y="6349746"/>
            <a:ext cx="2353056" cy="85725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82763" y="6349746"/>
            <a:ext cx="1460004" cy="28575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337945" y="6348984"/>
            <a:ext cx="1616710" cy="482600"/>
          </a:xfrm>
          <a:custGeom>
            <a:avLst/>
            <a:gdLst/>
            <a:ahLst/>
            <a:cxnLst/>
            <a:rect l="l" t="t" r="r" b="b"/>
            <a:pathLst>
              <a:path w="1616709" h="482600">
                <a:moveTo>
                  <a:pt x="0" y="0"/>
                </a:moveTo>
                <a:lnTo>
                  <a:pt x="0" y="482346"/>
                </a:lnTo>
                <a:lnTo>
                  <a:pt x="1616202" y="482346"/>
                </a:lnTo>
                <a:lnTo>
                  <a:pt x="1616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325753" y="6349746"/>
            <a:ext cx="1641475" cy="494030"/>
          </a:xfrm>
          <a:custGeom>
            <a:avLst/>
            <a:gdLst/>
            <a:ahLst/>
            <a:cxnLst/>
            <a:rect l="l" t="t" r="r" b="b"/>
            <a:pathLst>
              <a:path w="1641475" h="494029">
                <a:moveTo>
                  <a:pt x="25146" y="468630"/>
                </a:moveTo>
                <a:lnTo>
                  <a:pt x="25146" y="0"/>
                </a:lnTo>
                <a:lnTo>
                  <a:pt x="0" y="0"/>
                </a:lnTo>
                <a:lnTo>
                  <a:pt x="0" y="488442"/>
                </a:lnTo>
                <a:lnTo>
                  <a:pt x="5334" y="493776"/>
                </a:lnTo>
                <a:lnTo>
                  <a:pt x="12191" y="493776"/>
                </a:lnTo>
                <a:lnTo>
                  <a:pt x="12192" y="468630"/>
                </a:lnTo>
                <a:lnTo>
                  <a:pt x="25146" y="468630"/>
                </a:lnTo>
                <a:close/>
              </a:path>
              <a:path w="1641475" h="494029">
                <a:moveTo>
                  <a:pt x="1628394" y="468630"/>
                </a:moveTo>
                <a:lnTo>
                  <a:pt x="12192" y="468630"/>
                </a:lnTo>
                <a:lnTo>
                  <a:pt x="25146" y="481584"/>
                </a:lnTo>
                <a:lnTo>
                  <a:pt x="25145" y="493776"/>
                </a:lnTo>
                <a:lnTo>
                  <a:pt x="1615440" y="493776"/>
                </a:lnTo>
                <a:lnTo>
                  <a:pt x="1615440" y="481584"/>
                </a:lnTo>
                <a:lnTo>
                  <a:pt x="1628394" y="468630"/>
                </a:lnTo>
                <a:close/>
              </a:path>
              <a:path w="1641475" h="494029">
                <a:moveTo>
                  <a:pt x="25145" y="493776"/>
                </a:moveTo>
                <a:lnTo>
                  <a:pt x="25146" y="481584"/>
                </a:lnTo>
                <a:lnTo>
                  <a:pt x="12192" y="468630"/>
                </a:lnTo>
                <a:lnTo>
                  <a:pt x="12191" y="493776"/>
                </a:lnTo>
                <a:lnTo>
                  <a:pt x="25145" y="493776"/>
                </a:lnTo>
                <a:close/>
              </a:path>
              <a:path w="1641475" h="494029">
                <a:moveTo>
                  <a:pt x="1641348" y="488442"/>
                </a:moveTo>
                <a:lnTo>
                  <a:pt x="1641348" y="0"/>
                </a:lnTo>
                <a:lnTo>
                  <a:pt x="1615440" y="0"/>
                </a:lnTo>
                <a:lnTo>
                  <a:pt x="1615440" y="468630"/>
                </a:lnTo>
                <a:lnTo>
                  <a:pt x="1628394" y="468630"/>
                </a:lnTo>
                <a:lnTo>
                  <a:pt x="1628394" y="493776"/>
                </a:lnTo>
                <a:lnTo>
                  <a:pt x="1635252" y="493776"/>
                </a:lnTo>
                <a:lnTo>
                  <a:pt x="1641348" y="488442"/>
                </a:lnTo>
                <a:close/>
              </a:path>
              <a:path w="1641475" h="494029">
                <a:moveTo>
                  <a:pt x="1628394" y="493776"/>
                </a:moveTo>
                <a:lnTo>
                  <a:pt x="1628394" y="468630"/>
                </a:lnTo>
                <a:lnTo>
                  <a:pt x="1615440" y="481584"/>
                </a:lnTo>
                <a:lnTo>
                  <a:pt x="1615440" y="493776"/>
                </a:lnTo>
                <a:lnTo>
                  <a:pt x="1628394" y="493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7416679" y="5936234"/>
            <a:ext cx="1443355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8615">
              <a:lnSpc>
                <a:spcPct val="1504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NREL (2007) </a:t>
            </a:r>
            <a:r>
              <a:rPr sz="1200" b="1" spc="-5" dirty="0">
                <a:latin typeface="Arial"/>
                <a:cs typeface="Arial"/>
              </a:rPr>
              <a:t> Si NCs (1.2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QY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(260%) </a:t>
            </a:r>
            <a:r>
              <a:rPr sz="1200" b="1" spc="-5" dirty="0">
                <a:latin typeface="Arial"/>
                <a:cs typeface="Arial"/>
              </a:rPr>
              <a:t>at 3.4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Eg</a:t>
            </a:r>
            <a:endParaRPr sz="12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751723" y="6348984"/>
            <a:ext cx="1615440" cy="615950"/>
          </a:xfrm>
          <a:custGeom>
            <a:avLst/>
            <a:gdLst/>
            <a:ahLst/>
            <a:cxnLst/>
            <a:rect l="l" t="t" r="r" b="b"/>
            <a:pathLst>
              <a:path w="1615439" h="615950">
                <a:moveTo>
                  <a:pt x="0" y="0"/>
                </a:moveTo>
                <a:lnTo>
                  <a:pt x="0" y="615695"/>
                </a:lnTo>
                <a:lnTo>
                  <a:pt x="1615440" y="615695"/>
                </a:lnTo>
                <a:lnTo>
                  <a:pt x="16154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38769" y="6349746"/>
            <a:ext cx="1641475" cy="628015"/>
          </a:xfrm>
          <a:custGeom>
            <a:avLst/>
            <a:gdLst/>
            <a:ahLst/>
            <a:cxnLst/>
            <a:rect l="l" t="t" r="r" b="b"/>
            <a:pathLst>
              <a:path w="1641475" h="628015">
                <a:moveTo>
                  <a:pt x="25146" y="602742"/>
                </a:moveTo>
                <a:lnTo>
                  <a:pt x="25146" y="0"/>
                </a:lnTo>
                <a:lnTo>
                  <a:pt x="0" y="0"/>
                </a:lnTo>
                <a:lnTo>
                  <a:pt x="0" y="622554"/>
                </a:lnTo>
                <a:lnTo>
                  <a:pt x="5334" y="627888"/>
                </a:lnTo>
                <a:lnTo>
                  <a:pt x="12953" y="627888"/>
                </a:lnTo>
                <a:lnTo>
                  <a:pt x="12954" y="602742"/>
                </a:lnTo>
                <a:lnTo>
                  <a:pt x="25146" y="602742"/>
                </a:lnTo>
                <a:close/>
              </a:path>
              <a:path w="1641475" h="628015">
                <a:moveTo>
                  <a:pt x="1628394" y="602742"/>
                </a:moveTo>
                <a:lnTo>
                  <a:pt x="12954" y="602742"/>
                </a:lnTo>
                <a:lnTo>
                  <a:pt x="25146" y="614934"/>
                </a:lnTo>
                <a:lnTo>
                  <a:pt x="25145" y="627888"/>
                </a:lnTo>
                <a:lnTo>
                  <a:pt x="1616202" y="627888"/>
                </a:lnTo>
                <a:lnTo>
                  <a:pt x="1616202" y="614934"/>
                </a:lnTo>
                <a:lnTo>
                  <a:pt x="1628394" y="602742"/>
                </a:lnTo>
                <a:close/>
              </a:path>
              <a:path w="1641475" h="628015">
                <a:moveTo>
                  <a:pt x="25145" y="627888"/>
                </a:moveTo>
                <a:lnTo>
                  <a:pt x="25146" y="614934"/>
                </a:lnTo>
                <a:lnTo>
                  <a:pt x="12954" y="602742"/>
                </a:lnTo>
                <a:lnTo>
                  <a:pt x="12953" y="627888"/>
                </a:lnTo>
                <a:lnTo>
                  <a:pt x="25145" y="627888"/>
                </a:lnTo>
                <a:close/>
              </a:path>
              <a:path w="1641475" h="628015">
                <a:moveTo>
                  <a:pt x="1641348" y="622554"/>
                </a:moveTo>
                <a:lnTo>
                  <a:pt x="1641348" y="0"/>
                </a:lnTo>
                <a:lnTo>
                  <a:pt x="1616202" y="0"/>
                </a:lnTo>
                <a:lnTo>
                  <a:pt x="1616202" y="602742"/>
                </a:lnTo>
                <a:lnTo>
                  <a:pt x="1628394" y="602742"/>
                </a:lnTo>
                <a:lnTo>
                  <a:pt x="1628394" y="627888"/>
                </a:lnTo>
                <a:lnTo>
                  <a:pt x="1636014" y="627888"/>
                </a:lnTo>
                <a:lnTo>
                  <a:pt x="1641348" y="622554"/>
                </a:lnTo>
                <a:close/>
              </a:path>
              <a:path w="1641475" h="628015">
                <a:moveTo>
                  <a:pt x="1628394" y="627888"/>
                </a:moveTo>
                <a:lnTo>
                  <a:pt x="1628394" y="602742"/>
                </a:lnTo>
                <a:lnTo>
                  <a:pt x="1616202" y="614934"/>
                </a:lnTo>
                <a:lnTo>
                  <a:pt x="1616202" y="627888"/>
                </a:lnTo>
                <a:lnTo>
                  <a:pt x="1628394" y="6278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829695" y="6163307"/>
            <a:ext cx="1254125" cy="75692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LANL</a:t>
            </a:r>
            <a:r>
              <a:rPr sz="1200" b="1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70C0"/>
                </a:solidFill>
                <a:latin typeface="Arial"/>
                <a:cs typeface="Arial"/>
              </a:rPr>
              <a:t>(2009)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Arial"/>
                <a:cs typeface="Arial"/>
              </a:rPr>
              <a:t>CdSe NC-a Si  Hybrid Solar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Cell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8432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24459C"/>
                </a:solidFill>
              </a:rPr>
              <a:t>QD-based Solar Cells for</a:t>
            </a:r>
            <a:r>
              <a:rPr spc="-75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MEG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12479" y="1597796"/>
            <a:ext cx="3120209" cy="465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839" y="206273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19">
                <a:moveTo>
                  <a:pt x="0" y="0"/>
                </a:moveTo>
                <a:lnTo>
                  <a:pt x="0" y="858012"/>
                </a:lnTo>
                <a:lnTo>
                  <a:pt x="9144000" y="85801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2467" y="2063495"/>
            <a:ext cx="3300221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68573" y="1851151"/>
            <a:ext cx="3057525" cy="48958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5"/>
              </a:spcBef>
            </a:pP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QD </a:t>
            </a:r>
            <a:r>
              <a:rPr sz="16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array </a:t>
            </a: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as </a:t>
            </a:r>
            <a:r>
              <a:rPr sz="16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the i-region </a:t>
            </a: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of a p-i-n  photovoltaic</a:t>
            </a:r>
            <a:r>
              <a:rPr sz="1600" b="1" spc="-1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cell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72977" y="4381652"/>
            <a:ext cx="284405" cy="253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27179" y="4188693"/>
            <a:ext cx="695604" cy="446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32467" y="3777996"/>
            <a:ext cx="3300221" cy="693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16045" y="3967988"/>
            <a:ext cx="2842260" cy="489584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5"/>
              </a:spcBef>
            </a:pP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QD dispersed in a </a:t>
            </a:r>
            <a:r>
              <a:rPr sz="16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blend </a:t>
            </a: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of e  and h conducting</a:t>
            </a:r>
            <a:r>
              <a:rPr sz="1600" b="1" spc="-4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polymers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74180" y="4635246"/>
            <a:ext cx="3073907" cy="17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75473" y="4635246"/>
            <a:ext cx="3760470" cy="2305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74180" y="6349746"/>
            <a:ext cx="3073907" cy="6073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35101" y="6458965"/>
            <a:ext cx="22269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QD-sensitized Solar</a:t>
            </a:r>
            <a:r>
              <a:rPr sz="1600" b="1" spc="-11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0070C0"/>
                </a:solidFill>
                <a:latin typeface="Times New Roman"/>
                <a:cs typeface="Times New Roman"/>
              </a:rPr>
              <a:t>Cells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4715" y="535939"/>
            <a:ext cx="26193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QD Solar</a:t>
            </a:r>
            <a:r>
              <a:rPr spc="-80" dirty="0"/>
              <a:t> </a:t>
            </a:r>
            <a:r>
              <a:rPr spc="-10" dirty="0"/>
              <a:t>Cell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71807" y="1540763"/>
            <a:ext cx="3200400" cy="1983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91923" y="3504691"/>
            <a:ext cx="12477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Sensitized</a:t>
            </a:r>
            <a:r>
              <a:rPr sz="14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cell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38641" y="1546097"/>
            <a:ext cx="2664714" cy="1991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64670" y="3523742"/>
            <a:ext cx="28098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Junction cell (Schottky &amp;</a:t>
            </a:r>
            <a:r>
              <a:rPr sz="14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Hetero)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52067" y="3846067"/>
            <a:ext cx="8089900" cy="10318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 marR="352425">
              <a:lnSpc>
                <a:spcPts val="1520"/>
              </a:lnSpc>
              <a:spcBef>
                <a:spcPts val="280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80670" algn="l"/>
              </a:tabLst>
            </a:pPr>
            <a:r>
              <a:rPr sz="1400" b="1" spc="-5" dirty="0">
                <a:latin typeface="Arial"/>
                <a:cs typeface="Arial"/>
              </a:rPr>
              <a:t>large </a:t>
            </a:r>
            <a:r>
              <a:rPr sz="1400" b="1" spc="-10" dirty="0">
                <a:latin typeface="Arial"/>
                <a:cs typeface="Arial"/>
              </a:rPr>
              <a:t>absorption </a:t>
            </a:r>
            <a:r>
              <a:rPr sz="1400" b="1" spc="-5" dirty="0">
                <a:latin typeface="Arial"/>
                <a:cs typeface="Arial"/>
              </a:rPr>
              <a:t>coefficient </a:t>
            </a:r>
            <a:r>
              <a:rPr sz="1400" spc="-5" dirty="0">
                <a:latin typeface="Arial"/>
                <a:cs typeface="Arial"/>
              </a:rPr>
              <a:t>(more than 10,000 </a:t>
            </a:r>
            <a:r>
              <a:rPr sz="1400" dirty="0">
                <a:latin typeface="Arial"/>
                <a:cs typeface="Arial"/>
              </a:rPr>
              <a:t>cm</a:t>
            </a:r>
            <a:r>
              <a:rPr sz="1350" baseline="24691" dirty="0">
                <a:latin typeface="Arial"/>
                <a:cs typeface="Arial"/>
              </a:rPr>
              <a:t>-1</a:t>
            </a:r>
            <a:r>
              <a:rPr sz="1400" dirty="0">
                <a:latin typeface="Arial"/>
                <a:cs typeface="Arial"/>
              </a:rPr>
              <a:t>): </a:t>
            </a:r>
            <a:r>
              <a:rPr sz="1400" spc="-5" dirty="0">
                <a:latin typeface="Arial"/>
                <a:cs typeface="Arial"/>
              </a:rPr>
              <a:t>absorption capability (more than 90 % -  QD:1 </a:t>
            </a:r>
            <a:r>
              <a:rPr sz="1400" spc="-10" dirty="0">
                <a:latin typeface="Symbol"/>
                <a:cs typeface="Symbol"/>
              </a:rPr>
              <a:t></a:t>
            </a:r>
            <a:r>
              <a:rPr sz="1400" spc="-10" dirty="0">
                <a:latin typeface="Arial"/>
                <a:cs typeface="Arial"/>
              </a:rPr>
              <a:t>m </a:t>
            </a:r>
            <a:r>
              <a:rPr sz="1400" spc="-5" dirty="0">
                <a:latin typeface="Arial"/>
                <a:cs typeface="Arial"/>
              </a:rPr>
              <a:t>vs Si:100 </a:t>
            </a:r>
            <a:r>
              <a:rPr sz="1400" spc="-10" dirty="0">
                <a:latin typeface="Symbol"/>
                <a:cs typeface="Symbol"/>
              </a:rPr>
              <a:t></a:t>
            </a:r>
            <a:r>
              <a:rPr sz="1400" spc="-10" dirty="0">
                <a:latin typeface="Arial"/>
                <a:cs typeface="Arial"/>
              </a:rPr>
              <a:t>m)</a:t>
            </a:r>
            <a:endParaRPr sz="1400">
              <a:latin typeface="Arial"/>
              <a:cs typeface="Arial"/>
            </a:endParaRPr>
          </a:p>
          <a:p>
            <a:pPr marL="280035" indent="-242570">
              <a:lnSpc>
                <a:spcPct val="100000"/>
              </a:lnSpc>
              <a:spcBef>
                <a:spcPts val="640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80670" algn="l"/>
              </a:tabLst>
            </a:pPr>
            <a:r>
              <a:rPr sz="1400" spc="-5" dirty="0">
                <a:latin typeface="Arial"/>
                <a:cs typeface="Arial"/>
              </a:rPr>
              <a:t>easy to control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band gap</a:t>
            </a:r>
            <a:r>
              <a:rPr sz="1400" spc="-5" dirty="0">
                <a:solidFill>
                  <a:srgbClr val="C00000"/>
                </a:solidFill>
                <a:latin typeface="Arial"/>
                <a:cs typeface="Arial"/>
              </a:rPr>
              <a:t>: by using various QD composition or varying particle size (QD size</a:t>
            </a:r>
            <a:r>
              <a:rPr sz="14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C00000"/>
                </a:solidFill>
                <a:latin typeface="Arial"/>
                <a:cs typeface="Arial"/>
              </a:rPr>
              <a:t>effect)</a:t>
            </a:r>
            <a:endParaRPr sz="1400">
              <a:latin typeface="Arial"/>
              <a:cs typeface="Arial"/>
            </a:endParaRPr>
          </a:p>
          <a:p>
            <a:pPr marL="280035" indent="-242570">
              <a:lnSpc>
                <a:spcPct val="100000"/>
              </a:lnSpc>
              <a:spcBef>
                <a:spcPts val="670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80670" algn="l"/>
              </a:tabLst>
            </a:pP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Multi Exciton Generation (MEG)</a:t>
            </a:r>
            <a:r>
              <a:rPr sz="1400" spc="-5" dirty="0">
                <a:latin typeface="Arial"/>
                <a:cs typeface="Arial"/>
              </a:rPr>
              <a:t>: IPCE more than 100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%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4767" y="4883658"/>
            <a:ext cx="5544311" cy="1466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4767" y="6349746"/>
            <a:ext cx="5544311" cy="724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2108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Multiple Exciton</a:t>
            </a:r>
            <a:r>
              <a:rPr spc="-25" dirty="0">
                <a:solidFill>
                  <a:srgbClr val="24459C"/>
                </a:solidFill>
              </a:rPr>
              <a:t> </a:t>
            </a:r>
            <a:r>
              <a:rPr spc="-5" dirty="0">
                <a:solidFill>
                  <a:srgbClr val="24459C"/>
                </a:solidFill>
              </a:rPr>
              <a:t>Collection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6725" y="1618488"/>
            <a:ext cx="6696456" cy="1552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9115" y="3274314"/>
            <a:ext cx="5610605" cy="1360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91451" y="3130295"/>
            <a:ext cx="2491739" cy="1975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0743" y="3922395"/>
            <a:ext cx="5184775" cy="0"/>
          </a:xfrm>
          <a:custGeom>
            <a:avLst/>
            <a:gdLst/>
            <a:ahLst/>
            <a:cxnLst/>
            <a:rect l="l" t="t" r="r" b="b"/>
            <a:pathLst>
              <a:path w="5184775">
                <a:moveTo>
                  <a:pt x="0" y="0"/>
                </a:moveTo>
                <a:lnTo>
                  <a:pt x="5184647" y="0"/>
                </a:lnTo>
              </a:path>
            </a:pathLst>
          </a:custGeom>
          <a:ln w="9906">
            <a:solidFill>
              <a:srgbClr val="B6DC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42173" y="4126991"/>
            <a:ext cx="5184775" cy="0"/>
          </a:xfrm>
          <a:custGeom>
            <a:avLst/>
            <a:gdLst/>
            <a:ahLst/>
            <a:cxnLst/>
            <a:rect l="l" t="t" r="r" b="b"/>
            <a:pathLst>
              <a:path w="5184775">
                <a:moveTo>
                  <a:pt x="0" y="0"/>
                </a:moveTo>
                <a:lnTo>
                  <a:pt x="5184648" y="0"/>
                </a:lnTo>
              </a:path>
            </a:pathLst>
          </a:custGeom>
          <a:ln w="9144">
            <a:solidFill>
              <a:srgbClr val="B6DC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45983" y="4282440"/>
            <a:ext cx="1065530" cy="0"/>
          </a:xfrm>
          <a:custGeom>
            <a:avLst/>
            <a:gdLst/>
            <a:ahLst/>
            <a:cxnLst/>
            <a:rect l="l" t="t" r="r" b="b"/>
            <a:pathLst>
              <a:path w="1065530">
                <a:moveTo>
                  <a:pt x="0" y="0"/>
                </a:moveTo>
                <a:lnTo>
                  <a:pt x="1065276" y="0"/>
                </a:lnTo>
              </a:path>
            </a:pathLst>
          </a:custGeom>
          <a:ln w="9144">
            <a:solidFill>
              <a:srgbClr val="B6DC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9146" y="4649141"/>
            <a:ext cx="5439071" cy="291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38713" y="5120640"/>
            <a:ext cx="2376677" cy="12291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03133" y="5002529"/>
            <a:ext cx="2591561" cy="20383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45850" y="5900540"/>
            <a:ext cx="2954471" cy="4492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22111" y="6349746"/>
            <a:ext cx="2022430" cy="8124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41611" y="6349746"/>
            <a:ext cx="2234901" cy="151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480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Junction </a:t>
            </a:r>
            <a:r>
              <a:rPr spc="-5" dirty="0">
                <a:solidFill>
                  <a:srgbClr val="24459C"/>
                </a:solidFill>
              </a:rPr>
              <a:t>Type QD Solar</a:t>
            </a:r>
            <a:r>
              <a:rPr spc="-60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Cell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1963" y="1508791"/>
            <a:ext cx="7294434" cy="55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9273" y="1248917"/>
            <a:ext cx="2107692" cy="46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0149" y="2063495"/>
            <a:ext cx="7951469" cy="4286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0149" y="6349746"/>
            <a:ext cx="7951469" cy="4411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480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Junction </a:t>
            </a:r>
            <a:r>
              <a:rPr spc="-5" dirty="0">
                <a:solidFill>
                  <a:srgbClr val="24459C"/>
                </a:solidFill>
              </a:rPr>
              <a:t>Type QD Solar</a:t>
            </a:r>
            <a:r>
              <a:rPr spc="-60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Cell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3714" y="1314001"/>
            <a:ext cx="2705576" cy="254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5597" y="1886711"/>
            <a:ext cx="4732020" cy="1034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839" y="291998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597" y="2920745"/>
            <a:ext cx="4732020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24117" y="3681276"/>
            <a:ext cx="4318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b="1" spc="-5" dirty="0">
                <a:latin typeface="Arial"/>
                <a:cs typeface="Arial"/>
              </a:rPr>
              <a:t>′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4839" y="37772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5597" y="3777996"/>
            <a:ext cx="473202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25835" y="2776982"/>
            <a:ext cx="3682365" cy="180022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0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55270" algn="l"/>
              </a:tabLst>
            </a:pPr>
            <a:r>
              <a:rPr sz="1400" b="1" spc="-5" dirty="0">
                <a:latin typeface="Arial"/>
                <a:cs typeface="Arial"/>
              </a:rPr>
              <a:t>The device was composed of a ZnO fi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lm  </a:t>
            </a:r>
            <a:r>
              <a:rPr sz="1400" b="1" spc="-10" dirty="0">
                <a:latin typeface="Arial"/>
                <a:cs typeface="Arial"/>
              </a:rPr>
              <a:t>made </a:t>
            </a:r>
            <a:r>
              <a:rPr sz="1400" b="1" spc="-5" dirty="0">
                <a:latin typeface="Arial"/>
                <a:cs typeface="Arial"/>
              </a:rPr>
              <a:t>using rf </a:t>
            </a:r>
            <a:r>
              <a:rPr sz="1400" b="1" spc="-10" dirty="0">
                <a:latin typeface="Arial"/>
                <a:cs typeface="Arial"/>
              </a:rPr>
              <a:t>magnetron sputtering; </a:t>
            </a:r>
            <a:r>
              <a:rPr sz="1400" b="1" spc="-5" dirty="0">
                <a:latin typeface="Arial"/>
                <a:cs typeface="Arial"/>
              </a:rPr>
              <a:t>a  </a:t>
            </a:r>
            <a:r>
              <a:rPr sz="1400" b="1" spc="-10" dirty="0">
                <a:latin typeface="Arial"/>
                <a:cs typeface="Arial"/>
              </a:rPr>
              <a:t>layer-by-layer </a:t>
            </a:r>
            <a:r>
              <a:rPr sz="1400" b="1" spc="-5" dirty="0">
                <a:latin typeface="Arial"/>
                <a:cs typeface="Arial"/>
              </a:rPr>
              <a:t>dip-coated PbSe CQD film  </a:t>
            </a:r>
            <a:r>
              <a:rPr sz="1400" b="1" spc="-10" dirty="0">
                <a:latin typeface="Arial"/>
                <a:cs typeface="Arial"/>
              </a:rPr>
              <a:t>treated </a:t>
            </a:r>
            <a:r>
              <a:rPr sz="1400" b="1" spc="-5" dirty="0">
                <a:latin typeface="Arial"/>
                <a:cs typeface="Arial"/>
              </a:rPr>
              <a:t>using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EDT;</a:t>
            </a:r>
            <a:endParaRPr sz="1400">
              <a:latin typeface="Arial"/>
              <a:cs typeface="Arial"/>
            </a:endParaRPr>
          </a:p>
          <a:p>
            <a:pPr marL="12700" marR="125095">
              <a:lnSpc>
                <a:spcPts val="1510"/>
              </a:lnSpc>
              <a:spcBef>
                <a:spcPts val="844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55270" algn="l"/>
                <a:tab pos="3489325" algn="l"/>
              </a:tabLst>
            </a:pPr>
            <a:r>
              <a:rPr sz="1400" b="1" spc="-5" dirty="0">
                <a:latin typeface="Arial"/>
                <a:cs typeface="Arial"/>
              </a:rPr>
              <a:t>electron</a:t>
            </a:r>
            <a:r>
              <a:rPr sz="1400" b="1" spc="-10" dirty="0">
                <a:latin typeface="Arial"/>
                <a:cs typeface="Arial"/>
              </a:rPr>
              <a:t>-blockin</a:t>
            </a:r>
            <a:r>
              <a:rPr sz="1400" b="1" spc="-5" dirty="0">
                <a:latin typeface="Arial"/>
                <a:cs typeface="Arial"/>
              </a:rPr>
              <a:t>g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la</a:t>
            </a:r>
            <a:r>
              <a:rPr sz="1400" b="1" spc="-25" dirty="0">
                <a:latin typeface="Arial"/>
                <a:cs typeface="Arial"/>
              </a:rPr>
              <a:t>y</a:t>
            </a:r>
            <a:r>
              <a:rPr sz="1400" b="1" spc="-5" dirty="0">
                <a:latin typeface="Arial"/>
                <a:cs typeface="Arial"/>
              </a:rPr>
              <a:t>er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α -</a:t>
            </a:r>
            <a:r>
              <a:rPr sz="1400" b="1" spc="-10" dirty="0">
                <a:latin typeface="Arial"/>
                <a:cs typeface="Arial"/>
              </a:rPr>
              <a:t>NP</a:t>
            </a:r>
            <a:r>
              <a:rPr sz="1400" b="1" spc="-5" dirty="0">
                <a:latin typeface="Arial"/>
                <a:cs typeface="Arial"/>
              </a:rPr>
              <a:t>D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[</a:t>
            </a:r>
            <a:r>
              <a:rPr sz="1400" b="1" spc="-10" dirty="0">
                <a:latin typeface="Arial"/>
                <a:cs typeface="Arial"/>
              </a:rPr>
              <a:t> N</a:t>
            </a:r>
            <a:r>
              <a:rPr sz="1400" b="1" spc="-5" dirty="0">
                <a:latin typeface="Arial"/>
                <a:cs typeface="Arial"/>
              </a:rPr>
              <a:t>,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	</a:t>
            </a:r>
            <a:r>
              <a:rPr sz="1400" b="1" spc="-5" dirty="0">
                <a:latin typeface="Arial"/>
                <a:cs typeface="Arial"/>
              </a:rPr>
              <a:t>-  bis(1-naphthalenyl)-N, N ′ -bis(1-  </a:t>
            </a:r>
            <a:r>
              <a:rPr sz="1400" b="1" spc="-10" dirty="0">
                <a:latin typeface="Arial"/>
                <a:cs typeface="Arial"/>
              </a:rPr>
              <a:t>phenylbenzidine))]</a:t>
            </a:r>
            <a:endParaRPr sz="1400">
              <a:latin typeface="Arial"/>
              <a:cs typeface="Arial"/>
            </a:endParaRPr>
          </a:p>
          <a:p>
            <a:pPr marL="247650" indent="-235585">
              <a:lnSpc>
                <a:spcPct val="100000"/>
              </a:lnSpc>
              <a:spcBef>
                <a:spcPts val="655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48285" algn="l"/>
              </a:tabLst>
            </a:pPr>
            <a:r>
              <a:rPr sz="1400" b="1" spc="-5" dirty="0">
                <a:latin typeface="Arial"/>
                <a:cs typeface="Arial"/>
              </a:rPr>
              <a:t>AM1.5G efficiency of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1.6%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05597" y="4635246"/>
            <a:ext cx="4732020" cy="2571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052" y="511556"/>
            <a:ext cx="5480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24459C"/>
                </a:solidFill>
              </a:rPr>
              <a:t>Junction </a:t>
            </a:r>
            <a:r>
              <a:rPr spc="-5" dirty="0">
                <a:solidFill>
                  <a:srgbClr val="24459C"/>
                </a:solidFill>
              </a:rPr>
              <a:t>Type QD Solar</a:t>
            </a:r>
            <a:r>
              <a:rPr spc="-60" dirty="0">
                <a:solidFill>
                  <a:srgbClr val="24459C"/>
                </a:solidFill>
              </a:rPr>
              <a:t> </a:t>
            </a:r>
            <a:r>
              <a:rPr spc="-10" dirty="0">
                <a:solidFill>
                  <a:srgbClr val="24459C"/>
                </a:solidFill>
              </a:rPr>
              <a:t>Cell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41883" y="1270253"/>
            <a:ext cx="2531364" cy="209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2227" y="1248155"/>
            <a:ext cx="5276850" cy="4181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7855" y="3334511"/>
            <a:ext cx="2800350" cy="2095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58753" y="5556758"/>
            <a:ext cx="7237730" cy="43053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8100" marR="30480">
              <a:lnSpc>
                <a:spcPts val="1510"/>
              </a:lnSpc>
              <a:spcBef>
                <a:spcPts val="290"/>
              </a:spcBef>
              <a:buClr>
                <a:srgbClr val="9A0000"/>
              </a:buClr>
              <a:buSzPct val="110714"/>
              <a:buFont typeface="Wingdings"/>
              <a:buChar char=""/>
              <a:tabLst>
                <a:tab pos="280670" algn="l"/>
              </a:tabLst>
            </a:pPr>
            <a:r>
              <a:rPr sz="1400" b="1" spc="-5" dirty="0">
                <a:latin typeface="Arial"/>
                <a:cs typeface="Arial"/>
              </a:rPr>
              <a:t>Under 0.94 sun illumination, the best devices showed a </a:t>
            </a:r>
            <a:r>
              <a:rPr sz="1400" b="1" spc="-40" dirty="0">
                <a:latin typeface="Arial"/>
                <a:cs typeface="Arial"/>
              </a:rPr>
              <a:t>Voc </a:t>
            </a:r>
            <a:r>
              <a:rPr sz="1400" b="1" spc="-5" dirty="0">
                <a:latin typeface="Arial"/>
                <a:cs typeface="Arial"/>
              </a:rPr>
              <a:t>of 0.51 </a:t>
            </a:r>
            <a:r>
              <a:rPr sz="1400" b="1" spc="-70" dirty="0">
                <a:latin typeface="Arial"/>
                <a:cs typeface="Arial"/>
              </a:rPr>
              <a:t>V, </a:t>
            </a:r>
            <a:r>
              <a:rPr sz="1400" b="1" spc="-5" dirty="0">
                <a:latin typeface="Arial"/>
                <a:cs typeface="Arial"/>
              </a:rPr>
              <a:t>a Jsc of 16.2  mA </a:t>
            </a:r>
            <a:r>
              <a:rPr sz="1400" b="1" spc="5" dirty="0">
                <a:latin typeface="Arial"/>
                <a:cs typeface="Arial"/>
              </a:rPr>
              <a:t>cm</a:t>
            </a:r>
            <a:r>
              <a:rPr sz="1350" b="1" spc="7" baseline="24691" dirty="0">
                <a:latin typeface="Arial"/>
                <a:cs typeface="Arial"/>
              </a:rPr>
              <a:t>−2 </a:t>
            </a:r>
            <a:r>
              <a:rPr sz="1400" b="1" spc="-5" dirty="0">
                <a:latin typeface="Arial"/>
                <a:cs typeface="Arial"/>
              </a:rPr>
              <a:t>, and FF of </a:t>
            </a:r>
            <a:r>
              <a:rPr sz="1400" b="1" spc="-15" dirty="0">
                <a:latin typeface="Arial"/>
                <a:cs typeface="Arial"/>
              </a:rPr>
              <a:t>58%, </a:t>
            </a:r>
            <a:r>
              <a:rPr sz="1400" b="1" spc="-10" dirty="0">
                <a:latin typeface="Arial"/>
                <a:cs typeface="Arial"/>
              </a:rPr>
              <a:t>corresponding </a:t>
            </a:r>
            <a:r>
              <a:rPr sz="1400" b="1" spc="-5" dirty="0">
                <a:latin typeface="Arial"/>
                <a:cs typeface="Arial"/>
              </a:rPr>
              <a:t>to an </a:t>
            </a:r>
            <a:r>
              <a:rPr sz="1400" b="1" spc="-10" dirty="0">
                <a:latin typeface="Arial"/>
                <a:cs typeface="Arial"/>
              </a:rPr>
              <a:t>efficiency </a:t>
            </a:r>
            <a:r>
              <a:rPr sz="1400" b="1" spc="-5" dirty="0">
                <a:latin typeface="Arial"/>
                <a:cs typeface="Arial"/>
              </a:rPr>
              <a:t>of</a:t>
            </a:r>
            <a:r>
              <a:rPr sz="1400" b="1" spc="-18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5.1%.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1005" y="1952625"/>
            <a:ext cx="392625" cy="11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59625" y="1876724"/>
            <a:ext cx="211074" cy="186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09059" y="1835911"/>
            <a:ext cx="4819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16</a:t>
            </a:r>
            <a:r>
              <a:rPr sz="1600" b="1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4839" y="206273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19">
                <a:moveTo>
                  <a:pt x="0" y="0"/>
                </a:moveTo>
                <a:lnTo>
                  <a:pt x="0" y="858012"/>
                </a:lnTo>
                <a:lnTo>
                  <a:pt x="9144000" y="85801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61145" y="2063495"/>
            <a:ext cx="5545835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87332" y="2063496"/>
            <a:ext cx="156210" cy="43815"/>
          </a:xfrm>
          <a:custGeom>
            <a:avLst/>
            <a:gdLst/>
            <a:ahLst/>
            <a:cxnLst/>
            <a:rect l="l" t="t" r="r" b="b"/>
            <a:pathLst>
              <a:path w="156209" h="43814">
                <a:moveTo>
                  <a:pt x="155588" y="0"/>
                </a:moveTo>
                <a:lnTo>
                  <a:pt x="0" y="0"/>
                </a:lnTo>
                <a:lnTo>
                  <a:pt x="6296" y="10477"/>
                </a:lnTo>
                <a:lnTo>
                  <a:pt x="38265" y="34599"/>
                </a:lnTo>
                <a:lnTo>
                  <a:pt x="77448" y="43433"/>
                </a:lnTo>
                <a:lnTo>
                  <a:pt x="117072" y="34599"/>
                </a:lnTo>
                <a:lnTo>
                  <a:pt x="149267" y="10477"/>
                </a:lnTo>
                <a:lnTo>
                  <a:pt x="15558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80333" y="2063496"/>
            <a:ext cx="170180" cy="48260"/>
          </a:xfrm>
          <a:custGeom>
            <a:avLst/>
            <a:gdLst/>
            <a:ahLst/>
            <a:cxnLst/>
            <a:rect l="l" t="t" r="r" b="b"/>
            <a:pathLst>
              <a:path w="170179" h="48260">
                <a:moveTo>
                  <a:pt x="170054" y="0"/>
                </a:moveTo>
                <a:lnTo>
                  <a:pt x="156397" y="0"/>
                </a:lnTo>
                <a:lnTo>
                  <a:pt x="143786" y="16120"/>
                </a:lnTo>
                <a:lnTo>
                  <a:pt x="112139" y="34026"/>
                </a:lnTo>
                <a:lnTo>
                  <a:pt x="77114" y="38301"/>
                </a:lnTo>
                <a:lnTo>
                  <a:pt x="42836" y="28277"/>
                </a:lnTo>
                <a:lnTo>
                  <a:pt x="13426" y="3286"/>
                </a:lnTo>
                <a:lnTo>
                  <a:pt x="11774" y="0"/>
                </a:lnTo>
                <a:lnTo>
                  <a:pt x="0" y="0"/>
                </a:lnTo>
                <a:lnTo>
                  <a:pt x="1413" y="3004"/>
                </a:lnTo>
                <a:lnTo>
                  <a:pt x="25893" y="28769"/>
                </a:lnTo>
                <a:lnTo>
                  <a:pt x="54910" y="43532"/>
                </a:lnTo>
                <a:lnTo>
                  <a:pt x="86072" y="47822"/>
                </a:lnTo>
                <a:lnTo>
                  <a:pt x="116989" y="42168"/>
                </a:lnTo>
                <a:lnTo>
                  <a:pt x="145269" y="27096"/>
                </a:lnTo>
                <a:lnTo>
                  <a:pt x="168519" y="3134"/>
                </a:lnTo>
                <a:lnTo>
                  <a:pt x="170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1145" y="2920745"/>
            <a:ext cx="5545835" cy="3206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70239" y="2116073"/>
            <a:ext cx="6553200" cy="3324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1467"/>
            <a:ext cx="3561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dirty="0">
                <a:latin typeface="Times New Roman"/>
                <a:cs typeface="Times New Roman"/>
              </a:rPr>
              <a:t>Dye-Sensitized Solar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Cell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4153" y="1941576"/>
            <a:ext cx="6477000" cy="4124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2039" y="1608582"/>
            <a:ext cx="7901940" cy="4616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5473" y="2063489"/>
            <a:ext cx="8324850" cy="2881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9099" y="4920945"/>
            <a:ext cx="5073015" cy="65402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54000" indent="-216535">
              <a:lnSpc>
                <a:spcPct val="100000"/>
              </a:lnSpc>
              <a:spcBef>
                <a:spcPts val="940"/>
              </a:spcBef>
              <a:buFont typeface="Wingdings"/>
              <a:buChar char=""/>
              <a:tabLst>
                <a:tab pos="254635" algn="l"/>
              </a:tabLst>
            </a:pPr>
            <a:r>
              <a:rPr sz="1400" spc="-20" dirty="0">
                <a:latin typeface="Gulim"/>
                <a:cs typeface="Gulim"/>
              </a:rPr>
              <a:t>Light </a:t>
            </a:r>
            <a:r>
              <a:rPr sz="1400" spc="10" dirty="0">
                <a:latin typeface="Gulim"/>
                <a:cs typeface="Gulim"/>
              </a:rPr>
              <a:t>Absorption </a:t>
            </a:r>
            <a:r>
              <a:rPr sz="1400" spc="20" dirty="0">
                <a:latin typeface="Gulim"/>
                <a:cs typeface="Gulim"/>
              </a:rPr>
              <a:t>Coefficient </a:t>
            </a:r>
            <a:r>
              <a:rPr sz="1400" spc="-120" dirty="0">
                <a:latin typeface="Gulim"/>
                <a:cs typeface="Gulim"/>
              </a:rPr>
              <a:t>: </a:t>
            </a:r>
            <a:r>
              <a:rPr sz="1400" spc="40" dirty="0">
                <a:latin typeface="Gulim"/>
                <a:cs typeface="Gulim"/>
              </a:rPr>
              <a:t>more </a:t>
            </a:r>
            <a:r>
              <a:rPr sz="1400" spc="30" dirty="0">
                <a:latin typeface="Gulim"/>
                <a:cs typeface="Gulim"/>
              </a:rPr>
              <a:t>than </a:t>
            </a:r>
            <a:r>
              <a:rPr sz="1400" spc="-55" dirty="0">
                <a:latin typeface="Gulim"/>
                <a:cs typeface="Gulim"/>
              </a:rPr>
              <a:t>1.5 </a:t>
            </a:r>
            <a:r>
              <a:rPr sz="1400" spc="-5" dirty="0">
                <a:latin typeface="Gulim"/>
                <a:cs typeface="Gulim"/>
              </a:rPr>
              <a:t>x </a:t>
            </a:r>
            <a:r>
              <a:rPr sz="1400" spc="5" dirty="0">
                <a:latin typeface="Gulim"/>
                <a:cs typeface="Gulim"/>
              </a:rPr>
              <a:t>10</a:t>
            </a:r>
            <a:r>
              <a:rPr sz="1350" spc="7" baseline="24691" dirty="0">
                <a:latin typeface="Gulim"/>
                <a:cs typeface="Gulim"/>
              </a:rPr>
              <a:t>-4</a:t>
            </a:r>
            <a:r>
              <a:rPr sz="1350" spc="-150" baseline="24691" dirty="0">
                <a:latin typeface="Gulim"/>
                <a:cs typeface="Gulim"/>
              </a:rPr>
              <a:t> </a:t>
            </a:r>
            <a:r>
              <a:rPr sz="1400" spc="-20" dirty="0">
                <a:latin typeface="Gulim"/>
                <a:cs typeface="Gulim"/>
              </a:rPr>
              <a:t>cm-1</a:t>
            </a:r>
            <a:endParaRPr sz="1400">
              <a:latin typeface="Gulim"/>
              <a:cs typeface="Gulim"/>
            </a:endParaRPr>
          </a:p>
          <a:p>
            <a:pPr marL="302895" indent="-265430">
              <a:lnSpc>
                <a:spcPct val="100000"/>
              </a:lnSpc>
              <a:spcBef>
                <a:spcPts val="840"/>
              </a:spcBef>
              <a:buFont typeface="Wingdings"/>
              <a:buChar char=""/>
              <a:tabLst>
                <a:tab pos="303530" algn="l"/>
              </a:tabLst>
            </a:pPr>
            <a:r>
              <a:rPr sz="1400" spc="40" dirty="0">
                <a:latin typeface="Gulim"/>
                <a:cs typeface="Gulim"/>
              </a:rPr>
              <a:t>Wave </a:t>
            </a:r>
            <a:r>
              <a:rPr sz="1400" spc="25" dirty="0">
                <a:latin typeface="Gulim"/>
                <a:cs typeface="Gulim"/>
              </a:rPr>
              <a:t>length </a:t>
            </a:r>
            <a:r>
              <a:rPr sz="1400" spc="-120" dirty="0">
                <a:latin typeface="Gulim"/>
                <a:cs typeface="Gulim"/>
              </a:rPr>
              <a:t>: </a:t>
            </a:r>
            <a:r>
              <a:rPr sz="1400" spc="-15" dirty="0">
                <a:latin typeface="Gulim"/>
                <a:cs typeface="Gulim"/>
              </a:rPr>
              <a:t>up </a:t>
            </a:r>
            <a:r>
              <a:rPr sz="1400" spc="50" dirty="0">
                <a:latin typeface="Gulim"/>
                <a:cs typeface="Gulim"/>
              </a:rPr>
              <a:t>to </a:t>
            </a:r>
            <a:r>
              <a:rPr sz="1400" spc="-120" dirty="0">
                <a:latin typeface="Gulim"/>
                <a:cs typeface="Gulim"/>
              </a:rPr>
              <a:t>~ </a:t>
            </a:r>
            <a:r>
              <a:rPr sz="1400" spc="10" dirty="0">
                <a:latin typeface="Gulim"/>
                <a:cs typeface="Gulim"/>
              </a:rPr>
              <a:t>800</a:t>
            </a:r>
            <a:r>
              <a:rPr sz="1400" spc="80" dirty="0">
                <a:latin typeface="Gulim"/>
                <a:cs typeface="Gulim"/>
              </a:rPr>
              <a:t> </a:t>
            </a:r>
            <a:r>
              <a:rPr sz="1400" spc="-20" dirty="0">
                <a:latin typeface="Gulim"/>
                <a:cs typeface="Gulim"/>
              </a:rPr>
              <a:t>nm</a:t>
            </a:r>
            <a:endParaRPr sz="1400">
              <a:latin typeface="Gulim"/>
              <a:cs typeface="Guli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4700" y="5838825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4587" y="1760982"/>
            <a:ext cx="8429243" cy="3902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95335" y="1826514"/>
            <a:ext cx="7589519" cy="3675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9461" y="2482595"/>
            <a:ext cx="4030979" cy="3400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52579" y="2670810"/>
            <a:ext cx="4030979" cy="305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71357" y="1451610"/>
            <a:ext cx="8047482" cy="5755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079500" y="6372225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3999" y="858012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30031" y="1557527"/>
            <a:ext cx="6488429" cy="4792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30031" y="6349746"/>
            <a:ext cx="6488429" cy="333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30387" y="1628394"/>
            <a:ext cx="6700266" cy="4721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0387" y="6349746"/>
            <a:ext cx="6700266" cy="262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6319" y="1463802"/>
            <a:ext cx="5695950" cy="1838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1005" y="3230117"/>
            <a:ext cx="4448555" cy="275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9753" y="3809238"/>
            <a:ext cx="5515355" cy="1683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73506" y="5735791"/>
            <a:ext cx="4171581" cy="142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6319" y="1463802"/>
            <a:ext cx="5695950" cy="1838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51005" y="3230117"/>
            <a:ext cx="4448555" cy="275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75439" y="3777996"/>
            <a:ext cx="4162044" cy="2571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0673" y="5800344"/>
            <a:ext cx="4528565" cy="953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5439" y="6349746"/>
            <a:ext cx="4162044" cy="5737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7325" y="1830323"/>
            <a:ext cx="5368290" cy="45194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74412" y="6349746"/>
            <a:ext cx="757258" cy="85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9323" y="611377"/>
            <a:ext cx="6320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00" dirty="0">
                <a:solidFill>
                  <a:srgbClr val="000000"/>
                </a:solidFill>
                <a:latin typeface="Gulim"/>
                <a:cs typeface="Gulim"/>
              </a:rPr>
              <a:t>Peroveskite </a:t>
            </a:r>
            <a:r>
              <a:rPr b="0" spc="-50" dirty="0">
                <a:solidFill>
                  <a:srgbClr val="000000"/>
                </a:solidFill>
                <a:latin typeface="Gulim"/>
                <a:cs typeface="Gulim"/>
              </a:rPr>
              <a:t>Thin </a:t>
            </a:r>
            <a:r>
              <a:rPr b="0" spc="-114" dirty="0">
                <a:solidFill>
                  <a:srgbClr val="000000"/>
                </a:solidFill>
                <a:latin typeface="Gulim"/>
                <a:cs typeface="Gulim"/>
              </a:rPr>
              <a:t>Film </a:t>
            </a:r>
            <a:r>
              <a:rPr b="0" spc="55" dirty="0">
                <a:solidFill>
                  <a:srgbClr val="000000"/>
                </a:solidFill>
                <a:latin typeface="Gulim"/>
                <a:cs typeface="Gulim"/>
              </a:rPr>
              <a:t>Solar</a:t>
            </a:r>
            <a:r>
              <a:rPr b="0" dirty="0">
                <a:solidFill>
                  <a:srgbClr val="000000"/>
                </a:solidFill>
                <a:latin typeface="Gulim"/>
                <a:cs typeface="Gulim"/>
              </a:rPr>
              <a:t> </a:t>
            </a:r>
            <a:r>
              <a:rPr b="0" spc="10" dirty="0">
                <a:solidFill>
                  <a:srgbClr val="000000"/>
                </a:solidFill>
                <a:latin typeface="Gulim"/>
                <a:cs typeface="Gulim"/>
              </a:rPr>
              <a:t>Cells</a:t>
            </a:r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8783" y="1499616"/>
            <a:ext cx="5515355" cy="1790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4439" y="3283458"/>
            <a:ext cx="4314444" cy="332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8041" y="3149345"/>
            <a:ext cx="2876550" cy="40576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0500" y="1952625"/>
            <a:ext cx="8153400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693" y="542798"/>
            <a:ext cx="44951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Dye-Sensitized Solar</a:t>
            </a:r>
            <a:r>
              <a:rPr sz="2800" spc="-9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Cells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39" y="2919983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96734" y="3659885"/>
            <a:ext cx="3022092" cy="118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42193" y="1335278"/>
            <a:ext cx="5420360" cy="2436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  <a:p>
            <a:pPr marL="1250950" lvl="1" indent="-343535">
              <a:lnSpc>
                <a:spcPct val="100000"/>
              </a:lnSpc>
              <a:spcBef>
                <a:spcPts val="1825"/>
              </a:spcBef>
              <a:buClr>
                <a:srgbClr val="0070C0"/>
              </a:buClr>
              <a:buFont typeface="Wingdings"/>
              <a:buChar char=""/>
              <a:tabLst>
                <a:tab pos="1250315" algn="l"/>
                <a:tab pos="1250950" algn="l"/>
              </a:tabLst>
            </a:pP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Cost-effective materials &amp;</a:t>
            </a:r>
            <a:r>
              <a:rPr sz="20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process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0070C0"/>
              </a:buClr>
              <a:buFont typeface="Wingdings"/>
              <a:buChar char=""/>
            </a:pPr>
            <a:endParaRPr sz="2900">
              <a:latin typeface="Times New Roman"/>
              <a:cs typeface="Times New Roman"/>
            </a:endParaRPr>
          </a:p>
          <a:p>
            <a:pPr marL="1250950" lvl="1" indent="-342900">
              <a:lnSpc>
                <a:spcPct val="100000"/>
              </a:lnSpc>
              <a:buClr>
                <a:srgbClr val="0070C0"/>
              </a:buClr>
              <a:buFont typeface="Wingdings"/>
              <a:buChar char=""/>
              <a:tabLst>
                <a:tab pos="1250315" algn="l"/>
                <a:tab pos="1250950" algn="l"/>
              </a:tabLst>
            </a:pP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Low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 toxicity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0070C0"/>
              </a:buClr>
              <a:buFont typeface="Wingdings"/>
              <a:buChar char=""/>
            </a:pPr>
            <a:endParaRPr sz="2950">
              <a:latin typeface="Times New Roman"/>
              <a:cs typeface="Times New Roman"/>
            </a:endParaRPr>
          </a:p>
          <a:p>
            <a:pPr marL="1250950" lvl="1" indent="-342900">
              <a:lnSpc>
                <a:spcPct val="100000"/>
              </a:lnSpc>
              <a:buClr>
                <a:srgbClr val="0070C0"/>
              </a:buClr>
              <a:buFont typeface="Wingdings"/>
              <a:buChar char=""/>
              <a:tabLst>
                <a:tab pos="1250315" algn="l"/>
                <a:tab pos="1250950" algn="l"/>
              </a:tabLst>
            </a:pPr>
            <a:r>
              <a:rPr sz="3000" b="1" spc="-15" baseline="1388" dirty="0">
                <a:solidFill>
                  <a:srgbClr val="002060"/>
                </a:solidFill>
                <a:latin typeface="Arial"/>
                <a:cs typeface="Arial"/>
              </a:rPr>
              <a:t>Transparent </a:t>
            </a:r>
            <a:r>
              <a:rPr sz="3000" b="1" spc="-7" baseline="1388" dirty="0">
                <a:solidFill>
                  <a:srgbClr val="002060"/>
                </a:solidFill>
                <a:latin typeface="Arial"/>
                <a:cs typeface="Arial"/>
              </a:rPr>
              <a:t>&amp;</a:t>
            </a:r>
            <a:r>
              <a:rPr sz="3000" b="1" spc="7" baseline="13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sz="2000" b="1" spc="-5" dirty="0">
                <a:solidFill>
                  <a:srgbClr val="92D050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0070C0"/>
                </a:solidFill>
                <a:latin typeface="Arial"/>
                <a:cs typeface="Arial"/>
              </a:rPr>
              <a:t>r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f</a:t>
            </a:r>
            <a:r>
              <a:rPr sz="2000" b="1" spc="-5" dirty="0">
                <a:solidFill>
                  <a:srgbClr val="7030A0"/>
                </a:solidFill>
                <a:latin typeface="Arial"/>
                <a:cs typeface="Arial"/>
              </a:rPr>
              <a:t>u</a:t>
            </a:r>
            <a:r>
              <a:rPr sz="2000" b="1" spc="-5" dirty="0"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5300" y="3476625"/>
            <a:ext cx="363029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0"/>
              </a:lnSpc>
              <a:tabLst>
                <a:tab pos="2299970" algn="l"/>
              </a:tabLst>
            </a:pPr>
            <a:r>
              <a:rPr sz="2400" b="1" spc="-5" dirty="0">
                <a:solidFill>
                  <a:srgbClr val="002060"/>
                </a:solidFill>
                <a:latin typeface="Times New Roman"/>
                <a:cs typeface="Times New Roman"/>
              </a:rPr>
              <a:t>TOYOTA	DYE</a:t>
            </a:r>
            <a:r>
              <a:rPr sz="2400" b="1" spc="-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SOL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839" y="3777234"/>
            <a:ext cx="9144000" cy="858519"/>
          </a:xfrm>
          <a:custGeom>
            <a:avLst/>
            <a:gdLst/>
            <a:ahLst/>
            <a:cxnLst/>
            <a:rect l="l" t="t" r="r" b="b"/>
            <a:pathLst>
              <a:path w="9144000" h="858520">
                <a:moveTo>
                  <a:pt x="0" y="0"/>
                </a:moveTo>
                <a:lnTo>
                  <a:pt x="0" y="858012"/>
                </a:lnTo>
                <a:lnTo>
                  <a:pt x="9144000" y="85801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46339" y="3931920"/>
            <a:ext cx="5496305" cy="703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4345" y="3950208"/>
            <a:ext cx="1638299" cy="685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96734" y="3777996"/>
            <a:ext cx="3022092" cy="24772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10275" y="4635246"/>
            <a:ext cx="3601896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04345" y="4635246"/>
            <a:ext cx="1638299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6339" y="5492496"/>
            <a:ext cx="5496305" cy="61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20481" y="6181344"/>
            <a:ext cx="7266431" cy="1684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26577" y="6349746"/>
            <a:ext cx="7278623" cy="3192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83213" y="6133590"/>
            <a:ext cx="716343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80" dirty="0">
                <a:latin typeface="Times New Roman"/>
                <a:cs typeface="Times New Roman"/>
              </a:rPr>
              <a:t>BIPV, </a:t>
            </a:r>
            <a:r>
              <a:rPr sz="2800" b="1" dirty="0">
                <a:latin typeface="Times New Roman"/>
                <a:cs typeface="Times New Roman"/>
              </a:rPr>
              <a:t>Building Integrated Photovoltaic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System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473" y="676910"/>
            <a:ext cx="44754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24459C"/>
                </a:solidFill>
              </a:rPr>
              <a:t>Photoelectrochemical</a:t>
            </a:r>
            <a:r>
              <a:rPr sz="2800" spc="-75" dirty="0">
                <a:solidFill>
                  <a:srgbClr val="24459C"/>
                </a:solidFill>
              </a:rPr>
              <a:t> </a:t>
            </a:r>
            <a:r>
              <a:rPr sz="2800" dirty="0">
                <a:solidFill>
                  <a:srgbClr val="24459C"/>
                </a:solidFill>
              </a:rPr>
              <a:t>Cell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32039" y="1244346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38100">
            <a:solidFill>
              <a:srgbClr val="FFB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42193" y="1335278"/>
            <a:ext cx="215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100"/>
              </a:spcBef>
              <a:buClr>
                <a:srgbClr val="3333FF"/>
              </a:buClr>
              <a:buSzPct val="108333"/>
              <a:buFont typeface="Wingdings"/>
              <a:buChar char=""/>
              <a:tabLst>
                <a:tab pos="387350" algn="l"/>
              </a:tabLst>
            </a:pPr>
            <a:r>
              <a:rPr sz="2400" spc="-5" smtClean="0">
                <a:latin typeface="Times New Roman"/>
                <a:cs typeface="Times New Roman"/>
              </a:rPr>
              <a:t>DSSC</a:t>
            </a:r>
            <a:endParaRPr sz="2400">
              <a:latin typeface="Gulim"/>
              <a:cs typeface="Guli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90051" y="2008632"/>
            <a:ext cx="6047994" cy="4341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0051" y="6349746"/>
            <a:ext cx="6047994" cy="196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1824</Words>
  <Application>Microsoft Office PowerPoint</Application>
  <PresentationFormat>Custom</PresentationFormat>
  <Paragraphs>259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Dye-Sensitized Solar Cells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Long Term Stability (LTS)</vt:lpstr>
      <vt:lpstr>Photoelectrochemical Cell</vt:lpstr>
      <vt:lpstr>Photoelectrochemical Cell</vt:lpstr>
      <vt:lpstr>Photoelectrochemical Cell</vt:lpstr>
      <vt:lpstr>Photoelectrochemical Cell</vt:lpstr>
      <vt:lpstr>Slide 19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Photoelectrochemical Cell</vt:lpstr>
      <vt:lpstr>Organic Photovotaic Cell</vt:lpstr>
      <vt:lpstr>Organic Photovotaic Cell</vt:lpstr>
      <vt:lpstr>Organic Photovotaic Cell</vt:lpstr>
      <vt:lpstr>Organic Photovotaic Cell</vt:lpstr>
      <vt:lpstr>Organic Photovotaic Cell</vt:lpstr>
      <vt:lpstr>Organic Photovotaic Cell</vt:lpstr>
      <vt:lpstr>Organic Photovotaic Cell</vt:lpstr>
      <vt:lpstr>CIGS Structure and Working Principle</vt:lpstr>
      <vt:lpstr>GIGS Solar Cell Process</vt:lpstr>
      <vt:lpstr>Flexible GIGS</vt:lpstr>
      <vt:lpstr>Limit of Efficiency of Solar Cells</vt:lpstr>
      <vt:lpstr>Carrier Multiplication</vt:lpstr>
      <vt:lpstr>Multiple Exciton Generation</vt:lpstr>
      <vt:lpstr>Multiple Exciton Generation</vt:lpstr>
      <vt:lpstr>QD-based Solar Cells for MEG</vt:lpstr>
      <vt:lpstr>QD Solar Cell</vt:lpstr>
      <vt:lpstr>Multiple Exciton Collection</vt:lpstr>
      <vt:lpstr>Junction Type QD Solar Cell</vt:lpstr>
      <vt:lpstr>Junction Type QD Solar Cell</vt:lpstr>
      <vt:lpstr>Junction Type QD Solar Cell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  <vt:lpstr>Peroveskite Thin Film Solar Cells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&lt;4D6963726F736F667420506F776572506F696E74202D20BFA1B3CAC1F6BAAFC8AFBCD2C0E7C6AFB7D031302E70707478&gt;</dc:title>
  <dc:creator>&lt;C1A4C7F6BCAE&gt;</dc:creator>
  <cp:lastModifiedBy>user1</cp:lastModifiedBy>
  <cp:revision>3</cp:revision>
  <dcterms:created xsi:type="dcterms:W3CDTF">2019-07-08T15:05:19Z</dcterms:created>
  <dcterms:modified xsi:type="dcterms:W3CDTF">2020-04-30T12:27:50Z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2014-12-01T00:00:00Z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2019-07-08T00:00:00Z</vt:filetime>
  </property>
</Properties>
</file>