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200900" cy="9715500"/>
  <p:notesSz cx="7200900" cy="9715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62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0067" y="3011805"/>
            <a:ext cx="6120765" cy="2040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80135" y="5440680"/>
            <a:ext cx="5040629" cy="2428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0045" y="2234565"/>
            <a:ext cx="3132391" cy="6412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08463" y="2234565"/>
            <a:ext cx="3132391" cy="6412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045" y="388619"/>
            <a:ext cx="6480809" cy="1554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0045" y="2234565"/>
            <a:ext cx="6480809" cy="6412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48306" y="9035415"/>
            <a:ext cx="2304287" cy="48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0045" y="9035415"/>
            <a:ext cx="1656207" cy="48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84648" y="9035415"/>
            <a:ext cx="1656207" cy="48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9.xml"/><Relationship Id="rId7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639" y="684265"/>
            <a:ext cx="2910205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5080">
              <a:lnSpc>
                <a:spcPct val="101299"/>
              </a:lnSpc>
            </a:pPr>
            <a:r>
              <a:rPr sz="900" spc="45" dirty="0">
                <a:latin typeface="PMingLiU"/>
                <a:cs typeface="PMingLiU"/>
              </a:rPr>
              <a:t>synthetic-phosphopeptides</a:t>
            </a:r>
            <a:r>
              <a:rPr sz="900" spc="70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in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the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60" dirty="0">
                <a:latin typeface="PMingLiU"/>
                <a:cs typeface="PMingLiU"/>
              </a:rPr>
              <a:t>rat.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i="1" spc="25" dirty="0">
                <a:latin typeface="Book Antiqua"/>
                <a:cs typeface="Book Antiqua"/>
              </a:rPr>
              <a:t>Journal</a:t>
            </a:r>
            <a:r>
              <a:rPr sz="900" i="1" spc="70" dirty="0">
                <a:latin typeface="Book Antiqua"/>
                <a:cs typeface="Book Antiqua"/>
              </a:rPr>
              <a:t> of</a:t>
            </a:r>
            <a:r>
              <a:rPr sz="900" i="1" spc="75" dirty="0">
                <a:latin typeface="Book Antiqua"/>
                <a:cs typeface="Book Antiqua"/>
              </a:rPr>
              <a:t> </a:t>
            </a:r>
            <a:r>
              <a:rPr sz="900" i="1" spc="20" dirty="0">
                <a:latin typeface="Book Antiqua"/>
                <a:cs typeface="Book Antiqua"/>
              </a:rPr>
              <a:t>Dental</a:t>
            </a:r>
            <a:r>
              <a:rPr sz="900" i="1" spc="10" dirty="0">
                <a:latin typeface="Book Antiqua"/>
                <a:cs typeface="Book Antiqua"/>
              </a:rPr>
              <a:t> </a:t>
            </a:r>
            <a:r>
              <a:rPr sz="900" i="1" spc="30" dirty="0">
                <a:latin typeface="Book Antiqua"/>
                <a:cs typeface="Book Antiqua"/>
              </a:rPr>
              <a:t>Research</a:t>
            </a:r>
            <a:r>
              <a:rPr sz="900" i="1" spc="75" dirty="0">
                <a:latin typeface="Book Antiqua"/>
                <a:cs typeface="Book Antiqua"/>
              </a:rPr>
              <a:t> </a:t>
            </a:r>
            <a:r>
              <a:rPr sz="900" spc="50" dirty="0">
                <a:latin typeface="PMingLiU"/>
                <a:cs typeface="PMingLiU"/>
              </a:rPr>
              <a:t>74: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75" dirty="0">
                <a:latin typeface="PMingLiU"/>
                <a:cs typeface="PMingLiU"/>
              </a:rPr>
              <a:t>1272-1279.</a:t>
            </a:r>
            <a:endParaRPr sz="900">
              <a:latin typeface="PMingLiU"/>
              <a:cs typeface="PMingLiU"/>
            </a:endParaRPr>
          </a:p>
          <a:p>
            <a:pPr marL="149225" marR="5080" indent="-137160">
              <a:lnSpc>
                <a:spcPct val="101299"/>
              </a:lnSpc>
            </a:pPr>
            <a:r>
              <a:rPr sz="900" spc="45" dirty="0">
                <a:latin typeface="PMingLiU"/>
                <a:cs typeface="PMingLiU"/>
              </a:rPr>
              <a:t>Reynolds </a:t>
            </a:r>
            <a:r>
              <a:rPr sz="900" spc="-30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EC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0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0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Johnson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5" dirty="0">
                <a:latin typeface="PMingLiU"/>
                <a:cs typeface="PMingLiU"/>
              </a:rPr>
              <a:t> </a:t>
            </a:r>
            <a:r>
              <a:rPr sz="900" spc="75" dirty="0">
                <a:latin typeface="PMingLiU"/>
                <a:cs typeface="PMingLiU"/>
              </a:rPr>
              <a:t>IH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(1981)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5" dirty="0">
                <a:latin typeface="PMingLiU"/>
                <a:cs typeface="PMingLiU"/>
              </a:rPr>
              <a:t> </a:t>
            </a:r>
            <a:r>
              <a:rPr sz="900" spc="30" dirty="0">
                <a:latin typeface="PMingLiU"/>
                <a:cs typeface="PMingLiU"/>
              </a:rPr>
              <a:t>Effect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0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of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0" dirty="0">
                <a:latin typeface="PMingLiU"/>
                <a:cs typeface="PMingLiU"/>
              </a:rPr>
              <a:t> </a:t>
            </a:r>
            <a:r>
              <a:rPr sz="900" spc="45" dirty="0">
                <a:latin typeface="PMingLiU"/>
                <a:cs typeface="PMingLiU"/>
              </a:rPr>
              <a:t>milk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5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on</a:t>
            </a:r>
            <a:r>
              <a:rPr sz="900" spc="35" dirty="0">
                <a:latin typeface="PMingLiU"/>
                <a:cs typeface="PMingLiU"/>
              </a:rPr>
              <a:t> caries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45" dirty="0">
                <a:latin typeface="PMingLiU"/>
                <a:cs typeface="PMingLiU"/>
              </a:rPr>
              <a:t> </a:t>
            </a:r>
            <a:r>
              <a:rPr sz="900" spc="35" dirty="0">
                <a:latin typeface="PMingLiU"/>
                <a:cs typeface="PMingLiU"/>
              </a:rPr>
              <a:t>incidence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45" dirty="0">
                <a:latin typeface="PMingLiU"/>
                <a:cs typeface="PMingLiU"/>
              </a:rPr>
              <a:t> bacterial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 composition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of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 dental</a:t>
            </a:r>
            <a:endParaRPr sz="900">
              <a:latin typeface="PMingLiU"/>
              <a:cs typeface="PMingLiU"/>
            </a:endParaRPr>
          </a:p>
          <a:p>
            <a:pPr marL="149225" marR="5080">
              <a:lnSpc>
                <a:spcPct val="101299"/>
              </a:lnSpc>
              <a:spcBef>
                <a:spcPts val="5"/>
              </a:spcBef>
            </a:pPr>
            <a:r>
              <a:rPr sz="900" spc="55" dirty="0">
                <a:latin typeface="PMingLiU"/>
                <a:cs typeface="PMingLiU"/>
              </a:rPr>
              <a:t>plaque  </a:t>
            </a:r>
            <a:r>
              <a:rPr sz="900" spc="-10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in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1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the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5" dirty="0">
                <a:latin typeface="PMingLiU"/>
                <a:cs typeface="PMingLiU"/>
              </a:rPr>
              <a:t> </a:t>
            </a:r>
            <a:r>
              <a:rPr sz="900" spc="60" dirty="0">
                <a:latin typeface="PMingLiU"/>
                <a:cs typeface="PMingLiU"/>
              </a:rPr>
              <a:t>rat.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10" dirty="0">
                <a:latin typeface="PMingLiU"/>
                <a:cs typeface="PMingLiU"/>
              </a:rPr>
              <a:t> </a:t>
            </a:r>
            <a:r>
              <a:rPr sz="900" i="1" spc="10" dirty="0">
                <a:latin typeface="Book Antiqua"/>
                <a:cs typeface="Book Antiqua"/>
              </a:rPr>
              <a:t>Archives</a:t>
            </a:r>
            <a:r>
              <a:rPr sz="900" i="1" dirty="0">
                <a:latin typeface="Book Antiqua"/>
                <a:cs typeface="Book Antiqua"/>
              </a:rPr>
              <a:t>  </a:t>
            </a:r>
            <a:r>
              <a:rPr sz="900" i="1" spc="25" dirty="0">
                <a:latin typeface="Book Antiqua"/>
                <a:cs typeface="Book Antiqua"/>
              </a:rPr>
              <a:t> </a:t>
            </a:r>
            <a:r>
              <a:rPr sz="900" i="1" spc="70" dirty="0">
                <a:latin typeface="Book Antiqua"/>
                <a:cs typeface="Book Antiqua"/>
              </a:rPr>
              <a:t>of</a:t>
            </a:r>
            <a:r>
              <a:rPr sz="900" i="1" dirty="0">
                <a:latin typeface="Book Antiqua"/>
                <a:cs typeface="Book Antiqua"/>
              </a:rPr>
              <a:t>  </a:t>
            </a:r>
            <a:r>
              <a:rPr sz="900" i="1" spc="15" dirty="0">
                <a:latin typeface="Book Antiqua"/>
                <a:cs typeface="Book Antiqua"/>
              </a:rPr>
              <a:t> </a:t>
            </a:r>
            <a:r>
              <a:rPr sz="900" i="1" spc="30" dirty="0">
                <a:latin typeface="Book Antiqua"/>
                <a:cs typeface="Book Antiqua"/>
              </a:rPr>
              <a:t>Oral</a:t>
            </a:r>
            <a:r>
              <a:rPr sz="900" i="1" dirty="0">
                <a:latin typeface="Book Antiqua"/>
                <a:cs typeface="Book Antiqua"/>
              </a:rPr>
              <a:t>  </a:t>
            </a:r>
            <a:r>
              <a:rPr sz="900" i="1" spc="15" dirty="0">
                <a:latin typeface="Book Antiqua"/>
                <a:cs typeface="Book Antiqua"/>
              </a:rPr>
              <a:t> </a:t>
            </a:r>
            <a:r>
              <a:rPr sz="900" i="1" spc="30" dirty="0">
                <a:latin typeface="Book Antiqua"/>
                <a:cs typeface="Book Antiqua"/>
              </a:rPr>
              <a:t>Biology</a:t>
            </a:r>
            <a:r>
              <a:rPr sz="900" i="1" dirty="0">
                <a:latin typeface="Book Antiqua"/>
                <a:cs typeface="Book Antiqua"/>
              </a:rPr>
              <a:t>  </a:t>
            </a:r>
            <a:r>
              <a:rPr sz="900" i="1" spc="20" dirty="0">
                <a:latin typeface="Book Antiqua"/>
                <a:cs typeface="Book Antiqua"/>
              </a:rPr>
              <a:t> </a:t>
            </a:r>
            <a:r>
              <a:rPr sz="900" spc="45" dirty="0">
                <a:latin typeface="PMingLiU"/>
                <a:cs typeface="PMingLiU"/>
              </a:rPr>
              <a:t>26: </a:t>
            </a:r>
            <a:r>
              <a:rPr sz="900" spc="75" dirty="0">
                <a:latin typeface="PMingLiU"/>
                <a:cs typeface="PMingLiU"/>
              </a:rPr>
              <a:t>445-451.</a:t>
            </a:r>
            <a:endParaRPr sz="900">
              <a:latin typeface="PMingLiU"/>
              <a:cs typeface="PMingLiU"/>
            </a:endParaRPr>
          </a:p>
          <a:p>
            <a:pPr marL="149225" marR="5080" indent="-137160">
              <a:lnSpc>
                <a:spcPts val="1100"/>
              </a:lnSpc>
              <a:spcBef>
                <a:spcPts val="30"/>
              </a:spcBef>
            </a:pPr>
            <a:r>
              <a:rPr sz="900" spc="50" dirty="0">
                <a:latin typeface="PMingLiU"/>
                <a:cs typeface="PMingLiU"/>
              </a:rPr>
              <a:t>Rosen </a:t>
            </a:r>
            <a:r>
              <a:rPr sz="900" spc="5" dirty="0">
                <a:latin typeface="PMingLiU"/>
                <a:cs typeface="PMingLiU"/>
              </a:rPr>
              <a:t>S, </a:t>
            </a:r>
            <a:r>
              <a:rPr sz="900" spc="75" dirty="0">
                <a:latin typeface="PMingLiU"/>
                <a:cs typeface="PMingLiU"/>
              </a:rPr>
              <a:t>Min</a:t>
            </a:r>
            <a:r>
              <a:rPr sz="900" spc="-5" dirty="0">
                <a:latin typeface="PMingLiU"/>
                <a:cs typeface="PMingLiU"/>
              </a:rPr>
              <a:t> </a:t>
            </a:r>
            <a:r>
              <a:rPr sz="900" spc="35" dirty="0">
                <a:latin typeface="PMingLiU"/>
                <a:cs typeface="PMingLiU"/>
              </a:rPr>
              <a:t>DB,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Harper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30" dirty="0">
                <a:latin typeface="PMingLiU"/>
                <a:cs typeface="PMingLiU"/>
              </a:rPr>
              <a:t>DS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i="1" spc="20" dirty="0">
                <a:latin typeface="Book Antiqua"/>
                <a:cs typeface="Book Antiqua"/>
              </a:rPr>
              <a:t>et</a:t>
            </a:r>
            <a:r>
              <a:rPr sz="900" i="1" spc="10" dirty="0">
                <a:latin typeface="Book Antiqua"/>
                <a:cs typeface="Book Antiqua"/>
              </a:rPr>
              <a:t> </a:t>
            </a:r>
            <a:r>
              <a:rPr sz="900" i="1" spc="25" dirty="0">
                <a:latin typeface="Book Antiqua"/>
                <a:cs typeface="Book Antiqua"/>
              </a:rPr>
              <a:t>al</a:t>
            </a:r>
            <a:r>
              <a:rPr sz="900" spc="40" dirty="0">
                <a:latin typeface="PMingLiU"/>
                <a:cs typeface="PMingLiU"/>
              </a:rPr>
              <a:t>.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(1984)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30" dirty="0">
                <a:latin typeface="PMingLiU"/>
                <a:cs typeface="PMingLiU"/>
              </a:rPr>
              <a:t>Effect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of</a:t>
            </a:r>
            <a:r>
              <a:rPr sz="900" spc="-5" dirty="0">
                <a:latin typeface="PMingLiU"/>
                <a:cs typeface="PMingLiU"/>
              </a:rPr>
              <a:t> </a:t>
            </a:r>
            <a:r>
              <a:rPr sz="900" spc="30" dirty="0">
                <a:latin typeface="PMingLiU"/>
                <a:cs typeface="PMingLiU"/>
              </a:rPr>
              <a:t>cheese,</a:t>
            </a:r>
            <a:r>
              <a:rPr sz="900" spc="20" dirty="0">
                <a:latin typeface="PMingLiU"/>
                <a:cs typeface="PMingLiU"/>
              </a:rPr>
              <a:t> </a:t>
            </a:r>
            <a:r>
              <a:rPr sz="900" spc="60" dirty="0">
                <a:latin typeface="PMingLiU"/>
                <a:cs typeface="PMingLiU"/>
              </a:rPr>
              <a:t>with</a:t>
            </a:r>
            <a:r>
              <a:rPr sz="900" spc="20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spc="15" dirty="0">
                <a:latin typeface="PMingLiU"/>
                <a:cs typeface="PMingLiU"/>
              </a:rPr>
              <a:t> </a:t>
            </a:r>
            <a:r>
              <a:rPr sz="900" spc="60" dirty="0">
                <a:latin typeface="PMingLiU"/>
                <a:cs typeface="PMingLiU"/>
              </a:rPr>
              <a:t>without</a:t>
            </a:r>
            <a:r>
              <a:rPr sz="900" spc="25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sucrose,</a:t>
            </a:r>
            <a:r>
              <a:rPr sz="900" spc="20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on</a:t>
            </a:r>
            <a:r>
              <a:rPr sz="900" spc="2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dental</a:t>
            </a:r>
            <a:r>
              <a:rPr sz="900" spc="15" dirty="0">
                <a:latin typeface="PMingLiU"/>
                <a:cs typeface="PMingLiU"/>
              </a:rPr>
              <a:t> </a:t>
            </a:r>
            <a:r>
              <a:rPr sz="900" spc="35" dirty="0">
                <a:latin typeface="PMingLiU"/>
                <a:cs typeface="PMingLiU"/>
              </a:rPr>
              <a:t>caries</a:t>
            </a:r>
            <a:r>
              <a:rPr sz="900" spc="20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spc="20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recovery</a:t>
            </a:r>
            <a:endParaRPr sz="9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2365" y="684151"/>
            <a:ext cx="2910840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5080">
              <a:lnSpc>
                <a:spcPct val="101299"/>
              </a:lnSpc>
            </a:pPr>
            <a:r>
              <a:rPr sz="900" spc="40" dirty="0">
                <a:latin typeface="PMingLiU"/>
                <a:cs typeface="PMingLiU"/>
              </a:rPr>
              <a:t>of </a:t>
            </a:r>
            <a:r>
              <a:rPr sz="900" spc="95" dirty="0">
                <a:latin typeface="PMingLiU"/>
                <a:cs typeface="PMingLiU"/>
              </a:rPr>
              <a:t> </a:t>
            </a:r>
            <a:r>
              <a:rPr sz="900" i="1" spc="20" dirty="0">
                <a:latin typeface="Book Antiqua"/>
                <a:cs typeface="Book Antiqua"/>
              </a:rPr>
              <a:t>Streptococcus</a:t>
            </a:r>
            <a:r>
              <a:rPr sz="900" i="1" dirty="0">
                <a:latin typeface="Book Antiqua"/>
                <a:cs typeface="Book Antiqua"/>
              </a:rPr>
              <a:t>  </a:t>
            </a:r>
            <a:r>
              <a:rPr sz="900" i="1" spc="-110" dirty="0">
                <a:latin typeface="Book Antiqua"/>
                <a:cs typeface="Book Antiqua"/>
              </a:rPr>
              <a:t> </a:t>
            </a:r>
            <a:r>
              <a:rPr sz="900" i="1" spc="10" dirty="0">
                <a:latin typeface="Book Antiqua"/>
                <a:cs typeface="Book Antiqua"/>
              </a:rPr>
              <a:t>mutans</a:t>
            </a:r>
            <a:r>
              <a:rPr sz="900" i="1" dirty="0">
                <a:latin typeface="Book Antiqua"/>
                <a:cs typeface="Book Antiqua"/>
              </a:rPr>
              <a:t> </a:t>
            </a:r>
            <a:r>
              <a:rPr sz="900" i="1" spc="110" dirty="0">
                <a:latin typeface="Book Antiqua"/>
                <a:cs typeface="Book Antiqua"/>
              </a:rPr>
              <a:t> </a:t>
            </a:r>
            <a:r>
              <a:rPr sz="900" spc="40" dirty="0">
                <a:latin typeface="PMingLiU"/>
                <a:cs typeface="PMingLiU"/>
              </a:rPr>
              <a:t>in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95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rats.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95" dirty="0">
                <a:latin typeface="PMingLiU"/>
                <a:cs typeface="PMingLiU"/>
              </a:rPr>
              <a:t> </a:t>
            </a:r>
            <a:r>
              <a:rPr sz="900" i="1" spc="25" dirty="0">
                <a:latin typeface="Book Antiqua"/>
                <a:cs typeface="Book Antiqua"/>
              </a:rPr>
              <a:t>Journal</a:t>
            </a:r>
            <a:r>
              <a:rPr sz="900" i="1" dirty="0">
                <a:latin typeface="Book Antiqua"/>
                <a:cs typeface="Book Antiqua"/>
              </a:rPr>
              <a:t> </a:t>
            </a:r>
            <a:r>
              <a:rPr sz="900" i="1" spc="110" dirty="0">
                <a:latin typeface="Book Antiqua"/>
                <a:cs typeface="Book Antiqua"/>
              </a:rPr>
              <a:t> </a:t>
            </a:r>
            <a:r>
              <a:rPr sz="900" i="1" spc="70" dirty="0">
                <a:latin typeface="Book Antiqua"/>
                <a:cs typeface="Book Antiqua"/>
              </a:rPr>
              <a:t>of</a:t>
            </a:r>
            <a:r>
              <a:rPr sz="900" i="1" dirty="0">
                <a:latin typeface="Book Antiqua"/>
                <a:cs typeface="Book Antiqua"/>
              </a:rPr>
              <a:t>  </a:t>
            </a:r>
            <a:r>
              <a:rPr sz="900" i="1" spc="-110" dirty="0">
                <a:latin typeface="Book Antiqua"/>
                <a:cs typeface="Book Antiqua"/>
              </a:rPr>
              <a:t> </a:t>
            </a:r>
            <a:r>
              <a:rPr sz="900" i="1" spc="20" dirty="0">
                <a:latin typeface="Book Antiqua"/>
                <a:cs typeface="Book Antiqua"/>
              </a:rPr>
              <a:t>Dental</a:t>
            </a:r>
            <a:r>
              <a:rPr sz="900" i="1" spc="10" dirty="0">
                <a:latin typeface="Book Antiqua"/>
                <a:cs typeface="Book Antiqua"/>
              </a:rPr>
              <a:t> </a:t>
            </a:r>
            <a:r>
              <a:rPr sz="900" i="1" spc="30" dirty="0">
                <a:latin typeface="Book Antiqua"/>
                <a:cs typeface="Book Antiqua"/>
              </a:rPr>
              <a:t>Research</a:t>
            </a:r>
            <a:r>
              <a:rPr sz="900" i="1" spc="75" dirty="0">
                <a:latin typeface="Book Antiqua"/>
                <a:cs typeface="Book Antiqua"/>
              </a:rPr>
              <a:t> </a:t>
            </a:r>
            <a:r>
              <a:rPr sz="900" spc="50" dirty="0">
                <a:latin typeface="PMingLiU"/>
                <a:cs typeface="PMingLiU"/>
              </a:rPr>
              <a:t>63: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75" dirty="0">
                <a:latin typeface="PMingLiU"/>
                <a:cs typeface="PMingLiU"/>
              </a:rPr>
              <a:t>894-896.</a:t>
            </a:r>
            <a:endParaRPr sz="900">
              <a:latin typeface="PMingLiU"/>
              <a:cs typeface="PMingLiU"/>
            </a:endParaRPr>
          </a:p>
          <a:p>
            <a:pPr marL="149225" marR="5080" indent="-137160">
              <a:lnSpc>
                <a:spcPct val="101299"/>
              </a:lnSpc>
            </a:pPr>
            <a:r>
              <a:rPr sz="900" spc="20" dirty="0">
                <a:latin typeface="PMingLiU"/>
                <a:cs typeface="PMingLiU"/>
              </a:rPr>
              <a:t>Silva </a:t>
            </a:r>
            <a:r>
              <a:rPr sz="900" spc="-114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MFdeA,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114" dirty="0">
                <a:latin typeface="PMingLiU"/>
                <a:cs typeface="PMingLiU"/>
              </a:rPr>
              <a:t> </a:t>
            </a:r>
            <a:r>
              <a:rPr sz="900" spc="25" dirty="0">
                <a:latin typeface="PMingLiU"/>
                <a:cs typeface="PMingLiU"/>
              </a:rPr>
              <a:t>Burgess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120" dirty="0">
                <a:latin typeface="PMingLiU"/>
                <a:cs typeface="PMingLiU"/>
              </a:rPr>
              <a:t> </a:t>
            </a:r>
            <a:r>
              <a:rPr sz="900" spc="65" dirty="0">
                <a:latin typeface="PMingLiU"/>
                <a:cs typeface="PMingLiU"/>
              </a:rPr>
              <a:t>RC,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114" dirty="0">
                <a:latin typeface="PMingLiU"/>
                <a:cs typeface="PMingLiU"/>
              </a:rPr>
              <a:t> </a:t>
            </a:r>
            <a:r>
              <a:rPr sz="900" spc="60" dirty="0">
                <a:latin typeface="PMingLiU"/>
                <a:cs typeface="PMingLiU"/>
              </a:rPr>
              <a:t>Sandham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120" dirty="0">
                <a:latin typeface="PMingLiU"/>
                <a:cs typeface="PMingLiU"/>
              </a:rPr>
              <a:t> </a:t>
            </a:r>
            <a:r>
              <a:rPr sz="900" spc="75" dirty="0">
                <a:latin typeface="PMingLiU"/>
                <a:cs typeface="PMingLiU"/>
              </a:rPr>
              <a:t>HJ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114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114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Jenkins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114" dirty="0">
                <a:latin typeface="PMingLiU"/>
                <a:cs typeface="PMingLiU"/>
              </a:rPr>
              <a:t> </a:t>
            </a:r>
            <a:r>
              <a:rPr sz="900" spc="110" dirty="0">
                <a:latin typeface="PMingLiU"/>
                <a:cs typeface="PMingLiU"/>
              </a:rPr>
              <a:t>GN</a:t>
            </a:r>
            <a:r>
              <a:rPr sz="900" spc="4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(1987)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50" dirty="0">
                <a:latin typeface="PMingLiU"/>
                <a:cs typeface="PMingLiU"/>
              </a:rPr>
              <a:t> </a:t>
            </a:r>
            <a:r>
              <a:rPr sz="900" spc="25" dirty="0">
                <a:latin typeface="PMingLiU"/>
                <a:cs typeface="PMingLiU"/>
              </a:rPr>
              <a:t>Effects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40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of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50" dirty="0">
                <a:latin typeface="PMingLiU"/>
                <a:cs typeface="PMingLiU"/>
              </a:rPr>
              <a:t> </a:t>
            </a:r>
            <a:r>
              <a:rPr sz="900" spc="45" dirty="0">
                <a:latin typeface="PMingLiU"/>
                <a:cs typeface="PMingLiU"/>
              </a:rPr>
              <a:t>water-soluble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45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components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45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of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50" dirty="0">
                <a:latin typeface="PMingLiU"/>
                <a:cs typeface="PMingLiU"/>
              </a:rPr>
              <a:t> </a:t>
            </a:r>
            <a:r>
              <a:rPr sz="900" spc="30" dirty="0">
                <a:latin typeface="PMingLiU"/>
                <a:cs typeface="PMingLiU"/>
              </a:rPr>
              <a:t>cheese</a:t>
            </a:r>
            <a:endParaRPr sz="900">
              <a:latin typeface="PMingLiU"/>
              <a:cs typeface="PMingLiU"/>
            </a:endParaRPr>
          </a:p>
          <a:p>
            <a:pPr marL="149225" marR="5080">
              <a:lnSpc>
                <a:spcPct val="101299"/>
              </a:lnSpc>
              <a:spcBef>
                <a:spcPts val="5"/>
              </a:spcBef>
            </a:pPr>
            <a:r>
              <a:rPr sz="900" spc="70" dirty="0">
                <a:latin typeface="PMingLiU"/>
                <a:cs typeface="PMingLiU"/>
              </a:rPr>
              <a:t>on </a:t>
            </a:r>
            <a:r>
              <a:rPr sz="900" spc="-25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experimental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0" dirty="0">
                <a:latin typeface="PMingLiU"/>
                <a:cs typeface="PMingLiU"/>
              </a:rPr>
              <a:t> </a:t>
            </a:r>
            <a:r>
              <a:rPr sz="900" spc="35" dirty="0">
                <a:latin typeface="PMingLiU"/>
                <a:cs typeface="PMingLiU"/>
              </a:rPr>
              <a:t>caries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25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in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5" dirty="0">
                <a:latin typeface="PMingLiU"/>
                <a:cs typeface="PMingLiU"/>
              </a:rPr>
              <a:t> </a:t>
            </a:r>
            <a:r>
              <a:rPr sz="900" spc="60" dirty="0">
                <a:latin typeface="PMingLiU"/>
                <a:cs typeface="PMingLiU"/>
              </a:rPr>
              <a:t>humans.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0" dirty="0">
                <a:latin typeface="PMingLiU"/>
                <a:cs typeface="PMingLiU"/>
              </a:rPr>
              <a:t> </a:t>
            </a:r>
            <a:r>
              <a:rPr sz="900" i="1" spc="25" dirty="0">
                <a:latin typeface="Book Antiqua"/>
                <a:cs typeface="Book Antiqua"/>
              </a:rPr>
              <a:t>Journal</a:t>
            </a:r>
            <a:r>
              <a:rPr sz="900" i="1" dirty="0">
                <a:latin typeface="Book Antiqua"/>
                <a:cs typeface="Book Antiqua"/>
              </a:rPr>
              <a:t> </a:t>
            </a:r>
            <a:r>
              <a:rPr sz="900" i="1" spc="-10" dirty="0">
                <a:latin typeface="Book Antiqua"/>
                <a:cs typeface="Book Antiqua"/>
              </a:rPr>
              <a:t> </a:t>
            </a:r>
            <a:r>
              <a:rPr sz="900" i="1" spc="70" dirty="0">
                <a:latin typeface="Book Antiqua"/>
                <a:cs typeface="Book Antiqua"/>
              </a:rPr>
              <a:t>of</a:t>
            </a:r>
            <a:r>
              <a:rPr sz="900" i="1" dirty="0">
                <a:latin typeface="Book Antiqua"/>
                <a:cs typeface="Book Antiqua"/>
              </a:rPr>
              <a:t> </a:t>
            </a:r>
            <a:r>
              <a:rPr sz="900" i="1" spc="-10" dirty="0">
                <a:latin typeface="Book Antiqua"/>
                <a:cs typeface="Book Antiqua"/>
              </a:rPr>
              <a:t> </a:t>
            </a:r>
            <a:r>
              <a:rPr sz="900" i="1" spc="20" dirty="0">
                <a:latin typeface="Book Antiqua"/>
                <a:cs typeface="Book Antiqua"/>
              </a:rPr>
              <a:t>Dental</a:t>
            </a:r>
            <a:r>
              <a:rPr sz="900" i="1" spc="10" dirty="0">
                <a:latin typeface="Book Antiqua"/>
                <a:cs typeface="Book Antiqua"/>
              </a:rPr>
              <a:t> </a:t>
            </a:r>
            <a:r>
              <a:rPr sz="900" i="1" spc="30" dirty="0">
                <a:latin typeface="Book Antiqua"/>
                <a:cs typeface="Book Antiqua"/>
              </a:rPr>
              <a:t>Research</a:t>
            </a:r>
            <a:r>
              <a:rPr sz="900" i="1" spc="75" dirty="0">
                <a:latin typeface="Book Antiqua"/>
                <a:cs typeface="Book Antiqua"/>
              </a:rPr>
              <a:t> </a:t>
            </a:r>
            <a:r>
              <a:rPr sz="900" spc="50" dirty="0">
                <a:latin typeface="PMingLiU"/>
                <a:cs typeface="PMingLiU"/>
              </a:rPr>
              <a:t>66: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80" dirty="0">
                <a:latin typeface="PMingLiU"/>
                <a:cs typeface="PMingLiU"/>
              </a:rPr>
              <a:t>38-41.</a:t>
            </a:r>
            <a:endParaRPr sz="900">
              <a:latin typeface="PMingLiU"/>
              <a:cs typeface="PMingLiU"/>
            </a:endParaRPr>
          </a:p>
          <a:p>
            <a:pPr marL="149225" marR="5080" indent="-137160">
              <a:lnSpc>
                <a:spcPts val="1100"/>
              </a:lnSpc>
              <a:spcBef>
                <a:spcPts val="30"/>
              </a:spcBef>
            </a:pPr>
            <a:r>
              <a:rPr sz="900" spc="50" dirty="0">
                <a:latin typeface="PMingLiU"/>
                <a:cs typeface="PMingLiU"/>
              </a:rPr>
              <a:t>Thylstrup  </a:t>
            </a:r>
            <a:r>
              <a:rPr sz="900" spc="55" dirty="0">
                <a:latin typeface="PMingLiU"/>
                <a:cs typeface="PMingLiU"/>
              </a:rPr>
              <a:t> </a:t>
            </a:r>
            <a:r>
              <a:rPr sz="900" spc="30" dirty="0">
                <a:latin typeface="PMingLiU"/>
                <a:cs typeface="PMingLiU"/>
              </a:rPr>
              <a:t>A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50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50" dirty="0">
                <a:latin typeface="PMingLiU"/>
                <a:cs typeface="PMingLiU"/>
              </a:rPr>
              <a:t> </a:t>
            </a:r>
            <a:r>
              <a:rPr sz="900" spc="35" dirty="0">
                <a:latin typeface="PMingLiU"/>
                <a:cs typeface="PMingLiU"/>
              </a:rPr>
              <a:t>Fejerskov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50" dirty="0">
                <a:latin typeface="PMingLiU"/>
                <a:cs typeface="PMingLiU"/>
              </a:rPr>
              <a:t> </a:t>
            </a:r>
            <a:r>
              <a:rPr sz="900" spc="135" dirty="0">
                <a:latin typeface="PMingLiU"/>
                <a:cs typeface="PMingLiU"/>
              </a:rPr>
              <a:t>O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50" dirty="0">
                <a:latin typeface="PMingLiU"/>
                <a:cs typeface="PMingLiU"/>
              </a:rPr>
              <a:t> (1986)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50" dirty="0">
                <a:latin typeface="PMingLiU"/>
                <a:cs typeface="PMingLiU"/>
              </a:rPr>
              <a:t> </a:t>
            </a:r>
            <a:r>
              <a:rPr sz="900" i="1" spc="60" dirty="0">
                <a:latin typeface="Book Antiqua"/>
                <a:cs typeface="Book Antiqua"/>
              </a:rPr>
              <a:t>Textbook</a:t>
            </a:r>
            <a:r>
              <a:rPr sz="900" i="1" dirty="0">
                <a:latin typeface="Book Antiqua"/>
                <a:cs typeface="Book Antiqua"/>
              </a:rPr>
              <a:t>  </a:t>
            </a:r>
            <a:r>
              <a:rPr sz="900" i="1" spc="80" dirty="0">
                <a:latin typeface="Book Antiqua"/>
                <a:cs typeface="Book Antiqua"/>
              </a:rPr>
              <a:t> </a:t>
            </a:r>
            <a:r>
              <a:rPr sz="900" i="1" spc="70" dirty="0">
                <a:latin typeface="Book Antiqua"/>
                <a:cs typeface="Book Antiqua"/>
              </a:rPr>
              <a:t>of</a:t>
            </a:r>
            <a:r>
              <a:rPr sz="900" i="1" spc="45" dirty="0">
                <a:latin typeface="Book Antiqua"/>
                <a:cs typeface="Book Antiqua"/>
              </a:rPr>
              <a:t> </a:t>
            </a:r>
            <a:r>
              <a:rPr sz="900" i="1" spc="30" dirty="0">
                <a:latin typeface="Book Antiqua"/>
                <a:cs typeface="Book Antiqua"/>
              </a:rPr>
              <a:t>Cariology.</a:t>
            </a:r>
            <a:r>
              <a:rPr sz="900" i="1" spc="75" dirty="0">
                <a:latin typeface="Book Antiqua"/>
                <a:cs typeface="Book Antiqua"/>
              </a:rPr>
              <a:t> </a:t>
            </a:r>
            <a:r>
              <a:rPr sz="900" spc="55" dirty="0">
                <a:latin typeface="PMingLiU"/>
                <a:cs typeface="PMingLiU"/>
              </a:rPr>
              <a:t>Copenhagen:</a:t>
            </a:r>
            <a:r>
              <a:rPr sz="900" spc="65" dirty="0">
                <a:latin typeface="PMingLiU"/>
                <a:cs typeface="PMingLiU"/>
              </a:rPr>
              <a:t> Munksgaard.</a:t>
            </a:r>
            <a:endParaRPr sz="90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721" y="3913022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0"/>
                </a:moveTo>
                <a:lnTo>
                  <a:pt x="0" y="151193"/>
                </a:lnTo>
              </a:path>
            </a:pathLst>
          </a:custGeom>
          <a:ln w="5040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721" y="3733025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963"/>
                </a:lnTo>
              </a:path>
            </a:pathLst>
          </a:custGeom>
          <a:ln w="5040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721" y="3871976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963"/>
                </a:lnTo>
              </a:path>
            </a:pathLst>
          </a:custGeom>
          <a:ln w="5040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721" y="40109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917"/>
                </a:lnTo>
              </a:path>
            </a:pathLst>
          </a:custGeom>
          <a:ln w="5040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721" y="4105986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23"/>
                </a:lnTo>
              </a:path>
            </a:pathLst>
          </a:custGeom>
          <a:ln w="5040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6818" y="2961257"/>
            <a:ext cx="237299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5" dirty="0">
                <a:latin typeface="Arial"/>
                <a:cs typeface="Arial"/>
              </a:rPr>
              <a:t>HEAT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EXCHANGERS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111" y="3736070"/>
            <a:ext cx="2800350" cy="481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99"/>
              </a:lnSpc>
            </a:pPr>
            <a:r>
              <a:rPr sz="900" spc="10" dirty="0">
                <a:latin typeface="Arial"/>
                <a:cs typeface="Arial"/>
              </a:rPr>
              <a:t>U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Bolmstedt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Tetra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Pak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Processing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Components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AB, Lund,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Sweden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800" spc="-5" dirty="0">
                <a:latin typeface="Arial"/>
                <a:cs typeface="Arial"/>
              </a:rPr>
              <a:t>Copyright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2002,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Elsevier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Science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Ltd.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All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Rights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818" y="4719322"/>
            <a:ext cx="2910840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spc="75" dirty="0">
                <a:latin typeface="Arial"/>
                <a:cs typeface="Arial"/>
              </a:rPr>
              <a:t>Control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of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Product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Temperature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95"/>
              </a:spcBef>
            </a:pPr>
            <a:r>
              <a:rPr sz="1000" spc="85" dirty="0">
                <a:latin typeface="PMingLiU"/>
                <a:cs typeface="PMingLiU"/>
              </a:rPr>
              <a:t>One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most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important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require</a:t>
            </a:r>
            <a:r>
              <a:rPr sz="1000" spc="110" dirty="0">
                <a:latin typeface="PMingLiU"/>
                <a:cs typeface="PMingLiU"/>
              </a:rPr>
              <a:t>m</a:t>
            </a:r>
            <a:r>
              <a:rPr sz="1000" spc="45" dirty="0">
                <a:latin typeface="PMingLiU"/>
                <a:cs typeface="PMingLiU"/>
              </a:rPr>
              <a:t>ents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mode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dairying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able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60" dirty="0">
                <a:latin typeface="PMingLiU"/>
                <a:cs typeface="PMingLiU"/>
              </a:rPr>
              <a:t>trol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0" dirty="0">
                <a:latin typeface="PMingLiU"/>
                <a:cs typeface="PMingLiU"/>
              </a:rPr>
              <a:t>perature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products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every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stage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proces</a:t>
            </a:r>
            <a:r>
              <a:rPr sz="1000" spc="30" dirty="0">
                <a:latin typeface="PMingLiU"/>
                <a:cs typeface="PMingLiU"/>
              </a:rPr>
              <a:t>s.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Heating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5" dirty="0">
                <a:latin typeface="PMingLiU"/>
                <a:cs typeface="PMingLiU"/>
              </a:rPr>
              <a:t> cooling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therefore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very </a:t>
            </a:r>
            <a:r>
              <a:rPr sz="1000" spc="70" dirty="0">
                <a:latin typeface="PMingLiU"/>
                <a:cs typeface="PMingLiU"/>
              </a:rPr>
              <a:t>com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opera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ions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dairy.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92" y="5906869"/>
            <a:ext cx="2910840" cy="113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900" spc="50" dirty="0">
                <a:latin typeface="Arial"/>
                <a:cs typeface="Arial"/>
              </a:rPr>
              <a:t>Heating</a:t>
            </a:r>
            <a:endParaRPr sz="9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10"/>
              </a:spcBef>
            </a:pPr>
            <a:r>
              <a:rPr sz="1000" spc="65" dirty="0">
                <a:latin typeface="PMingLiU"/>
                <a:cs typeface="PMingLiU"/>
              </a:rPr>
              <a:t>Milk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85" dirty="0">
                <a:latin typeface="PMingLiU"/>
                <a:cs typeface="PMingLiU"/>
              </a:rPr>
              <a:t>um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lo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45" dirty="0">
                <a:latin typeface="PMingLiU"/>
                <a:cs typeface="PMingLiU"/>
              </a:rPr>
              <a:t>press</a:t>
            </a:r>
            <a:r>
              <a:rPr sz="1000" spc="60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steam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(very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seldom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used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nowad</a:t>
            </a:r>
            <a:r>
              <a:rPr sz="1000" spc="35" dirty="0">
                <a:latin typeface="PMingLiU"/>
                <a:cs typeface="PMingLiU"/>
              </a:rPr>
              <a:t>ays)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hot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water,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ri</a:t>
            </a:r>
            <a:r>
              <a:rPr sz="1000" spc="45" dirty="0">
                <a:latin typeface="PMingLiU"/>
                <a:cs typeface="PMingLiU"/>
              </a:rPr>
              <a:t>s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water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drops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corr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s-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ponding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(</a:t>
            </a:r>
            <a:r>
              <a:rPr sz="1000" i="1" spc="35" dirty="0">
                <a:latin typeface="Book Antiqua"/>
                <a:cs typeface="Book Antiqua"/>
              </a:rPr>
              <a:t>see</a:t>
            </a:r>
            <a:r>
              <a:rPr sz="1000" i="1" dirty="0">
                <a:latin typeface="Book Antiqua"/>
                <a:cs typeface="Book Antiqua"/>
              </a:rPr>
              <a:t> </a:t>
            </a:r>
            <a:r>
              <a:rPr sz="1000" i="1" spc="15" dirty="0">
                <a:latin typeface="Book Antiqua"/>
                <a:cs typeface="Book Antiqua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Services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Proces</a:t>
            </a:r>
            <a:r>
              <a:rPr sz="1000" spc="10" dirty="0">
                <a:latin typeface="Times New Roman"/>
                <a:cs typeface="Times New Roman"/>
              </a:rPr>
              <a:t>sing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Plan</a:t>
            </a:r>
            <a:r>
              <a:rPr sz="1000" spc="25" dirty="0">
                <a:latin typeface="Times New Roman"/>
                <a:cs typeface="Times New Roman"/>
              </a:rPr>
              <a:t>t</a:t>
            </a:r>
            <a:r>
              <a:rPr sz="1000" spc="-10" dirty="0">
                <a:latin typeface="Times New Roman"/>
                <a:cs typeface="Times New Roman"/>
              </a:rPr>
              <a:t>s</a:t>
            </a:r>
            <a:r>
              <a:rPr sz="1000" spc="15" dirty="0">
                <a:latin typeface="PMingLiU"/>
                <a:cs typeface="PMingLiU"/>
              </a:rPr>
              <a:t>: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Heat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Genera</a:t>
            </a:r>
            <a:r>
              <a:rPr sz="1000" spc="45" dirty="0">
                <a:latin typeface="PMingLiU"/>
                <a:cs typeface="PMingLiU"/>
              </a:rPr>
              <a:t>tion).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641" y="7203589"/>
            <a:ext cx="2910205" cy="97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900" spc="50" dirty="0">
                <a:latin typeface="Arial"/>
                <a:cs typeface="Arial"/>
              </a:rPr>
              <a:t>Cooling</a:t>
            </a:r>
            <a:endParaRPr sz="9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15"/>
              </a:spcBef>
            </a:pPr>
            <a:r>
              <a:rPr sz="1000" spc="114" dirty="0">
                <a:latin typeface="PMingLiU"/>
                <a:cs typeface="PMingLiU"/>
              </a:rPr>
              <a:t>On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arrival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dairy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cool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 </a:t>
            </a:r>
            <a:r>
              <a:rPr sz="1000" spc="80" dirty="0">
                <a:latin typeface="PMingLiU"/>
                <a:cs typeface="PMingLiU"/>
              </a:rPr>
              <a:t>5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50" baseline="27777" dirty="0">
                <a:latin typeface="Arial"/>
                <a:cs typeface="Arial"/>
              </a:rPr>
              <a:t>o</a:t>
            </a:r>
            <a:r>
              <a:rPr sz="1000" spc="85" dirty="0">
                <a:latin typeface="PMingLiU"/>
                <a:cs typeface="PMingLiU"/>
              </a:rPr>
              <a:t>C</a:t>
            </a:r>
            <a:r>
              <a:rPr sz="1000" spc="75" dirty="0">
                <a:latin typeface="PMingLiU"/>
                <a:cs typeface="PMingLiU"/>
              </a:rPr>
              <a:t> or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lower,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limit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microb</a:t>
            </a:r>
            <a:r>
              <a:rPr sz="1000" spc="40" dirty="0">
                <a:latin typeface="PMingLiU"/>
                <a:cs typeface="PMingLiU"/>
              </a:rPr>
              <a:t>iological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gro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spc="65" dirty="0">
                <a:latin typeface="PMingLiU"/>
                <a:cs typeface="PMingLiU"/>
              </a:rPr>
              <a:t>th.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Fol</a:t>
            </a:r>
            <a:r>
              <a:rPr sz="1000" spc="30" dirty="0">
                <a:latin typeface="PMingLiU"/>
                <a:cs typeface="PMingLiU"/>
              </a:rPr>
              <a:t>l</a:t>
            </a:r>
            <a:r>
              <a:rPr sz="1000" spc="60" dirty="0">
                <a:latin typeface="PMingLiU"/>
                <a:cs typeface="PMingLiU"/>
              </a:rPr>
              <a:t>owing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paste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50" dirty="0">
                <a:latin typeface="PMingLiU"/>
                <a:cs typeface="PMingLiU"/>
              </a:rPr>
              <a:t>rizatio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cooled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ab</a:t>
            </a:r>
            <a:r>
              <a:rPr sz="1000" spc="85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ut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4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50" spc="7" baseline="27777" dirty="0">
                <a:latin typeface="Arial"/>
                <a:cs typeface="Arial"/>
              </a:rPr>
              <a:t>o</a:t>
            </a:r>
            <a:r>
              <a:rPr sz="1000" spc="85" dirty="0">
                <a:latin typeface="PMingLiU"/>
                <a:cs typeface="PMingLiU"/>
              </a:rPr>
              <a:t>C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using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chilled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water,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brine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solu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alcohol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solution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such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40" dirty="0">
                <a:latin typeface="PMingLiU"/>
                <a:cs typeface="PMingLiU"/>
              </a:rPr>
              <a:t>pylene </a:t>
            </a:r>
            <a:r>
              <a:rPr sz="1000" spc="35" dirty="0">
                <a:latin typeface="PMingLiU"/>
                <a:cs typeface="PMingLiU"/>
              </a:rPr>
              <a:t>glyc</a:t>
            </a:r>
            <a:r>
              <a:rPr sz="1000" spc="45" dirty="0">
                <a:latin typeface="PMingLiU"/>
                <a:cs typeface="PMingLiU"/>
              </a:rPr>
              <a:t>o</a:t>
            </a:r>
            <a:r>
              <a:rPr sz="1000" spc="30" dirty="0">
                <a:latin typeface="PMingLiU"/>
                <a:cs typeface="PMingLiU"/>
              </a:rPr>
              <a:t>l.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818" y="8349117"/>
            <a:ext cx="2910205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900" spc="50" dirty="0">
                <a:latin typeface="Arial"/>
                <a:cs typeface="Arial"/>
              </a:rPr>
              <a:t>Regenerative Heating and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Cooling</a:t>
            </a:r>
            <a:endParaRPr sz="900">
              <a:latin typeface="Arial"/>
              <a:cs typeface="Arial"/>
            </a:endParaRPr>
          </a:p>
          <a:p>
            <a:pPr marL="12700" marR="5080" indent="-635" algn="just">
              <a:lnSpc>
                <a:spcPct val="100000"/>
              </a:lnSpc>
              <a:spcBef>
                <a:spcPts val="615"/>
              </a:spcBef>
            </a:pP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many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65" dirty="0">
                <a:latin typeface="PMingLiU"/>
                <a:cs typeface="PMingLiU"/>
              </a:rPr>
              <a:t>r</a:t>
            </a:r>
            <a:r>
              <a:rPr sz="1000" spc="30" dirty="0">
                <a:latin typeface="PMingLiU"/>
                <a:cs typeface="PMingLiU"/>
              </a:rPr>
              <a:t>ocesses,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first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cool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60" dirty="0">
                <a:latin typeface="PMingLiU"/>
                <a:cs typeface="PMingLiU"/>
              </a:rPr>
              <a:t>d.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During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past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50" dirty="0">
                <a:latin typeface="PMingLiU"/>
                <a:cs typeface="PMingLiU"/>
              </a:rPr>
              <a:t>urizat</a:t>
            </a:r>
            <a:r>
              <a:rPr sz="1000" spc="45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on,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heated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from,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per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55" dirty="0">
                <a:latin typeface="PMingLiU"/>
                <a:cs typeface="PMingLiU"/>
              </a:rPr>
              <a:t>aps,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4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50" spc="7" baseline="27777" dirty="0">
                <a:latin typeface="Arial"/>
                <a:cs typeface="Arial"/>
              </a:rPr>
              <a:t>o</a:t>
            </a:r>
            <a:r>
              <a:rPr sz="1000" spc="85" dirty="0">
                <a:latin typeface="PMingLiU"/>
                <a:cs typeface="PMingLiU"/>
              </a:rPr>
              <a:t>C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past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50" dirty="0">
                <a:latin typeface="PMingLiU"/>
                <a:cs typeface="PMingLiU"/>
              </a:rPr>
              <a:t>urizati</a:t>
            </a:r>
            <a:r>
              <a:rPr sz="1000" spc="75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temperat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2896" y="3763782"/>
            <a:ext cx="2910840" cy="106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72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50" baseline="27777" dirty="0">
                <a:latin typeface="Arial"/>
                <a:cs typeface="Arial"/>
              </a:rPr>
              <a:t>o</a:t>
            </a:r>
            <a:r>
              <a:rPr sz="1000" spc="65" dirty="0">
                <a:latin typeface="PMingLiU"/>
                <a:cs typeface="PMingLiU"/>
              </a:rPr>
              <a:t>C,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held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temperat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15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chill</a:t>
            </a:r>
            <a:r>
              <a:rPr sz="1000" spc="4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again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4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50" baseline="27777" dirty="0">
                <a:latin typeface="Arial"/>
                <a:cs typeface="Arial"/>
              </a:rPr>
              <a:t>o</a:t>
            </a:r>
            <a:r>
              <a:rPr sz="1000" spc="65" dirty="0">
                <a:latin typeface="PMingLiU"/>
                <a:cs typeface="PMingLiU"/>
              </a:rPr>
              <a:t>C.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past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50" dirty="0">
                <a:latin typeface="PMingLiU"/>
                <a:cs typeface="PMingLiU"/>
              </a:rPr>
              <a:t>urized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utili</a:t>
            </a:r>
            <a:r>
              <a:rPr sz="1000" spc="45" dirty="0">
                <a:latin typeface="PMingLiU"/>
                <a:cs typeface="PMingLiU"/>
              </a:rPr>
              <a:t>zed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wa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cold</a:t>
            </a:r>
            <a:r>
              <a:rPr sz="1000" spc="85" dirty="0">
                <a:latin typeface="PMingLiU"/>
                <a:cs typeface="PMingLiU"/>
              </a:rPr>
              <a:t> 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lk.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proces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takes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place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excha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ger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called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regen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rative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or,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more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com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50" dirty="0">
                <a:latin typeface="PMingLiU"/>
                <a:cs typeface="PMingLiU"/>
              </a:rPr>
              <a:t>only,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recov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ry.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As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much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94-9</a:t>
            </a:r>
            <a:r>
              <a:rPr sz="1000" spc="110" dirty="0">
                <a:latin typeface="PMingLiU"/>
                <a:cs typeface="PMingLiU"/>
              </a:rPr>
              <a:t>5</a:t>
            </a:r>
            <a:r>
              <a:rPr sz="1000" spc="210" dirty="0">
                <a:latin typeface="PMingLiU"/>
                <a:cs typeface="PMingLiU"/>
              </a:rPr>
              <a:t>%</a:t>
            </a:r>
            <a:r>
              <a:rPr sz="1000" spc="45" dirty="0">
                <a:latin typeface="PMingLiU"/>
                <a:cs typeface="PMingLiU"/>
              </a:rPr>
              <a:t> of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he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content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 pasteur-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iz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lk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recycl</a:t>
            </a:r>
            <a:r>
              <a:rPr sz="1000" spc="45" dirty="0">
                <a:latin typeface="PMingLiU"/>
                <a:cs typeface="PMingLiU"/>
              </a:rPr>
              <a:t>e</a:t>
            </a:r>
            <a:r>
              <a:rPr sz="1000" spc="60" dirty="0">
                <a:latin typeface="PMingLiU"/>
                <a:cs typeface="PMingLiU"/>
              </a:rPr>
              <a:t>d.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2932" y="5126853"/>
            <a:ext cx="2910205" cy="76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5" dirty="0">
                <a:latin typeface="Arial"/>
                <a:cs typeface="Arial"/>
              </a:rPr>
              <a:t>Heat </a:t>
            </a:r>
            <a:r>
              <a:rPr sz="1100" spc="70" dirty="0">
                <a:latin typeface="Arial"/>
                <a:cs typeface="Arial"/>
              </a:rPr>
              <a:t>Transfer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spc="50" dirty="0">
                <a:latin typeface="Arial"/>
                <a:cs typeface="Arial"/>
              </a:rPr>
              <a:t>Theory</a:t>
            </a:r>
            <a:endParaRPr sz="9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610"/>
              </a:spcBef>
            </a:pPr>
            <a:r>
              <a:rPr sz="1000" spc="80" dirty="0">
                <a:latin typeface="PMingLiU"/>
                <a:cs typeface="PMingLiU"/>
              </a:rPr>
              <a:t>Heat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transfe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red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three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ways: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60" dirty="0">
                <a:latin typeface="PMingLiU"/>
                <a:cs typeface="PMingLiU"/>
              </a:rPr>
              <a:t>duction,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vection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radiat</a:t>
            </a:r>
            <a:r>
              <a:rPr sz="1000" spc="50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on.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92932" y="6052188"/>
            <a:ext cx="2910840" cy="212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5080" indent="-168910" algn="just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sz="1000" spc="75" dirty="0">
                <a:latin typeface="PMingLiU"/>
                <a:cs typeface="PMingLiU"/>
              </a:rPr>
              <a:t>Conduc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means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ther</a:t>
            </a:r>
            <a:r>
              <a:rPr sz="1000" spc="125" dirty="0">
                <a:latin typeface="PMingLiU"/>
                <a:cs typeface="PMingLiU"/>
              </a:rPr>
              <a:t>m</a:t>
            </a:r>
            <a:r>
              <a:rPr sz="1000" spc="50" dirty="0">
                <a:latin typeface="PMingLiU"/>
                <a:cs typeface="PMingLiU"/>
              </a:rPr>
              <a:t>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energy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60" dirty="0">
                <a:latin typeface="PMingLiU"/>
                <a:cs typeface="PMingLiU"/>
              </a:rPr>
              <a:t>o</a:t>
            </a:r>
            <a:r>
              <a:rPr sz="1000" spc="35" dirty="0">
                <a:latin typeface="PMingLiU"/>
                <a:cs typeface="PMingLiU"/>
              </a:rPr>
              <a:t>lid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bodies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layers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liq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id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rest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(witho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physical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mixing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dir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55" dirty="0">
                <a:latin typeface="PMingLiU"/>
                <a:cs typeface="PMingLiU"/>
              </a:rPr>
              <a:t>ction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transfe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30" dirty="0">
                <a:latin typeface="PMingLiU"/>
                <a:cs typeface="PMingLiU"/>
              </a:rPr>
              <a:t>).</a:t>
            </a:r>
            <a:endParaRPr sz="1000">
              <a:latin typeface="PMingLiU"/>
              <a:cs typeface="PMingLiU"/>
            </a:endParaRPr>
          </a:p>
          <a:p>
            <a:pPr marL="181610" marR="5080" indent="-168910" algn="just">
              <a:lnSpc>
                <a:spcPts val="1200"/>
              </a:lnSpc>
              <a:spcBef>
                <a:spcPts val="35"/>
              </a:spcBef>
              <a:buAutoNum type="arabicPeriod"/>
              <a:tabLst>
                <a:tab pos="182245" algn="l"/>
              </a:tabLst>
            </a:pPr>
            <a:r>
              <a:rPr sz="1000" spc="60" dirty="0">
                <a:latin typeface="PMingLiU"/>
                <a:cs typeface="PMingLiU"/>
              </a:rPr>
              <a:t>Conv</a:t>
            </a:r>
            <a:r>
              <a:rPr sz="1000" spc="55" dirty="0">
                <a:latin typeface="PMingLiU"/>
                <a:cs typeface="PMingLiU"/>
              </a:rPr>
              <a:t>ection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occurs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when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fluids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(gases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liq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30" dirty="0">
                <a:latin typeface="PMingLiU"/>
                <a:cs typeface="PMingLiU"/>
              </a:rPr>
              <a:t>ids)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high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mixed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cold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fluids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transfer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their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latter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55" dirty="0">
                <a:latin typeface="PMingLiU"/>
                <a:cs typeface="PMingLiU"/>
              </a:rPr>
              <a:t>duction;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hence,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convection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invo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ves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xing.</a:t>
            </a:r>
            <a:endParaRPr sz="1000">
              <a:latin typeface="PMingLiU"/>
              <a:cs typeface="PMingLiU"/>
            </a:endParaRPr>
          </a:p>
          <a:p>
            <a:pPr marL="181610" indent="-168910" algn="just">
              <a:lnSpc>
                <a:spcPts val="1155"/>
              </a:lnSpc>
              <a:buAutoNum type="arabicPeriod"/>
              <a:tabLst>
                <a:tab pos="182245" algn="l"/>
              </a:tabLst>
            </a:pPr>
            <a:r>
              <a:rPr sz="1000" spc="65" dirty="0">
                <a:latin typeface="PMingLiU"/>
                <a:cs typeface="PMingLiU"/>
              </a:rPr>
              <a:t>Radiat</a:t>
            </a:r>
            <a:r>
              <a:rPr sz="1000" spc="50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emiss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from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body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endParaRPr sz="1000">
              <a:latin typeface="PMingLiU"/>
              <a:cs typeface="PMingLiU"/>
            </a:endParaRPr>
          </a:p>
          <a:p>
            <a:pPr marL="181610" marR="5080" indent="-635" algn="just">
              <a:lnSpc>
                <a:spcPct val="99600"/>
              </a:lnSpc>
            </a:pPr>
            <a:r>
              <a:rPr sz="1000" spc="55" dirty="0">
                <a:latin typeface="PMingLiU"/>
                <a:cs typeface="PMingLiU"/>
              </a:rPr>
              <a:t>has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accu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ulated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thermal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energy.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thermal</a:t>
            </a:r>
            <a:r>
              <a:rPr sz="1000" spc="40" dirty="0">
                <a:latin typeface="PMingLiU"/>
                <a:cs typeface="PMingLiU"/>
              </a:rPr>
              <a:t> energy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conver</a:t>
            </a:r>
            <a:r>
              <a:rPr sz="1000" spc="45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radiant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energ</a:t>
            </a:r>
            <a:r>
              <a:rPr sz="1000" spc="50" dirty="0">
                <a:latin typeface="PMingLiU"/>
                <a:cs typeface="PMingLiU"/>
              </a:rPr>
              <a:t>y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emit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from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body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absorbed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other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bodies,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which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strike</a:t>
            </a:r>
            <a:r>
              <a:rPr sz="1000" spc="50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Almo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all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su</a:t>
            </a:r>
            <a:r>
              <a:rPr sz="1000" spc="65" dirty="0">
                <a:latin typeface="PMingLiU"/>
                <a:cs typeface="PMingLiU"/>
              </a:rPr>
              <a:t>b</a:t>
            </a:r>
            <a:r>
              <a:rPr sz="1000" spc="45" dirty="0">
                <a:latin typeface="PMingLiU"/>
                <a:cs typeface="PMingLiU"/>
              </a:rPr>
              <a:t>stances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emit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radi</a:t>
            </a:r>
            <a:r>
              <a:rPr sz="1000" spc="75" dirty="0">
                <a:latin typeface="PMingLiU"/>
                <a:cs typeface="PMingLiU"/>
              </a:rPr>
              <a:t>ant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energy.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92932" y="8351987"/>
            <a:ext cx="2910840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900" spc="55" dirty="0">
                <a:latin typeface="Arial"/>
                <a:cs typeface="Arial"/>
              </a:rPr>
              <a:t>Principles</a:t>
            </a:r>
            <a:endParaRPr sz="9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10"/>
              </a:spcBef>
            </a:pPr>
            <a:r>
              <a:rPr sz="1000" spc="80" dirty="0">
                <a:latin typeface="PMingLiU"/>
                <a:cs typeface="PMingLiU"/>
              </a:rPr>
              <a:t>Heat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dairies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occurs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vection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80" dirty="0">
                <a:latin typeface="PMingLiU"/>
                <a:cs typeface="PMingLiU"/>
              </a:rPr>
              <a:t>nd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60" dirty="0">
                <a:latin typeface="PMingLiU"/>
                <a:cs typeface="PMingLiU"/>
              </a:rPr>
              <a:t>duction.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Two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prin</a:t>
            </a:r>
            <a:r>
              <a:rPr sz="1000" spc="65" dirty="0">
                <a:latin typeface="PMingLiU"/>
                <a:cs typeface="PMingLiU"/>
              </a:rPr>
              <a:t>c</a:t>
            </a:r>
            <a:r>
              <a:rPr sz="1000" spc="30" dirty="0">
                <a:latin typeface="PMingLiU"/>
                <a:cs typeface="PMingLiU"/>
              </a:rPr>
              <a:t>iples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used: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direct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80" dirty="0">
                <a:latin typeface="PMingLiU"/>
                <a:cs typeface="PMingLiU"/>
              </a:rPr>
              <a:t>nd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rect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heating.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9518" y="453059"/>
            <a:ext cx="5921375" cy="0"/>
          </a:xfrm>
          <a:custGeom>
            <a:avLst/>
            <a:gdLst/>
            <a:ahLst/>
            <a:cxnLst/>
            <a:rect l="l" t="t" r="r" b="b"/>
            <a:pathLst>
              <a:path w="5921375">
                <a:moveTo>
                  <a:pt x="0" y="0"/>
                </a:moveTo>
                <a:lnTo>
                  <a:pt x="5921273" y="0"/>
                </a:lnTo>
              </a:path>
            </a:pathLst>
          </a:custGeom>
          <a:ln w="6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38738" y="313916"/>
            <a:ext cx="15652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HEAT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EXCHANGERS</a:t>
            </a:r>
            <a:r>
              <a:rPr sz="900" dirty="0">
                <a:latin typeface="Arial"/>
                <a:cs typeface="Arial"/>
              </a:rPr>
              <a:t>   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1313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655" y="686681"/>
            <a:ext cx="2910840" cy="3340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20" dirty="0">
                <a:latin typeface="Times New Roman"/>
                <a:cs typeface="Times New Roman"/>
              </a:rPr>
              <a:t>Dire</a:t>
            </a:r>
            <a:r>
              <a:rPr sz="1000" spc="25" dirty="0">
                <a:latin typeface="Times New Roman"/>
                <a:cs typeface="Times New Roman"/>
              </a:rPr>
              <a:t>c</a:t>
            </a:r>
            <a:r>
              <a:rPr sz="1000" spc="50" dirty="0">
                <a:latin typeface="Times New Roman"/>
                <a:cs typeface="Times New Roman"/>
              </a:rPr>
              <a:t>t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heati</a:t>
            </a:r>
            <a:r>
              <a:rPr sz="1000" spc="50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120" dirty="0">
                <a:latin typeface="Times New Roman"/>
                <a:cs typeface="Times New Roman"/>
              </a:rPr>
              <a:t> 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rect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heating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means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ti</a:t>
            </a:r>
            <a:r>
              <a:rPr sz="1000" spc="4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65" dirty="0">
                <a:latin typeface="PMingLiU"/>
                <a:cs typeface="PMingLiU"/>
              </a:rPr>
              <a:t>d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u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10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x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w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2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75" dirty="0">
                <a:latin typeface="PMingLiU"/>
                <a:cs typeface="PMingLiU"/>
              </a:rPr>
              <a:t>o</a:t>
            </a:r>
            <a:r>
              <a:rPr sz="1000" spc="6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55" dirty="0">
                <a:latin typeface="PMingLiU"/>
                <a:cs typeface="PMingLiU"/>
              </a:rPr>
              <a:t>t.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h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e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40" dirty="0">
                <a:latin typeface="PMingLiU"/>
                <a:cs typeface="PMingLiU"/>
              </a:rPr>
              <a:t>h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q</a:t>
            </a:r>
            <a:r>
              <a:rPr sz="1000" spc="60" dirty="0">
                <a:latin typeface="PMingLiU"/>
                <a:cs typeface="PMingLiU"/>
              </a:rPr>
              <a:t>u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used:</a:t>
            </a:r>
            <a:endParaRPr sz="1000">
              <a:latin typeface="PMingLiU"/>
              <a:cs typeface="PMingLiU"/>
            </a:endParaRPr>
          </a:p>
          <a:p>
            <a:pPr marL="145415" marR="5715" indent="-132715" algn="just">
              <a:lnSpc>
                <a:spcPct val="100000"/>
              </a:lnSpc>
              <a:spcBef>
                <a:spcPts val="590"/>
              </a:spcBef>
              <a:buSzPct val="110000"/>
              <a:buFont typeface="Arial"/>
              <a:buChar char="•"/>
              <a:tabLst>
                <a:tab pos="146050" algn="l"/>
              </a:tabLst>
            </a:pP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water;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steam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injec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dir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ctly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into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water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0" dirty="0">
                <a:latin typeface="PMingLiU"/>
                <a:cs typeface="PMingLiU"/>
              </a:rPr>
              <a:t>fers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wa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er</a:t>
            </a:r>
            <a:endParaRPr sz="1000">
              <a:latin typeface="PMingLiU"/>
              <a:cs typeface="PMingLiU"/>
            </a:endParaRPr>
          </a:p>
          <a:p>
            <a:pPr marL="145415" marR="5080" indent="-132715" algn="just">
              <a:lnSpc>
                <a:spcPct val="99600"/>
              </a:lnSpc>
              <a:buSzPct val="110000"/>
              <a:buFont typeface="Arial"/>
              <a:buChar char="•"/>
              <a:tabLst>
                <a:tab pos="146050" algn="l"/>
              </a:tabLst>
            </a:pP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55" dirty="0">
                <a:latin typeface="PMingLiU"/>
                <a:cs typeface="PMingLiU"/>
              </a:rPr>
              <a:t>ducts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such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curd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manu</a:t>
            </a:r>
            <a:r>
              <a:rPr sz="1000" spc="50" dirty="0">
                <a:latin typeface="PMingLiU"/>
                <a:cs typeface="PMingLiU"/>
              </a:rPr>
              <a:t>f</a:t>
            </a:r>
            <a:r>
              <a:rPr sz="1000" spc="65" dirty="0">
                <a:latin typeface="PMingLiU"/>
                <a:cs typeface="PMingLiU"/>
              </a:rPr>
              <a:t>actu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certain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types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chee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(by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xing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hot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water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curd),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sterili</a:t>
            </a:r>
            <a:r>
              <a:rPr sz="1000" spc="50" dirty="0">
                <a:latin typeface="PMingLiU"/>
                <a:cs typeface="PMingLiU"/>
              </a:rPr>
              <a:t>z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products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ste</a:t>
            </a:r>
            <a:r>
              <a:rPr sz="1000" spc="60" dirty="0">
                <a:latin typeface="PMingLiU"/>
                <a:cs typeface="PMingLiU"/>
              </a:rPr>
              <a:t>a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injection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infu</a:t>
            </a:r>
            <a:r>
              <a:rPr sz="1000" spc="45" dirty="0">
                <a:latin typeface="PMingLiU"/>
                <a:cs typeface="PMingLiU"/>
              </a:rPr>
              <a:t>s</a:t>
            </a:r>
            <a:r>
              <a:rPr sz="1000" spc="55" dirty="0">
                <a:latin typeface="PMingLiU"/>
                <a:cs typeface="PMingLiU"/>
              </a:rPr>
              <a:t>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into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ste</a:t>
            </a:r>
            <a:r>
              <a:rPr sz="1000" spc="6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m.</a:t>
            </a:r>
            <a:endParaRPr sz="1000">
              <a:latin typeface="PMingLiU"/>
              <a:cs typeface="PMingLiU"/>
            </a:endParaRPr>
          </a:p>
          <a:p>
            <a:pPr marL="12700" marR="5080" indent="126364" algn="just">
              <a:lnSpc>
                <a:spcPct val="100000"/>
              </a:lnSpc>
              <a:spcBef>
                <a:spcPts val="595"/>
              </a:spcBef>
            </a:pPr>
            <a:r>
              <a:rPr sz="1000" spc="65" dirty="0">
                <a:latin typeface="PMingLiU"/>
                <a:cs typeface="PMingLiU"/>
              </a:rPr>
              <a:t>The 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direct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meth</a:t>
            </a:r>
            <a:r>
              <a:rPr sz="1000" spc="75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transfer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efficient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65" dirty="0">
                <a:latin typeface="PMingLiU"/>
                <a:cs typeface="PMingLiU"/>
              </a:rPr>
              <a:t>rapid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50" dirty="0">
                <a:latin typeface="PMingLiU"/>
                <a:cs typeface="PMingLiU"/>
              </a:rPr>
              <a:t>ing.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off</a:t>
            </a:r>
            <a:r>
              <a:rPr sz="1000" spc="45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rs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cer</a:t>
            </a:r>
            <a:r>
              <a:rPr sz="1000" spc="45" dirty="0">
                <a:latin typeface="PMingLiU"/>
                <a:cs typeface="PMingLiU"/>
              </a:rPr>
              <a:t>t</a:t>
            </a:r>
            <a:r>
              <a:rPr sz="1000" spc="60" dirty="0">
                <a:latin typeface="PMingLiU"/>
                <a:cs typeface="PMingLiU"/>
              </a:rPr>
              <a:t>ain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adva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tages,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espe</a:t>
            </a:r>
            <a:r>
              <a:rPr sz="1000" spc="45" dirty="0">
                <a:latin typeface="PMingLiU"/>
                <a:cs typeface="PMingLiU"/>
              </a:rPr>
              <a:t>c</a:t>
            </a:r>
            <a:r>
              <a:rPr sz="1000" spc="30" dirty="0">
                <a:latin typeface="PMingLiU"/>
                <a:cs typeface="PMingLiU"/>
              </a:rPr>
              <a:t>ially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long-life,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ultra-h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60" dirty="0">
                <a:latin typeface="PMingLiU"/>
                <a:cs typeface="PMingLiU"/>
              </a:rPr>
              <a:t>at-treated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(</a:t>
            </a:r>
            <a:r>
              <a:rPr sz="1000" spc="40" dirty="0">
                <a:latin typeface="PMingLiU"/>
                <a:cs typeface="PMingLiU"/>
              </a:rPr>
              <a:t>U</a:t>
            </a:r>
            <a:r>
              <a:rPr sz="1000" spc="85" dirty="0">
                <a:latin typeface="PMingLiU"/>
                <a:cs typeface="PMingLiU"/>
              </a:rPr>
              <a:t>HT)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uction,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where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he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ting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followed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rapid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flash-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50" dirty="0">
                <a:latin typeface="PMingLiU"/>
                <a:cs typeface="PMingLiU"/>
              </a:rPr>
              <a:t>ooli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g.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does,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howev</a:t>
            </a:r>
            <a:r>
              <a:rPr sz="1000" spc="45" dirty="0">
                <a:latin typeface="PMingLiU"/>
                <a:cs typeface="PMingLiU"/>
              </a:rPr>
              <a:t>er,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involve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xing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heating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medi</a:t>
            </a:r>
            <a:r>
              <a:rPr sz="1000" spc="70" dirty="0">
                <a:latin typeface="PMingLiU"/>
                <a:cs typeface="PMingLiU"/>
              </a:rPr>
              <a:t>um,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which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necessitat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certain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steps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subsequ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nt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proces</a:t>
            </a:r>
            <a:r>
              <a:rPr sz="1000" spc="30" dirty="0">
                <a:latin typeface="PMingLiU"/>
                <a:cs typeface="PMingLiU"/>
              </a:rPr>
              <a:t>s.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makes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strict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demands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qu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lity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ste</a:t>
            </a:r>
            <a:r>
              <a:rPr sz="1000" spc="6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m.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Dire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70" dirty="0">
                <a:latin typeface="PMingLiU"/>
                <a:cs typeface="PMingLiU"/>
              </a:rPr>
              <a:t>t </a:t>
            </a:r>
            <a:r>
              <a:rPr sz="1000" spc="55" dirty="0">
                <a:latin typeface="PMingLiU"/>
                <a:cs typeface="PMingLiU"/>
              </a:rPr>
              <a:t>heati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forb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dden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law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some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countries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gro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55" dirty="0">
                <a:latin typeface="PMingLiU"/>
                <a:cs typeface="PMingLiU"/>
              </a:rPr>
              <a:t>nds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intr</a:t>
            </a:r>
            <a:r>
              <a:rPr sz="1000" spc="85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duces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foreign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matter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into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product.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6123" y="4331105"/>
            <a:ext cx="2910840" cy="227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30" dirty="0">
                <a:latin typeface="Times New Roman"/>
                <a:cs typeface="Times New Roman"/>
              </a:rPr>
              <a:t>Indir</a:t>
            </a:r>
            <a:r>
              <a:rPr sz="1000" spc="15" dirty="0">
                <a:latin typeface="Times New Roman"/>
                <a:cs typeface="Times New Roman"/>
              </a:rPr>
              <a:t>ect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heating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PMingLiU"/>
                <a:cs typeface="PMingLiU"/>
              </a:rPr>
              <a:t>Indirect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he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therefore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most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common</a:t>
            </a:r>
            <a:r>
              <a:rPr sz="1000" spc="20" dirty="0">
                <a:latin typeface="PMingLiU"/>
                <a:cs typeface="PMingLiU"/>
              </a:rPr>
              <a:t>ly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used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me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hod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iries.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Wi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this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met</a:t>
            </a:r>
            <a:r>
              <a:rPr sz="1000" spc="70" dirty="0">
                <a:latin typeface="PMingLiU"/>
                <a:cs typeface="PMingLiU"/>
              </a:rPr>
              <a:t>h</a:t>
            </a:r>
            <a:r>
              <a:rPr sz="1000" spc="65" dirty="0">
                <a:latin typeface="PMingLiU"/>
                <a:cs typeface="PMingLiU"/>
              </a:rPr>
              <a:t>od,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ferred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from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50" dirty="0">
                <a:latin typeface="PMingLiU"/>
                <a:cs typeface="PMingLiU"/>
              </a:rPr>
              <a:t>ing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85" dirty="0">
                <a:latin typeface="PMingLiU"/>
                <a:cs typeface="PMingLiU"/>
              </a:rPr>
              <a:t>um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throug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partitio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int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25" dirty="0">
                <a:latin typeface="PMingLiU"/>
                <a:cs typeface="PMingLiU"/>
              </a:rPr>
              <a:t>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(</a:t>
            </a:r>
            <a:r>
              <a:rPr sz="1000" spc="1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Figur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e </a:t>
            </a:r>
            <a:r>
              <a:rPr sz="1000" spc="-5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1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plate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60" dirty="0">
                <a:latin typeface="PMingLiU"/>
                <a:cs typeface="PMingLiU"/>
              </a:rPr>
              <a:t>x</a:t>
            </a:r>
            <a:r>
              <a:rPr sz="1000" spc="55" dirty="0">
                <a:latin typeface="PMingLiU"/>
                <a:cs typeface="PMingLiU"/>
              </a:rPr>
              <a:t>change</a:t>
            </a:r>
            <a:r>
              <a:rPr sz="1000" spc="45" dirty="0">
                <a:latin typeface="PMingLiU"/>
                <a:cs typeface="PMingLiU"/>
              </a:rPr>
              <a:t>r,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plate</a:t>
            </a:r>
            <a:r>
              <a:rPr sz="1000" spc="15" dirty="0">
                <a:latin typeface="PMingLiU"/>
                <a:cs typeface="PMingLiU"/>
              </a:rPr>
              <a:t> is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5" dirty="0">
                <a:latin typeface="PMingLiU"/>
                <a:cs typeface="PMingLiU"/>
              </a:rPr>
              <a:t>rtition.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velo</a:t>
            </a:r>
            <a:r>
              <a:rPr sz="1000" spc="40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ity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quids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reduced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friction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almost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zero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bound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ry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lay</a:t>
            </a:r>
            <a:r>
              <a:rPr sz="1000" spc="4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conta</a:t>
            </a:r>
            <a:r>
              <a:rPr sz="1000" spc="65" dirty="0">
                <a:latin typeface="PMingLiU"/>
                <a:cs typeface="PMingLiU"/>
              </a:rPr>
              <a:t>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partit</a:t>
            </a:r>
            <a:r>
              <a:rPr sz="1000" spc="50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on.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35" dirty="0">
                <a:latin typeface="PMingLiU"/>
                <a:cs typeface="PMingLiU"/>
              </a:rPr>
              <a:t>elocity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inc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eases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progres</a:t>
            </a:r>
            <a:r>
              <a:rPr sz="1000" spc="20" dirty="0">
                <a:latin typeface="PMingLiU"/>
                <a:cs typeface="PMingLiU"/>
              </a:rPr>
              <a:t>sively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 </a:t>
            </a:r>
            <a:r>
              <a:rPr sz="1000" spc="40" dirty="0">
                <a:latin typeface="PMingLiU"/>
                <a:cs typeface="PMingLiU"/>
              </a:rPr>
              <a:t>highes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cent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channe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hot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water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highes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middle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chan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30" dirty="0">
                <a:latin typeface="PMingLiU"/>
                <a:cs typeface="PMingLiU"/>
              </a:rPr>
              <a:t>el.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clo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water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part</a:t>
            </a:r>
            <a:r>
              <a:rPr sz="1000" spc="50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tion,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more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cool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cold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lk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other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sid</a:t>
            </a:r>
            <a:r>
              <a:rPr sz="1000" spc="45" dirty="0">
                <a:latin typeface="PMingLiU"/>
                <a:cs typeface="PMingLiU"/>
              </a:rPr>
              <a:t>e.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Heat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transfe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red,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convec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ion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60" dirty="0">
                <a:latin typeface="PMingLiU"/>
                <a:cs typeface="PMingLiU"/>
              </a:rPr>
              <a:t>o</a:t>
            </a:r>
            <a:r>
              <a:rPr sz="1000" spc="55" dirty="0">
                <a:latin typeface="PMingLiU"/>
                <a:cs typeface="PMingLiU"/>
              </a:rPr>
              <a:t>nduc-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tion,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bound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ry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layer.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Tra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30" dirty="0">
                <a:latin typeface="PMingLiU"/>
                <a:cs typeface="PMingLiU"/>
              </a:rPr>
              <a:t>sfer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from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bound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ry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layer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wall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bound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ry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098" y="687544"/>
            <a:ext cx="291020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45" dirty="0">
                <a:latin typeface="PMingLiU"/>
                <a:cs typeface="PMingLiU"/>
              </a:rPr>
              <a:t>layer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other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side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ost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entirely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cond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20" dirty="0">
                <a:latin typeface="PMingLiU"/>
                <a:cs typeface="PMingLiU"/>
              </a:rPr>
              <a:t>c-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tion, </a:t>
            </a:r>
            <a:r>
              <a:rPr sz="1000" spc="45" dirty="0">
                <a:latin typeface="PMingLiU"/>
                <a:cs typeface="PMingLiU"/>
              </a:rPr>
              <a:t>while</a:t>
            </a:r>
            <a:r>
              <a:rPr sz="1000" spc="55" dirty="0">
                <a:latin typeface="PMingLiU"/>
                <a:cs typeface="PMingLiU"/>
              </a:rPr>
              <a:t> further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lk in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 cent</a:t>
            </a:r>
            <a:r>
              <a:rPr sz="1000" spc="50" dirty="0">
                <a:latin typeface="PMingLiU"/>
                <a:cs typeface="PMingLiU"/>
              </a:rPr>
              <a:t>ral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zone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channel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acco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45" dirty="0">
                <a:latin typeface="PMingLiU"/>
                <a:cs typeface="PMingLiU"/>
              </a:rPr>
              <a:t>plished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both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60" dirty="0">
                <a:latin typeface="PMingLiU"/>
                <a:cs typeface="PMingLiU"/>
              </a:rPr>
              <a:t>duction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vection.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2480" y="1565735"/>
            <a:ext cx="2910205" cy="845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spc="55" dirty="0">
                <a:latin typeface="Arial"/>
                <a:cs typeface="Arial"/>
              </a:rPr>
              <a:t>The Heat </a:t>
            </a:r>
            <a:r>
              <a:rPr sz="1100" spc="60" dirty="0">
                <a:latin typeface="Arial"/>
                <a:cs typeface="Arial"/>
              </a:rPr>
              <a:t>Exchanger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65"/>
              </a:spcBef>
            </a:pPr>
            <a:r>
              <a:rPr sz="1000" spc="35" dirty="0">
                <a:latin typeface="PMingLiU"/>
                <a:cs typeface="PMingLiU"/>
              </a:rPr>
              <a:t>A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excha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ger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used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indirect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metho</a:t>
            </a:r>
            <a:r>
              <a:rPr sz="1000" spc="75" dirty="0">
                <a:latin typeface="PMingLiU"/>
                <a:cs typeface="PMingLiU"/>
              </a:rPr>
              <a:t>d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profil</a:t>
            </a:r>
            <a:r>
              <a:rPr sz="1000" spc="4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85" dirty="0">
                <a:latin typeface="PMingLiU"/>
                <a:cs typeface="PMingLiU"/>
              </a:rPr>
              <a:t>um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80" dirty="0">
                <a:latin typeface="PMingLiU"/>
                <a:cs typeface="PMingLiU"/>
              </a:rPr>
              <a:t>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typical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tubul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55" dirty="0">
                <a:latin typeface="PMingLiU"/>
                <a:cs typeface="PMingLiU"/>
              </a:rPr>
              <a:t> exchang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show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1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Figur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e</a:t>
            </a:r>
            <a:r>
              <a:rPr sz="1000" spc="5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2</a:t>
            </a:r>
            <a:r>
              <a:rPr sz="1000" spc="45" dirty="0">
                <a:latin typeface="PMingLiU"/>
                <a:cs typeface="PMingLiU"/>
              </a:rPr>
              <a:t>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2733" y="2594150"/>
            <a:ext cx="2910205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900" spc="55" dirty="0">
                <a:latin typeface="Arial"/>
                <a:cs typeface="Arial"/>
              </a:rPr>
              <a:t>Dimensioning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45" dirty="0">
                <a:latin typeface="Arial"/>
                <a:cs typeface="Arial"/>
              </a:rPr>
              <a:t>Data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30" dirty="0">
                <a:latin typeface="Arial"/>
                <a:cs typeface="Arial"/>
              </a:rPr>
              <a:t>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45" dirty="0">
                <a:latin typeface="Arial"/>
                <a:cs typeface="Arial"/>
              </a:rPr>
              <a:t>Heat </a:t>
            </a:r>
            <a:r>
              <a:rPr sz="900" spc="50" dirty="0">
                <a:latin typeface="Arial"/>
                <a:cs typeface="Arial"/>
              </a:rPr>
              <a:t>Exchanger</a:t>
            </a:r>
            <a:endParaRPr sz="9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40"/>
              </a:spcBef>
            </a:pPr>
            <a:r>
              <a:rPr sz="1000" spc="65" dirty="0">
                <a:latin typeface="PMingLiU"/>
                <a:cs typeface="PMingLiU"/>
              </a:rPr>
              <a:t>The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size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configura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depend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70" dirty="0">
                <a:latin typeface="PMingLiU"/>
                <a:cs typeface="PMingLiU"/>
              </a:rPr>
              <a:t> many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factors.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cal</a:t>
            </a:r>
            <a:r>
              <a:rPr sz="1000" spc="45" dirty="0">
                <a:latin typeface="PMingLiU"/>
                <a:cs typeface="PMingLiU"/>
              </a:rPr>
              <a:t>c</a:t>
            </a:r>
            <a:r>
              <a:rPr sz="1000" spc="60" dirty="0">
                <a:latin typeface="PMingLiU"/>
                <a:cs typeface="PMingLiU"/>
              </a:rPr>
              <a:t>ulation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intri</a:t>
            </a:r>
            <a:r>
              <a:rPr sz="1000" spc="65" dirty="0">
                <a:latin typeface="PMingLiU"/>
                <a:cs typeface="PMingLiU"/>
              </a:rPr>
              <a:t>c</a:t>
            </a:r>
            <a:r>
              <a:rPr sz="1000" spc="60" dirty="0">
                <a:latin typeface="PMingLiU"/>
                <a:cs typeface="PMingLiU"/>
              </a:rPr>
              <a:t>ate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no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mally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done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aid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compu</a:t>
            </a:r>
            <a:r>
              <a:rPr sz="1000" spc="45" dirty="0">
                <a:latin typeface="PMingLiU"/>
                <a:cs typeface="PMingLiU"/>
              </a:rPr>
              <a:t>ter.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factors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consi</a:t>
            </a:r>
            <a:r>
              <a:rPr sz="1000" spc="60" dirty="0">
                <a:latin typeface="PMingLiU"/>
                <a:cs typeface="PMingLiU"/>
              </a:rPr>
              <a:t>d</a:t>
            </a:r>
            <a:r>
              <a:rPr sz="1000" spc="50" dirty="0">
                <a:latin typeface="PMingLiU"/>
                <a:cs typeface="PMingLiU"/>
              </a:rPr>
              <a:t>ered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are: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2733" y="3575321"/>
            <a:ext cx="2909570" cy="149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 indent="-132080">
              <a:lnSpc>
                <a:spcPts val="1200"/>
              </a:lnSpc>
              <a:buSzPct val="110000"/>
              <a:buFont typeface="Arial"/>
              <a:buChar char="•"/>
              <a:tabLst>
                <a:tab pos="145415" algn="l"/>
              </a:tabLst>
            </a:pP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rate</a:t>
            </a:r>
            <a:endParaRPr sz="1000">
              <a:latin typeface="PMingLiU"/>
              <a:cs typeface="PMingLiU"/>
            </a:endParaRPr>
          </a:p>
          <a:p>
            <a:pPr marL="144780" indent="-132080">
              <a:lnSpc>
                <a:spcPts val="1195"/>
              </a:lnSpc>
              <a:buSzPct val="110000"/>
              <a:buFont typeface="Arial"/>
              <a:buChar char="•"/>
              <a:tabLst>
                <a:tab pos="145415" algn="l"/>
              </a:tabLst>
            </a:pPr>
            <a:r>
              <a:rPr sz="1000" spc="60" dirty="0">
                <a:latin typeface="PMingLiU"/>
                <a:cs typeface="PMingLiU"/>
              </a:rPr>
              <a:t>ph</a:t>
            </a:r>
            <a:r>
              <a:rPr sz="1000" spc="65" dirty="0">
                <a:latin typeface="PMingLiU"/>
                <a:cs typeface="PMingLiU"/>
              </a:rPr>
              <a:t>y</a:t>
            </a:r>
            <a:r>
              <a:rPr sz="1000" spc="30" dirty="0">
                <a:latin typeface="PMingLiU"/>
                <a:cs typeface="PMingLiU"/>
              </a:rPr>
              <a:t>sical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perties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liq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ids</a:t>
            </a:r>
            <a:endParaRPr sz="1000">
              <a:latin typeface="PMingLiU"/>
              <a:cs typeface="PMingLiU"/>
            </a:endParaRPr>
          </a:p>
          <a:p>
            <a:pPr marL="144780" indent="-132080">
              <a:lnSpc>
                <a:spcPts val="1195"/>
              </a:lnSpc>
              <a:buSzPct val="110000"/>
              <a:buFont typeface="Arial"/>
              <a:buChar char="•"/>
              <a:tabLst>
                <a:tab pos="145415" algn="l"/>
              </a:tabLst>
            </a:pPr>
            <a:r>
              <a:rPr sz="1000" spc="65" dirty="0">
                <a:latin typeface="PMingLiU"/>
                <a:cs typeface="PMingLiU"/>
              </a:rPr>
              <a:t>tem</a:t>
            </a:r>
            <a:r>
              <a:rPr sz="1000" spc="70" dirty="0">
                <a:latin typeface="PMingLiU"/>
                <a:cs typeface="PMingLiU"/>
              </a:rPr>
              <a:t>p</a:t>
            </a:r>
            <a:r>
              <a:rPr sz="1000" spc="60" dirty="0">
                <a:latin typeface="PMingLiU"/>
                <a:cs typeface="PMingLiU"/>
              </a:rPr>
              <a:t>erature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progra</a:t>
            </a:r>
            <a:r>
              <a:rPr sz="1000" spc="120" dirty="0">
                <a:latin typeface="PMingLiU"/>
                <a:cs typeface="PMingLiU"/>
              </a:rPr>
              <a:t>m</a:t>
            </a:r>
            <a:r>
              <a:rPr sz="1000" spc="60" dirty="0">
                <a:latin typeface="PMingLiU"/>
                <a:cs typeface="PMingLiU"/>
              </a:rPr>
              <a:t>me</a:t>
            </a:r>
            <a:endParaRPr sz="1000">
              <a:latin typeface="PMingLiU"/>
              <a:cs typeface="PMingLiU"/>
            </a:endParaRPr>
          </a:p>
          <a:p>
            <a:pPr marL="144780" indent="-132080">
              <a:lnSpc>
                <a:spcPts val="1195"/>
              </a:lnSpc>
              <a:buSzPct val="110000"/>
              <a:buFont typeface="Arial"/>
              <a:buChar char="•"/>
              <a:tabLst>
                <a:tab pos="145415" algn="l"/>
              </a:tabLst>
            </a:pPr>
            <a:r>
              <a:rPr sz="1000" spc="55" dirty="0">
                <a:latin typeface="PMingLiU"/>
                <a:cs typeface="PMingLiU"/>
              </a:rPr>
              <a:t>per</a:t>
            </a:r>
            <a:r>
              <a:rPr sz="1000" spc="110" dirty="0">
                <a:latin typeface="PMingLiU"/>
                <a:cs typeface="PMingLiU"/>
              </a:rPr>
              <a:t>m</a:t>
            </a:r>
            <a:r>
              <a:rPr sz="1000" spc="50" dirty="0">
                <a:latin typeface="PMingLiU"/>
                <a:cs typeface="PMingLiU"/>
              </a:rPr>
              <a:t>itted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press</a:t>
            </a:r>
            <a:r>
              <a:rPr sz="1000" spc="60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dr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p</a:t>
            </a:r>
            <a:endParaRPr sz="1000">
              <a:latin typeface="PMingLiU"/>
              <a:cs typeface="PMingLiU"/>
            </a:endParaRPr>
          </a:p>
          <a:p>
            <a:pPr marL="144780" indent="-132080">
              <a:lnSpc>
                <a:spcPts val="1195"/>
              </a:lnSpc>
              <a:buSzPct val="110000"/>
              <a:buFont typeface="Arial"/>
              <a:buChar char="•"/>
              <a:tabLst>
                <a:tab pos="145415" algn="l"/>
              </a:tabLst>
            </a:pP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 </a:t>
            </a:r>
            <a:r>
              <a:rPr sz="1000" spc="40" dirty="0">
                <a:latin typeface="PMingLiU"/>
                <a:cs typeface="PMingLiU"/>
              </a:rPr>
              <a:t>des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gn</a:t>
            </a:r>
            <a:endParaRPr sz="1000">
              <a:latin typeface="PMingLiU"/>
              <a:cs typeface="PMingLiU"/>
            </a:endParaRPr>
          </a:p>
          <a:p>
            <a:pPr marL="144780" indent="-132080">
              <a:lnSpc>
                <a:spcPts val="1195"/>
              </a:lnSpc>
              <a:buSzPct val="110000"/>
              <a:buFont typeface="Arial"/>
              <a:buChar char="•"/>
              <a:tabLst>
                <a:tab pos="145415" algn="l"/>
              </a:tabLst>
            </a:pPr>
            <a:r>
              <a:rPr sz="1000" spc="45" dirty="0">
                <a:latin typeface="PMingLiU"/>
                <a:cs typeface="PMingLiU"/>
              </a:rPr>
              <a:t>clea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ability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requ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rements</a:t>
            </a:r>
            <a:endParaRPr sz="1000">
              <a:latin typeface="PMingLiU"/>
              <a:cs typeface="PMingLiU"/>
            </a:endParaRPr>
          </a:p>
          <a:p>
            <a:pPr marL="144780" indent="-132080">
              <a:lnSpc>
                <a:spcPts val="1200"/>
              </a:lnSpc>
              <a:buSzPct val="110000"/>
              <a:buFont typeface="Arial"/>
              <a:buChar char="•"/>
              <a:tabLst>
                <a:tab pos="145415" algn="l"/>
              </a:tabLst>
            </a:pPr>
            <a:r>
              <a:rPr sz="1000" spc="75" dirty="0">
                <a:latin typeface="PMingLiU"/>
                <a:cs typeface="PMingLiU"/>
              </a:rPr>
              <a:t>run</a:t>
            </a:r>
            <a:r>
              <a:rPr sz="1000" spc="85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time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requ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60" dirty="0">
                <a:latin typeface="PMingLiU"/>
                <a:cs typeface="PMingLiU"/>
              </a:rPr>
              <a:t>rement.</a:t>
            </a:r>
            <a:endParaRPr sz="1000">
              <a:latin typeface="PMingLiU"/>
              <a:cs typeface="PMingLiU"/>
            </a:endParaRPr>
          </a:p>
          <a:p>
            <a:pPr marL="12700" marR="5080" indent="125730">
              <a:lnSpc>
                <a:spcPct val="100000"/>
              </a:lnSpc>
              <a:spcBef>
                <a:spcPts val="990"/>
              </a:spcBef>
            </a:pP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formula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calculating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area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60" dirty="0">
                <a:latin typeface="PMingLiU"/>
                <a:cs typeface="PMingLiU"/>
              </a:rPr>
              <a:t>x</a:t>
            </a:r>
            <a:r>
              <a:rPr sz="1000" spc="55" dirty="0">
                <a:latin typeface="PMingLiU"/>
                <a:cs typeface="PMingLiU"/>
              </a:rPr>
              <a:t>changer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is: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7261" y="5251756"/>
            <a:ext cx="24892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-10" dirty="0">
                <a:latin typeface="Book Antiqua"/>
                <a:cs typeface="Book Antiqua"/>
              </a:rPr>
              <a:t>A</a:t>
            </a:r>
            <a:r>
              <a:rPr sz="1000" i="1" spc="25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06416" y="5160747"/>
            <a:ext cx="923290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i="1" u="sng" spc="100" dirty="0">
                <a:latin typeface="Book Antiqua"/>
                <a:cs typeface="Book Antiqua"/>
              </a:rPr>
              <a:t>Q</a:t>
            </a:r>
            <a:r>
              <a:rPr sz="1000" u="sng" spc="-30" dirty="0">
                <a:latin typeface="Times New Roman"/>
                <a:cs typeface="Times New Roman"/>
              </a:rPr>
              <a:t> </a:t>
            </a:r>
            <a:r>
              <a:rPr sz="1000" u="sng" spc="265" dirty="0">
                <a:latin typeface="Arial"/>
                <a:cs typeface="Arial"/>
              </a:rPr>
              <a:t>x</a:t>
            </a:r>
            <a:r>
              <a:rPr sz="1000" u="sng" spc="-35" dirty="0">
                <a:latin typeface="Times New Roman"/>
                <a:cs typeface="Times New Roman"/>
              </a:rPr>
              <a:t> </a:t>
            </a:r>
            <a:r>
              <a:rPr sz="1000" i="1" u="sng" spc="-50" dirty="0">
                <a:latin typeface="Trebuchet MS"/>
                <a:cs typeface="Trebuchet MS"/>
              </a:rPr>
              <a:t>p</a:t>
            </a:r>
            <a:r>
              <a:rPr sz="1000" u="sng" spc="-35" dirty="0">
                <a:latin typeface="Times New Roman"/>
                <a:cs typeface="Times New Roman"/>
              </a:rPr>
              <a:t> </a:t>
            </a:r>
            <a:r>
              <a:rPr sz="1000" u="sng" spc="265" dirty="0">
                <a:latin typeface="Arial"/>
                <a:cs typeface="Arial"/>
              </a:rPr>
              <a:t>x</a:t>
            </a:r>
            <a:r>
              <a:rPr sz="1000" u="sng" spc="-30" dirty="0">
                <a:latin typeface="Times New Roman"/>
                <a:cs typeface="Times New Roman"/>
              </a:rPr>
              <a:t> </a:t>
            </a:r>
            <a:r>
              <a:rPr sz="1000" i="1" u="sng" spc="35" dirty="0">
                <a:latin typeface="Book Antiqua"/>
                <a:cs typeface="Book Antiqua"/>
              </a:rPr>
              <a:t>c</a:t>
            </a:r>
            <a:r>
              <a:rPr sz="1050" u="sng" spc="82" baseline="-11904" dirty="0">
                <a:latin typeface="PMingLiU"/>
                <a:cs typeface="PMingLiU"/>
              </a:rPr>
              <a:t>p</a:t>
            </a:r>
            <a:r>
              <a:rPr sz="1050" u="sng" spc="-7" baseline="-11904" dirty="0">
                <a:latin typeface="Times New Roman"/>
                <a:cs typeface="Times New Roman"/>
              </a:rPr>
              <a:t> </a:t>
            </a:r>
            <a:r>
              <a:rPr sz="1050" u="sng" spc="-120" baseline="-11904" dirty="0">
                <a:latin typeface="Times New Roman"/>
                <a:cs typeface="Times New Roman"/>
              </a:rPr>
              <a:t> </a:t>
            </a:r>
            <a:r>
              <a:rPr sz="1000" u="sng" spc="265" dirty="0">
                <a:latin typeface="Arial"/>
                <a:cs typeface="Arial"/>
              </a:rPr>
              <a:t>x</a:t>
            </a:r>
            <a:r>
              <a:rPr sz="1000" u="sng" spc="-30" dirty="0">
                <a:latin typeface="Times New Roman"/>
                <a:cs typeface="Times New Roman"/>
              </a:rPr>
              <a:t> </a:t>
            </a:r>
            <a:r>
              <a:rPr sz="1000" u="sng" spc="-185" dirty="0">
                <a:latin typeface="Arial"/>
                <a:cs typeface="Arial"/>
              </a:rPr>
              <a:t>�</a:t>
            </a:r>
            <a:r>
              <a:rPr sz="1000" u="sng" spc="-254" dirty="0">
                <a:latin typeface="Times New Roman"/>
                <a:cs typeface="Times New Roman"/>
              </a:rPr>
              <a:t> </a:t>
            </a:r>
            <a:r>
              <a:rPr sz="1000" i="1" u="sng" spc="-5" dirty="0">
                <a:latin typeface="Book Antiqua"/>
                <a:cs typeface="Book Antiqua"/>
              </a:rPr>
              <a:t>t</a:t>
            </a:r>
            <a:endParaRPr sz="1000">
              <a:latin typeface="Book Antiqua"/>
              <a:cs typeface="Book Antiqua"/>
            </a:endParaRPr>
          </a:p>
          <a:p>
            <a:pPr marL="1905" algn="ctr">
              <a:lnSpc>
                <a:spcPct val="100000"/>
              </a:lnSpc>
              <a:spcBef>
                <a:spcPts val="170"/>
              </a:spcBef>
            </a:pPr>
            <a:r>
              <a:rPr sz="1000" spc="-185" dirty="0">
                <a:latin typeface="Arial"/>
                <a:cs typeface="Arial"/>
              </a:rPr>
              <a:t>�</a:t>
            </a:r>
            <a:r>
              <a:rPr sz="1000" i="1" spc="-10" dirty="0">
                <a:latin typeface="Book Antiqua"/>
                <a:cs typeface="Book Antiqua"/>
              </a:rPr>
              <a:t>t</a:t>
            </a:r>
            <a:r>
              <a:rPr sz="1050" spc="97" baseline="-11904" dirty="0">
                <a:latin typeface="PMingLiU"/>
                <a:cs typeface="PMingLiU"/>
              </a:rPr>
              <a:t>m</a:t>
            </a:r>
            <a:r>
              <a:rPr sz="1050" baseline="-11904" dirty="0">
                <a:latin typeface="PMingLiU"/>
                <a:cs typeface="PMingLiU"/>
              </a:rPr>
              <a:t> </a:t>
            </a:r>
            <a:r>
              <a:rPr sz="1050" spc="-135" baseline="-11904" dirty="0">
                <a:latin typeface="PMingLiU"/>
                <a:cs typeface="PMingLiU"/>
              </a:rPr>
              <a:t> </a:t>
            </a:r>
            <a:r>
              <a:rPr sz="1000" spc="265" dirty="0">
                <a:latin typeface="Arial"/>
                <a:cs typeface="Arial"/>
              </a:rPr>
              <a:t>x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i="1" spc="105" dirty="0">
                <a:latin typeface="Book Antiqua"/>
                <a:cs typeface="Book Antiqua"/>
              </a:rPr>
              <a:t>k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8824" y="5251422"/>
            <a:ext cx="1644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[</a:t>
            </a:r>
            <a:r>
              <a:rPr sz="1000" spc="85" dirty="0">
                <a:latin typeface="PMingLiU"/>
                <a:cs typeface="PMingLiU"/>
              </a:rPr>
              <a:t>1</a:t>
            </a:r>
            <a:r>
              <a:rPr sz="1000" spc="-10" dirty="0">
                <a:latin typeface="Arial"/>
                <a:cs typeface="Arial"/>
              </a:rPr>
              <a:t>]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2615" y="5609870"/>
            <a:ext cx="291147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000" spc="-25" dirty="0">
                <a:latin typeface="Times New Roman"/>
                <a:cs typeface="Times New Roman"/>
              </a:rPr>
              <a:t>w</a:t>
            </a:r>
            <a:r>
              <a:rPr sz="1000" spc="20" dirty="0">
                <a:latin typeface="Times New Roman"/>
                <a:cs typeface="Times New Roman"/>
              </a:rPr>
              <a:t>h</a:t>
            </a:r>
            <a:r>
              <a:rPr sz="1000" spc="-5" dirty="0">
                <a:latin typeface="Times New Roman"/>
                <a:cs typeface="Times New Roman"/>
              </a:rPr>
              <a:t>e</a:t>
            </a:r>
            <a:r>
              <a:rPr sz="1000" spc="20" dirty="0">
                <a:latin typeface="Times New Roman"/>
                <a:cs typeface="Times New Roman"/>
              </a:rPr>
              <a:t>re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Book Antiqua"/>
                <a:cs typeface="Book Antiqua"/>
              </a:rPr>
              <a:t>A</a:t>
            </a:r>
            <a:r>
              <a:rPr sz="1000" i="1" spc="-95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40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q</a:t>
            </a:r>
            <a:r>
              <a:rPr sz="1000" spc="60" dirty="0">
                <a:latin typeface="PMingLiU"/>
                <a:cs typeface="PMingLiU"/>
              </a:rPr>
              <a:t>u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r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-5" dirty="0">
                <a:latin typeface="PMingLiU"/>
                <a:cs typeface="PMingLiU"/>
              </a:rPr>
              <a:t>f</a:t>
            </a:r>
            <a:r>
              <a:rPr sz="1000" spc="45" dirty="0">
                <a:latin typeface="PMingLiU"/>
                <a:cs typeface="PMingLiU"/>
              </a:rPr>
              <a:t>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i="1" spc="100" dirty="0">
                <a:latin typeface="Book Antiqua"/>
                <a:cs typeface="Book Antiqua"/>
              </a:rPr>
              <a:t>Q</a:t>
            </a:r>
            <a:r>
              <a:rPr sz="1000" i="1" spc="-90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65" dirty="0">
                <a:latin typeface="PMingLiU"/>
                <a:cs typeface="PMingLiU"/>
              </a:rPr>
              <a:t>p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75" dirty="0">
                <a:latin typeface="PMingLiU"/>
                <a:cs typeface="PMingLiU"/>
              </a:rPr>
              <a:t>o</a:t>
            </a:r>
            <a:r>
              <a:rPr sz="1000" spc="65" dirty="0">
                <a:latin typeface="PMingLiU"/>
                <a:cs typeface="PMingLiU"/>
              </a:rPr>
              <a:t>du</a:t>
            </a:r>
            <a:r>
              <a:rPr sz="1000" spc="45" dirty="0">
                <a:latin typeface="PMingLiU"/>
                <a:cs typeface="PMingLiU"/>
              </a:rPr>
              <a:t>ct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f</a:t>
            </a:r>
            <a:r>
              <a:rPr sz="1000" spc="-30" dirty="0">
                <a:latin typeface="PMingLiU"/>
                <a:cs typeface="PMingLiU"/>
              </a:rPr>
              <a:t>l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r</a:t>
            </a:r>
            <a:r>
              <a:rPr sz="1000" spc="7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i="1" spc="-50" dirty="0">
                <a:latin typeface="Trebuchet MS"/>
                <a:cs typeface="Trebuchet MS"/>
              </a:rPr>
              <a:t>p</a:t>
            </a:r>
            <a:r>
              <a:rPr sz="1000" i="1" spc="-130" dirty="0">
                <a:latin typeface="Trebuchet MS"/>
                <a:cs typeface="Trebuchet MS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65" dirty="0">
                <a:latin typeface="PMingLiU"/>
                <a:cs typeface="PMingLiU"/>
              </a:rPr>
              <a:t>d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n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-10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ty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f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60" dirty="0">
                <a:latin typeface="PMingLiU"/>
                <a:cs typeface="PMingLiU"/>
              </a:rPr>
              <a:t>uc</a:t>
            </a:r>
            <a:r>
              <a:rPr sz="1000" spc="15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i="1" spc="15" dirty="0">
                <a:latin typeface="Book Antiqua"/>
                <a:cs typeface="Book Antiqua"/>
              </a:rPr>
              <a:t>c</a:t>
            </a:r>
            <a:r>
              <a:rPr sz="975" spc="157" baseline="-12820" dirty="0">
                <a:latin typeface="PMingLiU"/>
                <a:cs typeface="PMingLiU"/>
              </a:rPr>
              <a:t>p</a:t>
            </a:r>
            <a:r>
              <a:rPr sz="975" spc="-15" baseline="-12820" dirty="0">
                <a:latin typeface="PMingLiU"/>
                <a:cs typeface="PMingLiU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30" dirty="0">
                <a:latin typeface="PMingLiU"/>
                <a:cs typeface="PMingLiU"/>
              </a:rPr>
              <a:t>p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5" dirty="0">
                <a:latin typeface="PMingLiU"/>
                <a:cs typeface="PMingLiU"/>
              </a:rPr>
              <a:t>c</a:t>
            </a:r>
            <a:r>
              <a:rPr sz="1000" spc="-5" dirty="0">
                <a:latin typeface="PMingLiU"/>
                <a:cs typeface="PMingLiU"/>
              </a:rPr>
              <a:t>if</a:t>
            </a:r>
            <a:r>
              <a:rPr sz="1000" spc="-20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c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4971" y="6914286"/>
            <a:ext cx="2574290" cy="1566545"/>
          </a:xfrm>
          <a:custGeom>
            <a:avLst/>
            <a:gdLst/>
            <a:ahLst/>
            <a:cxnLst/>
            <a:rect l="l" t="t" r="r" b="b"/>
            <a:pathLst>
              <a:path w="2574290" h="1566545">
                <a:moveTo>
                  <a:pt x="38100" y="190499"/>
                </a:moveTo>
                <a:lnTo>
                  <a:pt x="0" y="190499"/>
                </a:lnTo>
                <a:lnTo>
                  <a:pt x="71970" y="0"/>
                </a:lnTo>
                <a:lnTo>
                  <a:pt x="135458" y="190499"/>
                </a:lnTo>
                <a:lnTo>
                  <a:pt x="101600" y="190499"/>
                </a:lnTo>
                <a:lnTo>
                  <a:pt x="101600" y="1507058"/>
                </a:lnTo>
                <a:lnTo>
                  <a:pt x="2573858" y="1507058"/>
                </a:lnTo>
                <a:lnTo>
                  <a:pt x="2573858" y="1566316"/>
                </a:lnTo>
                <a:lnTo>
                  <a:pt x="38100" y="1566316"/>
                </a:lnTo>
                <a:lnTo>
                  <a:pt x="38100" y="19049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1829" y="7142898"/>
            <a:ext cx="139700" cy="511809"/>
          </a:xfrm>
          <a:custGeom>
            <a:avLst/>
            <a:gdLst/>
            <a:ahLst/>
            <a:cxnLst/>
            <a:rect l="l" t="t" r="r" b="b"/>
            <a:pathLst>
              <a:path w="139700" h="511809">
                <a:moveTo>
                  <a:pt x="139700" y="0"/>
                </a:moveTo>
                <a:lnTo>
                  <a:pt x="0" y="0"/>
                </a:lnTo>
                <a:lnTo>
                  <a:pt x="0" y="329260"/>
                </a:lnTo>
                <a:lnTo>
                  <a:pt x="8481" y="337553"/>
                </a:lnTo>
                <a:lnTo>
                  <a:pt x="16880" y="346050"/>
                </a:lnTo>
                <a:lnTo>
                  <a:pt x="49579" y="382126"/>
                </a:lnTo>
                <a:lnTo>
                  <a:pt x="80673" y="421653"/>
                </a:lnTo>
                <a:lnTo>
                  <a:pt x="102804" y="453653"/>
                </a:lnTo>
                <a:lnTo>
                  <a:pt x="123810" y="487743"/>
                </a:lnTo>
                <a:lnTo>
                  <a:pt x="137142" y="511661"/>
                </a:lnTo>
                <a:lnTo>
                  <a:pt x="13970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1829" y="7142898"/>
            <a:ext cx="139700" cy="511809"/>
          </a:xfrm>
          <a:custGeom>
            <a:avLst/>
            <a:gdLst/>
            <a:ahLst/>
            <a:cxnLst/>
            <a:rect l="l" t="t" r="r" b="b"/>
            <a:pathLst>
              <a:path w="139700" h="511809">
                <a:moveTo>
                  <a:pt x="0" y="0"/>
                </a:moveTo>
                <a:lnTo>
                  <a:pt x="0" y="329260"/>
                </a:lnTo>
                <a:lnTo>
                  <a:pt x="8481" y="337553"/>
                </a:lnTo>
                <a:lnTo>
                  <a:pt x="16880" y="346050"/>
                </a:lnTo>
                <a:lnTo>
                  <a:pt x="49579" y="382126"/>
                </a:lnTo>
                <a:lnTo>
                  <a:pt x="80673" y="421653"/>
                </a:lnTo>
                <a:lnTo>
                  <a:pt x="102804" y="453653"/>
                </a:lnTo>
                <a:lnTo>
                  <a:pt x="123810" y="487743"/>
                </a:lnTo>
                <a:lnTo>
                  <a:pt x="137142" y="511661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1529" y="7142898"/>
            <a:ext cx="245529" cy="649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81529" y="7142898"/>
            <a:ext cx="245745" cy="649605"/>
          </a:xfrm>
          <a:custGeom>
            <a:avLst/>
            <a:gdLst/>
            <a:ahLst/>
            <a:cxnLst/>
            <a:rect l="l" t="t" r="r" b="b"/>
            <a:pathLst>
              <a:path w="245744" h="649604">
                <a:moveTo>
                  <a:pt x="0" y="0"/>
                </a:moveTo>
                <a:lnTo>
                  <a:pt x="0" y="516483"/>
                </a:lnTo>
                <a:lnTo>
                  <a:pt x="3035" y="522249"/>
                </a:lnTo>
                <a:lnTo>
                  <a:pt x="6184" y="527824"/>
                </a:lnTo>
                <a:lnTo>
                  <a:pt x="9118" y="533755"/>
                </a:lnTo>
                <a:lnTo>
                  <a:pt x="58071" y="550699"/>
                </a:lnTo>
                <a:lnTo>
                  <a:pt x="107359" y="567760"/>
                </a:lnTo>
                <a:lnTo>
                  <a:pt x="158053" y="585307"/>
                </a:lnTo>
                <a:lnTo>
                  <a:pt x="199083" y="599510"/>
                </a:lnTo>
                <a:lnTo>
                  <a:pt x="236816" y="627227"/>
                </a:lnTo>
                <a:lnTo>
                  <a:pt x="238248" y="633430"/>
                </a:lnTo>
                <a:lnTo>
                  <a:pt x="243508" y="649290"/>
                </a:lnTo>
                <a:lnTo>
                  <a:pt x="245529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6458" y="7142898"/>
            <a:ext cx="605790" cy="329565"/>
          </a:xfrm>
          <a:custGeom>
            <a:avLst/>
            <a:gdLst/>
            <a:ahLst/>
            <a:cxnLst/>
            <a:rect l="l" t="t" r="r" b="b"/>
            <a:pathLst>
              <a:path w="605789" h="329565">
                <a:moveTo>
                  <a:pt x="605370" y="108764"/>
                </a:moveTo>
                <a:lnTo>
                  <a:pt x="15143" y="108764"/>
                </a:lnTo>
                <a:lnTo>
                  <a:pt x="33144" y="108958"/>
                </a:lnTo>
                <a:lnTo>
                  <a:pt x="53793" y="109635"/>
                </a:lnTo>
                <a:lnTo>
                  <a:pt x="102190" y="112990"/>
                </a:lnTo>
                <a:lnTo>
                  <a:pt x="158643" y="119939"/>
                </a:lnTo>
                <a:lnTo>
                  <a:pt x="221465" y="131590"/>
                </a:lnTo>
                <a:lnTo>
                  <a:pt x="288967" y="149051"/>
                </a:lnTo>
                <a:lnTo>
                  <a:pt x="359460" y="173432"/>
                </a:lnTo>
                <a:lnTo>
                  <a:pt x="395301" y="188564"/>
                </a:lnTo>
                <a:lnTo>
                  <a:pt x="431257" y="205841"/>
                </a:lnTo>
                <a:lnTo>
                  <a:pt x="467116" y="225402"/>
                </a:lnTo>
                <a:lnTo>
                  <a:pt x="502669" y="247386"/>
                </a:lnTo>
                <a:lnTo>
                  <a:pt x="537702" y="271931"/>
                </a:lnTo>
                <a:lnTo>
                  <a:pt x="572007" y="299176"/>
                </a:lnTo>
                <a:lnTo>
                  <a:pt x="605370" y="329260"/>
                </a:lnTo>
                <a:lnTo>
                  <a:pt x="605370" y="108764"/>
                </a:lnTo>
                <a:close/>
              </a:path>
              <a:path w="605789" h="329565">
                <a:moveTo>
                  <a:pt x="605370" y="0"/>
                </a:moveTo>
                <a:lnTo>
                  <a:pt x="0" y="0"/>
                </a:lnTo>
                <a:lnTo>
                  <a:pt x="0" y="108915"/>
                </a:lnTo>
                <a:lnTo>
                  <a:pt x="605370" y="108764"/>
                </a:lnTo>
                <a:lnTo>
                  <a:pt x="60537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6458" y="7142898"/>
            <a:ext cx="605790" cy="329565"/>
          </a:xfrm>
          <a:custGeom>
            <a:avLst/>
            <a:gdLst/>
            <a:ahLst/>
            <a:cxnLst/>
            <a:rect l="l" t="t" r="r" b="b"/>
            <a:pathLst>
              <a:path w="605789" h="329565">
                <a:moveTo>
                  <a:pt x="0" y="0"/>
                </a:moveTo>
                <a:lnTo>
                  <a:pt x="0" y="108915"/>
                </a:lnTo>
                <a:lnTo>
                  <a:pt x="15143" y="108764"/>
                </a:lnTo>
                <a:lnTo>
                  <a:pt x="33144" y="108958"/>
                </a:lnTo>
                <a:lnTo>
                  <a:pt x="76879" y="110932"/>
                </a:lnTo>
                <a:lnTo>
                  <a:pt x="129515" y="115946"/>
                </a:lnTo>
                <a:lnTo>
                  <a:pt x="189363" y="125107"/>
                </a:lnTo>
                <a:lnTo>
                  <a:pt x="254736" y="139525"/>
                </a:lnTo>
                <a:lnTo>
                  <a:pt x="323945" y="160308"/>
                </a:lnTo>
                <a:lnTo>
                  <a:pt x="395301" y="188564"/>
                </a:lnTo>
                <a:lnTo>
                  <a:pt x="431257" y="205841"/>
                </a:lnTo>
                <a:lnTo>
                  <a:pt x="467116" y="225402"/>
                </a:lnTo>
                <a:lnTo>
                  <a:pt x="502669" y="247386"/>
                </a:lnTo>
                <a:lnTo>
                  <a:pt x="537702" y="271931"/>
                </a:lnTo>
                <a:lnTo>
                  <a:pt x="572007" y="299176"/>
                </a:lnTo>
                <a:lnTo>
                  <a:pt x="605370" y="329260"/>
                </a:lnTo>
                <a:lnTo>
                  <a:pt x="605370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7058" y="7142898"/>
            <a:ext cx="144145" cy="801370"/>
          </a:xfrm>
          <a:custGeom>
            <a:avLst/>
            <a:gdLst/>
            <a:ahLst/>
            <a:cxnLst/>
            <a:rect l="l" t="t" r="r" b="b"/>
            <a:pathLst>
              <a:path w="144144" h="801370">
                <a:moveTo>
                  <a:pt x="143941" y="0"/>
                </a:moveTo>
                <a:lnTo>
                  <a:pt x="0" y="0"/>
                </a:lnTo>
                <a:lnTo>
                  <a:pt x="0" y="654291"/>
                </a:lnTo>
                <a:lnTo>
                  <a:pt x="20443" y="692327"/>
                </a:lnTo>
                <a:lnTo>
                  <a:pt x="49540" y="729805"/>
                </a:lnTo>
                <a:lnTo>
                  <a:pt x="80617" y="760110"/>
                </a:lnTo>
                <a:lnTo>
                  <a:pt x="120928" y="790932"/>
                </a:lnTo>
                <a:lnTo>
                  <a:pt x="136618" y="801108"/>
                </a:lnTo>
                <a:lnTo>
                  <a:pt x="14394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7058" y="7142898"/>
            <a:ext cx="144145" cy="801370"/>
          </a:xfrm>
          <a:custGeom>
            <a:avLst/>
            <a:gdLst/>
            <a:ahLst/>
            <a:cxnLst/>
            <a:rect l="l" t="t" r="r" b="b"/>
            <a:pathLst>
              <a:path w="144144" h="801370">
                <a:moveTo>
                  <a:pt x="0" y="0"/>
                </a:moveTo>
                <a:lnTo>
                  <a:pt x="0" y="654291"/>
                </a:lnTo>
                <a:lnTo>
                  <a:pt x="2903" y="660872"/>
                </a:lnTo>
                <a:lnTo>
                  <a:pt x="26525" y="701246"/>
                </a:lnTo>
                <a:lnTo>
                  <a:pt x="58946" y="739773"/>
                </a:lnTo>
                <a:lnTo>
                  <a:pt x="92971" y="770388"/>
                </a:lnTo>
                <a:lnTo>
                  <a:pt x="136618" y="801108"/>
                </a:lnTo>
                <a:lnTo>
                  <a:pt x="143941" y="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1000" y="7142898"/>
            <a:ext cx="542290" cy="918844"/>
          </a:xfrm>
          <a:custGeom>
            <a:avLst/>
            <a:gdLst/>
            <a:ahLst/>
            <a:cxnLst/>
            <a:rect l="l" t="t" r="r" b="b"/>
            <a:pathLst>
              <a:path w="542289" h="918845">
                <a:moveTo>
                  <a:pt x="541858" y="0"/>
                </a:moveTo>
                <a:lnTo>
                  <a:pt x="0" y="0"/>
                </a:lnTo>
                <a:lnTo>
                  <a:pt x="0" y="805573"/>
                </a:lnTo>
                <a:lnTo>
                  <a:pt x="49954" y="832051"/>
                </a:lnTo>
                <a:lnTo>
                  <a:pt x="88608" y="848670"/>
                </a:lnTo>
                <a:lnTo>
                  <a:pt x="131838" y="864153"/>
                </a:lnTo>
                <a:lnTo>
                  <a:pt x="179896" y="878235"/>
                </a:lnTo>
                <a:lnTo>
                  <a:pt x="233037" y="890649"/>
                </a:lnTo>
                <a:lnTo>
                  <a:pt x="291514" y="901131"/>
                </a:lnTo>
                <a:lnTo>
                  <a:pt x="355580" y="909413"/>
                </a:lnTo>
                <a:lnTo>
                  <a:pt x="425488" y="915231"/>
                </a:lnTo>
                <a:lnTo>
                  <a:pt x="501491" y="918319"/>
                </a:lnTo>
                <a:lnTo>
                  <a:pt x="541858" y="918756"/>
                </a:lnTo>
                <a:lnTo>
                  <a:pt x="541858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71000" y="7142898"/>
            <a:ext cx="542290" cy="918844"/>
          </a:xfrm>
          <a:custGeom>
            <a:avLst/>
            <a:gdLst/>
            <a:ahLst/>
            <a:cxnLst/>
            <a:rect l="l" t="t" r="r" b="b"/>
            <a:pathLst>
              <a:path w="542289" h="918845">
                <a:moveTo>
                  <a:pt x="541858" y="0"/>
                </a:moveTo>
                <a:lnTo>
                  <a:pt x="0" y="0"/>
                </a:lnTo>
                <a:lnTo>
                  <a:pt x="0" y="805573"/>
                </a:lnTo>
                <a:lnTo>
                  <a:pt x="49954" y="832051"/>
                </a:lnTo>
                <a:lnTo>
                  <a:pt x="88608" y="848670"/>
                </a:lnTo>
                <a:lnTo>
                  <a:pt x="131838" y="864153"/>
                </a:lnTo>
                <a:lnTo>
                  <a:pt x="179896" y="878235"/>
                </a:lnTo>
                <a:lnTo>
                  <a:pt x="233037" y="890649"/>
                </a:lnTo>
                <a:lnTo>
                  <a:pt x="291514" y="901131"/>
                </a:lnTo>
                <a:lnTo>
                  <a:pt x="355580" y="909413"/>
                </a:lnTo>
                <a:lnTo>
                  <a:pt x="425488" y="915231"/>
                </a:lnTo>
                <a:lnTo>
                  <a:pt x="501491" y="918319"/>
                </a:lnTo>
                <a:lnTo>
                  <a:pt x="541858" y="918756"/>
                </a:lnTo>
                <a:lnTo>
                  <a:pt x="541858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81529" y="7730359"/>
            <a:ext cx="245529" cy="686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7730359"/>
            <a:ext cx="245745" cy="687070"/>
          </a:xfrm>
          <a:custGeom>
            <a:avLst/>
            <a:gdLst/>
            <a:ahLst/>
            <a:cxnLst/>
            <a:rect l="l" t="t" r="r" b="b"/>
            <a:pathLst>
              <a:path w="245744" h="687070">
                <a:moveTo>
                  <a:pt x="189979" y="62651"/>
                </a:moveTo>
                <a:lnTo>
                  <a:pt x="148090" y="48157"/>
                </a:lnTo>
                <a:lnTo>
                  <a:pt x="107157" y="33989"/>
                </a:lnTo>
                <a:lnTo>
                  <a:pt x="62561" y="18551"/>
                </a:lnTo>
                <a:lnTo>
                  <a:pt x="20999" y="4162"/>
                </a:lnTo>
                <a:lnTo>
                  <a:pt x="8977" y="0"/>
                </a:lnTo>
                <a:lnTo>
                  <a:pt x="0" y="686755"/>
                </a:lnTo>
                <a:lnTo>
                  <a:pt x="245529" y="686755"/>
                </a:lnTo>
                <a:lnTo>
                  <a:pt x="245529" y="165217"/>
                </a:lnTo>
                <a:lnTo>
                  <a:pt x="234689" y="151277"/>
                </a:lnTo>
                <a:lnTo>
                  <a:pt x="225248" y="137776"/>
                </a:lnTo>
                <a:lnTo>
                  <a:pt x="204361" y="100898"/>
                </a:lnTo>
                <a:lnTo>
                  <a:pt x="190332" y="63927"/>
                </a:lnTo>
                <a:lnTo>
                  <a:pt x="189979" y="62651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36458" y="7302351"/>
            <a:ext cx="605790" cy="1115060"/>
          </a:xfrm>
          <a:custGeom>
            <a:avLst/>
            <a:gdLst/>
            <a:ahLst/>
            <a:cxnLst/>
            <a:rect l="l" t="t" r="r" b="b"/>
            <a:pathLst>
              <a:path w="605789" h="1115059">
                <a:moveTo>
                  <a:pt x="14583" y="0"/>
                </a:moveTo>
                <a:lnTo>
                  <a:pt x="0" y="199"/>
                </a:lnTo>
                <a:lnTo>
                  <a:pt x="0" y="1114764"/>
                </a:lnTo>
                <a:lnTo>
                  <a:pt x="605370" y="1114764"/>
                </a:lnTo>
                <a:lnTo>
                  <a:pt x="605370" y="242312"/>
                </a:lnTo>
                <a:lnTo>
                  <a:pt x="573299" y="208847"/>
                </a:lnTo>
                <a:lnTo>
                  <a:pt x="539956" y="178584"/>
                </a:lnTo>
                <a:lnTo>
                  <a:pt x="505585" y="151362"/>
                </a:lnTo>
                <a:lnTo>
                  <a:pt x="470430" y="127025"/>
                </a:lnTo>
                <a:lnTo>
                  <a:pt x="434734" y="105413"/>
                </a:lnTo>
                <a:lnTo>
                  <a:pt x="398741" y="86366"/>
                </a:lnTo>
                <a:lnTo>
                  <a:pt x="362694" y="69727"/>
                </a:lnTo>
                <a:lnTo>
                  <a:pt x="326836" y="55336"/>
                </a:lnTo>
                <a:lnTo>
                  <a:pt x="256665" y="32664"/>
                </a:lnTo>
                <a:lnTo>
                  <a:pt x="190175" y="17079"/>
                </a:lnTo>
                <a:lnTo>
                  <a:pt x="129315" y="7311"/>
                </a:lnTo>
                <a:lnTo>
                  <a:pt x="76034" y="2089"/>
                </a:lnTo>
                <a:lnTo>
                  <a:pt x="32279" y="142"/>
                </a:lnTo>
                <a:lnTo>
                  <a:pt x="1458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36458" y="7302351"/>
            <a:ext cx="605790" cy="1115060"/>
          </a:xfrm>
          <a:custGeom>
            <a:avLst/>
            <a:gdLst/>
            <a:ahLst/>
            <a:cxnLst/>
            <a:rect l="l" t="t" r="r" b="b"/>
            <a:pathLst>
              <a:path w="605789" h="1115059">
                <a:moveTo>
                  <a:pt x="0" y="199"/>
                </a:moveTo>
                <a:lnTo>
                  <a:pt x="0" y="1114764"/>
                </a:lnTo>
                <a:lnTo>
                  <a:pt x="605370" y="1114764"/>
                </a:lnTo>
                <a:lnTo>
                  <a:pt x="605370" y="242312"/>
                </a:lnTo>
                <a:lnTo>
                  <a:pt x="573299" y="208847"/>
                </a:lnTo>
                <a:lnTo>
                  <a:pt x="539956" y="178584"/>
                </a:lnTo>
                <a:lnTo>
                  <a:pt x="505585" y="151362"/>
                </a:lnTo>
                <a:lnTo>
                  <a:pt x="470430" y="127025"/>
                </a:lnTo>
                <a:lnTo>
                  <a:pt x="434734" y="105413"/>
                </a:lnTo>
                <a:lnTo>
                  <a:pt x="398741" y="86366"/>
                </a:lnTo>
                <a:lnTo>
                  <a:pt x="362694" y="69727"/>
                </a:lnTo>
                <a:lnTo>
                  <a:pt x="326836" y="55336"/>
                </a:lnTo>
                <a:lnTo>
                  <a:pt x="256665" y="32664"/>
                </a:lnTo>
                <a:lnTo>
                  <a:pt x="190175" y="17079"/>
                </a:lnTo>
                <a:lnTo>
                  <a:pt x="129315" y="7311"/>
                </a:lnTo>
                <a:lnTo>
                  <a:pt x="76034" y="2089"/>
                </a:lnTo>
                <a:lnTo>
                  <a:pt x="32279" y="142"/>
                </a:lnTo>
                <a:lnTo>
                  <a:pt x="14583" y="0"/>
                </a:lnTo>
                <a:lnTo>
                  <a:pt x="0" y="19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41829" y="7548733"/>
            <a:ext cx="139700" cy="868680"/>
          </a:xfrm>
          <a:custGeom>
            <a:avLst/>
            <a:gdLst/>
            <a:ahLst/>
            <a:cxnLst/>
            <a:rect l="l" t="t" r="r" b="b"/>
            <a:pathLst>
              <a:path w="139700" h="868679">
                <a:moveTo>
                  <a:pt x="3604" y="0"/>
                </a:moveTo>
                <a:lnTo>
                  <a:pt x="0" y="868382"/>
                </a:lnTo>
                <a:lnTo>
                  <a:pt x="139700" y="868382"/>
                </a:lnTo>
                <a:lnTo>
                  <a:pt x="139700" y="178518"/>
                </a:lnTo>
                <a:lnTo>
                  <a:pt x="112877" y="169234"/>
                </a:lnTo>
                <a:lnTo>
                  <a:pt x="108305" y="159659"/>
                </a:lnTo>
                <a:lnTo>
                  <a:pt x="89769" y="123430"/>
                </a:lnTo>
                <a:lnTo>
                  <a:pt x="69920" y="89432"/>
                </a:lnTo>
                <a:lnTo>
                  <a:pt x="48868" y="57582"/>
                </a:lnTo>
                <a:lnTo>
                  <a:pt x="19122" y="18316"/>
                </a:lnTo>
                <a:lnTo>
                  <a:pt x="11413" y="9051"/>
                </a:lnTo>
                <a:lnTo>
                  <a:pt x="360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41829" y="7548733"/>
            <a:ext cx="139700" cy="868680"/>
          </a:xfrm>
          <a:custGeom>
            <a:avLst/>
            <a:gdLst/>
            <a:ahLst/>
            <a:cxnLst/>
            <a:rect l="l" t="t" r="r" b="b"/>
            <a:pathLst>
              <a:path w="139700" h="868679">
                <a:moveTo>
                  <a:pt x="112877" y="169234"/>
                </a:moveTo>
                <a:lnTo>
                  <a:pt x="89769" y="123430"/>
                </a:lnTo>
                <a:lnTo>
                  <a:pt x="69920" y="89432"/>
                </a:lnTo>
                <a:lnTo>
                  <a:pt x="48868" y="57582"/>
                </a:lnTo>
                <a:lnTo>
                  <a:pt x="19122" y="18316"/>
                </a:lnTo>
                <a:lnTo>
                  <a:pt x="3604" y="0"/>
                </a:lnTo>
                <a:lnTo>
                  <a:pt x="0" y="868382"/>
                </a:lnTo>
                <a:lnTo>
                  <a:pt x="139700" y="868382"/>
                </a:lnTo>
                <a:lnTo>
                  <a:pt x="139700" y="178518"/>
                </a:lnTo>
                <a:lnTo>
                  <a:pt x="121712" y="172295"/>
                </a:lnTo>
                <a:lnTo>
                  <a:pt x="113220" y="169353"/>
                </a:lnTo>
                <a:lnTo>
                  <a:pt x="112877" y="16923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71000" y="8008480"/>
            <a:ext cx="542290" cy="408940"/>
          </a:xfrm>
          <a:custGeom>
            <a:avLst/>
            <a:gdLst/>
            <a:ahLst/>
            <a:cxnLst/>
            <a:rect l="l" t="t" r="r" b="b"/>
            <a:pathLst>
              <a:path w="542289" h="408940">
                <a:moveTo>
                  <a:pt x="0" y="0"/>
                </a:moveTo>
                <a:lnTo>
                  <a:pt x="0" y="408635"/>
                </a:lnTo>
                <a:lnTo>
                  <a:pt x="541858" y="408635"/>
                </a:lnTo>
                <a:lnTo>
                  <a:pt x="541858" y="103987"/>
                </a:lnTo>
                <a:lnTo>
                  <a:pt x="503302" y="103609"/>
                </a:lnTo>
                <a:lnTo>
                  <a:pt x="466097" y="102571"/>
                </a:lnTo>
                <a:lnTo>
                  <a:pt x="395645" y="98619"/>
                </a:lnTo>
                <a:lnTo>
                  <a:pt x="330307" y="92332"/>
                </a:lnTo>
                <a:lnTo>
                  <a:pt x="269892" y="83914"/>
                </a:lnTo>
                <a:lnTo>
                  <a:pt x="214207" y="73567"/>
                </a:lnTo>
                <a:lnTo>
                  <a:pt x="163060" y="61495"/>
                </a:lnTo>
                <a:lnTo>
                  <a:pt x="116258" y="47899"/>
                </a:lnTo>
                <a:lnTo>
                  <a:pt x="73609" y="32983"/>
                </a:lnTo>
                <a:lnTo>
                  <a:pt x="34921" y="16949"/>
                </a:lnTo>
                <a:lnTo>
                  <a:pt x="17001" y="8576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71000" y="8008480"/>
            <a:ext cx="542290" cy="408940"/>
          </a:xfrm>
          <a:custGeom>
            <a:avLst/>
            <a:gdLst/>
            <a:ahLst/>
            <a:cxnLst/>
            <a:rect l="l" t="t" r="r" b="b"/>
            <a:pathLst>
              <a:path w="542289" h="408940">
                <a:moveTo>
                  <a:pt x="541858" y="103987"/>
                </a:moveTo>
                <a:lnTo>
                  <a:pt x="503302" y="103609"/>
                </a:lnTo>
                <a:lnTo>
                  <a:pt x="430219" y="100899"/>
                </a:lnTo>
                <a:lnTo>
                  <a:pt x="362348" y="95754"/>
                </a:lnTo>
                <a:lnTo>
                  <a:pt x="299496" y="88377"/>
                </a:lnTo>
                <a:lnTo>
                  <a:pt x="241470" y="78969"/>
                </a:lnTo>
                <a:lnTo>
                  <a:pt x="188079" y="67734"/>
                </a:lnTo>
                <a:lnTo>
                  <a:pt x="139128" y="54875"/>
                </a:lnTo>
                <a:lnTo>
                  <a:pt x="94427" y="40593"/>
                </a:lnTo>
                <a:lnTo>
                  <a:pt x="53782" y="25093"/>
                </a:lnTo>
                <a:lnTo>
                  <a:pt x="17001" y="8576"/>
                </a:lnTo>
                <a:lnTo>
                  <a:pt x="0" y="0"/>
                </a:lnTo>
                <a:lnTo>
                  <a:pt x="0" y="408635"/>
                </a:lnTo>
                <a:lnTo>
                  <a:pt x="541858" y="408635"/>
                </a:lnTo>
                <a:lnTo>
                  <a:pt x="541858" y="10398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7058" y="7895576"/>
            <a:ext cx="144145" cy="521970"/>
          </a:xfrm>
          <a:custGeom>
            <a:avLst/>
            <a:gdLst/>
            <a:ahLst/>
            <a:cxnLst/>
            <a:rect l="l" t="t" r="r" b="b"/>
            <a:pathLst>
              <a:path w="144144" h="521970">
                <a:moveTo>
                  <a:pt x="0" y="0"/>
                </a:moveTo>
                <a:lnTo>
                  <a:pt x="0" y="521538"/>
                </a:lnTo>
                <a:lnTo>
                  <a:pt x="143941" y="521538"/>
                </a:lnTo>
                <a:lnTo>
                  <a:pt x="143941" y="112902"/>
                </a:lnTo>
                <a:lnTo>
                  <a:pt x="130049" y="105394"/>
                </a:lnTo>
                <a:lnTo>
                  <a:pt x="116801" y="97770"/>
                </a:lnTo>
                <a:lnTo>
                  <a:pt x="80773" y="74365"/>
                </a:lnTo>
                <a:lnTo>
                  <a:pt x="49999" y="50499"/>
                </a:lnTo>
                <a:lnTo>
                  <a:pt x="16435" y="18707"/>
                </a:lnTo>
                <a:lnTo>
                  <a:pt x="2580" y="3113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27058" y="7895576"/>
            <a:ext cx="144145" cy="521970"/>
          </a:xfrm>
          <a:custGeom>
            <a:avLst/>
            <a:gdLst/>
            <a:ahLst/>
            <a:cxnLst/>
            <a:rect l="l" t="t" r="r" b="b"/>
            <a:pathLst>
              <a:path w="144144" h="521970">
                <a:moveTo>
                  <a:pt x="0" y="0"/>
                </a:moveTo>
                <a:lnTo>
                  <a:pt x="0" y="521538"/>
                </a:lnTo>
                <a:lnTo>
                  <a:pt x="143941" y="521538"/>
                </a:lnTo>
                <a:lnTo>
                  <a:pt x="143941" y="112902"/>
                </a:lnTo>
                <a:lnTo>
                  <a:pt x="130049" y="105394"/>
                </a:lnTo>
                <a:lnTo>
                  <a:pt x="116801" y="97770"/>
                </a:lnTo>
                <a:lnTo>
                  <a:pt x="80773" y="74365"/>
                </a:lnTo>
                <a:lnTo>
                  <a:pt x="49999" y="50499"/>
                </a:lnTo>
                <a:lnTo>
                  <a:pt x="16435" y="18707"/>
                </a:lnTo>
                <a:lnTo>
                  <a:pt x="2580" y="311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6458" y="7251673"/>
            <a:ext cx="1676400" cy="861060"/>
          </a:xfrm>
          <a:custGeom>
            <a:avLst/>
            <a:gdLst/>
            <a:ahLst/>
            <a:cxnLst/>
            <a:rect l="l" t="t" r="r" b="b"/>
            <a:pathLst>
              <a:path w="1676400" h="861059">
                <a:moveTo>
                  <a:pt x="320944" y="50671"/>
                </a:moveTo>
                <a:lnTo>
                  <a:pt x="17793" y="50671"/>
                </a:lnTo>
                <a:lnTo>
                  <a:pt x="39963" y="50994"/>
                </a:lnTo>
                <a:lnTo>
                  <a:pt x="66094" y="52119"/>
                </a:lnTo>
                <a:lnTo>
                  <a:pt x="128578" y="57858"/>
                </a:lnTo>
                <a:lnTo>
                  <a:pt x="201919" y="70057"/>
                </a:lnTo>
                <a:lnTo>
                  <a:pt x="241622" y="79258"/>
                </a:lnTo>
                <a:lnTo>
                  <a:pt x="282792" y="90887"/>
                </a:lnTo>
                <a:lnTo>
                  <a:pt x="325015" y="105217"/>
                </a:lnTo>
                <a:lnTo>
                  <a:pt x="367874" y="122519"/>
                </a:lnTo>
                <a:lnTo>
                  <a:pt x="410954" y="143063"/>
                </a:lnTo>
                <a:lnTo>
                  <a:pt x="453839" y="167122"/>
                </a:lnTo>
                <a:lnTo>
                  <a:pt x="496114" y="194966"/>
                </a:lnTo>
                <a:lnTo>
                  <a:pt x="537363" y="226867"/>
                </a:lnTo>
                <a:lnTo>
                  <a:pt x="577171" y="263096"/>
                </a:lnTo>
                <a:lnTo>
                  <a:pt x="615122" y="303924"/>
                </a:lnTo>
                <a:lnTo>
                  <a:pt x="650800" y="349623"/>
                </a:lnTo>
                <a:lnTo>
                  <a:pt x="683790" y="400464"/>
                </a:lnTo>
                <a:lnTo>
                  <a:pt x="713676" y="456718"/>
                </a:lnTo>
                <a:lnTo>
                  <a:pt x="718248" y="466294"/>
                </a:lnTo>
                <a:lnTo>
                  <a:pt x="934797" y="541251"/>
                </a:lnTo>
                <a:lnTo>
                  <a:pt x="950731" y="582574"/>
                </a:lnTo>
                <a:lnTo>
                  <a:pt x="972266" y="619507"/>
                </a:lnTo>
                <a:lnTo>
                  <a:pt x="1005478" y="661013"/>
                </a:lnTo>
                <a:lnTo>
                  <a:pt x="1052818" y="704432"/>
                </a:lnTo>
                <a:lnTo>
                  <a:pt x="1116872" y="747212"/>
                </a:lnTo>
                <a:lnTo>
                  <a:pt x="1155737" y="767440"/>
                </a:lnTo>
                <a:lnTo>
                  <a:pt x="1199790" y="786572"/>
                </a:lnTo>
                <a:lnTo>
                  <a:pt x="1249233" y="804224"/>
                </a:lnTo>
                <a:lnTo>
                  <a:pt x="1304374" y="820070"/>
                </a:lnTo>
                <a:lnTo>
                  <a:pt x="1365524" y="833784"/>
                </a:lnTo>
                <a:lnTo>
                  <a:pt x="1432992" y="845040"/>
                </a:lnTo>
                <a:lnTo>
                  <a:pt x="1507088" y="853511"/>
                </a:lnTo>
                <a:lnTo>
                  <a:pt x="1588120" y="858871"/>
                </a:lnTo>
                <a:lnTo>
                  <a:pt x="1676400" y="860794"/>
                </a:lnTo>
                <a:lnTo>
                  <a:pt x="1676400" y="809981"/>
                </a:lnTo>
                <a:lnTo>
                  <a:pt x="1584197" y="807779"/>
                </a:lnTo>
                <a:lnTo>
                  <a:pt x="1500493" y="801701"/>
                </a:lnTo>
                <a:lnTo>
                  <a:pt x="1424880" y="792177"/>
                </a:lnTo>
                <a:lnTo>
                  <a:pt x="1356948" y="779634"/>
                </a:lnTo>
                <a:lnTo>
                  <a:pt x="1296291" y="764503"/>
                </a:lnTo>
                <a:lnTo>
                  <a:pt x="1242500" y="747212"/>
                </a:lnTo>
                <a:lnTo>
                  <a:pt x="1195167" y="728190"/>
                </a:lnTo>
                <a:lnTo>
                  <a:pt x="1153884" y="707864"/>
                </a:lnTo>
                <a:lnTo>
                  <a:pt x="1118244" y="686666"/>
                </a:lnTo>
                <a:lnTo>
                  <a:pt x="1062257" y="643362"/>
                </a:lnTo>
                <a:lnTo>
                  <a:pt x="1023942" y="601710"/>
                </a:lnTo>
                <a:lnTo>
                  <a:pt x="1000036" y="565138"/>
                </a:lnTo>
                <a:lnTo>
                  <a:pt x="984053" y="527313"/>
                </a:lnTo>
                <a:lnTo>
                  <a:pt x="979639" y="503213"/>
                </a:lnTo>
                <a:lnTo>
                  <a:pt x="965047" y="497968"/>
                </a:lnTo>
                <a:lnTo>
                  <a:pt x="755799" y="425538"/>
                </a:lnTo>
                <a:lnTo>
                  <a:pt x="723568" y="367105"/>
                </a:lnTo>
                <a:lnTo>
                  <a:pt x="688242" y="314242"/>
                </a:lnTo>
                <a:lnTo>
                  <a:pt x="650239" y="266672"/>
                </a:lnTo>
                <a:lnTo>
                  <a:pt x="609979" y="224120"/>
                </a:lnTo>
                <a:lnTo>
                  <a:pt x="567878" y="186309"/>
                </a:lnTo>
                <a:lnTo>
                  <a:pt x="524356" y="152963"/>
                </a:lnTo>
                <a:lnTo>
                  <a:pt x="479830" y="123805"/>
                </a:lnTo>
                <a:lnTo>
                  <a:pt x="434719" y="98559"/>
                </a:lnTo>
                <a:lnTo>
                  <a:pt x="389441" y="76948"/>
                </a:lnTo>
                <a:lnTo>
                  <a:pt x="344415" y="58697"/>
                </a:lnTo>
                <a:lnTo>
                  <a:pt x="320944" y="50671"/>
                </a:lnTo>
                <a:close/>
              </a:path>
              <a:path w="1676400" h="861059">
                <a:moveTo>
                  <a:pt x="19507" y="0"/>
                </a:moveTo>
                <a:lnTo>
                  <a:pt x="0" y="141"/>
                </a:lnTo>
                <a:lnTo>
                  <a:pt x="0" y="50877"/>
                </a:lnTo>
                <a:lnTo>
                  <a:pt x="17793" y="50671"/>
                </a:lnTo>
                <a:lnTo>
                  <a:pt x="320944" y="50671"/>
                </a:lnTo>
                <a:lnTo>
                  <a:pt x="256790" y="31166"/>
                </a:lnTo>
                <a:lnTo>
                  <a:pt x="215027" y="21334"/>
                </a:lnTo>
                <a:lnTo>
                  <a:pt x="175189" y="13756"/>
                </a:lnTo>
                <a:lnTo>
                  <a:pt x="102960" y="4256"/>
                </a:lnTo>
                <a:lnTo>
                  <a:pt x="43448" y="454"/>
                </a:lnTo>
                <a:lnTo>
                  <a:pt x="19507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36458" y="7251673"/>
            <a:ext cx="1676400" cy="861060"/>
          </a:xfrm>
          <a:custGeom>
            <a:avLst/>
            <a:gdLst/>
            <a:ahLst/>
            <a:cxnLst/>
            <a:rect l="l" t="t" r="r" b="b"/>
            <a:pathLst>
              <a:path w="1676400" h="861059">
                <a:moveTo>
                  <a:pt x="981887" y="518453"/>
                </a:moveTo>
                <a:lnTo>
                  <a:pt x="933796" y="487150"/>
                </a:lnTo>
                <a:lnTo>
                  <a:pt x="881663" y="469104"/>
                </a:lnTo>
                <a:lnTo>
                  <a:pt x="841800" y="455305"/>
                </a:lnTo>
                <a:lnTo>
                  <a:pt x="800931" y="441159"/>
                </a:lnTo>
                <a:lnTo>
                  <a:pt x="764228" y="428455"/>
                </a:lnTo>
                <a:lnTo>
                  <a:pt x="755799" y="425538"/>
                </a:lnTo>
                <a:lnTo>
                  <a:pt x="723568" y="367105"/>
                </a:lnTo>
                <a:lnTo>
                  <a:pt x="688242" y="314242"/>
                </a:lnTo>
                <a:lnTo>
                  <a:pt x="650239" y="266672"/>
                </a:lnTo>
                <a:lnTo>
                  <a:pt x="609979" y="224120"/>
                </a:lnTo>
                <a:lnTo>
                  <a:pt x="567878" y="186309"/>
                </a:lnTo>
                <a:lnTo>
                  <a:pt x="524356" y="152963"/>
                </a:lnTo>
                <a:lnTo>
                  <a:pt x="479830" y="123805"/>
                </a:lnTo>
                <a:lnTo>
                  <a:pt x="434719" y="98559"/>
                </a:lnTo>
                <a:lnTo>
                  <a:pt x="389441" y="76948"/>
                </a:lnTo>
                <a:lnTo>
                  <a:pt x="344415" y="58697"/>
                </a:lnTo>
                <a:lnTo>
                  <a:pt x="300059" y="43528"/>
                </a:lnTo>
                <a:lnTo>
                  <a:pt x="256790" y="31166"/>
                </a:lnTo>
                <a:lnTo>
                  <a:pt x="215027" y="21334"/>
                </a:lnTo>
                <a:lnTo>
                  <a:pt x="175189" y="13756"/>
                </a:lnTo>
                <a:lnTo>
                  <a:pt x="102960" y="4256"/>
                </a:lnTo>
                <a:lnTo>
                  <a:pt x="43448" y="454"/>
                </a:lnTo>
                <a:lnTo>
                  <a:pt x="19507" y="0"/>
                </a:lnTo>
                <a:lnTo>
                  <a:pt x="0" y="141"/>
                </a:lnTo>
                <a:lnTo>
                  <a:pt x="0" y="50877"/>
                </a:lnTo>
                <a:lnTo>
                  <a:pt x="17793" y="50671"/>
                </a:lnTo>
                <a:lnTo>
                  <a:pt x="39963" y="50994"/>
                </a:lnTo>
                <a:lnTo>
                  <a:pt x="95771" y="54316"/>
                </a:lnTo>
                <a:lnTo>
                  <a:pt x="164099" y="63014"/>
                </a:lnTo>
                <a:lnTo>
                  <a:pt x="201919" y="70057"/>
                </a:lnTo>
                <a:lnTo>
                  <a:pt x="241622" y="79258"/>
                </a:lnTo>
                <a:lnTo>
                  <a:pt x="282792" y="90887"/>
                </a:lnTo>
                <a:lnTo>
                  <a:pt x="325015" y="105217"/>
                </a:lnTo>
                <a:lnTo>
                  <a:pt x="367874" y="122519"/>
                </a:lnTo>
                <a:lnTo>
                  <a:pt x="410954" y="143063"/>
                </a:lnTo>
                <a:lnTo>
                  <a:pt x="453839" y="167122"/>
                </a:lnTo>
                <a:lnTo>
                  <a:pt x="496114" y="194966"/>
                </a:lnTo>
                <a:lnTo>
                  <a:pt x="537363" y="226867"/>
                </a:lnTo>
                <a:lnTo>
                  <a:pt x="577171" y="263096"/>
                </a:lnTo>
                <a:lnTo>
                  <a:pt x="615122" y="303924"/>
                </a:lnTo>
                <a:lnTo>
                  <a:pt x="650800" y="349623"/>
                </a:lnTo>
                <a:lnTo>
                  <a:pt x="683790" y="400464"/>
                </a:lnTo>
                <a:lnTo>
                  <a:pt x="713676" y="456718"/>
                </a:lnTo>
                <a:lnTo>
                  <a:pt x="718248" y="466294"/>
                </a:lnTo>
                <a:lnTo>
                  <a:pt x="748594" y="476798"/>
                </a:lnTo>
                <a:lnTo>
                  <a:pt x="799512" y="494424"/>
                </a:lnTo>
                <a:lnTo>
                  <a:pt x="838869" y="508047"/>
                </a:lnTo>
                <a:lnTo>
                  <a:pt x="880088" y="522315"/>
                </a:lnTo>
                <a:lnTo>
                  <a:pt x="920235" y="536211"/>
                </a:lnTo>
                <a:lnTo>
                  <a:pt x="934797" y="541251"/>
                </a:lnTo>
                <a:lnTo>
                  <a:pt x="938322" y="552682"/>
                </a:lnTo>
                <a:lnTo>
                  <a:pt x="960184" y="600288"/>
                </a:lnTo>
                <a:lnTo>
                  <a:pt x="987260" y="639858"/>
                </a:lnTo>
                <a:lnTo>
                  <a:pt x="1027227" y="682646"/>
                </a:lnTo>
                <a:lnTo>
                  <a:pt x="1082560" y="726044"/>
                </a:lnTo>
                <a:lnTo>
                  <a:pt x="1116763" y="747155"/>
                </a:lnTo>
                <a:lnTo>
                  <a:pt x="1155737" y="767440"/>
                </a:lnTo>
                <a:lnTo>
                  <a:pt x="1199790" y="786572"/>
                </a:lnTo>
                <a:lnTo>
                  <a:pt x="1249233" y="804224"/>
                </a:lnTo>
                <a:lnTo>
                  <a:pt x="1304374" y="820070"/>
                </a:lnTo>
                <a:lnTo>
                  <a:pt x="1365524" y="833784"/>
                </a:lnTo>
                <a:lnTo>
                  <a:pt x="1432992" y="845040"/>
                </a:lnTo>
                <a:lnTo>
                  <a:pt x="1507088" y="853511"/>
                </a:lnTo>
                <a:lnTo>
                  <a:pt x="1588120" y="858871"/>
                </a:lnTo>
                <a:lnTo>
                  <a:pt x="1676400" y="860794"/>
                </a:lnTo>
                <a:lnTo>
                  <a:pt x="1676400" y="809981"/>
                </a:lnTo>
                <a:lnTo>
                  <a:pt x="1584197" y="807779"/>
                </a:lnTo>
                <a:lnTo>
                  <a:pt x="1500493" y="801701"/>
                </a:lnTo>
                <a:lnTo>
                  <a:pt x="1424880" y="792177"/>
                </a:lnTo>
                <a:lnTo>
                  <a:pt x="1356948" y="779634"/>
                </a:lnTo>
                <a:lnTo>
                  <a:pt x="1296291" y="764503"/>
                </a:lnTo>
                <a:lnTo>
                  <a:pt x="1242500" y="747212"/>
                </a:lnTo>
                <a:lnTo>
                  <a:pt x="1195167" y="728190"/>
                </a:lnTo>
                <a:lnTo>
                  <a:pt x="1153884" y="707864"/>
                </a:lnTo>
                <a:lnTo>
                  <a:pt x="1118244" y="686666"/>
                </a:lnTo>
                <a:lnTo>
                  <a:pt x="1062257" y="643362"/>
                </a:lnTo>
                <a:lnTo>
                  <a:pt x="1023942" y="601710"/>
                </a:lnTo>
                <a:lnTo>
                  <a:pt x="1000036" y="565138"/>
                </a:lnTo>
                <a:lnTo>
                  <a:pt x="984053" y="527313"/>
                </a:lnTo>
                <a:lnTo>
                  <a:pt x="982393" y="520961"/>
                </a:lnTo>
                <a:lnTo>
                  <a:pt x="981887" y="51845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02065" y="7044740"/>
            <a:ext cx="82550" cy="95250"/>
          </a:xfrm>
          <a:custGeom>
            <a:avLst/>
            <a:gdLst/>
            <a:ahLst/>
            <a:cxnLst/>
            <a:rect l="l" t="t" r="r" b="b"/>
            <a:pathLst>
              <a:path w="82550" h="95250">
                <a:moveTo>
                  <a:pt x="0" y="0"/>
                </a:moveTo>
                <a:lnTo>
                  <a:pt x="0" y="94983"/>
                </a:lnTo>
                <a:lnTo>
                  <a:pt x="82245" y="47485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029129" y="6946245"/>
            <a:ext cx="4743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u="sng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u="sng" dirty="0">
                <a:solidFill>
                  <a:srgbClr val="231F20"/>
                </a:solidFill>
                <a:latin typeface="Arial"/>
                <a:cs typeface="Arial"/>
              </a:rPr>
              <a:t>Heat flow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9393" y="6885963"/>
            <a:ext cx="1828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800" i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Symbol"/>
                <a:cs typeface="Symbol"/>
              </a:rPr>
              <a:t>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5782" y="8619594"/>
            <a:ext cx="29114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899"/>
              </a:lnSpc>
            </a:pPr>
            <a:r>
              <a:rPr sz="800" spc="45" dirty="0">
                <a:latin typeface="Arial"/>
                <a:cs typeface="Arial"/>
              </a:rPr>
              <a:t>Figure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transfer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from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heating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medium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to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cold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product on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the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other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side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the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partition.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(Courtesy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Tetra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Pak.)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71619" y="6385407"/>
            <a:ext cx="1826260" cy="1041400"/>
          </a:xfrm>
          <a:custGeom>
            <a:avLst/>
            <a:gdLst/>
            <a:ahLst/>
            <a:cxnLst/>
            <a:rect l="l" t="t" r="r" b="b"/>
            <a:pathLst>
              <a:path w="1826260" h="1041400">
                <a:moveTo>
                  <a:pt x="0" y="0"/>
                </a:moveTo>
                <a:lnTo>
                  <a:pt x="0" y="1040917"/>
                </a:lnTo>
                <a:lnTo>
                  <a:pt x="1826171" y="1040917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86678" y="7388453"/>
            <a:ext cx="66040" cy="76200"/>
          </a:xfrm>
          <a:custGeom>
            <a:avLst/>
            <a:gdLst/>
            <a:ahLst/>
            <a:cxnLst/>
            <a:rect l="l" t="t" r="r" b="b"/>
            <a:pathLst>
              <a:path w="66039" h="76200">
                <a:moveTo>
                  <a:pt x="0" y="0"/>
                </a:moveTo>
                <a:lnTo>
                  <a:pt x="0" y="75996"/>
                </a:lnTo>
                <a:lnTo>
                  <a:pt x="65798" y="3799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3748" y="6330721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39">
                <a:moveTo>
                  <a:pt x="37985" y="0"/>
                </a:moveTo>
                <a:lnTo>
                  <a:pt x="0" y="65798"/>
                </a:lnTo>
                <a:lnTo>
                  <a:pt x="75984" y="65798"/>
                </a:lnTo>
                <a:lnTo>
                  <a:pt x="379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56518" y="8063230"/>
            <a:ext cx="129539" cy="76200"/>
          </a:xfrm>
          <a:custGeom>
            <a:avLst/>
            <a:gdLst/>
            <a:ahLst/>
            <a:cxnLst/>
            <a:rect l="l" t="t" r="r" b="b"/>
            <a:pathLst>
              <a:path w="129539" h="76200">
                <a:moveTo>
                  <a:pt x="0" y="76200"/>
                </a:moveTo>
                <a:lnTo>
                  <a:pt x="129539" y="76200"/>
                </a:lnTo>
                <a:lnTo>
                  <a:pt x="129539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56518" y="7745730"/>
            <a:ext cx="1249680" cy="109220"/>
          </a:xfrm>
          <a:custGeom>
            <a:avLst/>
            <a:gdLst/>
            <a:ahLst/>
            <a:cxnLst/>
            <a:rect l="l" t="t" r="r" b="b"/>
            <a:pathLst>
              <a:path w="1249679" h="109220">
                <a:moveTo>
                  <a:pt x="0" y="108623"/>
                </a:moveTo>
                <a:lnTo>
                  <a:pt x="1249667" y="108623"/>
                </a:lnTo>
                <a:lnTo>
                  <a:pt x="1249667" y="0"/>
                </a:lnTo>
                <a:lnTo>
                  <a:pt x="0" y="0"/>
                </a:lnTo>
                <a:lnTo>
                  <a:pt x="0" y="10862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56518" y="7966112"/>
            <a:ext cx="1249680" cy="97155"/>
          </a:xfrm>
          <a:custGeom>
            <a:avLst/>
            <a:gdLst/>
            <a:ahLst/>
            <a:cxnLst/>
            <a:rect l="l" t="t" r="r" b="b"/>
            <a:pathLst>
              <a:path w="1249679" h="97154">
                <a:moveTo>
                  <a:pt x="0" y="97116"/>
                </a:moveTo>
                <a:lnTo>
                  <a:pt x="1249667" y="97116"/>
                </a:lnTo>
                <a:lnTo>
                  <a:pt x="1249667" y="0"/>
                </a:lnTo>
                <a:lnTo>
                  <a:pt x="0" y="0"/>
                </a:lnTo>
                <a:lnTo>
                  <a:pt x="0" y="9711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79198" y="8062620"/>
            <a:ext cx="127000" cy="68580"/>
          </a:xfrm>
          <a:custGeom>
            <a:avLst/>
            <a:gdLst/>
            <a:ahLst/>
            <a:cxnLst/>
            <a:rect l="l" t="t" r="r" b="b"/>
            <a:pathLst>
              <a:path w="127000" h="68579">
                <a:moveTo>
                  <a:pt x="126987" y="0"/>
                </a:moveTo>
                <a:lnTo>
                  <a:pt x="0" y="0"/>
                </a:lnTo>
                <a:lnTo>
                  <a:pt x="0" y="68592"/>
                </a:lnTo>
                <a:lnTo>
                  <a:pt x="126987" y="68592"/>
                </a:lnTo>
                <a:lnTo>
                  <a:pt x="126987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20958" y="7745133"/>
            <a:ext cx="1338580" cy="401320"/>
          </a:xfrm>
          <a:custGeom>
            <a:avLst/>
            <a:gdLst/>
            <a:ahLst/>
            <a:cxnLst/>
            <a:rect l="l" t="t" r="r" b="b"/>
            <a:pathLst>
              <a:path w="1338579" h="401320">
                <a:moveTo>
                  <a:pt x="0" y="401319"/>
                </a:moveTo>
                <a:lnTo>
                  <a:pt x="38100" y="401319"/>
                </a:lnTo>
                <a:lnTo>
                  <a:pt x="38100" y="0"/>
                </a:lnTo>
                <a:lnTo>
                  <a:pt x="1285227" y="0"/>
                </a:lnTo>
                <a:lnTo>
                  <a:pt x="1285227" y="396227"/>
                </a:lnTo>
                <a:lnTo>
                  <a:pt x="1338567" y="396227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86058" y="8062620"/>
            <a:ext cx="993140" cy="78740"/>
          </a:xfrm>
          <a:custGeom>
            <a:avLst/>
            <a:gdLst/>
            <a:ahLst/>
            <a:cxnLst/>
            <a:rect l="l" t="t" r="r" b="b"/>
            <a:pathLst>
              <a:path w="993139" h="78740">
                <a:moveTo>
                  <a:pt x="947420" y="78740"/>
                </a:moveTo>
                <a:lnTo>
                  <a:pt x="993139" y="78740"/>
                </a:lnTo>
                <a:lnTo>
                  <a:pt x="993139" y="0"/>
                </a:lnTo>
                <a:lnTo>
                  <a:pt x="0" y="0"/>
                </a:lnTo>
                <a:lnTo>
                  <a:pt x="0" y="76200"/>
                </a:lnTo>
                <a:lnTo>
                  <a:pt x="43179" y="7620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70158" y="7854353"/>
            <a:ext cx="1427480" cy="111760"/>
          </a:xfrm>
          <a:custGeom>
            <a:avLst/>
            <a:gdLst/>
            <a:ahLst/>
            <a:cxnLst/>
            <a:rect l="l" t="t" r="r" b="b"/>
            <a:pathLst>
              <a:path w="1427479" h="111759">
                <a:moveTo>
                  <a:pt x="0" y="0"/>
                </a:moveTo>
                <a:lnTo>
                  <a:pt x="1427479" y="0"/>
                </a:lnTo>
                <a:lnTo>
                  <a:pt x="1427479" y="111760"/>
                </a:lnTo>
                <a:lnTo>
                  <a:pt x="0" y="111760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70158" y="7808620"/>
            <a:ext cx="1422400" cy="43180"/>
          </a:xfrm>
          <a:custGeom>
            <a:avLst/>
            <a:gdLst/>
            <a:ahLst/>
            <a:cxnLst/>
            <a:rect l="l" t="t" r="r" b="b"/>
            <a:pathLst>
              <a:path w="1422400" h="43179">
                <a:moveTo>
                  <a:pt x="0" y="0"/>
                </a:moveTo>
                <a:lnTo>
                  <a:pt x="0" y="43192"/>
                </a:lnTo>
                <a:lnTo>
                  <a:pt x="1422387" y="43192"/>
                </a:lnTo>
                <a:lnTo>
                  <a:pt x="1422387" y="7632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70158" y="7969160"/>
            <a:ext cx="1422400" cy="43180"/>
          </a:xfrm>
          <a:custGeom>
            <a:avLst/>
            <a:gdLst/>
            <a:ahLst/>
            <a:cxnLst/>
            <a:rect l="l" t="t" r="r" b="b"/>
            <a:pathLst>
              <a:path w="1422400" h="43179">
                <a:moveTo>
                  <a:pt x="0" y="43167"/>
                </a:moveTo>
                <a:lnTo>
                  <a:pt x="0" y="0"/>
                </a:lnTo>
                <a:lnTo>
                  <a:pt x="1422387" y="0"/>
                </a:lnTo>
                <a:lnTo>
                  <a:pt x="1422387" y="3556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10444" y="7852371"/>
            <a:ext cx="302260" cy="114935"/>
          </a:xfrm>
          <a:custGeom>
            <a:avLst/>
            <a:gdLst/>
            <a:ahLst/>
            <a:cxnLst/>
            <a:rect l="l" t="t" r="r" b="b"/>
            <a:pathLst>
              <a:path w="302260" h="114934">
                <a:moveTo>
                  <a:pt x="119938" y="0"/>
                </a:moveTo>
                <a:lnTo>
                  <a:pt x="0" y="56807"/>
                </a:lnTo>
                <a:lnTo>
                  <a:pt x="119938" y="114896"/>
                </a:lnTo>
                <a:lnTo>
                  <a:pt x="119938" y="82054"/>
                </a:lnTo>
                <a:lnTo>
                  <a:pt x="300469" y="82054"/>
                </a:lnTo>
                <a:lnTo>
                  <a:pt x="301739" y="34086"/>
                </a:lnTo>
                <a:lnTo>
                  <a:pt x="119938" y="34086"/>
                </a:lnTo>
                <a:lnTo>
                  <a:pt x="11993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10444" y="7852371"/>
            <a:ext cx="302260" cy="114935"/>
          </a:xfrm>
          <a:custGeom>
            <a:avLst/>
            <a:gdLst/>
            <a:ahLst/>
            <a:cxnLst/>
            <a:rect l="l" t="t" r="r" b="b"/>
            <a:pathLst>
              <a:path w="302260" h="114934">
                <a:moveTo>
                  <a:pt x="300469" y="82054"/>
                </a:moveTo>
                <a:lnTo>
                  <a:pt x="119938" y="82054"/>
                </a:lnTo>
                <a:lnTo>
                  <a:pt x="119938" y="114896"/>
                </a:lnTo>
                <a:lnTo>
                  <a:pt x="0" y="56807"/>
                </a:lnTo>
                <a:lnTo>
                  <a:pt x="119938" y="0"/>
                </a:lnTo>
                <a:lnTo>
                  <a:pt x="119938" y="34086"/>
                </a:lnTo>
                <a:lnTo>
                  <a:pt x="301739" y="34086"/>
                </a:lnTo>
                <a:lnTo>
                  <a:pt x="300469" y="82054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2855" y="8155190"/>
            <a:ext cx="114935" cy="302260"/>
          </a:xfrm>
          <a:custGeom>
            <a:avLst/>
            <a:gdLst/>
            <a:ahLst/>
            <a:cxnLst/>
            <a:rect l="l" t="t" r="r" b="b"/>
            <a:pathLst>
              <a:path w="114935" h="302259">
                <a:moveTo>
                  <a:pt x="80810" y="119951"/>
                </a:moveTo>
                <a:lnTo>
                  <a:pt x="32842" y="119951"/>
                </a:lnTo>
                <a:lnTo>
                  <a:pt x="32842" y="300482"/>
                </a:lnTo>
                <a:lnTo>
                  <a:pt x="80810" y="301752"/>
                </a:lnTo>
                <a:lnTo>
                  <a:pt x="80810" y="119951"/>
                </a:lnTo>
                <a:close/>
              </a:path>
              <a:path w="114935" h="302259">
                <a:moveTo>
                  <a:pt x="58089" y="0"/>
                </a:moveTo>
                <a:lnTo>
                  <a:pt x="0" y="119951"/>
                </a:lnTo>
                <a:lnTo>
                  <a:pt x="114896" y="119951"/>
                </a:lnTo>
                <a:lnTo>
                  <a:pt x="5808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62855" y="8155190"/>
            <a:ext cx="114935" cy="302260"/>
          </a:xfrm>
          <a:custGeom>
            <a:avLst/>
            <a:gdLst/>
            <a:ahLst/>
            <a:cxnLst/>
            <a:rect l="l" t="t" r="r" b="b"/>
            <a:pathLst>
              <a:path w="114935" h="302259">
                <a:moveTo>
                  <a:pt x="32842" y="300482"/>
                </a:moveTo>
                <a:lnTo>
                  <a:pt x="32842" y="119951"/>
                </a:lnTo>
                <a:lnTo>
                  <a:pt x="0" y="119951"/>
                </a:lnTo>
                <a:lnTo>
                  <a:pt x="58089" y="0"/>
                </a:lnTo>
                <a:lnTo>
                  <a:pt x="114896" y="119951"/>
                </a:lnTo>
                <a:lnTo>
                  <a:pt x="80810" y="119951"/>
                </a:lnTo>
                <a:lnTo>
                  <a:pt x="80810" y="301752"/>
                </a:lnTo>
                <a:lnTo>
                  <a:pt x="32842" y="300482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87237" y="8175523"/>
            <a:ext cx="114935" cy="302260"/>
          </a:xfrm>
          <a:custGeom>
            <a:avLst/>
            <a:gdLst/>
            <a:ahLst/>
            <a:cxnLst/>
            <a:rect l="l" t="t" r="r" b="b"/>
            <a:pathLst>
              <a:path w="114935" h="302259">
                <a:moveTo>
                  <a:pt x="114871" y="181800"/>
                </a:moveTo>
                <a:lnTo>
                  <a:pt x="0" y="181800"/>
                </a:lnTo>
                <a:lnTo>
                  <a:pt x="56807" y="301739"/>
                </a:lnTo>
                <a:lnTo>
                  <a:pt x="114871" y="181800"/>
                </a:lnTo>
                <a:close/>
              </a:path>
              <a:path w="114935" h="302259">
                <a:moveTo>
                  <a:pt x="34074" y="0"/>
                </a:moveTo>
                <a:lnTo>
                  <a:pt x="34074" y="181800"/>
                </a:lnTo>
                <a:lnTo>
                  <a:pt x="82054" y="181800"/>
                </a:lnTo>
                <a:lnTo>
                  <a:pt x="82054" y="1257"/>
                </a:lnTo>
                <a:lnTo>
                  <a:pt x="340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87237" y="8175523"/>
            <a:ext cx="114935" cy="302260"/>
          </a:xfrm>
          <a:custGeom>
            <a:avLst/>
            <a:gdLst/>
            <a:ahLst/>
            <a:cxnLst/>
            <a:rect l="l" t="t" r="r" b="b"/>
            <a:pathLst>
              <a:path w="114935" h="302259">
                <a:moveTo>
                  <a:pt x="82054" y="1257"/>
                </a:moveTo>
                <a:lnTo>
                  <a:pt x="82054" y="181800"/>
                </a:lnTo>
                <a:lnTo>
                  <a:pt x="114871" y="181800"/>
                </a:lnTo>
                <a:lnTo>
                  <a:pt x="56807" y="301739"/>
                </a:lnTo>
                <a:lnTo>
                  <a:pt x="0" y="181800"/>
                </a:lnTo>
                <a:lnTo>
                  <a:pt x="34074" y="181800"/>
                </a:lnTo>
                <a:lnTo>
                  <a:pt x="34074" y="0"/>
                </a:lnTo>
                <a:lnTo>
                  <a:pt x="82054" y="1257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42622" y="7852371"/>
            <a:ext cx="302260" cy="114935"/>
          </a:xfrm>
          <a:custGeom>
            <a:avLst/>
            <a:gdLst/>
            <a:ahLst/>
            <a:cxnLst/>
            <a:rect l="l" t="t" r="r" b="b"/>
            <a:pathLst>
              <a:path w="302260" h="114934">
                <a:moveTo>
                  <a:pt x="119938" y="0"/>
                </a:moveTo>
                <a:lnTo>
                  <a:pt x="0" y="56807"/>
                </a:lnTo>
                <a:lnTo>
                  <a:pt x="119938" y="114896"/>
                </a:lnTo>
                <a:lnTo>
                  <a:pt x="119938" y="82054"/>
                </a:lnTo>
                <a:lnTo>
                  <a:pt x="300469" y="82054"/>
                </a:lnTo>
                <a:lnTo>
                  <a:pt x="301739" y="34086"/>
                </a:lnTo>
                <a:lnTo>
                  <a:pt x="119938" y="34086"/>
                </a:lnTo>
                <a:lnTo>
                  <a:pt x="119938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42622" y="7852371"/>
            <a:ext cx="302260" cy="114935"/>
          </a:xfrm>
          <a:custGeom>
            <a:avLst/>
            <a:gdLst/>
            <a:ahLst/>
            <a:cxnLst/>
            <a:rect l="l" t="t" r="r" b="b"/>
            <a:pathLst>
              <a:path w="302260" h="114934">
                <a:moveTo>
                  <a:pt x="300469" y="82054"/>
                </a:moveTo>
                <a:lnTo>
                  <a:pt x="119938" y="82054"/>
                </a:lnTo>
                <a:lnTo>
                  <a:pt x="119938" y="114896"/>
                </a:lnTo>
                <a:lnTo>
                  <a:pt x="0" y="56807"/>
                </a:lnTo>
                <a:lnTo>
                  <a:pt x="119938" y="0"/>
                </a:lnTo>
                <a:lnTo>
                  <a:pt x="119938" y="34086"/>
                </a:lnTo>
                <a:lnTo>
                  <a:pt x="301739" y="34086"/>
                </a:lnTo>
                <a:lnTo>
                  <a:pt x="300469" y="82054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261193" y="7712106"/>
            <a:ext cx="1384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o1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03013" y="6713048"/>
            <a:ext cx="1384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o1</a:t>
            </a:r>
            <a:endParaRPr sz="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17526" y="7735398"/>
            <a:ext cx="1130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i1</a:t>
            </a:r>
            <a:endParaRPr sz="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857176" y="7125810"/>
            <a:ext cx="1130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i1</a:t>
            </a:r>
            <a:endParaRPr sz="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30560" y="8279377"/>
            <a:ext cx="1130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i2</a:t>
            </a:r>
            <a:endParaRPr sz="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28451" y="6251619"/>
            <a:ext cx="1130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i2</a:t>
            </a:r>
            <a:endParaRPr sz="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52921" y="8213756"/>
            <a:ext cx="1384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o2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78321" y="6960698"/>
            <a:ext cx="5397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906566" y="7006680"/>
            <a:ext cx="110489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o2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87236" y="7485064"/>
            <a:ext cx="1949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endParaRPr sz="6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552657" y="6349962"/>
            <a:ext cx="1251585" cy="682625"/>
          </a:xfrm>
          <a:custGeom>
            <a:avLst/>
            <a:gdLst/>
            <a:ahLst/>
            <a:cxnLst/>
            <a:rect l="l" t="t" r="r" b="b"/>
            <a:pathLst>
              <a:path w="1251585" h="682625">
                <a:moveTo>
                  <a:pt x="22948" y="0"/>
                </a:moveTo>
                <a:lnTo>
                  <a:pt x="0" y="20053"/>
                </a:lnTo>
                <a:lnTo>
                  <a:pt x="1908" y="22183"/>
                </a:lnTo>
                <a:lnTo>
                  <a:pt x="6985" y="27706"/>
                </a:lnTo>
                <a:lnTo>
                  <a:pt x="41061" y="62524"/>
                </a:lnTo>
                <a:lnTo>
                  <a:pt x="79313" y="98840"/>
                </a:lnTo>
                <a:lnTo>
                  <a:pt x="129836" y="143676"/>
                </a:lnTo>
                <a:lnTo>
                  <a:pt x="159658" y="168762"/>
                </a:lnTo>
                <a:lnTo>
                  <a:pt x="192496" y="195346"/>
                </a:lnTo>
                <a:lnTo>
                  <a:pt x="228334" y="223219"/>
                </a:lnTo>
                <a:lnTo>
                  <a:pt x="267156" y="252169"/>
                </a:lnTo>
                <a:lnTo>
                  <a:pt x="308945" y="281986"/>
                </a:lnTo>
                <a:lnTo>
                  <a:pt x="353683" y="312459"/>
                </a:lnTo>
                <a:lnTo>
                  <a:pt x="401354" y="343379"/>
                </a:lnTo>
                <a:lnTo>
                  <a:pt x="451941" y="374534"/>
                </a:lnTo>
                <a:lnTo>
                  <a:pt x="505427" y="405714"/>
                </a:lnTo>
                <a:lnTo>
                  <a:pt x="561796" y="436709"/>
                </a:lnTo>
                <a:lnTo>
                  <a:pt x="621030" y="467309"/>
                </a:lnTo>
                <a:lnTo>
                  <a:pt x="683338" y="497967"/>
                </a:lnTo>
                <a:lnTo>
                  <a:pt x="741393" y="525563"/>
                </a:lnTo>
                <a:lnTo>
                  <a:pt x="795361" y="550256"/>
                </a:lnTo>
                <a:lnTo>
                  <a:pt x="845413" y="572209"/>
                </a:lnTo>
                <a:lnTo>
                  <a:pt x="891716" y="591583"/>
                </a:lnTo>
                <a:lnTo>
                  <a:pt x="934439" y="608538"/>
                </a:lnTo>
                <a:lnTo>
                  <a:pt x="973750" y="623235"/>
                </a:lnTo>
                <a:lnTo>
                  <a:pt x="1009817" y="635837"/>
                </a:lnTo>
                <a:lnTo>
                  <a:pt x="1072897" y="655399"/>
                </a:lnTo>
                <a:lnTo>
                  <a:pt x="1125026" y="668511"/>
                </a:lnTo>
                <a:lnTo>
                  <a:pt x="1167551" y="676465"/>
                </a:lnTo>
                <a:lnTo>
                  <a:pt x="1216282" y="681543"/>
                </a:lnTo>
                <a:lnTo>
                  <a:pt x="1250988" y="682269"/>
                </a:lnTo>
                <a:lnTo>
                  <a:pt x="1250988" y="651789"/>
                </a:lnTo>
                <a:lnTo>
                  <a:pt x="1241064" y="651762"/>
                </a:lnTo>
                <a:lnTo>
                  <a:pt x="1229957" y="651577"/>
                </a:lnTo>
                <a:lnTo>
                  <a:pt x="1187838" y="648480"/>
                </a:lnTo>
                <a:lnTo>
                  <a:pt x="1128972" y="638237"/>
                </a:lnTo>
                <a:lnTo>
                  <a:pt x="1078168" y="625321"/>
                </a:lnTo>
                <a:lnTo>
                  <a:pt x="1016535" y="606052"/>
                </a:lnTo>
                <a:lnTo>
                  <a:pt x="942722" y="579160"/>
                </a:lnTo>
                <a:lnTo>
                  <a:pt x="900824" y="562458"/>
                </a:lnTo>
                <a:lnTo>
                  <a:pt x="855373" y="543374"/>
                </a:lnTo>
                <a:lnTo>
                  <a:pt x="806201" y="521750"/>
                </a:lnTo>
                <a:lnTo>
                  <a:pt x="753136" y="497425"/>
                </a:lnTo>
                <a:lnTo>
                  <a:pt x="696011" y="470242"/>
                </a:lnTo>
                <a:lnTo>
                  <a:pt x="634657" y="440042"/>
                </a:lnTo>
                <a:lnTo>
                  <a:pt x="576267" y="409885"/>
                </a:lnTo>
                <a:lnTo>
                  <a:pt x="520709" y="379348"/>
                </a:lnTo>
                <a:lnTo>
                  <a:pt x="467999" y="348639"/>
                </a:lnTo>
                <a:lnTo>
                  <a:pt x="418151" y="317964"/>
                </a:lnTo>
                <a:lnTo>
                  <a:pt x="371183" y="287528"/>
                </a:lnTo>
                <a:lnTo>
                  <a:pt x="327110" y="257539"/>
                </a:lnTo>
                <a:lnTo>
                  <a:pt x="285947" y="228201"/>
                </a:lnTo>
                <a:lnTo>
                  <a:pt x="247712" y="199722"/>
                </a:lnTo>
                <a:lnTo>
                  <a:pt x="212418" y="172307"/>
                </a:lnTo>
                <a:lnTo>
                  <a:pt x="180084" y="146164"/>
                </a:lnTo>
                <a:lnTo>
                  <a:pt x="150724" y="121497"/>
                </a:lnTo>
                <a:lnTo>
                  <a:pt x="100990" y="77421"/>
                </a:lnTo>
                <a:lnTo>
                  <a:pt x="63344" y="41728"/>
                </a:lnTo>
                <a:lnTo>
                  <a:pt x="29818" y="7516"/>
                </a:lnTo>
                <a:lnTo>
                  <a:pt x="24825" y="2091"/>
                </a:lnTo>
                <a:lnTo>
                  <a:pt x="2294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75516" y="6702031"/>
            <a:ext cx="149225" cy="121920"/>
          </a:xfrm>
          <a:custGeom>
            <a:avLst/>
            <a:gdLst/>
            <a:ahLst/>
            <a:cxnLst/>
            <a:rect l="l" t="t" r="r" b="b"/>
            <a:pathLst>
              <a:path w="149225" h="121920">
                <a:moveTo>
                  <a:pt x="74510" y="0"/>
                </a:moveTo>
                <a:lnTo>
                  <a:pt x="0" y="115150"/>
                </a:lnTo>
                <a:lnTo>
                  <a:pt x="149021" y="121919"/>
                </a:lnTo>
                <a:lnTo>
                  <a:pt x="7451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47590" y="6807290"/>
            <a:ext cx="1259205" cy="399415"/>
          </a:xfrm>
          <a:custGeom>
            <a:avLst/>
            <a:gdLst/>
            <a:ahLst/>
            <a:cxnLst/>
            <a:rect l="l" t="t" r="r" b="b"/>
            <a:pathLst>
              <a:path w="1259204" h="399415">
                <a:moveTo>
                  <a:pt x="18161" y="0"/>
                </a:moveTo>
                <a:lnTo>
                  <a:pt x="19105" y="1814"/>
                </a:lnTo>
                <a:lnTo>
                  <a:pt x="24562" y="6919"/>
                </a:lnTo>
                <a:lnTo>
                  <a:pt x="8445" y="28382"/>
                </a:lnTo>
                <a:lnTo>
                  <a:pt x="11637" y="30066"/>
                </a:lnTo>
                <a:lnTo>
                  <a:pt x="60891" y="57526"/>
                </a:lnTo>
                <a:lnTo>
                  <a:pt x="85385" y="70816"/>
                </a:lnTo>
                <a:lnTo>
                  <a:pt x="145883" y="102172"/>
                </a:lnTo>
                <a:lnTo>
                  <a:pt x="181686" y="119763"/>
                </a:lnTo>
                <a:lnTo>
                  <a:pt x="221056" y="138312"/>
                </a:lnTo>
                <a:lnTo>
                  <a:pt x="263892" y="157580"/>
                </a:lnTo>
                <a:lnTo>
                  <a:pt x="310096" y="177331"/>
                </a:lnTo>
                <a:lnTo>
                  <a:pt x="359564" y="197325"/>
                </a:lnTo>
                <a:lnTo>
                  <a:pt x="412197" y="217326"/>
                </a:lnTo>
                <a:lnTo>
                  <a:pt x="467894" y="237095"/>
                </a:lnTo>
                <a:lnTo>
                  <a:pt x="526555" y="256394"/>
                </a:lnTo>
                <a:lnTo>
                  <a:pt x="588077" y="274985"/>
                </a:lnTo>
                <a:lnTo>
                  <a:pt x="652361" y="292631"/>
                </a:lnTo>
                <a:lnTo>
                  <a:pt x="719666" y="309708"/>
                </a:lnTo>
                <a:lnTo>
                  <a:pt x="782133" y="324690"/>
                </a:lnTo>
                <a:lnTo>
                  <a:pt x="839921" y="337721"/>
                </a:lnTo>
                <a:lnTo>
                  <a:pt x="893186" y="348944"/>
                </a:lnTo>
                <a:lnTo>
                  <a:pt x="942086" y="358502"/>
                </a:lnTo>
                <a:lnTo>
                  <a:pt x="986779" y="366538"/>
                </a:lnTo>
                <a:lnTo>
                  <a:pt x="1027423" y="373194"/>
                </a:lnTo>
                <a:lnTo>
                  <a:pt x="1097193" y="382944"/>
                </a:lnTo>
                <a:lnTo>
                  <a:pt x="1152657" y="388897"/>
                </a:lnTo>
                <a:lnTo>
                  <a:pt x="1195077" y="392196"/>
                </a:lnTo>
                <a:lnTo>
                  <a:pt x="1237006" y="394677"/>
                </a:lnTo>
                <a:lnTo>
                  <a:pt x="1245827" y="395418"/>
                </a:lnTo>
                <a:lnTo>
                  <a:pt x="1252332" y="396355"/>
                </a:lnTo>
                <a:lnTo>
                  <a:pt x="1256680" y="397630"/>
                </a:lnTo>
                <a:lnTo>
                  <a:pt x="1259027" y="399387"/>
                </a:lnTo>
                <a:lnTo>
                  <a:pt x="1252703" y="369568"/>
                </a:lnTo>
                <a:lnTo>
                  <a:pt x="1173008" y="360372"/>
                </a:lnTo>
                <a:lnTo>
                  <a:pt x="1150898" y="358414"/>
                </a:lnTo>
                <a:lnTo>
                  <a:pt x="1096841" y="352412"/>
                </a:lnTo>
                <a:lnTo>
                  <a:pt x="1028618" y="342691"/>
                </a:lnTo>
                <a:lnTo>
                  <a:pt x="988800" y="336085"/>
                </a:lnTo>
                <a:lnTo>
                  <a:pt x="944966" y="328127"/>
                </a:lnTo>
                <a:lnTo>
                  <a:pt x="896959" y="318677"/>
                </a:lnTo>
                <a:lnTo>
                  <a:pt x="844621" y="307594"/>
                </a:lnTo>
                <a:lnTo>
                  <a:pt x="787795" y="294737"/>
                </a:lnTo>
                <a:lnTo>
                  <a:pt x="726322" y="279967"/>
                </a:lnTo>
                <a:lnTo>
                  <a:pt x="660044" y="263142"/>
                </a:lnTo>
                <a:lnTo>
                  <a:pt x="596678" y="245751"/>
                </a:lnTo>
                <a:lnTo>
                  <a:pt x="536043" y="227439"/>
                </a:lnTo>
                <a:lnTo>
                  <a:pt x="478240" y="208439"/>
                </a:lnTo>
                <a:lnTo>
                  <a:pt x="423366" y="188985"/>
                </a:lnTo>
                <a:lnTo>
                  <a:pt x="371521" y="169311"/>
                </a:lnTo>
                <a:lnTo>
                  <a:pt x="322804" y="149651"/>
                </a:lnTo>
                <a:lnTo>
                  <a:pt x="277313" y="130239"/>
                </a:lnTo>
                <a:lnTo>
                  <a:pt x="235148" y="111310"/>
                </a:lnTo>
                <a:lnTo>
                  <a:pt x="196407" y="93096"/>
                </a:lnTo>
                <a:lnTo>
                  <a:pt x="161190" y="75833"/>
                </a:lnTo>
                <a:lnTo>
                  <a:pt x="101721" y="45091"/>
                </a:lnTo>
                <a:lnTo>
                  <a:pt x="29415" y="5303"/>
                </a:lnTo>
                <a:lnTo>
                  <a:pt x="21631" y="1240"/>
                </a:lnTo>
                <a:lnTo>
                  <a:pt x="18161" y="0"/>
                </a:lnTo>
                <a:close/>
              </a:path>
              <a:path w="1259204" h="399415">
                <a:moveTo>
                  <a:pt x="0" y="24480"/>
                </a:moveTo>
                <a:lnTo>
                  <a:pt x="843" y="26217"/>
                </a:lnTo>
                <a:lnTo>
                  <a:pt x="6261" y="31290"/>
                </a:lnTo>
                <a:lnTo>
                  <a:pt x="8445" y="28382"/>
                </a:lnTo>
                <a:lnTo>
                  <a:pt x="3631" y="25842"/>
                </a:lnTo>
                <a:lnTo>
                  <a:pt x="0" y="2448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16258" y="6999605"/>
            <a:ext cx="147955" cy="129539"/>
          </a:xfrm>
          <a:custGeom>
            <a:avLst/>
            <a:gdLst/>
            <a:ahLst/>
            <a:cxnLst/>
            <a:rect l="l" t="t" r="r" b="b"/>
            <a:pathLst>
              <a:path w="147954" h="129540">
                <a:moveTo>
                  <a:pt x="147408" y="0"/>
                </a:moveTo>
                <a:lnTo>
                  <a:pt x="0" y="22821"/>
                </a:lnTo>
                <a:lnTo>
                  <a:pt x="110058" y="129159"/>
                </a:lnTo>
                <a:lnTo>
                  <a:pt x="147408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08726" y="6922172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587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57788" y="6363576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184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201426" y="6191298"/>
            <a:ext cx="13970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Symbol"/>
                <a:cs typeface="Symbol"/>
              </a:rPr>
              <a:t>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32733" y="8624636"/>
            <a:ext cx="291084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400"/>
              </a:lnSpc>
            </a:pPr>
            <a:r>
              <a:rPr sz="800" spc="45" dirty="0">
                <a:latin typeface="Arial"/>
                <a:cs typeface="Arial"/>
              </a:rPr>
              <a:t>Figure 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Tempe</a:t>
            </a:r>
            <a:r>
              <a:rPr sz="800" spc="-2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ature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proiles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for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transfer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 excha</a:t>
            </a:r>
            <a:r>
              <a:rPr sz="800" spc="-20" dirty="0">
                <a:latin typeface="Arial"/>
                <a:cs typeface="Arial"/>
              </a:rPr>
              <a:t>n</a:t>
            </a:r>
            <a:r>
              <a:rPr sz="800" spc="-5" dirty="0">
                <a:latin typeface="Arial"/>
                <a:cs typeface="Arial"/>
              </a:rPr>
              <a:t>ger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with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counterc</a:t>
            </a:r>
            <a:r>
              <a:rPr sz="800" spc="-20" dirty="0">
                <a:latin typeface="Arial"/>
                <a:cs typeface="Arial"/>
              </a:rPr>
              <a:t>u</a:t>
            </a:r>
            <a:r>
              <a:rPr sz="800" spc="-5" dirty="0">
                <a:latin typeface="Arial"/>
                <a:cs typeface="Arial"/>
              </a:rPr>
              <a:t>rrent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low.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(Courtesy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Tetra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Pak.)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08482" y="453059"/>
            <a:ext cx="5921375" cy="0"/>
          </a:xfrm>
          <a:custGeom>
            <a:avLst/>
            <a:gdLst/>
            <a:ahLst/>
            <a:cxnLst/>
            <a:rect l="l" t="t" r="r" b="b"/>
            <a:pathLst>
              <a:path w="5921375">
                <a:moveTo>
                  <a:pt x="0" y="0"/>
                </a:moveTo>
                <a:lnTo>
                  <a:pt x="5921273" y="0"/>
                </a:lnTo>
              </a:path>
            </a:pathLst>
          </a:custGeom>
          <a:ln w="6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5782" y="313916"/>
            <a:ext cx="15779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Arial"/>
                <a:cs typeface="Arial"/>
              </a:rPr>
              <a:t>1314   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HEAT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EXCHANGERS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818" y="686681"/>
            <a:ext cx="291147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</a:pP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f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75" dirty="0">
                <a:latin typeface="PMingLiU"/>
                <a:cs typeface="PMingLiU"/>
              </a:rPr>
              <a:t>o</a:t>
            </a:r>
            <a:r>
              <a:rPr sz="1000" spc="6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55" dirty="0">
                <a:latin typeface="PMingLiU"/>
                <a:cs typeface="PMingLiU"/>
              </a:rPr>
              <a:t>t,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-185" dirty="0">
                <a:latin typeface="Arial"/>
                <a:cs typeface="Arial"/>
              </a:rPr>
              <a:t>�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1000" i="1" spc="-95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pe</a:t>
            </a:r>
            <a:r>
              <a:rPr sz="1000" spc="20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40" dirty="0">
                <a:latin typeface="PMingLiU"/>
                <a:cs typeface="PMingLiU"/>
              </a:rPr>
              <a:t>h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d-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60" dirty="0">
                <a:latin typeface="PMingLiU"/>
                <a:cs typeface="PMingLiU"/>
              </a:rPr>
              <a:t>c</a:t>
            </a:r>
            <a:r>
              <a:rPr sz="1000" spc="15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-185" dirty="0">
                <a:latin typeface="Arial"/>
                <a:cs typeface="Arial"/>
              </a:rPr>
              <a:t>�</a:t>
            </a:r>
            <a:r>
              <a:rPr sz="1000" i="1" spc="-20" dirty="0">
                <a:latin typeface="Book Antiqua"/>
                <a:cs typeface="Book Antiqua"/>
              </a:rPr>
              <a:t>t</a:t>
            </a:r>
            <a:r>
              <a:rPr sz="975" spc="217" baseline="-12820" dirty="0">
                <a:latin typeface="PMingLiU"/>
                <a:cs typeface="PMingLiU"/>
              </a:rPr>
              <a:t>m</a:t>
            </a:r>
            <a:r>
              <a:rPr sz="975" spc="-15" baseline="-12820" dirty="0">
                <a:latin typeface="PMingLiU"/>
                <a:cs typeface="PMingLiU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dirty="0">
                <a:latin typeface="PMingLiU"/>
                <a:cs typeface="PMingLiU"/>
              </a:rPr>
              <a:t>l</a:t>
            </a:r>
            <a:r>
              <a:rPr sz="1000" spc="50" dirty="0">
                <a:latin typeface="PMingLiU"/>
                <a:cs typeface="PMingLiU"/>
              </a:rPr>
              <a:t>o</a:t>
            </a:r>
            <a:r>
              <a:rPr sz="1000" spc="30" dirty="0">
                <a:latin typeface="PMingLiU"/>
                <a:cs typeface="PMingLiU"/>
              </a:rPr>
              <a:t>g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20" dirty="0">
                <a:latin typeface="PMingLiU"/>
                <a:cs typeface="PMingLiU"/>
              </a:rPr>
              <a:t>t</a:t>
            </a:r>
            <a:r>
              <a:rPr sz="1000" spc="70" dirty="0">
                <a:latin typeface="PMingLiU"/>
                <a:cs typeface="PMingLiU"/>
              </a:rPr>
              <a:t>h</a:t>
            </a:r>
            <a:r>
              <a:rPr sz="1000" spc="90" dirty="0">
                <a:latin typeface="PMingLiU"/>
                <a:cs typeface="PMingLiU"/>
              </a:rPr>
              <a:t>m</a:t>
            </a:r>
            <a:r>
              <a:rPr sz="1000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c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50" dirty="0">
                <a:latin typeface="PMingLiU"/>
                <a:cs typeface="PMingLiU"/>
              </a:rPr>
              <a:t>p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20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dirty="0">
                <a:latin typeface="PMingLiU"/>
                <a:cs typeface="PMingLiU"/>
              </a:rPr>
              <a:t>f</a:t>
            </a:r>
            <a:r>
              <a:rPr sz="1000" spc="20" dirty="0">
                <a:latin typeface="PMingLiU"/>
                <a:cs typeface="PMingLiU"/>
              </a:rPr>
              <a:t>f</a:t>
            </a:r>
            <a:r>
              <a:rPr sz="1000" spc="5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ce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(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145" dirty="0">
                <a:latin typeface="PMingLiU"/>
                <a:cs typeface="PMingLiU"/>
              </a:rPr>
              <a:t>M</a:t>
            </a:r>
            <a:r>
              <a:rPr sz="1000" spc="80" dirty="0">
                <a:latin typeface="PMingLiU"/>
                <a:cs typeface="PMingLiU"/>
              </a:rPr>
              <a:t>TD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i="1" spc="105" dirty="0">
                <a:latin typeface="Book Antiqua"/>
                <a:cs typeface="Book Antiqua"/>
              </a:rPr>
              <a:t>k</a:t>
            </a:r>
            <a:r>
              <a:rPr sz="1000" i="1" spc="-95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10" dirty="0">
                <a:latin typeface="PMingLiU"/>
                <a:cs typeface="PMingLiU"/>
              </a:rPr>
              <a:t>e</a:t>
            </a:r>
            <a:r>
              <a:rPr sz="1000" spc="65" dirty="0">
                <a:latin typeface="PMingLiU"/>
                <a:cs typeface="PMingLiU"/>
              </a:rPr>
              <a:t>ra</a:t>
            </a:r>
            <a:r>
              <a:rPr sz="1000" spc="15" dirty="0">
                <a:latin typeface="PMingLiU"/>
                <a:cs typeface="PMingLiU"/>
              </a:rPr>
              <a:t>ll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r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-5" dirty="0">
                <a:latin typeface="PMingLiU"/>
                <a:cs typeface="PMingLiU"/>
              </a:rPr>
              <a:t>f</a:t>
            </a:r>
            <a:r>
              <a:rPr sz="1000" spc="45" dirty="0">
                <a:latin typeface="PMingLiU"/>
                <a:cs typeface="PMingLiU"/>
              </a:rPr>
              <a:t>er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o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5" dirty="0">
                <a:latin typeface="PMingLiU"/>
                <a:cs typeface="PMingLiU"/>
              </a:rPr>
              <a:t>f</a:t>
            </a:r>
            <a:r>
              <a:rPr sz="1000" spc="-15" dirty="0">
                <a:latin typeface="PMingLiU"/>
                <a:cs typeface="PMingLiU"/>
              </a:rPr>
              <a:t>f</a:t>
            </a:r>
            <a:r>
              <a:rPr sz="1000" spc="-30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c</a:t>
            </a:r>
            <a:r>
              <a:rPr sz="1000" spc="-5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n</a:t>
            </a:r>
            <a:r>
              <a:rPr sz="1000" spc="55" dirty="0">
                <a:latin typeface="PMingLiU"/>
                <a:cs typeface="PMingLiU"/>
              </a:rPr>
              <a:t>t.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778" y="1288516"/>
            <a:ext cx="2910205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500" spc="52" baseline="2777" dirty="0">
                <a:latin typeface="Times New Roman"/>
                <a:cs typeface="Times New Roman"/>
              </a:rPr>
              <a:t>Product</a:t>
            </a:r>
            <a:r>
              <a:rPr sz="1500" spc="135" baseline="2777" dirty="0">
                <a:latin typeface="Times New Roman"/>
                <a:cs typeface="Times New Roman"/>
              </a:rPr>
              <a:t> </a:t>
            </a:r>
            <a:r>
              <a:rPr sz="1500" spc="37" baseline="2777" dirty="0">
                <a:latin typeface="Times New Roman"/>
                <a:cs typeface="Times New Roman"/>
              </a:rPr>
              <a:t>flow</a:t>
            </a:r>
            <a:r>
              <a:rPr sz="1500" spc="120" baseline="2777" dirty="0">
                <a:latin typeface="Times New Roman"/>
                <a:cs typeface="Times New Roman"/>
              </a:rPr>
              <a:t> </a:t>
            </a:r>
            <a:r>
              <a:rPr sz="1500" spc="60" baseline="2777" dirty="0">
                <a:latin typeface="Times New Roman"/>
                <a:cs typeface="Times New Roman"/>
              </a:rPr>
              <a:t>rate</a:t>
            </a:r>
            <a:r>
              <a:rPr sz="1500" baseline="2777" dirty="0">
                <a:latin typeface="Times New Roman"/>
                <a:cs typeface="Times New Roman"/>
              </a:rPr>
              <a:t>   </a:t>
            </a:r>
            <a:r>
              <a:rPr sz="1500" spc="135" baseline="2777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rate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i="1" spc="100" dirty="0">
                <a:latin typeface="Book Antiqua"/>
                <a:cs typeface="Book Antiqua"/>
              </a:rPr>
              <a:t>Q</a:t>
            </a:r>
            <a:r>
              <a:rPr sz="1000" i="1" spc="-25" dirty="0">
                <a:latin typeface="Book Antiqua"/>
                <a:cs typeface="Book Antiqua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dete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60" dirty="0">
                <a:latin typeface="PMingLiU"/>
                <a:cs typeface="PMingLiU"/>
              </a:rPr>
              <a:t>mined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planned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capacity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dairy.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Oth</a:t>
            </a:r>
            <a:r>
              <a:rPr sz="1000" spc="8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factors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being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const</a:t>
            </a:r>
            <a:r>
              <a:rPr sz="1000" spc="65" dirty="0">
                <a:latin typeface="PMingLiU"/>
                <a:cs typeface="PMingLiU"/>
              </a:rPr>
              <a:t>ant,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size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exch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nger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directly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proport</a:t>
            </a:r>
            <a:r>
              <a:rPr sz="1000" spc="50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onal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flow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rate.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778" y="2053287"/>
            <a:ext cx="2912110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</a:pPr>
            <a:r>
              <a:rPr sz="1000" spc="-25" dirty="0">
                <a:latin typeface="Times New Roman"/>
                <a:cs typeface="Times New Roman"/>
              </a:rPr>
              <a:t>P</a:t>
            </a:r>
            <a:r>
              <a:rPr sz="1000" spc="20" dirty="0">
                <a:latin typeface="Times New Roman"/>
                <a:cs typeface="Times New Roman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y</a:t>
            </a:r>
            <a:r>
              <a:rPr sz="1000" spc="-5" dirty="0">
                <a:latin typeface="Times New Roman"/>
                <a:cs typeface="Times New Roman"/>
              </a:rPr>
              <a:t>s</a:t>
            </a:r>
            <a:r>
              <a:rPr sz="1000" spc="-25" dirty="0">
                <a:latin typeface="Times New Roman"/>
                <a:cs typeface="Times New Roman"/>
              </a:rPr>
              <a:t>i</a:t>
            </a:r>
            <a:r>
              <a:rPr sz="1000" spc="25" dirty="0">
                <a:latin typeface="Times New Roman"/>
                <a:cs typeface="Times New Roman"/>
              </a:rPr>
              <a:t>c</a:t>
            </a:r>
            <a:r>
              <a:rPr sz="1000" spc="5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l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p</a:t>
            </a:r>
            <a:r>
              <a:rPr sz="1000" spc="40" dirty="0">
                <a:latin typeface="Times New Roman"/>
                <a:cs typeface="Times New Roman"/>
              </a:rPr>
              <a:t>r</a:t>
            </a:r>
            <a:r>
              <a:rPr sz="1000" spc="45" dirty="0">
                <a:latin typeface="Times New Roman"/>
                <a:cs typeface="Times New Roman"/>
              </a:rPr>
              <a:t>o</a:t>
            </a:r>
            <a:r>
              <a:rPr sz="1000" spc="35" dirty="0">
                <a:latin typeface="Times New Roman"/>
                <a:cs typeface="Times New Roman"/>
              </a:rPr>
              <a:t>p</a:t>
            </a:r>
            <a:r>
              <a:rPr sz="1000" spc="25" dirty="0">
                <a:latin typeface="Times New Roman"/>
                <a:cs typeface="Times New Roman"/>
              </a:rPr>
              <a:t>e</a:t>
            </a:r>
            <a:r>
              <a:rPr sz="1000" spc="5" dirty="0">
                <a:latin typeface="Times New Roman"/>
                <a:cs typeface="Times New Roman"/>
              </a:rPr>
              <a:t>r</a:t>
            </a:r>
            <a:r>
              <a:rPr sz="1000" spc="25" dirty="0">
                <a:latin typeface="Times New Roman"/>
                <a:cs typeface="Times New Roman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i</a:t>
            </a:r>
            <a:r>
              <a:rPr sz="1000" spc="-5" dirty="0">
                <a:latin typeface="Times New Roman"/>
                <a:cs typeface="Times New Roman"/>
              </a:rPr>
              <a:t>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of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t</a:t>
            </a:r>
            <a:r>
              <a:rPr sz="1000" spc="45" dirty="0">
                <a:latin typeface="Times New Roman"/>
                <a:cs typeface="Times New Roman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</a:t>
            </a:r>
            <a:r>
              <a:rPr sz="1000" spc="-20" dirty="0">
                <a:latin typeface="Times New Roman"/>
                <a:cs typeface="Times New Roman"/>
              </a:rPr>
              <a:t>i</a:t>
            </a:r>
            <a:r>
              <a:rPr sz="1000" spc="35" dirty="0">
                <a:latin typeface="Times New Roman"/>
                <a:cs typeface="Times New Roman"/>
              </a:rPr>
              <a:t>q</a:t>
            </a:r>
            <a:r>
              <a:rPr sz="1000" spc="30" dirty="0">
                <a:latin typeface="Times New Roman"/>
                <a:cs typeface="Times New Roman"/>
              </a:rPr>
              <a:t>u</a:t>
            </a:r>
            <a:r>
              <a:rPr sz="1000" spc="-5" dirty="0">
                <a:latin typeface="Times New Roman"/>
                <a:cs typeface="Times New Roman"/>
              </a:rPr>
              <a:t>i</a:t>
            </a:r>
            <a:r>
              <a:rPr sz="1000" spc="20" dirty="0">
                <a:latin typeface="Times New Roman"/>
                <a:cs typeface="Times New Roman"/>
              </a:rPr>
              <a:t>ds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9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5" dirty="0">
                <a:latin typeface="PMingLiU"/>
                <a:cs typeface="PMingLiU"/>
              </a:rPr>
              <a:t>s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c</a:t>
            </a:r>
            <a:r>
              <a:rPr sz="1000" spc="-5" dirty="0">
                <a:latin typeface="PMingLiU"/>
                <a:cs typeface="PMingLiU"/>
              </a:rPr>
              <a:t>l</a:t>
            </a:r>
            <a:r>
              <a:rPr sz="1000" spc="80" dirty="0">
                <a:latin typeface="PMingLiU"/>
                <a:cs typeface="PMingLiU"/>
              </a:rPr>
              <a:t>u</a:t>
            </a:r>
            <a:r>
              <a:rPr sz="1000" spc="60" dirty="0">
                <a:latin typeface="PMingLiU"/>
                <a:cs typeface="PMingLiU"/>
              </a:rPr>
              <a:t>d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n</a:t>
            </a:r>
            <a:r>
              <a:rPr sz="1000" spc="15" dirty="0">
                <a:latin typeface="PMingLiU"/>
                <a:cs typeface="PMingLiU"/>
              </a:rPr>
              <a:t>s-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1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y,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i="1" spc="-50" dirty="0">
                <a:latin typeface="Trebuchet MS"/>
                <a:cs typeface="Trebuchet MS"/>
              </a:rPr>
              <a:t>p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30" dirty="0">
                <a:latin typeface="PMingLiU"/>
                <a:cs typeface="PMingLiU"/>
              </a:rPr>
              <a:t>p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5" dirty="0">
                <a:latin typeface="PMingLiU"/>
                <a:cs typeface="PMingLiU"/>
              </a:rPr>
              <a:t>c</a:t>
            </a:r>
            <a:r>
              <a:rPr sz="1000" spc="-5" dirty="0">
                <a:latin typeface="PMingLiU"/>
                <a:cs typeface="PMingLiU"/>
              </a:rPr>
              <a:t>if</a:t>
            </a:r>
            <a:r>
              <a:rPr sz="1000" spc="-20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c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i="1" spc="25" dirty="0">
                <a:latin typeface="Book Antiqua"/>
                <a:cs typeface="Book Antiqua"/>
              </a:rPr>
              <a:t>c</a:t>
            </a:r>
            <a:r>
              <a:rPr sz="975" spc="157" baseline="-12820" dirty="0">
                <a:latin typeface="PMingLiU"/>
                <a:cs typeface="PMingLiU"/>
              </a:rPr>
              <a:t>p</a:t>
            </a:r>
            <a:r>
              <a:rPr sz="975" baseline="-12820" dirty="0">
                <a:latin typeface="PMingLiU"/>
                <a:cs typeface="PMingLiU"/>
              </a:rPr>
              <a:t>  </a:t>
            </a:r>
            <a:r>
              <a:rPr sz="975" spc="-89" baseline="-128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dirty="0">
                <a:latin typeface="PMingLiU"/>
                <a:cs typeface="PMingLiU"/>
              </a:rPr>
              <a:t>i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5" dirty="0">
                <a:latin typeface="PMingLiU"/>
                <a:cs typeface="PMingLiU"/>
              </a:rPr>
              <a:t>c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-5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y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i="1" spc="25" dirty="0">
                <a:latin typeface="Trebuchet MS"/>
                <a:cs typeface="Trebuchet MS"/>
              </a:rPr>
              <a:t>µ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v</a:t>
            </a:r>
            <a:r>
              <a:rPr sz="1000" spc="25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40" dirty="0">
                <a:latin typeface="PMingLiU"/>
                <a:cs typeface="PMingLiU"/>
              </a:rPr>
              <a:t>u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p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60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ct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50" dirty="0">
                <a:latin typeface="PMingLiU"/>
                <a:cs typeface="PMingLiU"/>
              </a:rPr>
              <a:t>p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20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40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196" y="2660918"/>
            <a:ext cx="291084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</a:pPr>
            <a:r>
              <a:rPr sz="1000" spc="45" dirty="0">
                <a:latin typeface="Times New Roman"/>
                <a:cs typeface="Times New Roman"/>
              </a:rPr>
              <a:t>Tempe</a:t>
            </a:r>
            <a:r>
              <a:rPr sz="1000" spc="35" dirty="0">
                <a:latin typeface="Times New Roman"/>
                <a:cs typeface="Times New Roman"/>
              </a:rPr>
              <a:t>r</a:t>
            </a:r>
            <a:r>
              <a:rPr sz="1000" spc="40" dirty="0">
                <a:latin typeface="Times New Roman"/>
                <a:cs typeface="Times New Roman"/>
              </a:rPr>
              <a:t>ature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progra</a:t>
            </a:r>
            <a:r>
              <a:rPr sz="1000" spc="75" dirty="0">
                <a:latin typeface="Times New Roman"/>
                <a:cs typeface="Times New Roman"/>
              </a:rPr>
              <a:t>m</a:t>
            </a:r>
            <a:r>
              <a:rPr sz="1000" spc="25" dirty="0">
                <a:latin typeface="Times New Roman"/>
                <a:cs typeface="Times New Roman"/>
              </a:rPr>
              <a:t>me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PMingLiU"/>
                <a:cs typeface="PMingLiU"/>
              </a:rPr>
              <a:t>Several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aspec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opera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0" dirty="0">
                <a:latin typeface="PMingLiU"/>
                <a:cs typeface="PMingLiU"/>
              </a:rPr>
              <a:t>perature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cons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dered,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inclu</a:t>
            </a:r>
            <a:r>
              <a:rPr sz="1000" spc="70" dirty="0">
                <a:latin typeface="PMingLiU"/>
                <a:cs typeface="PMingLiU"/>
              </a:rPr>
              <a:t>d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ch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nge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</a:t>
            </a:r>
            <a:r>
              <a:rPr sz="1000" spc="70" dirty="0">
                <a:latin typeface="PMingLiU"/>
                <a:cs typeface="PMingLiU"/>
              </a:rPr>
              <a:t>p</a:t>
            </a:r>
            <a:r>
              <a:rPr sz="1000" spc="50" dirty="0">
                <a:latin typeface="PMingLiU"/>
                <a:cs typeface="PMingLiU"/>
              </a:rPr>
              <a:t>eratures,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differ</a:t>
            </a:r>
            <a:r>
              <a:rPr sz="1000" spc="50" dirty="0">
                <a:latin typeface="PMingLiU"/>
                <a:cs typeface="PMingLiU"/>
              </a:rPr>
              <a:t>ential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65" dirty="0">
                <a:latin typeface="PMingLiU"/>
                <a:cs typeface="PMingLiU"/>
              </a:rPr>
              <a:t>perat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between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liq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ids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dir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55" dirty="0">
                <a:latin typeface="PMingLiU"/>
                <a:cs typeface="PMingLiU"/>
              </a:rPr>
              <a:t>ction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li</a:t>
            </a:r>
            <a:r>
              <a:rPr sz="1000" spc="60" dirty="0">
                <a:latin typeface="PMingLiU"/>
                <a:cs typeface="PMingLiU"/>
              </a:rPr>
              <a:t>q</a:t>
            </a:r>
            <a:r>
              <a:rPr sz="1000" spc="45" dirty="0">
                <a:latin typeface="PMingLiU"/>
                <a:cs typeface="PMingLiU"/>
              </a:rPr>
              <a:t>uids.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427" y="3571808"/>
            <a:ext cx="2912110" cy="274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 marR="5080" algn="just">
              <a:lnSpc>
                <a:spcPct val="100000"/>
              </a:lnSpc>
            </a:pPr>
            <a:r>
              <a:rPr sz="1000" i="1" spc="45" dirty="0">
                <a:latin typeface="Book Antiqua"/>
                <a:cs typeface="Book Antiqua"/>
              </a:rPr>
              <a:t>Tempe</a:t>
            </a:r>
            <a:r>
              <a:rPr sz="1000" i="1" spc="40" dirty="0">
                <a:latin typeface="Book Antiqua"/>
                <a:cs typeface="Book Antiqua"/>
              </a:rPr>
              <a:t>r</a:t>
            </a:r>
            <a:r>
              <a:rPr sz="1000" i="1" spc="15" dirty="0">
                <a:latin typeface="Book Antiqua"/>
                <a:cs typeface="Book Antiqua"/>
              </a:rPr>
              <a:t>ature</a:t>
            </a:r>
            <a:r>
              <a:rPr sz="1000" i="1" spc="85" dirty="0">
                <a:latin typeface="Book Antiqua"/>
                <a:cs typeface="Book Antiqua"/>
              </a:rPr>
              <a:t> </a:t>
            </a:r>
            <a:r>
              <a:rPr sz="1000" i="1" spc="30" dirty="0">
                <a:latin typeface="Book Antiqua"/>
                <a:cs typeface="Book Antiqua"/>
              </a:rPr>
              <a:t>change</a:t>
            </a:r>
            <a:r>
              <a:rPr sz="1000" i="1" dirty="0">
                <a:latin typeface="Book Antiqua"/>
                <a:cs typeface="Book Antiqua"/>
              </a:rPr>
              <a:t>   </a:t>
            </a:r>
            <a:r>
              <a:rPr sz="1000" i="1" spc="60" dirty="0">
                <a:latin typeface="Book Antiqua"/>
                <a:cs typeface="Book Antiqua"/>
              </a:rPr>
              <a:t> </a:t>
            </a:r>
            <a:r>
              <a:rPr sz="1000" spc="40" dirty="0">
                <a:latin typeface="PMingLiU"/>
                <a:cs typeface="PMingLiU"/>
              </a:rPr>
              <a:t>Inlet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ou</a:t>
            </a:r>
            <a:r>
              <a:rPr sz="1000" spc="5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let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ures</a:t>
            </a:r>
            <a:r>
              <a:rPr sz="1000" spc="40" dirty="0">
                <a:latin typeface="PMingLiU"/>
                <a:cs typeface="PMingLiU"/>
              </a:rPr>
              <a:t> 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dete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60" dirty="0">
                <a:latin typeface="PMingLiU"/>
                <a:cs typeface="PMingLiU"/>
              </a:rPr>
              <a:t>mined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prec</a:t>
            </a:r>
            <a:r>
              <a:rPr sz="1000" spc="50" dirty="0">
                <a:latin typeface="PMingLiU"/>
                <a:cs typeface="PMingLiU"/>
              </a:rPr>
              <a:t>eding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subsequ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20" dirty="0">
                <a:latin typeface="PMingLiU"/>
                <a:cs typeface="PMingLiU"/>
              </a:rPr>
              <a:t>cess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stag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0" dirty="0">
                <a:latin typeface="PMingLiU"/>
                <a:cs typeface="PMingLiU"/>
              </a:rPr>
              <a:t>s.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(</a:t>
            </a:r>
            <a:r>
              <a:rPr sz="1000" spc="-185" dirty="0">
                <a:latin typeface="Arial"/>
                <a:cs typeface="Arial"/>
              </a:rPr>
              <a:t>�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1000" i="1" dirty="0">
                <a:latin typeface="Book Antiqua"/>
                <a:cs typeface="Book Antiqua"/>
              </a:rPr>
              <a:t> </a:t>
            </a:r>
            <a:r>
              <a:rPr sz="1000" i="1" spc="-80" dirty="0">
                <a:latin typeface="Book Antiqua"/>
                <a:cs typeface="Book Antiqua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general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form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50" dirty="0">
                <a:latin typeface="PMingLiU"/>
                <a:cs typeface="PMingLiU"/>
              </a:rPr>
              <a:t>la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ab</a:t>
            </a:r>
            <a:r>
              <a:rPr sz="1000" spc="85" dirty="0">
                <a:latin typeface="PMingLiU"/>
                <a:cs typeface="PMingLiU"/>
              </a:rPr>
              <a:t>o</a:t>
            </a:r>
            <a:r>
              <a:rPr sz="1000" spc="25" dirty="0">
                <a:latin typeface="PMingLiU"/>
                <a:cs typeface="PMingLiU"/>
              </a:rPr>
              <a:t>ve)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b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 expresse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(</a:t>
            </a:r>
            <a:r>
              <a:rPr sz="1000" spc="1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Figur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e</a:t>
            </a:r>
            <a:r>
              <a:rPr sz="1000" spc="5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2</a:t>
            </a:r>
            <a:r>
              <a:rPr sz="1000" spc="15" dirty="0">
                <a:latin typeface="PMingLiU"/>
                <a:cs typeface="PMingLiU"/>
              </a:rPr>
              <a:t>):</a:t>
            </a:r>
            <a:endParaRPr sz="10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13335" indent="1197610">
              <a:lnSpc>
                <a:spcPct val="100000"/>
              </a:lnSpc>
              <a:tabLst>
                <a:tab pos="2759710" algn="l"/>
              </a:tabLst>
            </a:pPr>
            <a:r>
              <a:rPr sz="1000" spc="-185" dirty="0">
                <a:latin typeface="Arial"/>
                <a:cs typeface="Arial"/>
              </a:rPr>
              <a:t>�</a:t>
            </a:r>
            <a:r>
              <a:rPr sz="1000" i="1" spc="-10" dirty="0">
                <a:latin typeface="Book Antiqua"/>
                <a:cs typeface="Book Antiqua"/>
              </a:rPr>
              <a:t>t</a:t>
            </a:r>
            <a:r>
              <a:rPr sz="1050" spc="82" baseline="-11904" dirty="0">
                <a:latin typeface="PMingLiU"/>
                <a:cs typeface="PMingLiU"/>
              </a:rPr>
              <a:t>1</a:t>
            </a:r>
            <a:r>
              <a:rPr sz="1050" baseline="-11904" dirty="0">
                <a:latin typeface="PMingLiU"/>
                <a:cs typeface="PMingLiU"/>
              </a:rPr>
              <a:t> </a:t>
            </a:r>
            <a:r>
              <a:rPr sz="1050" spc="-52" baseline="-11904" dirty="0">
                <a:latin typeface="PMingLiU"/>
                <a:cs typeface="PMingLiU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1050" spc="82" baseline="-11904" dirty="0">
                <a:latin typeface="PMingLiU"/>
                <a:cs typeface="PMingLiU"/>
              </a:rPr>
              <a:t>o1</a:t>
            </a:r>
            <a:r>
              <a:rPr sz="1050" baseline="-11904" dirty="0">
                <a:latin typeface="PMingLiU"/>
                <a:cs typeface="PMingLiU"/>
              </a:rPr>
              <a:t> </a:t>
            </a:r>
            <a:r>
              <a:rPr sz="1050" spc="-142" baseline="-11904" dirty="0">
                <a:latin typeface="PMingLiU"/>
                <a:cs typeface="PMingLiU"/>
              </a:rPr>
              <a:t> </a:t>
            </a:r>
            <a:r>
              <a:rPr sz="1000" spc="430" dirty="0">
                <a:latin typeface="Arial"/>
                <a:cs typeface="Arial"/>
              </a:rPr>
              <a:t>-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1050" spc="44" baseline="-11904" dirty="0">
                <a:latin typeface="PMingLiU"/>
                <a:cs typeface="PMingLiU"/>
              </a:rPr>
              <a:t>i1</a:t>
            </a:r>
            <a:r>
              <a:rPr sz="1050" baseline="-11904" dirty="0">
                <a:latin typeface="PMingLiU"/>
                <a:cs typeface="PMingLiU"/>
              </a:rPr>
              <a:t>	</a:t>
            </a:r>
            <a:r>
              <a:rPr sz="1000" spc="-10" dirty="0">
                <a:latin typeface="Arial"/>
                <a:cs typeface="Arial"/>
              </a:rPr>
              <a:t>[</a:t>
            </a:r>
            <a:r>
              <a:rPr sz="1000" spc="80" dirty="0">
                <a:latin typeface="PMingLiU"/>
                <a:cs typeface="PMingLiU"/>
              </a:rPr>
              <a:t>2</a:t>
            </a:r>
            <a:r>
              <a:rPr sz="1000" spc="-10" dirty="0">
                <a:latin typeface="Arial"/>
                <a:cs typeface="Arial"/>
              </a:rPr>
              <a:t>]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indent="1270" algn="just">
              <a:lnSpc>
                <a:spcPct val="100000"/>
              </a:lnSpc>
            </a:pPr>
            <a:r>
              <a:rPr sz="1000" spc="30" dirty="0">
                <a:latin typeface="Times New Roman"/>
                <a:cs typeface="Times New Roman"/>
              </a:rPr>
              <a:t>The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inlet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tempe</a:t>
            </a:r>
            <a:r>
              <a:rPr sz="1000" spc="40" dirty="0">
                <a:latin typeface="Times New Roman"/>
                <a:cs typeface="Times New Roman"/>
              </a:rPr>
              <a:t>rature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for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servi</a:t>
            </a:r>
            <a:r>
              <a:rPr sz="1000" spc="-10" dirty="0">
                <a:latin typeface="Times New Roman"/>
                <a:cs typeface="Times New Roman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medium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is </a:t>
            </a:r>
            <a:r>
              <a:rPr sz="1000" spc="25" dirty="0">
                <a:latin typeface="Times New Roman"/>
                <a:cs typeface="Times New Roman"/>
              </a:rPr>
              <a:t>determined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by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proces</a:t>
            </a:r>
            <a:r>
              <a:rPr sz="1000" spc="20" dirty="0">
                <a:latin typeface="Times New Roman"/>
                <a:cs typeface="Times New Roman"/>
              </a:rPr>
              <a:t>s</a:t>
            </a:r>
            <a:r>
              <a:rPr sz="1000" spc="10" dirty="0">
                <a:latin typeface="Times New Roman"/>
                <a:cs typeface="Times New Roman"/>
              </a:rPr>
              <a:t>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co</a:t>
            </a:r>
            <a:r>
              <a:rPr sz="1000" spc="35" dirty="0">
                <a:latin typeface="Times New Roman"/>
                <a:cs typeface="Times New Roman"/>
              </a:rPr>
              <a:t>n</a:t>
            </a:r>
            <a:r>
              <a:rPr sz="1000" spc="20" dirty="0">
                <a:latin typeface="Times New Roman"/>
                <a:cs typeface="Times New Roman"/>
              </a:rPr>
              <a:t>ditions.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tempe</a:t>
            </a:r>
            <a:r>
              <a:rPr sz="1000" spc="35" dirty="0">
                <a:latin typeface="Times New Roman"/>
                <a:cs typeface="Times New Roman"/>
              </a:rPr>
              <a:t>rat-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ure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of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the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outgoing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servi</a:t>
            </a:r>
            <a:r>
              <a:rPr sz="1000" spc="-10" dirty="0">
                <a:latin typeface="Times New Roman"/>
                <a:cs typeface="Times New Roman"/>
              </a:rPr>
              <a:t>ce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medium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can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be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calcul</a:t>
            </a:r>
            <a:r>
              <a:rPr sz="1000" spc="25" dirty="0">
                <a:latin typeface="Times New Roman"/>
                <a:cs typeface="Times New Roman"/>
              </a:rPr>
              <a:t>a</a:t>
            </a:r>
            <a:r>
              <a:rPr sz="1000" spc="30" dirty="0">
                <a:latin typeface="Times New Roman"/>
                <a:cs typeface="Times New Roman"/>
              </a:rPr>
              <a:t>ted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by</a:t>
            </a:r>
            <a:r>
              <a:rPr sz="1000" spc="50" dirty="0">
                <a:latin typeface="Times New Roman"/>
                <a:cs typeface="Times New Roman"/>
              </a:rPr>
              <a:t> an </a:t>
            </a:r>
            <a:r>
              <a:rPr sz="1000" spc="15" dirty="0">
                <a:latin typeface="Times New Roman"/>
                <a:cs typeface="Times New Roman"/>
              </a:rPr>
              <a:t>e</a:t>
            </a:r>
            <a:r>
              <a:rPr sz="1000" spc="25" dirty="0">
                <a:latin typeface="Times New Roman"/>
                <a:cs typeface="Times New Roman"/>
              </a:rPr>
              <a:t>n</a:t>
            </a:r>
            <a:r>
              <a:rPr sz="1000" spc="5" dirty="0">
                <a:latin typeface="Times New Roman"/>
                <a:cs typeface="Times New Roman"/>
              </a:rPr>
              <a:t>ergy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balance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calcul</a:t>
            </a:r>
            <a:r>
              <a:rPr sz="1000" spc="35" dirty="0">
                <a:latin typeface="Times New Roman"/>
                <a:cs typeface="Times New Roman"/>
              </a:rPr>
              <a:t>ation.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For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a </a:t>
            </a:r>
            <a:r>
              <a:rPr sz="1000" spc="35" dirty="0">
                <a:latin typeface="Times New Roman"/>
                <a:cs typeface="Times New Roman"/>
              </a:rPr>
              <a:t>modern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he</a:t>
            </a:r>
            <a:r>
              <a:rPr sz="1000" spc="50" dirty="0">
                <a:latin typeface="Times New Roman"/>
                <a:cs typeface="Times New Roman"/>
              </a:rPr>
              <a:t>at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exchanger,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energy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loss</a:t>
            </a:r>
            <a:r>
              <a:rPr sz="1000" spc="5" dirty="0">
                <a:latin typeface="Times New Roman"/>
                <a:cs typeface="Times New Roman"/>
              </a:rPr>
              <a:t>e</a:t>
            </a:r>
            <a:r>
              <a:rPr sz="1000" spc="-10" dirty="0">
                <a:latin typeface="Times New Roman"/>
                <a:cs typeface="Times New Roman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surrou</a:t>
            </a:r>
            <a:r>
              <a:rPr sz="1000" spc="50" dirty="0">
                <a:latin typeface="Times New Roman"/>
                <a:cs typeface="Times New Roman"/>
              </a:rPr>
              <a:t>n</a:t>
            </a:r>
            <a:r>
              <a:rPr sz="1000" spc="20" dirty="0">
                <a:latin typeface="Times New Roman"/>
                <a:cs typeface="Times New Roman"/>
              </a:rPr>
              <a:t>ding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air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can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be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neglecte</a:t>
            </a:r>
            <a:r>
              <a:rPr sz="1000" spc="20" dirty="0">
                <a:latin typeface="Times New Roman"/>
                <a:cs typeface="Times New Roman"/>
              </a:rPr>
              <a:t>d</a:t>
            </a:r>
            <a:r>
              <a:rPr sz="1000" spc="15" dirty="0">
                <a:latin typeface="Times New Roman"/>
                <a:cs typeface="Times New Roman"/>
              </a:rPr>
              <a:t>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Thu</a:t>
            </a:r>
            <a:r>
              <a:rPr sz="1000" spc="30" dirty="0">
                <a:latin typeface="Times New Roman"/>
                <a:cs typeface="Times New Roman"/>
              </a:rPr>
              <a:t>s</a:t>
            </a:r>
            <a:r>
              <a:rPr sz="1000" spc="15" dirty="0">
                <a:latin typeface="Times New Roman"/>
                <a:cs typeface="Times New Roman"/>
              </a:rPr>
              <a:t>,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heat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lost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by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the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hot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liquid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equal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to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heat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gained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by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c</a:t>
            </a:r>
            <a:r>
              <a:rPr sz="1000" spc="25" dirty="0">
                <a:latin typeface="Times New Roman"/>
                <a:cs typeface="Times New Roman"/>
              </a:rPr>
              <a:t>o</a:t>
            </a:r>
            <a:r>
              <a:rPr sz="1000" spc="20" dirty="0">
                <a:latin typeface="Times New Roman"/>
                <a:cs typeface="Times New Roman"/>
              </a:rPr>
              <a:t>ld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liqui</a:t>
            </a:r>
            <a:r>
              <a:rPr sz="1000" spc="30" dirty="0">
                <a:latin typeface="Times New Roman"/>
                <a:cs typeface="Times New Roman"/>
              </a:rPr>
              <a:t>d</a:t>
            </a:r>
            <a:r>
              <a:rPr sz="1000" spc="15" dirty="0">
                <a:latin typeface="Times New Roman"/>
                <a:cs typeface="Times New Roman"/>
              </a:rPr>
              <a:t>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It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can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be</a:t>
            </a:r>
            <a:r>
              <a:rPr sz="1000" spc="10" dirty="0">
                <a:latin typeface="Times New Roman"/>
                <a:cs typeface="Times New Roman"/>
              </a:rPr>
              <a:t> express</a:t>
            </a:r>
            <a:r>
              <a:rPr sz="1000" spc="20" dirty="0">
                <a:latin typeface="Times New Roman"/>
                <a:cs typeface="Times New Roman"/>
              </a:rPr>
              <a:t>ed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a</a:t>
            </a:r>
            <a:r>
              <a:rPr sz="1000" spc="-10" dirty="0">
                <a:latin typeface="Times New Roman"/>
                <a:cs typeface="Times New Roman"/>
              </a:rPr>
              <a:t>s: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850">
              <a:latin typeface="Times New Roman"/>
              <a:cs typeface="Times New Roman"/>
            </a:endParaRPr>
          </a:p>
          <a:p>
            <a:pPr marL="213995">
              <a:lnSpc>
                <a:spcPct val="100000"/>
              </a:lnSpc>
              <a:tabLst>
                <a:tab pos="2759710" algn="l"/>
              </a:tabLst>
            </a:pPr>
            <a:r>
              <a:rPr sz="1000" i="1" spc="110" dirty="0">
                <a:latin typeface="Book Antiqua"/>
                <a:cs typeface="Book Antiqua"/>
              </a:rPr>
              <a:t>Q</a:t>
            </a:r>
            <a:r>
              <a:rPr sz="1050" spc="82" baseline="-11904" dirty="0">
                <a:latin typeface="PMingLiU"/>
                <a:cs typeface="PMingLiU"/>
              </a:rPr>
              <a:t>1</a:t>
            </a:r>
            <a:r>
              <a:rPr sz="1050" spc="135" baseline="-11904" dirty="0">
                <a:latin typeface="PMingLiU"/>
                <a:cs typeface="PMingLiU"/>
              </a:rPr>
              <a:t> </a:t>
            </a:r>
            <a:r>
              <a:rPr sz="1000" spc="265" dirty="0">
                <a:latin typeface="Arial"/>
                <a:cs typeface="Arial"/>
              </a:rPr>
              <a:t>x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i="1" spc="-50" dirty="0">
                <a:latin typeface="Trebuchet MS"/>
                <a:cs typeface="Trebuchet MS"/>
              </a:rPr>
              <a:t>p</a:t>
            </a:r>
            <a:r>
              <a:rPr sz="1050" spc="82" baseline="-11904" dirty="0">
                <a:latin typeface="PMingLiU"/>
                <a:cs typeface="PMingLiU"/>
              </a:rPr>
              <a:t>1</a:t>
            </a:r>
            <a:r>
              <a:rPr sz="1050" spc="135" baseline="-11904" dirty="0">
                <a:latin typeface="PMingLiU"/>
                <a:cs typeface="PMingLiU"/>
              </a:rPr>
              <a:t> </a:t>
            </a:r>
            <a:r>
              <a:rPr sz="1000" spc="265" dirty="0">
                <a:latin typeface="Arial"/>
                <a:cs typeface="Arial"/>
              </a:rPr>
              <a:t>x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i="1" spc="35" dirty="0">
                <a:latin typeface="Book Antiqua"/>
                <a:cs typeface="Book Antiqua"/>
              </a:rPr>
              <a:t>c</a:t>
            </a:r>
            <a:r>
              <a:rPr sz="1050" spc="82" baseline="-11904" dirty="0">
                <a:latin typeface="PMingLiU"/>
                <a:cs typeface="PMingLiU"/>
              </a:rPr>
              <a:t>p1</a:t>
            </a:r>
            <a:r>
              <a:rPr sz="1050" baseline="-11904" dirty="0">
                <a:latin typeface="PMingLiU"/>
                <a:cs typeface="PMingLiU"/>
              </a:rPr>
              <a:t> </a:t>
            </a:r>
            <a:r>
              <a:rPr sz="1050" spc="-142" baseline="-11904" dirty="0">
                <a:latin typeface="PMingLiU"/>
                <a:cs typeface="PMingLiU"/>
              </a:rPr>
              <a:t> </a:t>
            </a:r>
            <a:r>
              <a:rPr sz="1000" spc="265" dirty="0">
                <a:latin typeface="Arial"/>
                <a:cs typeface="Arial"/>
              </a:rPr>
              <a:t>x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85" dirty="0">
                <a:latin typeface="Arial"/>
                <a:cs typeface="Arial"/>
              </a:rPr>
              <a:t>�</a:t>
            </a:r>
            <a:r>
              <a:rPr sz="1000" i="1" spc="-10" dirty="0">
                <a:latin typeface="Book Antiqua"/>
                <a:cs typeface="Book Antiqua"/>
              </a:rPr>
              <a:t>t</a:t>
            </a:r>
            <a:r>
              <a:rPr sz="1050" spc="82" baseline="-11904" dirty="0">
                <a:latin typeface="PMingLiU"/>
                <a:cs typeface="PMingLiU"/>
              </a:rPr>
              <a:t>1</a:t>
            </a:r>
            <a:r>
              <a:rPr sz="1050" baseline="-11904" dirty="0">
                <a:latin typeface="PMingLiU"/>
                <a:cs typeface="PMingLiU"/>
              </a:rPr>
              <a:t> </a:t>
            </a:r>
            <a:r>
              <a:rPr sz="1050" spc="-52" baseline="-11904" dirty="0">
                <a:latin typeface="PMingLiU"/>
                <a:cs typeface="PMingLiU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i="1" spc="100" dirty="0">
                <a:latin typeface="Book Antiqua"/>
                <a:cs typeface="Book Antiqua"/>
              </a:rPr>
              <a:t>Q</a:t>
            </a:r>
            <a:r>
              <a:rPr sz="1050" spc="82" baseline="-11904" dirty="0">
                <a:latin typeface="PMingLiU"/>
                <a:cs typeface="PMingLiU"/>
              </a:rPr>
              <a:t>2</a:t>
            </a:r>
            <a:r>
              <a:rPr sz="1050" spc="127" baseline="-11904" dirty="0">
                <a:latin typeface="PMingLiU"/>
                <a:cs typeface="PMingLiU"/>
              </a:rPr>
              <a:t> </a:t>
            </a:r>
            <a:r>
              <a:rPr sz="1000" spc="265" dirty="0">
                <a:latin typeface="Arial"/>
                <a:cs typeface="Arial"/>
              </a:rPr>
              <a:t>x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i="1" spc="-50" dirty="0">
                <a:latin typeface="Trebuchet MS"/>
                <a:cs typeface="Trebuchet MS"/>
              </a:rPr>
              <a:t>p</a:t>
            </a:r>
            <a:r>
              <a:rPr sz="1050" spc="82" baseline="-11904" dirty="0">
                <a:latin typeface="PMingLiU"/>
                <a:cs typeface="PMingLiU"/>
              </a:rPr>
              <a:t>2</a:t>
            </a:r>
            <a:r>
              <a:rPr sz="1050" spc="135" baseline="-11904" dirty="0">
                <a:latin typeface="PMingLiU"/>
                <a:cs typeface="PMingLiU"/>
              </a:rPr>
              <a:t> </a:t>
            </a:r>
            <a:r>
              <a:rPr sz="1000" spc="265" dirty="0">
                <a:latin typeface="Arial"/>
                <a:cs typeface="Arial"/>
              </a:rPr>
              <a:t>x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i="1" spc="35" dirty="0">
                <a:latin typeface="Book Antiqua"/>
                <a:cs typeface="Book Antiqua"/>
              </a:rPr>
              <a:t>c</a:t>
            </a:r>
            <a:r>
              <a:rPr sz="1050" spc="82" baseline="-11904" dirty="0">
                <a:latin typeface="PMingLiU"/>
                <a:cs typeface="PMingLiU"/>
              </a:rPr>
              <a:t>p2</a:t>
            </a:r>
            <a:r>
              <a:rPr sz="1050" spc="127" baseline="-11904" dirty="0">
                <a:latin typeface="PMingLiU"/>
                <a:cs typeface="PMingLiU"/>
              </a:rPr>
              <a:t> </a:t>
            </a:r>
            <a:r>
              <a:rPr sz="1000" spc="265" dirty="0">
                <a:latin typeface="Arial"/>
                <a:cs typeface="Arial"/>
              </a:rPr>
              <a:t>x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85" dirty="0">
                <a:latin typeface="Arial"/>
                <a:cs typeface="Arial"/>
              </a:rPr>
              <a:t>�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1050" spc="82" baseline="-11904" dirty="0">
                <a:latin typeface="PMingLiU"/>
                <a:cs typeface="PMingLiU"/>
              </a:rPr>
              <a:t>2</a:t>
            </a:r>
            <a:r>
              <a:rPr sz="1050" baseline="-11904" dirty="0">
                <a:latin typeface="PMingLiU"/>
                <a:cs typeface="PMingLiU"/>
              </a:rPr>
              <a:t>	</a:t>
            </a:r>
            <a:r>
              <a:rPr sz="1000" spc="-10" dirty="0">
                <a:latin typeface="Arial"/>
                <a:cs typeface="Arial"/>
              </a:rPr>
              <a:t>[</a:t>
            </a:r>
            <a:r>
              <a:rPr sz="1000" spc="80" dirty="0">
                <a:latin typeface="PMingLiU"/>
                <a:cs typeface="PMingLiU"/>
              </a:rPr>
              <a:t>3</a:t>
            </a:r>
            <a:r>
              <a:rPr sz="1000" spc="-10" dirty="0">
                <a:latin typeface="Arial"/>
                <a:cs typeface="Arial"/>
              </a:rPr>
              <a:t>]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692" y="6444532"/>
            <a:ext cx="2910840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i="1" spc="120" dirty="0">
                <a:latin typeface="Book Antiqua"/>
                <a:cs typeface="Book Antiqua"/>
              </a:rPr>
              <a:t>Lo</a:t>
            </a:r>
            <a:r>
              <a:rPr sz="1000" i="1" spc="0" dirty="0">
                <a:latin typeface="Book Antiqua"/>
                <a:cs typeface="Book Antiqua"/>
              </a:rPr>
              <a:t>g</a:t>
            </a:r>
            <a:r>
              <a:rPr sz="1000" i="1" spc="65" dirty="0">
                <a:latin typeface="Book Antiqua"/>
                <a:cs typeface="Book Antiqua"/>
              </a:rPr>
              <a:t>a</a:t>
            </a:r>
            <a:r>
              <a:rPr sz="1000" i="1" dirty="0">
                <a:latin typeface="Book Antiqua"/>
                <a:cs typeface="Book Antiqua"/>
              </a:rPr>
              <a:t>r</a:t>
            </a:r>
            <a:r>
              <a:rPr sz="1000" i="1" spc="20" dirty="0">
                <a:latin typeface="Book Antiqua"/>
                <a:cs typeface="Book Antiqua"/>
              </a:rPr>
              <a:t>i</a:t>
            </a:r>
            <a:r>
              <a:rPr sz="1000" i="1" spc="0" dirty="0">
                <a:latin typeface="Book Antiqua"/>
                <a:cs typeface="Book Antiqua"/>
              </a:rPr>
              <a:t>t</a:t>
            </a:r>
            <a:r>
              <a:rPr sz="1000" i="1" spc="65" dirty="0">
                <a:latin typeface="Book Antiqua"/>
                <a:cs typeface="Book Antiqua"/>
              </a:rPr>
              <a:t>hm</a:t>
            </a:r>
            <a:r>
              <a:rPr sz="1000" i="1" spc="15" dirty="0">
                <a:latin typeface="Book Antiqua"/>
                <a:cs typeface="Book Antiqua"/>
              </a:rPr>
              <a:t>i</a:t>
            </a:r>
            <a:r>
              <a:rPr sz="1000" i="1" spc="35" dirty="0">
                <a:latin typeface="Book Antiqua"/>
                <a:cs typeface="Book Antiqua"/>
              </a:rPr>
              <a:t>c</a:t>
            </a:r>
            <a:r>
              <a:rPr sz="1000" i="1" dirty="0">
                <a:latin typeface="Book Antiqua"/>
                <a:cs typeface="Book Antiqua"/>
              </a:rPr>
              <a:t> </a:t>
            </a:r>
            <a:r>
              <a:rPr sz="1000" i="1" spc="-35" dirty="0">
                <a:latin typeface="Book Antiqua"/>
                <a:cs typeface="Book Antiqua"/>
              </a:rPr>
              <a:t> </a:t>
            </a:r>
            <a:r>
              <a:rPr sz="1000" i="1" spc="65" dirty="0">
                <a:latin typeface="Book Antiqua"/>
                <a:cs typeface="Book Antiqua"/>
              </a:rPr>
              <a:t>m</a:t>
            </a:r>
            <a:r>
              <a:rPr sz="1000" i="1" spc="75" dirty="0">
                <a:latin typeface="Book Antiqua"/>
                <a:cs typeface="Book Antiqua"/>
              </a:rPr>
              <a:t>e</a:t>
            </a:r>
            <a:r>
              <a:rPr sz="1000" i="1" spc="60" dirty="0">
                <a:latin typeface="Book Antiqua"/>
                <a:cs typeface="Book Antiqua"/>
              </a:rPr>
              <a:t>a</a:t>
            </a:r>
            <a:r>
              <a:rPr sz="1000" i="1" spc="-10" dirty="0">
                <a:latin typeface="Book Antiqua"/>
                <a:cs typeface="Book Antiqua"/>
              </a:rPr>
              <a:t>n</a:t>
            </a:r>
            <a:r>
              <a:rPr sz="1000" i="1" dirty="0">
                <a:latin typeface="Book Antiqua"/>
                <a:cs typeface="Book Antiqua"/>
              </a:rPr>
              <a:t> </a:t>
            </a:r>
            <a:r>
              <a:rPr sz="1000" i="1" spc="-35" dirty="0">
                <a:latin typeface="Book Antiqua"/>
                <a:cs typeface="Book Antiqua"/>
              </a:rPr>
              <a:t> </a:t>
            </a:r>
            <a:r>
              <a:rPr sz="1000" i="1" spc="10" dirty="0">
                <a:latin typeface="Book Antiqua"/>
                <a:cs typeface="Book Antiqua"/>
              </a:rPr>
              <a:t>t</a:t>
            </a:r>
            <a:r>
              <a:rPr sz="1000" i="1" spc="65" dirty="0">
                <a:latin typeface="Book Antiqua"/>
                <a:cs typeface="Book Antiqua"/>
              </a:rPr>
              <a:t>e</a:t>
            </a:r>
            <a:r>
              <a:rPr sz="1000" i="1" spc="70" dirty="0">
                <a:latin typeface="Book Antiqua"/>
                <a:cs typeface="Book Antiqua"/>
              </a:rPr>
              <a:t>m</a:t>
            </a:r>
            <a:r>
              <a:rPr sz="1000" i="1" spc="60" dirty="0">
                <a:latin typeface="Book Antiqua"/>
                <a:cs typeface="Book Antiqua"/>
              </a:rPr>
              <a:t>p</a:t>
            </a:r>
            <a:r>
              <a:rPr sz="1000" i="1" spc="75" dirty="0">
                <a:latin typeface="Book Antiqua"/>
                <a:cs typeface="Book Antiqua"/>
              </a:rPr>
              <a:t>e</a:t>
            </a:r>
            <a:r>
              <a:rPr sz="1000" i="1" dirty="0">
                <a:latin typeface="Book Antiqua"/>
                <a:cs typeface="Book Antiqua"/>
              </a:rPr>
              <a:t>r</a:t>
            </a:r>
            <a:r>
              <a:rPr sz="1000" i="1" spc="65" dirty="0">
                <a:latin typeface="Book Antiqua"/>
                <a:cs typeface="Book Antiqua"/>
              </a:rPr>
              <a:t>a</a:t>
            </a:r>
            <a:r>
              <a:rPr sz="1000" i="1" spc="0" dirty="0">
                <a:latin typeface="Book Antiqua"/>
                <a:cs typeface="Book Antiqua"/>
              </a:rPr>
              <a:t>tur</a:t>
            </a:r>
            <a:r>
              <a:rPr sz="1000" i="1" spc="55" dirty="0">
                <a:latin typeface="Book Antiqua"/>
                <a:cs typeface="Book Antiqua"/>
              </a:rPr>
              <a:t>e</a:t>
            </a:r>
            <a:r>
              <a:rPr sz="1000" i="1" dirty="0">
                <a:latin typeface="Book Antiqua"/>
                <a:cs typeface="Book Antiqua"/>
              </a:rPr>
              <a:t> </a:t>
            </a:r>
            <a:r>
              <a:rPr sz="1000" i="1" spc="-40" dirty="0">
                <a:latin typeface="Book Antiqua"/>
                <a:cs typeface="Book Antiqua"/>
              </a:rPr>
              <a:t> </a:t>
            </a:r>
            <a:r>
              <a:rPr sz="1000" i="1" spc="65" dirty="0">
                <a:latin typeface="Book Antiqua"/>
                <a:cs typeface="Book Antiqua"/>
              </a:rPr>
              <a:t>d</a:t>
            </a:r>
            <a:r>
              <a:rPr sz="1000" i="1" spc="15" dirty="0">
                <a:latin typeface="Book Antiqua"/>
                <a:cs typeface="Book Antiqua"/>
              </a:rPr>
              <a:t>i</a:t>
            </a:r>
            <a:r>
              <a:rPr sz="1000" i="1" spc="70" dirty="0">
                <a:latin typeface="Book Antiqua"/>
                <a:cs typeface="Book Antiqua"/>
              </a:rPr>
              <a:t>f</a:t>
            </a:r>
            <a:r>
              <a:rPr sz="1000" i="1" spc="60" dirty="0">
                <a:latin typeface="Book Antiqua"/>
                <a:cs typeface="Book Antiqua"/>
              </a:rPr>
              <a:t>f</a:t>
            </a:r>
            <a:r>
              <a:rPr sz="1000" i="1" spc="65" dirty="0">
                <a:latin typeface="Book Antiqua"/>
                <a:cs typeface="Book Antiqua"/>
              </a:rPr>
              <a:t>e</a:t>
            </a:r>
            <a:r>
              <a:rPr sz="1000" i="1" spc="0" dirty="0">
                <a:latin typeface="Book Antiqua"/>
                <a:cs typeface="Book Antiqua"/>
              </a:rPr>
              <a:t>r</a:t>
            </a:r>
            <a:r>
              <a:rPr sz="1000" i="1" spc="65" dirty="0">
                <a:latin typeface="Book Antiqua"/>
                <a:cs typeface="Book Antiqua"/>
              </a:rPr>
              <a:t>e</a:t>
            </a:r>
            <a:r>
              <a:rPr sz="1000" i="1" spc="0" dirty="0">
                <a:latin typeface="Book Antiqua"/>
                <a:cs typeface="Book Antiqua"/>
              </a:rPr>
              <a:t>n</a:t>
            </a:r>
            <a:r>
              <a:rPr sz="1000" i="1" spc="50" dirty="0">
                <a:latin typeface="Book Antiqua"/>
                <a:cs typeface="Book Antiqua"/>
              </a:rPr>
              <a:t>c</a:t>
            </a:r>
            <a:r>
              <a:rPr sz="1000" i="1" spc="55" dirty="0">
                <a:latin typeface="Book Antiqua"/>
                <a:cs typeface="Book Antiqua"/>
              </a:rPr>
              <a:t>e</a:t>
            </a:r>
            <a:r>
              <a:rPr sz="1000" i="1" dirty="0">
                <a:latin typeface="Book Antiqua"/>
                <a:cs typeface="Book Antiqua"/>
              </a:rPr>
              <a:t>    </a:t>
            </a:r>
            <a:r>
              <a:rPr sz="1000" i="1" spc="5" dirty="0">
                <a:latin typeface="Book Antiqua"/>
                <a:cs typeface="Book Antiqua"/>
              </a:rPr>
              <a:t> </a:t>
            </a:r>
            <a:r>
              <a:rPr sz="1000" spc="55" dirty="0">
                <a:latin typeface="PMingLiU"/>
                <a:cs typeface="PMingLiU"/>
              </a:rPr>
              <a:t>There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differe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ce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bet</a:t>
            </a:r>
            <a:r>
              <a:rPr sz="1000" spc="110" dirty="0">
                <a:latin typeface="PMingLiU"/>
                <a:cs typeface="PMingLiU"/>
              </a:rPr>
              <a:t>w</a:t>
            </a:r>
            <a:r>
              <a:rPr sz="1000" spc="45" dirty="0">
                <a:latin typeface="PMingLiU"/>
                <a:cs typeface="PMingLiU"/>
              </a:rPr>
              <a:t>een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two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media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transfer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take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plac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differe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tial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driving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force.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sens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tive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d-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ucts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there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are,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howev</a:t>
            </a:r>
            <a:r>
              <a:rPr sz="1000" spc="45" dirty="0">
                <a:latin typeface="PMingLiU"/>
                <a:cs typeface="PMingLiU"/>
              </a:rPr>
              <a:t>er,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lim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ts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how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great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diff</a:t>
            </a:r>
            <a:r>
              <a:rPr sz="1000" spc="40" dirty="0">
                <a:latin typeface="PMingLiU"/>
                <a:cs typeface="PMingLiU"/>
              </a:rPr>
              <a:t>erence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used.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differ</a:t>
            </a:r>
            <a:r>
              <a:rPr sz="1000" spc="50" dirty="0">
                <a:latin typeface="PMingLiU"/>
                <a:cs typeface="PMingLiU"/>
              </a:rPr>
              <a:t>ential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temperat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spc="50" dirty="0">
                <a:latin typeface="PMingLiU"/>
                <a:cs typeface="PMingLiU"/>
              </a:rPr>
              <a:t> vary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spc="55" dirty="0">
                <a:latin typeface="PMingLiU"/>
                <a:cs typeface="PMingLiU"/>
              </a:rPr>
              <a:t> the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50" dirty="0">
                <a:latin typeface="PMingLiU"/>
                <a:cs typeface="PMingLiU"/>
              </a:rPr>
              <a:t> exc</a:t>
            </a:r>
            <a:r>
              <a:rPr sz="1000" spc="65" dirty="0">
                <a:latin typeface="PMingLiU"/>
                <a:cs typeface="PMingLiU"/>
              </a:rPr>
              <a:t>h</a:t>
            </a:r>
            <a:r>
              <a:rPr sz="1000" spc="55" dirty="0">
                <a:latin typeface="PMingLiU"/>
                <a:cs typeface="PMingLiU"/>
              </a:rPr>
              <a:t>anger. 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mean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valu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, </a:t>
            </a:r>
            <a:r>
              <a:rPr sz="1000" spc="95" dirty="0">
                <a:latin typeface="PMingLiU"/>
                <a:cs typeface="PMingLiU"/>
              </a:rPr>
              <a:t>LTMD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-185" dirty="0">
                <a:latin typeface="Arial"/>
                <a:cs typeface="Arial"/>
              </a:rPr>
              <a:t>�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975" spc="217" baseline="-12820" dirty="0">
                <a:latin typeface="PMingLiU"/>
                <a:cs typeface="PMingLiU"/>
              </a:rPr>
              <a:t>m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used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calculation.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8952" y="7876844"/>
            <a:ext cx="38481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85" dirty="0">
                <a:latin typeface="Arial"/>
                <a:cs typeface="Arial"/>
              </a:rPr>
              <a:t>�</a:t>
            </a:r>
            <a:r>
              <a:rPr sz="1000" i="1" spc="-5" dirty="0">
                <a:latin typeface="Book Antiqua"/>
                <a:cs typeface="Book Antiqua"/>
              </a:rPr>
              <a:t>t   </a:t>
            </a:r>
            <a:r>
              <a:rPr sz="1000" i="1" spc="-95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214" y="7924777"/>
            <a:ext cx="996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65" dirty="0">
                <a:latin typeface="PMingLiU"/>
                <a:cs typeface="PMingLiU"/>
              </a:rPr>
              <a:t>m</a:t>
            </a:r>
            <a:endParaRPr sz="700">
              <a:latin typeface="PMingLiU"/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3613" y="7787309"/>
            <a:ext cx="135509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1180" algn="l"/>
                <a:tab pos="977900" algn="l"/>
                <a:tab pos="1341755" algn="l"/>
              </a:tabLst>
            </a:pPr>
            <a:r>
              <a:rPr sz="1000" u="sng" spc="-5" dirty="0">
                <a:latin typeface="Times New Roman"/>
                <a:cs typeface="Times New Roman"/>
              </a:rPr>
              <a:t> </a:t>
            </a:r>
            <a:r>
              <a:rPr sz="1000" u="sng" spc="25" dirty="0">
                <a:latin typeface="Times New Roman"/>
                <a:cs typeface="Times New Roman"/>
              </a:rPr>
              <a:t> </a:t>
            </a:r>
            <a:r>
              <a:rPr sz="1000" u="sng" spc="50" dirty="0">
                <a:latin typeface="Arial"/>
                <a:cs typeface="Arial"/>
              </a:rPr>
              <a:t>(</a:t>
            </a:r>
            <a:r>
              <a:rPr sz="1000" u="sng" spc="-5" dirty="0">
                <a:latin typeface="Times New Roman"/>
                <a:cs typeface="Times New Roman"/>
              </a:rPr>
              <a:t> </a:t>
            </a:r>
            <a:r>
              <a:rPr sz="1000" u="sng" dirty="0">
                <a:latin typeface="Times New Roman"/>
                <a:cs typeface="Times New Roman"/>
              </a:rPr>
              <a:t>   </a:t>
            </a:r>
            <a:r>
              <a:rPr sz="1000" u="sng" spc="-65" dirty="0">
                <a:latin typeface="Times New Roman"/>
                <a:cs typeface="Times New Roman"/>
              </a:rPr>
              <a:t> </a:t>
            </a:r>
            <a:r>
              <a:rPr sz="1000" u="sng" spc="430" dirty="0">
                <a:latin typeface="Arial"/>
                <a:cs typeface="Arial"/>
              </a:rPr>
              <a:t>-</a:t>
            </a:r>
            <a:r>
              <a:rPr sz="1000" u="sng" spc="-5" dirty="0">
                <a:latin typeface="Times New Roman"/>
                <a:cs typeface="Times New Roman"/>
              </a:rPr>
              <a:t> </a:t>
            </a:r>
            <a:r>
              <a:rPr sz="1000" u="sng" dirty="0">
                <a:latin typeface="Times New Roman"/>
                <a:cs typeface="Times New Roman"/>
              </a:rPr>
              <a:t>	</a:t>
            </a:r>
            <a:r>
              <a:rPr sz="1000" u="sng" spc="50" dirty="0">
                <a:latin typeface="Arial"/>
                <a:cs typeface="Arial"/>
              </a:rPr>
              <a:t>)</a:t>
            </a:r>
            <a:r>
              <a:rPr sz="1000" u="sng" spc="-35" dirty="0">
                <a:latin typeface="Times New Roman"/>
                <a:cs typeface="Times New Roman"/>
              </a:rPr>
              <a:t> </a:t>
            </a:r>
            <a:r>
              <a:rPr sz="1000" u="sng" spc="430" dirty="0">
                <a:latin typeface="Arial"/>
                <a:cs typeface="Arial"/>
              </a:rPr>
              <a:t>-</a:t>
            </a:r>
            <a:r>
              <a:rPr sz="1000" u="sng" spc="-30" dirty="0">
                <a:latin typeface="Times New Roman"/>
                <a:cs typeface="Times New Roman"/>
              </a:rPr>
              <a:t> </a:t>
            </a:r>
            <a:r>
              <a:rPr sz="1000" u="sng" spc="50" dirty="0">
                <a:latin typeface="Arial"/>
                <a:cs typeface="Arial"/>
              </a:rPr>
              <a:t>(</a:t>
            </a:r>
            <a:r>
              <a:rPr sz="1000" u="sng" spc="-5" dirty="0">
                <a:latin typeface="Times New Roman"/>
                <a:cs typeface="Times New Roman"/>
              </a:rPr>
              <a:t> </a:t>
            </a:r>
            <a:r>
              <a:rPr sz="1000" u="sng" dirty="0">
                <a:latin typeface="Times New Roman"/>
                <a:cs typeface="Times New Roman"/>
              </a:rPr>
              <a:t>	</a:t>
            </a:r>
            <a:r>
              <a:rPr sz="1000" u="sng" spc="430" dirty="0">
                <a:latin typeface="Arial"/>
                <a:cs typeface="Arial"/>
              </a:rPr>
              <a:t>-</a:t>
            </a:r>
            <a:r>
              <a:rPr sz="1000" u="sng" spc="-5" dirty="0">
                <a:latin typeface="Times New Roman"/>
                <a:cs typeface="Times New Roman"/>
              </a:rPr>
              <a:t> </a:t>
            </a:r>
            <a:r>
              <a:rPr sz="1000" u="sng" dirty="0">
                <a:latin typeface="Times New Roman"/>
                <a:cs typeface="Times New Roman"/>
              </a:rPr>
              <a:t>   </a:t>
            </a:r>
            <a:r>
              <a:rPr sz="1000" u="sng" spc="-70" dirty="0">
                <a:latin typeface="Times New Roman"/>
                <a:cs typeface="Times New Roman"/>
              </a:rPr>
              <a:t> </a:t>
            </a:r>
            <a:r>
              <a:rPr sz="1000" u="sng" spc="50" dirty="0">
                <a:latin typeface="Arial"/>
                <a:cs typeface="Arial"/>
              </a:rPr>
              <a:t>)</a:t>
            </a:r>
            <a:r>
              <a:rPr sz="1000" u="sng" spc="-5" dirty="0">
                <a:latin typeface="Times New Roman"/>
                <a:cs typeface="Times New Roman"/>
              </a:rPr>
              <a:t> </a:t>
            </a:r>
            <a:r>
              <a:rPr sz="1000" u="sng" dirty="0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9547" y="7791182"/>
            <a:ext cx="1116965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8925" algn="l"/>
                <a:tab pos="687070" algn="l"/>
                <a:tab pos="987425" algn="l"/>
              </a:tabLst>
            </a:pPr>
            <a:r>
              <a:rPr sz="1500" i="1" spc="-7" baseline="8333" dirty="0">
                <a:latin typeface="Book Antiqua"/>
                <a:cs typeface="Book Antiqua"/>
              </a:rPr>
              <a:t>t</a:t>
            </a:r>
            <a:r>
              <a:rPr sz="700" spc="30" dirty="0">
                <a:latin typeface="PMingLiU"/>
                <a:cs typeface="PMingLiU"/>
              </a:rPr>
              <a:t>i2	</a:t>
            </a:r>
            <a:r>
              <a:rPr sz="1500" i="1" spc="-7" baseline="8333" dirty="0">
                <a:latin typeface="Book Antiqua"/>
                <a:cs typeface="Book Antiqua"/>
              </a:rPr>
              <a:t>t</a:t>
            </a:r>
            <a:r>
              <a:rPr sz="700" spc="55" dirty="0">
                <a:latin typeface="PMingLiU"/>
                <a:cs typeface="PMingLiU"/>
              </a:rPr>
              <a:t>o1	</a:t>
            </a:r>
            <a:r>
              <a:rPr sz="1500" i="1" spc="-7" baseline="8333" dirty="0">
                <a:latin typeface="Book Antiqua"/>
                <a:cs typeface="Book Antiqua"/>
              </a:rPr>
              <a:t>t</a:t>
            </a:r>
            <a:r>
              <a:rPr sz="700" spc="55" dirty="0">
                <a:latin typeface="PMingLiU"/>
                <a:cs typeface="PMingLiU"/>
              </a:rPr>
              <a:t>o2	</a:t>
            </a:r>
            <a:r>
              <a:rPr sz="1500" i="1" spc="-7" baseline="8333" dirty="0">
                <a:latin typeface="Book Antiqua"/>
                <a:cs typeface="Book Antiqua"/>
              </a:rPr>
              <a:t>t</a:t>
            </a:r>
            <a:r>
              <a:rPr sz="700" spc="30" dirty="0">
                <a:latin typeface="PMingLiU"/>
                <a:cs typeface="PMingLiU"/>
              </a:rPr>
              <a:t>i1</a:t>
            </a:r>
            <a:endParaRPr sz="700">
              <a:latin typeface="PMingLiU"/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3522" y="7963761"/>
            <a:ext cx="135509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5" dirty="0">
                <a:latin typeface="PMingLiU"/>
                <a:cs typeface="PMingLiU"/>
              </a:rPr>
              <a:t>ln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0" dirty="0">
                <a:latin typeface="Arial"/>
                <a:cs typeface="Arial"/>
              </a:rPr>
              <a:t>((</a:t>
            </a:r>
            <a:r>
              <a:rPr sz="1000" i="1" spc="-10" dirty="0">
                <a:latin typeface="Book Antiqua"/>
                <a:cs typeface="Book Antiqua"/>
              </a:rPr>
              <a:t>t</a:t>
            </a:r>
            <a:r>
              <a:rPr sz="1050" spc="44" baseline="-11904" dirty="0">
                <a:latin typeface="PMingLiU"/>
                <a:cs typeface="PMingLiU"/>
              </a:rPr>
              <a:t>i2</a:t>
            </a:r>
            <a:r>
              <a:rPr sz="1050" baseline="-11904" dirty="0">
                <a:latin typeface="PMingLiU"/>
                <a:cs typeface="PMingLiU"/>
              </a:rPr>
              <a:t> </a:t>
            </a:r>
            <a:r>
              <a:rPr sz="1050" spc="-135" baseline="-11904" dirty="0">
                <a:latin typeface="PMingLiU"/>
                <a:cs typeface="PMingLiU"/>
              </a:rPr>
              <a:t> </a:t>
            </a:r>
            <a:r>
              <a:rPr sz="1000" spc="430" dirty="0">
                <a:latin typeface="Arial"/>
                <a:cs typeface="Arial"/>
              </a:rPr>
              <a:t>-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i="1" spc="-10" dirty="0">
                <a:latin typeface="Book Antiqua"/>
                <a:cs typeface="Book Antiqua"/>
              </a:rPr>
              <a:t>t</a:t>
            </a:r>
            <a:r>
              <a:rPr sz="1050" spc="82" baseline="-11904" dirty="0">
                <a:latin typeface="PMingLiU"/>
                <a:cs typeface="PMingLiU"/>
              </a:rPr>
              <a:t>o</a:t>
            </a:r>
            <a:r>
              <a:rPr sz="1050" spc="157" baseline="-11904" dirty="0">
                <a:latin typeface="PMingLiU"/>
                <a:cs typeface="PMingLiU"/>
              </a:rPr>
              <a:t>1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i="1" spc="-30" dirty="0">
                <a:latin typeface="Trebuchet MS"/>
                <a:cs typeface="Trebuchet MS"/>
              </a:rPr>
              <a:t>/</a:t>
            </a:r>
            <a:r>
              <a:rPr sz="1000" spc="50" dirty="0">
                <a:latin typeface="Arial"/>
                <a:cs typeface="Arial"/>
              </a:rPr>
              <a:t>(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1050" spc="82" baseline="-11904" dirty="0">
                <a:latin typeface="PMingLiU"/>
                <a:cs typeface="PMingLiU"/>
              </a:rPr>
              <a:t>o2</a:t>
            </a:r>
            <a:r>
              <a:rPr sz="1050" baseline="-11904" dirty="0">
                <a:latin typeface="PMingLiU"/>
                <a:cs typeface="PMingLiU"/>
              </a:rPr>
              <a:t> </a:t>
            </a:r>
            <a:r>
              <a:rPr sz="1050" spc="-142" baseline="-11904" dirty="0">
                <a:latin typeface="PMingLiU"/>
                <a:cs typeface="PMingLiU"/>
              </a:rPr>
              <a:t> </a:t>
            </a:r>
            <a:r>
              <a:rPr sz="1000" spc="430" dirty="0">
                <a:latin typeface="Arial"/>
                <a:cs typeface="Arial"/>
              </a:rPr>
              <a:t>-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1050" spc="30" baseline="-11904" dirty="0">
                <a:latin typeface="PMingLiU"/>
                <a:cs typeface="PMingLiU"/>
              </a:rPr>
              <a:t>i</a:t>
            </a:r>
            <a:r>
              <a:rPr sz="1050" spc="135" baseline="-11904" dirty="0">
                <a:latin typeface="PMingLiU"/>
                <a:cs typeface="PMingLiU"/>
              </a:rPr>
              <a:t>1</a:t>
            </a:r>
            <a:r>
              <a:rPr sz="1000" spc="50" dirty="0">
                <a:latin typeface="Arial"/>
                <a:cs typeface="Arial"/>
              </a:rPr>
              <a:t>))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974" y="7876538"/>
            <a:ext cx="1644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[</a:t>
            </a:r>
            <a:r>
              <a:rPr sz="1000" spc="80" dirty="0">
                <a:latin typeface="PMingLiU"/>
                <a:cs typeface="PMingLiU"/>
              </a:rPr>
              <a:t>4</a:t>
            </a:r>
            <a:r>
              <a:rPr sz="1000" spc="-10" dirty="0">
                <a:latin typeface="Arial"/>
                <a:cs typeface="Arial"/>
              </a:rPr>
              <a:t>]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764" y="8278271"/>
            <a:ext cx="291020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55" dirty="0">
                <a:latin typeface="PMingLiU"/>
                <a:cs typeface="PMingLiU"/>
              </a:rPr>
              <a:t>An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important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fac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dete</a:t>
            </a:r>
            <a:r>
              <a:rPr sz="1000" spc="50" dirty="0">
                <a:latin typeface="PMingLiU"/>
                <a:cs typeface="PMingLiU"/>
              </a:rPr>
              <a:t>rmining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mean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65" dirty="0">
                <a:latin typeface="PMingLiU"/>
                <a:cs typeface="PMingLiU"/>
              </a:rPr>
              <a:t>perat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differe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tial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direction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er.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two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ma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options</a:t>
            </a:r>
            <a:r>
              <a:rPr sz="1000" spc="15" dirty="0">
                <a:latin typeface="PMingLiU"/>
                <a:cs typeface="PMingLiU"/>
              </a:rPr>
              <a:t>: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n-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tercurr</a:t>
            </a:r>
            <a:r>
              <a:rPr sz="1000" spc="70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nt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co-cu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60" dirty="0">
                <a:latin typeface="PMingLiU"/>
                <a:cs typeface="PMingLiU"/>
              </a:rPr>
              <a:t>rent</a:t>
            </a:r>
            <a:r>
              <a:rPr sz="1000" spc="40" dirty="0">
                <a:latin typeface="PMingLiU"/>
                <a:cs typeface="PMingLiU"/>
              </a:rPr>
              <a:t> flow.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3107" y="686465"/>
            <a:ext cx="2911475" cy="167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i="1" spc="30" dirty="0">
                <a:latin typeface="Book Antiqua"/>
                <a:cs typeface="Book Antiqua"/>
              </a:rPr>
              <a:t>Coun</a:t>
            </a:r>
            <a:r>
              <a:rPr sz="1000" i="1" spc="20" dirty="0">
                <a:latin typeface="Book Antiqua"/>
                <a:cs typeface="Book Antiqua"/>
              </a:rPr>
              <a:t>t</a:t>
            </a:r>
            <a:r>
              <a:rPr sz="1000" i="1" spc="15" dirty="0">
                <a:latin typeface="Book Antiqua"/>
                <a:cs typeface="Book Antiqua"/>
              </a:rPr>
              <a:t>ercur</a:t>
            </a:r>
            <a:r>
              <a:rPr sz="1000" i="1" spc="10" dirty="0">
                <a:latin typeface="Book Antiqua"/>
                <a:cs typeface="Book Antiqua"/>
              </a:rPr>
              <a:t>rent</a:t>
            </a:r>
            <a:r>
              <a:rPr sz="1000" i="1" spc="85" dirty="0">
                <a:latin typeface="Book Antiqua"/>
                <a:cs typeface="Book Antiqua"/>
              </a:rPr>
              <a:t> </a:t>
            </a:r>
            <a:r>
              <a:rPr sz="1000" i="1" spc="50" dirty="0">
                <a:latin typeface="Book Antiqua"/>
                <a:cs typeface="Book Antiqua"/>
              </a:rPr>
              <a:t>flow</a:t>
            </a:r>
            <a:r>
              <a:rPr sz="1000" i="1" dirty="0">
                <a:latin typeface="Book Antiqua"/>
                <a:cs typeface="Book Antiqua"/>
              </a:rPr>
              <a:t>    </a:t>
            </a:r>
            <a:r>
              <a:rPr sz="1000" i="1" spc="-114" dirty="0">
                <a:latin typeface="Book Antiqua"/>
                <a:cs typeface="Book Antiqua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0" dirty="0">
                <a:latin typeface="PMingLiU"/>
                <a:cs typeface="PMingLiU"/>
              </a:rPr>
              <a:t>perature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differ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nce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bet</a:t>
            </a:r>
            <a:r>
              <a:rPr sz="1000" spc="110" dirty="0">
                <a:latin typeface="PMingLiU"/>
                <a:cs typeface="PMingLiU"/>
              </a:rPr>
              <a:t>w</a:t>
            </a:r>
            <a:r>
              <a:rPr sz="1000" spc="45" dirty="0">
                <a:latin typeface="PMingLiU"/>
                <a:cs typeface="PMingLiU"/>
              </a:rPr>
              <a:t>een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two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liquids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best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utili</a:t>
            </a:r>
            <a:r>
              <a:rPr sz="1000" spc="45" dirty="0">
                <a:latin typeface="PMingLiU"/>
                <a:cs typeface="PMingLiU"/>
              </a:rPr>
              <a:t>zed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if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they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oppo</a:t>
            </a:r>
            <a:r>
              <a:rPr sz="1000" spc="60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ite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directi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ns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(</a:t>
            </a:r>
            <a:r>
              <a:rPr sz="1000" spc="1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Figur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e </a:t>
            </a:r>
            <a:r>
              <a:rPr sz="1000" spc="2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2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80" dirty="0">
                <a:latin typeface="PMingLiU"/>
                <a:cs typeface="PMingLiU"/>
              </a:rPr>
              <a:t>Th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40" dirty="0">
                <a:latin typeface="PMingLiU"/>
                <a:cs typeface="PMingLiU"/>
              </a:rPr>
              <a:t>col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produc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60" dirty="0">
                <a:latin typeface="PMingLiU"/>
                <a:cs typeface="PMingLiU"/>
              </a:rPr>
              <a:t>me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5" dirty="0">
                <a:latin typeface="PMingLiU"/>
                <a:cs typeface="PMingLiU"/>
              </a:rPr>
              <a:t>th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50" dirty="0">
                <a:latin typeface="PMingLiU"/>
                <a:cs typeface="PMingLiU"/>
              </a:rPr>
              <a:t>cold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50" dirty="0">
                <a:latin typeface="PMingLiU"/>
                <a:cs typeface="PMingLiU"/>
              </a:rPr>
              <a:t>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85" dirty="0">
                <a:latin typeface="PMingLiU"/>
                <a:cs typeface="PMingLiU"/>
              </a:rPr>
              <a:t>um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inlet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80" dirty="0">
                <a:latin typeface="PMingLiU"/>
                <a:cs typeface="PMingLiU"/>
              </a:rPr>
              <a:t>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pro</a:t>
            </a:r>
            <a:r>
              <a:rPr sz="1000" spc="75" dirty="0">
                <a:latin typeface="PMingLiU"/>
                <a:cs typeface="PMingLiU"/>
              </a:rPr>
              <a:t>g</a:t>
            </a:r>
            <a:r>
              <a:rPr sz="1000" spc="25" dirty="0">
                <a:latin typeface="PMingLiU"/>
                <a:cs typeface="PMingLiU"/>
              </a:rPr>
              <a:t>ressively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wa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65" dirty="0">
                <a:latin typeface="PMingLiU"/>
                <a:cs typeface="PMingLiU"/>
              </a:rPr>
              <a:t>mer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medium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passes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ex-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ger.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During</a:t>
            </a:r>
            <a:r>
              <a:rPr sz="1000" spc="35" dirty="0">
                <a:latin typeface="PMingLiU"/>
                <a:cs typeface="PMingLiU"/>
              </a:rPr>
              <a:t> its </a:t>
            </a:r>
            <a:r>
              <a:rPr sz="1000" spc="45" dirty="0">
                <a:latin typeface="PMingLiU"/>
                <a:cs typeface="PMingLiU"/>
              </a:rPr>
              <a:t>passag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gradually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so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0" dirty="0">
                <a:latin typeface="PMingLiU"/>
                <a:cs typeface="PMingLiU"/>
              </a:rPr>
              <a:t>perature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always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only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few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degre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60" dirty="0">
                <a:latin typeface="PMingLiU"/>
                <a:cs typeface="PMingLiU"/>
              </a:rPr>
              <a:t>below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60" dirty="0">
                <a:latin typeface="PMingLiU"/>
                <a:cs typeface="PMingLiU"/>
              </a:rPr>
              <a:t>medi</a:t>
            </a:r>
            <a:r>
              <a:rPr sz="1000" spc="70" dirty="0">
                <a:latin typeface="PMingLiU"/>
                <a:cs typeface="PMingLiU"/>
              </a:rPr>
              <a:t>u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corr</a:t>
            </a:r>
            <a:r>
              <a:rPr sz="1000" spc="65" dirty="0">
                <a:latin typeface="PMingLiU"/>
                <a:cs typeface="PMingLiU"/>
              </a:rPr>
              <a:t>espon</a:t>
            </a:r>
            <a:r>
              <a:rPr sz="1000" spc="75" dirty="0">
                <a:latin typeface="PMingLiU"/>
                <a:cs typeface="PMingLiU"/>
              </a:rPr>
              <a:t>d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point.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type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arrang</a:t>
            </a:r>
            <a:r>
              <a:rPr sz="1000" spc="70" dirty="0">
                <a:latin typeface="PMingLiU"/>
                <a:cs typeface="PMingLiU"/>
              </a:rPr>
              <a:t>e</a:t>
            </a:r>
            <a:r>
              <a:rPr sz="1000" spc="65" dirty="0">
                <a:latin typeface="PMingLiU"/>
                <a:cs typeface="PMingLiU"/>
              </a:rPr>
              <a:t>ment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 </a:t>
            </a:r>
            <a:r>
              <a:rPr sz="1000" spc="40" dirty="0">
                <a:latin typeface="PMingLiU"/>
                <a:cs typeface="PMingLiU"/>
              </a:rPr>
              <a:t>called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cou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50" dirty="0">
                <a:latin typeface="PMingLiU"/>
                <a:cs typeface="PMingLiU"/>
              </a:rPr>
              <a:t>tercurr</a:t>
            </a:r>
            <a:r>
              <a:rPr sz="1000" spc="70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nt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flow.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2897" y="2496225"/>
            <a:ext cx="2911475" cy="151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just">
              <a:lnSpc>
                <a:spcPct val="100000"/>
              </a:lnSpc>
            </a:pPr>
            <a:r>
              <a:rPr sz="1000" i="1" spc="55" dirty="0">
                <a:latin typeface="Book Antiqua"/>
                <a:cs typeface="Book Antiqua"/>
              </a:rPr>
              <a:t>Co</a:t>
            </a:r>
            <a:r>
              <a:rPr sz="1000" i="1" spc="40" dirty="0">
                <a:latin typeface="Book Antiqua"/>
                <a:cs typeface="Book Antiqua"/>
              </a:rPr>
              <a:t>-</a:t>
            </a:r>
            <a:r>
              <a:rPr sz="1000" i="1" spc="10" dirty="0">
                <a:latin typeface="Book Antiqua"/>
                <a:cs typeface="Book Antiqua"/>
              </a:rPr>
              <a:t>curre</a:t>
            </a:r>
            <a:r>
              <a:rPr sz="1000" i="1" spc="15" dirty="0">
                <a:latin typeface="Book Antiqua"/>
                <a:cs typeface="Book Antiqua"/>
              </a:rPr>
              <a:t>n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1000" i="1" spc="80" dirty="0">
                <a:latin typeface="Book Antiqua"/>
                <a:cs typeface="Book Antiqua"/>
              </a:rPr>
              <a:t> </a:t>
            </a:r>
            <a:r>
              <a:rPr sz="1000" i="1" spc="50" dirty="0">
                <a:latin typeface="Book Antiqua"/>
                <a:cs typeface="Book Antiqua"/>
              </a:rPr>
              <a:t>flow</a:t>
            </a:r>
            <a:r>
              <a:rPr sz="1000" i="1" dirty="0">
                <a:latin typeface="Book Antiqua"/>
                <a:cs typeface="Book Antiqua"/>
              </a:rPr>
              <a:t>  </a:t>
            </a:r>
            <a:r>
              <a:rPr sz="1000" i="1" spc="-75" dirty="0">
                <a:latin typeface="Book Antiqua"/>
                <a:cs typeface="Book Antiqua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oppo</a:t>
            </a:r>
            <a:r>
              <a:rPr sz="1000" spc="60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ite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arrang</a:t>
            </a:r>
            <a:r>
              <a:rPr sz="1000" spc="70" dirty="0">
                <a:latin typeface="PMingLiU"/>
                <a:cs typeface="PMingLiU"/>
              </a:rPr>
              <a:t>e</a:t>
            </a:r>
            <a:r>
              <a:rPr sz="1000" spc="60" dirty="0">
                <a:latin typeface="PMingLiU"/>
                <a:cs typeface="PMingLiU"/>
              </a:rPr>
              <a:t>ment,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co-cu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ren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flo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(</a:t>
            </a:r>
            <a:r>
              <a:rPr sz="1000" spc="15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Figur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e </a:t>
            </a:r>
            <a:r>
              <a:rPr sz="1000" spc="55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bot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60" dirty="0">
                <a:latin typeface="PMingLiU"/>
                <a:cs typeface="PMingLiU"/>
              </a:rPr>
              <a:t>quid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ente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from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same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same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directi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n.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co-cu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60" dirty="0">
                <a:latin typeface="PMingLiU"/>
                <a:cs typeface="PMingLiU"/>
              </a:rPr>
              <a:t>rent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m</a:t>
            </a:r>
            <a:r>
              <a:rPr sz="1000" spc="45" dirty="0">
                <a:latin typeface="PMingLiU"/>
                <a:cs typeface="PMingLiU"/>
              </a:rPr>
              <a:t>possi</a:t>
            </a:r>
            <a:r>
              <a:rPr sz="1000" spc="60" dirty="0">
                <a:latin typeface="PMingLiU"/>
                <a:cs typeface="PMingLiU"/>
              </a:rPr>
              <a:t>b</a:t>
            </a:r>
            <a:r>
              <a:rPr sz="1000" spc="20" dirty="0">
                <a:latin typeface="PMingLiU"/>
                <a:cs typeface="PMingLiU"/>
              </a:rPr>
              <a:t>le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</a:t>
            </a:r>
            <a:r>
              <a:rPr sz="1000" spc="70" dirty="0">
                <a:latin typeface="PMingLiU"/>
                <a:cs typeface="PMingLiU"/>
              </a:rPr>
              <a:t>p</a:t>
            </a:r>
            <a:r>
              <a:rPr sz="1000" spc="60" dirty="0">
                <a:latin typeface="PMingLiU"/>
                <a:cs typeface="PMingLiU"/>
              </a:rPr>
              <a:t>erature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higher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wh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wou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obta</a:t>
            </a:r>
            <a:r>
              <a:rPr sz="1000" spc="50" dirty="0">
                <a:latin typeface="PMingLiU"/>
                <a:cs typeface="PMingLiU"/>
              </a:rPr>
              <a:t>i</a:t>
            </a:r>
            <a:r>
              <a:rPr sz="1000" spc="60" dirty="0">
                <a:latin typeface="PMingLiU"/>
                <a:cs typeface="PMingLiU"/>
              </a:rPr>
              <a:t>ned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50" dirty="0">
                <a:latin typeface="PMingLiU"/>
                <a:cs typeface="PMingLiU"/>
              </a:rPr>
              <a:t>ing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medium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were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mix</a:t>
            </a:r>
            <a:r>
              <a:rPr sz="1000" spc="50" dirty="0">
                <a:latin typeface="PMingLiU"/>
                <a:cs typeface="PMingLiU"/>
              </a:rPr>
              <a:t>ed.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This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limita</a:t>
            </a:r>
            <a:r>
              <a:rPr sz="1000" spc="45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ion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does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not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40" dirty="0">
                <a:latin typeface="PMingLiU"/>
                <a:cs typeface="PMingLiU"/>
              </a:rPr>
              <a:t>ply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countercur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flow;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within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2-3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50" spc="7" baseline="27777" dirty="0">
                <a:latin typeface="Arial"/>
                <a:cs typeface="Arial"/>
              </a:rPr>
              <a:t>o</a:t>
            </a:r>
            <a:r>
              <a:rPr sz="1000" spc="85" dirty="0">
                <a:latin typeface="PMingLiU"/>
                <a:cs typeface="PMingLiU"/>
              </a:rPr>
              <a:t>C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inlet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heating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medi</a:t>
            </a:r>
            <a:r>
              <a:rPr sz="1000" spc="70" dirty="0">
                <a:latin typeface="PMingLiU"/>
                <a:cs typeface="PMingLiU"/>
              </a:rPr>
              <a:t>um.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92771" y="4153533"/>
            <a:ext cx="2910840" cy="179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i="1" spc="40" dirty="0">
                <a:latin typeface="Book Antiqua"/>
                <a:cs typeface="Book Antiqua"/>
              </a:rPr>
              <a:t>Ove</a:t>
            </a:r>
            <a:r>
              <a:rPr sz="1000" i="1" spc="30" dirty="0">
                <a:latin typeface="Book Antiqua"/>
                <a:cs typeface="Book Antiqua"/>
              </a:rPr>
              <a:t>r</a:t>
            </a:r>
            <a:r>
              <a:rPr sz="1000" i="1" spc="15" dirty="0">
                <a:latin typeface="Book Antiqua"/>
                <a:cs typeface="Book Antiqua"/>
              </a:rPr>
              <a:t>all</a:t>
            </a:r>
            <a:r>
              <a:rPr sz="1000" i="1" spc="85" dirty="0">
                <a:latin typeface="Book Antiqua"/>
                <a:cs typeface="Book Antiqua"/>
              </a:rPr>
              <a:t> </a:t>
            </a:r>
            <a:r>
              <a:rPr sz="1000" i="1" spc="35" dirty="0">
                <a:latin typeface="Book Antiqua"/>
                <a:cs typeface="Book Antiqua"/>
              </a:rPr>
              <a:t>heat</a:t>
            </a:r>
            <a:r>
              <a:rPr sz="1000" i="1" spc="80" dirty="0">
                <a:latin typeface="Book Antiqua"/>
                <a:cs typeface="Book Antiqua"/>
              </a:rPr>
              <a:t> </a:t>
            </a:r>
            <a:r>
              <a:rPr sz="1000" i="1" spc="5" dirty="0">
                <a:latin typeface="Book Antiqua"/>
                <a:cs typeface="Book Antiqua"/>
              </a:rPr>
              <a:t>tran</a:t>
            </a:r>
            <a:r>
              <a:rPr sz="1000" i="1" spc="10" dirty="0">
                <a:latin typeface="Book Antiqua"/>
                <a:cs typeface="Book Antiqua"/>
              </a:rPr>
              <a:t>s</a:t>
            </a:r>
            <a:r>
              <a:rPr sz="1000" i="1" spc="30" dirty="0">
                <a:latin typeface="Book Antiqua"/>
                <a:cs typeface="Book Antiqua"/>
              </a:rPr>
              <a:t>fer</a:t>
            </a:r>
            <a:r>
              <a:rPr sz="1000" i="1" spc="85" dirty="0">
                <a:latin typeface="Book Antiqua"/>
                <a:cs typeface="Book Antiqua"/>
              </a:rPr>
              <a:t> </a:t>
            </a:r>
            <a:r>
              <a:rPr sz="1000" i="1" spc="40" dirty="0">
                <a:latin typeface="Book Antiqua"/>
                <a:cs typeface="Book Antiqua"/>
              </a:rPr>
              <a:t>coeffici</a:t>
            </a:r>
            <a:r>
              <a:rPr sz="1000" i="1" spc="60" dirty="0">
                <a:latin typeface="Book Antiqua"/>
                <a:cs typeface="Book Antiqua"/>
              </a:rPr>
              <a:t>e</a:t>
            </a:r>
            <a:r>
              <a:rPr sz="1000" i="1" spc="-5" dirty="0">
                <a:latin typeface="Book Antiqua"/>
                <a:cs typeface="Book Antiqua"/>
              </a:rPr>
              <a:t>nt</a:t>
            </a:r>
            <a:r>
              <a:rPr sz="1000" i="1" dirty="0">
                <a:latin typeface="Book Antiqua"/>
                <a:cs typeface="Book Antiqua"/>
              </a:rPr>
              <a:t>   </a:t>
            </a:r>
            <a:r>
              <a:rPr sz="1000" i="1" spc="70" dirty="0">
                <a:latin typeface="Book Antiqua"/>
                <a:cs typeface="Book Antiqua"/>
              </a:rPr>
              <a:t> </a:t>
            </a:r>
            <a:r>
              <a:rPr sz="1000" spc="50" dirty="0">
                <a:latin typeface="PMingLiU"/>
                <a:cs typeface="PMingLiU"/>
              </a:rPr>
              <a:t>This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fact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55" dirty="0">
                <a:latin typeface="PMingLiU"/>
                <a:cs typeface="PMingLiU"/>
              </a:rPr>
              <a:t>r,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i="1" spc="105" dirty="0">
                <a:latin typeface="Book Antiqua"/>
                <a:cs typeface="Book Antiqua"/>
              </a:rPr>
              <a:t>k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mea</a:t>
            </a:r>
            <a:r>
              <a:rPr sz="1000" spc="45" dirty="0">
                <a:latin typeface="PMingLiU"/>
                <a:cs typeface="PMingLiU"/>
              </a:rPr>
              <a:t>s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efficien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40" dirty="0">
                <a:latin typeface="PMingLiU"/>
                <a:cs typeface="PMingLiU"/>
              </a:rPr>
              <a:t>fer.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in-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dica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how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much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passes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1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975" spc="157" baseline="38461" dirty="0">
                <a:latin typeface="PMingLiU"/>
                <a:cs typeface="PMingLiU"/>
              </a:rPr>
              <a:t>2</a:t>
            </a:r>
            <a:r>
              <a:rPr sz="975" baseline="38461" dirty="0">
                <a:latin typeface="PMingLiU"/>
                <a:cs typeface="PMingLiU"/>
              </a:rPr>
              <a:t>  </a:t>
            </a:r>
            <a:r>
              <a:rPr sz="975" spc="-112" baseline="38461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5" dirty="0">
                <a:latin typeface="PMingLiU"/>
                <a:cs typeface="PMingLiU"/>
              </a:rPr>
              <a:t>rtition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1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50" baseline="27777" dirty="0">
                <a:latin typeface="Arial"/>
                <a:cs typeface="Arial"/>
              </a:rPr>
              <a:t>o</a:t>
            </a:r>
            <a:r>
              <a:rPr sz="1000" spc="85" dirty="0">
                <a:latin typeface="PMingLiU"/>
                <a:cs typeface="PMingLiU"/>
              </a:rPr>
              <a:t>C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differe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tial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5" dirty="0">
                <a:latin typeface="PMingLiU"/>
                <a:cs typeface="PMingLiU"/>
              </a:rPr>
              <a:t>perat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er,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i="1" spc="105" dirty="0">
                <a:latin typeface="Book Antiqua"/>
                <a:cs typeface="Book Antiqua"/>
              </a:rPr>
              <a:t>k</a:t>
            </a:r>
            <a:r>
              <a:rPr sz="1000" i="1" spc="60" dirty="0">
                <a:latin typeface="Book Antiqua"/>
                <a:cs typeface="Book Antiqua"/>
              </a:rPr>
              <a:t> </a:t>
            </a:r>
            <a:r>
              <a:rPr sz="1000" spc="55" dirty="0">
                <a:latin typeface="PMingLiU"/>
                <a:cs typeface="PMingLiU"/>
              </a:rPr>
              <a:t>should</a:t>
            </a:r>
            <a:r>
              <a:rPr sz="1000" spc="50" dirty="0">
                <a:latin typeface="PMingLiU"/>
                <a:cs typeface="PMingLiU"/>
              </a:rPr>
              <a:t> be </a:t>
            </a:r>
            <a:r>
              <a:rPr sz="1000" spc="45" dirty="0">
                <a:latin typeface="PMingLiU"/>
                <a:cs typeface="PMingLiU"/>
              </a:rPr>
              <a:t>as </a:t>
            </a:r>
            <a:r>
              <a:rPr sz="1000" spc="50" dirty="0">
                <a:latin typeface="PMingLiU"/>
                <a:cs typeface="PMingLiU"/>
              </a:rPr>
              <a:t>high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 poss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ble.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transfer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coeffici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nt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de</a:t>
            </a:r>
            <a:r>
              <a:rPr sz="1000" spc="70" dirty="0">
                <a:latin typeface="PMingLiU"/>
                <a:cs typeface="PMingLiU"/>
              </a:rPr>
              <a:t>p</a:t>
            </a:r>
            <a:r>
              <a:rPr sz="1000" spc="50" dirty="0">
                <a:latin typeface="PMingLiU"/>
                <a:cs typeface="PMingLiU"/>
              </a:rPr>
              <a:t>ends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follo</a:t>
            </a:r>
            <a:r>
              <a:rPr sz="1000" spc="90" dirty="0">
                <a:latin typeface="PMingLiU"/>
                <a:cs typeface="PMingLiU"/>
              </a:rPr>
              <a:t>w</a:t>
            </a:r>
            <a:r>
              <a:rPr sz="1000" spc="35" dirty="0">
                <a:latin typeface="PMingLiU"/>
                <a:cs typeface="PMingLiU"/>
              </a:rPr>
              <a:t>ing:</a:t>
            </a:r>
            <a:endParaRPr sz="1000">
              <a:latin typeface="PMingLiU"/>
              <a:cs typeface="PMingLiU"/>
            </a:endParaRPr>
          </a:p>
          <a:p>
            <a:pPr marL="146050" indent="-133350" algn="just">
              <a:lnSpc>
                <a:spcPts val="1200"/>
              </a:lnSpc>
              <a:spcBef>
                <a:spcPts val="590"/>
              </a:spcBef>
              <a:buSzPct val="110000"/>
              <a:buFont typeface="Arial"/>
              <a:buChar char="•"/>
              <a:tabLst>
                <a:tab pos="146685" algn="l"/>
              </a:tabLst>
            </a:pPr>
            <a:r>
              <a:rPr sz="1000" spc="55" dirty="0">
                <a:latin typeface="PMingLiU"/>
                <a:cs typeface="PMingLiU"/>
              </a:rPr>
              <a:t>per</a:t>
            </a:r>
            <a:r>
              <a:rPr sz="1000" spc="110" dirty="0">
                <a:latin typeface="PMingLiU"/>
                <a:cs typeface="PMingLiU"/>
              </a:rPr>
              <a:t>m</a:t>
            </a:r>
            <a:r>
              <a:rPr sz="1000" spc="50" dirty="0">
                <a:latin typeface="PMingLiU"/>
                <a:cs typeface="PMingLiU"/>
              </a:rPr>
              <a:t>itted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65" dirty="0">
                <a:latin typeface="PMingLiU"/>
                <a:cs typeface="PMingLiU"/>
              </a:rPr>
              <a:t>r</a:t>
            </a:r>
            <a:r>
              <a:rPr sz="1000" spc="40" dirty="0">
                <a:latin typeface="PMingLiU"/>
                <a:cs typeface="PMingLiU"/>
              </a:rPr>
              <a:t>essure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dro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liquids</a:t>
            </a:r>
            <a:endParaRPr sz="1000">
              <a:latin typeface="PMingLiU"/>
              <a:cs typeface="PMingLiU"/>
            </a:endParaRPr>
          </a:p>
          <a:p>
            <a:pPr marL="146050" indent="-133350" algn="just">
              <a:lnSpc>
                <a:spcPts val="1195"/>
              </a:lnSpc>
              <a:buSzPct val="110000"/>
              <a:buFont typeface="Arial"/>
              <a:buChar char="•"/>
              <a:tabLst>
                <a:tab pos="146685" algn="l"/>
              </a:tabLst>
            </a:pPr>
            <a:r>
              <a:rPr sz="1000" spc="30" dirty="0">
                <a:latin typeface="PMingLiU"/>
                <a:cs typeface="PMingLiU"/>
              </a:rPr>
              <a:t>viscos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30" dirty="0">
                <a:latin typeface="PMingLiU"/>
                <a:cs typeface="PMingLiU"/>
              </a:rPr>
              <a:t>ties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li</a:t>
            </a:r>
            <a:r>
              <a:rPr sz="1000" spc="60" dirty="0">
                <a:latin typeface="PMingLiU"/>
                <a:cs typeface="PMingLiU"/>
              </a:rPr>
              <a:t>q</a:t>
            </a:r>
            <a:r>
              <a:rPr sz="1000" spc="45" dirty="0">
                <a:latin typeface="PMingLiU"/>
                <a:cs typeface="PMingLiU"/>
              </a:rPr>
              <a:t>uids</a:t>
            </a:r>
            <a:endParaRPr sz="1000">
              <a:latin typeface="PMingLiU"/>
              <a:cs typeface="PMingLiU"/>
            </a:endParaRPr>
          </a:p>
          <a:p>
            <a:pPr marL="146050" indent="-133350" algn="just">
              <a:lnSpc>
                <a:spcPts val="1195"/>
              </a:lnSpc>
              <a:buSzPct val="110000"/>
              <a:buFont typeface="Arial"/>
              <a:buChar char="•"/>
              <a:tabLst>
                <a:tab pos="146685" algn="l"/>
              </a:tabLst>
            </a:pPr>
            <a:r>
              <a:rPr sz="1000" spc="55" dirty="0">
                <a:latin typeface="PMingLiU"/>
                <a:cs typeface="PMingLiU"/>
              </a:rPr>
              <a:t>shape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thi</a:t>
            </a:r>
            <a:r>
              <a:rPr sz="1000" spc="60" dirty="0">
                <a:latin typeface="PMingLiU"/>
                <a:cs typeface="PMingLiU"/>
              </a:rPr>
              <a:t>c</a:t>
            </a:r>
            <a:r>
              <a:rPr sz="1000" spc="45" dirty="0">
                <a:latin typeface="PMingLiU"/>
                <a:cs typeface="PMingLiU"/>
              </a:rPr>
              <a:t>kness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5" dirty="0">
                <a:latin typeface="PMingLiU"/>
                <a:cs typeface="PMingLiU"/>
              </a:rPr>
              <a:t>rtition</a:t>
            </a:r>
            <a:endParaRPr sz="1000">
              <a:latin typeface="PMingLiU"/>
              <a:cs typeface="PMingLiU"/>
            </a:endParaRPr>
          </a:p>
          <a:p>
            <a:pPr marL="146050" indent="-133350" algn="just">
              <a:lnSpc>
                <a:spcPts val="1195"/>
              </a:lnSpc>
              <a:buSzPct val="110000"/>
              <a:buFont typeface="Arial"/>
              <a:buChar char="•"/>
              <a:tabLst>
                <a:tab pos="146685" algn="l"/>
              </a:tabLst>
            </a:pPr>
            <a:r>
              <a:rPr sz="1000" spc="65" dirty="0">
                <a:latin typeface="PMingLiU"/>
                <a:cs typeface="PMingLiU"/>
              </a:rPr>
              <a:t>mater</a:t>
            </a:r>
            <a:r>
              <a:rPr sz="1000" spc="45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al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partition</a:t>
            </a:r>
            <a:endParaRPr sz="1000">
              <a:latin typeface="PMingLiU"/>
              <a:cs typeface="PMingLiU"/>
            </a:endParaRPr>
          </a:p>
          <a:p>
            <a:pPr marL="146050" indent="-133350" algn="just">
              <a:lnSpc>
                <a:spcPts val="1200"/>
              </a:lnSpc>
              <a:buSzPct val="110000"/>
              <a:buFont typeface="Arial"/>
              <a:buChar char="•"/>
              <a:tabLst>
                <a:tab pos="146685" algn="l"/>
              </a:tabLst>
            </a:pPr>
            <a:r>
              <a:rPr sz="1000" spc="40" dirty="0">
                <a:latin typeface="PMingLiU"/>
                <a:cs typeface="PMingLiU"/>
              </a:rPr>
              <a:t>pres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nce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fouli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matte</a:t>
            </a:r>
            <a:r>
              <a:rPr sz="1000" spc="55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07688" y="6385483"/>
            <a:ext cx="1826260" cy="1041400"/>
          </a:xfrm>
          <a:custGeom>
            <a:avLst/>
            <a:gdLst/>
            <a:ahLst/>
            <a:cxnLst/>
            <a:rect l="l" t="t" r="r" b="b"/>
            <a:pathLst>
              <a:path w="1826260" h="1041400">
                <a:moveTo>
                  <a:pt x="0" y="0"/>
                </a:moveTo>
                <a:lnTo>
                  <a:pt x="0" y="1040917"/>
                </a:lnTo>
                <a:lnTo>
                  <a:pt x="1826183" y="1040917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2759" y="7388529"/>
            <a:ext cx="66040" cy="76200"/>
          </a:xfrm>
          <a:custGeom>
            <a:avLst/>
            <a:gdLst/>
            <a:ahLst/>
            <a:cxnLst/>
            <a:rect l="l" t="t" r="r" b="b"/>
            <a:pathLst>
              <a:path w="66039" h="76200">
                <a:moveTo>
                  <a:pt x="0" y="0"/>
                </a:moveTo>
                <a:lnTo>
                  <a:pt x="0" y="75996"/>
                </a:lnTo>
                <a:lnTo>
                  <a:pt x="65798" y="3799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9816" y="6330784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39">
                <a:moveTo>
                  <a:pt x="37998" y="0"/>
                </a:moveTo>
                <a:lnTo>
                  <a:pt x="0" y="65811"/>
                </a:lnTo>
                <a:lnTo>
                  <a:pt x="75984" y="65811"/>
                </a:lnTo>
                <a:lnTo>
                  <a:pt x="379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92586" y="8063230"/>
            <a:ext cx="129539" cy="76200"/>
          </a:xfrm>
          <a:custGeom>
            <a:avLst/>
            <a:gdLst/>
            <a:ahLst/>
            <a:cxnLst/>
            <a:rect l="l" t="t" r="r" b="b"/>
            <a:pathLst>
              <a:path w="129539" h="76200">
                <a:moveTo>
                  <a:pt x="0" y="76200"/>
                </a:moveTo>
                <a:lnTo>
                  <a:pt x="129539" y="76200"/>
                </a:lnTo>
                <a:lnTo>
                  <a:pt x="129539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2586" y="7745730"/>
            <a:ext cx="1249680" cy="109220"/>
          </a:xfrm>
          <a:custGeom>
            <a:avLst/>
            <a:gdLst/>
            <a:ahLst/>
            <a:cxnLst/>
            <a:rect l="l" t="t" r="r" b="b"/>
            <a:pathLst>
              <a:path w="1249679" h="109220">
                <a:moveTo>
                  <a:pt x="0" y="108699"/>
                </a:moveTo>
                <a:lnTo>
                  <a:pt x="1249680" y="108699"/>
                </a:lnTo>
                <a:lnTo>
                  <a:pt x="1249680" y="0"/>
                </a:lnTo>
                <a:lnTo>
                  <a:pt x="0" y="0"/>
                </a:lnTo>
                <a:lnTo>
                  <a:pt x="0" y="10869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92586" y="7966188"/>
            <a:ext cx="1249680" cy="97155"/>
          </a:xfrm>
          <a:custGeom>
            <a:avLst/>
            <a:gdLst/>
            <a:ahLst/>
            <a:cxnLst/>
            <a:rect l="l" t="t" r="r" b="b"/>
            <a:pathLst>
              <a:path w="1249679" h="97154">
                <a:moveTo>
                  <a:pt x="0" y="97040"/>
                </a:moveTo>
                <a:lnTo>
                  <a:pt x="1249680" y="97040"/>
                </a:lnTo>
                <a:lnTo>
                  <a:pt x="1249680" y="0"/>
                </a:lnTo>
                <a:lnTo>
                  <a:pt x="0" y="0"/>
                </a:lnTo>
                <a:lnTo>
                  <a:pt x="0" y="9704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15267" y="8062683"/>
            <a:ext cx="127000" cy="68580"/>
          </a:xfrm>
          <a:custGeom>
            <a:avLst/>
            <a:gdLst/>
            <a:ahLst/>
            <a:cxnLst/>
            <a:rect l="l" t="t" r="r" b="b"/>
            <a:pathLst>
              <a:path w="127000" h="68579">
                <a:moveTo>
                  <a:pt x="127000" y="0"/>
                </a:moveTo>
                <a:lnTo>
                  <a:pt x="0" y="0"/>
                </a:lnTo>
                <a:lnTo>
                  <a:pt x="0" y="68592"/>
                </a:lnTo>
                <a:lnTo>
                  <a:pt x="127000" y="68592"/>
                </a:lnTo>
                <a:lnTo>
                  <a:pt x="12700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57039" y="7745209"/>
            <a:ext cx="1338580" cy="401320"/>
          </a:xfrm>
          <a:custGeom>
            <a:avLst/>
            <a:gdLst/>
            <a:ahLst/>
            <a:cxnLst/>
            <a:rect l="l" t="t" r="r" b="b"/>
            <a:pathLst>
              <a:path w="1338579" h="401320">
                <a:moveTo>
                  <a:pt x="0" y="401307"/>
                </a:moveTo>
                <a:lnTo>
                  <a:pt x="38100" y="401307"/>
                </a:lnTo>
                <a:lnTo>
                  <a:pt x="38100" y="0"/>
                </a:lnTo>
                <a:lnTo>
                  <a:pt x="1285227" y="0"/>
                </a:lnTo>
                <a:lnTo>
                  <a:pt x="1285227" y="396214"/>
                </a:lnTo>
                <a:lnTo>
                  <a:pt x="1338567" y="39621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22127" y="8062683"/>
            <a:ext cx="993140" cy="78740"/>
          </a:xfrm>
          <a:custGeom>
            <a:avLst/>
            <a:gdLst/>
            <a:ahLst/>
            <a:cxnLst/>
            <a:rect l="l" t="t" r="r" b="b"/>
            <a:pathLst>
              <a:path w="993139" h="78740">
                <a:moveTo>
                  <a:pt x="947420" y="78740"/>
                </a:moveTo>
                <a:lnTo>
                  <a:pt x="993140" y="78740"/>
                </a:lnTo>
                <a:lnTo>
                  <a:pt x="993140" y="0"/>
                </a:lnTo>
                <a:lnTo>
                  <a:pt x="0" y="0"/>
                </a:lnTo>
                <a:lnTo>
                  <a:pt x="0" y="76200"/>
                </a:lnTo>
                <a:lnTo>
                  <a:pt x="43180" y="7620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06239" y="7854429"/>
            <a:ext cx="1427480" cy="111760"/>
          </a:xfrm>
          <a:custGeom>
            <a:avLst/>
            <a:gdLst/>
            <a:ahLst/>
            <a:cxnLst/>
            <a:rect l="l" t="t" r="r" b="b"/>
            <a:pathLst>
              <a:path w="1427479" h="111759">
                <a:moveTo>
                  <a:pt x="0" y="0"/>
                </a:moveTo>
                <a:lnTo>
                  <a:pt x="1427467" y="0"/>
                </a:lnTo>
                <a:lnTo>
                  <a:pt x="1427467" y="111759"/>
                </a:lnTo>
                <a:lnTo>
                  <a:pt x="0" y="111759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06239" y="7808696"/>
            <a:ext cx="1422400" cy="43180"/>
          </a:xfrm>
          <a:custGeom>
            <a:avLst/>
            <a:gdLst/>
            <a:ahLst/>
            <a:cxnLst/>
            <a:rect l="l" t="t" r="r" b="b"/>
            <a:pathLst>
              <a:path w="1422400" h="43179">
                <a:moveTo>
                  <a:pt x="0" y="0"/>
                </a:moveTo>
                <a:lnTo>
                  <a:pt x="0" y="43192"/>
                </a:lnTo>
                <a:lnTo>
                  <a:pt x="1422387" y="43192"/>
                </a:lnTo>
                <a:lnTo>
                  <a:pt x="1422387" y="763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06239" y="7969237"/>
            <a:ext cx="1422400" cy="43180"/>
          </a:xfrm>
          <a:custGeom>
            <a:avLst/>
            <a:gdLst/>
            <a:ahLst/>
            <a:cxnLst/>
            <a:rect l="l" t="t" r="r" b="b"/>
            <a:pathLst>
              <a:path w="1422400" h="43179">
                <a:moveTo>
                  <a:pt x="0" y="43154"/>
                </a:moveTo>
                <a:lnTo>
                  <a:pt x="0" y="0"/>
                </a:lnTo>
                <a:lnTo>
                  <a:pt x="1422387" y="0"/>
                </a:lnTo>
                <a:lnTo>
                  <a:pt x="1422387" y="35559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76154" y="7852447"/>
            <a:ext cx="302260" cy="114935"/>
          </a:xfrm>
          <a:custGeom>
            <a:avLst/>
            <a:gdLst/>
            <a:ahLst/>
            <a:cxnLst/>
            <a:rect l="l" t="t" r="r" b="b"/>
            <a:pathLst>
              <a:path w="302260" h="114934">
                <a:moveTo>
                  <a:pt x="181800" y="0"/>
                </a:moveTo>
                <a:lnTo>
                  <a:pt x="181800" y="34086"/>
                </a:lnTo>
                <a:lnTo>
                  <a:pt x="0" y="34086"/>
                </a:lnTo>
                <a:lnTo>
                  <a:pt x="1269" y="82054"/>
                </a:lnTo>
                <a:lnTo>
                  <a:pt x="181800" y="82054"/>
                </a:lnTo>
                <a:lnTo>
                  <a:pt x="181800" y="114896"/>
                </a:lnTo>
                <a:lnTo>
                  <a:pt x="301739" y="56807"/>
                </a:lnTo>
                <a:lnTo>
                  <a:pt x="18180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6154" y="7852447"/>
            <a:ext cx="302260" cy="114935"/>
          </a:xfrm>
          <a:custGeom>
            <a:avLst/>
            <a:gdLst/>
            <a:ahLst/>
            <a:cxnLst/>
            <a:rect l="l" t="t" r="r" b="b"/>
            <a:pathLst>
              <a:path w="302260" h="114934">
                <a:moveTo>
                  <a:pt x="1269" y="82054"/>
                </a:moveTo>
                <a:lnTo>
                  <a:pt x="181800" y="82054"/>
                </a:lnTo>
                <a:lnTo>
                  <a:pt x="181800" y="114896"/>
                </a:lnTo>
                <a:lnTo>
                  <a:pt x="301739" y="56807"/>
                </a:lnTo>
                <a:lnTo>
                  <a:pt x="181800" y="0"/>
                </a:lnTo>
                <a:lnTo>
                  <a:pt x="181800" y="34086"/>
                </a:lnTo>
                <a:lnTo>
                  <a:pt x="0" y="34086"/>
                </a:lnTo>
                <a:lnTo>
                  <a:pt x="1269" y="8205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98936" y="8155254"/>
            <a:ext cx="114935" cy="302260"/>
          </a:xfrm>
          <a:custGeom>
            <a:avLst/>
            <a:gdLst/>
            <a:ahLst/>
            <a:cxnLst/>
            <a:rect l="l" t="t" r="r" b="b"/>
            <a:pathLst>
              <a:path w="114935" h="302259">
                <a:moveTo>
                  <a:pt x="80810" y="119951"/>
                </a:moveTo>
                <a:lnTo>
                  <a:pt x="32829" y="119951"/>
                </a:lnTo>
                <a:lnTo>
                  <a:pt x="32829" y="300482"/>
                </a:lnTo>
                <a:lnTo>
                  <a:pt x="80810" y="301752"/>
                </a:lnTo>
                <a:lnTo>
                  <a:pt x="80810" y="119951"/>
                </a:lnTo>
                <a:close/>
              </a:path>
              <a:path w="114935" h="302259">
                <a:moveTo>
                  <a:pt x="58077" y="0"/>
                </a:moveTo>
                <a:lnTo>
                  <a:pt x="0" y="119951"/>
                </a:lnTo>
                <a:lnTo>
                  <a:pt x="114884" y="119951"/>
                </a:lnTo>
                <a:lnTo>
                  <a:pt x="58077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98936" y="8155254"/>
            <a:ext cx="114935" cy="302260"/>
          </a:xfrm>
          <a:custGeom>
            <a:avLst/>
            <a:gdLst/>
            <a:ahLst/>
            <a:cxnLst/>
            <a:rect l="l" t="t" r="r" b="b"/>
            <a:pathLst>
              <a:path w="114935" h="302259">
                <a:moveTo>
                  <a:pt x="32829" y="300482"/>
                </a:moveTo>
                <a:lnTo>
                  <a:pt x="32829" y="119951"/>
                </a:lnTo>
                <a:lnTo>
                  <a:pt x="0" y="119951"/>
                </a:lnTo>
                <a:lnTo>
                  <a:pt x="58077" y="0"/>
                </a:lnTo>
                <a:lnTo>
                  <a:pt x="114884" y="119951"/>
                </a:lnTo>
                <a:lnTo>
                  <a:pt x="80810" y="119951"/>
                </a:lnTo>
                <a:lnTo>
                  <a:pt x="80810" y="301752"/>
                </a:lnTo>
                <a:lnTo>
                  <a:pt x="32829" y="300482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23306" y="8175587"/>
            <a:ext cx="114935" cy="302260"/>
          </a:xfrm>
          <a:custGeom>
            <a:avLst/>
            <a:gdLst/>
            <a:ahLst/>
            <a:cxnLst/>
            <a:rect l="l" t="t" r="r" b="b"/>
            <a:pathLst>
              <a:path w="114935" h="302259">
                <a:moveTo>
                  <a:pt x="114884" y="181800"/>
                </a:moveTo>
                <a:lnTo>
                  <a:pt x="0" y="181800"/>
                </a:lnTo>
                <a:lnTo>
                  <a:pt x="56807" y="301739"/>
                </a:lnTo>
                <a:lnTo>
                  <a:pt x="114884" y="181800"/>
                </a:lnTo>
                <a:close/>
              </a:path>
              <a:path w="114935" h="302259">
                <a:moveTo>
                  <a:pt x="34086" y="0"/>
                </a:moveTo>
                <a:lnTo>
                  <a:pt x="34086" y="181800"/>
                </a:lnTo>
                <a:lnTo>
                  <a:pt x="82054" y="181800"/>
                </a:lnTo>
                <a:lnTo>
                  <a:pt x="82054" y="1257"/>
                </a:lnTo>
                <a:lnTo>
                  <a:pt x="34086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3306" y="8175587"/>
            <a:ext cx="114935" cy="302260"/>
          </a:xfrm>
          <a:custGeom>
            <a:avLst/>
            <a:gdLst/>
            <a:ahLst/>
            <a:cxnLst/>
            <a:rect l="l" t="t" r="r" b="b"/>
            <a:pathLst>
              <a:path w="114935" h="302259">
                <a:moveTo>
                  <a:pt x="82054" y="1257"/>
                </a:moveTo>
                <a:lnTo>
                  <a:pt x="82054" y="181800"/>
                </a:lnTo>
                <a:lnTo>
                  <a:pt x="114884" y="181800"/>
                </a:lnTo>
                <a:lnTo>
                  <a:pt x="56807" y="301739"/>
                </a:lnTo>
                <a:lnTo>
                  <a:pt x="0" y="181800"/>
                </a:lnTo>
                <a:lnTo>
                  <a:pt x="34086" y="181800"/>
                </a:lnTo>
                <a:lnTo>
                  <a:pt x="34086" y="0"/>
                </a:lnTo>
                <a:lnTo>
                  <a:pt x="82054" y="125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78715" y="7852447"/>
            <a:ext cx="302260" cy="114935"/>
          </a:xfrm>
          <a:custGeom>
            <a:avLst/>
            <a:gdLst/>
            <a:ahLst/>
            <a:cxnLst/>
            <a:rect l="l" t="t" r="r" b="b"/>
            <a:pathLst>
              <a:path w="302260" h="114934">
                <a:moveTo>
                  <a:pt x="181787" y="0"/>
                </a:moveTo>
                <a:lnTo>
                  <a:pt x="181787" y="34086"/>
                </a:lnTo>
                <a:lnTo>
                  <a:pt x="0" y="34086"/>
                </a:lnTo>
                <a:lnTo>
                  <a:pt x="1270" y="82054"/>
                </a:lnTo>
                <a:lnTo>
                  <a:pt x="181787" y="82054"/>
                </a:lnTo>
                <a:lnTo>
                  <a:pt x="181787" y="114896"/>
                </a:lnTo>
                <a:lnTo>
                  <a:pt x="301726" y="56807"/>
                </a:lnTo>
                <a:lnTo>
                  <a:pt x="181787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78715" y="7852447"/>
            <a:ext cx="302260" cy="114935"/>
          </a:xfrm>
          <a:custGeom>
            <a:avLst/>
            <a:gdLst/>
            <a:ahLst/>
            <a:cxnLst/>
            <a:rect l="l" t="t" r="r" b="b"/>
            <a:pathLst>
              <a:path w="302260" h="114934">
                <a:moveTo>
                  <a:pt x="1270" y="82054"/>
                </a:moveTo>
                <a:lnTo>
                  <a:pt x="181787" y="82054"/>
                </a:lnTo>
                <a:lnTo>
                  <a:pt x="181787" y="114896"/>
                </a:lnTo>
                <a:lnTo>
                  <a:pt x="301726" y="56807"/>
                </a:lnTo>
                <a:lnTo>
                  <a:pt x="181787" y="0"/>
                </a:lnTo>
                <a:lnTo>
                  <a:pt x="181787" y="34086"/>
                </a:lnTo>
                <a:lnTo>
                  <a:pt x="0" y="34086"/>
                </a:lnTo>
                <a:lnTo>
                  <a:pt x="1270" y="8205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046728" y="7724184"/>
            <a:ext cx="1130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i1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43336" y="7221124"/>
            <a:ext cx="1130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i1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12878" y="7715459"/>
            <a:ext cx="1384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o1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30737" y="8195405"/>
            <a:ext cx="1130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i2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64520" y="6251695"/>
            <a:ext cx="1130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i2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56986" y="8201818"/>
            <a:ext cx="1384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o2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89003" y="6948074"/>
            <a:ext cx="13843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2900"/>
              </a:lnSpc>
            </a:pP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o2 </a:t>
            </a:r>
            <a:r>
              <a:rPr sz="1200" i="1" baseline="1388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o1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19229" y="7453135"/>
            <a:ext cx="1949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388739" y="6350037"/>
            <a:ext cx="1251585" cy="682625"/>
          </a:xfrm>
          <a:custGeom>
            <a:avLst/>
            <a:gdLst/>
            <a:ahLst/>
            <a:cxnLst/>
            <a:rect l="l" t="t" r="r" b="b"/>
            <a:pathLst>
              <a:path w="1251585" h="682625">
                <a:moveTo>
                  <a:pt x="22948" y="0"/>
                </a:moveTo>
                <a:lnTo>
                  <a:pt x="0" y="20053"/>
                </a:lnTo>
                <a:lnTo>
                  <a:pt x="1906" y="22181"/>
                </a:lnTo>
                <a:lnTo>
                  <a:pt x="6982" y="27703"/>
                </a:lnTo>
                <a:lnTo>
                  <a:pt x="41055" y="62519"/>
                </a:lnTo>
                <a:lnTo>
                  <a:pt x="79307" y="98835"/>
                </a:lnTo>
                <a:lnTo>
                  <a:pt x="129831" y="143671"/>
                </a:lnTo>
                <a:lnTo>
                  <a:pt x="159653" y="168757"/>
                </a:lnTo>
                <a:lnTo>
                  <a:pt x="192492" y="195342"/>
                </a:lnTo>
                <a:lnTo>
                  <a:pt x="228331" y="223215"/>
                </a:lnTo>
                <a:lnTo>
                  <a:pt x="267153" y="252166"/>
                </a:lnTo>
                <a:lnTo>
                  <a:pt x="308942" y="281983"/>
                </a:lnTo>
                <a:lnTo>
                  <a:pt x="353681" y="312457"/>
                </a:lnTo>
                <a:lnTo>
                  <a:pt x="401353" y="343377"/>
                </a:lnTo>
                <a:lnTo>
                  <a:pt x="451940" y="374533"/>
                </a:lnTo>
                <a:lnTo>
                  <a:pt x="505427" y="405714"/>
                </a:lnTo>
                <a:lnTo>
                  <a:pt x="561796" y="436709"/>
                </a:lnTo>
                <a:lnTo>
                  <a:pt x="621030" y="467309"/>
                </a:lnTo>
                <a:lnTo>
                  <a:pt x="683336" y="497967"/>
                </a:lnTo>
                <a:lnTo>
                  <a:pt x="741389" y="525563"/>
                </a:lnTo>
                <a:lnTo>
                  <a:pt x="795357" y="550256"/>
                </a:lnTo>
                <a:lnTo>
                  <a:pt x="845407" y="572209"/>
                </a:lnTo>
                <a:lnTo>
                  <a:pt x="891709" y="591583"/>
                </a:lnTo>
                <a:lnTo>
                  <a:pt x="934431" y="608538"/>
                </a:lnTo>
                <a:lnTo>
                  <a:pt x="973741" y="623235"/>
                </a:lnTo>
                <a:lnTo>
                  <a:pt x="1009808" y="635837"/>
                </a:lnTo>
                <a:lnTo>
                  <a:pt x="1072888" y="655399"/>
                </a:lnTo>
                <a:lnTo>
                  <a:pt x="1125017" y="668511"/>
                </a:lnTo>
                <a:lnTo>
                  <a:pt x="1167543" y="676465"/>
                </a:lnTo>
                <a:lnTo>
                  <a:pt x="1216277" y="681543"/>
                </a:lnTo>
                <a:lnTo>
                  <a:pt x="1250988" y="682269"/>
                </a:lnTo>
                <a:lnTo>
                  <a:pt x="1250988" y="651789"/>
                </a:lnTo>
                <a:lnTo>
                  <a:pt x="1241062" y="651762"/>
                </a:lnTo>
                <a:lnTo>
                  <a:pt x="1229953" y="651577"/>
                </a:lnTo>
                <a:lnTo>
                  <a:pt x="1187831" y="648480"/>
                </a:lnTo>
                <a:lnTo>
                  <a:pt x="1128963" y="638237"/>
                </a:lnTo>
                <a:lnTo>
                  <a:pt x="1078158" y="625321"/>
                </a:lnTo>
                <a:lnTo>
                  <a:pt x="1016526" y="606052"/>
                </a:lnTo>
                <a:lnTo>
                  <a:pt x="942714" y="579160"/>
                </a:lnTo>
                <a:lnTo>
                  <a:pt x="900817" y="562458"/>
                </a:lnTo>
                <a:lnTo>
                  <a:pt x="855367" y="543374"/>
                </a:lnTo>
                <a:lnTo>
                  <a:pt x="806196" y="521750"/>
                </a:lnTo>
                <a:lnTo>
                  <a:pt x="753133" y="497425"/>
                </a:lnTo>
                <a:lnTo>
                  <a:pt x="696010" y="470242"/>
                </a:lnTo>
                <a:lnTo>
                  <a:pt x="634657" y="440042"/>
                </a:lnTo>
                <a:lnTo>
                  <a:pt x="576267" y="409885"/>
                </a:lnTo>
                <a:lnTo>
                  <a:pt x="520709" y="379348"/>
                </a:lnTo>
                <a:lnTo>
                  <a:pt x="467999" y="348639"/>
                </a:lnTo>
                <a:lnTo>
                  <a:pt x="418151" y="317964"/>
                </a:lnTo>
                <a:lnTo>
                  <a:pt x="371183" y="287528"/>
                </a:lnTo>
                <a:lnTo>
                  <a:pt x="327110" y="257539"/>
                </a:lnTo>
                <a:lnTo>
                  <a:pt x="285947" y="228201"/>
                </a:lnTo>
                <a:lnTo>
                  <a:pt x="247712" y="199722"/>
                </a:lnTo>
                <a:lnTo>
                  <a:pt x="212418" y="172307"/>
                </a:lnTo>
                <a:lnTo>
                  <a:pt x="180084" y="146164"/>
                </a:lnTo>
                <a:lnTo>
                  <a:pt x="150724" y="121497"/>
                </a:lnTo>
                <a:lnTo>
                  <a:pt x="100990" y="77421"/>
                </a:lnTo>
                <a:lnTo>
                  <a:pt x="63344" y="41728"/>
                </a:lnTo>
                <a:lnTo>
                  <a:pt x="29818" y="7516"/>
                </a:lnTo>
                <a:lnTo>
                  <a:pt x="24825" y="2091"/>
                </a:lnTo>
                <a:lnTo>
                  <a:pt x="2294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11597" y="6702107"/>
            <a:ext cx="149225" cy="121920"/>
          </a:xfrm>
          <a:custGeom>
            <a:avLst/>
            <a:gdLst/>
            <a:ahLst/>
            <a:cxnLst/>
            <a:rect l="l" t="t" r="r" b="b"/>
            <a:pathLst>
              <a:path w="149225" h="121920">
                <a:moveTo>
                  <a:pt x="74498" y="0"/>
                </a:moveTo>
                <a:lnTo>
                  <a:pt x="0" y="115150"/>
                </a:lnTo>
                <a:lnTo>
                  <a:pt x="149009" y="121919"/>
                </a:lnTo>
                <a:lnTo>
                  <a:pt x="7449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55357" y="7065103"/>
            <a:ext cx="1297305" cy="240029"/>
          </a:xfrm>
          <a:custGeom>
            <a:avLst/>
            <a:gdLst/>
            <a:ahLst/>
            <a:cxnLst/>
            <a:rect l="l" t="t" r="r" b="b"/>
            <a:pathLst>
              <a:path w="1297304" h="240029">
                <a:moveTo>
                  <a:pt x="1134396" y="0"/>
                </a:moveTo>
                <a:lnTo>
                  <a:pt x="1063950" y="627"/>
                </a:lnTo>
                <a:lnTo>
                  <a:pt x="1022785" y="1961"/>
                </a:lnTo>
                <a:lnTo>
                  <a:pt x="977426" y="4138"/>
                </a:lnTo>
                <a:lnTo>
                  <a:pt x="927698" y="7279"/>
                </a:lnTo>
                <a:lnTo>
                  <a:pt x="873427" y="11505"/>
                </a:lnTo>
                <a:lnTo>
                  <a:pt x="814437" y="16938"/>
                </a:lnTo>
                <a:lnTo>
                  <a:pt x="750553" y="23699"/>
                </a:lnTo>
                <a:lnTo>
                  <a:pt x="681601" y="31910"/>
                </a:lnTo>
                <a:lnTo>
                  <a:pt x="615573" y="41079"/>
                </a:lnTo>
                <a:lnTo>
                  <a:pt x="552161" y="51543"/>
                </a:lnTo>
                <a:lnTo>
                  <a:pt x="491495" y="63080"/>
                </a:lnTo>
                <a:lnTo>
                  <a:pt x="433706" y="75466"/>
                </a:lnTo>
                <a:lnTo>
                  <a:pt x="378926" y="88479"/>
                </a:lnTo>
                <a:lnTo>
                  <a:pt x="327284" y="101896"/>
                </a:lnTo>
                <a:lnTo>
                  <a:pt x="278911" y="115494"/>
                </a:lnTo>
                <a:lnTo>
                  <a:pt x="233939" y="129050"/>
                </a:lnTo>
                <a:lnTo>
                  <a:pt x="192498" y="142341"/>
                </a:lnTo>
                <a:lnTo>
                  <a:pt x="154718" y="155145"/>
                </a:lnTo>
                <a:lnTo>
                  <a:pt x="90668" y="178397"/>
                </a:lnTo>
                <a:lnTo>
                  <a:pt x="12262" y="209243"/>
                </a:lnTo>
                <a:lnTo>
                  <a:pt x="8884" y="210496"/>
                </a:lnTo>
                <a:lnTo>
                  <a:pt x="22090" y="233878"/>
                </a:lnTo>
                <a:lnTo>
                  <a:pt x="16017" y="238233"/>
                </a:lnTo>
                <a:lnTo>
                  <a:pt x="14844" y="239910"/>
                </a:lnTo>
                <a:lnTo>
                  <a:pt x="18444" y="239129"/>
                </a:lnTo>
                <a:lnTo>
                  <a:pt x="26689" y="236108"/>
                </a:lnTo>
                <a:lnTo>
                  <a:pt x="78002" y="215805"/>
                </a:lnTo>
                <a:lnTo>
                  <a:pt x="103539" y="206021"/>
                </a:lnTo>
                <a:lnTo>
                  <a:pt x="166491" y="183242"/>
                </a:lnTo>
                <a:lnTo>
                  <a:pt x="203649" y="170686"/>
                </a:lnTo>
                <a:lnTo>
                  <a:pt x="244424" y="157645"/>
                </a:lnTo>
                <a:lnTo>
                  <a:pt x="288687" y="144337"/>
                </a:lnTo>
                <a:lnTo>
                  <a:pt x="336311" y="130983"/>
                </a:lnTo>
                <a:lnTo>
                  <a:pt x="387166" y="117801"/>
                </a:lnTo>
                <a:lnTo>
                  <a:pt x="441125" y="105011"/>
                </a:lnTo>
                <a:lnTo>
                  <a:pt x="498058" y="92831"/>
                </a:lnTo>
                <a:lnTo>
                  <a:pt x="557838" y="81482"/>
                </a:lnTo>
                <a:lnTo>
                  <a:pt x="620336" y="71181"/>
                </a:lnTo>
                <a:lnTo>
                  <a:pt x="685424" y="62149"/>
                </a:lnTo>
                <a:lnTo>
                  <a:pt x="753321" y="54055"/>
                </a:lnTo>
                <a:lnTo>
                  <a:pt x="816187" y="47375"/>
                </a:lnTo>
                <a:lnTo>
                  <a:pt x="874199" y="41991"/>
                </a:lnTo>
                <a:lnTo>
                  <a:pt x="927530" y="37784"/>
                </a:lnTo>
                <a:lnTo>
                  <a:pt x="976355" y="34634"/>
                </a:lnTo>
                <a:lnTo>
                  <a:pt x="1020849" y="32423"/>
                </a:lnTo>
                <a:lnTo>
                  <a:pt x="1061187" y="31032"/>
                </a:lnTo>
                <a:lnTo>
                  <a:pt x="1287978" y="30232"/>
                </a:lnTo>
                <a:lnTo>
                  <a:pt x="1296209" y="6891"/>
                </a:lnTo>
                <a:lnTo>
                  <a:pt x="1283393" y="6891"/>
                </a:lnTo>
                <a:lnTo>
                  <a:pt x="1274552" y="6483"/>
                </a:lnTo>
                <a:lnTo>
                  <a:pt x="1249343" y="4669"/>
                </a:lnTo>
                <a:lnTo>
                  <a:pt x="1232656" y="3509"/>
                </a:lnTo>
                <a:lnTo>
                  <a:pt x="1212983" y="2339"/>
                </a:lnTo>
                <a:lnTo>
                  <a:pt x="1190166" y="1284"/>
                </a:lnTo>
                <a:lnTo>
                  <a:pt x="1164028" y="463"/>
                </a:lnTo>
                <a:lnTo>
                  <a:pt x="1134396" y="0"/>
                </a:lnTo>
                <a:close/>
              </a:path>
              <a:path w="1297304" h="240029">
                <a:moveTo>
                  <a:pt x="7092" y="207323"/>
                </a:moveTo>
                <a:lnTo>
                  <a:pt x="1061" y="211655"/>
                </a:lnTo>
                <a:lnTo>
                  <a:pt x="0" y="213270"/>
                </a:lnTo>
                <a:lnTo>
                  <a:pt x="3777" y="212392"/>
                </a:lnTo>
                <a:lnTo>
                  <a:pt x="8884" y="210496"/>
                </a:lnTo>
                <a:lnTo>
                  <a:pt x="7092" y="207323"/>
                </a:lnTo>
                <a:close/>
              </a:path>
              <a:path w="1297304" h="240029">
                <a:moveTo>
                  <a:pt x="1287978" y="30232"/>
                </a:moveTo>
                <a:lnTo>
                  <a:pt x="1130093" y="30232"/>
                </a:lnTo>
                <a:lnTo>
                  <a:pt x="1159010" y="30586"/>
                </a:lnTo>
                <a:lnTo>
                  <a:pt x="1184470" y="31284"/>
                </a:lnTo>
                <a:lnTo>
                  <a:pt x="1206648" y="32207"/>
                </a:lnTo>
                <a:lnTo>
                  <a:pt x="1266025" y="35767"/>
                </a:lnTo>
                <a:lnTo>
                  <a:pt x="1274410" y="36030"/>
                </a:lnTo>
                <a:lnTo>
                  <a:pt x="1280561" y="35804"/>
                </a:lnTo>
                <a:lnTo>
                  <a:pt x="1284652" y="34970"/>
                </a:lnTo>
                <a:lnTo>
                  <a:pt x="1286858" y="33409"/>
                </a:lnTo>
                <a:lnTo>
                  <a:pt x="1287978" y="30232"/>
                </a:lnTo>
                <a:close/>
              </a:path>
              <a:path w="1297304" h="240029">
                <a:moveTo>
                  <a:pt x="1296993" y="4669"/>
                </a:moveTo>
                <a:lnTo>
                  <a:pt x="1294439" y="6106"/>
                </a:lnTo>
                <a:lnTo>
                  <a:pt x="1289964" y="6806"/>
                </a:lnTo>
                <a:lnTo>
                  <a:pt x="1283393" y="6891"/>
                </a:lnTo>
                <a:lnTo>
                  <a:pt x="1296209" y="6891"/>
                </a:lnTo>
                <a:lnTo>
                  <a:pt x="1296993" y="4669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06060" y="7042836"/>
            <a:ext cx="143510" cy="133350"/>
          </a:xfrm>
          <a:custGeom>
            <a:avLst/>
            <a:gdLst/>
            <a:ahLst/>
            <a:cxnLst/>
            <a:rect l="l" t="t" r="r" b="b"/>
            <a:pathLst>
              <a:path w="143510" h="133350">
                <a:moveTo>
                  <a:pt x="0" y="0"/>
                </a:moveTo>
                <a:lnTo>
                  <a:pt x="17221" y="133350"/>
                </a:lnTo>
                <a:lnTo>
                  <a:pt x="143319" y="53670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44806" y="6922249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587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94911" y="6325387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449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84229" y="6697929"/>
            <a:ext cx="0" cy="392430"/>
          </a:xfrm>
          <a:custGeom>
            <a:avLst/>
            <a:gdLst/>
            <a:ahLst/>
            <a:cxnLst/>
            <a:rect l="l" t="t" r="r" b="b"/>
            <a:pathLst>
              <a:path h="392429">
                <a:moveTo>
                  <a:pt x="0" y="0"/>
                </a:moveTo>
                <a:lnTo>
                  <a:pt x="0" y="39213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037495" y="6191362"/>
            <a:ext cx="13970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Symbol"/>
                <a:cs typeface="Symbol"/>
              </a:rPr>
              <a:t>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652479" y="7080808"/>
            <a:ext cx="63500" cy="55244"/>
          </a:xfrm>
          <a:custGeom>
            <a:avLst/>
            <a:gdLst/>
            <a:ahLst/>
            <a:cxnLst/>
            <a:rect l="l" t="t" r="r" b="b"/>
            <a:pathLst>
              <a:path w="63500" h="55245">
                <a:moveTo>
                  <a:pt x="63309" y="0"/>
                </a:moveTo>
                <a:lnTo>
                  <a:pt x="0" y="0"/>
                </a:lnTo>
                <a:lnTo>
                  <a:pt x="31661" y="54825"/>
                </a:lnTo>
                <a:lnTo>
                  <a:pt x="633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52670" y="6652361"/>
            <a:ext cx="63500" cy="55244"/>
          </a:xfrm>
          <a:custGeom>
            <a:avLst/>
            <a:gdLst/>
            <a:ahLst/>
            <a:cxnLst/>
            <a:rect l="l" t="t" r="r" b="b"/>
            <a:pathLst>
              <a:path w="63500" h="55245">
                <a:moveTo>
                  <a:pt x="31661" y="0"/>
                </a:moveTo>
                <a:lnTo>
                  <a:pt x="0" y="54838"/>
                </a:lnTo>
                <a:lnTo>
                  <a:pt x="63322" y="54838"/>
                </a:lnTo>
                <a:lnTo>
                  <a:pt x="316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495469" y="6705470"/>
            <a:ext cx="17970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Symbol"/>
                <a:cs typeface="Symbol"/>
              </a:rPr>
              <a:t>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aseline="-18518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endParaRPr sz="900" baseline="-18518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93058" y="8621041"/>
            <a:ext cx="291084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400"/>
              </a:lnSpc>
            </a:pPr>
            <a:r>
              <a:rPr sz="800" spc="45" dirty="0">
                <a:latin typeface="Arial"/>
                <a:cs typeface="Arial"/>
              </a:rPr>
              <a:t>Figure 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3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Temperat</a:t>
            </a:r>
            <a:r>
              <a:rPr sz="800" spc="-20" dirty="0">
                <a:latin typeface="Arial"/>
                <a:cs typeface="Arial"/>
              </a:rPr>
              <a:t>u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proiles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for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transfer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 exchanger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with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co-current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low.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(Courtesy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Tetra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Pak.)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9518" y="453059"/>
            <a:ext cx="5921375" cy="0"/>
          </a:xfrm>
          <a:custGeom>
            <a:avLst/>
            <a:gdLst/>
            <a:ahLst/>
            <a:cxnLst/>
            <a:rect l="l" t="t" r="r" b="b"/>
            <a:pathLst>
              <a:path w="5921375">
                <a:moveTo>
                  <a:pt x="0" y="0"/>
                </a:moveTo>
                <a:lnTo>
                  <a:pt x="5921273" y="0"/>
                </a:lnTo>
              </a:path>
            </a:pathLst>
          </a:custGeom>
          <a:ln w="6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938738" y="313916"/>
            <a:ext cx="15652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HEAT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EXCHANGERS</a:t>
            </a:r>
            <a:r>
              <a:rPr sz="900" dirty="0">
                <a:latin typeface="Arial"/>
                <a:cs typeface="Arial"/>
              </a:rPr>
              <a:t>   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1315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655" y="686681"/>
            <a:ext cx="2910840" cy="3948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20" dirty="0">
                <a:latin typeface="Times New Roman"/>
                <a:cs typeface="Times New Roman"/>
              </a:rPr>
              <a:t>Per</a:t>
            </a:r>
            <a:r>
              <a:rPr sz="1000" spc="40" dirty="0">
                <a:latin typeface="Times New Roman"/>
                <a:cs typeface="Times New Roman"/>
              </a:rPr>
              <a:t>m</a:t>
            </a:r>
            <a:r>
              <a:rPr sz="1000" spc="30" dirty="0">
                <a:latin typeface="Times New Roman"/>
                <a:cs typeface="Times New Roman"/>
              </a:rPr>
              <a:t>itted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pres</a:t>
            </a:r>
            <a:r>
              <a:rPr sz="1000" spc="20" dirty="0">
                <a:latin typeface="Times New Roman"/>
                <a:cs typeface="Times New Roman"/>
              </a:rPr>
              <a:t>s</a:t>
            </a:r>
            <a:r>
              <a:rPr sz="1000" spc="30" dirty="0">
                <a:latin typeface="Times New Roman"/>
                <a:cs typeface="Times New Roman"/>
              </a:rPr>
              <a:t>ure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dr</a:t>
            </a:r>
            <a:r>
              <a:rPr sz="1000" spc="60" dirty="0">
                <a:latin typeface="Times New Roman"/>
                <a:cs typeface="Times New Roman"/>
              </a:rPr>
              <a:t>o</a:t>
            </a:r>
            <a:r>
              <a:rPr sz="1000" spc="50" dirty="0">
                <a:latin typeface="Times New Roman"/>
                <a:cs typeface="Times New Roman"/>
              </a:rPr>
              <a:t>p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80" dirty="0">
                <a:latin typeface="PMingLiU"/>
                <a:cs typeface="PMingLiU"/>
              </a:rPr>
              <a:t>To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inc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ease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value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i="1" spc="105" dirty="0">
                <a:latin typeface="Book Antiqua"/>
                <a:cs typeface="Book Antiqua"/>
              </a:rPr>
              <a:t>k</a:t>
            </a:r>
            <a:r>
              <a:rPr sz="1000" spc="45" dirty="0">
                <a:latin typeface="PMingLiU"/>
                <a:cs typeface="PMingLiU"/>
              </a:rPr>
              <a:t>,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improve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transfe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possi</a:t>
            </a:r>
            <a:r>
              <a:rPr sz="1000" spc="60" dirty="0">
                <a:latin typeface="PMingLiU"/>
                <a:cs typeface="PMingLiU"/>
              </a:rPr>
              <a:t>b</a:t>
            </a:r>
            <a:r>
              <a:rPr sz="1000" spc="20" dirty="0">
                <a:latin typeface="PMingLiU"/>
                <a:cs typeface="PMingLiU"/>
              </a:rPr>
              <a:t>le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reduce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size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channel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which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65" dirty="0">
                <a:latin typeface="PMingLiU"/>
                <a:cs typeface="PMingLiU"/>
              </a:rPr>
              <a:t>roduct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flows.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This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reduc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distance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o</a:t>
            </a:r>
            <a:r>
              <a:rPr sz="1000" spc="55" dirty="0">
                <a:latin typeface="PMingLiU"/>
                <a:cs typeface="PMingLiU"/>
              </a:rPr>
              <a:t>v</a:t>
            </a:r>
            <a:r>
              <a:rPr sz="1000" spc="45" dirty="0">
                <a:latin typeface="PMingLiU"/>
                <a:cs typeface="PMingLiU"/>
              </a:rPr>
              <a:t>er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which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 </a:t>
            </a:r>
            <a:r>
              <a:rPr sz="1000" spc="55" dirty="0">
                <a:latin typeface="PMingLiU"/>
                <a:cs typeface="PMingLiU"/>
              </a:rPr>
              <a:t>transfe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red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from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5" dirty="0">
                <a:latin typeface="PMingLiU"/>
                <a:cs typeface="PMingLiU"/>
              </a:rPr>
              <a:t>rtition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 </a:t>
            </a:r>
            <a:r>
              <a:rPr sz="1000" spc="50" dirty="0">
                <a:latin typeface="PMingLiU"/>
                <a:cs typeface="PMingLiU"/>
              </a:rPr>
              <a:t>centre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chan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30" dirty="0">
                <a:latin typeface="PMingLiU"/>
                <a:cs typeface="PMingLiU"/>
              </a:rPr>
              <a:t>el.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same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time,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howev</a:t>
            </a:r>
            <a:r>
              <a:rPr sz="1000" spc="45" dirty="0">
                <a:latin typeface="PMingLiU"/>
                <a:cs typeface="PMingLiU"/>
              </a:rPr>
              <a:t>er,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cros</a:t>
            </a:r>
            <a:r>
              <a:rPr sz="1000" spc="45" dirty="0">
                <a:latin typeface="PMingLiU"/>
                <a:cs typeface="PMingLiU"/>
              </a:rPr>
              <a:t>s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45" dirty="0">
                <a:latin typeface="PMingLiU"/>
                <a:cs typeface="PMingLiU"/>
              </a:rPr>
              <a:t>sectional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area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red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ced.</a:t>
            </a:r>
            <a:endParaRPr sz="1000">
              <a:latin typeface="PMingLiU"/>
              <a:cs typeface="PMingLiU"/>
            </a:endParaRPr>
          </a:p>
          <a:p>
            <a:pPr marL="139065">
              <a:lnSpc>
                <a:spcPts val="1195"/>
              </a:lnSpc>
            </a:pPr>
            <a:r>
              <a:rPr sz="1000" spc="25" dirty="0">
                <a:latin typeface="PMingLiU"/>
                <a:cs typeface="PMingLiU"/>
              </a:rPr>
              <a:t>As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40" dirty="0">
                <a:latin typeface="PMingLiU"/>
                <a:cs typeface="PMingLiU"/>
              </a:rPr>
              <a:t> result:</a:t>
            </a:r>
            <a:endParaRPr sz="1000">
              <a:latin typeface="PMingLiU"/>
              <a:cs typeface="PMingLiU"/>
            </a:endParaRPr>
          </a:p>
          <a:p>
            <a:pPr marL="146050" marR="5715" indent="-133350">
              <a:lnSpc>
                <a:spcPct val="100000"/>
              </a:lnSpc>
              <a:spcBef>
                <a:spcPts val="595"/>
              </a:spcBef>
              <a:buSzPct val="110000"/>
              <a:buFont typeface="Arial"/>
              <a:buChar char="•"/>
              <a:tabLst>
                <a:tab pos="146050" algn="l"/>
              </a:tabLst>
            </a:pP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velocity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chan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0" dirty="0">
                <a:latin typeface="PMingLiU"/>
                <a:cs typeface="PMingLiU"/>
              </a:rPr>
              <a:t>el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inc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eases,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which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turn</a:t>
            </a:r>
            <a:endParaRPr sz="1000">
              <a:latin typeface="PMingLiU"/>
              <a:cs typeface="PMingLiU"/>
            </a:endParaRPr>
          </a:p>
          <a:p>
            <a:pPr marL="145415" indent="-132715" algn="just">
              <a:lnSpc>
                <a:spcPts val="1195"/>
              </a:lnSpc>
              <a:buSzPct val="110000"/>
              <a:buFont typeface="Arial"/>
              <a:buChar char="•"/>
              <a:tabLst>
                <a:tab pos="146050" algn="l"/>
              </a:tabLst>
            </a:pPr>
            <a:r>
              <a:rPr sz="1000" spc="60" dirty="0">
                <a:latin typeface="PMingLiU"/>
                <a:cs typeface="PMingLiU"/>
              </a:rPr>
              <a:t>makes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more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turbulent</a:t>
            </a:r>
            <a:endParaRPr sz="1000">
              <a:latin typeface="PMingLiU"/>
              <a:cs typeface="PMingLiU"/>
            </a:endParaRPr>
          </a:p>
          <a:p>
            <a:pPr marL="145415" indent="-132715" algn="just">
              <a:lnSpc>
                <a:spcPts val="1200"/>
              </a:lnSpc>
              <a:buSzPct val="110000"/>
              <a:buFont typeface="Arial"/>
              <a:buChar char="•"/>
              <a:tabLst>
                <a:tab pos="146050" algn="l"/>
              </a:tabLst>
            </a:pPr>
            <a:r>
              <a:rPr sz="1000" spc="40" dirty="0">
                <a:latin typeface="PMingLiU"/>
                <a:cs typeface="PMingLiU"/>
              </a:rPr>
              <a:t>increas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pres</a:t>
            </a:r>
            <a:r>
              <a:rPr sz="1000" spc="45" dirty="0">
                <a:latin typeface="PMingLiU"/>
                <a:cs typeface="PMingLiU"/>
              </a:rPr>
              <a:t>s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spc="70" dirty="0">
                <a:latin typeface="PMingLiU"/>
                <a:cs typeface="PMingLiU"/>
              </a:rPr>
              <a:t> drop.</a:t>
            </a:r>
            <a:endParaRPr sz="1000">
              <a:latin typeface="PMingLiU"/>
              <a:cs typeface="PMingLiU"/>
            </a:endParaRPr>
          </a:p>
          <a:p>
            <a:pPr marL="12700" marR="5080" indent="126364" algn="just">
              <a:lnSpc>
                <a:spcPct val="100000"/>
              </a:lnSpc>
              <a:spcBef>
                <a:spcPts val="590"/>
              </a:spcBef>
            </a:pP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grea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er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allow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pres</a:t>
            </a:r>
            <a:r>
              <a:rPr sz="1000" spc="45" dirty="0">
                <a:latin typeface="PMingLiU"/>
                <a:cs typeface="PMingLiU"/>
              </a:rPr>
              <a:t>s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65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ops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65" dirty="0">
                <a:latin typeface="PMingLiU"/>
                <a:cs typeface="PMingLiU"/>
              </a:rPr>
              <a:t>roduct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serv</a:t>
            </a:r>
            <a:r>
              <a:rPr sz="1000" spc="25" dirty="0">
                <a:latin typeface="PMingLiU"/>
                <a:cs typeface="PMingLiU"/>
              </a:rPr>
              <a:t>ice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60" dirty="0">
                <a:latin typeface="PMingLiU"/>
                <a:cs typeface="PMingLiU"/>
              </a:rPr>
              <a:t>a,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more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ferred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smal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45" dirty="0">
                <a:latin typeface="PMingLiU"/>
                <a:cs typeface="PMingLiU"/>
              </a:rPr>
              <a:t>er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needed.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Prod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cts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sensiti</a:t>
            </a:r>
            <a:r>
              <a:rPr sz="1000" spc="25" dirty="0">
                <a:latin typeface="PMingLiU"/>
                <a:cs typeface="PMingLiU"/>
              </a:rPr>
              <a:t>ve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mec</a:t>
            </a:r>
            <a:r>
              <a:rPr sz="1000" spc="55" dirty="0">
                <a:latin typeface="PMingLiU"/>
                <a:cs typeface="PMingLiU"/>
              </a:rPr>
              <a:t>h</a:t>
            </a:r>
            <a:r>
              <a:rPr sz="1000" spc="50" dirty="0">
                <a:latin typeface="PMingLiU"/>
                <a:cs typeface="PMingLiU"/>
              </a:rPr>
              <a:t>anical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agitat</a:t>
            </a:r>
            <a:r>
              <a:rPr sz="1000" spc="45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(e.</a:t>
            </a:r>
            <a:r>
              <a:rPr sz="1000" spc="45" dirty="0">
                <a:latin typeface="PMingLiU"/>
                <a:cs typeface="PMingLiU"/>
              </a:rPr>
              <a:t>g.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lk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fat)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may,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howev</a:t>
            </a:r>
            <a:r>
              <a:rPr sz="1000" spc="45" dirty="0">
                <a:latin typeface="PMingLiU"/>
                <a:cs typeface="PMingLiU"/>
              </a:rPr>
              <a:t>er,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60" dirty="0">
                <a:latin typeface="PMingLiU"/>
                <a:cs typeface="PMingLiU"/>
              </a:rPr>
              <a:t>maged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violent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treatment.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pres</a:t>
            </a:r>
            <a:r>
              <a:rPr sz="1000" spc="45" dirty="0">
                <a:latin typeface="PMingLiU"/>
                <a:cs typeface="PMingLiU"/>
              </a:rPr>
              <a:t>s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before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inc</a:t>
            </a:r>
            <a:r>
              <a:rPr sz="1000" spc="45" dirty="0">
                <a:latin typeface="PMingLiU"/>
                <a:cs typeface="PMingLiU"/>
              </a:rPr>
              <a:t>reased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force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nar-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row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nels.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may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nece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sary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ins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all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boo</a:t>
            </a:r>
            <a:r>
              <a:rPr sz="1000" spc="55" dirty="0">
                <a:latin typeface="PMingLiU"/>
                <a:cs typeface="PMingLiU"/>
              </a:rPr>
              <a:t>ster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pump.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some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ntries,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ins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allation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boo</a:t>
            </a:r>
            <a:r>
              <a:rPr sz="1000" spc="55" dirty="0">
                <a:latin typeface="PMingLiU"/>
                <a:cs typeface="PMingLiU"/>
              </a:rPr>
              <a:t>ster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pump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spec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20" dirty="0">
                <a:latin typeface="PMingLiU"/>
                <a:cs typeface="PMingLiU"/>
              </a:rPr>
              <a:t>fied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legal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req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50" dirty="0">
                <a:latin typeface="PMingLiU"/>
                <a:cs typeface="PMingLiU"/>
              </a:rPr>
              <a:t>irements,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basi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ally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secu</a:t>
            </a:r>
            <a:r>
              <a:rPr sz="1000" spc="40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higher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pres</a:t>
            </a:r>
            <a:r>
              <a:rPr sz="1000" spc="45" dirty="0">
                <a:latin typeface="PMingLiU"/>
                <a:cs typeface="PMingLiU"/>
              </a:rPr>
              <a:t>s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65" dirty="0">
                <a:latin typeface="PMingLiU"/>
                <a:cs typeface="PMingLiU"/>
              </a:rPr>
              <a:t>roduct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side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thus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prevent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leak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25" dirty="0">
                <a:latin typeface="PMingLiU"/>
                <a:cs typeface="PMingLiU"/>
              </a:rPr>
              <a:t>ge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unp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40" dirty="0">
                <a:latin typeface="PMingLiU"/>
                <a:cs typeface="PMingLiU"/>
              </a:rPr>
              <a:t>steuri</a:t>
            </a:r>
            <a:r>
              <a:rPr sz="1000" spc="60" dirty="0">
                <a:latin typeface="PMingLiU"/>
                <a:cs typeface="PMingLiU"/>
              </a:rPr>
              <a:t>z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into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steurized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996" y="4837865"/>
            <a:ext cx="2911475" cy="2125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200"/>
              </a:lnSpc>
            </a:pPr>
            <a:r>
              <a:rPr sz="1000" spc="50" dirty="0">
                <a:latin typeface="Times New Roman"/>
                <a:cs typeface="Times New Roman"/>
              </a:rPr>
              <a:t>Heat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exchange</a:t>
            </a:r>
            <a:r>
              <a:rPr sz="1000" spc="50" dirty="0">
                <a:latin typeface="Times New Roman"/>
                <a:cs typeface="Times New Roman"/>
              </a:rPr>
              <a:t>r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design</a:t>
            </a: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600"/>
              </a:lnSpc>
            </a:pPr>
            <a:r>
              <a:rPr sz="1000" i="1" spc="20" dirty="0">
                <a:latin typeface="Book Antiqua"/>
                <a:cs typeface="Book Antiqua"/>
              </a:rPr>
              <a:t>Viscos</a:t>
            </a:r>
            <a:r>
              <a:rPr sz="1000" i="1" spc="-5" dirty="0">
                <a:latin typeface="Book Antiqua"/>
                <a:cs typeface="Book Antiqua"/>
              </a:rPr>
              <a:t>ity</a:t>
            </a:r>
            <a:r>
              <a:rPr sz="1000" i="1" spc="85" dirty="0">
                <a:latin typeface="Book Antiqua"/>
                <a:cs typeface="Book Antiqua"/>
              </a:rPr>
              <a:t> </a:t>
            </a:r>
            <a:r>
              <a:rPr sz="1000" i="1" spc="75" dirty="0">
                <a:latin typeface="Book Antiqua"/>
                <a:cs typeface="Book Antiqua"/>
              </a:rPr>
              <a:t>of</a:t>
            </a:r>
            <a:r>
              <a:rPr sz="1000" i="1" spc="80" dirty="0">
                <a:latin typeface="Book Antiqua"/>
                <a:cs typeface="Book Antiqua"/>
              </a:rPr>
              <a:t> </a:t>
            </a:r>
            <a:r>
              <a:rPr sz="1000" i="1" spc="45" dirty="0">
                <a:latin typeface="Book Antiqua"/>
                <a:cs typeface="Book Antiqua"/>
              </a:rPr>
              <a:t>med</a:t>
            </a:r>
            <a:r>
              <a:rPr sz="1000" i="1" spc="25" dirty="0">
                <a:latin typeface="Book Antiqua"/>
                <a:cs typeface="Book Antiqua"/>
              </a:rPr>
              <a:t>i</a:t>
            </a:r>
            <a:r>
              <a:rPr sz="1000" i="1" spc="50" dirty="0">
                <a:latin typeface="Book Antiqua"/>
                <a:cs typeface="Book Antiqua"/>
              </a:rPr>
              <a:t>a</a:t>
            </a:r>
            <a:r>
              <a:rPr sz="1000" i="1" dirty="0">
                <a:latin typeface="Book Antiqua"/>
                <a:cs typeface="Book Antiqua"/>
              </a:rPr>
              <a:t>    </a:t>
            </a:r>
            <a:r>
              <a:rPr sz="1000" i="1" spc="-85" dirty="0">
                <a:latin typeface="Book Antiqua"/>
                <a:cs typeface="Book Antiqua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viscosity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service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medium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m</a:t>
            </a:r>
            <a:r>
              <a:rPr sz="1000" spc="75" dirty="0">
                <a:latin typeface="PMingLiU"/>
                <a:cs typeface="PMingLiU"/>
              </a:rPr>
              <a:t>portant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40" dirty="0">
                <a:latin typeface="PMingLiU"/>
                <a:cs typeface="PMingLiU"/>
              </a:rPr>
              <a:t>en-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sioni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er.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liquid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high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vis-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cos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ty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develops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less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turbu</a:t>
            </a:r>
            <a:r>
              <a:rPr sz="1000" spc="50" dirty="0">
                <a:latin typeface="PMingLiU"/>
                <a:cs typeface="PMingLiU"/>
              </a:rPr>
              <a:t>l</a:t>
            </a:r>
            <a:r>
              <a:rPr sz="1000" spc="40" dirty="0">
                <a:latin typeface="PMingLiU"/>
                <a:cs typeface="PMingLiU"/>
              </a:rPr>
              <a:t>ence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when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flows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throu</a:t>
            </a:r>
            <a:r>
              <a:rPr sz="1000" spc="85" dirty="0">
                <a:latin typeface="PMingLiU"/>
                <a:cs typeface="PMingLiU"/>
              </a:rPr>
              <a:t>g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compa</a:t>
            </a:r>
            <a:r>
              <a:rPr sz="1000" spc="50" dirty="0">
                <a:latin typeface="PMingLiU"/>
                <a:cs typeface="PMingLiU"/>
              </a:rPr>
              <a:t>red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lower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visc</a:t>
            </a:r>
            <a:r>
              <a:rPr sz="1000" spc="45" dirty="0">
                <a:latin typeface="PMingLiU"/>
                <a:cs typeface="PMingLiU"/>
              </a:rPr>
              <a:t>o</a:t>
            </a:r>
            <a:r>
              <a:rPr sz="1000" spc="35" dirty="0">
                <a:latin typeface="PMingLiU"/>
                <a:cs typeface="PMingLiU"/>
              </a:rPr>
              <a:t>sity.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60" dirty="0">
                <a:latin typeface="PMingLiU"/>
                <a:cs typeface="PMingLiU"/>
              </a:rPr>
              <a:t> means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larger</a:t>
            </a:r>
            <a:r>
              <a:rPr sz="1000" spc="65" dirty="0">
                <a:latin typeface="PMingLiU"/>
                <a:cs typeface="PMingLiU"/>
              </a:rPr>
              <a:t> heat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 </a:t>
            </a:r>
            <a:r>
              <a:rPr sz="1000" spc="50" dirty="0">
                <a:latin typeface="PMingLiU"/>
                <a:cs typeface="PMingLiU"/>
              </a:rPr>
              <a:t>needed,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everyth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else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being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consta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55" dirty="0">
                <a:latin typeface="PMingLiU"/>
                <a:cs typeface="PMingLiU"/>
              </a:rPr>
              <a:t>t.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Special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atten-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tion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paid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cts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non</a:t>
            </a:r>
            <a:r>
              <a:rPr sz="1000" spc="50" dirty="0">
                <a:latin typeface="PMingLiU"/>
                <a:cs typeface="PMingLiU"/>
              </a:rPr>
              <a:t>-</a:t>
            </a:r>
            <a:r>
              <a:rPr sz="1000" spc="75" dirty="0">
                <a:latin typeface="PMingLiU"/>
                <a:cs typeface="PMingLiU"/>
              </a:rPr>
              <a:t>Newtonia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beha</a:t>
            </a:r>
            <a:r>
              <a:rPr sz="1000" spc="70" dirty="0">
                <a:latin typeface="PMingLiU"/>
                <a:cs typeface="PMingLiU"/>
              </a:rPr>
              <a:t>v</a:t>
            </a:r>
            <a:r>
              <a:rPr sz="1000" spc="55" dirty="0">
                <a:latin typeface="PMingLiU"/>
                <a:cs typeface="PMingLiU"/>
              </a:rPr>
              <a:t>iour.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these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0" dirty="0">
                <a:latin typeface="PMingLiU"/>
                <a:cs typeface="PMingLiU"/>
              </a:rPr>
              <a:t>cts,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apparent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visc</a:t>
            </a:r>
            <a:r>
              <a:rPr sz="1000" spc="45" dirty="0">
                <a:latin typeface="PMingLiU"/>
                <a:cs typeface="PMingLiU"/>
              </a:rPr>
              <a:t>o</a:t>
            </a:r>
            <a:r>
              <a:rPr sz="1000" spc="30" dirty="0">
                <a:latin typeface="PMingLiU"/>
                <a:cs typeface="PMingLiU"/>
              </a:rPr>
              <a:t>sity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depends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not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only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but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shear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rate.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ct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see</a:t>
            </a:r>
            <a:r>
              <a:rPr sz="1000" spc="75" dirty="0">
                <a:latin typeface="PMingLiU"/>
                <a:cs typeface="PMingLiU"/>
              </a:rPr>
              <a:t>m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rath</a:t>
            </a:r>
            <a:r>
              <a:rPr sz="1000" spc="7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 thick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tank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may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much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more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read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20" dirty="0">
                <a:latin typeface="PMingLiU"/>
                <a:cs typeface="PMingLiU"/>
              </a:rPr>
              <a:t>ly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when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 </a:t>
            </a:r>
            <a:r>
              <a:rPr sz="1000" spc="70" dirty="0">
                <a:latin typeface="PMingLiU"/>
                <a:cs typeface="PMingLiU"/>
              </a:rPr>
              <a:t>pumped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spc="45" dirty="0">
                <a:latin typeface="PMingLiU"/>
                <a:cs typeface="PMingLiU"/>
              </a:rPr>
              <a:t> pipes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er.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882" y="7089870"/>
            <a:ext cx="2914015" cy="136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</a:pPr>
            <a:r>
              <a:rPr sz="1000" i="1" spc="20" dirty="0">
                <a:latin typeface="Book Antiqua"/>
                <a:cs typeface="Book Antiqua"/>
              </a:rPr>
              <a:t>Sha</a:t>
            </a:r>
            <a:r>
              <a:rPr sz="1000" i="1" spc="25" dirty="0">
                <a:latin typeface="Book Antiqua"/>
                <a:cs typeface="Book Antiqua"/>
              </a:rPr>
              <a:t>p</a:t>
            </a:r>
            <a:r>
              <a:rPr sz="1000" i="1" spc="55" dirty="0">
                <a:latin typeface="Book Antiqua"/>
                <a:cs typeface="Book Antiqua"/>
              </a:rPr>
              <a:t>e</a:t>
            </a:r>
            <a:r>
              <a:rPr sz="1000" i="1" spc="80" dirty="0">
                <a:latin typeface="Book Antiqua"/>
                <a:cs typeface="Book Antiqua"/>
              </a:rPr>
              <a:t> </a:t>
            </a:r>
            <a:r>
              <a:rPr sz="1000" i="1" spc="30" dirty="0">
                <a:latin typeface="Book Antiqua"/>
                <a:cs typeface="Book Antiqua"/>
              </a:rPr>
              <a:t>and</a:t>
            </a:r>
            <a:r>
              <a:rPr sz="1000" i="1" spc="80" dirty="0">
                <a:latin typeface="Book Antiqua"/>
                <a:cs typeface="Book Antiqua"/>
              </a:rPr>
              <a:t> </a:t>
            </a:r>
            <a:r>
              <a:rPr sz="1000" i="1" spc="25" dirty="0">
                <a:latin typeface="Book Antiqua"/>
                <a:cs typeface="Book Antiqua"/>
              </a:rPr>
              <a:t>thick</a:t>
            </a:r>
            <a:r>
              <a:rPr sz="1000" i="1" spc="45" dirty="0">
                <a:latin typeface="Book Antiqua"/>
                <a:cs typeface="Book Antiqua"/>
              </a:rPr>
              <a:t>n</a:t>
            </a:r>
            <a:r>
              <a:rPr sz="1000" i="1" spc="15" dirty="0">
                <a:latin typeface="Book Antiqua"/>
                <a:cs typeface="Book Antiqua"/>
              </a:rPr>
              <a:t>ess</a:t>
            </a:r>
            <a:r>
              <a:rPr sz="1000" i="1" spc="85" dirty="0">
                <a:latin typeface="Book Antiqua"/>
                <a:cs typeface="Book Antiqua"/>
              </a:rPr>
              <a:t> </a:t>
            </a:r>
            <a:r>
              <a:rPr sz="1000" i="1" spc="75" dirty="0">
                <a:latin typeface="Book Antiqua"/>
                <a:cs typeface="Book Antiqua"/>
              </a:rPr>
              <a:t>of</a:t>
            </a:r>
            <a:r>
              <a:rPr sz="1000" i="1" spc="80" dirty="0">
                <a:latin typeface="Book Antiqua"/>
                <a:cs typeface="Book Antiqua"/>
              </a:rPr>
              <a:t> </a:t>
            </a:r>
            <a:r>
              <a:rPr sz="1000" i="1" spc="35" dirty="0">
                <a:latin typeface="Book Antiqua"/>
                <a:cs typeface="Book Antiqua"/>
              </a:rPr>
              <a:t>the</a:t>
            </a:r>
            <a:r>
              <a:rPr sz="1000" i="1" spc="85" dirty="0">
                <a:latin typeface="Book Antiqua"/>
                <a:cs typeface="Book Antiqua"/>
              </a:rPr>
              <a:t> </a:t>
            </a:r>
            <a:r>
              <a:rPr sz="1000" i="1" spc="20" dirty="0">
                <a:latin typeface="Book Antiqua"/>
                <a:cs typeface="Book Antiqua"/>
              </a:rPr>
              <a:t>partition</a:t>
            </a:r>
            <a:r>
              <a:rPr sz="1000" i="1" dirty="0">
                <a:latin typeface="Book Antiqua"/>
                <a:cs typeface="Book Antiqua"/>
              </a:rPr>
              <a:t>    </a:t>
            </a:r>
            <a:r>
              <a:rPr sz="1000" i="1" spc="15" dirty="0">
                <a:latin typeface="Book Antiqua"/>
                <a:cs typeface="Book Antiqua"/>
              </a:rPr>
              <a:t> 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f</a:t>
            </a:r>
            <a:r>
              <a:rPr sz="1000" spc="20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50" dirty="0">
                <a:latin typeface="PMingLiU"/>
                <a:cs typeface="PMingLiU"/>
              </a:rPr>
              <a:t>ru</a:t>
            </a:r>
            <a:r>
              <a:rPr sz="1000" spc="30" dirty="0">
                <a:latin typeface="PMingLiU"/>
                <a:cs typeface="PMingLiU"/>
              </a:rPr>
              <a:t>g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</a:t>
            </a:r>
            <a:r>
              <a:rPr sz="1000" spc="20" dirty="0">
                <a:latin typeface="PMingLiU"/>
                <a:cs typeface="PMingLiU"/>
              </a:rPr>
              <a:t>r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0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75" dirty="0">
                <a:latin typeface="PMingLiU"/>
                <a:cs typeface="PMingLiU"/>
              </a:rPr>
              <a:t>b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fl</a:t>
            </a:r>
            <a:r>
              <a:rPr sz="1000" spc="5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w,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spc="60" dirty="0">
                <a:latin typeface="PMingLiU"/>
                <a:cs typeface="PMingLiU"/>
              </a:rPr>
              <a:t>h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5" dirty="0">
                <a:latin typeface="PMingLiU"/>
                <a:cs typeface="PMingLiU"/>
              </a:rPr>
              <a:t>c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b</a:t>
            </a:r>
            <a:r>
              <a:rPr sz="1000" spc="1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1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-5" dirty="0">
                <a:latin typeface="PMingLiU"/>
                <a:cs typeface="PMingLiU"/>
              </a:rPr>
              <a:t>f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(</a:t>
            </a:r>
            <a:r>
              <a:rPr sz="1000" spc="-1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F</a:t>
            </a:r>
            <a:r>
              <a:rPr sz="1000" spc="-1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i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g</a:t>
            </a:r>
            <a:r>
              <a:rPr sz="1000" spc="2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u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e </a:t>
            </a:r>
            <a:r>
              <a:rPr sz="1000" spc="-9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3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4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he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5" dirty="0">
                <a:latin typeface="PMingLiU"/>
                <a:cs typeface="PMingLiU"/>
              </a:rPr>
              <a:t>c</a:t>
            </a:r>
            <a:r>
              <a:rPr sz="1000" spc="80" dirty="0">
                <a:latin typeface="PMingLiU"/>
                <a:cs typeface="PMingLiU"/>
              </a:rPr>
              <a:t>k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s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45" dirty="0">
                <a:latin typeface="PMingLiU"/>
                <a:cs typeface="PMingLiU"/>
              </a:rPr>
              <a:t>so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60" dirty="0">
                <a:latin typeface="PMingLiU"/>
                <a:cs typeface="PMingLiU"/>
              </a:rPr>
              <a:t>m</a:t>
            </a:r>
            <a:r>
              <a:rPr sz="1000" spc="80" dirty="0">
                <a:latin typeface="PMingLiU"/>
                <a:cs typeface="PMingLiU"/>
              </a:rPr>
              <a:t>p</a:t>
            </a:r>
            <a:r>
              <a:rPr sz="1000" spc="60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t;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n</a:t>
            </a:r>
            <a:r>
              <a:rPr sz="1000" spc="55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,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b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r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-5" dirty="0">
                <a:latin typeface="PMingLiU"/>
                <a:cs typeface="PMingLiU"/>
              </a:rPr>
              <a:t>f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20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135" dirty="0">
                <a:latin typeface="PMingLiU"/>
                <a:cs typeface="PMingLiU"/>
              </a:rPr>
              <a:t>H</a:t>
            </a:r>
            <a:r>
              <a:rPr sz="1000" spc="75" dirty="0">
                <a:latin typeface="PMingLiU"/>
                <a:cs typeface="PMingLiU"/>
              </a:rPr>
              <a:t>ow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10" dirty="0">
                <a:latin typeface="PMingLiU"/>
                <a:cs typeface="PMingLiU"/>
              </a:rPr>
              <a:t>e</a:t>
            </a:r>
            <a:r>
              <a:rPr sz="1000" spc="55" dirty="0">
                <a:latin typeface="PMingLiU"/>
                <a:cs typeface="PMingLiU"/>
              </a:rPr>
              <a:t>r,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50" dirty="0">
                <a:latin typeface="PMingLiU"/>
                <a:cs typeface="PMingLiU"/>
              </a:rPr>
              <a:t>u</a:t>
            </a:r>
            <a:r>
              <a:rPr sz="1000" spc="40" dirty="0">
                <a:latin typeface="PMingLiU"/>
                <a:cs typeface="PMingLiU"/>
              </a:rPr>
              <a:t>st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b</a:t>
            </a:r>
            <a:r>
              <a:rPr sz="1000" spc="55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40" dirty="0">
                <a:latin typeface="PMingLiU"/>
                <a:cs typeface="PMingLiU"/>
              </a:rPr>
              <a:t>a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c</a:t>
            </a:r>
            <a:r>
              <a:rPr sz="1000" spc="1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g</a:t>
            </a:r>
            <a:r>
              <a:rPr sz="1000" spc="60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</a:t>
            </a:r>
            <a:r>
              <a:rPr sz="1000" spc="40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</a:t>
            </a:r>
            <a:r>
              <a:rPr sz="1000" spc="15" dirty="0">
                <a:latin typeface="PMingLiU"/>
                <a:cs typeface="PMingLiU"/>
              </a:rPr>
              <a:t>t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n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50" dirty="0">
                <a:latin typeface="PMingLiU"/>
                <a:cs typeface="PMingLiU"/>
              </a:rPr>
              <a:t>u</a:t>
            </a:r>
            <a:r>
              <a:rPr sz="1000" spc="30" dirty="0">
                <a:latin typeface="PMingLiU"/>
                <a:cs typeface="PMingLiU"/>
              </a:rPr>
              <a:t>g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w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50" dirty="0">
                <a:latin typeface="PMingLiU"/>
                <a:cs typeface="PMingLiU"/>
              </a:rPr>
              <a:t>s</a:t>
            </a:r>
            <a:r>
              <a:rPr sz="1000" spc="15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s</a:t>
            </a:r>
            <a:r>
              <a:rPr sz="1000" spc="40" dirty="0">
                <a:latin typeface="PMingLiU"/>
                <a:cs typeface="PMingLiU"/>
              </a:rPr>
              <a:t>su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-5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q</a:t>
            </a:r>
            <a:r>
              <a:rPr sz="1000" spc="60" dirty="0">
                <a:latin typeface="PMingLiU"/>
                <a:cs typeface="PMingLiU"/>
              </a:rPr>
              <a:t>u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d</a:t>
            </a:r>
            <a:r>
              <a:rPr sz="1000" spc="30" dirty="0">
                <a:latin typeface="PMingLiU"/>
                <a:cs typeface="PMingLiU"/>
              </a:rPr>
              <a:t>s.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150" dirty="0">
                <a:latin typeface="PMingLiU"/>
                <a:cs typeface="PMingLiU"/>
              </a:rPr>
              <a:t>M</a:t>
            </a:r>
            <a:r>
              <a:rPr sz="1000" spc="65" dirty="0">
                <a:latin typeface="PMingLiU"/>
                <a:cs typeface="PMingLiU"/>
              </a:rPr>
              <a:t>od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25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s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10" dirty="0">
                <a:latin typeface="PMingLiU"/>
                <a:cs typeface="PMingLiU"/>
              </a:rPr>
              <a:t>g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60" dirty="0">
                <a:latin typeface="PMingLiU"/>
                <a:cs typeface="PMingLiU"/>
              </a:rPr>
              <a:t>uc</a:t>
            </a:r>
            <a:r>
              <a:rPr sz="1000" spc="1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e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40" dirty="0">
                <a:latin typeface="PMingLiU"/>
                <a:cs typeface="PMingLiU"/>
              </a:rPr>
              <a:t>h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q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40" dirty="0">
                <a:latin typeface="PMingLiU"/>
                <a:cs typeface="PMingLiU"/>
              </a:rPr>
              <a:t>o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n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55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55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40" dirty="0">
                <a:latin typeface="PMingLiU"/>
                <a:cs typeface="PMingLiU"/>
              </a:rPr>
              <a:t>ti</a:t>
            </a:r>
            <a:r>
              <a:rPr sz="1000" spc="20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o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80" dirty="0">
                <a:latin typeface="PMingLiU"/>
                <a:cs typeface="PMingLiU"/>
              </a:rPr>
              <a:t>an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w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p</a:t>
            </a:r>
            <a:r>
              <a:rPr sz="1000" spc="60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-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b</a:t>
            </a:r>
            <a:r>
              <a:rPr sz="100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20" dirty="0">
                <a:latin typeface="PMingLiU"/>
                <a:cs typeface="PMingLiU"/>
              </a:rPr>
              <a:t>ly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f</a:t>
            </a:r>
            <a:r>
              <a:rPr sz="1000" spc="5" dirty="0">
                <a:latin typeface="PMingLiU"/>
                <a:cs typeface="PMingLiU"/>
              </a:rPr>
              <a:t>e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y</a:t>
            </a:r>
            <a:r>
              <a:rPr sz="1000" spc="5" dirty="0">
                <a:latin typeface="PMingLiU"/>
                <a:cs typeface="PMingLiU"/>
              </a:rPr>
              <a:t>e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526" y="8583431"/>
            <a:ext cx="291020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i="1" spc="25" dirty="0">
                <a:latin typeface="Book Antiqua"/>
                <a:cs typeface="Book Antiqua"/>
              </a:rPr>
              <a:t>Mate</a:t>
            </a:r>
            <a:r>
              <a:rPr sz="1000" i="1" spc="10" dirty="0">
                <a:latin typeface="Book Antiqua"/>
                <a:cs typeface="Book Antiqua"/>
              </a:rPr>
              <a:t>rial</a:t>
            </a:r>
            <a:r>
              <a:rPr sz="1000" i="1" spc="80" dirty="0">
                <a:latin typeface="Book Antiqua"/>
                <a:cs typeface="Book Antiqua"/>
              </a:rPr>
              <a:t> </a:t>
            </a:r>
            <a:r>
              <a:rPr sz="1000" i="1" spc="75" dirty="0">
                <a:latin typeface="Book Antiqua"/>
                <a:cs typeface="Book Antiqua"/>
              </a:rPr>
              <a:t>of</a:t>
            </a:r>
            <a:r>
              <a:rPr sz="1000" i="1" spc="85" dirty="0">
                <a:latin typeface="Book Antiqua"/>
                <a:cs typeface="Book Antiqua"/>
              </a:rPr>
              <a:t> </a:t>
            </a:r>
            <a:r>
              <a:rPr sz="1000" i="1" spc="35" dirty="0">
                <a:latin typeface="Book Antiqua"/>
                <a:cs typeface="Book Antiqua"/>
              </a:rPr>
              <a:t>the</a:t>
            </a:r>
            <a:r>
              <a:rPr sz="1000" i="1" spc="80" dirty="0">
                <a:latin typeface="Book Antiqua"/>
                <a:cs typeface="Book Antiqua"/>
              </a:rPr>
              <a:t> </a:t>
            </a:r>
            <a:r>
              <a:rPr sz="1000" i="1" spc="25" dirty="0">
                <a:latin typeface="Book Antiqua"/>
                <a:cs typeface="Book Antiqua"/>
              </a:rPr>
              <a:t>partiti</a:t>
            </a:r>
            <a:r>
              <a:rPr sz="1000" i="1" spc="40" dirty="0">
                <a:latin typeface="Book Antiqua"/>
                <a:cs typeface="Book Antiqua"/>
              </a:rPr>
              <a:t>o</a:t>
            </a:r>
            <a:r>
              <a:rPr sz="1000" i="1" spc="-10" dirty="0">
                <a:latin typeface="Book Antiqua"/>
                <a:cs typeface="Book Antiqua"/>
              </a:rPr>
              <a:t>n</a:t>
            </a:r>
            <a:r>
              <a:rPr sz="1000" i="1" dirty="0">
                <a:latin typeface="Book Antiqua"/>
                <a:cs typeface="Book Antiqua"/>
              </a:rPr>
              <a:t>   </a:t>
            </a:r>
            <a:r>
              <a:rPr sz="1000" i="1" spc="70" dirty="0">
                <a:latin typeface="Book Antiqua"/>
                <a:cs typeface="Book Antiqua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food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proces</a:t>
            </a:r>
            <a:r>
              <a:rPr sz="1000" spc="35" dirty="0">
                <a:latin typeface="PMingLiU"/>
                <a:cs typeface="PMingLiU"/>
              </a:rPr>
              <a:t>sing,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normal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ma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erial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stainl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steel,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which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h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fairly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go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chara</a:t>
            </a:r>
            <a:r>
              <a:rPr sz="1000" spc="65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teristics.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2491" y="687700"/>
            <a:ext cx="2914650" cy="576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just">
              <a:lnSpc>
                <a:spcPct val="99600"/>
              </a:lnSpc>
            </a:pPr>
            <a:r>
              <a:rPr sz="1000" i="1" spc="20" dirty="0">
                <a:latin typeface="Book Antiqua"/>
                <a:cs typeface="Book Antiqua"/>
              </a:rPr>
              <a:t>Presence</a:t>
            </a:r>
            <a:r>
              <a:rPr sz="1000" i="1" spc="90" dirty="0">
                <a:latin typeface="Book Antiqua"/>
                <a:cs typeface="Book Antiqua"/>
              </a:rPr>
              <a:t> </a:t>
            </a:r>
            <a:r>
              <a:rPr sz="1000" i="1" spc="75" dirty="0">
                <a:latin typeface="Book Antiqua"/>
                <a:cs typeface="Book Antiqua"/>
              </a:rPr>
              <a:t>of</a:t>
            </a:r>
            <a:r>
              <a:rPr sz="1000" i="1" spc="80" dirty="0">
                <a:latin typeface="Book Antiqua"/>
                <a:cs typeface="Book Antiqua"/>
              </a:rPr>
              <a:t> </a:t>
            </a:r>
            <a:r>
              <a:rPr sz="1000" i="1" spc="20" dirty="0">
                <a:latin typeface="Book Antiqua"/>
                <a:cs typeface="Book Antiqua"/>
              </a:rPr>
              <a:t>fouli</a:t>
            </a:r>
            <a:r>
              <a:rPr sz="1000" i="1" spc="45" dirty="0">
                <a:latin typeface="Book Antiqua"/>
                <a:cs typeface="Book Antiqua"/>
              </a:rPr>
              <a:t>n</a:t>
            </a:r>
            <a:r>
              <a:rPr sz="1000" i="1" spc="-5" dirty="0">
                <a:latin typeface="Book Antiqua"/>
                <a:cs typeface="Book Antiqua"/>
              </a:rPr>
              <a:t>g</a:t>
            </a:r>
            <a:r>
              <a:rPr sz="1000" i="1" spc="75" dirty="0">
                <a:latin typeface="Book Antiqua"/>
                <a:cs typeface="Book Antiqua"/>
              </a:rPr>
              <a:t> </a:t>
            </a:r>
            <a:r>
              <a:rPr sz="1000" i="1" spc="40" dirty="0">
                <a:latin typeface="Book Antiqua"/>
                <a:cs typeface="Book Antiqua"/>
              </a:rPr>
              <a:t>ma</a:t>
            </a:r>
            <a:r>
              <a:rPr sz="1000" i="1" spc="25" dirty="0">
                <a:latin typeface="Book Antiqua"/>
                <a:cs typeface="Book Antiqua"/>
              </a:rPr>
              <a:t>t</a:t>
            </a:r>
            <a:r>
              <a:rPr sz="1000" i="1" spc="15" dirty="0">
                <a:latin typeface="Book Antiqua"/>
                <a:cs typeface="Book Antiqua"/>
              </a:rPr>
              <a:t>ter</a:t>
            </a:r>
            <a:r>
              <a:rPr sz="1000" i="1" dirty="0">
                <a:latin typeface="Book Antiqua"/>
                <a:cs typeface="Book Antiqua"/>
              </a:rPr>
              <a:t>    </a:t>
            </a:r>
            <a:r>
              <a:rPr sz="1000" i="1" spc="-55" dirty="0">
                <a:latin typeface="Book Antiqua"/>
                <a:cs typeface="Book Antiqua"/>
              </a:rPr>
              <a:t> </a:t>
            </a:r>
            <a:r>
              <a:rPr sz="1000" spc="80" dirty="0">
                <a:latin typeface="PMingLiU"/>
                <a:cs typeface="PMingLiU"/>
              </a:rPr>
              <a:t>Most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dairy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45" dirty="0">
                <a:latin typeface="PMingLiU"/>
                <a:cs typeface="PMingLiU"/>
              </a:rPr>
              <a:t>ucts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sens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tive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50" dirty="0">
                <a:latin typeface="PMingLiU"/>
                <a:cs typeface="PMingLiU"/>
              </a:rPr>
              <a:t>ing,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wh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ch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therefore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done</a:t>
            </a:r>
            <a:r>
              <a:rPr sz="1000" spc="35" dirty="0">
                <a:latin typeface="PMingLiU"/>
                <a:cs typeface="PMingLiU"/>
              </a:rPr>
              <a:t> very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carefully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av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id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damag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sur-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face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hot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relat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risk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40" dirty="0">
                <a:latin typeface="PMingLiU"/>
                <a:cs typeface="PMingLiU"/>
              </a:rPr>
              <a:t>teins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w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15" dirty="0">
                <a:latin typeface="PMingLiU"/>
                <a:cs typeface="PMingLiU"/>
              </a:rPr>
              <a:t>ll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coag</a:t>
            </a:r>
            <a:r>
              <a:rPr sz="1000" spc="70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late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deposited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thin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lay</a:t>
            </a:r>
            <a:r>
              <a:rPr sz="1000" spc="4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partitio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30" dirty="0">
                <a:latin typeface="PMingLiU"/>
                <a:cs typeface="PMingLiU"/>
              </a:rPr>
              <a:t>s.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dif-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ferential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0" dirty="0">
                <a:latin typeface="PMingLiU"/>
                <a:cs typeface="PMingLiU"/>
              </a:rPr>
              <a:t>perature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between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medi</a:t>
            </a:r>
            <a:r>
              <a:rPr sz="1000" spc="70" dirty="0">
                <a:latin typeface="PMingLiU"/>
                <a:cs typeface="PMingLiU"/>
              </a:rPr>
              <a:t>u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should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therefore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small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po</a:t>
            </a:r>
            <a:r>
              <a:rPr sz="1000" spc="5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sible,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normal</a:t>
            </a:r>
            <a:r>
              <a:rPr sz="1000" spc="45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2-3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50" baseline="27777" dirty="0">
                <a:latin typeface="Arial"/>
                <a:cs typeface="Arial"/>
              </a:rPr>
              <a:t>o</a:t>
            </a:r>
            <a:r>
              <a:rPr sz="1000" spc="85" dirty="0">
                <a:latin typeface="PMingLiU"/>
                <a:cs typeface="PMingLiU"/>
              </a:rPr>
              <a:t>C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above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pasteuri</a:t>
            </a:r>
            <a:r>
              <a:rPr sz="1000" spc="65" dirty="0">
                <a:latin typeface="PMingLiU"/>
                <a:cs typeface="PMingLiU"/>
              </a:rPr>
              <a:t>zation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55" dirty="0">
                <a:latin typeface="PMingLiU"/>
                <a:cs typeface="PMingLiU"/>
              </a:rPr>
              <a:t>ure.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ferred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dep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35" dirty="0">
                <a:latin typeface="PMingLiU"/>
                <a:cs typeface="PMingLiU"/>
              </a:rPr>
              <a:t>sit, </a:t>
            </a:r>
            <a:r>
              <a:rPr sz="1000" spc="50" dirty="0">
                <a:latin typeface="PMingLiU"/>
                <a:cs typeface="PMingLiU"/>
              </a:rPr>
              <a:t>reducing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value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overall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coef-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ficient,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i="1" spc="110" dirty="0">
                <a:latin typeface="Book Antiqua"/>
                <a:cs typeface="Book Antiqua"/>
              </a:rPr>
              <a:t>k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</a:t>
            </a:r>
            <a:r>
              <a:rPr sz="1000" spc="70" dirty="0">
                <a:latin typeface="PMingLiU"/>
                <a:cs typeface="PMingLiU"/>
              </a:rPr>
              <a:t>p</a:t>
            </a:r>
            <a:r>
              <a:rPr sz="1000" spc="60" dirty="0">
                <a:latin typeface="PMingLiU"/>
                <a:cs typeface="PMingLiU"/>
              </a:rPr>
              <a:t>erature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differ</a:t>
            </a:r>
            <a:r>
              <a:rPr sz="1000" spc="50" dirty="0">
                <a:latin typeface="PMingLiU"/>
                <a:cs typeface="PMingLiU"/>
              </a:rPr>
              <a:t>ential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bet</a:t>
            </a:r>
            <a:r>
              <a:rPr sz="1000" spc="110" dirty="0">
                <a:latin typeface="PMingLiU"/>
                <a:cs typeface="PMingLiU"/>
              </a:rPr>
              <a:t>w</a:t>
            </a:r>
            <a:r>
              <a:rPr sz="1000" spc="45" dirty="0">
                <a:latin typeface="PMingLiU"/>
                <a:cs typeface="PMingLiU"/>
              </a:rPr>
              <a:t>een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heating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85" dirty="0">
                <a:latin typeface="PMingLiU"/>
                <a:cs typeface="PMingLiU"/>
              </a:rPr>
              <a:t>um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will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then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no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longer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30" dirty="0">
                <a:latin typeface="PMingLiU"/>
                <a:cs typeface="PMingLiU"/>
              </a:rPr>
              <a:t> sufficient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same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amount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before,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ct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ou</a:t>
            </a:r>
            <a:r>
              <a:rPr sz="1000" spc="5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let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will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drop.</a:t>
            </a:r>
            <a:r>
              <a:rPr sz="1000" spc="50" dirty="0">
                <a:latin typeface="PMingLiU"/>
                <a:cs typeface="PMingLiU"/>
              </a:rPr>
              <a:t> This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comp</a:t>
            </a:r>
            <a:r>
              <a:rPr sz="1000" spc="55" dirty="0">
                <a:latin typeface="PMingLiU"/>
                <a:cs typeface="PMingLiU"/>
              </a:rPr>
              <a:t>ensated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50" dirty="0">
                <a:latin typeface="PMingLiU"/>
                <a:cs typeface="PMingLiU"/>
              </a:rPr>
              <a:t> by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inc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40" dirty="0">
                <a:latin typeface="PMingLiU"/>
                <a:cs typeface="PMingLiU"/>
              </a:rPr>
              <a:t>easing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55" dirty="0">
                <a:latin typeface="PMingLiU"/>
                <a:cs typeface="PMingLiU"/>
              </a:rPr>
              <a:t>heating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60" dirty="0">
                <a:latin typeface="PMingLiU"/>
                <a:cs typeface="PMingLiU"/>
              </a:rPr>
              <a:t>medi</a:t>
            </a:r>
            <a:r>
              <a:rPr sz="1000" spc="70" dirty="0">
                <a:latin typeface="PMingLiU"/>
                <a:cs typeface="PMingLiU"/>
              </a:rPr>
              <a:t>um,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5" dirty="0">
                <a:latin typeface="PMingLiU"/>
                <a:cs typeface="PMingLiU"/>
              </a:rPr>
              <a:t>but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45" dirty="0">
                <a:latin typeface="PMingLiU"/>
                <a:cs typeface="PMingLiU"/>
              </a:rPr>
              <a:t>this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raises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surface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more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protein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coagu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45" dirty="0">
                <a:latin typeface="PMingLiU"/>
                <a:cs typeface="PMingLiU"/>
              </a:rPr>
              <a:t>ates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surf</a:t>
            </a:r>
            <a:r>
              <a:rPr sz="1000" spc="60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ce,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thi</a:t>
            </a:r>
            <a:r>
              <a:rPr sz="1000" spc="60" dirty="0">
                <a:latin typeface="PMingLiU"/>
                <a:cs typeface="PMingLiU"/>
              </a:rPr>
              <a:t>c</a:t>
            </a:r>
            <a:r>
              <a:rPr sz="1000" spc="45" dirty="0">
                <a:latin typeface="PMingLiU"/>
                <a:cs typeface="PMingLiU"/>
              </a:rPr>
              <a:t>kness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crust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inc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eases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value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i="1" spc="105" dirty="0">
                <a:latin typeface="Book Antiqua"/>
                <a:cs typeface="Book Antiqua"/>
              </a:rPr>
              <a:t>k</a:t>
            </a:r>
            <a:r>
              <a:rPr sz="1000" i="1" spc="50" dirty="0">
                <a:latin typeface="Book Antiqua"/>
                <a:cs typeface="Book Antiqua"/>
              </a:rPr>
              <a:t> </a:t>
            </a:r>
            <a:r>
              <a:rPr sz="1000" spc="65" dirty="0">
                <a:latin typeface="PMingLiU"/>
                <a:cs typeface="PMingLiU"/>
              </a:rPr>
              <a:t>drops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still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fur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her.</a:t>
            </a:r>
            <a:endParaRPr sz="1000">
              <a:latin typeface="PMingLiU"/>
              <a:cs typeface="PMingLiU"/>
            </a:endParaRPr>
          </a:p>
          <a:p>
            <a:pPr marL="12700" marR="8890" indent="125730" algn="just">
              <a:lnSpc>
                <a:spcPts val="1200"/>
              </a:lnSpc>
              <a:spcBef>
                <a:spcPts val="30"/>
              </a:spcBef>
            </a:pPr>
            <a:r>
              <a:rPr sz="1000" spc="65" dirty="0">
                <a:latin typeface="PMingLiU"/>
                <a:cs typeface="PMingLiU"/>
              </a:rPr>
              <a:t>The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value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i="1" spc="105" dirty="0">
                <a:latin typeface="Book Antiqua"/>
                <a:cs typeface="Book Antiqua"/>
              </a:rPr>
              <a:t>k</a:t>
            </a:r>
            <a:r>
              <a:rPr sz="1000" i="1" dirty="0">
                <a:latin typeface="Book Antiqua"/>
                <a:cs typeface="Book Antiqua"/>
              </a:rPr>
              <a:t> </a:t>
            </a:r>
            <a:r>
              <a:rPr sz="1000" i="1" spc="-35" dirty="0">
                <a:latin typeface="Book Antiqua"/>
                <a:cs typeface="Book Antiqua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affect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rate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</a:t>
            </a:r>
            <a:r>
              <a:rPr sz="1000" spc="65" dirty="0">
                <a:latin typeface="PMingLiU"/>
                <a:cs typeface="PMingLiU"/>
              </a:rPr>
              <a:t>h</a:t>
            </a:r>
            <a:r>
              <a:rPr sz="1000" spc="55" dirty="0">
                <a:latin typeface="PMingLiU"/>
                <a:cs typeface="PMingLiU"/>
              </a:rPr>
              <a:t>anger.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Incr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asing</a:t>
            </a:r>
            <a:r>
              <a:rPr sz="1000" spc="55" dirty="0">
                <a:latin typeface="PMingLiU"/>
                <a:cs typeface="PMingLiU"/>
              </a:rPr>
              <a:t> the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60" dirty="0">
                <a:latin typeface="PMingLiU"/>
                <a:cs typeface="PMingLiU"/>
              </a:rPr>
              <a:t> rate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makes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more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turbu</a:t>
            </a:r>
            <a:r>
              <a:rPr sz="1000" spc="50" dirty="0">
                <a:latin typeface="PMingLiU"/>
                <a:cs typeface="PMingLiU"/>
              </a:rPr>
              <a:t>l</a:t>
            </a:r>
            <a:r>
              <a:rPr sz="1000" spc="55" dirty="0">
                <a:latin typeface="PMingLiU"/>
                <a:cs typeface="PMingLiU"/>
              </a:rPr>
              <a:t>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increas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value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i="1" spc="105" dirty="0">
                <a:latin typeface="Book Antiqua"/>
                <a:cs typeface="Book Antiqua"/>
              </a:rPr>
              <a:t>k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Throttl</a:t>
            </a:r>
            <a:r>
              <a:rPr sz="1000" spc="50" dirty="0">
                <a:latin typeface="PMingLiU"/>
                <a:cs typeface="PMingLiU"/>
              </a:rPr>
              <a:t>ing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red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25" dirty="0">
                <a:latin typeface="PMingLiU"/>
                <a:cs typeface="PMingLiU"/>
              </a:rPr>
              <a:t>ces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turbule</a:t>
            </a:r>
            <a:r>
              <a:rPr sz="1000" spc="8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ce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hence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reduces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value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i="1" spc="105" dirty="0">
                <a:latin typeface="Book Antiqua"/>
                <a:cs typeface="Book Antiqua"/>
              </a:rPr>
              <a:t>k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mode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pasteuri</a:t>
            </a:r>
            <a:r>
              <a:rPr sz="1000" spc="65" dirty="0">
                <a:latin typeface="PMingLiU"/>
                <a:cs typeface="PMingLiU"/>
              </a:rPr>
              <a:t>z</a:t>
            </a:r>
            <a:r>
              <a:rPr sz="1000" spc="35" dirty="0">
                <a:latin typeface="PMingLiU"/>
                <a:cs typeface="PMingLiU"/>
              </a:rPr>
              <a:t>ers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sterili</a:t>
            </a:r>
            <a:r>
              <a:rPr sz="1000" spc="50" dirty="0">
                <a:latin typeface="PMingLiU"/>
                <a:cs typeface="PMingLiU"/>
              </a:rPr>
              <a:t>z</a:t>
            </a:r>
            <a:r>
              <a:rPr sz="1000" spc="35" dirty="0">
                <a:latin typeface="PMingLiU"/>
                <a:cs typeface="PMingLiU"/>
              </a:rPr>
              <a:t>ers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possi</a:t>
            </a:r>
            <a:r>
              <a:rPr sz="1000" spc="60" dirty="0">
                <a:latin typeface="PMingLiU"/>
                <a:cs typeface="PMingLiU"/>
              </a:rPr>
              <a:t>b</a:t>
            </a:r>
            <a:r>
              <a:rPr sz="1000" spc="30" dirty="0">
                <a:latin typeface="PMingLiU"/>
                <a:cs typeface="PMingLiU"/>
              </a:rPr>
              <a:t>ility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var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able capacity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55" dirty="0">
                <a:latin typeface="PMingLiU"/>
                <a:cs typeface="PMingLiU"/>
              </a:rPr>
              <a:t> often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incl</a:t>
            </a:r>
            <a:r>
              <a:rPr sz="1000" spc="60" dirty="0">
                <a:latin typeface="PMingLiU"/>
                <a:cs typeface="PMingLiU"/>
              </a:rPr>
              <a:t>uded.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addi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ion,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mu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65" dirty="0">
                <a:latin typeface="PMingLiU"/>
                <a:cs typeface="PMingLiU"/>
              </a:rPr>
              <a:t>tipurp</a:t>
            </a:r>
            <a:r>
              <a:rPr sz="1000" spc="85" dirty="0">
                <a:latin typeface="PMingLiU"/>
                <a:cs typeface="PMingLiU"/>
              </a:rPr>
              <a:t>o</a:t>
            </a:r>
            <a:r>
              <a:rPr sz="1000" spc="20" dirty="0">
                <a:latin typeface="PMingLiU"/>
                <a:cs typeface="PMingLiU"/>
              </a:rPr>
              <a:t>se</a:t>
            </a:r>
            <a:endParaRPr sz="1000">
              <a:latin typeface="PMingLiU"/>
              <a:cs typeface="PMingLiU"/>
            </a:endParaRPr>
          </a:p>
          <a:p>
            <a:pPr marL="12700" marR="8890" algn="just">
              <a:lnSpc>
                <a:spcPts val="1190"/>
              </a:lnSpc>
              <a:spcBef>
                <a:spcPts val="5"/>
              </a:spcBef>
            </a:pPr>
            <a:r>
              <a:rPr sz="1000" spc="55" dirty="0">
                <a:latin typeface="PMingLiU"/>
                <a:cs typeface="PMingLiU"/>
              </a:rPr>
              <a:t>plants,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i.e.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plan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designed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proces</a:t>
            </a:r>
            <a:r>
              <a:rPr sz="1000" spc="35" dirty="0">
                <a:latin typeface="PMingLiU"/>
                <a:cs typeface="PMingLiU"/>
              </a:rPr>
              <a:t>sing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various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products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comb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60" dirty="0">
                <a:latin typeface="PMingLiU"/>
                <a:cs typeface="PMingLiU"/>
              </a:rPr>
              <a:t>nati</a:t>
            </a:r>
            <a:r>
              <a:rPr sz="1000" spc="85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n,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today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com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65" dirty="0">
                <a:latin typeface="PMingLiU"/>
                <a:cs typeface="PMingLiU"/>
              </a:rPr>
              <a:t>on.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As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</a:t>
            </a:r>
            <a:endParaRPr sz="1000">
              <a:latin typeface="PMingLiU"/>
              <a:cs typeface="PMingLiU"/>
            </a:endParaRPr>
          </a:p>
          <a:p>
            <a:pPr marL="12700" marR="9525" algn="just">
              <a:lnSpc>
                <a:spcPts val="1190"/>
              </a:lnSpc>
              <a:spcBef>
                <a:spcPts val="5"/>
              </a:spcBef>
            </a:pPr>
            <a:r>
              <a:rPr sz="1000" spc="55" dirty="0">
                <a:latin typeface="PMingLiU"/>
                <a:cs typeface="PMingLiU"/>
              </a:rPr>
              <a:t>example,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mode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50" dirty="0">
                <a:latin typeface="PMingLiU"/>
                <a:cs typeface="PMingLiU"/>
              </a:rPr>
              <a:t> milk </a:t>
            </a:r>
            <a:r>
              <a:rPr sz="1000" spc="30" dirty="0">
                <a:latin typeface="PMingLiU"/>
                <a:cs typeface="PMingLiU"/>
              </a:rPr>
              <a:t>sterili</a:t>
            </a:r>
            <a:r>
              <a:rPr sz="1000" spc="50" dirty="0">
                <a:latin typeface="PMingLiU"/>
                <a:cs typeface="PMingLiU"/>
              </a:rPr>
              <a:t>z</a:t>
            </a:r>
            <a:r>
              <a:rPr sz="1000" spc="45" dirty="0">
                <a:latin typeface="PMingLiU"/>
                <a:cs typeface="PMingLiU"/>
              </a:rPr>
              <a:t>er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 </a:t>
            </a:r>
            <a:r>
              <a:rPr sz="1000" spc="80" dirty="0">
                <a:latin typeface="PMingLiU"/>
                <a:cs typeface="PMingLiU"/>
              </a:rPr>
              <a:t>10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000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975" spc="532" baseline="38461" dirty="0">
                <a:latin typeface="Arial"/>
                <a:cs typeface="Arial"/>
              </a:rPr>
              <a:t>-</a:t>
            </a:r>
            <a:r>
              <a:rPr sz="975" spc="157" baseline="38461" dirty="0">
                <a:latin typeface="PMingLiU"/>
                <a:cs typeface="PMingLiU"/>
              </a:rPr>
              <a:t>1</a:t>
            </a:r>
            <a:r>
              <a:rPr sz="975" baseline="38461" dirty="0">
                <a:latin typeface="PMingLiU"/>
                <a:cs typeface="PMingLiU"/>
              </a:rPr>
              <a:t> </a:t>
            </a:r>
            <a:r>
              <a:rPr sz="975" spc="-52" baseline="38461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whole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lk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may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capab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processing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milk-</a:t>
            </a:r>
            <a:endParaRPr sz="1000">
              <a:latin typeface="PMingLiU"/>
              <a:cs typeface="PMingLiU"/>
            </a:endParaRPr>
          </a:p>
          <a:p>
            <a:pPr marL="12700" algn="just">
              <a:lnSpc>
                <a:spcPts val="1155"/>
              </a:lnSpc>
            </a:pPr>
            <a:r>
              <a:rPr sz="1000" spc="55" dirty="0">
                <a:latin typeface="PMingLiU"/>
                <a:cs typeface="PMingLiU"/>
              </a:rPr>
              <a:t>based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45" dirty="0">
                <a:latin typeface="PMingLiU"/>
                <a:cs typeface="PMingLiU"/>
              </a:rPr>
              <a:t>anilla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puddi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5000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975" spc="532" baseline="38461" dirty="0">
                <a:latin typeface="Arial"/>
                <a:cs typeface="Arial"/>
              </a:rPr>
              <a:t>-</a:t>
            </a:r>
            <a:r>
              <a:rPr sz="975" spc="150" baseline="38461" dirty="0">
                <a:latin typeface="PMingLiU"/>
                <a:cs typeface="PMingLiU"/>
              </a:rPr>
              <a:t>1</a:t>
            </a:r>
            <a:r>
              <a:rPr sz="1000" spc="45" dirty="0">
                <a:latin typeface="PMingLiU"/>
                <a:cs typeface="PMingLiU"/>
              </a:rPr>
              <a:t>.</a:t>
            </a:r>
            <a:endParaRPr sz="1000">
              <a:latin typeface="PMingLiU"/>
              <a:cs typeface="PMingLiU"/>
            </a:endParaRPr>
          </a:p>
          <a:p>
            <a:pPr marL="12700" marR="8890" indent="125730" algn="just">
              <a:lnSpc>
                <a:spcPct val="99600"/>
              </a:lnSpc>
            </a:pP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calculating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area,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sensitive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nature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process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de</a:t>
            </a:r>
            <a:r>
              <a:rPr sz="1000" spc="70" dirty="0">
                <a:latin typeface="PMingLiU"/>
                <a:cs typeface="PMingLiU"/>
              </a:rPr>
              <a:t>mands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cons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dered.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Two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fact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40" dirty="0">
                <a:latin typeface="PMingLiU"/>
                <a:cs typeface="PMingLiU"/>
              </a:rPr>
              <a:t>rs,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not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included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formula,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require</a:t>
            </a:r>
            <a:r>
              <a:rPr sz="1000" spc="110" dirty="0">
                <a:latin typeface="PMingLiU"/>
                <a:cs typeface="PMingLiU"/>
              </a:rPr>
              <a:t>m</a:t>
            </a:r>
            <a:r>
              <a:rPr sz="1000" spc="45" dirty="0">
                <a:latin typeface="PMingLiU"/>
                <a:cs typeface="PMingLiU"/>
              </a:rPr>
              <a:t>ents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cleanabil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ty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running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time.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2188" y="6608084"/>
            <a:ext cx="2910840" cy="243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30" dirty="0">
                <a:latin typeface="Times New Roman"/>
                <a:cs typeface="Times New Roman"/>
              </a:rPr>
              <a:t>Cleanab</a:t>
            </a:r>
            <a:r>
              <a:rPr sz="1000" spc="25" dirty="0">
                <a:latin typeface="Times New Roman"/>
                <a:cs typeface="Times New Roman"/>
              </a:rPr>
              <a:t>i</a:t>
            </a:r>
            <a:r>
              <a:rPr sz="1000" spc="10" dirty="0">
                <a:latin typeface="Times New Roman"/>
                <a:cs typeface="Times New Roman"/>
              </a:rPr>
              <a:t>lity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requ</a:t>
            </a:r>
            <a:r>
              <a:rPr sz="1000" spc="25" dirty="0">
                <a:latin typeface="Times New Roman"/>
                <a:cs typeface="Times New Roman"/>
              </a:rPr>
              <a:t>irements</a:t>
            </a:r>
            <a:r>
              <a:rPr sz="1000" dirty="0">
                <a:latin typeface="Times New Roman"/>
                <a:cs typeface="Times New Roman"/>
              </a:rPr>
              <a:t>   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dairy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cl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65" dirty="0">
                <a:latin typeface="PMingLiU"/>
                <a:cs typeface="PMingLiU"/>
              </a:rPr>
              <a:t>aned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uction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cycle,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circul</a:t>
            </a:r>
            <a:r>
              <a:rPr sz="1000" spc="5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ting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dete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gents.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To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achi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25" dirty="0">
                <a:latin typeface="PMingLiU"/>
                <a:cs typeface="PMingLiU"/>
              </a:rPr>
              <a:t>ve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efficie</a:t>
            </a:r>
            <a:r>
              <a:rPr sz="1000" spc="35" dirty="0">
                <a:latin typeface="PMingLiU"/>
                <a:cs typeface="PMingLiU"/>
              </a:rPr>
              <a:t>n</a:t>
            </a:r>
            <a:r>
              <a:rPr sz="1000" spc="70" dirty="0">
                <a:latin typeface="PMingLiU"/>
                <a:cs typeface="PMingLiU"/>
              </a:rPr>
              <a:t>t </a:t>
            </a:r>
            <a:r>
              <a:rPr sz="1000" spc="45" dirty="0">
                <a:latin typeface="PMingLiU"/>
                <a:cs typeface="PMingLiU"/>
              </a:rPr>
              <a:t>cleaning,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des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gned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not</a:t>
            </a:r>
            <a:r>
              <a:rPr sz="1000" spc="50" dirty="0">
                <a:latin typeface="PMingLiU"/>
                <a:cs typeface="PMingLiU"/>
              </a:rPr>
              <a:t> only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 </a:t>
            </a:r>
            <a:r>
              <a:rPr sz="1000" spc="55" dirty="0">
                <a:latin typeface="PMingLiU"/>
                <a:cs typeface="PMingLiU"/>
              </a:rPr>
              <a:t>meet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requ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rement</a:t>
            </a:r>
            <a:r>
              <a:rPr sz="1000" spc="50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but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cleaning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nd.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If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some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ssages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he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very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wide,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i.e.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have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sever</a:t>
            </a:r>
            <a:r>
              <a:rPr sz="1000" spc="50" dirty="0">
                <a:latin typeface="PMingLiU"/>
                <a:cs typeface="PMingLiU"/>
              </a:rPr>
              <a:t>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parallel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channels,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 </a:t>
            </a:r>
            <a:r>
              <a:rPr sz="1000" spc="70" dirty="0">
                <a:latin typeface="PMingLiU"/>
                <a:cs typeface="PMingLiU"/>
              </a:rPr>
              <a:t>turbu</a:t>
            </a:r>
            <a:r>
              <a:rPr sz="1000" spc="50" dirty="0">
                <a:latin typeface="PMingLiU"/>
                <a:cs typeface="PMingLiU"/>
              </a:rPr>
              <a:t>l</a:t>
            </a:r>
            <a:r>
              <a:rPr sz="1000" spc="40" dirty="0">
                <a:latin typeface="PMingLiU"/>
                <a:cs typeface="PMingLiU"/>
              </a:rPr>
              <a:t>ence</a:t>
            </a:r>
            <a:r>
              <a:rPr sz="1000" spc="55" dirty="0">
                <a:latin typeface="PMingLiU"/>
                <a:cs typeface="PMingLiU"/>
              </a:rPr>
              <a:t> during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cleaning</a:t>
            </a:r>
            <a:r>
              <a:rPr sz="1000" spc="65" dirty="0">
                <a:latin typeface="PMingLiU"/>
                <a:cs typeface="PMingLiU"/>
              </a:rPr>
              <a:t> may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not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enough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45" dirty="0">
                <a:latin typeface="PMingLiU"/>
                <a:cs typeface="PMingLiU"/>
              </a:rPr>
              <a:t>ove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</a:t>
            </a:r>
            <a:r>
              <a:rPr sz="1000" spc="70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ling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de</a:t>
            </a:r>
            <a:r>
              <a:rPr sz="1000" spc="70" dirty="0">
                <a:latin typeface="PMingLiU"/>
                <a:cs typeface="PMingLiU"/>
              </a:rPr>
              <a:t>p</a:t>
            </a:r>
            <a:r>
              <a:rPr sz="1000" spc="40" dirty="0">
                <a:latin typeface="PMingLiU"/>
                <a:cs typeface="PMingLiU"/>
              </a:rPr>
              <a:t>osits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eff</a:t>
            </a:r>
            <a:r>
              <a:rPr sz="1000" spc="30" dirty="0">
                <a:latin typeface="PMingLiU"/>
                <a:cs typeface="PMingLiU"/>
              </a:rPr>
              <a:t>ectively.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On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other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hand,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if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some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passag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very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rrow,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i.e.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few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parallel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chan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els,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turbu</a:t>
            </a:r>
            <a:r>
              <a:rPr sz="1000" spc="50" dirty="0">
                <a:latin typeface="PMingLiU"/>
                <a:cs typeface="PMingLiU"/>
              </a:rPr>
              <a:t>l</a:t>
            </a:r>
            <a:r>
              <a:rPr sz="1000" spc="40" dirty="0">
                <a:latin typeface="PMingLiU"/>
                <a:cs typeface="PMingLiU"/>
              </a:rPr>
              <a:t>ence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may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so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high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spc="55" dirty="0">
                <a:latin typeface="PMingLiU"/>
                <a:cs typeface="PMingLiU"/>
              </a:rPr>
              <a:t> 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pres</a:t>
            </a:r>
            <a:r>
              <a:rPr sz="1000" spc="45" dirty="0">
                <a:latin typeface="PMingLiU"/>
                <a:cs typeface="PMingLiU"/>
              </a:rPr>
              <a:t>s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drop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will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very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grea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Such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high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pressure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drop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may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red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25" dirty="0">
                <a:latin typeface="PMingLiU"/>
                <a:cs typeface="PMingLiU"/>
              </a:rPr>
              <a:t>ce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veloci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cleaning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solu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ion,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thereby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reduc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its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effectiv</a:t>
            </a:r>
            <a:r>
              <a:rPr sz="1000" spc="4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ness.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therefore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des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gned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effective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cl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55" dirty="0">
                <a:latin typeface="PMingLiU"/>
                <a:cs typeface="PMingLiU"/>
              </a:rPr>
              <a:t>aning.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482" y="453059"/>
            <a:ext cx="5921375" cy="0"/>
          </a:xfrm>
          <a:custGeom>
            <a:avLst/>
            <a:gdLst/>
            <a:ahLst/>
            <a:cxnLst/>
            <a:rect l="l" t="t" r="r" b="b"/>
            <a:pathLst>
              <a:path w="5921375">
                <a:moveTo>
                  <a:pt x="0" y="0"/>
                </a:moveTo>
                <a:lnTo>
                  <a:pt x="5921273" y="0"/>
                </a:lnTo>
              </a:path>
            </a:pathLst>
          </a:custGeom>
          <a:ln w="6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5782" y="313916"/>
            <a:ext cx="15779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Arial"/>
                <a:cs typeface="Arial"/>
              </a:rPr>
              <a:t>1316   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HEAT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EXCHANGERS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692" y="6005314"/>
            <a:ext cx="2911475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</a:pPr>
            <a:r>
              <a:rPr sz="1000" spc="40" dirty="0">
                <a:latin typeface="Times New Roman"/>
                <a:cs typeface="Times New Roman"/>
              </a:rPr>
              <a:t>Runni</a:t>
            </a:r>
            <a:r>
              <a:rPr sz="1000" spc="45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g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time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require</a:t>
            </a:r>
            <a:r>
              <a:rPr sz="1000" spc="65" dirty="0">
                <a:latin typeface="Times New Roman"/>
                <a:cs typeface="Times New Roman"/>
              </a:rPr>
              <a:t>m</a:t>
            </a:r>
            <a:r>
              <a:rPr sz="1000" spc="35" dirty="0">
                <a:latin typeface="Times New Roman"/>
                <a:cs typeface="Times New Roman"/>
              </a:rPr>
              <a:t>ent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PMingLiU"/>
                <a:cs typeface="PMingLiU"/>
              </a:rPr>
              <a:t>Some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fouling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al</a:t>
            </a:r>
            <a:r>
              <a:rPr sz="1000" spc="105" dirty="0">
                <a:latin typeface="PMingLiU"/>
                <a:cs typeface="PMingLiU"/>
              </a:rPr>
              <a:t>w</a:t>
            </a:r>
            <a:r>
              <a:rPr sz="1000" spc="40" dirty="0">
                <a:latin typeface="PMingLiU"/>
                <a:cs typeface="PMingLiU"/>
              </a:rPr>
              <a:t>ays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oc-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curs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when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cts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above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65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50" baseline="27777" dirty="0">
                <a:latin typeface="Arial"/>
                <a:cs typeface="Arial"/>
              </a:rPr>
              <a:t>o</a:t>
            </a:r>
            <a:r>
              <a:rPr sz="1000" spc="65" dirty="0">
                <a:latin typeface="PMingLiU"/>
                <a:cs typeface="PMingLiU"/>
              </a:rPr>
              <a:t>C.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Hence,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pasteuri</a:t>
            </a:r>
            <a:r>
              <a:rPr sz="1000" spc="65" dirty="0">
                <a:latin typeface="PMingLiU"/>
                <a:cs typeface="PMingLiU"/>
              </a:rPr>
              <a:t>z</a:t>
            </a:r>
            <a:r>
              <a:rPr sz="1000" spc="45" dirty="0">
                <a:latin typeface="PMingLiU"/>
                <a:cs typeface="PMingLiU"/>
              </a:rPr>
              <a:t>er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stopped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perio</a:t>
            </a:r>
            <a:r>
              <a:rPr sz="1000" spc="75" dirty="0">
                <a:latin typeface="PMingLiU"/>
                <a:cs typeface="PMingLiU"/>
              </a:rPr>
              <a:t>d</a:t>
            </a:r>
            <a:r>
              <a:rPr sz="1000" spc="30" dirty="0">
                <a:latin typeface="PMingLiU"/>
                <a:cs typeface="PMingLiU"/>
              </a:rPr>
              <a:t>ically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cl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55" dirty="0">
                <a:latin typeface="PMingLiU"/>
                <a:cs typeface="PMingLiU"/>
              </a:rPr>
              <a:t>aning.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length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run</a:t>
            </a:r>
            <a:r>
              <a:rPr sz="1000" spc="85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time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diffi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50" dirty="0">
                <a:latin typeface="PMingLiU"/>
                <a:cs typeface="PMingLiU"/>
              </a:rPr>
              <a:t>ult,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not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say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imposs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ble,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pred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ct,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dete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60" dirty="0">
                <a:latin typeface="PMingLiU"/>
                <a:cs typeface="PMingLiU"/>
              </a:rPr>
              <a:t>mined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de</a:t>
            </a:r>
            <a:r>
              <a:rPr sz="1000" spc="35" dirty="0">
                <a:latin typeface="PMingLiU"/>
                <a:cs typeface="PMingLiU"/>
              </a:rPr>
              <a:t>gree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fouli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which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depen</a:t>
            </a:r>
            <a:r>
              <a:rPr sz="1000" spc="75" dirty="0">
                <a:latin typeface="PMingLiU"/>
                <a:cs typeface="PMingLiU"/>
              </a:rPr>
              <a:t>d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factors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such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as: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818" y="7219954"/>
            <a:ext cx="2910840" cy="180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 marR="5715" indent="-132080">
              <a:lnSpc>
                <a:spcPct val="100000"/>
              </a:lnSpc>
              <a:buSzPct val="110000"/>
              <a:buFont typeface="Arial"/>
              <a:buChar char="•"/>
              <a:tabLst>
                <a:tab pos="145415" algn="l"/>
              </a:tabLst>
            </a:pP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0" dirty="0">
                <a:latin typeface="PMingLiU"/>
                <a:cs typeface="PMingLiU"/>
              </a:rPr>
              <a:t>perature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differ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nce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between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ct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heat-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medi</a:t>
            </a:r>
            <a:r>
              <a:rPr sz="1000" spc="70" dirty="0">
                <a:latin typeface="PMingLiU"/>
                <a:cs typeface="PMingLiU"/>
              </a:rPr>
              <a:t>u</a:t>
            </a:r>
            <a:r>
              <a:rPr sz="1000" spc="95" dirty="0">
                <a:latin typeface="PMingLiU"/>
                <a:cs typeface="PMingLiU"/>
              </a:rPr>
              <a:t>m</a:t>
            </a:r>
            <a:endParaRPr sz="1000">
              <a:latin typeface="PMingLiU"/>
              <a:cs typeface="PMingLiU"/>
            </a:endParaRPr>
          </a:p>
          <a:p>
            <a:pPr marL="144780" indent="-132080">
              <a:lnSpc>
                <a:spcPts val="1190"/>
              </a:lnSpc>
              <a:buSzPct val="110000"/>
              <a:buFont typeface="Arial"/>
              <a:buChar char="•"/>
              <a:tabLst>
                <a:tab pos="145415" algn="l"/>
              </a:tabLst>
            </a:pP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lk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qu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lity</a:t>
            </a:r>
            <a:endParaRPr sz="1000">
              <a:latin typeface="PMingLiU"/>
              <a:cs typeface="PMingLiU"/>
            </a:endParaRPr>
          </a:p>
          <a:p>
            <a:pPr marL="144780" indent="-132080">
              <a:lnSpc>
                <a:spcPts val="1195"/>
              </a:lnSpc>
              <a:buSzPct val="110000"/>
              <a:buFont typeface="Arial"/>
              <a:buChar char="•"/>
              <a:tabLst>
                <a:tab pos="145415" algn="l"/>
              </a:tabLst>
            </a:pPr>
            <a:r>
              <a:rPr sz="1000" spc="55" dirty="0">
                <a:latin typeface="PMingLiU"/>
                <a:cs typeface="PMingLiU"/>
              </a:rPr>
              <a:t>air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content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endParaRPr sz="1000">
              <a:latin typeface="PMingLiU"/>
              <a:cs typeface="PMingLiU"/>
            </a:endParaRPr>
          </a:p>
          <a:p>
            <a:pPr marL="144780" indent="-132080">
              <a:lnSpc>
                <a:spcPts val="1200"/>
              </a:lnSpc>
              <a:buSzPct val="110000"/>
              <a:buFont typeface="Arial"/>
              <a:buChar char="•"/>
              <a:tabLst>
                <a:tab pos="145415" algn="l"/>
              </a:tabLst>
            </a:pPr>
            <a:r>
              <a:rPr sz="1000" spc="40" dirty="0">
                <a:latin typeface="PMingLiU"/>
                <a:cs typeface="PMingLiU"/>
              </a:rPr>
              <a:t>pres</a:t>
            </a:r>
            <a:r>
              <a:rPr sz="1000" spc="45" dirty="0">
                <a:latin typeface="PMingLiU"/>
                <a:cs typeface="PMingLiU"/>
              </a:rPr>
              <a:t>s</a:t>
            </a:r>
            <a:r>
              <a:rPr sz="1000" spc="55" dirty="0">
                <a:latin typeface="PMingLiU"/>
                <a:cs typeface="PMingLiU"/>
              </a:rPr>
              <a:t>ure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condi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ions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heating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sec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ion.</a:t>
            </a:r>
            <a:endParaRPr sz="1000">
              <a:latin typeface="PMingLiU"/>
              <a:cs typeface="PMingLiU"/>
            </a:endParaRPr>
          </a:p>
          <a:p>
            <a:pPr marL="12700" marR="5080" indent="126364" algn="just">
              <a:lnSpc>
                <a:spcPct val="100000"/>
              </a:lnSpc>
              <a:spcBef>
                <a:spcPts val="1095"/>
              </a:spcBef>
            </a:pP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spc="15" dirty="0">
                <a:latin typeface="PMingLiU"/>
                <a:cs typeface="PMingLiU"/>
              </a:rPr>
              <a:t> is </a:t>
            </a:r>
            <a:r>
              <a:rPr sz="1000" spc="35" dirty="0">
                <a:latin typeface="PMingLiU"/>
                <a:cs typeface="PMingLiU"/>
              </a:rPr>
              <a:t>especially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important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keep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air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content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low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possi</a:t>
            </a:r>
            <a:r>
              <a:rPr sz="1000" spc="60" dirty="0">
                <a:latin typeface="PMingLiU"/>
                <a:cs typeface="PMingLiU"/>
              </a:rPr>
              <a:t>b</a:t>
            </a:r>
            <a:r>
              <a:rPr sz="1000" spc="30" dirty="0">
                <a:latin typeface="PMingLiU"/>
                <a:cs typeface="PMingLiU"/>
              </a:rPr>
              <a:t>le.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Excess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air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will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grea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ly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contrib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inc</a:t>
            </a:r>
            <a:r>
              <a:rPr sz="1000" spc="45" dirty="0">
                <a:latin typeface="PMingLiU"/>
                <a:cs typeface="PMingLiU"/>
              </a:rPr>
              <a:t>reased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fouling.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Under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certain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60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n-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ditions,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run</a:t>
            </a:r>
            <a:r>
              <a:rPr sz="1000" spc="85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time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may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limited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growth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microor</a:t>
            </a:r>
            <a:r>
              <a:rPr sz="1000" spc="65" dirty="0">
                <a:latin typeface="PMingLiU"/>
                <a:cs typeface="PMingLiU"/>
              </a:rPr>
              <a:t>g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isms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downstre</a:t>
            </a:r>
            <a:r>
              <a:rPr sz="1000" spc="70" dirty="0">
                <a:latin typeface="PMingLiU"/>
                <a:cs typeface="PMingLiU"/>
              </a:rPr>
              <a:t>a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part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regen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rative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section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plate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er.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3424" y="6005385"/>
            <a:ext cx="291020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ct val="100000"/>
              </a:lnSpc>
            </a:pPr>
            <a:r>
              <a:rPr sz="1000" spc="50" dirty="0">
                <a:latin typeface="PMingLiU"/>
                <a:cs typeface="PMingLiU"/>
              </a:rPr>
              <a:t>This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is,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however,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rare;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when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occurs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usually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re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65" dirty="0">
                <a:latin typeface="PMingLiU"/>
                <a:cs typeface="PMingLiU"/>
              </a:rPr>
              <a:t>ated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pret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65" dirty="0">
                <a:latin typeface="PMingLiU"/>
                <a:cs typeface="PMingLiU"/>
              </a:rPr>
              <a:t>eatment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lk.</a:t>
            </a:r>
            <a:endParaRPr sz="1000">
              <a:latin typeface="PMingLiU"/>
              <a:cs typeface="PMingLiU"/>
            </a:endParaRPr>
          </a:p>
          <a:p>
            <a:pPr marL="12700" marR="5080" indent="126364" algn="just">
              <a:lnSpc>
                <a:spcPct val="99500"/>
              </a:lnSpc>
            </a:pPr>
            <a:r>
              <a:rPr sz="1000" spc="75" dirty="0">
                <a:latin typeface="PMingLiU"/>
                <a:cs typeface="PMingLiU"/>
              </a:rPr>
              <a:t>Hen</a:t>
            </a:r>
            <a:r>
              <a:rPr sz="1000" spc="6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important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allow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cl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55" dirty="0">
                <a:latin typeface="PMingLiU"/>
                <a:cs typeface="PMingLiU"/>
              </a:rPr>
              <a:t>aning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regu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75" dirty="0">
                <a:latin typeface="PMingLiU"/>
                <a:cs typeface="PMingLiU"/>
              </a:rPr>
              <a:t>ar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intervals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when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mak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uction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plans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40" dirty="0">
                <a:latin typeface="PMingLiU"/>
                <a:cs typeface="PMingLiU"/>
              </a:rPr>
              <a:t>steurizers.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3058" y="6891106"/>
            <a:ext cx="2912745" cy="128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900" spc="50" dirty="0">
                <a:latin typeface="Arial"/>
                <a:cs typeface="Arial"/>
              </a:rPr>
              <a:t>Regeneration</a:t>
            </a:r>
            <a:endParaRPr sz="900">
              <a:latin typeface="Arial"/>
              <a:cs typeface="Arial"/>
            </a:endParaRPr>
          </a:p>
          <a:p>
            <a:pPr marL="12700" marR="5080" indent="-635" algn="just">
              <a:lnSpc>
                <a:spcPct val="100000"/>
              </a:lnSpc>
              <a:spcBef>
                <a:spcPts val="635"/>
              </a:spcBef>
            </a:pPr>
            <a:r>
              <a:rPr sz="1000" spc="35" dirty="0">
                <a:latin typeface="PMingLiU"/>
                <a:cs typeface="PMingLiU"/>
              </a:rPr>
              <a:t>U</a:t>
            </a:r>
            <a:r>
              <a:rPr sz="1000" spc="-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</a:t>
            </a:r>
            <a:r>
              <a:rPr sz="1000" spc="75" dirty="0">
                <a:latin typeface="PMingLiU"/>
                <a:cs typeface="PMingLiU"/>
              </a:rPr>
              <a:t>ot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-5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qu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d,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30" dirty="0">
                <a:latin typeface="PMingLiU"/>
                <a:cs typeface="PMingLiU"/>
              </a:rPr>
              <a:t>u</a:t>
            </a:r>
            <a:r>
              <a:rPr sz="1000" spc="50" dirty="0">
                <a:latin typeface="PMingLiU"/>
                <a:cs typeface="PMingLiU"/>
              </a:rPr>
              <a:t>ch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55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s</a:t>
            </a:r>
            <a:r>
              <a:rPr sz="1000" spc="15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z</a:t>
            </a:r>
            <a:r>
              <a:rPr sz="1000" spc="1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1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40" dirty="0">
                <a:latin typeface="PMingLiU"/>
                <a:cs typeface="PMingLiU"/>
              </a:rPr>
              <a:t>k</a:t>
            </a:r>
            <a:r>
              <a:rPr sz="1000" spc="45" dirty="0">
                <a:latin typeface="PMingLiU"/>
                <a:cs typeface="PMingLiU"/>
              </a:rPr>
              <a:t>, </a:t>
            </a:r>
            <a:r>
              <a:rPr sz="1000" spc="75" dirty="0">
                <a:latin typeface="PMingLiU"/>
                <a:cs typeface="PMingLiU"/>
              </a:rPr>
              <a:t>to </a:t>
            </a:r>
            <a:r>
              <a:rPr sz="1000" spc="65" dirty="0">
                <a:latin typeface="PMingLiU"/>
                <a:cs typeface="PMingLiU"/>
              </a:rPr>
              <a:t>p</a:t>
            </a:r>
            <a:r>
              <a:rPr sz="1000" spc="40" dirty="0">
                <a:latin typeface="PMingLiU"/>
                <a:cs typeface="PMingLiU"/>
              </a:rPr>
              <a:t>re</a:t>
            </a:r>
            <a:r>
              <a:rPr sz="1000" spc="65" dirty="0">
                <a:latin typeface="PMingLiU"/>
                <a:cs typeface="PMingLiU"/>
              </a:rPr>
              <a:t>h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ld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1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10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lk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30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-10" dirty="0">
                <a:latin typeface="PMingLiU"/>
                <a:cs typeface="PMingLiU"/>
              </a:rPr>
              <a:t>l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30" dirty="0">
                <a:latin typeface="PMingLiU"/>
                <a:cs typeface="PMingLiU"/>
              </a:rPr>
              <a:t>g</a:t>
            </a:r>
            <a:r>
              <a:rPr sz="1000" spc="10" dirty="0">
                <a:latin typeface="PMingLiU"/>
                <a:cs typeface="PMingLiU"/>
              </a:rPr>
              <a:t>e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2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ti</a:t>
            </a:r>
            <a:r>
              <a:rPr sz="1000" spc="40" dirty="0">
                <a:latin typeface="PMingLiU"/>
                <a:cs typeface="PMingLiU"/>
              </a:rPr>
              <a:t>o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. </a:t>
            </a:r>
            <a:r>
              <a:rPr sz="1000" spc="90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40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ld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lk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45" dirty="0">
                <a:latin typeface="PMingLiU"/>
                <a:cs typeface="PMingLiU"/>
              </a:rPr>
              <a:t>so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5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rv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40" dirty="0">
                <a:latin typeface="PMingLiU"/>
                <a:cs typeface="PMingLiU"/>
              </a:rPr>
              <a:t>o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75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60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10" dirty="0">
                <a:latin typeface="PMingLiU"/>
                <a:cs typeface="PMingLiU"/>
              </a:rPr>
              <a:t>i</a:t>
            </a:r>
            <a:r>
              <a:rPr sz="1000" dirty="0">
                <a:latin typeface="PMingLiU"/>
                <a:cs typeface="PMingLiU"/>
              </a:rPr>
              <a:t>l</a:t>
            </a:r>
            <a:r>
              <a:rPr sz="1000" spc="60" dirty="0">
                <a:latin typeface="PMingLiU"/>
                <a:cs typeface="PMingLiU"/>
              </a:rPr>
              <a:t>k,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0" dirty="0">
                <a:latin typeface="PMingLiU"/>
                <a:cs typeface="PMingLiU"/>
              </a:rPr>
              <a:t>c</a:t>
            </a:r>
            <a:r>
              <a:rPr sz="1000" spc="65" dirty="0">
                <a:latin typeface="PMingLiU"/>
                <a:cs typeface="PMingLiU"/>
              </a:rPr>
              <a:t>on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90" dirty="0">
                <a:latin typeface="PMingLiU"/>
                <a:cs typeface="PMingLiU"/>
              </a:rPr>
              <a:t>m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5" dirty="0">
                <a:latin typeface="PMingLiU"/>
                <a:cs typeface="PMingLiU"/>
              </a:rPr>
              <a:t>z</a:t>
            </a:r>
            <a:r>
              <a:rPr sz="100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110" dirty="0">
                <a:latin typeface="PMingLiU"/>
                <a:cs typeface="PMingLiU"/>
              </a:rPr>
              <a:t>w</a:t>
            </a:r>
            <a:r>
              <a:rPr sz="1000" spc="45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75" dirty="0">
                <a:latin typeface="PMingLiU"/>
                <a:cs typeface="PMingLiU"/>
              </a:rPr>
              <a:t> a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n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20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spc="5" dirty="0">
                <a:latin typeface="PMingLiU"/>
                <a:cs typeface="PMingLiU"/>
              </a:rPr>
              <a:t>y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30" dirty="0">
                <a:latin typeface="PMingLiU"/>
                <a:cs typeface="PMingLiU"/>
              </a:rPr>
              <a:t>g</a:t>
            </a:r>
            <a:r>
              <a:rPr sz="1000" spc="5" dirty="0">
                <a:latin typeface="PMingLiU"/>
                <a:cs typeface="PMingLiU"/>
              </a:rPr>
              <a:t>e</a:t>
            </a:r>
            <a:r>
              <a:rPr sz="1000" spc="55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65" dirty="0">
                <a:latin typeface="PMingLiU"/>
                <a:cs typeface="PMingLiU"/>
              </a:rPr>
              <a:t>ra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f</a:t>
            </a:r>
            <a:r>
              <a:rPr sz="1000" spc="-15" dirty="0">
                <a:latin typeface="PMingLiU"/>
                <a:cs typeface="PMingLiU"/>
              </a:rPr>
              <a:t>f</a:t>
            </a:r>
            <a:r>
              <a:rPr sz="1000" spc="-30" dirty="0">
                <a:latin typeface="PMingLiU"/>
                <a:cs typeface="PMingLiU"/>
              </a:rPr>
              <a:t>i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25" dirty="0">
                <a:latin typeface="PMingLiU"/>
                <a:cs typeface="PMingLiU"/>
              </a:rPr>
              <a:t>c</a:t>
            </a:r>
            <a:r>
              <a:rPr sz="1000" spc="-5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c</a:t>
            </a:r>
            <a:r>
              <a:rPr sz="1000" spc="-5" dirty="0">
                <a:latin typeface="PMingLiU"/>
                <a:cs typeface="PMingLiU"/>
              </a:rPr>
              <a:t>i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up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9</a:t>
            </a:r>
            <a:r>
              <a:rPr sz="1000" spc="60" dirty="0">
                <a:latin typeface="PMingLiU"/>
                <a:cs typeface="PMingLiU"/>
              </a:rPr>
              <a:t>4</a:t>
            </a:r>
            <a:r>
              <a:rPr sz="1000" spc="210" dirty="0">
                <a:latin typeface="PMingLiU"/>
                <a:cs typeface="PMingLiU"/>
              </a:rPr>
              <a:t>%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9</a:t>
            </a:r>
            <a:r>
              <a:rPr sz="1000" spc="145" dirty="0">
                <a:latin typeface="PMingLiU"/>
                <a:cs typeface="PMingLiU"/>
              </a:rPr>
              <a:t>5%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30" dirty="0">
                <a:latin typeface="PMingLiU"/>
                <a:cs typeface="PMingLiU"/>
              </a:rPr>
              <a:t>a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b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60" dirty="0">
                <a:latin typeface="PMingLiU"/>
                <a:cs typeface="PMingLiU"/>
              </a:rPr>
              <a:t>h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0" dirty="0">
                <a:latin typeface="PMingLiU"/>
                <a:cs typeface="PMingLiU"/>
              </a:rPr>
              <a:t>v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ffi</a:t>
            </a:r>
            <a:r>
              <a:rPr sz="1000" spc="-15" dirty="0">
                <a:latin typeface="PMingLiU"/>
                <a:cs typeface="PMingLiU"/>
              </a:rPr>
              <a:t>c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5" dirty="0">
                <a:latin typeface="PMingLiU"/>
                <a:cs typeface="PMingLiU"/>
              </a:rPr>
              <a:t>e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50" dirty="0">
                <a:latin typeface="PMingLiU"/>
                <a:cs typeface="PMingLiU"/>
              </a:rPr>
              <a:t>o</a:t>
            </a:r>
            <a:r>
              <a:rPr sz="1000" spc="55" dirty="0">
                <a:latin typeface="PMingLiU"/>
                <a:cs typeface="PMingLiU"/>
              </a:rPr>
              <a:t>d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rn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55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s</a:t>
            </a:r>
            <a:r>
              <a:rPr sz="1000" spc="15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z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45" dirty="0">
                <a:latin typeface="PMingLiU"/>
                <a:cs typeface="PMingLiU"/>
              </a:rPr>
              <a:t>a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30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.</a:t>
            </a:r>
            <a:endParaRPr sz="1000">
              <a:latin typeface="PMingLiU"/>
              <a:cs typeface="PMingLiU"/>
            </a:endParaRPr>
          </a:p>
          <a:p>
            <a:pPr marL="140335">
              <a:lnSpc>
                <a:spcPts val="1195"/>
              </a:lnSpc>
            </a:pP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perc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55" dirty="0">
                <a:latin typeface="PMingLiU"/>
                <a:cs typeface="PMingLiU"/>
              </a:rPr>
              <a:t>ntage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40" dirty="0">
                <a:latin typeface="PMingLiU"/>
                <a:cs typeface="PMingLiU"/>
              </a:rPr>
              <a:t> regen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65" dirty="0">
                <a:latin typeface="PMingLiU"/>
                <a:cs typeface="PMingLiU"/>
              </a:rPr>
              <a:t>ration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calc</a:t>
            </a:r>
            <a:r>
              <a:rPr sz="1000" spc="60" dirty="0">
                <a:latin typeface="PMingLiU"/>
                <a:cs typeface="PMingLiU"/>
              </a:rPr>
              <a:t>u</a:t>
            </a:r>
            <a:r>
              <a:rPr sz="1000" spc="55" dirty="0">
                <a:latin typeface="PMingLiU"/>
                <a:cs typeface="PMingLiU"/>
              </a:rPr>
              <a:t>lated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as: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3246" y="8346516"/>
            <a:ext cx="24892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45" dirty="0">
                <a:latin typeface="Book Antiqua"/>
                <a:cs typeface="Book Antiqua"/>
              </a:rPr>
              <a:t>R</a:t>
            </a:r>
            <a:r>
              <a:rPr sz="1000" i="1" spc="25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0812" y="8256740"/>
            <a:ext cx="79756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u="sng" spc="-254" dirty="0">
                <a:latin typeface="Times New Roman"/>
                <a:cs typeface="Times New Roman"/>
              </a:rPr>
              <a:t> </a:t>
            </a:r>
            <a:r>
              <a:rPr sz="1000" u="sng" spc="50" dirty="0">
                <a:latin typeface="Arial"/>
                <a:cs typeface="Arial"/>
              </a:rPr>
              <a:t>(</a:t>
            </a:r>
            <a:r>
              <a:rPr sz="1000" u="sng" spc="-254" dirty="0">
                <a:latin typeface="Times New Roman"/>
                <a:cs typeface="Times New Roman"/>
              </a:rPr>
              <a:t> </a:t>
            </a:r>
            <a:r>
              <a:rPr sz="1000" i="1" u="sng" spc="-5" dirty="0">
                <a:latin typeface="Book Antiqua"/>
                <a:cs typeface="Book Antiqua"/>
              </a:rPr>
              <a:t>t</a:t>
            </a:r>
            <a:r>
              <a:rPr sz="1050" u="sng" spc="67" baseline="-11904" dirty="0">
                <a:latin typeface="PMingLiU"/>
                <a:cs typeface="PMingLiU"/>
              </a:rPr>
              <a:t>r</a:t>
            </a:r>
            <a:r>
              <a:rPr sz="1050" u="sng" spc="-7" baseline="-11904" dirty="0">
                <a:latin typeface="Times New Roman"/>
                <a:cs typeface="Times New Roman"/>
              </a:rPr>
              <a:t> </a:t>
            </a:r>
            <a:r>
              <a:rPr sz="1050" u="sng" spc="-120" baseline="-11904" dirty="0">
                <a:latin typeface="Times New Roman"/>
                <a:cs typeface="Times New Roman"/>
              </a:rPr>
              <a:t> </a:t>
            </a:r>
            <a:r>
              <a:rPr sz="1000" u="sng" spc="430" dirty="0">
                <a:latin typeface="Arial"/>
                <a:cs typeface="Arial"/>
              </a:rPr>
              <a:t>-</a:t>
            </a:r>
            <a:r>
              <a:rPr sz="1000" u="sng" spc="-30" dirty="0">
                <a:latin typeface="Times New Roman"/>
                <a:cs typeface="Times New Roman"/>
              </a:rPr>
              <a:t> </a:t>
            </a:r>
            <a:r>
              <a:rPr sz="1000" i="1" u="sng" spc="-5" dirty="0">
                <a:latin typeface="Book Antiqua"/>
                <a:cs typeface="Book Antiqua"/>
              </a:rPr>
              <a:t>t</a:t>
            </a:r>
            <a:r>
              <a:rPr sz="1050" u="sng" spc="15" baseline="-11904" dirty="0">
                <a:latin typeface="PMingLiU"/>
                <a:cs typeface="PMingLiU"/>
              </a:rPr>
              <a:t>i</a:t>
            </a:r>
            <a:r>
              <a:rPr sz="1050" u="sng" spc="-202" baseline="-11904" dirty="0">
                <a:latin typeface="Times New Roman"/>
                <a:cs typeface="Times New Roman"/>
              </a:rPr>
              <a:t> </a:t>
            </a:r>
            <a:r>
              <a:rPr sz="1000" u="sng" spc="50" dirty="0">
                <a:latin typeface="Arial"/>
                <a:cs typeface="Arial"/>
              </a:rPr>
              <a:t>)</a:t>
            </a:r>
            <a:r>
              <a:rPr sz="1000" u="sng" spc="-35" dirty="0">
                <a:latin typeface="Times New Roman"/>
                <a:cs typeface="Times New Roman"/>
              </a:rPr>
              <a:t> </a:t>
            </a:r>
            <a:r>
              <a:rPr sz="1000" u="sng" spc="265" dirty="0">
                <a:latin typeface="Arial"/>
                <a:cs typeface="Arial"/>
              </a:rPr>
              <a:t>x</a:t>
            </a:r>
            <a:r>
              <a:rPr sz="1000" u="sng" spc="-30" dirty="0">
                <a:latin typeface="Times New Roman"/>
                <a:cs typeface="Times New Roman"/>
              </a:rPr>
              <a:t> </a:t>
            </a:r>
            <a:r>
              <a:rPr sz="1000" u="sng" spc="80" dirty="0">
                <a:latin typeface="PMingLiU"/>
                <a:cs typeface="PMingLiU"/>
              </a:rPr>
              <a:t>100</a:t>
            </a:r>
            <a:endParaRPr sz="1000">
              <a:latin typeface="PMingLiU"/>
              <a:cs typeface="PMingLiU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000" spc="50" dirty="0">
                <a:latin typeface="Arial"/>
                <a:cs typeface="Arial"/>
              </a:rPr>
              <a:t>(</a:t>
            </a:r>
            <a:r>
              <a:rPr sz="1000" i="1" spc="-10" dirty="0">
                <a:latin typeface="Book Antiqua"/>
                <a:cs typeface="Book Antiqua"/>
              </a:rPr>
              <a:t>t</a:t>
            </a:r>
            <a:r>
              <a:rPr sz="1050" spc="82" baseline="-11904" dirty="0">
                <a:latin typeface="PMingLiU"/>
                <a:cs typeface="PMingLiU"/>
              </a:rPr>
              <a:t>p</a:t>
            </a:r>
            <a:r>
              <a:rPr sz="1050" spc="135" baseline="-11904" dirty="0">
                <a:latin typeface="PMingLiU"/>
                <a:cs typeface="PMingLiU"/>
              </a:rPr>
              <a:t> </a:t>
            </a:r>
            <a:r>
              <a:rPr sz="1000" spc="430" dirty="0">
                <a:latin typeface="Arial"/>
                <a:cs typeface="Arial"/>
              </a:rPr>
              <a:t>-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1050" spc="75" baseline="-11904" dirty="0">
                <a:latin typeface="PMingLiU"/>
                <a:cs typeface="PMingLiU"/>
              </a:rPr>
              <a:t>i</a:t>
            </a:r>
            <a:r>
              <a:rPr sz="1000" spc="5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9225" y="8345981"/>
            <a:ext cx="1644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[</a:t>
            </a:r>
            <a:r>
              <a:rPr sz="1000" spc="80" dirty="0">
                <a:latin typeface="PMingLiU"/>
                <a:cs typeface="PMingLiU"/>
              </a:rPr>
              <a:t>5</a:t>
            </a:r>
            <a:r>
              <a:rPr sz="1000" spc="-10" dirty="0">
                <a:latin typeface="Arial"/>
                <a:cs typeface="Arial"/>
              </a:rPr>
              <a:t>]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2991" y="8733150"/>
            <a:ext cx="291020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20" dirty="0">
                <a:latin typeface="Times New Roman"/>
                <a:cs typeface="Times New Roman"/>
              </a:rPr>
              <a:t>whe</a:t>
            </a:r>
            <a:r>
              <a:rPr sz="1000" spc="15" dirty="0">
                <a:latin typeface="Times New Roman"/>
                <a:cs typeface="Times New Roman"/>
              </a:rPr>
              <a:t>r</a:t>
            </a:r>
            <a:r>
              <a:rPr sz="1000" spc="-10" dirty="0">
                <a:latin typeface="Times New Roman"/>
                <a:cs typeface="Times New Roman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i="1" spc="45" dirty="0">
                <a:latin typeface="Book Antiqua"/>
                <a:cs typeface="Book Antiqua"/>
              </a:rPr>
              <a:t>R</a:t>
            </a:r>
            <a:r>
              <a:rPr sz="1000" i="1" spc="-85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55" dirty="0">
                <a:latin typeface="PMingLiU"/>
                <a:cs typeface="PMingLiU"/>
              </a:rPr>
              <a:t>regenera</a:t>
            </a:r>
            <a:r>
              <a:rPr sz="1000" spc="45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ive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efficien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(%</a:t>
            </a:r>
            <a:r>
              <a:rPr sz="1000" spc="60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975" spc="120" baseline="-12820" dirty="0">
                <a:latin typeface="PMingLiU"/>
                <a:cs typeface="PMingLiU"/>
              </a:rPr>
              <a:t>r</a:t>
            </a:r>
            <a:r>
              <a:rPr sz="975" spc="-7" baseline="-12820" dirty="0">
                <a:latin typeface="PMingLiU"/>
                <a:cs typeface="PMingLiU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50" dirty="0">
                <a:latin typeface="PMingLiU"/>
                <a:cs typeface="PMingLiU"/>
              </a:rPr>
              <a:t>milk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0" dirty="0">
                <a:latin typeface="PMingLiU"/>
                <a:cs typeface="PMingLiU"/>
              </a:rPr>
              <a:t>perature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(</a:t>
            </a:r>
            <a:r>
              <a:rPr sz="1050" baseline="27777" dirty="0">
                <a:latin typeface="Arial"/>
                <a:cs typeface="Arial"/>
              </a:rPr>
              <a:t>o</a:t>
            </a:r>
            <a:r>
              <a:rPr sz="1000" spc="50" dirty="0">
                <a:latin typeface="PMingLiU"/>
                <a:cs typeface="PMingLiU"/>
              </a:rPr>
              <a:t>C)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after </a:t>
            </a:r>
            <a:r>
              <a:rPr sz="1000" spc="55" dirty="0">
                <a:latin typeface="PMingLiU"/>
                <a:cs typeface="PMingLiU"/>
              </a:rPr>
              <a:t>regenera</a:t>
            </a:r>
            <a:r>
              <a:rPr sz="1000" spc="45" dirty="0">
                <a:latin typeface="PMingLiU"/>
                <a:cs typeface="PMingLiU"/>
              </a:rPr>
              <a:t>t</a:t>
            </a:r>
            <a:r>
              <a:rPr sz="1000" spc="55" dirty="0">
                <a:latin typeface="PMingLiU"/>
                <a:cs typeface="PMingLiU"/>
              </a:rPr>
              <a:t>ion,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975" spc="60" baseline="-12820" dirty="0">
                <a:latin typeface="PMingLiU"/>
                <a:cs typeface="PMingLiU"/>
              </a:rPr>
              <a:t>i</a:t>
            </a:r>
            <a:r>
              <a:rPr sz="975" spc="-7" baseline="-12820" dirty="0">
                <a:latin typeface="PMingLiU"/>
                <a:cs typeface="PMingLiU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65" dirty="0">
                <a:latin typeface="PMingLiU"/>
                <a:cs typeface="PMingLiU"/>
              </a:rPr>
              <a:t>tem</a:t>
            </a:r>
            <a:r>
              <a:rPr sz="1000" spc="70" dirty="0">
                <a:latin typeface="PMingLiU"/>
                <a:cs typeface="PMingLiU"/>
              </a:rPr>
              <a:t>p</a:t>
            </a:r>
            <a:r>
              <a:rPr sz="1000" spc="60" dirty="0">
                <a:latin typeface="PMingLiU"/>
                <a:cs typeface="PMingLiU"/>
              </a:rPr>
              <a:t>erature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4308" y="687870"/>
            <a:ext cx="1752600" cy="4720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3332" y="687870"/>
            <a:ext cx="1709902" cy="4719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9645" y="687870"/>
            <a:ext cx="1708150" cy="4719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8977" y="686174"/>
            <a:ext cx="1612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(A)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10688" y="686174"/>
            <a:ext cx="1612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(B)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0669" y="686174"/>
            <a:ext cx="1670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(C)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818" y="5517835"/>
            <a:ext cx="45402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45" dirty="0">
                <a:latin typeface="Arial"/>
                <a:cs typeface="Arial"/>
              </a:rPr>
              <a:t>Figure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5991" y="5518112"/>
            <a:ext cx="54184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The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shape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partition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plate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exchang</a:t>
            </a:r>
            <a:r>
              <a:rPr sz="800" spc="-2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may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differ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depending</a:t>
            </a:r>
            <a:r>
              <a:rPr sz="800" spc="10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product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be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treated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thermal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6717" y="5644838"/>
            <a:ext cx="47758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eficien</a:t>
            </a:r>
            <a:r>
              <a:rPr sz="800" spc="1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y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requirement</a:t>
            </a:r>
            <a:r>
              <a:rPr sz="800" spc="-20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(A)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and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(B)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herringb</a:t>
            </a:r>
            <a:r>
              <a:rPr sz="800" spc="-20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ne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pattern;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(C)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washboard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pattern.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(Court</a:t>
            </a:r>
            <a:r>
              <a:rPr sz="800" spc="-2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sy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Tetra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Pak.)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9518" y="453059"/>
            <a:ext cx="5921375" cy="0"/>
          </a:xfrm>
          <a:custGeom>
            <a:avLst/>
            <a:gdLst/>
            <a:ahLst/>
            <a:cxnLst/>
            <a:rect l="l" t="t" r="r" b="b"/>
            <a:pathLst>
              <a:path w="5921375">
                <a:moveTo>
                  <a:pt x="0" y="0"/>
                </a:moveTo>
                <a:lnTo>
                  <a:pt x="5921273" y="0"/>
                </a:lnTo>
              </a:path>
            </a:pathLst>
          </a:custGeom>
          <a:ln w="6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38738" y="313916"/>
            <a:ext cx="11988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HEAT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EXCHANGERS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26814" y="314228"/>
            <a:ext cx="2768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Arial"/>
                <a:cs typeface="Arial"/>
              </a:rPr>
              <a:t>1317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675" y="686681"/>
            <a:ext cx="291084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15" dirty="0">
                <a:latin typeface="PMingLiU"/>
                <a:cs typeface="PMingLiU"/>
              </a:rPr>
              <a:t>(</a:t>
            </a:r>
            <a:r>
              <a:rPr sz="1050" baseline="27777" dirty="0">
                <a:latin typeface="Arial"/>
                <a:cs typeface="Arial"/>
              </a:rPr>
              <a:t>o</a:t>
            </a:r>
            <a:r>
              <a:rPr sz="1000" spc="50" dirty="0">
                <a:latin typeface="PMingLiU"/>
                <a:cs typeface="PMingLiU"/>
              </a:rPr>
              <a:t>C)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raw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inco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i="1" spc="-5" dirty="0">
                <a:latin typeface="Book Antiqua"/>
                <a:cs typeface="Book Antiqua"/>
              </a:rPr>
              <a:t>t</a:t>
            </a:r>
            <a:r>
              <a:rPr sz="975" spc="157" baseline="-12820" dirty="0">
                <a:latin typeface="PMingLiU"/>
                <a:cs typeface="PMingLiU"/>
              </a:rPr>
              <a:t>p</a:t>
            </a:r>
            <a:r>
              <a:rPr sz="975" spc="-7" baseline="-12820" dirty="0">
                <a:latin typeface="PMingLiU"/>
                <a:cs typeface="PMingLiU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50" dirty="0">
                <a:latin typeface="PMingLiU"/>
                <a:cs typeface="PMingLiU"/>
              </a:rPr>
              <a:t>past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50" dirty="0">
                <a:latin typeface="PMingLiU"/>
                <a:cs typeface="PMingLiU"/>
              </a:rPr>
              <a:t>urizati</a:t>
            </a:r>
            <a:r>
              <a:rPr sz="1000" spc="75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tem</a:t>
            </a:r>
            <a:r>
              <a:rPr sz="1000" spc="70" dirty="0">
                <a:latin typeface="PMingLiU"/>
                <a:cs typeface="PMingLiU"/>
              </a:rPr>
              <a:t>p</a:t>
            </a:r>
            <a:r>
              <a:rPr sz="1000" spc="60" dirty="0">
                <a:latin typeface="PMingLiU"/>
                <a:cs typeface="PMingLiU"/>
              </a:rPr>
              <a:t>erature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(</a:t>
            </a:r>
            <a:r>
              <a:rPr sz="1050" spc="7" baseline="27777" dirty="0">
                <a:latin typeface="Arial"/>
                <a:cs typeface="Arial"/>
              </a:rPr>
              <a:t>o</a:t>
            </a:r>
            <a:r>
              <a:rPr sz="1000" spc="50" dirty="0">
                <a:latin typeface="PMingLiU"/>
                <a:cs typeface="PMingLiU"/>
              </a:rPr>
              <a:t>C).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4896" y="1128240"/>
            <a:ext cx="2911475" cy="382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algn="just">
              <a:lnSpc>
                <a:spcPct val="100000"/>
              </a:lnSpc>
            </a:pPr>
            <a:r>
              <a:rPr sz="900" spc="50" dirty="0">
                <a:latin typeface="Arial"/>
                <a:cs typeface="Arial"/>
              </a:rPr>
              <a:t>Holding</a:t>
            </a:r>
            <a:endParaRPr sz="900">
              <a:latin typeface="Arial"/>
              <a:cs typeface="Arial"/>
            </a:endParaRPr>
          </a:p>
          <a:p>
            <a:pPr marL="12700" marR="5080" indent="635" algn="just">
              <a:lnSpc>
                <a:spcPct val="100000"/>
              </a:lnSpc>
              <a:spcBef>
                <a:spcPts val="635"/>
              </a:spcBef>
            </a:pPr>
            <a:r>
              <a:rPr sz="1000" spc="80" dirty="0">
                <a:latin typeface="PMingLiU"/>
                <a:cs typeface="PMingLiU"/>
              </a:rPr>
              <a:t>Cor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40" dirty="0">
                <a:latin typeface="PMingLiU"/>
                <a:cs typeface="PMingLiU"/>
              </a:rPr>
              <a:t>ect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treat</a:t>
            </a:r>
            <a:r>
              <a:rPr sz="1000" spc="130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ent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requires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 </a:t>
            </a:r>
            <a:r>
              <a:rPr sz="1000" spc="8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lk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held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specified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time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past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50" dirty="0">
                <a:latin typeface="PMingLiU"/>
                <a:cs typeface="PMingLiU"/>
              </a:rPr>
              <a:t>urizati</a:t>
            </a:r>
            <a:r>
              <a:rPr sz="1000" spc="75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0" dirty="0">
                <a:latin typeface="PMingLiU"/>
                <a:cs typeface="PMingLiU"/>
              </a:rPr>
              <a:t>perature.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This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done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exte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60" dirty="0">
                <a:latin typeface="PMingLiU"/>
                <a:cs typeface="PMingLiU"/>
              </a:rPr>
              <a:t>nal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hold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cell,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which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us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ally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cons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sts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pipe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arrang</a:t>
            </a:r>
            <a:r>
              <a:rPr sz="1000" spc="7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spir</a:t>
            </a:r>
            <a:r>
              <a:rPr sz="1000" spc="50" dirty="0">
                <a:latin typeface="PMingLiU"/>
                <a:cs typeface="PMingLiU"/>
              </a:rPr>
              <a:t>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zig</a:t>
            </a:r>
            <a:r>
              <a:rPr sz="1000" spc="30" dirty="0">
                <a:latin typeface="PMingLiU"/>
                <a:cs typeface="PMingLiU"/>
              </a:rPr>
              <a:t>z</a:t>
            </a:r>
            <a:r>
              <a:rPr sz="1000" spc="50" dirty="0">
                <a:latin typeface="PMingLiU"/>
                <a:cs typeface="PMingLiU"/>
              </a:rPr>
              <a:t>ag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patt</a:t>
            </a:r>
            <a:r>
              <a:rPr sz="1000" spc="80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oft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cover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me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 shro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prote</a:t>
            </a:r>
            <a:r>
              <a:rPr sz="1000" spc="70" dirty="0">
                <a:latin typeface="PMingLiU"/>
                <a:cs typeface="PMingLiU"/>
              </a:rPr>
              <a:t>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op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65" dirty="0">
                <a:latin typeface="PMingLiU"/>
                <a:cs typeface="PMingLiU"/>
              </a:rPr>
              <a:t>rators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agains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bu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ns.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length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pipe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rate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calculated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provide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requ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red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holding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time.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Accura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control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rate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esse</a:t>
            </a:r>
            <a:r>
              <a:rPr sz="1000" spc="45" dirty="0">
                <a:latin typeface="PMingLiU"/>
                <a:cs typeface="PMingLiU"/>
              </a:rPr>
              <a:t>ntial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ac</a:t>
            </a:r>
            <a:r>
              <a:rPr sz="1000" spc="7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ieve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specified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holdi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time.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hold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time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changes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inve</a:t>
            </a:r>
            <a:r>
              <a:rPr sz="1000" spc="40" dirty="0">
                <a:latin typeface="PMingLiU"/>
                <a:cs typeface="PMingLiU"/>
              </a:rPr>
              <a:t>r</a:t>
            </a:r>
            <a:r>
              <a:rPr sz="1000" spc="20" dirty="0">
                <a:latin typeface="PMingLiU"/>
                <a:cs typeface="PMingLiU"/>
              </a:rPr>
              <a:t>se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proporti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flow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rate.</a:t>
            </a:r>
            <a:endParaRPr sz="1000">
              <a:latin typeface="PMingLiU"/>
              <a:cs typeface="PMingLiU"/>
            </a:endParaRPr>
          </a:p>
          <a:p>
            <a:pPr marL="12700" marR="5080" algn="just">
              <a:lnSpc>
                <a:spcPct val="100000"/>
              </a:lnSpc>
              <a:spcBef>
                <a:spcPts val="890"/>
              </a:spcBef>
            </a:pPr>
            <a:r>
              <a:rPr sz="1500" spc="37" baseline="2777" dirty="0">
                <a:latin typeface="Times New Roman"/>
                <a:cs typeface="Times New Roman"/>
              </a:rPr>
              <a:t>Calcu</a:t>
            </a:r>
            <a:r>
              <a:rPr sz="1500" spc="30" baseline="2777" dirty="0">
                <a:latin typeface="Times New Roman"/>
                <a:cs typeface="Times New Roman"/>
              </a:rPr>
              <a:t>l</a:t>
            </a:r>
            <a:r>
              <a:rPr sz="1500" spc="60" baseline="2777" dirty="0">
                <a:latin typeface="Times New Roman"/>
                <a:cs typeface="Times New Roman"/>
              </a:rPr>
              <a:t>ation</a:t>
            </a:r>
            <a:r>
              <a:rPr sz="1500" spc="127" baseline="2777" dirty="0">
                <a:latin typeface="Times New Roman"/>
                <a:cs typeface="Times New Roman"/>
              </a:rPr>
              <a:t> </a:t>
            </a:r>
            <a:r>
              <a:rPr sz="1500" spc="30" baseline="2777" dirty="0">
                <a:latin typeface="Times New Roman"/>
                <a:cs typeface="Times New Roman"/>
              </a:rPr>
              <a:t>of</a:t>
            </a:r>
            <a:r>
              <a:rPr sz="1500" spc="120" baseline="2777" dirty="0">
                <a:latin typeface="Times New Roman"/>
                <a:cs typeface="Times New Roman"/>
              </a:rPr>
              <a:t> </a:t>
            </a:r>
            <a:r>
              <a:rPr sz="1500" spc="52" baseline="2777" dirty="0">
                <a:latin typeface="Times New Roman"/>
                <a:cs typeface="Times New Roman"/>
              </a:rPr>
              <a:t>hol</a:t>
            </a:r>
            <a:r>
              <a:rPr sz="1500" spc="67" baseline="2777" dirty="0">
                <a:latin typeface="Times New Roman"/>
                <a:cs typeface="Times New Roman"/>
              </a:rPr>
              <a:t>d</a:t>
            </a:r>
            <a:r>
              <a:rPr sz="1500" spc="22" baseline="2777" dirty="0">
                <a:latin typeface="Times New Roman"/>
                <a:cs typeface="Times New Roman"/>
              </a:rPr>
              <a:t>ing</a:t>
            </a:r>
            <a:r>
              <a:rPr sz="1500" spc="120" baseline="2777" dirty="0">
                <a:latin typeface="Times New Roman"/>
                <a:cs typeface="Times New Roman"/>
              </a:rPr>
              <a:t> </a:t>
            </a:r>
            <a:r>
              <a:rPr sz="1500" spc="37" baseline="2777" dirty="0">
                <a:latin typeface="Times New Roman"/>
                <a:cs typeface="Times New Roman"/>
              </a:rPr>
              <a:t>time</a:t>
            </a:r>
            <a:r>
              <a:rPr sz="1500" baseline="2777" dirty="0">
                <a:latin typeface="Times New Roman"/>
                <a:cs typeface="Times New Roman"/>
              </a:rPr>
              <a:t>    </a:t>
            </a:r>
            <a:r>
              <a:rPr sz="1500" spc="-187" baseline="2777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ap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60" dirty="0">
                <a:latin typeface="PMingLiU"/>
                <a:cs typeface="PMingLiU"/>
              </a:rPr>
              <a:t>ropriate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length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calculated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when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hou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20" dirty="0">
                <a:latin typeface="PMingLiU"/>
                <a:cs typeface="PMingLiU"/>
              </a:rPr>
              <a:t>ly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</a:t>
            </a:r>
            <a:r>
              <a:rPr sz="1000" spc="70" dirty="0">
                <a:latin typeface="PMingLiU"/>
                <a:cs typeface="PMingLiU"/>
              </a:rPr>
              <a:t>p</a:t>
            </a:r>
            <a:r>
              <a:rPr sz="1000" spc="45" dirty="0">
                <a:latin typeface="PMingLiU"/>
                <a:cs typeface="PMingLiU"/>
              </a:rPr>
              <a:t>acity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inner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dia</a:t>
            </a:r>
            <a:r>
              <a:rPr sz="1000" spc="110" dirty="0">
                <a:latin typeface="PMingLiU"/>
                <a:cs typeface="PMingLiU"/>
              </a:rPr>
              <a:t>m</a:t>
            </a:r>
            <a:r>
              <a:rPr sz="1000" spc="45" dirty="0">
                <a:latin typeface="PMingLiU"/>
                <a:cs typeface="PMingLiU"/>
              </a:rPr>
              <a:t>eter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hold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known. </a:t>
            </a:r>
            <a:r>
              <a:rPr sz="1000" spc="25" dirty="0">
                <a:latin typeface="PMingLiU"/>
                <a:cs typeface="PMingLiU"/>
              </a:rPr>
              <a:t>As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veloci</a:t>
            </a:r>
            <a:r>
              <a:rPr sz="1000" spc="35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prof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20" dirty="0">
                <a:latin typeface="PMingLiU"/>
                <a:cs typeface="PMingLiU"/>
              </a:rPr>
              <a:t>le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hold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 </a:t>
            </a:r>
            <a:r>
              <a:rPr sz="1000" spc="75" dirty="0">
                <a:latin typeface="PMingLiU"/>
                <a:cs typeface="PMingLiU"/>
              </a:rPr>
              <a:t>not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uniform,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some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mo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30" dirty="0">
                <a:latin typeface="PMingLiU"/>
                <a:cs typeface="PMingLiU"/>
              </a:rPr>
              <a:t>ecules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will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move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faster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40" dirty="0">
                <a:latin typeface="PMingLiU"/>
                <a:cs typeface="PMingLiU"/>
              </a:rPr>
              <a:t>verage.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ensure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even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fastest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mo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35" dirty="0">
                <a:latin typeface="PMingLiU"/>
                <a:cs typeface="PMingLiU"/>
              </a:rPr>
              <a:t>ecule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past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50" dirty="0">
                <a:latin typeface="PMingLiU"/>
                <a:cs typeface="PMingLiU"/>
              </a:rPr>
              <a:t>urized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suffic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ently,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efficien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fact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55" dirty="0">
                <a:latin typeface="PMingLiU"/>
                <a:cs typeface="PMingLiU"/>
              </a:rPr>
              <a:t>r,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i="1" spc="-160" dirty="0">
                <a:latin typeface="Trebuchet MS"/>
                <a:cs typeface="Trebuchet MS"/>
              </a:rPr>
              <a:t>r</a:t>
            </a:r>
            <a:r>
              <a:rPr sz="1000" i="1" spc="-120" dirty="0">
                <a:latin typeface="Trebuchet MS"/>
                <a:cs typeface="Trebuchet MS"/>
              </a:rPr>
              <a:t>,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used.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factor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de</a:t>
            </a:r>
            <a:r>
              <a:rPr sz="1000" spc="70" dirty="0">
                <a:latin typeface="PMingLiU"/>
                <a:cs typeface="PMingLiU"/>
              </a:rPr>
              <a:t>p</a:t>
            </a:r>
            <a:r>
              <a:rPr sz="1000" spc="50" dirty="0">
                <a:latin typeface="PMingLiU"/>
                <a:cs typeface="PMingLiU"/>
              </a:rPr>
              <a:t>ends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des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gn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holding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tube,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but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oft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range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0.8-0.</a:t>
            </a:r>
            <a:r>
              <a:rPr sz="1000" spc="110" dirty="0">
                <a:latin typeface="PMingLiU"/>
                <a:cs typeface="PMingLiU"/>
              </a:rPr>
              <a:t>9</a:t>
            </a:r>
            <a:r>
              <a:rPr sz="1000" spc="45" dirty="0">
                <a:latin typeface="PMingLiU"/>
                <a:cs typeface="PMingLiU"/>
              </a:rPr>
              <a:t>.</a:t>
            </a:r>
            <a:endParaRPr sz="1000">
              <a:latin typeface="PMingLiU"/>
              <a:cs typeface="PMingLiU"/>
            </a:endParaRPr>
          </a:p>
          <a:p>
            <a:pPr marL="12700" marR="5080" indent="126364">
              <a:lnSpc>
                <a:spcPts val="1200"/>
              </a:lnSpc>
              <a:spcBef>
                <a:spcPts val="35"/>
              </a:spcBef>
            </a:pP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length,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i="1" spc="110" dirty="0">
                <a:latin typeface="Book Antiqua"/>
                <a:cs typeface="Book Antiqua"/>
              </a:rPr>
              <a:t>L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holdi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cell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cal</a:t>
            </a:r>
            <a:r>
              <a:rPr sz="1000" spc="45" dirty="0">
                <a:latin typeface="PMingLiU"/>
                <a:cs typeface="PMingLiU"/>
              </a:rPr>
              <a:t>c</a:t>
            </a:r>
            <a:r>
              <a:rPr sz="1000" spc="55" dirty="0">
                <a:latin typeface="PMingLiU"/>
                <a:cs typeface="PMingLiU"/>
              </a:rPr>
              <a:t>ulated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follo</a:t>
            </a:r>
            <a:r>
              <a:rPr sz="1000" spc="90" dirty="0">
                <a:latin typeface="PMingLiU"/>
                <a:cs typeface="PMingLiU"/>
              </a:rPr>
              <a:t>w</a:t>
            </a:r>
            <a:r>
              <a:rPr sz="1000" spc="15" dirty="0">
                <a:latin typeface="PMingLiU"/>
                <a:cs typeface="PMingLiU"/>
              </a:rPr>
              <a:t>s: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7765" y="5077672"/>
            <a:ext cx="78867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00"/>
              </a:lnSpc>
              <a:tabLst>
                <a:tab pos="713740" algn="l"/>
              </a:tabLst>
            </a:pPr>
            <a:r>
              <a:rPr sz="1500" i="1" spc="-15" baseline="36111" dirty="0">
                <a:latin typeface="Book Antiqua"/>
                <a:cs typeface="Book Antiqua"/>
              </a:rPr>
              <a:t>V</a:t>
            </a:r>
            <a:r>
              <a:rPr sz="1500" i="1" spc="127" baseline="36111" dirty="0">
                <a:latin typeface="Book Antiqua"/>
                <a:cs typeface="Book Antiqua"/>
              </a:rPr>
              <a:t> </a:t>
            </a:r>
            <a:r>
              <a:rPr sz="1500" spc="270" baseline="36111" dirty="0">
                <a:latin typeface="Arial"/>
                <a:cs typeface="Arial"/>
              </a:rPr>
              <a:t>=</a:t>
            </a:r>
            <a:r>
              <a:rPr sz="1500" spc="7" baseline="36111" dirty="0">
                <a:latin typeface="Arial"/>
                <a:cs typeface="Arial"/>
              </a:rPr>
              <a:t> </a:t>
            </a:r>
            <a:r>
              <a:rPr sz="1000" spc="80" dirty="0">
                <a:latin typeface="PMingLiU"/>
                <a:cs typeface="PMingLiU"/>
              </a:rPr>
              <a:t>3600</a:t>
            </a:r>
            <a:r>
              <a:rPr sz="1000" dirty="0">
                <a:latin typeface="PMingLiU"/>
                <a:cs typeface="PMingLiU"/>
              </a:rPr>
              <a:t>	</a:t>
            </a:r>
            <a:r>
              <a:rPr sz="1000" i="1" spc="-150" dirty="0">
                <a:latin typeface="Trebuchet MS"/>
                <a:cs typeface="Trebuchet MS"/>
              </a:rPr>
              <a:t>r,</a:t>
            </a:r>
            <a:endParaRPr sz="1000">
              <a:latin typeface="Trebuchet MS"/>
              <a:cs typeface="Trebuchet MS"/>
            </a:endParaRPr>
          </a:p>
          <a:p>
            <a:pPr marR="95250" algn="r">
              <a:lnSpc>
                <a:spcPts val="600"/>
              </a:lnSpc>
            </a:pPr>
            <a:r>
              <a:rPr sz="1000" spc="265" dirty="0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5302" y="4986502"/>
            <a:ext cx="52387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0540" algn="l"/>
              </a:tabLst>
            </a:pPr>
            <a:r>
              <a:rPr sz="1000" u="sng" spc="-5" dirty="0">
                <a:latin typeface="Times New Roman"/>
                <a:cs typeface="Times New Roman"/>
              </a:rPr>
              <a:t> </a:t>
            </a:r>
            <a:r>
              <a:rPr sz="1000" u="sng" spc="-20" dirty="0">
                <a:latin typeface="Times New Roman"/>
                <a:cs typeface="Times New Roman"/>
              </a:rPr>
              <a:t> </a:t>
            </a:r>
            <a:r>
              <a:rPr sz="1000" i="1" u="sng" spc="100" dirty="0">
                <a:latin typeface="Book Antiqua"/>
                <a:cs typeface="Book Antiqua"/>
              </a:rPr>
              <a:t>Q</a:t>
            </a:r>
            <a:r>
              <a:rPr sz="1000" u="sng" spc="-30" dirty="0">
                <a:latin typeface="Times New Roman"/>
                <a:cs typeface="Times New Roman"/>
              </a:rPr>
              <a:t> </a:t>
            </a:r>
            <a:r>
              <a:rPr sz="1000" u="sng" spc="265" dirty="0">
                <a:latin typeface="Arial"/>
                <a:cs typeface="Arial"/>
              </a:rPr>
              <a:t>x</a:t>
            </a:r>
            <a:r>
              <a:rPr sz="1000" u="sng" spc="-30" dirty="0">
                <a:latin typeface="Times New Roman"/>
                <a:cs typeface="Times New Roman"/>
              </a:rPr>
              <a:t> </a:t>
            </a:r>
            <a:r>
              <a:rPr sz="1000" i="1" u="sng" spc="50" dirty="0">
                <a:latin typeface="Book Antiqua"/>
                <a:cs typeface="Book Antiqua"/>
              </a:rPr>
              <a:t>H</a:t>
            </a:r>
            <a:r>
              <a:rPr sz="1000" u="sng" spc="-5" dirty="0">
                <a:latin typeface="Times New Roman"/>
                <a:cs typeface="Times New Roman"/>
              </a:rPr>
              <a:t> </a:t>
            </a:r>
            <a:r>
              <a:rPr sz="1000" u="sng" dirty="0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1325" y="5076534"/>
            <a:ext cx="2006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85" dirty="0">
                <a:latin typeface="PMingLiU"/>
                <a:cs typeface="PMingLiU"/>
              </a:rPr>
              <a:t>dm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6814" y="5044061"/>
            <a:ext cx="742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5" dirty="0">
                <a:latin typeface="PMingLiU"/>
                <a:cs typeface="PMingLiU"/>
              </a:rPr>
              <a:t>3</a:t>
            </a:r>
            <a:endParaRPr sz="700">
              <a:latin typeface="PMingLiU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1865" y="5076512"/>
            <a:ext cx="1644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[</a:t>
            </a:r>
            <a:r>
              <a:rPr sz="1000" spc="80" dirty="0">
                <a:latin typeface="PMingLiU"/>
                <a:cs typeface="PMingLiU"/>
              </a:rPr>
              <a:t>6</a:t>
            </a:r>
            <a:r>
              <a:rPr sz="1000" spc="-10" dirty="0">
                <a:latin typeface="Arial"/>
                <a:cs typeface="Arial"/>
              </a:rPr>
              <a:t>]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3843" y="5513808"/>
            <a:ext cx="34925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105" dirty="0">
                <a:latin typeface="Book Antiqua"/>
                <a:cs typeface="Book Antiqua"/>
              </a:rPr>
              <a:t>L</a:t>
            </a:r>
            <a:r>
              <a:rPr sz="1000" i="1" spc="25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500" i="1" spc="-292" baseline="-38888" dirty="0">
                <a:latin typeface="Trebuchet MS"/>
                <a:cs typeface="Trebuchet MS"/>
              </a:rPr>
              <a:t>1r</a:t>
            </a:r>
            <a:endParaRPr sz="1500" baseline="-38888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5858" y="5424272"/>
            <a:ext cx="6731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5260" algn="l"/>
                <a:tab pos="659765" algn="l"/>
              </a:tabLst>
            </a:pPr>
            <a:r>
              <a:rPr sz="1000" u="sng" spc="-5" dirty="0">
                <a:latin typeface="Times New Roman"/>
                <a:cs typeface="Times New Roman"/>
              </a:rPr>
              <a:t> 	</a:t>
            </a:r>
            <a:r>
              <a:rPr sz="1000" i="1" u="sng" spc="-10" dirty="0">
                <a:latin typeface="Book Antiqua"/>
                <a:cs typeface="Book Antiqua"/>
              </a:rPr>
              <a:t>V</a:t>
            </a:r>
            <a:r>
              <a:rPr sz="1000" u="sng" spc="25" dirty="0">
                <a:latin typeface="Times New Roman"/>
                <a:cs typeface="Times New Roman"/>
              </a:rPr>
              <a:t> </a:t>
            </a:r>
            <a:r>
              <a:rPr sz="1000" u="sng" spc="265" dirty="0">
                <a:latin typeface="Arial"/>
                <a:cs typeface="Arial"/>
              </a:rPr>
              <a:t>x</a:t>
            </a:r>
            <a:r>
              <a:rPr sz="1000" u="sng" spc="-30" dirty="0">
                <a:latin typeface="Times New Roman"/>
                <a:cs typeface="Times New Roman"/>
              </a:rPr>
              <a:t> </a:t>
            </a:r>
            <a:r>
              <a:rPr sz="1000" u="sng" spc="80" dirty="0">
                <a:latin typeface="PMingLiU"/>
                <a:cs typeface="PMingLiU"/>
              </a:rPr>
              <a:t>4</a:t>
            </a:r>
            <a:r>
              <a:rPr sz="1000" u="sng" spc="-5" dirty="0">
                <a:latin typeface="Times New Roman"/>
                <a:cs typeface="Times New Roman"/>
              </a:rPr>
              <a:t> </a:t>
            </a:r>
            <a:r>
              <a:rPr sz="1000" u="sng" dirty="0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6077" y="5600679"/>
            <a:ext cx="57277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4005" algn="l"/>
              </a:tabLst>
            </a:pPr>
            <a:r>
              <a:rPr sz="1000" spc="265" dirty="0">
                <a:latin typeface="Arial"/>
                <a:cs typeface="Arial"/>
              </a:rPr>
              <a:t>x	x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80" dirty="0">
                <a:latin typeface="PMingLiU"/>
                <a:cs typeface="PMingLiU"/>
              </a:rPr>
              <a:t>10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1342" y="5593413"/>
            <a:ext cx="14732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104" baseline="-16666" dirty="0">
                <a:latin typeface="Book Antiqua"/>
                <a:cs typeface="Book Antiqua"/>
              </a:rPr>
              <a:t>d</a:t>
            </a:r>
            <a:r>
              <a:rPr sz="700" spc="55" dirty="0">
                <a:latin typeface="PMingLiU"/>
                <a:cs typeface="PMingLiU"/>
              </a:rPr>
              <a:t>2</a:t>
            </a:r>
            <a:endParaRPr sz="700">
              <a:latin typeface="PMingLiU"/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60829" y="5513500"/>
            <a:ext cx="1308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95" dirty="0">
                <a:latin typeface="PMingLiU"/>
                <a:cs typeface="PMingLiU"/>
              </a:rPr>
              <a:t>m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1940" y="5513500"/>
            <a:ext cx="1644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[</a:t>
            </a:r>
            <a:r>
              <a:rPr sz="1000" spc="80" dirty="0">
                <a:latin typeface="PMingLiU"/>
                <a:cs typeface="PMingLiU"/>
              </a:rPr>
              <a:t>7</a:t>
            </a:r>
            <a:r>
              <a:rPr sz="1000" spc="-10" dirty="0">
                <a:latin typeface="Arial"/>
                <a:cs typeface="Arial"/>
              </a:rPr>
              <a:t>]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731" y="5906490"/>
            <a:ext cx="235521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w</a:t>
            </a:r>
            <a:r>
              <a:rPr sz="1000" spc="60" dirty="0">
                <a:latin typeface="Times New Roman"/>
                <a:cs typeface="Times New Roman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60" dirty="0">
                <a:latin typeface="Times New Roman"/>
                <a:cs typeface="Times New Roman"/>
              </a:rPr>
              <a:t>r</a:t>
            </a:r>
            <a:r>
              <a:rPr sz="1000" spc="-10" dirty="0">
                <a:latin typeface="Times New Roman"/>
                <a:cs typeface="Times New Roman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i="1" spc="100" dirty="0">
                <a:latin typeface="Book Antiqua"/>
                <a:cs typeface="Book Antiqua"/>
              </a:rPr>
              <a:t>Q</a:t>
            </a:r>
            <a:r>
              <a:rPr sz="1000" i="1" spc="-80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-15" dirty="0">
                <a:latin typeface="PMingLiU"/>
                <a:cs typeface="PMingLiU"/>
              </a:rPr>
              <a:t>f</a:t>
            </a:r>
            <a:r>
              <a:rPr sz="1000" spc="-5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pa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30" dirty="0">
                <a:latin typeface="PMingLiU"/>
                <a:cs typeface="PMingLiU"/>
              </a:rPr>
              <a:t>z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4476" y="5883982"/>
            <a:ext cx="48133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PMingLiU"/>
                <a:cs typeface="PMingLiU"/>
              </a:rPr>
              <a:t>(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95" dirty="0">
                <a:latin typeface="PMingLiU"/>
                <a:cs typeface="PMingLiU"/>
              </a:rPr>
              <a:t>h</a:t>
            </a:r>
            <a:r>
              <a:rPr sz="975" spc="532" baseline="38461" dirty="0">
                <a:latin typeface="Arial"/>
                <a:cs typeface="Arial"/>
              </a:rPr>
              <a:t>-</a:t>
            </a:r>
            <a:r>
              <a:rPr sz="975" spc="172" baseline="38461" dirty="0">
                <a:latin typeface="PMingLiU"/>
                <a:cs typeface="PMingLiU"/>
              </a:rPr>
              <a:t>1</a:t>
            </a:r>
            <a:r>
              <a:rPr sz="1000" spc="20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,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5560" y="6059359"/>
            <a:ext cx="291020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0" dirty="0">
                <a:latin typeface="Book Antiqua"/>
                <a:cs typeface="Book Antiqua"/>
              </a:rPr>
              <a:t>H</a:t>
            </a:r>
            <a:r>
              <a:rPr sz="1000" i="1" spc="-75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90" dirty="0">
                <a:latin typeface="PMingLiU"/>
                <a:cs typeface="PMingLiU"/>
              </a:rPr>
              <a:t>ho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(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20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i="1" spc="105" dirty="0">
                <a:latin typeface="Book Antiqua"/>
                <a:cs typeface="Book Antiqua"/>
              </a:rPr>
              <a:t>L</a:t>
            </a:r>
            <a:r>
              <a:rPr sz="1000" i="1" spc="-75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25" dirty="0">
                <a:latin typeface="PMingLiU"/>
                <a:cs typeface="PMingLiU"/>
              </a:rPr>
              <a:t>l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(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f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ho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4042" y="6211322"/>
            <a:ext cx="2912110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just">
              <a:lnSpc>
                <a:spcPct val="100000"/>
              </a:lnSpc>
            </a:pP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u</a:t>
            </a:r>
            <a:r>
              <a:rPr sz="1000" spc="95" dirty="0">
                <a:latin typeface="PMingLiU"/>
                <a:cs typeface="PMingLiU"/>
              </a:rPr>
              <a:t>b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i="1" spc="50" dirty="0">
                <a:latin typeface="Book Antiqua"/>
                <a:cs typeface="Book Antiqua"/>
              </a:rPr>
              <a:t>d</a:t>
            </a:r>
            <a:r>
              <a:rPr sz="1000" i="1" spc="-75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nn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(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f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ho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55" dirty="0">
                <a:latin typeface="PMingLiU"/>
                <a:cs typeface="PMingLiU"/>
              </a:rPr>
              <a:t>b</a:t>
            </a:r>
            <a:r>
              <a:rPr sz="1000" spc="7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, </a:t>
            </a:r>
            <a:r>
              <a:rPr sz="1000" i="1" spc="-10" dirty="0">
                <a:latin typeface="Book Antiqua"/>
                <a:cs typeface="Book Antiqua"/>
              </a:rPr>
              <a:t>V</a:t>
            </a:r>
            <a:r>
              <a:rPr sz="1000" i="1" spc="-70" dirty="0">
                <a:latin typeface="Book Antiqua"/>
                <a:cs typeface="Book Antiqua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25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(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125" dirty="0">
                <a:latin typeface="PMingLiU"/>
                <a:cs typeface="PMingLiU"/>
              </a:rPr>
              <a:t>m</a:t>
            </a:r>
            <a:r>
              <a:rPr sz="975" spc="172" baseline="38461" dirty="0">
                <a:latin typeface="PMingLiU"/>
                <a:cs typeface="PMingLiU"/>
              </a:rPr>
              <a:t>3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k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i="1" spc="-150" dirty="0">
                <a:latin typeface="Trebuchet MS"/>
                <a:cs typeface="Trebuchet MS"/>
              </a:rPr>
              <a:t>r,</a:t>
            </a:r>
            <a:r>
              <a:rPr sz="1000" i="1" spc="-114" dirty="0">
                <a:latin typeface="Trebuchet MS"/>
                <a:cs typeface="Trebuchet MS"/>
              </a:rPr>
              <a:t> </a:t>
            </a:r>
            <a:r>
              <a:rPr sz="1000" spc="180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25" dirty="0">
                <a:latin typeface="PMingLiU"/>
                <a:cs typeface="PMingLiU"/>
              </a:rPr>
              <a:t>f</a:t>
            </a:r>
            <a:r>
              <a:rPr sz="1000" spc="-15" dirty="0">
                <a:latin typeface="PMingLiU"/>
                <a:cs typeface="PMingLiU"/>
              </a:rPr>
              <a:t>f</a:t>
            </a:r>
            <a:r>
              <a:rPr sz="1000" spc="-5" dirty="0">
                <a:latin typeface="PMingLiU"/>
                <a:cs typeface="PMingLiU"/>
              </a:rPr>
              <a:t>i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on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743" y="6803997"/>
            <a:ext cx="2910840" cy="208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900" spc="40" dirty="0">
                <a:latin typeface="Arial"/>
                <a:cs typeface="Arial"/>
              </a:rPr>
              <a:t>Types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of</a:t>
            </a:r>
            <a:r>
              <a:rPr sz="900" spc="45" dirty="0">
                <a:latin typeface="Arial"/>
                <a:cs typeface="Arial"/>
              </a:rPr>
              <a:t> Heat</a:t>
            </a:r>
            <a:r>
              <a:rPr sz="900" spc="50" dirty="0">
                <a:latin typeface="Arial"/>
                <a:cs typeface="Arial"/>
              </a:rPr>
              <a:t> Exchangers</a:t>
            </a:r>
            <a:endParaRPr sz="9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640"/>
              </a:spcBef>
            </a:pPr>
            <a:r>
              <a:rPr sz="1000" spc="65" dirty="0">
                <a:latin typeface="PMingLiU"/>
                <a:cs typeface="PMingLiU"/>
              </a:rPr>
              <a:t>The </a:t>
            </a:r>
            <a:r>
              <a:rPr sz="1000" spc="45" dirty="0">
                <a:latin typeface="PMingLiU"/>
                <a:cs typeface="PMingLiU"/>
              </a:rPr>
              <a:t>following </a:t>
            </a:r>
            <a:r>
              <a:rPr sz="1000" spc="55" dirty="0">
                <a:latin typeface="PMingLiU"/>
                <a:cs typeface="PMingLiU"/>
              </a:rPr>
              <a:t>three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types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excha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ger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most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wide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s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iry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industry:</a:t>
            </a:r>
            <a:endParaRPr sz="1000">
              <a:latin typeface="PMingLiU"/>
              <a:cs typeface="PMingLiU"/>
            </a:endParaRPr>
          </a:p>
          <a:p>
            <a:pPr marL="145415" indent="-132715" algn="just">
              <a:lnSpc>
                <a:spcPts val="1200"/>
              </a:lnSpc>
              <a:spcBef>
                <a:spcPts val="590"/>
              </a:spcBef>
              <a:buSzPct val="110000"/>
              <a:buFont typeface="Arial"/>
              <a:buChar char="•"/>
              <a:tabLst>
                <a:tab pos="146050" algn="l"/>
              </a:tabLst>
            </a:pPr>
            <a:r>
              <a:rPr sz="1000" spc="55" dirty="0">
                <a:latin typeface="PMingLiU"/>
                <a:cs typeface="PMingLiU"/>
              </a:rPr>
              <a:t>plate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rs</a:t>
            </a:r>
            <a:endParaRPr sz="1000">
              <a:latin typeface="PMingLiU"/>
              <a:cs typeface="PMingLiU"/>
            </a:endParaRPr>
          </a:p>
          <a:p>
            <a:pPr marL="145415" indent="-132715" algn="just">
              <a:lnSpc>
                <a:spcPts val="1195"/>
              </a:lnSpc>
              <a:buSzPct val="110000"/>
              <a:buFont typeface="Arial"/>
              <a:buChar char="•"/>
              <a:tabLst>
                <a:tab pos="146050" algn="l"/>
              </a:tabLst>
            </a:pPr>
            <a:r>
              <a:rPr sz="1000" spc="65" dirty="0">
                <a:latin typeface="PMingLiU"/>
                <a:cs typeface="PMingLiU"/>
              </a:rPr>
              <a:t>tubul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6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excha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gers</a:t>
            </a:r>
            <a:endParaRPr sz="1000">
              <a:latin typeface="PMingLiU"/>
              <a:cs typeface="PMingLiU"/>
            </a:endParaRPr>
          </a:p>
          <a:p>
            <a:pPr marL="145415" indent="-132715" algn="just">
              <a:lnSpc>
                <a:spcPts val="1200"/>
              </a:lnSpc>
              <a:buSzPct val="110000"/>
              <a:buFont typeface="Arial"/>
              <a:buChar char="•"/>
              <a:tabLst>
                <a:tab pos="146050" algn="l"/>
              </a:tabLst>
            </a:pPr>
            <a:r>
              <a:rPr sz="1000" spc="50" dirty="0">
                <a:latin typeface="PMingLiU"/>
                <a:cs typeface="PMingLiU"/>
              </a:rPr>
              <a:t>scrape</a:t>
            </a:r>
            <a:r>
              <a:rPr sz="1000" spc="70" dirty="0">
                <a:latin typeface="PMingLiU"/>
                <a:cs typeface="PMingLiU"/>
              </a:rPr>
              <a:t>d</a:t>
            </a:r>
            <a:r>
              <a:rPr sz="1000" spc="40" dirty="0">
                <a:latin typeface="PMingLiU"/>
                <a:cs typeface="PMingLiU"/>
              </a:rPr>
              <a:t>-surface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 </a:t>
            </a:r>
            <a:r>
              <a:rPr sz="1000" spc="50" dirty="0">
                <a:latin typeface="PMingLiU"/>
                <a:cs typeface="PMingLiU"/>
              </a:rPr>
              <a:t>exc</a:t>
            </a:r>
            <a:r>
              <a:rPr sz="1000" spc="65" dirty="0">
                <a:latin typeface="PMingLiU"/>
                <a:cs typeface="PMingLiU"/>
              </a:rPr>
              <a:t>h</a:t>
            </a:r>
            <a:r>
              <a:rPr sz="1000" spc="50" dirty="0">
                <a:latin typeface="PMingLiU"/>
                <a:cs typeface="PMingLiU"/>
              </a:rPr>
              <a:t>angers.</a:t>
            </a:r>
            <a:endParaRPr sz="1000">
              <a:latin typeface="PMingLiU"/>
              <a:cs typeface="PMingLiU"/>
            </a:endParaRPr>
          </a:p>
          <a:p>
            <a:pPr marL="12700" marR="5080" algn="just">
              <a:lnSpc>
                <a:spcPct val="100000"/>
              </a:lnSpc>
              <a:spcBef>
                <a:spcPts val="890"/>
              </a:spcBef>
            </a:pPr>
            <a:r>
              <a:rPr sz="1500" spc="37" baseline="2777" dirty="0">
                <a:latin typeface="Times New Roman"/>
                <a:cs typeface="Times New Roman"/>
              </a:rPr>
              <a:t>Pla</a:t>
            </a:r>
            <a:r>
              <a:rPr sz="1500" spc="30" baseline="2777" dirty="0">
                <a:latin typeface="Times New Roman"/>
                <a:cs typeface="Times New Roman"/>
              </a:rPr>
              <a:t>t</a:t>
            </a:r>
            <a:r>
              <a:rPr sz="1500" baseline="2777" dirty="0">
                <a:latin typeface="Times New Roman"/>
                <a:cs typeface="Times New Roman"/>
              </a:rPr>
              <a:t>e</a:t>
            </a:r>
            <a:r>
              <a:rPr sz="1500" spc="120" baseline="2777" dirty="0">
                <a:latin typeface="Times New Roman"/>
                <a:cs typeface="Times New Roman"/>
              </a:rPr>
              <a:t> </a:t>
            </a:r>
            <a:r>
              <a:rPr sz="1500" spc="52" baseline="2777" dirty="0">
                <a:latin typeface="Times New Roman"/>
                <a:cs typeface="Times New Roman"/>
              </a:rPr>
              <a:t>heat</a:t>
            </a:r>
            <a:r>
              <a:rPr sz="1500" spc="120" baseline="2777" dirty="0">
                <a:latin typeface="Times New Roman"/>
                <a:cs typeface="Times New Roman"/>
              </a:rPr>
              <a:t> </a:t>
            </a:r>
            <a:r>
              <a:rPr sz="1500" spc="44" baseline="2777" dirty="0">
                <a:latin typeface="Times New Roman"/>
                <a:cs typeface="Times New Roman"/>
              </a:rPr>
              <a:t>exch</a:t>
            </a:r>
            <a:r>
              <a:rPr sz="1500" spc="52" baseline="2777" dirty="0">
                <a:latin typeface="Times New Roman"/>
                <a:cs typeface="Times New Roman"/>
              </a:rPr>
              <a:t>a</a:t>
            </a:r>
            <a:r>
              <a:rPr sz="1500" spc="22" baseline="2777" dirty="0">
                <a:latin typeface="Times New Roman"/>
                <a:cs typeface="Times New Roman"/>
              </a:rPr>
              <a:t>ngers</a:t>
            </a:r>
            <a:r>
              <a:rPr sz="1500" baseline="2777" dirty="0">
                <a:latin typeface="Times New Roman"/>
                <a:cs typeface="Times New Roman"/>
              </a:rPr>
              <a:t>   </a:t>
            </a:r>
            <a:r>
              <a:rPr sz="1500" spc="52" baseline="2777" dirty="0">
                <a:latin typeface="Times New Roman"/>
                <a:cs typeface="Times New Roman"/>
              </a:rPr>
              <a:t> </a:t>
            </a:r>
            <a:r>
              <a:rPr sz="1000" spc="80" dirty="0">
                <a:latin typeface="PMingLiU"/>
                <a:cs typeface="PMingLiU"/>
              </a:rPr>
              <a:t>Most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treat</a:t>
            </a:r>
            <a:r>
              <a:rPr sz="1000" spc="130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ent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dairy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45" dirty="0">
                <a:latin typeface="PMingLiU"/>
                <a:cs typeface="PMingLiU"/>
              </a:rPr>
              <a:t>ucts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carried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out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plate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excha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gers.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(often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abbrev</a:t>
            </a:r>
            <a:r>
              <a:rPr sz="1000" spc="45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ated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PHE)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con-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sists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ck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stainl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25" dirty="0">
                <a:latin typeface="PMingLiU"/>
                <a:cs typeface="PMingLiU"/>
              </a:rPr>
              <a:t>ss-steel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clamped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frame.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frame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may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contain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several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separ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packs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85" dirty="0">
                <a:latin typeface="PMingLiU"/>
                <a:cs typeface="PMingLiU"/>
              </a:rPr>
              <a:t>-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40" dirty="0">
                <a:latin typeface="PMingLiU"/>
                <a:cs typeface="PMingLiU"/>
              </a:rPr>
              <a:t>sections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185" dirty="0">
                <a:latin typeface="PMingLiU"/>
                <a:cs typeface="PMingLiU"/>
              </a:rPr>
              <a:t>-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which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5" dirty="0">
                <a:latin typeface="PMingLiU"/>
                <a:cs typeface="PMingLiU"/>
              </a:rPr>
              <a:t>diff</a:t>
            </a:r>
            <a:r>
              <a:rPr sz="1000" spc="55" dirty="0">
                <a:latin typeface="PMingLiU"/>
                <a:cs typeface="PMingLiU"/>
              </a:rPr>
              <a:t>erent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40" dirty="0">
                <a:latin typeface="PMingLiU"/>
                <a:cs typeface="PMingLiU"/>
              </a:rPr>
              <a:t>stag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32592" y="686673"/>
            <a:ext cx="2911475" cy="440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</a:pPr>
            <a:r>
              <a:rPr sz="1000" spc="45" dirty="0">
                <a:latin typeface="PMingLiU"/>
                <a:cs typeface="PMingLiU"/>
              </a:rPr>
              <a:t>of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treat</a:t>
            </a:r>
            <a:r>
              <a:rPr sz="1000" spc="130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ent,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preheatin</a:t>
            </a:r>
            <a:r>
              <a:rPr sz="1000" spc="70" dirty="0">
                <a:latin typeface="PMingLiU"/>
                <a:cs typeface="PMingLiU"/>
              </a:rPr>
              <a:t>g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final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5" dirty="0">
                <a:latin typeface="PMingLiU"/>
                <a:cs typeface="PMingLiU"/>
              </a:rPr>
              <a:t> cooling,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take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place.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50" dirty="0">
                <a:latin typeface="PMingLiU"/>
                <a:cs typeface="PMingLiU"/>
              </a:rPr>
              <a:t>ing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85" dirty="0">
                <a:latin typeface="PMingLiU"/>
                <a:cs typeface="PMingLiU"/>
              </a:rPr>
              <a:t>um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hot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water,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cooli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85" dirty="0">
                <a:latin typeface="PMingLiU"/>
                <a:cs typeface="PMingLiU"/>
              </a:rPr>
              <a:t>um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cold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wa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er,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ice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water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propyle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 glyc</a:t>
            </a:r>
            <a:r>
              <a:rPr sz="1000" spc="45" dirty="0">
                <a:latin typeface="PMingLiU"/>
                <a:cs typeface="PMingLiU"/>
              </a:rPr>
              <a:t>o</a:t>
            </a:r>
            <a:r>
              <a:rPr sz="1000" spc="30" dirty="0">
                <a:latin typeface="PMingLiU"/>
                <a:cs typeface="PMingLiU"/>
              </a:rPr>
              <a:t>l,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depe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50" dirty="0">
                <a:latin typeface="PMingLiU"/>
                <a:cs typeface="PMingLiU"/>
              </a:rPr>
              <a:t>ding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requ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red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outlet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5" dirty="0">
                <a:latin typeface="PMingLiU"/>
                <a:cs typeface="PMingLiU"/>
              </a:rPr>
              <a:t>perat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re.</a:t>
            </a:r>
            <a:endParaRPr sz="1000">
              <a:latin typeface="PMingLiU"/>
              <a:cs typeface="PMingLiU"/>
            </a:endParaRPr>
          </a:p>
          <a:p>
            <a:pPr marL="12700" marR="5715" indent="125730" algn="just">
              <a:lnSpc>
                <a:spcPts val="1200"/>
              </a:lnSpc>
              <a:spcBef>
                <a:spcPts val="30"/>
              </a:spcBef>
            </a:pP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plates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corrug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55" dirty="0">
                <a:latin typeface="PMingLiU"/>
                <a:cs typeface="PMingLiU"/>
              </a:rPr>
              <a:t>ted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60" dirty="0">
                <a:latin typeface="PMingLiU"/>
                <a:cs typeface="PMingLiU"/>
              </a:rPr>
              <a:t>ttern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desig</a:t>
            </a:r>
            <a:r>
              <a:rPr sz="1000" spc="50" dirty="0">
                <a:latin typeface="PMingLiU"/>
                <a:cs typeface="PMingLiU"/>
              </a:rPr>
              <a:t>ned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optimum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he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transfe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Form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rly,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60" dirty="0">
                <a:latin typeface="PMingLiU"/>
                <a:cs typeface="PMingLiU"/>
              </a:rPr>
              <a:t>o</a:t>
            </a:r>
            <a:r>
              <a:rPr sz="1000" spc="35" dirty="0">
                <a:latin typeface="PMingLiU"/>
                <a:cs typeface="PMingLiU"/>
              </a:rPr>
              <a:t>-called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washb</a:t>
            </a:r>
            <a:r>
              <a:rPr sz="1000" spc="85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ar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p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60" dirty="0">
                <a:latin typeface="PMingLiU"/>
                <a:cs typeface="PMingLiU"/>
              </a:rPr>
              <a:t>tter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10" dirty="0">
                <a:latin typeface="PMingLiU"/>
                <a:cs typeface="PMingLiU"/>
              </a:rPr>
              <a:t> (</a:t>
            </a:r>
            <a:r>
              <a:rPr sz="1000" spc="1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Figur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e</a:t>
            </a:r>
            <a:r>
              <a:rPr sz="1000" spc="2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4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4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C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was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predo</a:t>
            </a:r>
            <a:r>
              <a:rPr sz="1000" spc="114" dirty="0">
                <a:latin typeface="PMingLiU"/>
                <a:cs typeface="PMingLiU"/>
              </a:rPr>
              <a:t>m</a:t>
            </a:r>
            <a:r>
              <a:rPr sz="1000" spc="65" dirty="0">
                <a:latin typeface="PMingLiU"/>
                <a:cs typeface="PMingLiU"/>
              </a:rPr>
              <a:t>inant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but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today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herri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55" dirty="0">
                <a:latin typeface="PMingLiU"/>
                <a:cs typeface="PMingLiU"/>
              </a:rPr>
              <a:t>gbone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60" dirty="0">
                <a:latin typeface="PMingLiU"/>
                <a:cs typeface="PMingLiU"/>
              </a:rPr>
              <a:t>ttern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normal</a:t>
            </a:r>
            <a:r>
              <a:rPr sz="1000" spc="45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used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all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45" dirty="0">
                <a:latin typeface="PMingLiU"/>
                <a:cs typeface="PMingLiU"/>
              </a:rPr>
              <a:t>types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30" dirty="0">
                <a:latin typeface="PMingLiU"/>
                <a:cs typeface="PMingLiU"/>
              </a:rPr>
              <a:t>es,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dair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industr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(</a:t>
            </a:r>
            <a:r>
              <a:rPr sz="1000" spc="1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Figur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e </a:t>
            </a:r>
            <a:r>
              <a:rPr sz="1000" spc="-11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4</a:t>
            </a:r>
            <a:r>
              <a:rPr sz="1000" spc="-1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A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-10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80" dirty="0">
                <a:solidFill>
                  <a:srgbClr val="0000FF"/>
                </a:solidFill>
                <a:latin typeface="PMingLiU"/>
                <a:cs typeface="PMingLiU"/>
                <a:hlinkClick r:id="rId2" action="ppaction://hlinksldjump"/>
              </a:rPr>
              <a:t>and</a:t>
            </a:r>
            <a:r>
              <a:rPr sz="1000" dirty="0">
                <a:solidFill>
                  <a:srgbClr val="0000FF"/>
                </a:solidFill>
                <a:latin typeface="PMingLiU"/>
                <a:cs typeface="PMingLiU"/>
                <a:hlinkClick r:id="rId2" action="ppaction://hlinksldjump"/>
              </a:rPr>
              <a:t> </a:t>
            </a:r>
            <a:r>
              <a:rPr sz="1000" spc="-130" dirty="0">
                <a:solidFill>
                  <a:srgbClr val="0000FF"/>
                </a:solidFill>
                <a:latin typeface="PMingLiU"/>
                <a:cs typeface="PMingLiU"/>
                <a:hlinkClick r:id="rId2" action="ppaction://hlinksldjump"/>
              </a:rPr>
              <a:t> </a:t>
            </a:r>
            <a:r>
              <a:rPr sz="1000" spc="2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4B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Th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mai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advanta</a:t>
            </a:r>
            <a:r>
              <a:rPr sz="1000" spc="30" dirty="0">
                <a:latin typeface="PMingLiU"/>
                <a:cs typeface="PMingLiU"/>
              </a:rPr>
              <a:t>g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wit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herringb</a:t>
            </a:r>
            <a:r>
              <a:rPr sz="1000" spc="75" dirty="0">
                <a:latin typeface="PMingLiU"/>
                <a:cs typeface="PMingLiU"/>
              </a:rPr>
              <a:t>o</a:t>
            </a:r>
            <a:r>
              <a:rPr sz="1000" spc="50" dirty="0">
                <a:latin typeface="PMingLiU"/>
                <a:cs typeface="PMingLiU"/>
              </a:rPr>
              <a:t>ne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pattern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increas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thermal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efficien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y</a:t>
            </a:r>
            <a:endParaRPr sz="1000">
              <a:latin typeface="PMingLiU"/>
              <a:cs typeface="PMingLiU"/>
            </a:endParaRPr>
          </a:p>
          <a:p>
            <a:pPr marL="12700" marR="6350" algn="just">
              <a:lnSpc>
                <a:spcPts val="1190"/>
              </a:lnSpc>
              <a:spcBef>
                <a:spcPts val="5"/>
              </a:spcBef>
            </a:pP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inc</a:t>
            </a:r>
            <a:r>
              <a:rPr sz="1000" spc="45" dirty="0">
                <a:latin typeface="PMingLiU"/>
                <a:cs typeface="PMingLiU"/>
              </a:rPr>
              <a:t>reased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me</a:t>
            </a:r>
            <a:r>
              <a:rPr sz="1000" spc="45" dirty="0">
                <a:latin typeface="PMingLiU"/>
                <a:cs typeface="PMingLiU"/>
              </a:rPr>
              <a:t>c</a:t>
            </a:r>
            <a:r>
              <a:rPr sz="1000" spc="55" dirty="0">
                <a:latin typeface="PMingLiU"/>
                <a:cs typeface="PMingLiU"/>
              </a:rPr>
              <a:t>hanical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str</a:t>
            </a:r>
            <a:r>
              <a:rPr sz="1000" spc="60" dirty="0">
                <a:latin typeface="PMingLiU"/>
                <a:cs typeface="PMingLiU"/>
              </a:rPr>
              <a:t>ength,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latter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allow-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made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thinner,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wh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ch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reduc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cost</a:t>
            </a:r>
            <a:endParaRPr sz="1000">
              <a:latin typeface="PMingLiU"/>
              <a:cs typeface="PMingLiU"/>
            </a:endParaRPr>
          </a:p>
          <a:p>
            <a:pPr marL="12700" marR="6350" indent="-635" algn="just">
              <a:lnSpc>
                <a:spcPts val="1200"/>
              </a:lnSpc>
            </a:pPr>
            <a:r>
              <a:rPr sz="1000" spc="80" dirty="0">
                <a:latin typeface="PMingLiU"/>
                <a:cs typeface="PMingLiU"/>
              </a:rPr>
              <a:t>and 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weight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plate.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inc</a:t>
            </a:r>
            <a:r>
              <a:rPr sz="1000" spc="45" dirty="0">
                <a:latin typeface="PMingLiU"/>
                <a:cs typeface="PMingLiU"/>
              </a:rPr>
              <a:t>reased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ther</a:t>
            </a:r>
            <a:r>
              <a:rPr sz="1000" spc="125" dirty="0">
                <a:latin typeface="PMingLiU"/>
                <a:cs typeface="PMingLiU"/>
              </a:rPr>
              <a:t>m</a:t>
            </a:r>
            <a:r>
              <a:rPr sz="1000" spc="50" dirty="0">
                <a:latin typeface="PMingLiU"/>
                <a:cs typeface="PMingLiU"/>
              </a:rPr>
              <a:t>al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efficien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50" dirty="0">
                <a:latin typeface="PMingLiU"/>
                <a:cs typeface="PMingLiU"/>
              </a:rPr>
              <a:t>reduc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necessary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number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plates,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which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turn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red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25" dirty="0">
                <a:latin typeface="PMingLiU"/>
                <a:cs typeface="PMingLiU"/>
              </a:rPr>
              <a:t>ces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cost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unit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hold-up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55" dirty="0">
                <a:latin typeface="PMingLiU"/>
                <a:cs typeface="PMingLiU"/>
              </a:rPr>
              <a:t>olume.</a:t>
            </a:r>
            <a:endParaRPr sz="1000">
              <a:latin typeface="PMingLiU"/>
              <a:cs typeface="PMingLiU"/>
            </a:endParaRPr>
          </a:p>
          <a:p>
            <a:pPr marL="12700" marR="5080" indent="125730" algn="just">
              <a:lnSpc>
                <a:spcPts val="1200"/>
              </a:lnSpc>
            </a:pPr>
            <a:r>
              <a:rPr sz="1000" spc="65" dirty="0">
                <a:latin typeface="PMingLiU"/>
                <a:cs typeface="PMingLiU"/>
              </a:rPr>
              <a:t>The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pack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compresse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frame.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Sup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60" dirty="0">
                <a:latin typeface="PMingLiU"/>
                <a:cs typeface="PMingLiU"/>
              </a:rPr>
              <a:t>porting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points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corrug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tions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hold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plates</a:t>
            </a:r>
            <a:endParaRPr sz="1000">
              <a:latin typeface="PMingLiU"/>
              <a:cs typeface="PMingLiU"/>
            </a:endParaRPr>
          </a:p>
          <a:p>
            <a:pPr marL="13335" marR="5715" algn="just">
              <a:lnSpc>
                <a:spcPts val="1190"/>
              </a:lnSpc>
              <a:spcBef>
                <a:spcPts val="5"/>
              </a:spcBef>
            </a:pPr>
            <a:r>
              <a:rPr sz="1000" spc="75" dirty="0">
                <a:latin typeface="PMingLiU"/>
                <a:cs typeface="PMingLiU"/>
              </a:rPr>
              <a:t>apart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narrow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chan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0" dirty="0">
                <a:latin typeface="PMingLiU"/>
                <a:cs typeface="PMingLiU"/>
              </a:rPr>
              <a:t>els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for</a:t>
            </a:r>
            <a:r>
              <a:rPr sz="1000" spc="110" dirty="0">
                <a:latin typeface="PMingLiU"/>
                <a:cs typeface="PMingLiU"/>
              </a:rPr>
              <a:t>m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between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them.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li</a:t>
            </a:r>
            <a:r>
              <a:rPr sz="1000" spc="60" dirty="0">
                <a:latin typeface="PMingLiU"/>
                <a:cs typeface="PMingLiU"/>
              </a:rPr>
              <a:t>q</a:t>
            </a:r>
            <a:r>
              <a:rPr sz="1000" spc="45" dirty="0">
                <a:latin typeface="PMingLiU"/>
                <a:cs typeface="PMingLiU"/>
              </a:rPr>
              <a:t>uids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enter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lea</a:t>
            </a:r>
            <a:r>
              <a:rPr sz="1000" spc="50" dirty="0">
                <a:latin typeface="PMingLiU"/>
                <a:cs typeface="PMingLiU"/>
              </a:rPr>
              <a:t>v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60" dirty="0">
                <a:latin typeface="PMingLiU"/>
                <a:cs typeface="PMingLiU"/>
              </a:rPr>
              <a:t>h</a:t>
            </a:r>
            <a:r>
              <a:rPr sz="1000" spc="50" dirty="0">
                <a:latin typeface="PMingLiU"/>
                <a:cs typeface="PMingLiU"/>
              </a:rPr>
              <a:t>annels</a:t>
            </a:r>
            <a:endParaRPr sz="1000">
              <a:latin typeface="PMingLiU"/>
              <a:cs typeface="PMingLiU"/>
            </a:endParaRPr>
          </a:p>
          <a:p>
            <a:pPr marL="13335" marR="5080" algn="just">
              <a:lnSpc>
                <a:spcPts val="1200"/>
              </a:lnSpc>
            </a:pPr>
            <a:r>
              <a:rPr sz="1000" spc="70" dirty="0">
                <a:latin typeface="PMingLiU"/>
                <a:cs typeface="PMingLiU"/>
              </a:rPr>
              <a:t>through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holes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corne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plates.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Varying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patterns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open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blind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holes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route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liq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ids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from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one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ch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nnel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next.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Gaskets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aro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80" dirty="0">
                <a:latin typeface="PMingLiU"/>
                <a:cs typeface="PMingLiU"/>
              </a:rPr>
              <a:t>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edges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plates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around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holes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form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bound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ries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nels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prevent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exter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50" dirty="0">
                <a:latin typeface="PMingLiU"/>
                <a:cs typeface="PMingLiU"/>
              </a:rPr>
              <a:t>al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leakag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interna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mixing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15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Figur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e 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5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000" spc="45" dirty="0">
                <a:latin typeface="PMingLiU"/>
                <a:cs typeface="PMingLiU"/>
              </a:rPr>
              <a:t>sh</a:t>
            </a:r>
            <a:r>
              <a:rPr sz="1000" spc="85" dirty="0">
                <a:latin typeface="PMingLiU"/>
                <a:cs typeface="PMingLiU"/>
              </a:rPr>
              <a:t>o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typ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cal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arrangeme</a:t>
            </a:r>
            <a:r>
              <a:rPr sz="1000" spc="65" dirty="0">
                <a:latin typeface="PMingLiU"/>
                <a:cs typeface="PMingLiU"/>
              </a:rPr>
              <a:t>nt.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30838" y="7709670"/>
            <a:ext cx="94615" cy="80645"/>
          </a:xfrm>
          <a:custGeom>
            <a:avLst/>
            <a:gdLst/>
            <a:ahLst/>
            <a:cxnLst/>
            <a:rect l="l" t="t" r="r" b="b"/>
            <a:pathLst>
              <a:path w="94614" h="80645">
                <a:moveTo>
                  <a:pt x="77772" y="63999"/>
                </a:moveTo>
                <a:lnTo>
                  <a:pt x="44421" y="79988"/>
                </a:lnTo>
                <a:lnTo>
                  <a:pt x="34481" y="80653"/>
                </a:lnTo>
                <a:lnTo>
                  <a:pt x="23834" y="74922"/>
                </a:lnTo>
                <a:lnTo>
                  <a:pt x="4874" y="47413"/>
                </a:lnTo>
                <a:lnTo>
                  <a:pt x="0" y="33799"/>
                </a:lnTo>
                <a:lnTo>
                  <a:pt x="1772" y="22470"/>
                </a:lnTo>
                <a:lnTo>
                  <a:pt x="40180" y="1578"/>
                </a:lnTo>
                <a:lnTo>
                  <a:pt x="50731" y="0"/>
                </a:lnTo>
                <a:lnTo>
                  <a:pt x="90235" y="37206"/>
                </a:lnTo>
                <a:lnTo>
                  <a:pt x="94504" y="47621"/>
                </a:lnTo>
                <a:lnTo>
                  <a:pt x="93273" y="54250"/>
                </a:lnTo>
                <a:lnTo>
                  <a:pt x="86380" y="59569"/>
                </a:lnTo>
                <a:lnTo>
                  <a:pt x="77772" y="639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21953" y="7726490"/>
            <a:ext cx="60325" cy="64769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2355" y="0"/>
                </a:moveTo>
                <a:lnTo>
                  <a:pt x="11849" y="1993"/>
                </a:lnTo>
                <a:lnTo>
                  <a:pt x="3851" y="8926"/>
                </a:lnTo>
                <a:lnTo>
                  <a:pt x="0" y="19288"/>
                </a:lnTo>
                <a:lnTo>
                  <a:pt x="103" y="22478"/>
                </a:lnTo>
                <a:lnTo>
                  <a:pt x="21335" y="61255"/>
                </a:lnTo>
                <a:lnTo>
                  <a:pt x="31666" y="64557"/>
                </a:lnTo>
                <a:lnTo>
                  <a:pt x="43247" y="63950"/>
                </a:lnTo>
                <a:lnTo>
                  <a:pt x="55780" y="58792"/>
                </a:lnTo>
                <a:lnTo>
                  <a:pt x="59907" y="48397"/>
                </a:lnTo>
                <a:lnTo>
                  <a:pt x="59608" y="35823"/>
                </a:lnTo>
                <a:lnTo>
                  <a:pt x="33398" y="2593"/>
                </a:lnTo>
                <a:lnTo>
                  <a:pt x="22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21931" y="7726490"/>
            <a:ext cx="60325" cy="64769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54674" y="22478"/>
                </a:moveTo>
                <a:lnTo>
                  <a:pt x="59629" y="35823"/>
                </a:lnTo>
                <a:lnTo>
                  <a:pt x="59929" y="48397"/>
                </a:lnTo>
                <a:lnTo>
                  <a:pt x="55801" y="58792"/>
                </a:lnTo>
                <a:lnTo>
                  <a:pt x="43268" y="63950"/>
                </a:lnTo>
                <a:lnTo>
                  <a:pt x="31687" y="64557"/>
                </a:lnTo>
                <a:lnTo>
                  <a:pt x="21357" y="61255"/>
                </a:lnTo>
                <a:lnTo>
                  <a:pt x="12574" y="54684"/>
                </a:lnTo>
                <a:lnTo>
                  <a:pt x="5639" y="45484"/>
                </a:lnTo>
                <a:lnTo>
                  <a:pt x="505" y="31962"/>
                </a:lnTo>
                <a:lnTo>
                  <a:pt x="0" y="19346"/>
                </a:lnTo>
                <a:lnTo>
                  <a:pt x="3872" y="8926"/>
                </a:lnTo>
                <a:lnTo>
                  <a:pt x="11871" y="1993"/>
                </a:lnTo>
                <a:lnTo>
                  <a:pt x="22377" y="0"/>
                </a:lnTo>
                <a:lnTo>
                  <a:pt x="33420" y="2593"/>
                </a:lnTo>
                <a:lnTo>
                  <a:pt x="43906" y="9211"/>
                </a:lnTo>
                <a:lnTo>
                  <a:pt x="52742" y="19288"/>
                </a:lnTo>
                <a:lnTo>
                  <a:pt x="54674" y="2247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30690" y="7736790"/>
            <a:ext cx="43815" cy="45720"/>
          </a:xfrm>
          <a:custGeom>
            <a:avLst/>
            <a:gdLst/>
            <a:ahLst/>
            <a:cxnLst/>
            <a:rect l="l" t="t" r="r" b="b"/>
            <a:pathLst>
              <a:path w="43814" h="45720">
                <a:moveTo>
                  <a:pt x="15463" y="0"/>
                </a:moveTo>
                <a:lnTo>
                  <a:pt x="3373" y="3490"/>
                </a:lnTo>
                <a:lnTo>
                  <a:pt x="0" y="11970"/>
                </a:lnTo>
                <a:lnTo>
                  <a:pt x="1578" y="24054"/>
                </a:lnTo>
                <a:lnTo>
                  <a:pt x="9016" y="39367"/>
                </a:lnTo>
                <a:lnTo>
                  <a:pt x="17926" y="44726"/>
                </a:lnTo>
                <a:lnTo>
                  <a:pt x="28833" y="45321"/>
                </a:lnTo>
                <a:lnTo>
                  <a:pt x="41383" y="39923"/>
                </a:lnTo>
                <a:lnTo>
                  <a:pt x="43492" y="28404"/>
                </a:lnTo>
                <a:lnTo>
                  <a:pt x="39388" y="15136"/>
                </a:lnTo>
                <a:lnTo>
                  <a:pt x="35349" y="9330"/>
                </a:lnTo>
                <a:lnTo>
                  <a:pt x="26378" y="2327"/>
                </a:lnTo>
                <a:lnTo>
                  <a:pt x="15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0690" y="7736790"/>
            <a:ext cx="43815" cy="45720"/>
          </a:xfrm>
          <a:custGeom>
            <a:avLst/>
            <a:gdLst/>
            <a:ahLst/>
            <a:cxnLst/>
            <a:rect l="l" t="t" r="r" b="b"/>
            <a:pathLst>
              <a:path w="43814" h="45720">
                <a:moveTo>
                  <a:pt x="39388" y="15136"/>
                </a:moveTo>
                <a:lnTo>
                  <a:pt x="43492" y="28404"/>
                </a:lnTo>
                <a:lnTo>
                  <a:pt x="41383" y="39923"/>
                </a:lnTo>
                <a:lnTo>
                  <a:pt x="28833" y="45321"/>
                </a:lnTo>
                <a:lnTo>
                  <a:pt x="17926" y="44726"/>
                </a:lnTo>
                <a:lnTo>
                  <a:pt x="9016" y="39367"/>
                </a:lnTo>
                <a:lnTo>
                  <a:pt x="1578" y="24054"/>
                </a:lnTo>
                <a:lnTo>
                  <a:pt x="0" y="11970"/>
                </a:lnTo>
                <a:lnTo>
                  <a:pt x="3373" y="3490"/>
                </a:lnTo>
                <a:lnTo>
                  <a:pt x="15463" y="0"/>
                </a:lnTo>
                <a:lnTo>
                  <a:pt x="26378" y="2327"/>
                </a:lnTo>
                <a:lnTo>
                  <a:pt x="35349" y="9330"/>
                </a:lnTo>
                <a:lnTo>
                  <a:pt x="39388" y="1513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23267" y="7738236"/>
            <a:ext cx="250825" cy="158750"/>
          </a:xfrm>
          <a:custGeom>
            <a:avLst/>
            <a:gdLst/>
            <a:ahLst/>
            <a:cxnLst/>
            <a:rect l="l" t="t" r="r" b="b"/>
            <a:pathLst>
              <a:path w="250825" h="158750">
                <a:moveTo>
                  <a:pt x="230428" y="0"/>
                </a:moveTo>
                <a:lnTo>
                  <a:pt x="0" y="106019"/>
                </a:lnTo>
                <a:lnTo>
                  <a:pt x="27660" y="158242"/>
                </a:lnTo>
                <a:lnTo>
                  <a:pt x="250393" y="35344"/>
                </a:lnTo>
                <a:lnTo>
                  <a:pt x="230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23267" y="7738236"/>
            <a:ext cx="250825" cy="158750"/>
          </a:xfrm>
          <a:custGeom>
            <a:avLst/>
            <a:gdLst/>
            <a:ahLst/>
            <a:cxnLst/>
            <a:rect l="l" t="t" r="r" b="b"/>
            <a:pathLst>
              <a:path w="250825" h="158750">
                <a:moveTo>
                  <a:pt x="230428" y="0"/>
                </a:moveTo>
                <a:lnTo>
                  <a:pt x="0" y="106019"/>
                </a:lnTo>
                <a:lnTo>
                  <a:pt x="27660" y="158242"/>
                </a:lnTo>
                <a:lnTo>
                  <a:pt x="250393" y="35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69751" y="7568575"/>
            <a:ext cx="93980" cy="80010"/>
          </a:xfrm>
          <a:custGeom>
            <a:avLst/>
            <a:gdLst/>
            <a:ahLst/>
            <a:cxnLst/>
            <a:rect l="l" t="t" r="r" b="b"/>
            <a:pathLst>
              <a:path w="93979" h="80009">
                <a:moveTo>
                  <a:pt x="76171" y="65254"/>
                </a:moveTo>
                <a:lnTo>
                  <a:pt x="42046" y="79555"/>
                </a:lnTo>
                <a:lnTo>
                  <a:pt x="32020" y="79706"/>
                </a:lnTo>
                <a:lnTo>
                  <a:pt x="21618" y="73350"/>
                </a:lnTo>
                <a:lnTo>
                  <a:pt x="4187" y="45049"/>
                </a:lnTo>
                <a:lnTo>
                  <a:pt x="0" y="31209"/>
                </a:lnTo>
                <a:lnTo>
                  <a:pt x="2334" y="19980"/>
                </a:lnTo>
                <a:lnTo>
                  <a:pt x="41754" y="1056"/>
                </a:lnTo>
                <a:lnTo>
                  <a:pt x="52452" y="0"/>
                </a:lnTo>
                <a:lnTo>
                  <a:pt x="90213" y="39643"/>
                </a:lnTo>
                <a:lnTo>
                  <a:pt x="93789" y="50200"/>
                </a:lnTo>
                <a:lnTo>
                  <a:pt x="91831" y="56694"/>
                </a:lnTo>
                <a:lnTo>
                  <a:pt x="84018" y="61740"/>
                </a:lnTo>
                <a:lnTo>
                  <a:pt x="76171" y="6525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60495" y="758657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29378" y="0"/>
                </a:moveTo>
                <a:lnTo>
                  <a:pt x="17722" y="15"/>
                </a:lnTo>
                <a:lnTo>
                  <a:pt x="4871" y="4585"/>
                </a:lnTo>
                <a:lnTo>
                  <a:pt x="276" y="14779"/>
                </a:lnTo>
                <a:lnTo>
                  <a:pt x="0" y="27400"/>
                </a:lnTo>
                <a:lnTo>
                  <a:pt x="4352" y="41084"/>
                </a:lnTo>
                <a:lnTo>
                  <a:pt x="10795" y="50773"/>
                </a:lnTo>
                <a:lnTo>
                  <a:pt x="19250" y="57917"/>
                </a:lnTo>
                <a:lnTo>
                  <a:pt x="29442" y="61846"/>
                </a:lnTo>
                <a:lnTo>
                  <a:pt x="41094" y="61893"/>
                </a:lnTo>
                <a:lnTo>
                  <a:pt x="53931" y="57392"/>
                </a:lnTo>
                <a:lnTo>
                  <a:pt x="58618" y="47207"/>
                </a:lnTo>
                <a:lnTo>
                  <a:pt x="58969" y="34602"/>
                </a:lnTo>
                <a:lnTo>
                  <a:pt x="54680" y="20987"/>
                </a:lnTo>
                <a:lnTo>
                  <a:pt x="54484" y="20591"/>
                </a:lnTo>
                <a:lnTo>
                  <a:pt x="48029" y="10955"/>
                </a:lnTo>
                <a:lnTo>
                  <a:pt x="39570" y="3869"/>
                </a:lnTo>
                <a:lnTo>
                  <a:pt x="29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60495" y="7586579"/>
            <a:ext cx="59055" cy="62230"/>
          </a:xfrm>
          <a:custGeom>
            <a:avLst/>
            <a:gdLst/>
            <a:ahLst/>
            <a:cxnLst/>
            <a:rect l="l" t="t" r="r" b="b"/>
            <a:pathLst>
              <a:path w="59054" h="62229">
                <a:moveTo>
                  <a:pt x="54680" y="20987"/>
                </a:moveTo>
                <a:lnTo>
                  <a:pt x="58969" y="34602"/>
                </a:lnTo>
                <a:lnTo>
                  <a:pt x="58618" y="47207"/>
                </a:lnTo>
                <a:lnTo>
                  <a:pt x="53931" y="57392"/>
                </a:lnTo>
                <a:lnTo>
                  <a:pt x="41094" y="61893"/>
                </a:lnTo>
                <a:lnTo>
                  <a:pt x="29442" y="61846"/>
                </a:lnTo>
                <a:lnTo>
                  <a:pt x="19250" y="57917"/>
                </a:lnTo>
                <a:lnTo>
                  <a:pt x="10795" y="50773"/>
                </a:lnTo>
                <a:lnTo>
                  <a:pt x="4352" y="41084"/>
                </a:lnTo>
                <a:lnTo>
                  <a:pt x="0" y="27400"/>
                </a:lnTo>
                <a:lnTo>
                  <a:pt x="276" y="14779"/>
                </a:lnTo>
                <a:lnTo>
                  <a:pt x="4871" y="4585"/>
                </a:lnTo>
                <a:lnTo>
                  <a:pt x="17722" y="15"/>
                </a:lnTo>
                <a:lnTo>
                  <a:pt x="29378" y="0"/>
                </a:lnTo>
                <a:lnTo>
                  <a:pt x="39570" y="3869"/>
                </a:lnTo>
                <a:lnTo>
                  <a:pt x="48029" y="10955"/>
                </a:lnTo>
                <a:lnTo>
                  <a:pt x="54484" y="20591"/>
                </a:lnTo>
                <a:lnTo>
                  <a:pt x="54680" y="2098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69346" y="7593834"/>
            <a:ext cx="43180" cy="46355"/>
          </a:xfrm>
          <a:custGeom>
            <a:avLst/>
            <a:gdLst/>
            <a:ahLst/>
            <a:cxnLst/>
            <a:rect l="l" t="t" r="r" b="b"/>
            <a:pathLst>
              <a:path w="43179" h="46354">
                <a:moveTo>
                  <a:pt x="16198" y="0"/>
                </a:moveTo>
                <a:lnTo>
                  <a:pt x="3893" y="2809"/>
                </a:lnTo>
                <a:lnTo>
                  <a:pt x="0" y="11088"/>
                </a:lnTo>
                <a:lnTo>
                  <a:pt x="884" y="23232"/>
                </a:lnTo>
                <a:lnTo>
                  <a:pt x="7477" y="38889"/>
                </a:lnTo>
                <a:lnTo>
                  <a:pt x="16122" y="44789"/>
                </a:lnTo>
                <a:lnTo>
                  <a:pt x="27027" y="46002"/>
                </a:lnTo>
                <a:lnTo>
                  <a:pt x="39894" y="41260"/>
                </a:lnTo>
                <a:lnTo>
                  <a:pt x="42608" y="29846"/>
                </a:lnTo>
                <a:lnTo>
                  <a:pt x="39162" y="16361"/>
                </a:lnTo>
                <a:lnTo>
                  <a:pt x="35651" y="10654"/>
                </a:lnTo>
                <a:lnTo>
                  <a:pt x="27033" y="3015"/>
                </a:lnTo>
                <a:lnTo>
                  <a:pt x="16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9346" y="7593834"/>
            <a:ext cx="43180" cy="46355"/>
          </a:xfrm>
          <a:custGeom>
            <a:avLst/>
            <a:gdLst/>
            <a:ahLst/>
            <a:cxnLst/>
            <a:rect l="l" t="t" r="r" b="b"/>
            <a:pathLst>
              <a:path w="43179" h="46354">
                <a:moveTo>
                  <a:pt x="39162" y="16361"/>
                </a:moveTo>
                <a:lnTo>
                  <a:pt x="42608" y="29846"/>
                </a:lnTo>
                <a:lnTo>
                  <a:pt x="39894" y="41260"/>
                </a:lnTo>
                <a:lnTo>
                  <a:pt x="27027" y="46002"/>
                </a:lnTo>
                <a:lnTo>
                  <a:pt x="16122" y="44789"/>
                </a:lnTo>
                <a:lnTo>
                  <a:pt x="7477" y="38889"/>
                </a:lnTo>
                <a:lnTo>
                  <a:pt x="884" y="23232"/>
                </a:lnTo>
                <a:lnTo>
                  <a:pt x="0" y="11088"/>
                </a:lnTo>
                <a:lnTo>
                  <a:pt x="3893" y="2809"/>
                </a:lnTo>
                <a:lnTo>
                  <a:pt x="16198" y="0"/>
                </a:lnTo>
                <a:lnTo>
                  <a:pt x="27033" y="3015"/>
                </a:lnTo>
                <a:lnTo>
                  <a:pt x="35651" y="10654"/>
                </a:lnTo>
                <a:lnTo>
                  <a:pt x="39162" y="1636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58458" y="7595692"/>
            <a:ext cx="252729" cy="146685"/>
          </a:xfrm>
          <a:custGeom>
            <a:avLst/>
            <a:gdLst/>
            <a:ahLst/>
            <a:cxnLst/>
            <a:rect l="l" t="t" r="r" b="b"/>
            <a:pathLst>
              <a:path w="252729" h="146684">
                <a:moveTo>
                  <a:pt x="234391" y="0"/>
                </a:moveTo>
                <a:lnTo>
                  <a:pt x="0" y="95757"/>
                </a:lnTo>
                <a:lnTo>
                  <a:pt x="26720" y="146519"/>
                </a:lnTo>
                <a:lnTo>
                  <a:pt x="252387" y="35991"/>
                </a:lnTo>
                <a:lnTo>
                  <a:pt x="234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58458" y="7595692"/>
            <a:ext cx="252729" cy="146685"/>
          </a:xfrm>
          <a:custGeom>
            <a:avLst/>
            <a:gdLst/>
            <a:ahLst/>
            <a:cxnLst/>
            <a:rect l="l" t="t" r="r" b="b"/>
            <a:pathLst>
              <a:path w="252729" h="146684">
                <a:moveTo>
                  <a:pt x="252387" y="35991"/>
                </a:moveTo>
                <a:lnTo>
                  <a:pt x="26720" y="146519"/>
                </a:lnTo>
                <a:lnTo>
                  <a:pt x="0" y="95757"/>
                </a:lnTo>
                <a:lnTo>
                  <a:pt x="23439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78943" y="7413294"/>
            <a:ext cx="62865" cy="213995"/>
          </a:xfrm>
          <a:custGeom>
            <a:avLst/>
            <a:gdLst/>
            <a:ahLst/>
            <a:cxnLst/>
            <a:rect l="l" t="t" r="r" b="b"/>
            <a:pathLst>
              <a:path w="62865" h="213995">
                <a:moveTo>
                  <a:pt x="62560" y="184416"/>
                </a:moveTo>
                <a:lnTo>
                  <a:pt x="59543" y="200476"/>
                </a:lnTo>
                <a:lnTo>
                  <a:pt x="51730" y="211156"/>
                </a:lnTo>
                <a:lnTo>
                  <a:pt x="18681" y="213880"/>
                </a:lnTo>
                <a:lnTo>
                  <a:pt x="8502" y="209126"/>
                </a:lnTo>
                <a:lnTo>
                  <a:pt x="1727" y="196809"/>
                </a:lnTo>
                <a:lnTo>
                  <a:pt x="0" y="29476"/>
                </a:lnTo>
                <a:lnTo>
                  <a:pt x="3015" y="13409"/>
                </a:lnTo>
                <a:lnTo>
                  <a:pt x="10822" y="2726"/>
                </a:lnTo>
                <a:lnTo>
                  <a:pt x="43865" y="0"/>
                </a:lnTo>
                <a:lnTo>
                  <a:pt x="54050" y="4750"/>
                </a:lnTo>
                <a:lnTo>
                  <a:pt x="60827" y="17061"/>
                </a:lnTo>
                <a:lnTo>
                  <a:pt x="62560" y="18441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66370" y="7689887"/>
            <a:ext cx="20320" cy="52069"/>
          </a:xfrm>
          <a:custGeom>
            <a:avLst/>
            <a:gdLst/>
            <a:ahLst/>
            <a:cxnLst/>
            <a:rect l="l" t="t" r="r" b="b"/>
            <a:pathLst>
              <a:path w="20320" h="52070">
                <a:moveTo>
                  <a:pt x="0" y="0"/>
                </a:moveTo>
                <a:lnTo>
                  <a:pt x="19710" y="5166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48078" y="7688828"/>
            <a:ext cx="48895" cy="56515"/>
          </a:xfrm>
          <a:custGeom>
            <a:avLst/>
            <a:gdLst/>
            <a:ahLst/>
            <a:cxnLst/>
            <a:rect l="l" t="t" r="r" b="b"/>
            <a:pathLst>
              <a:path w="48895" h="56515">
                <a:moveTo>
                  <a:pt x="23114" y="0"/>
                </a:moveTo>
                <a:lnTo>
                  <a:pt x="9333" y="2482"/>
                </a:lnTo>
                <a:lnTo>
                  <a:pt x="2574" y="9808"/>
                </a:lnTo>
                <a:lnTo>
                  <a:pt x="0" y="21922"/>
                </a:lnTo>
                <a:lnTo>
                  <a:pt x="2369" y="37146"/>
                </a:lnTo>
                <a:lnTo>
                  <a:pt x="7565" y="47181"/>
                </a:lnTo>
                <a:lnTo>
                  <a:pt x="15387" y="54035"/>
                </a:lnTo>
                <a:lnTo>
                  <a:pt x="25860" y="56256"/>
                </a:lnTo>
                <a:lnTo>
                  <a:pt x="39009" y="52393"/>
                </a:lnTo>
                <a:lnTo>
                  <a:pt x="46939" y="42890"/>
                </a:lnTo>
                <a:lnTo>
                  <a:pt x="48763" y="32108"/>
                </a:lnTo>
                <a:lnTo>
                  <a:pt x="46334" y="20110"/>
                </a:lnTo>
                <a:lnTo>
                  <a:pt x="41948" y="10750"/>
                </a:lnTo>
                <a:lnTo>
                  <a:pt x="34012" y="3108"/>
                </a:lnTo>
                <a:lnTo>
                  <a:pt x="23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8078" y="7688828"/>
            <a:ext cx="48895" cy="56515"/>
          </a:xfrm>
          <a:custGeom>
            <a:avLst/>
            <a:gdLst/>
            <a:ahLst/>
            <a:cxnLst/>
            <a:rect l="l" t="t" r="r" b="b"/>
            <a:pathLst>
              <a:path w="48895" h="56515">
                <a:moveTo>
                  <a:pt x="46334" y="20110"/>
                </a:moveTo>
                <a:lnTo>
                  <a:pt x="48763" y="32108"/>
                </a:lnTo>
                <a:lnTo>
                  <a:pt x="46939" y="42890"/>
                </a:lnTo>
                <a:lnTo>
                  <a:pt x="39009" y="52393"/>
                </a:lnTo>
                <a:lnTo>
                  <a:pt x="25860" y="56256"/>
                </a:lnTo>
                <a:lnTo>
                  <a:pt x="15387" y="54035"/>
                </a:lnTo>
                <a:lnTo>
                  <a:pt x="7565" y="47181"/>
                </a:lnTo>
                <a:lnTo>
                  <a:pt x="2369" y="37146"/>
                </a:lnTo>
                <a:lnTo>
                  <a:pt x="0" y="21922"/>
                </a:lnTo>
                <a:lnTo>
                  <a:pt x="2574" y="9808"/>
                </a:lnTo>
                <a:lnTo>
                  <a:pt x="9333" y="2482"/>
                </a:lnTo>
                <a:lnTo>
                  <a:pt x="23114" y="0"/>
                </a:lnTo>
                <a:lnTo>
                  <a:pt x="34012" y="3108"/>
                </a:lnTo>
                <a:lnTo>
                  <a:pt x="41948" y="10750"/>
                </a:lnTo>
                <a:lnTo>
                  <a:pt x="46334" y="2011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02316" y="7688721"/>
            <a:ext cx="86360" cy="81915"/>
          </a:xfrm>
          <a:custGeom>
            <a:avLst/>
            <a:gdLst/>
            <a:ahLst/>
            <a:cxnLst/>
            <a:rect l="l" t="t" r="r" b="b"/>
            <a:pathLst>
              <a:path w="86360" h="81915">
                <a:moveTo>
                  <a:pt x="38323" y="1027"/>
                </a:moveTo>
                <a:lnTo>
                  <a:pt x="2135" y="20457"/>
                </a:lnTo>
                <a:lnTo>
                  <a:pt x="0" y="31981"/>
                </a:lnTo>
                <a:lnTo>
                  <a:pt x="3843" y="46175"/>
                </a:lnTo>
                <a:lnTo>
                  <a:pt x="19186" y="74502"/>
                </a:lnTo>
                <a:lnTo>
                  <a:pt x="29035" y="81610"/>
                </a:lnTo>
                <a:lnTo>
                  <a:pt x="38603" y="81595"/>
                </a:lnTo>
                <a:lnTo>
                  <a:pt x="69921" y="66914"/>
                </a:lnTo>
                <a:lnTo>
                  <a:pt x="74496" y="64668"/>
                </a:lnTo>
                <a:lnTo>
                  <a:pt x="83418" y="59182"/>
                </a:lnTo>
                <a:lnTo>
                  <a:pt x="86304" y="52775"/>
                </a:lnTo>
                <a:lnTo>
                  <a:pt x="83572" y="42380"/>
                </a:lnTo>
                <a:lnTo>
                  <a:pt x="58888" y="4104"/>
                </a:lnTo>
                <a:lnTo>
                  <a:pt x="38399" y="1116"/>
                </a:lnTo>
                <a:close/>
              </a:path>
              <a:path w="86360" h="81915">
                <a:moveTo>
                  <a:pt x="48525" y="0"/>
                </a:moveTo>
                <a:lnTo>
                  <a:pt x="38399" y="1116"/>
                </a:lnTo>
                <a:lnTo>
                  <a:pt x="51343" y="1116"/>
                </a:lnTo>
                <a:lnTo>
                  <a:pt x="48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02316" y="7688721"/>
            <a:ext cx="86360" cy="81915"/>
          </a:xfrm>
          <a:custGeom>
            <a:avLst/>
            <a:gdLst/>
            <a:ahLst/>
            <a:cxnLst/>
            <a:rect l="l" t="t" r="r" b="b"/>
            <a:pathLst>
              <a:path w="86360" h="81915">
                <a:moveTo>
                  <a:pt x="69921" y="66914"/>
                </a:moveTo>
                <a:lnTo>
                  <a:pt x="38603" y="81595"/>
                </a:lnTo>
                <a:lnTo>
                  <a:pt x="29035" y="81610"/>
                </a:lnTo>
                <a:lnTo>
                  <a:pt x="19186" y="74502"/>
                </a:lnTo>
                <a:lnTo>
                  <a:pt x="3843" y="46175"/>
                </a:lnTo>
                <a:lnTo>
                  <a:pt x="0" y="31981"/>
                </a:lnTo>
                <a:lnTo>
                  <a:pt x="2135" y="20457"/>
                </a:lnTo>
                <a:lnTo>
                  <a:pt x="38323" y="1027"/>
                </a:lnTo>
                <a:lnTo>
                  <a:pt x="48525" y="0"/>
                </a:lnTo>
                <a:lnTo>
                  <a:pt x="83572" y="42380"/>
                </a:lnTo>
                <a:lnTo>
                  <a:pt x="86304" y="52775"/>
                </a:lnTo>
                <a:lnTo>
                  <a:pt x="83418" y="59182"/>
                </a:lnTo>
                <a:lnTo>
                  <a:pt x="74496" y="64668"/>
                </a:lnTo>
                <a:lnTo>
                  <a:pt x="69921" y="669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94479" y="7705575"/>
            <a:ext cx="53975" cy="65405"/>
          </a:xfrm>
          <a:custGeom>
            <a:avLst/>
            <a:gdLst/>
            <a:ahLst/>
            <a:cxnLst/>
            <a:rect l="l" t="t" r="r" b="b"/>
            <a:pathLst>
              <a:path w="53975" h="65404">
                <a:moveTo>
                  <a:pt x="18000" y="0"/>
                </a:moveTo>
                <a:lnTo>
                  <a:pt x="6299" y="3379"/>
                </a:lnTo>
                <a:lnTo>
                  <a:pt x="1565" y="11276"/>
                </a:lnTo>
                <a:lnTo>
                  <a:pt x="0" y="22283"/>
                </a:lnTo>
                <a:lnTo>
                  <a:pt x="2042" y="36042"/>
                </a:lnTo>
                <a:lnTo>
                  <a:pt x="8133" y="52200"/>
                </a:lnTo>
                <a:lnTo>
                  <a:pt x="15952" y="60273"/>
                </a:lnTo>
                <a:lnTo>
                  <a:pt x="25527" y="64868"/>
                </a:lnTo>
                <a:lnTo>
                  <a:pt x="36569" y="65218"/>
                </a:lnTo>
                <a:lnTo>
                  <a:pt x="48788" y="60558"/>
                </a:lnTo>
                <a:lnTo>
                  <a:pt x="53138" y="50097"/>
                </a:lnTo>
                <a:lnTo>
                  <a:pt x="53482" y="37127"/>
                </a:lnTo>
                <a:lnTo>
                  <a:pt x="49538" y="23110"/>
                </a:lnTo>
                <a:lnTo>
                  <a:pt x="46228" y="16787"/>
                </a:lnTo>
                <a:lnTo>
                  <a:pt x="38459" y="7448"/>
                </a:lnTo>
                <a:lnTo>
                  <a:pt x="28885" y="160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94479" y="7705575"/>
            <a:ext cx="53975" cy="65405"/>
          </a:xfrm>
          <a:custGeom>
            <a:avLst/>
            <a:gdLst/>
            <a:ahLst/>
            <a:cxnLst/>
            <a:rect l="l" t="t" r="r" b="b"/>
            <a:pathLst>
              <a:path w="53975" h="65404">
                <a:moveTo>
                  <a:pt x="49538" y="23110"/>
                </a:moveTo>
                <a:lnTo>
                  <a:pt x="53482" y="37127"/>
                </a:lnTo>
                <a:lnTo>
                  <a:pt x="53138" y="50097"/>
                </a:lnTo>
                <a:lnTo>
                  <a:pt x="48788" y="60558"/>
                </a:lnTo>
                <a:lnTo>
                  <a:pt x="36569" y="65218"/>
                </a:lnTo>
                <a:lnTo>
                  <a:pt x="25527" y="64868"/>
                </a:lnTo>
                <a:lnTo>
                  <a:pt x="15952" y="60273"/>
                </a:lnTo>
                <a:lnTo>
                  <a:pt x="8133" y="52200"/>
                </a:lnTo>
                <a:lnTo>
                  <a:pt x="2042" y="36042"/>
                </a:lnTo>
                <a:lnTo>
                  <a:pt x="0" y="22283"/>
                </a:lnTo>
                <a:lnTo>
                  <a:pt x="1565" y="11276"/>
                </a:lnTo>
                <a:lnTo>
                  <a:pt x="6299" y="3379"/>
                </a:lnTo>
                <a:lnTo>
                  <a:pt x="18000" y="0"/>
                </a:lnTo>
                <a:lnTo>
                  <a:pt x="28885" y="1604"/>
                </a:lnTo>
                <a:lnTo>
                  <a:pt x="38459" y="7448"/>
                </a:lnTo>
                <a:lnTo>
                  <a:pt x="46228" y="16787"/>
                </a:lnTo>
                <a:lnTo>
                  <a:pt x="49538" y="2311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1812" y="7714751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59">
                <a:moveTo>
                  <a:pt x="15875" y="0"/>
                </a:moveTo>
                <a:lnTo>
                  <a:pt x="5113" y="1317"/>
                </a:lnTo>
                <a:lnTo>
                  <a:pt x="290" y="9405"/>
                </a:lnTo>
                <a:lnTo>
                  <a:pt x="0" y="21629"/>
                </a:lnTo>
                <a:lnTo>
                  <a:pt x="5013" y="37136"/>
                </a:lnTo>
                <a:lnTo>
                  <a:pt x="13007" y="45102"/>
                </a:lnTo>
                <a:lnTo>
                  <a:pt x="23254" y="48037"/>
                </a:lnTo>
                <a:lnTo>
                  <a:pt x="35167" y="44531"/>
                </a:lnTo>
                <a:lnTo>
                  <a:pt x="37521" y="33590"/>
                </a:lnTo>
                <a:lnTo>
                  <a:pt x="33544" y="19167"/>
                </a:lnTo>
                <a:lnTo>
                  <a:pt x="32095" y="16098"/>
                </a:lnTo>
                <a:lnTo>
                  <a:pt x="24951" y="5677"/>
                </a:lnTo>
                <a:lnTo>
                  <a:pt x="15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01812" y="7714751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59">
                <a:moveTo>
                  <a:pt x="33544" y="19167"/>
                </a:moveTo>
                <a:lnTo>
                  <a:pt x="37521" y="33590"/>
                </a:lnTo>
                <a:lnTo>
                  <a:pt x="35167" y="44531"/>
                </a:lnTo>
                <a:lnTo>
                  <a:pt x="23254" y="48037"/>
                </a:lnTo>
                <a:lnTo>
                  <a:pt x="13007" y="45102"/>
                </a:lnTo>
                <a:lnTo>
                  <a:pt x="5013" y="37136"/>
                </a:lnTo>
                <a:lnTo>
                  <a:pt x="0" y="21629"/>
                </a:lnTo>
                <a:lnTo>
                  <a:pt x="290" y="9405"/>
                </a:lnTo>
                <a:lnTo>
                  <a:pt x="5113" y="1317"/>
                </a:lnTo>
                <a:lnTo>
                  <a:pt x="15875" y="0"/>
                </a:lnTo>
                <a:lnTo>
                  <a:pt x="24951" y="5677"/>
                </a:lnTo>
                <a:lnTo>
                  <a:pt x="32095" y="16098"/>
                </a:lnTo>
                <a:lnTo>
                  <a:pt x="33544" y="1916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49837" y="7715363"/>
            <a:ext cx="1087755" cy="499745"/>
          </a:xfrm>
          <a:custGeom>
            <a:avLst/>
            <a:gdLst/>
            <a:ahLst/>
            <a:cxnLst/>
            <a:rect l="l" t="t" r="r" b="b"/>
            <a:pathLst>
              <a:path w="1087754" h="499745">
                <a:moveTo>
                  <a:pt x="1069797" y="0"/>
                </a:moveTo>
                <a:lnTo>
                  <a:pt x="0" y="442290"/>
                </a:lnTo>
                <a:lnTo>
                  <a:pt x="38328" y="499351"/>
                </a:lnTo>
                <a:lnTo>
                  <a:pt x="1087513" y="43662"/>
                </a:lnTo>
                <a:lnTo>
                  <a:pt x="1069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49837" y="7715363"/>
            <a:ext cx="1087755" cy="499745"/>
          </a:xfrm>
          <a:custGeom>
            <a:avLst/>
            <a:gdLst/>
            <a:ahLst/>
            <a:cxnLst/>
            <a:rect l="l" t="t" r="r" b="b"/>
            <a:pathLst>
              <a:path w="1087754" h="499745">
                <a:moveTo>
                  <a:pt x="1087513" y="43662"/>
                </a:moveTo>
                <a:lnTo>
                  <a:pt x="38328" y="499351"/>
                </a:lnTo>
                <a:lnTo>
                  <a:pt x="0" y="442290"/>
                </a:lnTo>
                <a:lnTo>
                  <a:pt x="106979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87605" y="7343292"/>
            <a:ext cx="62865" cy="213995"/>
          </a:xfrm>
          <a:custGeom>
            <a:avLst/>
            <a:gdLst/>
            <a:ahLst/>
            <a:cxnLst/>
            <a:rect l="l" t="t" r="r" b="b"/>
            <a:pathLst>
              <a:path w="62864" h="213995">
                <a:moveTo>
                  <a:pt x="62560" y="184416"/>
                </a:moveTo>
                <a:lnTo>
                  <a:pt x="59543" y="200476"/>
                </a:lnTo>
                <a:lnTo>
                  <a:pt x="51730" y="211156"/>
                </a:lnTo>
                <a:lnTo>
                  <a:pt x="18694" y="213880"/>
                </a:lnTo>
                <a:lnTo>
                  <a:pt x="8507" y="209128"/>
                </a:lnTo>
                <a:lnTo>
                  <a:pt x="1729" y="196815"/>
                </a:lnTo>
                <a:lnTo>
                  <a:pt x="0" y="29476"/>
                </a:lnTo>
                <a:lnTo>
                  <a:pt x="3014" y="13417"/>
                </a:lnTo>
                <a:lnTo>
                  <a:pt x="10824" y="2731"/>
                </a:lnTo>
                <a:lnTo>
                  <a:pt x="43865" y="0"/>
                </a:lnTo>
                <a:lnTo>
                  <a:pt x="54050" y="4753"/>
                </a:lnTo>
                <a:lnTo>
                  <a:pt x="60827" y="17066"/>
                </a:lnTo>
                <a:lnTo>
                  <a:pt x="62560" y="18441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33007" y="7277125"/>
            <a:ext cx="33020" cy="210185"/>
          </a:xfrm>
          <a:custGeom>
            <a:avLst/>
            <a:gdLst/>
            <a:ahLst/>
            <a:cxnLst/>
            <a:rect l="l" t="t" r="r" b="b"/>
            <a:pathLst>
              <a:path w="33020" h="210184">
                <a:moveTo>
                  <a:pt x="0" y="0"/>
                </a:moveTo>
                <a:lnTo>
                  <a:pt x="0" y="209943"/>
                </a:lnTo>
                <a:lnTo>
                  <a:pt x="31800" y="190449"/>
                </a:lnTo>
                <a:lnTo>
                  <a:pt x="32829" y="37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33007" y="7277125"/>
            <a:ext cx="33020" cy="210185"/>
          </a:xfrm>
          <a:custGeom>
            <a:avLst/>
            <a:gdLst/>
            <a:ahLst/>
            <a:cxnLst/>
            <a:rect l="l" t="t" r="r" b="b"/>
            <a:pathLst>
              <a:path w="33020" h="210184">
                <a:moveTo>
                  <a:pt x="0" y="209943"/>
                </a:moveTo>
                <a:lnTo>
                  <a:pt x="31800" y="190449"/>
                </a:lnTo>
                <a:lnTo>
                  <a:pt x="32829" y="3721"/>
                </a:lnTo>
                <a:lnTo>
                  <a:pt x="0" y="0"/>
                </a:lnTo>
                <a:lnTo>
                  <a:pt x="0" y="209943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54016" y="5529605"/>
            <a:ext cx="1872614" cy="2033270"/>
          </a:xfrm>
          <a:custGeom>
            <a:avLst/>
            <a:gdLst/>
            <a:ahLst/>
            <a:cxnLst/>
            <a:rect l="l" t="t" r="r" b="b"/>
            <a:pathLst>
              <a:path w="1872615" h="2033270">
                <a:moveTo>
                  <a:pt x="0" y="0"/>
                </a:moveTo>
                <a:lnTo>
                  <a:pt x="0" y="2033066"/>
                </a:lnTo>
                <a:lnTo>
                  <a:pt x="1515376" y="1714309"/>
                </a:lnTo>
                <a:lnTo>
                  <a:pt x="1872183" y="1714309"/>
                </a:lnTo>
                <a:lnTo>
                  <a:pt x="1872183" y="1707311"/>
                </a:lnTo>
                <a:lnTo>
                  <a:pt x="1736712" y="1681911"/>
                </a:lnTo>
                <a:lnTo>
                  <a:pt x="1736712" y="160388"/>
                </a:lnTo>
                <a:lnTo>
                  <a:pt x="1719275" y="160388"/>
                </a:lnTo>
                <a:lnTo>
                  <a:pt x="0" y="0"/>
                </a:lnTo>
                <a:close/>
              </a:path>
              <a:path w="1872615" h="2033270">
                <a:moveTo>
                  <a:pt x="1872183" y="1747520"/>
                </a:moveTo>
                <a:lnTo>
                  <a:pt x="1578990" y="1747520"/>
                </a:lnTo>
                <a:lnTo>
                  <a:pt x="1611820" y="1751241"/>
                </a:lnTo>
                <a:lnTo>
                  <a:pt x="1802638" y="1774837"/>
                </a:lnTo>
                <a:lnTo>
                  <a:pt x="1802638" y="1991309"/>
                </a:lnTo>
                <a:lnTo>
                  <a:pt x="1872183" y="2008695"/>
                </a:lnTo>
                <a:lnTo>
                  <a:pt x="1872183" y="1747520"/>
                </a:lnTo>
                <a:close/>
              </a:path>
              <a:path w="1872615" h="2033270">
                <a:moveTo>
                  <a:pt x="1872183" y="1714309"/>
                </a:moveTo>
                <a:lnTo>
                  <a:pt x="1515376" y="1714309"/>
                </a:lnTo>
                <a:lnTo>
                  <a:pt x="1515376" y="1944116"/>
                </a:lnTo>
                <a:lnTo>
                  <a:pt x="1578990" y="1957463"/>
                </a:lnTo>
                <a:lnTo>
                  <a:pt x="1578990" y="1747520"/>
                </a:lnTo>
                <a:lnTo>
                  <a:pt x="1872183" y="1747520"/>
                </a:lnTo>
                <a:lnTo>
                  <a:pt x="1872183" y="1714309"/>
                </a:lnTo>
                <a:close/>
              </a:path>
              <a:path w="1872615" h="2033270">
                <a:moveTo>
                  <a:pt x="1719275" y="1409"/>
                </a:moveTo>
                <a:lnTo>
                  <a:pt x="1719275" y="160388"/>
                </a:lnTo>
                <a:lnTo>
                  <a:pt x="1736712" y="160388"/>
                </a:lnTo>
                <a:lnTo>
                  <a:pt x="1736712" y="3416"/>
                </a:lnTo>
                <a:lnTo>
                  <a:pt x="1719275" y="1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54016" y="5529605"/>
            <a:ext cx="1872614" cy="2033270"/>
          </a:xfrm>
          <a:custGeom>
            <a:avLst/>
            <a:gdLst/>
            <a:ahLst/>
            <a:cxnLst/>
            <a:rect l="l" t="t" r="r" b="b"/>
            <a:pathLst>
              <a:path w="1872615" h="2033270">
                <a:moveTo>
                  <a:pt x="1736712" y="1681911"/>
                </a:moveTo>
                <a:lnTo>
                  <a:pt x="1736712" y="3416"/>
                </a:lnTo>
                <a:lnTo>
                  <a:pt x="1719275" y="1409"/>
                </a:lnTo>
                <a:lnTo>
                  <a:pt x="1719275" y="160388"/>
                </a:lnTo>
                <a:lnTo>
                  <a:pt x="0" y="0"/>
                </a:lnTo>
                <a:lnTo>
                  <a:pt x="0" y="2033066"/>
                </a:lnTo>
                <a:lnTo>
                  <a:pt x="1515376" y="1714309"/>
                </a:lnTo>
                <a:lnTo>
                  <a:pt x="1515376" y="1944116"/>
                </a:lnTo>
                <a:lnTo>
                  <a:pt x="1578990" y="1957463"/>
                </a:lnTo>
                <a:lnTo>
                  <a:pt x="1578990" y="1747520"/>
                </a:lnTo>
                <a:lnTo>
                  <a:pt x="1611820" y="1751241"/>
                </a:lnTo>
                <a:lnTo>
                  <a:pt x="1802638" y="1774837"/>
                </a:lnTo>
                <a:lnTo>
                  <a:pt x="1802638" y="1991309"/>
                </a:lnTo>
                <a:lnTo>
                  <a:pt x="1872183" y="2008695"/>
                </a:lnTo>
                <a:lnTo>
                  <a:pt x="1872183" y="1707311"/>
                </a:lnTo>
                <a:lnTo>
                  <a:pt x="1736712" y="168191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20418" y="5899784"/>
            <a:ext cx="33020" cy="66675"/>
          </a:xfrm>
          <a:custGeom>
            <a:avLst/>
            <a:gdLst/>
            <a:ahLst/>
            <a:cxnLst/>
            <a:rect l="l" t="t" r="r" b="b"/>
            <a:pathLst>
              <a:path w="33020" h="66675">
                <a:moveTo>
                  <a:pt x="32950" y="0"/>
                </a:moveTo>
                <a:lnTo>
                  <a:pt x="5637" y="30080"/>
                </a:lnTo>
                <a:lnTo>
                  <a:pt x="0" y="50330"/>
                </a:lnTo>
                <a:lnTo>
                  <a:pt x="4058" y="59446"/>
                </a:lnTo>
                <a:lnTo>
                  <a:pt x="15486" y="66556"/>
                </a:lnTo>
                <a:lnTo>
                  <a:pt x="3295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20417" y="7072947"/>
            <a:ext cx="33020" cy="66675"/>
          </a:xfrm>
          <a:custGeom>
            <a:avLst/>
            <a:gdLst/>
            <a:ahLst/>
            <a:cxnLst/>
            <a:rect l="l" t="t" r="r" b="b"/>
            <a:pathLst>
              <a:path w="33020" h="66675">
                <a:moveTo>
                  <a:pt x="32950" y="0"/>
                </a:moveTo>
                <a:lnTo>
                  <a:pt x="5637" y="30070"/>
                </a:lnTo>
                <a:lnTo>
                  <a:pt x="0" y="50323"/>
                </a:lnTo>
                <a:lnTo>
                  <a:pt x="4057" y="59439"/>
                </a:lnTo>
                <a:lnTo>
                  <a:pt x="15482" y="66551"/>
                </a:lnTo>
                <a:lnTo>
                  <a:pt x="3295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01424" y="5642963"/>
            <a:ext cx="688466" cy="1657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80650" y="7863992"/>
            <a:ext cx="102235" cy="221615"/>
          </a:xfrm>
          <a:custGeom>
            <a:avLst/>
            <a:gdLst/>
            <a:ahLst/>
            <a:cxnLst/>
            <a:rect l="l" t="t" r="r" b="b"/>
            <a:pathLst>
              <a:path w="102235" h="221615">
                <a:moveTo>
                  <a:pt x="102057" y="190792"/>
                </a:moveTo>
                <a:lnTo>
                  <a:pt x="98769" y="204576"/>
                </a:lnTo>
                <a:lnTo>
                  <a:pt x="89979" y="215091"/>
                </a:lnTo>
                <a:lnTo>
                  <a:pt x="77294" y="220736"/>
                </a:lnTo>
                <a:lnTo>
                  <a:pt x="30479" y="221272"/>
                </a:lnTo>
                <a:lnTo>
                  <a:pt x="16701" y="217987"/>
                </a:lnTo>
                <a:lnTo>
                  <a:pt x="6183" y="209199"/>
                </a:lnTo>
                <a:lnTo>
                  <a:pt x="535" y="196512"/>
                </a:lnTo>
                <a:lnTo>
                  <a:pt x="0" y="30492"/>
                </a:lnTo>
                <a:lnTo>
                  <a:pt x="3286" y="16708"/>
                </a:lnTo>
                <a:lnTo>
                  <a:pt x="12073" y="6188"/>
                </a:lnTo>
                <a:lnTo>
                  <a:pt x="24754" y="537"/>
                </a:lnTo>
                <a:lnTo>
                  <a:pt x="71577" y="0"/>
                </a:lnTo>
                <a:lnTo>
                  <a:pt x="85353" y="3286"/>
                </a:lnTo>
                <a:lnTo>
                  <a:pt x="95869" y="12075"/>
                </a:lnTo>
                <a:lnTo>
                  <a:pt x="101519" y="24762"/>
                </a:lnTo>
                <a:lnTo>
                  <a:pt x="102057" y="190792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57978" y="8079879"/>
            <a:ext cx="102235" cy="221615"/>
          </a:xfrm>
          <a:custGeom>
            <a:avLst/>
            <a:gdLst/>
            <a:ahLst/>
            <a:cxnLst/>
            <a:rect l="l" t="t" r="r" b="b"/>
            <a:pathLst>
              <a:path w="102235" h="221615">
                <a:moveTo>
                  <a:pt x="102057" y="190804"/>
                </a:moveTo>
                <a:lnTo>
                  <a:pt x="98769" y="204589"/>
                </a:lnTo>
                <a:lnTo>
                  <a:pt x="89979" y="215104"/>
                </a:lnTo>
                <a:lnTo>
                  <a:pt x="77294" y="220749"/>
                </a:lnTo>
                <a:lnTo>
                  <a:pt x="30480" y="221284"/>
                </a:lnTo>
                <a:lnTo>
                  <a:pt x="16701" y="217999"/>
                </a:lnTo>
                <a:lnTo>
                  <a:pt x="6183" y="209212"/>
                </a:lnTo>
                <a:lnTo>
                  <a:pt x="535" y="196525"/>
                </a:lnTo>
                <a:lnTo>
                  <a:pt x="0" y="30492"/>
                </a:lnTo>
                <a:lnTo>
                  <a:pt x="3286" y="16708"/>
                </a:lnTo>
                <a:lnTo>
                  <a:pt x="12073" y="6188"/>
                </a:lnTo>
                <a:lnTo>
                  <a:pt x="24754" y="537"/>
                </a:lnTo>
                <a:lnTo>
                  <a:pt x="71577" y="0"/>
                </a:lnTo>
                <a:lnTo>
                  <a:pt x="85353" y="3286"/>
                </a:lnTo>
                <a:lnTo>
                  <a:pt x="95869" y="12075"/>
                </a:lnTo>
                <a:lnTo>
                  <a:pt x="101519" y="24762"/>
                </a:lnTo>
                <a:lnTo>
                  <a:pt x="102057" y="19080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25481" y="7672958"/>
            <a:ext cx="73025" cy="283210"/>
          </a:xfrm>
          <a:custGeom>
            <a:avLst/>
            <a:gdLst/>
            <a:ahLst/>
            <a:cxnLst/>
            <a:rect l="l" t="t" r="r" b="b"/>
            <a:pathLst>
              <a:path w="73025" h="283209">
                <a:moveTo>
                  <a:pt x="0" y="0"/>
                </a:moveTo>
                <a:lnTo>
                  <a:pt x="0" y="283197"/>
                </a:lnTo>
                <a:lnTo>
                  <a:pt x="72999" y="264972"/>
                </a:lnTo>
                <a:lnTo>
                  <a:pt x="72999" y="140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25481" y="7672958"/>
            <a:ext cx="73025" cy="283210"/>
          </a:xfrm>
          <a:custGeom>
            <a:avLst/>
            <a:gdLst/>
            <a:ahLst/>
            <a:cxnLst/>
            <a:rect l="l" t="t" r="r" b="b"/>
            <a:pathLst>
              <a:path w="73025" h="283209">
                <a:moveTo>
                  <a:pt x="0" y="283197"/>
                </a:moveTo>
                <a:lnTo>
                  <a:pt x="72999" y="264972"/>
                </a:lnTo>
                <a:lnTo>
                  <a:pt x="72999" y="14020"/>
                </a:lnTo>
                <a:lnTo>
                  <a:pt x="0" y="0"/>
                </a:lnTo>
                <a:lnTo>
                  <a:pt x="0" y="28319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59313" y="7547812"/>
            <a:ext cx="755650" cy="602615"/>
          </a:xfrm>
          <a:custGeom>
            <a:avLst/>
            <a:gdLst/>
            <a:ahLst/>
            <a:cxnLst/>
            <a:rect l="l" t="t" r="r" b="b"/>
            <a:pathLst>
              <a:path w="755650" h="602615">
                <a:moveTo>
                  <a:pt x="530673" y="125145"/>
                </a:moveTo>
                <a:lnTo>
                  <a:pt x="66166" y="125145"/>
                </a:lnTo>
                <a:lnTo>
                  <a:pt x="139166" y="139166"/>
                </a:lnTo>
                <a:lnTo>
                  <a:pt x="670712" y="269201"/>
                </a:lnTo>
                <a:lnTo>
                  <a:pt x="670712" y="577164"/>
                </a:lnTo>
                <a:lnTo>
                  <a:pt x="755027" y="602246"/>
                </a:lnTo>
                <a:lnTo>
                  <a:pt x="755027" y="178053"/>
                </a:lnTo>
                <a:lnTo>
                  <a:pt x="530673" y="125145"/>
                </a:lnTo>
                <a:close/>
              </a:path>
              <a:path w="755650" h="602615">
                <a:moveTo>
                  <a:pt x="0" y="0"/>
                </a:moveTo>
                <a:lnTo>
                  <a:pt x="0" y="385546"/>
                </a:lnTo>
                <a:lnTo>
                  <a:pt x="66166" y="408343"/>
                </a:lnTo>
                <a:lnTo>
                  <a:pt x="66166" y="125145"/>
                </a:lnTo>
                <a:lnTo>
                  <a:pt x="530673" y="12514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59313" y="7547812"/>
            <a:ext cx="755650" cy="602615"/>
          </a:xfrm>
          <a:custGeom>
            <a:avLst/>
            <a:gdLst/>
            <a:ahLst/>
            <a:cxnLst/>
            <a:rect l="l" t="t" r="r" b="b"/>
            <a:pathLst>
              <a:path w="755650" h="602615">
                <a:moveTo>
                  <a:pt x="0" y="0"/>
                </a:moveTo>
                <a:lnTo>
                  <a:pt x="0" y="385546"/>
                </a:lnTo>
                <a:lnTo>
                  <a:pt x="66166" y="408343"/>
                </a:lnTo>
                <a:lnTo>
                  <a:pt x="66166" y="125145"/>
                </a:lnTo>
                <a:lnTo>
                  <a:pt x="139166" y="139166"/>
                </a:lnTo>
                <a:lnTo>
                  <a:pt x="670712" y="269201"/>
                </a:lnTo>
                <a:lnTo>
                  <a:pt x="670712" y="577164"/>
                </a:lnTo>
                <a:lnTo>
                  <a:pt x="755027" y="602246"/>
                </a:lnTo>
                <a:lnTo>
                  <a:pt x="755027" y="17805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14341" y="7693824"/>
            <a:ext cx="71120" cy="456565"/>
          </a:xfrm>
          <a:custGeom>
            <a:avLst/>
            <a:gdLst/>
            <a:ahLst/>
            <a:cxnLst/>
            <a:rect l="l" t="t" r="r" b="b"/>
            <a:pathLst>
              <a:path w="71120" h="456565">
                <a:moveTo>
                  <a:pt x="70815" y="0"/>
                </a:moveTo>
                <a:lnTo>
                  <a:pt x="0" y="32042"/>
                </a:lnTo>
                <a:lnTo>
                  <a:pt x="88" y="456260"/>
                </a:lnTo>
                <a:lnTo>
                  <a:pt x="70815" y="435724"/>
                </a:lnTo>
                <a:lnTo>
                  <a:pt x="70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14341" y="7693824"/>
            <a:ext cx="71120" cy="456565"/>
          </a:xfrm>
          <a:custGeom>
            <a:avLst/>
            <a:gdLst/>
            <a:ahLst/>
            <a:cxnLst/>
            <a:rect l="l" t="t" r="r" b="b"/>
            <a:pathLst>
              <a:path w="71120" h="456565">
                <a:moveTo>
                  <a:pt x="70815" y="435724"/>
                </a:moveTo>
                <a:lnTo>
                  <a:pt x="70815" y="0"/>
                </a:lnTo>
                <a:lnTo>
                  <a:pt x="0" y="32042"/>
                </a:lnTo>
                <a:lnTo>
                  <a:pt x="0" y="456234"/>
                </a:lnTo>
                <a:lnTo>
                  <a:pt x="70815" y="43572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59313" y="5258638"/>
            <a:ext cx="611505" cy="2433320"/>
          </a:xfrm>
          <a:custGeom>
            <a:avLst/>
            <a:gdLst/>
            <a:ahLst/>
            <a:cxnLst/>
            <a:rect l="l" t="t" r="r" b="b"/>
            <a:pathLst>
              <a:path w="611504" h="2433320">
                <a:moveTo>
                  <a:pt x="611174" y="0"/>
                </a:moveTo>
                <a:lnTo>
                  <a:pt x="115798" y="41541"/>
                </a:lnTo>
                <a:lnTo>
                  <a:pt x="115798" y="380199"/>
                </a:lnTo>
                <a:lnTo>
                  <a:pt x="113021" y="382089"/>
                </a:lnTo>
                <a:lnTo>
                  <a:pt x="84296" y="424311"/>
                </a:lnTo>
                <a:lnTo>
                  <a:pt x="81002" y="445637"/>
                </a:lnTo>
                <a:lnTo>
                  <a:pt x="82803" y="469614"/>
                </a:lnTo>
                <a:lnTo>
                  <a:pt x="101104" y="514952"/>
                </a:lnTo>
                <a:lnTo>
                  <a:pt x="112337" y="526576"/>
                </a:lnTo>
                <a:lnTo>
                  <a:pt x="114147" y="659333"/>
                </a:lnTo>
                <a:lnTo>
                  <a:pt x="145952" y="681502"/>
                </a:lnTo>
                <a:lnTo>
                  <a:pt x="157694" y="702054"/>
                </a:lnTo>
                <a:lnTo>
                  <a:pt x="157585" y="712265"/>
                </a:lnTo>
                <a:lnTo>
                  <a:pt x="153985" y="722219"/>
                </a:lnTo>
                <a:lnTo>
                  <a:pt x="142386" y="732057"/>
                </a:lnTo>
                <a:lnTo>
                  <a:pt x="129037" y="734676"/>
                </a:lnTo>
                <a:lnTo>
                  <a:pt x="117223" y="733339"/>
                </a:lnTo>
                <a:lnTo>
                  <a:pt x="110226" y="731311"/>
                </a:lnTo>
                <a:lnTo>
                  <a:pt x="109512" y="1732534"/>
                </a:lnTo>
                <a:lnTo>
                  <a:pt x="149097" y="1763587"/>
                </a:lnTo>
                <a:lnTo>
                  <a:pt x="157449" y="1782726"/>
                </a:lnTo>
                <a:lnTo>
                  <a:pt x="155441" y="1792422"/>
                </a:lnTo>
                <a:lnTo>
                  <a:pt x="148936" y="1802405"/>
                </a:lnTo>
                <a:lnTo>
                  <a:pt x="135457" y="1811213"/>
                </a:lnTo>
                <a:lnTo>
                  <a:pt x="124337" y="1811459"/>
                </a:lnTo>
                <a:lnTo>
                  <a:pt x="116330" y="1807512"/>
                </a:lnTo>
                <a:lnTo>
                  <a:pt x="112189" y="1803741"/>
                </a:lnTo>
                <a:lnTo>
                  <a:pt x="111785" y="2243556"/>
                </a:lnTo>
                <a:lnTo>
                  <a:pt x="0" y="2289175"/>
                </a:lnTo>
                <a:lnTo>
                  <a:pt x="611098" y="2433294"/>
                </a:lnTo>
                <a:lnTo>
                  <a:pt x="611098" y="266"/>
                </a:lnTo>
                <a:lnTo>
                  <a:pt x="611174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33532" y="5903760"/>
            <a:ext cx="117475" cy="77470"/>
          </a:xfrm>
          <a:custGeom>
            <a:avLst/>
            <a:gdLst/>
            <a:ahLst/>
            <a:cxnLst/>
            <a:rect l="l" t="t" r="r" b="b"/>
            <a:pathLst>
              <a:path w="117475" h="77470">
                <a:moveTo>
                  <a:pt x="117487" y="0"/>
                </a:moveTo>
                <a:lnTo>
                  <a:pt x="90677" y="30784"/>
                </a:lnTo>
                <a:lnTo>
                  <a:pt x="82128" y="42020"/>
                </a:lnTo>
                <a:lnTo>
                  <a:pt x="78455" y="49494"/>
                </a:lnTo>
                <a:lnTo>
                  <a:pt x="80479" y="54582"/>
                </a:lnTo>
                <a:lnTo>
                  <a:pt x="89023" y="58660"/>
                </a:lnTo>
                <a:lnTo>
                  <a:pt x="104907" y="63104"/>
                </a:lnTo>
                <a:lnTo>
                  <a:pt x="37908" y="65506"/>
                </a:lnTo>
                <a:lnTo>
                  <a:pt x="23771" y="74990"/>
                </a:lnTo>
                <a:lnTo>
                  <a:pt x="15725" y="77183"/>
                </a:lnTo>
                <a:lnTo>
                  <a:pt x="9612" y="72030"/>
                </a:lnTo>
                <a:lnTo>
                  <a:pt x="2616" y="58455"/>
                </a:lnTo>
                <a:lnTo>
                  <a:pt x="0" y="46330"/>
                </a:lnTo>
                <a:lnTo>
                  <a:pt x="1178" y="35628"/>
                </a:lnTo>
                <a:lnTo>
                  <a:pt x="5565" y="26320"/>
                </a:lnTo>
                <a:lnTo>
                  <a:pt x="21236" y="11883"/>
                </a:lnTo>
                <a:lnTo>
                  <a:pt x="32210" y="3658"/>
                </a:lnTo>
                <a:lnTo>
                  <a:pt x="37275" y="550"/>
                </a:lnTo>
                <a:lnTo>
                  <a:pt x="117487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33531" y="7076008"/>
            <a:ext cx="118110" cy="77470"/>
          </a:xfrm>
          <a:custGeom>
            <a:avLst/>
            <a:gdLst/>
            <a:ahLst/>
            <a:cxnLst/>
            <a:rect l="l" t="t" r="r" b="b"/>
            <a:pathLst>
              <a:path w="118110" h="77470">
                <a:moveTo>
                  <a:pt x="117488" y="0"/>
                </a:moveTo>
                <a:lnTo>
                  <a:pt x="90678" y="30772"/>
                </a:lnTo>
                <a:lnTo>
                  <a:pt x="82129" y="42013"/>
                </a:lnTo>
                <a:lnTo>
                  <a:pt x="78456" y="49490"/>
                </a:lnTo>
                <a:lnTo>
                  <a:pt x="80481" y="54579"/>
                </a:lnTo>
                <a:lnTo>
                  <a:pt x="89024" y="58654"/>
                </a:lnTo>
                <a:lnTo>
                  <a:pt x="104908" y="63093"/>
                </a:lnTo>
                <a:lnTo>
                  <a:pt x="37909" y="65506"/>
                </a:lnTo>
                <a:lnTo>
                  <a:pt x="23770" y="74983"/>
                </a:lnTo>
                <a:lnTo>
                  <a:pt x="15724" y="77171"/>
                </a:lnTo>
                <a:lnTo>
                  <a:pt x="9610" y="72012"/>
                </a:lnTo>
                <a:lnTo>
                  <a:pt x="2614" y="58436"/>
                </a:lnTo>
                <a:lnTo>
                  <a:pt x="0" y="46311"/>
                </a:lnTo>
                <a:lnTo>
                  <a:pt x="1181" y="35609"/>
                </a:lnTo>
                <a:lnTo>
                  <a:pt x="5573" y="26305"/>
                </a:lnTo>
                <a:lnTo>
                  <a:pt x="21242" y="11874"/>
                </a:lnTo>
                <a:lnTo>
                  <a:pt x="32214" y="3647"/>
                </a:lnTo>
                <a:lnTo>
                  <a:pt x="37277" y="537"/>
                </a:lnTo>
                <a:lnTo>
                  <a:pt x="117488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70412" y="5257850"/>
            <a:ext cx="215265" cy="2468245"/>
          </a:xfrm>
          <a:custGeom>
            <a:avLst/>
            <a:gdLst/>
            <a:ahLst/>
            <a:cxnLst/>
            <a:rect l="l" t="t" r="r" b="b"/>
            <a:pathLst>
              <a:path w="215264" h="2468245">
                <a:moveTo>
                  <a:pt x="83604" y="10579"/>
                </a:moveTo>
                <a:lnTo>
                  <a:pt x="9525" y="0"/>
                </a:lnTo>
                <a:lnTo>
                  <a:pt x="76" y="787"/>
                </a:lnTo>
                <a:lnTo>
                  <a:pt x="0" y="1054"/>
                </a:lnTo>
                <a:lnTo>
                  <a:pt x="0" y="2434081"/>
                </a:lnTo>
                <a:lnTo>
                  <a:pt x="143929" y="2468016"/>
                </a:lnTo>
                <a:lnTo>
                  <a:pt x="214744" y="2435974"/>
                </a:lnTo>
                <a:lnTo>
                  <a:pt x="82550" y="2404516"/>
                </a:lnTo>
                <a:lnTo>
                  <a:pt x="82550" y="2305037"/>
                </a:lnTo>
                <a:lnTo>
                  <a:pt x="83604" y="2304821"/>
                </a:lnTo>
                <a:lnTo>
                  <a:pt x="83604" y="1057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18202" y="5330875"/>
            <a:ext cx="1945043" cy="2211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08412" y="7268036"/>
            <a:ext cx="720389" cy="306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41609" y="5645988"/>
            <a:ext cx="99060" cy="123825"/>
          </a:xfrm>
          <a:custGeom>
            <a:avLst/>
            <a:gdLst/>
            <a:ahLst/>
            <a:cxnLst/>
            <a:rect l="l" t="t" r="r" b="b"/>
            <a:pathLst>
              <a:path w="99060" h="123825">
                <a:moveTo>
                  <a:pt x="0" y="901"/>
                </a:moveTo>
                <a:lnTo>
                  <a:pt x="71640" y="0"/>
                </a:lnTo>
                <a:lnTo>
                  <a:pt x="98875" y="34692"/>
                </a:lnTo>
                <a:lnTo>
                  <a:pt x="98423" y="51290"/>
                </a:lnTo>
                <a:lnTo>
                  <a:pt x="90799" y="93547"/>
                </a:lnTo>
                <a:lnTo>
                  <a:pt x="57219" y="122299"/>
                </a:lnTo>
                <a:lnTo>
                  <a:pt x="10433" y="123696"/>
                </a:lnTo>
                <a:lnTo>
                  <a:pt x="0" y="90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50453" y="5634176"/>
            <a:ext cx="118110" cy="157480"/>
          </a:xfrm>
          <a:custGeom>
            <a:avLst/>
            <a:gdLst/>
            <a:ahLst/>
            <a:cxnLst/>
            <a:rect l="l" t="t" r="r" b="b"/>
            <a:pathLst>
              <a:path w="118110" h="157479">
                <a:moveTo>
                  <a:pt x="49530" y="0"/>
                </a:moveTo>
                <a:lnTo>
                  <a:pt x="13043" y="28454"/>
                </a:lnTo>
                <a:lnTo>
                  <a:pt x="393" y="72340"/>
                </a:lnTo>
                <a:lnTo>
                  <a:pt x="0" y="90324"/>
                </a:lnTo>
                <a:lnTo>
                  <a:pt x="2767" y="104663"/>
                </a:lnTo>
                <a:lnTo>
                  <a:pt x="22501" y="139576"/>
                </a:lnTo>
                <a:lnTo>
                  <a:pt x="57468" y="156719"/>
                </a:lnTo>
                <a:lnTo>
                  <a:pt x="72083" y="157236"/>
                </a:lnTo>
                <a:lnTo>
                  <a:pt x="83162" y="152352"/>
                </a:lnTo>
                <a:lnTo>
                  <a:pt x="108628" y="122662"/>
                </a:lnTo>
                <a:lnTo>
                  <a:pt x="117546" y="77432"/>
                </a:lnTo>
                <a:lnTo>
                  <a:pt x="117291" y="72505"/>
                </a:lnTo>
                <a:lnTo>
                  <a:pt x="104434" y="30805"/>
                </a:lnTo>
                <a:lnTo>
                  <a:pt x="75602" y="4790"/>
                </a:lnTo>
                <a:lnTo>
                  <a:pt x="49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50453" y="5634176"/>
            <a:ext cx="118110" cy="157480"/>
          </a:xfrm>
          <a:custGeom>
            <a:avLst/>
            <a:gdLst/>
            <a:ahLst/>
            <a:cxnLst/>
            <a:rect l="l" t="t" r="r" b="b"/>
            <a:pathLst>
              <a:path w="118110" h="157479">
                <a:moveTo>
                  <a:pt x="117546" y="77432"/>
                </a:moveTo>
                <a:lnTo>
                  <a:pt x="108628" y="122662"/>
                </a:lnTo>
                <a:lnTo>
                  <a:pt x="83162" y="152352"/>
                </a:lnTo>
                <a:lnTo>
                  <a:pt x="72083" y="157236"/>
                </a:lnTo>
                <a:lnTo>
                  <a:pt x="57468" y="156719"/>
                </a:lnTo>
                <a:lnTo>
                  <a:pt x="22501" y="139576"/>
                </a:lnTo>
                <a:lnTo>
                  <a:pt x="2767" y="104663"/>
                </a:lnTo>
                <a:lnTo>
                  <a:pt x="0" y="90324"/>
                </a:lnTo>
                <a:lnTo>
                  <a:pt x="393" y="72340"/>
                </a:lnTo>
                <a:lnTo>
                  <a:pt x="13043" y="28454"/>
                </a:lnTo>
                <a:lnTo>
                  <a:pt x="49530" y="0"/>
                </a:lnTo>
                <a:lnTo>
                  <a:pt x="63150" y="947"/>
                </a:lnTo>
                <a:lnTo>
                  <a:pt x="96396" y="20007"/>
                </a:lnTo>
                <a:lnTo>
                  <a:pt x="115034" y="57342"/>
                </a:lnTo>
                <a:lnTo>
                  <a:pt x="117546" y="77432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34154" y="5636714"/>
            <a:ext cx="118110" cy="157480"/>
          </a:xfrm>
          <a:custGeom>
            <a:avLst/>
            <a:gdLst/>
            <a:ahLst/>
            <a:cxnLst/>
            <a:rect l="l" t="t" r="r" b="b"/>
            <a:pathLst>
              <a:path w="118110" h="157479">
                <a:moveTo>
                  <a:pt x="49534" y="0"/>
                </a:moveTo>
                <a:lnTo>
                  <a:pt x="13040" y="28453"/>
                </a:lnTo>
                <a:lnTo>
                  <a:pt x="391" y="72330"/>
                </a:lnTo>
                <a:lnTo>
                  <a:pt x="0" y="90306"/>
                </a:lnTo>
                <a:lnTo>
                  <a:pt x="2761" y="104648"/>
                </a:lnTo>
                <a:lnTo>
                  <a:pt x="22491" y="139572"/>
                </a:lnTo>
                <a:lnTo>
                  <a:pt x="57458" y="156726"/>
                </a:lnTo>
                <a:lnTo>
                  <a:pt x="72072" y="157247"/>
                </a:lnTo>
                <a:lnTo>
                  <a:pt x="83153" y="152369"/>
                </a:lnTo>
                <a:lnTo>
                  <a:pt x="108626" y="122685"/>
                </a:lnTo>
                <a:lnTo>
                  <a:pt x="117539" y="77459"/>
                </a:lnTo>
                <a:lnTo>
                  <a:pt x="117285" y="72538"/>
                </a:lnTo>
                <a:lnTo>
                  <a:pt x="104431" y="30820"/>
                </a:lnTo>
                <a:lnTo>
                  <a:pt x="75601" y="4797"/>
                </a:lnTo>
                <a:lnTo>
                  <a:pt x="495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34154" y="5636714"/>
            <a:ext cx="118110" cy="157480"/>
          </a:xfrm>
          <a:custGeom>
            <a:avLst/>
            <a:gdLst/>
            <a:ahLst/>
            <a:cxnLst/>
            <a:rect l="l" t="t" r="r" b="b"/>
            <a:pathLst>
              <a:path w="118110" h="157479">
                <a:moveTo>
                  <a:pt x="117539" y="77459"/>
                </a:moveTo>
                <a:lnTo>
                  <a:pt x="108626" y="122685"/>
                </a:lnTo>
                <a:lnTo>
                  <a:pt x="83153" y="152369"/>
                </a:lnTo>
                <a:lnTo>
                  <a:pt x="72072" y="157247"/>
                </a:lnTo>
                <a:lnTo>
                  <a:pt x="57458" y="156726"/>
                </a:lnTo>
                <a:lnTo>
                  <a:pt x="22491" y="139572"/>
                </a:lnTo>
                <a:lnTo>
                  <a:pt x="2761" y="104648"/>
                </a:lnTo>
                <a:lnTo>
                  <a:pt x="0" y="90306"/>
                </a:lnTo>
                <a:lnTo>
                  <a:pt x="391" y="72330"/>
                </a:lnTo>
                <a:lnTo>
                  <a:pt x="13040" y="28453"/>
                </a:lnTo>
                <a:lnTo>
                  <a:pt x="49534" y="0"/>
                </a:lnTo>
                <a:lnTo>
                  <a:pt x="63151" y="952"/>
                </a:lnTo>
                <a:lnTo>
                  <a:pt x="96393" y="20019"/>
                </a:lnTo>
                <a:lnTo>
                  <a:pt x="115029" y="57368"/>
                </a:lnTo>
                <a:lnTo>
                  <a:pt x="117539" y="7745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49333" y="5658954"/>
            <a:ext cx="59055" cy="119380"/>
          </a:xfrm>
          <a:custGeom>
            <a:avLst/>
            <a:gdLst/>
            <a:ahLst/>
            <a:cxnLst/>
            <a:rect l="l" t="t" r="r" b="b"/>
            <a:pathLst>
              <a:path w="59054" h="119379">
                <a:moveTo>
                  <a:pt x="26807" y="0"/>
                </a:moveTo>
                <a:lnTo>
                  <a:pt x="1177" y="41670"/>
                </a:lnTo>
                <a:lnTo>
                  <a:pt x="0" y="56648"/>
                </a:lnTo>
                <a:lnTo>
                  <a:pt x="1961" y="73451"/>
                </a:lnTo>
                <a:lnTo>
                  <a:pt x="22071" y="110373"/>
                </a:lnTo>
                <a:lnTo>
                  <a:pt x="43337" y="118842"/>
                </a:lnTo>
                <a:lnTo>
                  <a:pt x="48079" y="118732"/>
                </a:lnTo>
                <a:lnTo>
                  <a:pt x="51293" y="117957"/>
                </a:lnTo>
                <a:lnTo>
                  <a:pt x="54404" y="116801"/>
                </a:lnTo>
                <a:lnTo>
                  <a:pt x="57828" y="101408"/>
                </a:lnTo>
                <a:lnTo>
                  <a:pt x="58933" y="86506"/>
                </a:lnTo>
                <a:lnTo>
                  <a:pt x="58084" y="72235"/>
                </a:lnTo>
                <a:lnTo>
                  <a:pt x="47461" y="34591"/>
                </a:lnTo>
                <a:lnTo>
                  <a:pt x="28074" y="1644"/>
                </a:lnTo>
                <a:lnTo>
                  <a:pt x="26807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76627" y="5656150"/>
            <a:ext cx="59055" cy="114300"/>
          </a:xfrm>
          <a:custGeom>
            <a:avLst/>
            <a:gdLst/>
            <a:ahLst/>
            <a:cxnLst/>
            <a:rect l="l" t="t" r="r" b="b"/>
            <a:pathLst>
              <a:path w="59054" h="114300">
                <a:moveTo>
                  <a:pt x="8276" y="0"/>
                </a:moveTo>
                <a:lnTo>
                  <a:pt x="0" y="2540"/>
                </a:lnTo>
                <a:lnTo>
                  <a:pt x="3896" y="8004"/>
                </a:lnTo>
                <a:lnTo>
                  <a:pt x="8540" y="15104"/>
                </a:lnTo>
                <a:lnTo>
                  <a:pt x="27258" y="57111"/>
                </a:lnTo>
                <a:lnTo>
                  <a:pt x="31556" y="84357"/>
                </a:lnTo>
                <a:lnTo>
                  <a:pt x="31155" y="99060"/>
                </a:lnTo>
                <a:lnTo>
                  <a:pt x="28563" y="114300"/>
                </a:lnTo>
                <a:lnTo>
                  <a:pt x="38358" y="110748"/>
                </a:lnTo>
                <a:lnTo>
                  <a:pt x="46741" y="102594"/>
                </a:lnTo>
                <a:lnTo>
                  <a:pt x="53221" y="90714"/>
                </a:lnTo>
                <a:lnTo>
                  <a:pt x="57306" y="75989"/>
                </a:lnTo>
                <a:lnTo>
                  <a:pt x="58504" y="59297"/>
                </a:lnTo>
                <a:lnTo>
                  <a:pt x="58492" y="58836"/>
                </a:lnTo>
                <a:lnTo>
                  <a:pt x="44632" y="15679"/>
                </a:lnTo>
                <a:lnTo>
                  <a:pt x="25225" y="413"/>
                </a:lnTo>
                <a:lnTo>
                  <a:pt x="82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76627" y="5656150"/>
            <a:ext cx="59055" cy="114300"/>
          </a:xfrm>
          <a:custGeom>
            <a:avLst/>
            <a:gdLst/>
            <a:ahLst/>
            <a:cxnLst/>
            <a:rect l="l" t="t" r="r" b="b"/>
            <a:pathLst>
              <a:path w="59054" h="114300">
                <a:moveTo>
                  <a:pt x="58492" y="58836"/>
                </a:moveTo>
                <a:lnTo>
                  <a:pt x="44632" y="15679"/>
                </a:lnTo>
                <a:lnTo>
                  <a:pt x="8276" y="0"/>
                </a:lnTo>
                <a:lnTo>
                  <a:pt x="0" y="2540"/>
                </a:lnTo>
                <a:lnTo>
                  <a:pt x="3896" y="8004"/>
                </a:lnTo>
                <a:lnTo>
                  <a:pt x="8540" y="15104"/>
                </a:lnTo>
                <a:lnTo>
                  <a:pt x="27258" y="57111"/>
                </a:lnTo>
                <a:lnTo>
                  <a:pt x="31556" y="84357"/>
                </a:lnTo>
                <a:lnTo>
                  <a:pt x="31155" y="99060"/>
                </a:lnTo>
                <a:lnTo>
                  <a:pt x="28563" y="114300"/>
                </a:lnTo>
                <a:lnTo>
                  <a:pt x="38358" y="110748"/>
                </a:lnTo>
                <a:lnTo>
                  <a:pt x="46741" y="102594"/>
                </a:lnTo>
                <a:lnTo>
                  <a:pt x="53221" y="90714"/>
                </a:lnTo>
                <a:lnTo>
                  <a:pt x="57306" y="75989"/>
                </a:lnTo>
                <a:lnTo>
                  <a:pt x="58504" y="59297"/>
                </a:lnTo>
                <a:lnTo>
                  <a:pt x="58492" y="5883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61674" y="5634444"/>
            <a:ext cx="97790" cy="123825"/>
          </a:xfrm>
          <a:custGeom>
            <a:avLst/>
            <a:gdLst/>
            <a:ahLst/>
            <a:cxnLst/>
            <a:rect l="l" t="t" r="r" b="b"/>
            <a:pathLst>
              <a:path w="97789" h="123825">
                <a:moveTo>
                  <a:pt x="0" y="0"/>
                </a:moveTo>
                <a:lnTo>
                  <a:pt x="71627" y="1701"/>
                </a:lnTo>
                <a:lnTo>
                  <a:pt x="97597" y="36424"/>
                </a:lnTo>
                <a:lnTo>
                  <a:pt x="96691" y="52211"/>
                </a:lnTo>
                <a:lnTo>
                  <a:pt x="87674" y="94717"/>
                </a:lnTo>
                <a:lnTo>
                  <a:pt x="53186" y="123363"/>
                </a:lnTo>
                <a:lnTo>
                  <a:pt x="36828" y="123327"/>
                </a:lnTo>
                <a:lnTo>
                  <a:pt x="19532" y="123211"/>
                </a:lnTo>
                <a:lnTo>
                  <a:pt x="6317" y="123093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67573" y="5619860"/>
            <a:ext cx="118745" cy="158750"/>
          </a:xfrm>
          <a:custGeom>
            <a:avLst/>
            <a:gdLst/>
            <a:ahLst/>
            <a:cxnLst/>
            <a:rect l="l" t="t" r="r" b="b"/>
            <a:pathLst>
              <a:path w="118745" h="158750">
                <a:moveTo>
                  <a:pt x="56498" y="0"/>
                </a:moveTo>
                <a:lnTo>
                  <a:pt x="16587" y="25280"/>
                </a:lnTo>
                <a:lnTo>
                  <a:pt x="1193" y="68151"/>
                </a:lnTo>
                <a:lnTo>
                  <a:pt x="0" y="85811"/>
                </a:lnTo>
                <a:lnTo>
                  <a:pt x="1898" y="100788"/>
                </a:lnTo>
                <a:lnTo>
                  <a:pt x="19875" y="137943"/>
                </a:lnTo>
                <a:lnTo>
                  <a:pt x="54239" y="157367"/>
                </a:lnTo>
                <a:lnTo>
                  <a:pt x="68884" y="158551"/>
                </a:lnTo>
                <a:lnTo>
                  <a:pt x="80325" y="154240"/>
                </a:lnTo>
                <a:lnTo>
                  <a:pt x="107357" y="125524"/>
                </a:lnTo>
                <a:lnTo>
                  <a:pt x="118129" y="80217"/>
                </a:lnTo>
                <a:lnTo>
                  <a:pt x="117045" y="64169"/>
                </a:lnTo>
                <a:lnTo>
                  <a:pt x="100841" y="23644"/>
                </a:lnTo>
                <a:lnTo>
                  <a:pt x="69418" y="1680"/>
                </a:lnTo>
                <a:lnTo>
                  <a:pt x="564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67573" y="5619860"/>
            <a:ext cx="118745" cy="158750"/>
          </a:xfrm>
          <a:custGeom>
            <a:avLst/>
            <a:gdLst/>
            <a:ahLst/>
            <a:cxnLst/>
            <a:rect l="l" t="t" r="r" b="b"/>
            <a:pathLst>
              <a:path w="118745" h="158750">
                <a:moveTo>
                  <a:pt x="118129" y="80217"/>
                </a:moveTo>
                <a:lnTo>
                  <a:pt x="107357" y="125524"/>
                </a:lnTo>
                <a:lnTo>
                  <a:pt x="80325" y="154240"/>
                </a:lnTo>
                <a:lnTo>
                  <a:pt x="68884" y="158551"/>
                </a:lnTo>
                <a:lnTo>
                  <a:pt x="54239" y="157367"/>
                </a:lnTo>
                <a:lnTo>
                  <a:pt x="19875" y="137943"/>
                </a:lnTo>
                <a:lnTo>
                  <a:pt x="1898" y="100788"/>
                </a:lnTo>
                <a:lnTo>
                  <a:pt x="0" y="85811"/>
                </a:lnTo>
                <a:lnTo>
                  <a:pt x="1193" y="68151"/>
                </a:lnTo>
                <a:lnTo>
                  <a:pt x="16587" y="25280"/>
                </a:lnTo>
                <a:lnTo>
                  <a:pt x="56498" y="0"/>
                </a:lnTo>
                <a:lnTo>
                  <a:pt x="69418" y="1680"/>
                </a:lnTo>
                <a:lnTo>
                  <a:pt x="100841" y="23644"/>
                </a:lnTo>
                <a:lnTo>
                  <a:pt x="117045" y="64169"/>
                </a:lnTo>
                <a:lnTo>
                  <a:pt x="118129" y="80217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51188" y="5621815"/>
            <a:ext cx="118745" cy="158750"/>
          </a:xfrm>
          <a:custGeom>
            <a:avLst/>
            <a:gdLst/>
            <a:ahLst/>
            <a:cxnLst/>
            <a:rect l="l" t="t" r="r" b="b"/>
            <a:pathLst>
              <a:path w="118745" h="158750">
                <a:moveTo>
                  <a:pt x="56493" y="0"/>
                </a:moveTo>
                <a:lnTo>
                  <a:pt x="16584" y="25278"/>
                </a:lnTo>
                <a:lnTo>
                  <a:pt x="1190" y="68151"/>
                </a:lnTo>
                <a:lnTo>
                  <a:pt x="0" y="85813"/>
                </a:lnTo>
                <a:lnTo>
                  <a:pt x="1894" y="100786"/>
                </a:lnTo>
                <a:lnTo>
                  <a:pt x="19869" y="137935"/>
                </a:lnTo>
                <a:lnTo>
                  <a:pt x="54235" y="157356"/>
                </a:lnTo>
                <a:lnTo>
                  <a:pt x="68880" y="158541"/>
                </a:lnTo>
                <a:lnTo>
                  <a:pt x="80321" y="154232"/>
                </a:lnTo>
                <a:lnTo>
                  <a:pt x="107356" y="125524"/>
                </a:lnTo>
                <a:lnTo>
                  <a:pt x="118131" y="80230"/>
                </a:lnTo>
                <a:lnTo>
                  <a:pt x="117044" y="64178"/>
                </a:lnTo>
                <a:lnTo>
                  <a:pt x="100838" y="23647"/>
                </a:lnTo>
                <a:lnTo>
                  <a:pt x="69415" y="1680"/>
                </a:lnTo>
                <a:lnTo>
                  <a:pt x="564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51188" y="5621815"/>
            <a:ext cx="118745" cy="158750"/>
          </a:xfrm>
          <a:custGeom>
            <a:avLst/>
            <a:gdLst/>
            <a:ahLst/>
            <a:cxnLst/>
            <a:rect l="l" t="t" r="r" b="b"/>
            <a:pathLst>
              <a:path w="118745" h="158750">
                <a:moveTo>
                  <a:pt x="118131" y="80230"/>
                </a:moveTo>
                <a:lnTo>
                  <a:pt x="107356" y="125524"/>
                </a:lnTo>
                <a:lnTo>
                  <a:pt x="80321" y="154232"/>
                </a:lnTo>
                <a:lnTo>
                  <a:pt x="68880" y="158541"/>
                </a:lnTo>
                <a:lnTo>
                  <a:pt x="54235" y="157356"/>
                </a:lnTo>
                <a:lnTo>
                  <a:pt x="19869" y="137935"/>
                </a:lnTo>
                <a:lnTo>
                  <a:pt x="1894" y="100786"/>
                </a:lnTo>
                <a:lnTo>
                  <a:pt x="0" y="85813"/>
                </a:lnTo>
                <a:lnTo>
                  <a:pt x="1190" y="68151"/>
                </a:lnTo>
                <a:lnTo>
                  <a:pt x="16584" y="25278"/>
                </a:lnTo>
                <a:lnTo>
                  <a:pt x="56493" y="0"/>
                </a:lnTo>
                <a:lnTo>
                  <a:pt x="69415" y="1680"/>
                </a:lnTo>
                <a:lnTo>
                  <a:pt x="100838" y="23647"/>
                </a:lnTo>
                <a:lnTo>
                  <a:pt x="117044" y="64178"/>
                </a:lnTo>
                <a:lnTo>
                  <a:pt x="118131" y="8023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66947" y="5644134"/>
            <a:ext cx="58419" cy="120014"/>
          </a:xfrm>
          <a:custGeom>
            <a:avLst/>
            <a:gdLst/>
            <a:ahLst/>
            <a:cxnLst/>
            <a:rect l="l" t="t" r="r" b="b"/>
            <a:pathLst>
              <a:path w="58420" h="120014">
                <a:moveTo>
                  <a:pt x="28865" y="0"/>
                </a:moveTo>
                <a:lnTo>
                  <a:pt x="1622" y="41306"/>
                </a:lnTo>
                <a:lnTo>
                  <a:pt x="0" y="56447"/>
                </a:lnTo>
                <a:lnTo>
                  <a:pt x="1415" y="73280"/>
                </a:lnTo>
                <a:lnTo>
                  <a:pt x="20868" y="110797"/>
                </a:lnTo>
                <a:lnTo>
                  <a:pt x="45820" y="119418"/>
                </a:lnTo>
                <a:lnTo>
                  <a:pt x="49058" y="118757"/>
                </a:lnTo>
                <a:lnTo>
                  <a:pt x="52220" y="117716"/>
                </a:lnTo>
                <a:lnTo>
                  <a:pt x="56185" y="102530"/>
                </a:lnTo>
                <a:lnTo>
                  <a:pt x="57836" y="87747"/>
                </a:lnTo>
                <a:lnTo>
                  <a:pt x="57528" y="73517"/>
                </a:lnTo>
                <a:lnTo>
                  <a:pt x="48389" y="35638"/>
                </a:lnTo>
                <a:lnTo>
                  <a:pt x="30254" y="1946"/>
                </a:lnTo>
                <a:lnTo>
                  <a:pt x="28865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96048" y="5641630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8327" y="0"/>
                </a:moveTo>
                <a:lnTo>
                  <a:pt x="0" y="2385"/>
                </a:lnTo>
                <a:lnTo>
                  <a:pt x="3747" y="7922"/>
                </a:lnTo>
                <a:lnTo>
                  <a:pt x="8164" y="15112"/>
                </a:lnTo>
                <a:lnTo>
                  <a:pt x="25423" y="57417"/>
                </a:lnTo>
                <a:lnTo>
                  <a:pt x="28831" y="84610"/>
                </a:lnTo>
                <a:lnTo>
                  <a:pt x="27986" y="99196"/>
                </a:lnTo>
                <a:lnTo>
                  <a:pt x="24968" y="114242"/>
                </a:lnTo>
                <a:lnTo>
                  <a:pt x="35014" y="111266"/>
                </a:lnTo>
                <a:lnTo>
                  <a:pt x="43784" y="103280"/>
                </a:lnTo>
                <a:lnTo>
                  <a:pt x="50701" y="91250"/>
                </a:lnTo>
                <a:lnTo>
                  <a:pt x="55188" y="76141"/>
                </a:lnTo>
                <a:lnTo>
                  <a:pt x="56673" y="60631"/>
                </a:lnTo>
                <a:lnTo>
                  <a:pt x="55221" y="44077"/>
                </a:lnTo>
                <a:lnTo>
                  <a:pt x="50903" y="29204"/>
                </a:lnTo>
                <a:lnTo>
                  <a:pt x="44138" y="16626"/>
                </a:lnTo>
                <a:lnTo>
                  <a:pt x="35346" y="6956"/>
                </a:lnTo>
                <a:lnTo>
                  <a:pt x="24946" y="805"/>
                </a:lnTo>
                <a:lnTo>
                  <a:pt x="83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96048" y="5641630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56673" y="60631"/>
                </a:moveTo>
                <a:lnTo>
                  <a:pt x="44138" y="16626"/>
                </a:lnTo>
                <a:lnTo>
                  <a:pt x="8327" y="0"/>
                </a:lnTo>
                <a:lnTo>
                  <a:pt x="0" y="2385"/>
                </a:lnTo>
                <a:lnTo>
                  <a:pt x="3747" y="7922"/>
                </a:lnTo>
                <a:lnTo>
                  <a:pt x="8164" y="15112"/>
                </a:lnTo>
                <a:lnTo>
                  <a:pt x="25423" y="57417"/>
                </a:lnTo>
                <a:lnTo>
                  <a:pt x="28831" y="84610"/>
                </a:lnTo>
                <a:lnTo>
                  <a:pt x="27986" y="99196"/>
                </a:lnTo>
                <a:lnTo>
                  <a:pt x="24968" y="114242"/>
                </a:lnTo>
                <a:lnTo>
                  <a:pt x="35014" y="111266"/>
                </a:lnTo>
                <a:lnTo>
                  <a:pt x="43784" y="103280"/>
                </a:lnTo>
                <a:lnTo>
                  <a:pt x="50701" y="91250"/>
                </a:lnTo>
                <a:lnTo>
                  <a:pt x="55188" y="76141"/>
                </a:lnTo>
                <a:lnTo>
                  <a:pt x="56673" y="6063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69701" y="5448211"/>
            <a:ext cx="27305" cy="43815"/>
          </a:xfrm>
          <a:custGeom>
            <a:avLst/>
            <a:gdLst/>
            <a:ahLst/>
            <a:cxnLst/>
            <a:rect l="l" t="t" r="r" b="b"/>
            <a:pathLst>
              <a:path w="27304" h="43814">
                <a:moveTo>
                  <a:pt x="26809" y="34150"/>
                </a:moveTo>
                <a:lnTo>
                  <a:pt x="26809" y="9550"/>
                </a:lnTo>
                <a:lnTo>
                  <a:pt x="18364" y="368"/>
                </a:lnTo>
                <a:lnTo>
                  <a:pt x="18186" y="0"/>
                </a:lnTo>
                <a:lnTo>
                  <a:pt x="9918" y="0"/>
                </a:lnTo>
                <a:lnTo>
                  <a:pt x="0" y="8077"/>
                </a:lnTo>
                <a:lnTo>
                  <a:pt x="0" y="34518"/>
                </a:lnTo>
                <a:lnTo>
                  <a:pt x="11760" y="43332"/>
                </a:lnTo>
                <a:lnTo>
                  <a:pt x="18580" y="43332"/>
                </a:lnTo>
                <a:lnTo>
                  <a:pt x="18732" y="42964"/>
                </a:lnTo>
                <a:lnTo>
                  <a:pt x="26809" y="3415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87888" y="5448211"/>
            <a:ext cx="25400" cy="43815"/>
          </a:xfrm>
          <a:custGeom>
            <a:avLst/>
            <a:gdLst/>
            <a:ahLst/>
            <a:cxnLst/>
            <a:rect l="l" t="t" r="r" b="b"/>
            <a:pathLst>
              <a:path w="25400" h="43814">
                <a:moveTo>
                  <a:pt x="18541" y="0"/>
                </a:moveTo>
                <a:lnTo>
                  <a:pt x="0" y="0"/>
                </a:lnTo>
                <a:lnTo>
                  <a:pt x="177" y="368"/>
                </a:lnTo>
                <a:lnTo>
                  <a:pt x="8623" y="9550"/>
                </a:lnTo>
                <a:lnTo>
                  <a:pt x="8623" y="34150"/>
                </a:lnTo>
                <a:lnTo>
                  <a:pt x="546" y="42964"/>
                </a:lnTo>
                <a:lnTo>
                  <a:pt x="393" y="43332"/>
                </a:lnTo>
                <a:lnTo>
                  <a:pt x="15976" y="43332"/>
                </a:lnTo>
                <a:lnTo>
                  <a:pt x="25158" y="34886"/>
                </a:lnTo>
                <a:lnTo>
                  <a:pt x="25158" y="6972"/>
                </a:lnTo>
                <a:lnTo>
                  <a:pt x="185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87888" y="5448211"/>
            <a:ext cx="25400" cy="43815"/>
          </a:xfrm>
          <a:custGeom>
            <a:avLst/>
            <a:gdLst/>
            <a:ahLst/>
            <a:cxnLst/>
            <a:rect l="l" t="t" r="r" b="b"/>
            <a:pathLst>
              <a:path w="25400" h="43814">
                <a:moveTo>
                  <a:pt x="18541" y="0"/>
                </a:moveTo>
                <a:lnTo>
                  <a:pt x="0" y="0"/>
                </a:lnTo>
                <a:lnTo>
                  <a:pt x="177" y="368"/>
                </a:lnTo>
                <a:lnTo>
                  <a:pt x="8623" y="9550"/>
                </a:lnTo>
                <a:lnTo>
                  <a:pt x="8623" y="34150"/>
                </a:lnTo>
                <a:lnTo>
                  <a:pt x="546" y="42964"/>
                </a:lnTo>
                <a:lnTo>
                  <a:pt x="393" y="43332"/>
                </a:lnTo>
                <a:lnTo>
                  <a:pt x="15976" y="43332"/>
                </a:lnTo>
                <a:lnTo>
                  <a:pt x="25158" y="34886"/>
                </a:lnTo>
                <a:lnTo>
                  <a:pt x="25158" y="6972"/>
                </a:lnTo>
                <a:lnTo>
                  <a:pt x="18541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75950" y="5457380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0" y="4013"/>
                </a:moveTo>
                <a:lnTo>
                  <a:pt x="0" y="21310"/>
                </a:lnTo>
                <a:lnTo>
                  <a:pt x="6248" y="26085"/>
                </a:lnTo>
                <a:lnTo>
                  <a:pt x="12484" y="23139"/>
                </a:lnTo>
                <a:lnTo>
                  <a:pt x="12484" y="6248"/>
                </a:lnTo>
                <a:lnTo>
                  <a:pt x="6603" y="0"/>
                </a:lnTo>
                <a:lnTo>
                  <a:pt x="0" y="401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33976" y="5448211"/>
            <a:ext cx="27305" cy="43815"/>
          </a:xfrm>
          <a:custGeom>
            <a:avLst/>
            <a:gdLst/>
            <a:ahLst/>
            <a:cxnLst/>
            <a:rect l="l" t="t" r="r" b="b"/>
            <a:pathLst>
              <a:path w="27304" h="43814">
                <a:moveTo>
                  <a:pt x="26809" y="34150"/>
                </a:moveTo>
                <a:lnTo>
                  <a:pt x="26809" y="9550"/>
                </a:lnTo>
                <a:lnTo>
                  <a:pt x="18364" y="368"/>
                </a:lnTo>
                <a:lnTo>
                  <a:pt x="18173" y="0"/>
                </a:lnTo>
                <a:lnTo>
                  <a:pt x="9906" y="0"/>
                </a:lnTo>
                <a:lnTo>
                  <a:pt x="0" y="8077"/>
                </a:lnTo>
                <a:lnTo>
                  <a:pt x="0" y="34518"/>
                </a:lnTo>
                <a:lnTo>
                  <a:pt x="11747" y="43332"/>
                </a:lnTo>
                <a:lnTo>
                  <a:pt x="18580" y="43332"/>
                </a:lnTo>
                <a:lnTo>
                  <a:pt x="18732" y="42964"/>
                </a:lnTo>
                <a:lnTo>
                  <a:pt x="26809" y="3415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52150" y="5448211"/>
            <a:ext cx="25400" cy="43815"/>
          </a:xfrm>
          <a:custGeom>
            <a:avLst/>
            <a:gdLst/>
            <a:ahLst/>
            <a:cxnLst/>
            <a:rect l="l" t="t" r="r" b="b"/>
            <a:pathLst>
              <a:path w="25400" h="43814">
                <a:moveTo>
                  <a:pt x="18554" y="0"/>
                </a:moveTo>
                <a:lnTo>
                  <a:pt x="0" y="0"/>
                </a:lnTo>
                <a:lnTo>
                  <a:pt x="190" y="368"/>
                </a:lnTo>
                <a:lnTo>
                  <a:pt x="8636" y="9550"/>
                </a:lnTo>
                <a:lnTo>
                  <a:pt x="8636" y="34150"/>
                </a:lnTo>
                <a:lnTo>
                  <a:pt x="558" y="42964"/>
                </a:lnTo>
                <a:lnTo>
                  <a:pt x="406" y="43332"/>
                </a:lnTo>
                <a:lnTo>
                  <a:pt x="15976" y="43332"/>
                </a:lnTo>
                <a:lnTo>
                  <a:pt x="25158" y="34886"/>
                </a:lnTo>
                <a:lnTo>
                  <a:pt x="25158" y="6972"/>
                </a:lnTo>
                <a:lnTo>
                  <a:pt x="18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52150" y="5448211"/>
            <a:ext cx="25400" cy="43815"/>
          </a:xfrm>
          <a:custGeom>
            <a:avLst/>
            <a:gdLst/>
            <a:ahLst/>
            <a:cxnLst/>
            <a:rect l="l" t="t" r="r" b="b"/>
            <a:pathLst>
              <a:path w="25400" h="43814">
                <a:moveTo>
                  <a:pt x="18554" y="0"/>
                </a:moveTo>
                <a:lnTo>
                  <a:pt x="0" y="0"/>
                </a:lnTo>
                <a:lnTo>
                  <a:pt x="190" y="368"/>
                </a:lnTo>
                <a:lnTo>
                  <a:pt x="8636" y="9550"/>
                </a:lnTo>
                <a:lnTo>
                  <a:pt x="8636" y="34150"/>
                </a:lnTo>
                <a:lnTo>
                  <a:pt x="558" y="42964"/>
                </a:lnTo>
                <a:lnTo>
                  <a:pt x="406" y="43332"/>
                </a:lnTo>
                <a:lnTo>
                  <a:pt x="15976" y="43332"/>
                </a:lnTo>
                <a:lnTo>
                  <a:pt x="25158" y="34886"/>
                </a:lnTo>
                <a:lnTo>
                  <a:pt x="25158" y="6972"/>
                </a:lnTo>
                <a:lnTo>
                  <a:pt x="1855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40212" y="5457380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0" y="4013"/>
                </a:moveTo>
                <a:lnTo>
                  <a:pt x="0" y="21310"/>
                </a:lnTo>
                <a:lnTo>
                  <a:pt x="6248" y="26085"/>
                </a:lnTo>
                <a:lnTo>
                  <a:pt x="12496" y="23139"/>
                </a:lnTo>
                <a:lnTo>
                  <a:pt x="12496" y="6248"/>
                </a:lnTo>
                <a:lnTo>
                  <a:pt x="6616" y="0"/>
                </a:lnTo>
                <a:lnTo>
                  <a:pt x="0" y="401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69701" y="5327015"/>
            <a:ext cx="27305" cy="43815"/>
          </a:xfrm>
          <a:custGeom>
            <a:avLst/>
            <a:gdLst/>
            <a:ahLst/>
            <a:cxnLst/>
            <a:rect l="l" t="t" r="r" b="b"/>
            <a:pathLst>
              <a:path w="27304" h="43814">
                <a:moveTo>
                  <a:pt x="26809" y="34150"/>
                </a:moveTo>
                <a:lnTo>
                  <a:pt x="26809" y="9550"/>
                </a:lnTo>
                <a:lnTo>
                  <a:pt x="18364" y="368"/>
                </a:lnTo>
                <a:lnTo>
                  <a:pt x="18186" y="0"/>
                </a:lnTo>
                <a:lnTo>
                  <a:pt x="9918" y="0"/>
                </a:lnTo>
                <a:lnTo>
                  <a:pt x="0" y="8077"/>
                </a:lnTo>
                <a:lnTo>
                  <a:pt x="0" y="34518"/>
                </a:lnTo>
                <a:lnTo>
                  <a:pt x="11760" y="43332"/>
                </a:lnTo>
                <a:lnTo>
                  <a:pt x="18580" y="43332"/>
                </a:lnTo>
                <a:lnTo>
                  <a:pt x="18732" y="42964"/>
                </a:lnTo>
                <a:lnTo>
                  <a:pt x="26809" y="3415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87888" y="5327015"/>
            <a:ext cx="25400" cy="43815"/>
          </a:xfrm>
          <a:custGeom>
            <a:avLst/>
            <a:gdLst/>
            <a:ahLst/>
            <a:cxnLst/>
            <a:rect l="l" t="t" r="r" b="b"/>
            <a:pathLst>
              <a:path w="25400" h="43814">
                <a:moveTo>
                  <a:pt x="18541" y="0"/>
                </a:moveTo>
                <a:lnTo>
                  <a:pt x="0" y="0"/>
                </a:lnTo>
                <a:lnTo>
                  <a:pt x="177" y="368"/>
                </a:lnTo>
                <a:lnTo>
                  <a:pt x="8623" y="9550"/>
                </a:lnTo>
                <a:lnTo>
                  <a:pt x="8623" y="34150"/>
                </a:lnTo>
                <a:lnTo>
                  <a:pt x="546" y="42964"/>
                </a:lnTo>
                <a:lnTo>
                  <a:pt x="393" y="43332"/>
                </a:lnTo>
                <a:lnTo>
                  <a:pt x="15976" y="43332"/>
                </a:lnTo>
                <a:lnTo>
                  <a:pt x="25158" y="34886"/>
                </a:lnTo>
                <a:lnTo>
                  <a:pt x="25158" y="6972"/>
                </a:lnTo>
                <a:lnTo>
                  <a:pt x="185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87888" y="5327015"/>
            <a:ext cx="25400" cy="43815"/>
          </a:xfrm>
          <a:custGeom>
            <a:avLst/>
            <a:gdLst/>
            <a:ahLst/>
            <a:cxnLst/>
            <a:rect l="l" t="t" r="r" b="b"/>
            <a:pathLst>
              <a:path w="25400" h="43814">
                <a:moveTo>
                  <a:pt x="18541" y="0"/>
                </a:moveTo>
                <a:lnTo>
                  <a:pt x="0" y="0"/>
                </a:lnTo>
                <a:lnTo>
                  <a:pt x="177" y="368"/>
                </a:lnTo>
                <a:lnTo>
                  <a:pt x="8623" y="9550"/>
                </a:lnTo>
                <a:lnTo>
                  <a:pt x="8623" y="34150"/>
                </a:lnTo>
                <a:lnTo>
                  <a:pt x="546" y="42964"/>
                </a:lnTo>
                <a:lnTo>
                  <a:pt x="393" y="43332"/>
                </a:lnTo>
                <a:lnTo>
                  <a:pt x="15976" y="43332"/>
                </a:lnTo>
                <a:lnTo>
                  <a:pt x="25158" y="34886"/>
                </a:lnTo>
                <a:lnTo>
                  <a:pt x="25158" y="6972"/>
                </a:lnTo>
                <a:lnTo>
                  <a:pt x="18541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75950" y="5336197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0" y="4000"/>
                </a:moveTo>
                <a:lnTo>
                  <a:pt x="0" y="21297"/>
                </a:lnTo>
                <a:lnTo>
                  <a:pt x="6248" y="26073"/>
                </a:lnTo>
                <a:lnTo>
                  <a:pt x="12484" y="23126"/>
                </a:lnTo>
                <a:lnTo>
                  <a:pt x="12484" y="6235"/>
                </a:lnTo>
                <a:lnTo>
                  <a:pt x="6603" y="0"/>
                </a:lnTo>
                <a:lnTo>
                  <a:pt x="0" y="400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33976" y="5327015"/>
            <a:ext cx="27305" cy="43815"/>
          </a:xfrm>
          <a:custGeom>
            <a:avLst/>
            <a:gdLst/>
            <a:ahLst/>
            <a:cxnLst/>
            <a:rect l="l" t="t" r="r" b="b"/>
            <a:pathLst>
              <a:path w="27304" h="43814">
                <a:moveTo>
                  <a:pt x="26809" y="34150"/>
                </a:moveTo>
                <a:lnTo>
                  <a:pt x="26809" y="9550"/>
                </a:lnTo>
                <a:lnTo>
                  <a:pt x="18364" y="368"/>
                </a:lnTo>
                <a:lnTo>
                  <a:pt x="18173" y="0"/>
                </a:lnTo>
                <a:lnTo>
                  <a:pt x="9906" y="0"/>
                </a:lnTo>
                <a:lnTo>
                  <a:pt x="0" y="8077"/>
                </a:lnTo>
                <a:lnTo>
                  <a:pt x="0" y="34518"/>
                </a:lnTo>
                <a:lnTo>
                  <a:pt x="11747" y="43332"/>
                </a:lnTo>
                <a:lnTo>
                  <a:pt x="18580" y="43332"/>
                </a:lnTo>
                <a:lnTo>
                  <a:pt x="18732" y="42964"/>
                </a:lnTo>
                <a:lnTo>
                  <a:pt x="26809" y="3415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52150" y="5327015"/>
            <a:ext cx="25400" cy="43815"/>
          </a:xfrm>
          <a:custGeom>
            <a:avLst/>
            <a:gdLst/>
            <a:ahLst/>
            <a:cxnLst/>
            <a:rect l="l" t="t" r="r" b="b"/>
            <a:pathLst>
              <a:path w="25400" h="43814">
                <a:moveTo>
                  <a:pt x="18554" y="0"/>
                </a:moveTo>
                <a:lnTo>
                  <a:pt x="0" y="0"/>
                </a:lnTo>
                <a:lnTo>
                  <a:pt x="190" y="368"/>
                </a:lnTo>
                <a:lnTo>
                  <a:pt x="8636" y="9550"/>
                </a:lnTo>
                <a:lnTo>
                  <a:pt x="8636" y="34150"/>
                </a:lnTo>
                <a:lnTo>
                  <a:pt x="558" y="42964"/>
                </a:lnTo>
                <a:lnTo>
                  <a:pt x="406" y="43332"/>
                </a:lnTo>
                <a:lnTo>
                  <a:pt x="15976" y="43332"/>
                </a:lnTo>
                <a:lnTo>
                  <a:pt x="25158" y="34886"/>
                </a:lnTo>
                <a:lnTo>
                  <a:pt x="25158" y="6972"/>
                </a:lnTo>
                <a:lnTo>
                  <a:pt x="18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52150" y="5327015"/>
            <a:ext cx="25400" cy="43815"/>
          </a:xfrm>
          <a:custGeom>
            <a:avLst/>
            <a:gdLst/>
            <a:ahLst/>
            <a:cxnLst/>
            <a:rect l="l" t="t" r="r" b="b"/>
            <a:pathLst>
              <a:path w="25400" h="43814">
                <a:moveTo>
                  <a:pt x="18554" y="0"/>
                </a:moveTo>
                <a:lnTo>
                  <a:pt x="0" y="0"/>
                </a:lnTo>
                <a:lnTo>
                  <a:pt x="190" y="368"/>
                </a:lnTo>
                <a:lnTo>
                  <a:pt x="8636" y="9550"/>
                </a:lnTo>
                <a:lnTo>
                  <a:pt x="8636" y="34150"/>
                </a:lnTo>
                <a:lnTo>
                  <a:pt x="558" y="42964"/>
                </a:lnTo>
                <a:lnTo>
                  <a:pt x="406" y="43332"/>
                </a:lnTo>
                <a:lnTo>
                  <a:pt x="15976" y="43332"/>
                </a:lnTo>
                <a:lnTo>
                  <a:pt x="25158" y="34886"/>
                </a:lnTo>
                <a:lnTo>
                  <a:pt x="25158" y="6972"/>
                </a:lnTo>
                <a:lnTo>
                  <a:pt x="1855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40212" y="5336197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0" y="4000"/>
                </a:moveTo>
                <a:lnTo>
                  <a:pt x="0" y="21297"/>
                </a:lnTo>
                <a:lnTo>
                  <a:pt x="6248" y="26073"/>
                </a:lnTo>
                <a:lnTo>
                  <a:pt x="12496" y="23126"/>
                </a:lnTo>
                <a:lnTo>
                  <a:pt x="12496" y="6235"/>
                </a:lnTo>
                <a:lnTo>
                  <a:pt x="6616" y="0"/>
                </a:lnTo>
                <a:lnTo>
                  <a:pt x="0" y="400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25950" y="5654865"/>
            <a:ext cx="196850" cy="149860"/>
          </a:xfrm>
          <a:custGeom>
            <a:avLst/>
            <a:gdLst/>
            <a:ahLst/>
            <a:cxnLst/>
            <a:rect l="l" t="t" r="r" b="b"/>
            <a:pathLst>
              <a:path w="196850" h="149860">
                <a:moveTo>
                  <a:pt x="129228" y="118605"/>
                </a:moveTo>
                <a:lnTo>
                  <a:pt x="90385" y="118605"/>
                </a:lnTo>
                <a:lnTo>
                  <a:pt x="90385" y="149682"/>
                </a:lnTo>
                <a:lnTo>
                  <a:pt x="129228" y="118605"/>
                </a:lnTo>
                <a:close/>
              </a:path>
              <a:path w="196850" h="149860">
                <a:moveTo>
                  <a:pt x="86144" y="0"/>
                </a:moveTo>
                <a:lnTo>
                  <a:pt x="86144" y="39535"/>
                </a:lnTo>
                <a:lnTo>
                  <a:pt x="0" y="43776"/>
                </a:lnTo>
                <a:lnTo>
                  <a:pt x="0" y="125679"/>
                </a:lnTo>
                <a:lnTo>
                  <a:pt x="90385" y="118605"/>
                </a:lnTo>
                <a:lnTo>
                  <a:pt x="129228" y="118605"/>
                </a:lnTo>
                <a:lnTo>
                  <a:pt x="196278" y="64960"/>
                </a:lnTo>
                <a:lnTo>
                  <a:pt x="8614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25950" y="5654865"/>
            <a:ext cx="196850" cy="149860"/>
          </a:xfrm>
          <a:custGeom>
            <a:avLst/>
            <a:gdLst/>
            <a:ahLst/>
            <a:cxnLst/>
            <a:rect l="l" t="t" r="r" b="b"/>
            <a:pathLst>
              <a:path w="196850" h="149860">
                <a:moveTo>
                  <a:pt x="90385" y="118605"/>
                </a:moveTo>
                <a:lnTo>
                  <a:pt x="90385" y="149682"/>
                </a:lnTo>
                <a:lnTo>
                  <a:pt x="196278" y="64960"/>
                </a:lnTo>
                <a:lnTo>
                  <a:pt x="86144" y="0"/>
                </a:lnTo>
                <a:lnTo>
                  <a:pt x="86144" y="39535"/>
                </a:lnTo>
                <a:lnTo>
                  <a:pt x="0" y="43776"/>
                </a:lnTo>
                <a:lnTo>
                  <a:pt x="0" y="125679"/>
                </a:lnTo>
                <a:lnTo>
                  <a:pt x="90385" y="11860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95750" y="5654878"/>
            <a:ext cx="196850" cy="149860"/>
          </a:xfrm>
          <a:custGeom>
            <a:avLst/>
            <a:gdLst/>
            <a:ahLst/>
            <a:cxnLst/>
            <a:rect l="l" t="t" r="r" b="b"/>
            <a:pathLst>
              <a:path w="196850" h="149860">
                <a:moveTo>
                  <a:pt x="105905" y="0"/>
                </a:moveTo>
                <a:lnTo>
                  <a:pt x="0" y="84721"/>
                </a:lnTo>
                <a:lnTo>
                  <a:pt x="110147" y="149669"/>
                </a:lnTo>
                <a:lnTo>
                  <a:pt x="110147" y="110134"/>
                </a:lnTo>
                <a:lnTo>
                  <a:pt x="196278" y="105905"/>
                </a:lnTo>
                <a:lnTo>
                  <a:pt x="196278" y="31064"/>
                </a:lnTo>
                <a:lnTo>
                  <a:pt x="105905" y="31064"/>
                </a:lnTo>
                <a:lnTo>
                  <a:pt x="105905" y="0"/>
                </a:lnTo>
                <a:close/>
              </a:path>
              <a:path w="196850" h="149860">
                <a:moveTo>
                  <a:pt x="196278" y="24002"/>
                </a:moveTo>
                <a:lnTo>
                  <a:pt x="105905" y="31064"/>
                </a:lnTo>
                <a:lnTo>
                  <a:pt x="196278" y="31064"/>
                </a:lnTo>
                <a:lnTo>
                  <a:pt x="196278" y="24002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95750" y="5654878"/>
            <a:ext cx="196850" cy="149860"/>
          </a:xfrm>
          <a:custGeom>
            <a:avLst/>
            <a:gdLst/>
            <a:ahLst/>
            <a:cxnLst/>
            <a:rect l="l" t="t" r="r" b="b"/>
            <a:pathLst>
              <a:path w="196850" h="149860">
                <a:moveTo>
                  <a:pt x="105905" y="31064"/>
                </a:moveTo>
                <a:lnTo>
                  <a:pt x="105905" y="0"/>
                </a:lnTo>
                <a:lnTo>
                  <a:pt x="0" y="84721"/>
                </a:lnTo>
                <a:lnTo>
                  <a:pt x="110147" y="149669"/>
                </a:lnTo>
                <a:lnTo>
                  <a:pt x="110147" y="110134"/>
                </a:lnTo>
                <a:lnTo>
                  <a:pt x="196278" y="105905"/>
                </a:lnTo>
                <a:lnTo>
                  <a:pt x="196278" y="24002"/>
                </a:lnTo>
                <a:lnTo>
                  <a:pt x="105905" y="3106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71647" y="8133164"/>
            <a:ext cx="139700" cy="134620"/>
          </a:xfrm>
          <a:custGeom>
            <a:avLst/>
            <a:gdLst/>
            <a:ahLst/>
            <a:cxnLst/>
            <a:rect l="l" t="t" r="r" b="b"/>
            <a:pathLst>
              <a:path w="139700" h="134620">
                <a:moveTo>
                  <a:pt x="62187" y="2023"/>
                </a:moveTo>
                <a:lnTo>
                  <a:pt x="8284" y="27734"/>
                </a:lnTo>
                <a:lnTo>
                  <a:pt x="2385" y="35844"/>
                </a:lnTo>
                <a:lnTo>
                  <a:pt x="0" y="47276"/>
                </a:lnTo>
                <a:lnTo>
                  <a:pt x="1252" y="60812"/>
                </a:lnTo>
                <a:lnTo>
                  <a:pt x="24681" y="112589"/>
                </a:lnTo>
                <a:lnTo>
                  <a:pt x="53343" y="134194"/>
                </a:lnTo>
                <a:lnTo>
                  <a:pt x="62619" y="132655"/>
                </a:lnTo>
                <a:lnTo>
                  <a:pt x="113432" y="108881"/>
                </a:lnTo>
                <a:lnTo>
                  <a:pt x="139287" y="88703"/>
                </a:lnTo>
                <a:lnTo>
                  <a:pt x="138959" y="80607"/>
                </a:lnTo>
                <a:lnTo>
                  <a:pt x="119627" y="34323"/>
                </a:lnTo>
                <a:lnTo>
                  <a:pt x="93090" y="5559"/>
                </a:lnTo>
                <a:lnTo>
                  <a:pt x="62327" y="2175"/>
                </a:lnTo>
                <a:lnTo>
                  <a:pt x="62187" y="2023"/>
                </a:lnTo>
                <a:close/>
              </a:path>
              <a:path w="139700" h="134620">
                <a:moveTo>
                  <a:pt x="72304" y="0"/>
                </a:moveTo>
                <a:lnTo>
                  <a:pt x="62327" y="2175"/>
                </a:lnTo>
                <a:lnTo>
                  <a:pt x="84985" y="2175"/>
                </a:lnTo>
                <a:lnTo>
                  <a:pt x="82707" y="1224"/>
                </a:lnTo>
                <a:lnTo>
                  <a:pt x="72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71647" y="8133164"/>
            <a:ext cx="139700" cy="134620"/>
          </a:xfrm>
          <a:custGeom>
            <a:avLst/>
            <a:gdLst/>
            <a:ahLst/>
            <a:cxnLst/>
            <a:rect l="l" t="t" r="r" b="b"/>
            <a:pathLst>
              <a:path w="139700" h="134620">
                <a:moveTo>
                  <a:pt x="113432" y="108881"/>
                </a:moveTo>
                <a:lnTo>
                  <a:pt x="62619" y="132655"/>
                </a:lnTo>
                <a:lnTo>
                  <a:pt x="53343" y="134194"/>
                </a:lnTo>
                <a:lnTo>
                  <a:pt x="43307" y="130964"/>
                </a:lnTo>
                <a:lnTo>
                  <a:pt x="6269" y="75238"/>
                </a:lnTo>
                <a:lnTo>
                  <a:pt x="0" y="47276"/>
                </a:lnTo>
                <a:lnTo>
                  <a:pt x="2385" y="35844"/>
                </a:lnTo>
                <a:lnTo>
                  <a:pt x="8284" y="27734"/>
                </a:lnTo>
                <a:lnTo>
                  <a:pt x="62187" y="2023"/>
                </a:lnTo>
                <a:lnTo>
                  <a:pt x="62327" y="2175"/>
                </a:lnTo>
                <a:lnTo>
                  <a:pt x="72304" y="0"/>
                </a:lnTo>
                <a:lnTo>
                  <a:pt x="111998" y="22399"/>
                </a:lnTo>
                <a:lnTo>
                  <a:pt x="135517" y="69526"/>
                </a:lnTo>
                <a:lnTo>
                  <a:pt x="139287" y="88703"/>
                </a:lnTo>
                <a:lnTo>
                  <a:pt x="136414" y="94835"/>
                </a:lnTo>
                <a:lnTo>
                  <a:pt x="130257" y="100025"/>
                </a:lnTo>
                <a:lnTo>
                  <a:pt x="120730" y="105292"/>
                </a:lnTo>
                <a:lnTo>
                  <a:pt x="113432" y="10888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958559" y="8159063"/>
            <a:ext cx="87630" cy="111760"/>
          </a:xfrm>
          <a:custGeom>
            <a:avLst/>
            <a:gdLst/>
            <a:ahLst/>
            <a:cxnLst/>
            <a:rect l="l" t="t" r="r" b="b"/>
            <a:pathLst>
              <a:path w="87629" h="111759">
                <a:moveTo>
                  <a:pt x="26763" y="0"/>
                </a:moveTo>
                <a:lnTo>
                  <a:pt x="0" y="38787"/>
                </a:lnTo>
                <a:lnTo>
                  <a:pt x="1316" y="52267"/>
                </a:lnTo>
                <a:lnTo>
                  <a:pt x="19397" y="93779"/>
                </a:lnTo>
                <a:lnTo>
                  <a:pt x="60137" y="111318"/>
                </a:lnTo>
                <a:lnTo>
                  <a:pt x="70972" y="108191"/>
                </a:lnTo>
                <a:lnTo>
                  <a:pt x="78666" y="101163"/>
                </a:lnTo>
                <a:lnTo>
                  <a:pt x="84076" y="91615"/>
                </a:lnTo>
                <a:lnTo>
                  <a:pt x="87097" y="80099"/>
                </a:lnTo>
                <a:lnTo>
                  <a:pt x="87619" y="67159"/>
                </a:lnTo>
                <a:lnTo>
                  <a:pt x="85541" y="53384"/>
                </a:lnTo>
                <a:lnTo>
                  <a:pt x="67390" y="18228"/>
                </a:lnTo>
                <a:lnTo>
                  <a:pt x="26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58559" y="8159063"/>
            <a:ext cx="87630" cy="111760"/>
          </a:xfrm>
          <a:custGeom>
            <a:avLst/>
            <a:gdLst/>
            <a:ahLst/>
            <a:cxnLst/>
            <a:rect l="l" t="t" r="r" b="b"/>
            <a:pathLst>
              <a:path w="87629" h="111759">
                <a:moveTo>
                  <a:pt x="80749" y="39293"/>
                </a:moveTo>
                <a:lnTo>
                  <a:pt x="85541" y="53384"/>
                </a:lnTo>
                <a:lnTo>
                  <a:pt x="87621" y="67171"/>
                </a:lnTo>
                <a:lnTo>
                  <a:pt x="87097" y="80099"/>
                </a:lnTo>
                <a:lnTo>
                  <a:pt x="84076" y="91615"/>
                </a:lnTo>
                <a:lnTo>
                  <a:pt x="78666" y="101163"/>
                </a:lnTo>
                <a:lnTo>
                  <a:pt x="70972" y="108191"/>
                </a:lnTo>
                <a:lnTo>
                  <a:pt x="60137" y="111318"/>
                </a:lnTo>
                <a:lnTo>
                  <a:pt x="49246" y="111164"/>
                </a:lnTo>
                <a:lnTo>
                  <a:pt x="11445" y="83265"/>
                </a:lnTo>
                <a:lnTo>
                  <a:pt x="0" y="38787"/>
                </a:lnTo>
                <a:lnTo>
                  <a:pt x="974" y="26918"/>
                </a:lnTo>
                <a:lnTo>
                  <a:pt x="4083" y="16862"/>
                </a:lnTo>
                <a:lnTo>
                  <a:pt x="9171" y="8816"/>
                </a:lnTo>
                <a:lnTo>
                  <a:pt x="16082" y="2981"/>
                </a:lnTo>
                <a:lnTo>
                  <a:pt x="26763" y="0"/>
                </a:lnTo>
                <a:lnTo>
                  <a:pt x="37573" y="309"/>
                </a:lnTo>
                <a:lnTo>
                  <a:pt x="75333" y="28945"/>
                </a:lnTo>
                <a:lnTo>
                  <a:pt x="80749" y="3929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9565" y="8173313"/>
            <a:ext cx="65405" cy="81280"/>
          </a:xfrm>
          <a:custGeom>
            <a:avLst/>
            <a:gdLst/>
            <a:ahLst/>
            <a:cxnLst/>
            <a:rect l="l" t="t" r="r" b="b"/>
            <a:pathLst>
              <a:path w="65404" h="81279">
                <a:moveTo>
                  <a:pt x="23709" y="0"/>
                </a:moveTo>
                <a:lnTo>
                  <a:pt x="13309" y="2086"/>
                </a:lnTo>
                <a:lnTo>
                  <a:pt x="6053" y="8294"/>
                </a:lnTo>
                <a:lnTo>
                  <a:pt x="1530" y="17621"/>
                </a:lnTo>
                <a:lnTo>
                  <a:pt x="0" y="29488"/>
                </a:lnTo>
                <a:lnTo>
                  <a:pt x="1717" y="43318"/>
                </a:lnTo>
                <a:lnTo>
                  <a:pt x="22998" y="76300"/>
                </a:lnTo>
                <a:lnTo>
                  <a:pt x="44295" y="81147"/>
                </a:lnTo>
                <a:lnTo>
                  <a:pt x="56027" y="77423"/>
                </a:lnTo>
                <a:lnTo>
                  <a:pt x="62028" y="68488"/>
                </a:lnTo>
                <a:lnTo>
                  <a:pt x="64794" y="56824"/>
                </a:lnTo>
                <a:lnTo>
                  <a:pt x="64125" y="43450"/>
                </a:lnTo>
                <a:lnTo>
                  <a:pt x="44413" y="8450"/>
                </a:lnTo>
                <a:lnTo>
                  <a:pt x="23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69565" y="8173313"/>
            <a:ext cx="65405" cy="81280"/>
          </a:xfrm>
          <a:custGeom>
            <a:avLst/>
            <a:gdLst/>
            <a:ahLst/>
            <a:cxnLst/>
            <a:rect l="l" t="t" r="r" b="b"/>
            <a:pathLst>
              <a:path w="65404" h="81279">
                <a:moveTo>
                  <a:pt x="59825" y="29388"/>
                </a:moveTo>
                <a:lnTo>
                  <a:pt x="64125" y="43450"/>
                </a:lnTo>
                <a:lnTo>
                  <a:pt x="64794" y="56824"/>
                </a:lnTo>
                <a:lnTo>
                  <a:pt x="62028" y="68488"/>
                </a:lnTo>
                <a:lnTo>
                  <a:pt x="56027" y="77423"/>
                </a:lnTo>
                <a:lnTo>
                  <a:pt x="44295" y="81147"/>
                </a:lnTo>
                <a:lnTo>
                  <a:pt x="33168" y="80599"/>
                </a:lnTo>
                <a:lnTo>
                  <a:pt x="1717" y="43318"/>
                </a:lnTo>
                <a:lnTo>
                  <a:pt x="0" y="29488"/>
                </a:lnTo>
                <a:lnTo>
                  <a:pt x="1530" y="17621"/>
                </a:lnTo>
                <a:lnTo>
                  <a:pt x="6053" y="8294"/>
                </a:lnTo>
                <a:lnTo>
                  <a:pt x="13309" y="2086"/>
                </a:lnTo>
                <a:lnTo>
                  <a:pt x="23709" y="0"/>
                </a:lnTo>
                <a:lnTo>
                  <a:pt x="34315" y="2291"/>
                </a:lnTo>
                <a:lnTo>
                  <a:pt x="44413" y="8450"/>
                </a:lnTo>
                <a:lnTo>
                  <a:pt x="53290" y="17968"/>
                </a:lnTo>
                <a:lnTo>
                  <a:pt x="59825" y="2938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49126" y="8172945"/>
            <a:ext cx="86360" cy="97155"/>
          </a:xfrm>
          <a:custGeom>
            <a:avLst/>
            <a:gdLst/>
            <a:ahLst/>
            <a:cxnLst/>
            <a:rect l="l" t="t" r="r" b="b"/>
            <a:pathLst>
              <a:path w="86360" h="97154">
                <a:moveTo>
                  <a:pt x="33858" y="0"/>
                </a:moveTo>
                <a:lnTo>
                  <a:pt x="0" y="17576"/>
                </a:lnTo>
                <a:lnTo>
                  <a:pt x="39128" y="96723"/>
                </a:lnTo>
                <a:lnTo>
                  <a:pt x="75615" y="79565"/>
                </a:lnTo>
                <a:lnTo>
                  <a:pt x="85737" y="54952"/>
                </a:lnTo>
                <a:lnTo>
                  <a:pt x="67271" y="8788"/>
                </a:lnTo>
                <a:lnTo>
                  <a:pt x="33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49126" y="8172945"/>
            <a:ext cx="86360" cy="97155"/>
          </a:xfrm>
          <a:custGeom>
            <a:avLst/>
            <a:gdLst/>
            <a:ahLst/>
            <a:cxnLst/>
            <a:rect l="l" t="t" r="r" b="b"/>
            <a:pathLst>
              <a:path w="86360" h="97154">
                <a:moveTo>
                  <a:pt x="0" y="17576"/>
                </a:moveTo>
                <a:lnTo>
                  <a:pt x="39128" y="96723"/>
                </a:lnTo>
                <a:lnTo>
                  <a:pt x="75615" y="79565"/>
                </a:lnTo>
                <a:lnTo>
                  <a:pt x="85737" y="54952"/>
                </a:lnTo>
                <a:lnTo>
                  <a:pt x="67271" y="8788"/>
                </a:lnTo>
                <a:lnTo>
                  <a:pt x="33858" y="0"/>
                </a:lnTo>
                <a:lnTo>
                  <a:pt x="0" y="1757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34610" y="8190521"/>
            <a:ext cx="66675" cy="79375"/>
          </a:xfrm>
          <a:custGeom>
            <a:avLst/>
            <a:gdLst/>
            <a:ahLst/>
            <a:cxnLst/>
            <a:rect l="l" t="t" r="r" b="b"/>
            <a:pathLst>
              <a:path w="66675" h="79375">
                <a:moveTo>
                  <a:pt x="14516" y="0"/>
                </a:moveTo>
                <a:lnTo>
                  <a:pt x="0" y="26822"/>
                </a:lnTo>
                <a:lnTo>
                  <a:pt x="22428" y="72986"/>
                </a:lnTo>
                <a:lnTo>
                  <a:pt x="53644" y="79146"/>
                </a:lnTo>
                <a:lnTo>
                  <a:pt x="66395" y="52768"/>
                </a:lnTo>
                <a:lnTo>
                  <a:pt x="47929" y="7035"/>
                </a:lnTo>
                <a:lnTo>
                  <a:pt x="14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34610" y="8190521"/>
            <a:ext cx="66675" cy="79375"/>
          </a:xfrm>
          <a:custGeom>
            <a:avLst/>
            <a:gdLst/>
            <a:ahLst/>
            <a:cxnLst/>
            <a:rect l="l" t="t" r="r" b="b"/>
            <a:pathLst>
              <a:path w="66675" h="79375">
                <a:moveTo>
                  <a:pt x="22428" y="72986"/>
                </a:moveTo>
                <a:lnTo>
                  <a:pt x="0" y="26822"/>
                </a:lnTo>
                <a:lnTo>
                  <a:pt x="14516" y="0"/>
                </a:lnTo>
                <a:lnTo>
                  <a:pt x="47929" y="7035"/>
                </a:lnTo>
                <a:lnTo>
                  <a:pt x="66395" y="52768"/>
                </a:lnTo>
                <a:lnTo>
                  <a:pt x="53644" y="79146"/>
                </a:lnTo>
                <a:lnTo>
                  <a:pt x="22428" y="729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82540" y="8181733"/>
            <a:ext cx="33020" cy="15875"/>
          </a:xfrm>
          <a:custGeom>
            <a:avLst/>
            <a:gdLst/>
            <a:ahLst/>
            <a:cxnLst/>
            <a:rect l="l" t="t" r="r" b="b"/>
            <a:pathLst>
              <a:path w="33020" h="15875">
                <a:moveTo>
                  <a:pt x="0" y="15824"/>
                </a:moveTo>
                <a:lnTo>
                  <a:pt x="3253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01005" y="8227898"/>
            <a:ext cx="34290" cy="15875"/>
          </a:xfrm>
          <a:custGeom>
            <a:avLst/>
            <a:gdLst/>
            <a:ahLst/>
            <a:cxnLst/>
            <a:rect l="l" t="t" r="r" b="b"/>
            <a:pathLst>
              <a:path w="34289" h="15875">
                <a:moveTo>
                  <a:pt x="0" y="15392"/>
                </a:moveTo>
                <a:lnTo>
                  <a:pt x="3385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42979" y="8200491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90">
                <a:moveTo>
                  <a:pt x="10845" y="0"/>
                </a:moveTo>
                <a:lnTo>
                  <a:pt x="0" y="20066"/>
                </a:lnTo>
                <a:lnTo>
                  <a:pt x="16776" y="54610"/>
                </a:lnTo>
                <a:lnTo>
                  <a:pt x="40131" y="59220"/>
                </a:lnTo>
                <a:lnTo>
                  <a:pt x="49669" y="39471"/>
                </a:lnTo>
                <a:lnTo>
                  <a:pt x="35852" y="5270"/>
                </a:lnTo>
                <a:lnTo>
                  <a:pt x="10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42979" y="8200491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90">
                <a:moveTo>
                  <a:pt x="16776" y="54610"/>
                </a:moveTo>
                <a:lnTo>
                  <a:pt x="0" y="20066"/>
                </a:lnTo>
                <a:lnTo>
                  <a:pt x="10845" y="0"/>
                </a:lnTo>
                <a:lnTo>
                  <a:pt x="35852" y="5270"/>
                </a:lnTo>
                <a:lnTo>
                  <a:pt x="49669" y="39471"/>
                </a:lnTo>
                <a:lnTo>
                  <a:pt x="40131" y="59220"/>
                </a:lnTo>
                <a:lnTo>
                  <a:pt x="16776" y="5461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15145" y="7842558"/>
            <a:ext cx="49530" cy="55880"/>
          </a:xfrm>
          <a:custGeom>
            <a:avLst/>
            <a:gdLst/>
            <a:ahLst/>
            <a:cxnLst/>
            <a:rect l="l" t="t" r="r" b="b"/>
            <a:pathLst>
              <a:path w="49529" h="55879">
                <a:moveTo>
                  <a:pt x="21165" y="0"/>
                </a:moveTo>
                <a:lnTo>
                  <a:pt x="7474" y="3424"/>
                </a:lnTo>
                <a:lnTo>
                  <a:pt x="1596" y="11291"/>
                </a:lnTo>
                <a:lnTo>
                  <a:pt x="0" y="23554"/>
                </a:lnTo>
                <a:lnTo>
                  <a:pt x="3362" y="38801"/>
                </a:lnTo>
                <a:lnTo>
                  <a:pt x="9111" y="48189"/>
                </a:lnTo>
                <a:lnTo>
                  <a:pt x="17260" y="54284"/>
                </a:lnTo>
                <a:lnTo>
                  <a:pt x="27792" y="55698"/>
                </a:lnTo>
                <a:lnTo>
                  <a:pt x="40685" y="51045"/>
                </a:lnTo>
                <a:lnTo>
                  <a:pt x="47879" y="41230"/>
                </a:lnTo>
                <a:lnTo>
                  <a:pt x="49070" y="30466"/>
                </a:lnTo>
                <a:lnTo>
                  <a:pt x="46056" y="18716"/>
                </a:lnTo>
                <a:lnTo>
                  <a:pt x="40551" y="8778"/>
                </a:lnTo>
                <a:lnTo>
                  <a:pt x="32207" y="2119"/>
                </a:lnTo>
                <a:lnTo>
                  <a:pt x="21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15145" y="7842558"/>
            <a:ext cx="49530" cy="55880"/>
          </a:xfrm>
          <a:custGeom>
            <a:avLst/>
            <a:gdLst/>
            <a:ahLst/>
            <a:cxnLst/>
            <a:rect l="l" t="t" r="r" b="b"/>
            <a:pathLst>
              <a:path w="49529" h="55879">
                <a:moveTo>
                  <a:pt x="46056" y="18716"/>
                </a:moveTo>
                <a:lnTo>
                  <a:pt x="49070" y="30466"/>
                </a:lnTo>
                <a:lnTo>
                  <a:pt x="47879" y="41230"/>
                </a:lnTo>
                <a:lnTo>
                  <a:pt x="40685" y="51045"/>
                </a:lnTo>
                <a:lnTo>
                  <a:pt x="27792" y="55698"/>
                </a:lnTo>
                <a:lnTo>
                  <a:pt x="17260" y="54284"/>
                </a:lnTo>
                <a:lnTo>
                  <a:pt x="9111" y="48189"/>
                </a:lnTo>
                <a:lnTo>
                  <a:pt x="3362" y="38801"/>
                </a:lnTo>
                <a:lnTo>
                  <a:pt x="0" y="23554"/>
                </a:lnTo>
                <a:lnTo>
                  <a:pt x="1596" y="11291"/>
                </a:lnTo>
                <a:lnTo>
                  <a:pt x="7474" y="3424"/>
                </a:lnTo>
                <a:lnTo>
                  <a:pt x="21165" y="0"/>
                </a:lnTo>
                <a:lnTo>
                  <a:pt x="32207" y="2119"/>
                </a:lnTo>
                <a:lnTo>
                  <a:pt x="40551" y="8778"/>
                </a:lnTo>
                <a:lnTo>
                  <a:pt x="46056" y="1871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69803" y="7843265"/>
            <a:ext cx="87630" cy="82550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36724" y="1536"/>
                </a:moveTo>
                <a:lnTo>
                  <a:pt x="1557" y="22764"/>
                </a:lnTo>
                <a:lnTo>
                  <a:pt x="0" y="34382"/>
                </a:lnTo>
                <a:lnTo>
                  <a:pt x="4542" y="48374"/>
                </a:lnTo>
                <a:lnTo>
                  <a:pt x="21428" y="76034"/>
                </a:lnTo>
                <a:lnTo>
                  <a:pt x="31552" y="82524"/>
                </a:lnTo>
                <a:lnTo>
                  <a:pt x="41030" y="81991"/>
                </a:lnTo>
                <a:lnTo>
                  <a:pt x="71586" y="65760"/>
                </a:lnTo>
                <a:lnTo>
                  <a:pt x="77113" y="62675"/>
                </a:lnTo>
                <a:lnTo>
                  <a:pt x="85038" y="56942"/>
                </a:lnTo>
                <a:lnTo>
                  <a:pt x="87168" y="50370"/>
                </a:lnTo>
                <a:lnTo>
                  <a:pt x="83735" y="40057"/>
                </a:lnTo>
                <a:lnTo>
                  <a:pt x="57246" y="3495"/>
                </a:lnTo>
                <a:lnTo>
                  <a:pt x="36813" y="1625"/>
                </a:lnTo>
                <a:close/>
              </a:path>
              <a:path w="87629" h="82550">
                <a:moveTo>
                  <a:pt x="46778" y="0"/>
                </a:moveTo>
                <a:lnTo>
                  <a:pt x="36813" y="1625"/>
                </a:lnTo>
                <a:lnTo>
                  <a:pt x="51647" y="1625"/>
                </a:lnTo>
                <a:lnTo>
                  <a:pt x="46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69803" y="7843265"/>
            <a:ext cx="87630" cy="82550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71586" y="65760"/>
                </a:moveTo>
                <a:lnTo>
                  <a:pt x="41030" y="81991"/>
                </a:lnTo>
                <a:lnTo>
                  <a:pt x="31552" y="82524"/>
                </a:lnTo>
                <a:lnTo>
                  <a:pt x="21428" y="76034"/>
                </a:lnTo>
                <a:lnTo>
                  <a:pt x="4542" y="48374"/>
                </a:lnTo>
                <a:lnTo>
                  <a:pt x="0" y="34382"/>
                </a:lnTo>
                <a:lnTo>
                  <a:pt x="1557" y="22764"/>
                </a:lnTo>
                <a:lnTo>
                  <a:pt x="36724" y="1536"/>
                </a:lnTo>
                <a:lnTo>
                  <a:pt x="46778" y="0"/>
                </a:lnTo>
                <a:lnTo>
                  <a:pt x="83735" y="40057"/>
                </a:lnTo>
                <a:lnTo>
                  <a:pt x="87168" y="50370"/>
                </a:lnTo>
                <a:lnTo>
                  <a:pt x="85038" y="56942"/>
                </a:lnTo>
                <a:lnTo>
                  <a:pt x="77113" y="62675"/>
                </a:lnTo>
                <a:lnTo>
                  <a:pt x="71586" y="6576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62383" y="7862153"/>
            <a:ext cx="54610" cy="64769"/>
          </a:xfrm>
          <a:custGeom>
            <a:avLst/>
            <a:gdLst/>
            <a:ahLst/>
            <a:cxnLst/>
            <a:rect l="l" t="t" r="r" b="b"/>
            <a:pathLst>
              <a:path w="54610" h="64770">
                <a:moveTo>
                  <a:pt x="16581" y="0"/>
                </a:moveTo>
                <a:lnTo>
                  <a:pt x="5106" y="4053"/>
                </a:lnTo>
                <a:lnTo>
                  <a:pt x="901" y="12213"/>
                </a:lnTo>
                <a:lnTo>
                  <a:pt x="0" y="23291"/>
                </a:lnTo>
                <a:lnTo>
                  <a:pt x="2824" y="36934"/>
                </a:lnTo>
                <a:lnTo>
                  <a:pt x="9799" y="52786"/>
                </a:lnTo>
                <a:lnTo>
                  <a:pt x="17999" y="60304"/>
                </a:lnTo>
                <a:lnTo>
                  <a:pt x="27750" y="64298"/>
                </a:lnTo>
                <a:lnTo>
                  <a:pt x="38734" y="64025"/>
                </a:lnTo>
                <a:lnTo>
                  <a:pt x="50636" y="58747"/>
                </a:lnTo>
                <a:lnTo>
                  <a:pt x="54424" y="48096"/>
                </a:lnTo>
                <a:lnTo>
                  <a:pt x="54101" y="35152"/>
                </a:lnTo>
                <a:lnTo>
                  <a:pt x="27469" y="897"/>
                </a:lnTo>
                <a:lnTo>
                  <a:pt x="16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62383" y="7862153"/>
            <a:ext cx="54610" cy="64769"/>
          </a:xfrm>
          <a:custGeom>
            <a:avLst/>
            <a:gdLst/>
            <a:ahLst/>
            <a:cxnLst/>
            <a:rect l="l" t="t" r="r" b="b"/>
            <a:pathLst>
              <a:path w="54610" h="64770">
                <a:moveTo>
                  <a:pt x="49466" y="21384"/>
                </a:moveTo>
                <a:lnTo>
                  <a:pt x="54101" y="35152"/>
                </a:lnTo>
                <a:lnTo>
                  <a:pt x="54424" y="48096"/>
                </a:lnTo>
                <a:lnTo>
                  <a:pt x="50636" y="58747"/>
                </a:lnTo>
                <a:lnTo>
                  <a:pt x="38734" y="64025"/>
                </a:lnTo>
                <a:lnTo>
                  <a:pt x="27750" y="64298"/>
                </a:lnTo>
                <a:lnTo>
                  <a:pt x="17999" y="60304"/>
                </a:lnTo>
                <a:lnTo>
                  <a:pt x="9799" y="52786"/>
                </a:lnTo>
                <a:lnTo>
                  <a:pt x="2824" y="36934"/>
                </a:lnTo>
                <a:lnTo>
                  <a:pt x="0" y="23291"/>
                </a:lnTo>
                <a:lnTo>
                  <a:pt x="901" y="12213"/>
                </a:lnTo>
                <a:lnTo>
                  <a:pt x="5106" y="4053"/>
                </a:lnTo>
                <a:lnTo>
                  <a:pt x="16581" y="0"/>
                </a:lnTo>
                <a:lnTo>
                  <a:pt x="27469" y="897"/>
                </a:lnTo>
                <a:lnTo>
                  <a:pt x="37270" y="6039"/>
                </a:lnTo>
                <a:lnTo>
                  <a:pt x="45484" y="14721"/>
                </a:lnTo>
                <a:lnTo>
                  <a:pt x="49466" y="2138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69682" y="7870639"/>
            <a:ext cx="40640" cy="46990"/>
          </a:xfrm>
          <a:custGeom>
            <a:avLst/>
            <a:gdLst/>
            <a:ahLst/>
            <a:cxnLst/>
            <a:rect l="l" t="t" r="r" b="b"/>
            <a:pathLst>
              <a:path w="40639" h="46990">
                <a:moveTo>
                  <a:pt x="14925" y="0"/>
                </a:moveTo>
                <a:lnTo>
                  <a:pt x="3535" y="3140"/>
                </a:lnTo>
                <a:lnTo>
                  <a:pt x="0" y="11702"/>
                </a:lnTo>
                <a:lnTo>
                  <a:pt x="1088" y="24062"/>
                </a:lnTo>
                <a:lnTo>
                  <a:pt x="7608" y="39683"/>
                </a:lnTo>
                <a:lnTo>
                  <a:pt x="15935" y="45865"/>
                </a:lnTo>
                <a:lnTo>
                  <a:pt x="26235" y="46907"/>
                </a:lnTo>
                <a:lnTo>
                  <a:pt x="38132" y="41389"/>
                </a:lnTo>
                <a:lnTo>
                  <a:pt x="40045" y="29561"/>
                </a:lnTo>
                <a:lnTo>
                  <a:pt x="36197" y="15895"/>
                </a:lnTo>
                <a:lnTo>
                  <a:pt x="33656" y="11560"/>
                </a:lnTo>
                <a:lnTo>
                  <a:pt x="25268" y="3239"/>
                </a:lnTo>
                <a:lnTo>
                  <a:pt x="14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69682" y="7870639"/>
            <a:ext cx="40640" cy="46990"/>
          </a:xfrm>
          <a:custGeom>
            <a:avLst/>
            <a:gdLst/>
            <a:ahLst/>
            <a:cxnLst/>
            <a:rect l="l" t="t" r="r" b="b"/>
            <a:pathLst>
              <a:path w="40639" h="46990">
                <a:moveTo>
                  <a:pt x="36197" y="15895"/>
                </a:moveTo>
                <a:lnTo>
                  <a:pt x="40045" y="29561"/>
                </a:lnTo>
                <a:lnTo>
                  <a:pt x="38132" y="41389"/>
                </a:lnTo>
                <a:lnTo>
                  <a:pt x="26235" y="46907"/>
                </a:lnTo>
                <a:lnTo>
                  <a:pt x="15935" y="45865"/>
                </a:lnTo>
                <a:lnTo>
                  <a:pt x="7608" y="39683"/>
                </a:lnTo>
                <a:lnTo>
                  <a:pt x="1088" y="24062"/>
                </a:lnTo>
                <a:lnTo>
                  <a:pt x="0" y="11702"/>
                </a:lnTo>
                <a:lnTo>
                  <a:pt x="3535" y="3140"/>
                </a:lnTo>
                <a:lnTo>
                  <a:pt x="14925" y="0"/>
                </a:lnTo>
                <a:lnTo>
                  <a:pt x="25268" y="3239"/>
                </a:lnTo>
                <a:lnTo>
                  <a:pt x="33656" y="11560"/>
                </a:lnTo>
                <a:lnTo>
                  <a:pt x="36197" y="1589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40553" y="7870405"/>
            <a:ext cx="1066800" cy="551815"/>
          </a:xfrm>
          <a:custGeom>
            <a:avLst/>
            <a:gdLst/>
            <a:ahLst/>
            <a:cxnLst/>
            <a:rect l="l" t="t" r="r" b="b"/>
            <a:pathLst>
              <a:path w="1066800" h="551815">
                <a:moveTo>
                  <a:pt x="1046429" y="0"/>
                </a:moveTo>
                <a:lnTo>
                  <a:pt x="0" y="496417"/>
                </a:lnTo>
                <a:lnTo>
                  <a:pt x="41135" y="551497"/>
                </a:lnTo>
                <a:lnTo>
                  <a:pt x="1066673" y="42608"/>
                </a:lnTo>
                <a:lnTo>
                  <a:pt x="1046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940553" y="7870405"/>
            <a:ext cx="1066800" cy="551815"/>
          </a:xfrm>
          <a:custGeom>
            <a:avLst/>
            <a:gdLst/>
            <a:ahLst/>
            <a:cxnLst/>
            <a:rect l="l" t="t" r="r" b="b"/>
            <a:pathLst>
              <a:path w="1066800" h="551815">
                <a:moveTo>
                  <a:pt x="1066673" y="42608"/>
                </a:moveTo>
                <a:lnTo>
                  <a:pt x="41135" y="551497"/>
                </a:lnTo>
                <a:lnTo>
                  <a:pt x="0" y="496417"/>
                </a:lnTo>
                <a:lnTo>
                  <a:pt x="104642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63608" y="8342680"/>
            <a:ext cx="141605" cy="135255"/>
          </a:xfrm>
          <a:custGeom>
            <a:avLst/>
            <a:gdLst/>
            <a:ahLst/>
            <a:cxnLst/>
            <a:rect l="l" t="t" r="r" b="b"/>
            <a:pathLst>
              <a:path w="141604" h="135254">
                <a:moveTo>
                  <a:pt x="59838" y="2514"/>
                </a:moveTo>
                <a:lnTo>
                  <a:pt x="7302" y="30895"/>
                </a:lnTo>
                <a:lnTo>
                  <a:pt x="1812" y="39292"/>
                </a:lnTo>
                <a:lnTo>
                  <a:pt x="0" y="50826"/>
                </a:lnTo>
                <a:lnTo>
                  <a:pt x="1929" y="64280"/>
                </a:lnTo>
                <a:lnTo>
                  <a:pt x="28163" y="115156"/>
                </a:lnTo>
                <a:lnTo>
                  <a:pt x="57709" y="134976"/>
                </a:lnTo>
                <a:lnTo>
                  <a:pt x="66823" y="132968"/>
                </a:lnTo>
                <a:lnTo>
                  <a:pt x="116379" y="106667"/>
                </a:lnTo>
                <a:lnTo>
                  <a:pt x="141215" y="84518"/>
                </a:lnTo>
                <a:lnTo>
                  <a:pt x="140203" y="76375"/>
                </a:lnTo>
                <a:lnTo>
                  <a:pt x="118444" y="31248"/>
                </a:lnTo>
                <a:lnTo>
                  <a:pt x="90614" y="4362"/>
                </a:lnTo>
                <a:lnTo>
                  <a:pt x="59991" y="2666"/>
                </a:lnTo>
                <a:lnTo>
                  <a:pt x="59838" y="2514"/>
                </a:lnTo>
                <a:close/>
              </a:path>
              <a:path w="141604" h="135254">
                <a:moveTo>
                  <a:pt x="69759" y="0"/>
                </a:moveTo>
                <a:lnTo>
                  <a:pt x="59991" y="2666"/>
                </a:lnTo>
                <a:lnTo>
                  <a:pt x="85817" y="2666"/>
                </a:lnTo>
                <a:lnTo>
                  <a:pt x="80117" y="651"/>
                </a:lnTo>
                <a:lnTo>
                  <a:pt x="69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63608" y="8342680"/>
            <a:ext cx="141605" cy="135255"/>
          </a:xfrm>
          <a:custGeom>
            <a:avLst/>
            <a:gdLst/>
            <a:ahLst/>
            <a:cxnLst/>
            <a:rect l="l" t="t" r="r" b="b"/>
            <a:pathLst>
              <a:path w="141604" h="135254">
                <a:moveTo>
                  <a:pt x="116379" y="106667"/>
                </a:moveTo>
                <a:lnTo>
                  <a:pt x="66823" y="132968"/>
                </a:lnTo>
                <a:lnTo>
                  <a:pt x="57709" y="134976"/>
                </a:lnTo>
                <a:lnTo>
                  <a:pt x="47599" y="132315"/>
                </a:lnTo>
                <a:lnTo>
                  <a:pt x="7667" y="78435"/>
                </a:lnTo>
                <a:lnTo>
                  <a:pt x="0" y="50826"/>
                </a:lnTo>
                <a:lnTo>
                  <a:pt x="1812" y="39292"/>
                </a:lnTo>
                <a:lnTo>
                  <a:pt x="7302" y="30895"/>
                </a:lnTo>
                <a:lnTo>
                  <a:pt x="59838" y="2514"/>
                </a:lnTo>
                <a:lnTo>
                  <a:pt x="59991" y="2666"/>
                </a:lnTo>
                <a:lnTo>
                  <a:pt x="69759" y="0"/>
                </a:lnTo>
                <a:lnTo>
                  <a:pt x="110227" y="19920"/>
                </a:lnTo>
                <a:lnTo>
                  <a:pt x="136053" y="65426"/>
                </a:lnTo>
                <a:lnTo>
                  <a:pt x="141215" y="84518"/>
                </a:lnTo>
                <a:lnTo>
                  <a:pt x="139061" y="90820"/>
                </a:lnTo>
                <a:lnTo>
                  <a:pt x="133717" y="96247"/>
                </a:lnTo>
                <a:lnTo>
                  <a:pt x="125154" y="101764"/>
                </a:lnTo>
                <a:lnTo>
                  <a:pt x="116379" y="10666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851544" y="8371339"/>
            <a:ext cx="89535" cy="110489"/>
          </a:xfrm>
          <a:custGeom>
            <a:avLst/>
            <a:gdLst/>
            <a:ahLst/>
            <a:cxnLst/>
            <a:rect l="l" t="t" r="r" b="b"/>
            <a:pathLst>
              <a:path w="89535" h="110490">
                <a:moveTo>
                  <a:pt x="34913" y="0"/>
                </a:moveTo>
                <a:lnTo>
                  <a:pt x="232" y="28872"/>
                </a:lnTo>
                <a:lnTo>
                  <a:pt x="0" y="40781"/>
                </a:lnTo>
                <a:lnTo>
                  <a:pt x="2119" y="54190"/>
                </a:lnTo>
                <a:lnTo>
                  <a:pt x="22457" y="94623"/>
                </a:lnTo>
                <a:lnTo>
                  <a:pt x="52947" y="110015"/>
                </a:lnTo>
                <a:lnTo>
                  <a:pt x="63761" y="109548"/>
                </a:lnTo>
                <a:lnTo>
                  <a:pt x="74372" y="105857"/>
                </a:lnTo>
                <a:lnTo>
                  <a:pt x="81649" y="98432"/>
                </a:lnTo>
                <a:lnTo>
                  <a:pt x="86532" y="88626"/>
                </a:lnTo>
                <a:lnTo>
                  <a:pt x="88941" y="76993"/>
                </a:lnTo>
                <a:lnTo>
                  <a:pt x="88800" y="64085"/>
                </a:lnTo>
                <a:lnTo>
                  <a:pt x="73863" y="25518"/>
                </a:lnTo>
                <a:lnTo>
                  <a:pt x="34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51544" y="8371339"/>
            <a:ext cx="89535" cy="110489"/>
          </a:xfrm>
          <a:custGeom>
            <a:avLst/>
            <a:gdLst/>
            <a:ahLst/>
            <a:cxnLst/>
            <a:rect l="l" t="t" r="r" b="b"/>
            <a:pathLst>
              <a:path w="89535" h="110490">
                <a:moveTo>
                  <a:pt x="80551" y="36657"/>
                </a:moveTo>
                <a:lnTo>
                  <a:pt x="86029" y="50455"/>
                </a:lnTo>
                <a:lnTo>
                  <a:pt x="88800" y="64085"/>
                </a:lnTo>
                <a:lnTo>
                  <a:pt x="88941" y="76993"/>
                </a:lnTo>
                <a:lnTo>
                  <a:pt x="86532" y="88626"/>
                </a:lnTo>
                <a:lnTo>
                  <a:pt x="81649" y="98432"/>
                </a:lnTo>
                <a:lnTo>
                  <a:pt x="74372" y="105857"/>
                </a:lnTo>
                <a:lnTo>
                  <a:pt x="63761" y="109548"/>
                </a:lnTo>
                <a:lnTo>
                  <a:pt x="52947" y="110015"/>
                </a:lnTo>
                <a:lnTo>
                  <a:pt x="42246" y="107514"/>
                </a:lnTo>
                <a:lnTo>
                  <a:pt x="6737" y="68907"/>
                </a:lnTo>
                <a:lnTo>
                  <a:pt x="0" y="40781"/>
                </a:lnTo>
                <a:lnTo>
                  <a:pt x="232" y="28872"/>
                </a:lnTo>
                <a:lnTo>
                  <a:pt x="34913" y="0"/>
                </a:lnTo>
                <a:lnTo>
                  <a:pt x="45606" y="2558"/>
                </a:lnTo>
                <a:lnTo>
                  <a:pt x="55878" y="7834"/>
                </a:lnTo>
                <a:lnTo>
                  <a:pt x="65405" y="15571"/>
                </a:lnTo>
                <a:lnTo>
                  <a:pt x="73863" y="25518"/>
                </a:lnTo>
                <a:lnTo>
                  <a:pt x="80551" y="3665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862749" y="8385468"/>
            <a:ext cx="66040" cy="80010"/>
          </a:xfrm>
          <a:custGeom>
            <a:avLst/>
            <a:gdLst/>
            <a:ahLst/>
            <a:cxnLst/>
            <a:rect l="l" t="t" r="r" b="b"/>
            <a:pathLst>
              <a:path w="66039" h="80009">
                <a:moveTo>
                  <a:pt x="21679" y="0"/>
                </a:moveTo>
                <a:lnTo>
                  <a:pt x="11345" y="2745"/>
                </a:lnTo>
                <a:lnTo>
                  <a:pt x="4639" y="9410"/>
                </a:lnTo>
                <a:lnTo>
                  <a:pt x="779" y="18981"/>
                </a:lnTo>
                <a:lnTo>
                  <a:pt x="0" y="30911"/>
                </a:lnTo>
                <a:lnTo>
                  <a:pt x="2532" y="44653"/>
                </a:lnTo>
                <a:lnTo>
                  <a:pt x="8610" y="59662"/>
                </a:lnTo>
                <a:lnTo>
                  <a:pt x="16320" y="69319"/>
                </a:lnTo>
                <a:lnTo>
                  <a:pt x="25512" y="76220"/>
                </a:lnTo>
                <a:lnTo>
                  <a:pt x="35822" y="79873"/>
                </a:lnTo>
                <a:lnTo>
                  <a:pt x="46886" y="79782"/>
                </a:lnTo>
                <a:lnTo>
                  <a:pt x="58340" y="75454"/>
                </a:lnTo>
                <a:lnTo>
                  <a:pt x="63839" y="66223"/>
                </a:lnTo>
                <a:lnTo>
                  <a:pt x="65986" y="54451"/>
                </a:lnTo>
                <a:lnTo>
                  <a:pt x="64637" y="41162"/>
                </a:lnTo>
                <a:lnTo>
                  <a:pt x="42668" y="6893"/>
                </a:lnTo>
                <a:lnTo>
                  <a:pt x="21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862749" y="8385468"/>
            <a:ext cx="66040" cy="80010"/>
          </a:xfrm>
          <a:custGeom>
            <a:avLst/>
            <a:gdLst/>
            <a:ahLst/>
            <a:cxnLst/>
            <a:rect l="l" t="t" r="r" b="b"/>
            <a:pathLst>
              <a:path w="66039" h="80009">
                <a:moveTo>
                  <a:pt x="59643" y="27379"/>
                </a:moveTo>
                <a:lnTo>
                  <a:pt x="64637" y="41162"/>
                </a:lnTo>
                <a:lnTo>
                  <a:pt x="65986" y="54451"/>
                </a:lnTo>
                <a:lnTo>
                  <a:pt x="63839" y="66223"/>
                </a:lnTo>
                <a:lnTo>
                  <a:pt x="58340" y="75454"/>
                </a:lnTo>
                <a:lnTo>
                  <a:pt x="46886" y="79782"/>
                </a:lnTo>
                <a:lnTo>
                  <a:pt x="35822" y="79873"/>
                </a:lnTo>
                <a:lnTo>
                  <a:pt x="25512" y="76220"/>
                </a:lnTo>
                <a:lnTo>
                  <a:pt x="16320" y="69319"/>
                </a:lnTo>
                <a:lnTo>
                  <a:pt x="8610" y="59662"/>
                </a:lnTo>
                <a:lnTo>
                  <a:pt x="2532" y="44653"/>
                </a:lnTo>
                <a:lnTo>
                  <a:pt x="0" y="30911"/>
                </a:lnTo>
                <a:lnTo>
                  <a:pt x="779" y="18981"/>
                </a:lnTo>
                <a:lnTo>
                  <a:pt x="4639" y="9410"/>
                </a:lnTo>
                <a:lnTo>
                  <a:pt x="11345" y="2745"/>
                </a:lnTo>
                <a:lnTo>
                  <a:pt x="21679" y="0"/>
                </a:lnTo>
                <a:lnTo>
                  <a:pt x="32347" y="1537"/>
                </a:lnTo>
                <a:lnTo>
                  <a:pt x="42668" y="6893"/>
                </a:lnTo>
                <a:lnTo>
                  <a:pt x="51965" y="15606"/>
                </a:lnTo>
                <a:lnTo>
                  <a:pt x="59558" y="27210"/>
                </a:lnTo>
                <a:lnTo>
                  <a:pt x="59643" y="2737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841621" y="8385454"/>
            <a:ext cx="87630" cy="96520"/>
          </a:xfrm>
          <a:custGeom>
            <a:avLst/>
            <a:gdLst/>
            <a:ahLst/>
            <a:cxnLst/>
            <a:rect l="l" t="t" r="r" b="b"/>
            <a:pathLst>
              <a:path w="87629" h="96520">
                <a:moveTo>
                  <a:pt x="32931" y="0"/>
                </a:moveTo>
                <a:lnTo>
                  <a:pt x="0" y="19253"/>
                </a:lnTo>
                <a:lnTo>
                  <a:pt x="43052" y="96329"/>
                </a:lnTo>
                <a:lnTo>
                  <a:pt x="78638" y="77368"/>
                </a:lnTo>
                <a:lnTo>
                  <a:pt x="87502" y="52285"/>
                </a:lnTo>
                <a:lnTo>
                  <a:pt x="66751" y="7111"/>
                </a:lnTo>
                <a:lnTo>
                  <a:pt x="32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841621" y="8385454"/>
            <a:ext cx="87630" cy="96520"/>
          </a:xfrm>
          <a:custGeom>
            <a:avLst/>
            <a:gdLst/>
            <a:ahLst/>
            <a:cxnLst/>
            <a:rect l="l" t="t" r="r" b="b"/>
            <a:pathLst>
              <a:path w="87629" h="96520">
                <a:moveTo>
                  <a:pt x="0" y="19253"/>
                </a:moveTo>
                <a:lnTo>
                  <a:pt x="43052" y="96329"/>
                </a:lnTo>
                <a:lnTo>
                  <a:pt x="78638" y="77368"/>
                </a:lnTo>
                <a:lnTo>
                  <a:pt x="87502" y="52285"/>
                </a:lnTo>
                <a:lnTo>
                  <a:pt x="66751" y="7111"/>
                </a:lnTo>
                <a:lnTo>
                  <a:pt x="32931" y="0"/>
                </a:lnTo>
                <a:lnTo>
                  <a:pt x="0" y="192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828463" y="8404707"/>
            <a:ext cx="67945" cy="77470"/>
          </a:xfrm>
          <a:custGeom>
            <a:avLst/>
            <a:gdLst/>
            <a:ahLst/>
            <a:cxnLst/>
            <a:rect l="l" t="t" r="r" b="b"/>
            <a:pathLst>
              <a:path w="67945" h="77470">
                <a:moveTo>
                  <a:pt x="13157" y="0"/>
                </a:moveTo>
                <a:lnTo>
                  <a:pt x="0" y="27508"/>
                </a:lnTo>
                <a:lnTo>
                  <a:pt x="24714" y="72516"/>
                </a:lnTo>
                <a:lnTo>
                  <a:pt x="56210" y="77076"/>
                </a:lnTo>
                <a:lnTo>
                  <a:pt x="67627" y="50088"/>
                </a:lnTo>
                <a:lnTo>
                  <a:pt x="46888" y="5359"/>
                </a:lnTo>
                <a:lnTo>
                  <a:pt x="131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828463" y="8404707"/>
            <a:ext cx="67945" cy="77470"/>
          </a:xfrm>
          <a:custGeom>
            <a:avLst/>
            <a:gdLst/>
            <a:ahLst/>
            <a:cxnLst/>
            <a:rect l="l" t="t" r="r" b="b"/>
            <a:pathLst>
              <a:path w="67945" h="77470">
                <a:moveTo>
                  <a:pt x="24714" y="72516"/>
                </a:moveTo>
                <a:lnTo>
                  <a:pt x="0" y="27508"/>
                </a:lnTo>
                <a:lnTo>
                  <a:pt x="13157" y="0"/>
                </a:lnTo>
                <a:lnTo>
                  <a:pt x="46888" y="5359"/>
                </a:lnTo>
                <a:lnTo>
                  <a:pt x="67627" y="50088"/>
                </a:lnTo>
                <a:lnTo>
                  <a:pt x="56210" y="77076"/>
                </a:lnTo>
                <a:lnTo>
                  <a:pt x="24714" y="7251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75352" y="8392617"/>
            <a:ext cx="31750" cy="17780"/>
          </a:xfrm>
          <a:custGeom>
            <a:avLst/>
            <a:gdLst/>
            <a:ahLst/>
            <a:cxnLst/>
            <a:rect l="l" t="t" r="r" b="b"/>
            <a:pathLst>
              <a:path w="31750" h="17779">
                <a:moveTo>
                  <a:pt x="0" y="17449"/>
                </a:moveTo>
                <a:lnTo>
                  <a:pt x="316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96091" y="8437740"/>
            <a:ext cx="33020" cy="17145"/>
          </a:xfrm>
          <a:custGeom>
            <a:avLst/>
            <a:gdLst/>
            <a:ahLst/>
            <a:cxnLst/>
            <a:rect l="l" t="t" r="r" b="b"/>
            <a:pathLst>
              <a:path w="33020" h="17145">
                <a:moveTo>
                  <a:pt x="0" y="17056"/>
                </a:moveTo>
                <a:lnTo>
                  <a:pt x="3303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36985" y="8414422"/>
            <a:ext cx="50800" cy="57785"/>
          </a:xfrm>
          <a:custGeom>
            <a:avLst/>
            <a:gdLst/>
            <a:ahLst/>
            <a:cxnLst/>
            <a:rect l="l" t="t" r="r" b="b"/>
            <a:pathLst>
              <a:path w="50800" h="57784">
                <a:moveTo>
                  <a:pt x="9842" y="0"/>
                </a:moveTo>
                <a:lnTo>
                  <a:pt x="0" y="20586"/>
                </a:lnTo>
                <a:lnTo>
                  <a:pt x="18491" y="54254"/>
                </a:lnTo>
                <a:lnTo>
                  <a:pt x="42037" y="57670"/>
                </a:lnTo>
                <a:lnTo>
                  <a:pt x="50584" y="37477"/>
                </a:lnTo>
                <a:lnTo>
                  <a:pt x="35077" y="4025"/>
                </a:lnTo>
                <a:lnTo>
                  <a:pt x="9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836985" y="8414422"/>
            <a:ext cx="50800" cy="57785"/>
          </a:xfrm>
          <a:custGeom>
            <a:avLst/>
            <a:gdLst/>
            <a:ahLst/>
            <a:cxnLst/>
            <a:rect l="l" t="t" r="r" b="b"/>
            <a:pathLst>
              <a:path w="50800" h="57784">
                <a:moveTo>
                  <a:pt x="18491" y="54254"/>
                </a:moveTo>
                <a:lnTo>
                  <a:pt x="0" y="20586"/>
                </a:lnTo>
                <a:lnTo>
                  <a:pt x="9842" y="0"/>
                </a:lnTo>
                <a:lnTo>
                  <a:pt x="35077" y="4025"/>
                </a:lnTo>
                <a:lnTo>
                  <a:pt x="50584" y="37477"/>
                </a:lnTo>
                <a:lnTo>
                  <a:pt x="42037" y="57670"/>
                </a:lnTo>
                <a:lnTo>
                  <a:pt x="18491" y="5425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70412" y="7662367"/>
            <a:ext cx="82550" cy="29845"/>
          </a:xfrm>
          <a:custGeom>
            <a:avLst/>
            <a:gdLst/>
            <a:ahLst/>
            <a:cxnLst/>
            <a:rect l="l" t="t" r="r" b="b"/>
            <a:pathLst>
              <a:path w="82550" h="29845">
                <a:moveTo>
                  <a:pt x="0" y="29565"/>
                </a:moveTo>
                <a:lnTo>
                  <a:pt x="8255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3732631" y="8619594"/>
            <a:ext cx="29108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899"/>
              </a:lnSpc>
            </a:pPr>
            <a:r>
              <a:rPr sz="800" spc="45" dirty="0">
                <a:latin typeface="Arial"/>
                <a:cs typeface="Arial"/>
              </a:rPr>
              <a:t>Figure </a:t>
            </a:r>
            <a:r>
              <a:rPr sz="800" spc="-10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5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Principles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low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transfer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plate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 excha</a:t>
            </a:r>
            <a:r>
              <a:rPr sz="800" spc="-20" dirty="0">
                <a:latin typeface="Arial"/>
                <a:cs typeface="Arial"/>
              </a:rPr>
              <a:t>n</a:t>
            </a:r>
            <a:r>
              <a:rPr sz="800" spc="-5" dirty="0">
                <a:latin typeface="Arial"/>
                <a:cs typeface="Arial"/>
              </a:rPr>
              <a:t>ger.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(Courtesy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Tetra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Pak.)</a:t>
            </a:r>
            <a:endParaRPr sz="800">
              <a:latin typeface="Arial"/>
              <a:cs typeface="Arial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708482" y="453059"/>
            <a:ext cx="5921375" cy="0"/>
          </a:xfrm>
          <a:custGeom>
            <a:avLst/>
            <a:gdLst/>
            <a:ahLst/>
            <a:cxnLst/>
            <a:rect l="l" t="t" r="r" b="b"/>
            <a:pathLst>
              <a:path w="5921375">
                <a:moveTo>
                  <a:pt x="0" y="0"/>
                </a:moveTo>
                <a:lnTo>
                  <a:pt x="5921273" y="0"/>
                </a:lnTo>
              </a:path>
            </a:pathLst>
          </a:custGeom>
          <a:ln w="6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695782" y="313916"/>
            <a:ext cx="15779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Arial"/>
                <a:cs typeface="Arial"/>
              </a:rPr>
              <a:t>1318   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HEAT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EXCHANGERS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186" y="686681"/>
            <a:ext cx="2911475" cy="364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just">
              <a:lnSpc>
                <a:spcPct val="100000"/>
              </a:lnSpc>
            </a:pPr>
            <a:r>
              <a:rPr sz="1000" i="1" spc="35" dirty="0">
                <a:latin typeface="Book Antiqua"/>
                <a:cs typeface="Book Antiqua"/>
              </a:rPr>
              <a:t>Flow</a:t>
            </a:r>
            <a:r>
              <a:rPr sz="1000" i="1" spc="85" dirty="0">
                <a:latin typeface="Book Antiqua"/>
                <a:cs typeface="Book Antiqua"/>
              </a:rPr>
              <a:t> </a:t>
            </a:r>
            <a:r>
              <a:rPr sz="1000" i="1" spc="15" dirty="0">
                <a:latin typeface="Book Antiqua"/>
                <a:cs typeface="Book Antiqua"/>
              </a:rPr>
              <a:t>patterns</a:t>
            </a:r>
            <a:r>
              <a:rPr sz="1000" i="1" dirty="0">
                <a:latin typeface="Book Antiqua"/>
                <a:cs typeface="Book Antiqua"/>
              </a:rPr>
              <a:t>    </a:t>
            </a:r>
            <a:r>
              <a:rPr sz="1000" i="1" spc="-50" dirty="0">
                <a:latin typeface="Book Antiqua"/>
                <a:cs typeface="Book Antiqua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arrang</a:t>
            </a:r>
            <a:r>
              <a:rPr sz="1000" spc="70" dirty="0">
                <a:latin typeface="PMingLiU"/>
                <a:cs typeface="PMingLiU"/>
              </a:rPr>
              <a:t>e</a:t>
            </a:r>
            <a:r>
              <a:rPr sz="1000" spc="65" dirty="0">
                <a:latin typeface="PMingLiU"/>
                <a:cs typeface="PMingLiU"/>
              </a:rPr>
              <a:t>ment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 </a:t>
            </a:r>
            <a:r>
              <a:rPr sz="1000" spc="50" dirty="0">
                <a:latin typeface="PMingLiU"/>
                <a:cs typeface="PMingLiU"/>
              </a:rPr>
              <a:t>such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ct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flows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alterna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ch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n-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nels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plate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pack.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service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(hea</a:t>
            </a:r>
            <a:r>
              <a:rPr sz="1000" spc="40" dirty="0">
                <a:latin typeface="PMingLiU"/>
                <a:cs typeface="PMingLiU"/>
              </a:rPr>
              <a:t>ting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cool-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ing)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medium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intro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0" dirty="0">
                <a:latin typeface="PMingLiU"/>
                <a:cs typeface="PMingLiU"/>
              </a:rPr>
              <a:t>uced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ot</a:t>
            </a:r>
            <a:r>
              <a:rPr sz="1000" spc="95" dirty="0">
                <a:latin typeface="PMingLiU"/>
                <a:cs typeface="PMingLiU"/>
              </a:rPr>
              <a:t>h</a:t>
            </a:r>
            <a:r>
              <a:rPr sz="1000" spc="45" dirty="0">
                <a:latin typeface="PMingLiU"/>
                <a:cs typeface="PMingLiU"/>
              </a:rPr>
              <a:t>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section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passes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</a:t>
            </a:r>
            <a:r>
              <a:rPr sz="1000" spc="100" dirty="0">
                <a:latin typeface="PMingLiU"/>
                <a:cs typeface="PMingLiU"/>
              </a:rPr>
              <a:t>u</a:t>
            </a:r>
            <a:r>
              <a:rPr sz="1000" spc="50" dirty="0">
                <a:latin typeface="PMingLiU"/>
                <a:cs typeface="PMingLiU"/>
              </a:rPr>
              <a:t>gh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alternate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chan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els.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Each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channel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sequently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has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service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medium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nels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both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sides.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effic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transfe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ch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nnels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bet</a:t>
            </a:r>
            <a:r>
              <a:rPr sz="1000" spc="110" dirty="0">
                <a:latin typeface="PMingLiU"/>
                <a:cs typeface="PMingLiU"/>
              </a:rPr>
              <a:t>w</a:t>
            </a:r>
            <a:r>
              <a:rPr sz="1000" spc="45" dirty="0">
                <a:latin typeface="PMingLiU"/>
                <a:cs typeface="PMingLiU"/>
              </a:rPr>
              <a:t>een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plates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should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arrow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po</a:t>
            </a:r>
            <a:r>
              <a:rPr sz="1000" spc="5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sible,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but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both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35" dirty="0">
                <a:latin typeface="PMingLiU"/>
                <a:cs typeface="PMingLiU"/>
              </a:rPr>
              <a:t>elocity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5" dirty="0">
                <a:latin typeface="PMingLiU"/>
                <a:cs typeface="PMingLiU"/>
              </a:rPr>
              <a:t> press</a:t>
            </a:r>
            <a:r>
              <a:rPr sz="1000" spc="60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drop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will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high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 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lar</a:t>
            </a:r>
            <a:r>
              <a:rPr sz="1000" spc="65" dirty="0">
                <a:latin typeface="PMingLiU"/>
                <a:cs typeface="PMingLiU"/>
              </a:rPr>
              <a:t>g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volume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must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pass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</a:t>
            </a:r>
            <a:r>
              <a:rPr sz="1000" spc="100" dirty="0">
                <a:latin typeface="PMingLiU"/>
                <a:cs typeface="PMingLiU"/>
              </a:rPr>
              <a:t>u</a:t>
            </a:r>
            <a:r>
              <a:rPr sz="1000" spc="50" dirty="0">
                <a:latin typeface="PMingLiU"/>
                <a:cs typeface="PMingLiU"/>
              </a:rPr>
              <a:t>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these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narrow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chan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els.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Neith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 of these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effects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50" dirty="0">
                <a:latin typeface="PMingLiU"/>
                <a:cs typeface="PMingLiU"/>
              </a:rPr>
              <a:t> desira</a:t>
            </a:r>
            <a:r>
              <a:rPr sz="1000" spc="75" dirty="0">
                <a:latin typeface="PMingLiU"/>
                <a:cs typeface="PMingLiU"/>
              </a:rPr>
              <a:t>b</a:t>
            </a:r>
            <a:r>
              <a:rPr sz="1000" spc="20" dirty="0">
                <a:latin typeface="PMingLiU"/>
                <a:cs typeface="PMingLiU"/>
              </a:rPr>
              <a:t>le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an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elim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nate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them,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ssage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may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divided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into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nu</a:t>
            </a:r>
            <a:r>
              <a:rPr sz="1000" spc="114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ber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parallel</a:t>
            </a:r>
            <a:r>
              <a:rPr sz="1000" spc="35" dirty="0">
                <a:latin typeface="PMingLiU"/>
                <a:cs typeface="PMingLiU"/>
              </a:rPr>
              <a:t> flows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1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Figur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e </a:t>
            </a:r>
            <a:r>
              <a:rPr sz="1000" spc="-9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6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</a:t>
            </a:r>
            <a:r>
              <a:rPr sz="1000" spc="85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flo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div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de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into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two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rallel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flows </a:t>
            </a:r>
            <a:r>
              <a:rPr sz="1000" spc="80" dirty="0">
                <a:latin typeface="PMingLiU"/>
                <a:cs typeface="PMingLiU"/>
              </a:rPr>
              <a:t>wh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ch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change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dir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55" dirty="0">
                <a:latin typeface="PMingLiU"/>
                <a:cs typeface="PMingLiU"/>
              </a:rPr>
              <a:t>ction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four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times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section.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channe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</a:t>
            </a:r>
            <a:r>
              <a:rPr sz="1000" spc="50" dirty="0">
                <a:latin typeface="PMingLiU"/>
                <a:cs typeface="PMingLiU"/>
              </a:rPr>
              <a:t>ing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medi</a:t>
            </a:r>
            <a:r>
              <a:rPr sz="1000" spc="70" dirty="0">
                <a:latin typeface="PMingLiU"/>
                <a:cs typeface="PMingLiU"/>
              </a:rPr>
              <a:t>u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divi</a:t>
            </a:r>
            <a:r>
              <a:rPr sz="1000" spc="60" dirty="0">
                <a:latin typeface="PMingLiU"/>
                <a:cs typeface="PMingLiU"/>
              </a:rPr>
              <a:t>d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into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four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45" dirty="0">
                <a:latin typeface="PMingLiU"/>
                <a:cs typeface="PMingLiU"/>
              </a:rPr>
              <a:t>parallel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5" dirty="0">
                <a:latin typeface="PMingLiU"/>
                <a:cs typeface="PMingLiU"/>
              </a:rPr>
              <a:t>flows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wh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directi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twic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This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comb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65" dirty="0">
                <a:latin typeface="PMingLiU"/>
                <a:cs typeface="PMingLiU"/>
              </a:rPr>
              <a:t>nation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written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4</a:t>
            </a:r>
            <a:r>
              <a:rPr sz="1000" spc="265" dirty="0">
                <a:latin typeface="Arial"/>
                <a:cs typeface="Arial"/>
              </a:rPr>
              <a:t>x</a:t>
            </a:r>
            <a:r>
              <a:rPr sz="1000" spc="40" dirty="0">
                <a:latin typeface="PMingLiU"/>
                <a:cs typeface="PMingLiU"/>
              </a:rPr>
              <a:t>2/ </a:t>
            </a:r>
            <a:r>
              <a:rPr sz="1000" spc="80" dirty="0">
                <a:latin typeface="PMingLiU"/>
                <a:cs typeface="PMingLiU"/>
              </a:rPr>
              <a:t>2</a:t>
            </a:r>
            <a:r>
              <a:rPr sz="1000" spc="265" dirty="0">
                <a:latin typeface="Arial"/>
                <a:cs typeface="Arial"/>
              </a:rPr>
              <a:t>x</a:t>
            </a:r>
            <a:r>
              <a:rPr sz="1000" spc="60" dirty="0">
                <a:latin typeface="PMingLiU"/>
                <a:cs typeface="PMingLiU"/>
              </a:rPr>
              <a:t>4,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i.e.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nu</a:t>
            </a:r>
            <a:r>
              <a:rPr sz="1000" spc="114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ber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passes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mult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plied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number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para</a:t>
            </a:r>
            <a:r>
              <a:rPr sz="1000" spc="50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lel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over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number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passes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mu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45" dirty="0">
                <a:latin typeface="PMingLiU"/>
                <a:cs typeface="PMingLiU"/>
              </a:rPr>
              <a:t>tiplied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number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par-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allel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flows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service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medium.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This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called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grouping</a:t>
            </a:r>
            <a:r>
              <a:rPr sz="1000" spc="45" dirty="0">
                <a:latin typeface="PMingLiU"/>
                <a:cs typeface="PMingLiU"/>
              </a:rPr>
              <a:t> of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5" dirty="0">
                <a:latin typeface="PMingLiU"/>
                <a:cs typeface="PMingLiU"/>
              </a:rPr>
              <a:t> plates.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933" y="4540281"/>
            <a:ext cx="2910840" cy="212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50" dirty="0">
                <a:latin typeface="Times New Roman"/>
                <a:cs typeface="Times New Roman"/>
              </a:rPr>
              <a:t>Tubular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heat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excha</a:t>
            </a:r>
            <a:r>
              <a:rPr sz="1000" spc="45" dirty="0">
                <a:latin typeface="Times New Roman"/>
                <a:cs typeface="Times New Roman"/>
              </a:rPr>
              <a:t>n</a:t>
            </a:r>
            <a:r>
              <a:rPr sz="1000" spc="10" dirty="0">
                <a:latin typeface="Times New Roman"/>
                <a:cs typeface="Times New Roman"/>
              </a:rPr>
              <a:t>gers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75" dirty="0">
                <a:latin typeface="PMingLiU"/>
                <a:cs typeface="PMingLiU"/>
              </a:rPr>
              <a:t>Tubu</a:t>
            </a:r>
            <a:r>
              <a:rPr sz="1000" spc="45" dirty="0">
                <a:latin typeface="PMingLiU"/>
                <a:cs typeface="PMingLiU"/>
              </a:rPr>
              <a:t>l</a:t>
            </a:r>
            <a:r>
              <a:rPr sz="1000" spc="75" dirty="0">
                <a:latin typeface="PMingLiU"/>
                <a:cs typeface="PMingLiU"/>
              </a:rPr>
              <a:t>ar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</a:t>
            </a:r>
            <a:r>
              <a:rPr sz="1000" spc="65" dirty="0">
                <a:latin typeface="PMingLiU"/>
                <a:cs typeface="PMingLiU"/>
              </a:rPr>
              <a:t>h</a:t>
            </a:r>
            <a:r>
              <a:rPr sz="1000" spc="50" dirty="0">
                <a:latin typeface="PMingLiU"/>
                <a:cs typeface="PMingLiU"/>
              </a:rPr>
              <a:t>angers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(THE)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today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no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mally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used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95" dirty="0">
                <a:latin typeface="PMingLiU"/>
                <a:cs typeface="PMingLiU"/>
              </a:rPr>
              <a:t>H</a:t>
            </a:r>
            <a:r>
              <a:rPr sz="1000" spc="85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treat-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ment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dairy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45" dirty="0">
                <a:latin typeface="PMingLiU"/>
                <a:cs typeface="PMingLiU"/>
              </a:rPr>
              <a:t>ucts.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tubul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excha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ger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(</a:t>
            </a:r>
            <a:r>
              <a:rPr sz="1000" spc="1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Figur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e  </a:t>
            </a:r>
            <a:r>
              <a:rPr sz="1000" spc="-12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7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unl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k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plat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hea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exchang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rs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ha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no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conta</a:t>
            </a:r>
            <a:r>
              <a:rPr sz="1000" spc="65" dirty="0">
                <a:latin typeface="PMingLiU"/>
                <a:cs typeface="PMingLiU"/>
              </a:rPr>
              <a:t>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points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nel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</a:t>
            </a:r>
            <a:r>
              <a:rPr sz="1000" spc="95" dirty="0">
                <a:latin typeface="PMingLiU"/>
                <a:cs typeface="PMingLiU"/>
              </a:rPr>
              <a:t>u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handle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products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partic</a:t>
            </a:r>
            <a:r>
              <a:rPr sz="1000" spc="45" dirty="0">
                <a:latin typeface="PMingLiU"/>
                <a:cs typeface="PMingLiU"/>
              </a:rPr>
              <a:t>l</a:t>
            </a:r>
            <a:r>
              <a:rPr sz="1000" spc="30" dirty="0">
                <a:latin typeface="PMingLiU"/>
                <a:cs typeface="PMingLiU"/>
              </a:rPr>
              <a:t>es,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max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mum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partic</a:t>
            </a:r>
            <a:r>
              <a:rPr sz="1000" spc="45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size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depend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dia</a:t>
            </a:r>
            <a:r>
              <a:rPr sz="1000" spc="110" dirty="0">
                <a:latin typeface="PMingLiU"/>
                <a:cs typeface="PMingLiU"/>
              </a:rPr>
              <a:t>m</a:t>
            </a:r>
            <a:r>
              <a:rPr sz="1000" spc="45" dirty="0">
                <a:latin typeface="PMingLiU"/>
                <a:cs typeface="PMingLiU"/>
              </a:rPr>
              <a:t>eter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tubul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run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longer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between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cleanings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than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UHT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treat</a:t>
            </a:r>
            <a:r>
              <a:rPr sz="1000" spc="130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ent.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Fr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standpo</a:t>
            </a:r>
            <a:r>
              <a:rPr sz="1000" spc="45" dirty="0">
                <a:latin typeface="PMingLiU"/>
                <a:cs typeface="PMingLiU"/>
              </a:rPr>
              <a:t>i</a:t>
            </a:r>
            <a:r>
              <a:rPr sz="1000" spc="75" dirty="0">
                <a:latin typeface="PMingLiU"/>
                <a:cs typeface="PMingLiU"/>
              </a:rPr>
              <a:t>nt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transfe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tubul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le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efficie</a:t>
            </a:r>
            <a:r>
              <a:rPr sz="1000" spc="35" dirty="0">
                <a:latin typeface="PMingLiU"/>
                <a:cs typeface="PMingLiU"/>
              </a:rPr>
              <a:t>n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er.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Tubu</a:t>
            </a:r>
            <a:r>
              <a:rPr sz="1000" spc="45" dirty="0">
                <a:latin typeface="PMingLiU"/>
                <a:cs typeface="PMingLiU"/>
              </a:rPr>
              <a:t>l</a:t>
            </a:r>
            <a:r>
              <a:rPr sz="1000" spc="75" dirty="0">
                <a:latin typeface="PMingLiU"/>
                <a:cs typeface="PMingLiU"/>
              </a:rPr>
              <a:t>ar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rs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avail-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able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two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funda</a:t>
            </a:r>
            <a:r>
              <a:rPr sz="1000" spc="114" dirty="0">
                <a:latin typeface="PMingLiU"/>
                <a:cs typeface="PMingLiU"/>
              </a:rPr>
              <a:t>m</a:t>
            </a:r>
            <a:r>
              <a:rPr sz="1000" spc="45" dirty="0">
                <a:latin typeface="PMingLiU"/>
                <a:cs typeface="PMingLiU"/>
              </a:rPr>
              <a:t>entally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diff</a:t>
            </a:r>
            <a:r>
              <a:rPr sz="1000" spc="55" dirty="0">
                <a:latin typeface="PMingLiU"/>
                <a:cs typeface="PMingLiU"/>
              </a:rPr>
              <a:t>erent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types;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mu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35" dirty="0">
                <a:latin typeface="PMingLiU"/>
                <a:cs typeface="PMingLiU"/>
              </a:rPr>
              <a:t>ti/ </a:t>
            </a:r>
            <a:r>
              <a:rPr sz="1000" spc="80" dirty="0">
                <a:latin typeface="PMingLiU"/>
                <a:cs typeface="PMingLiU"/>
              </a:rPr>
              <a:t>mono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concen</a:t>
            </a:r>
            <a:r>
              <a:rPr sz="1000" spc="4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ric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059" y="6818076"/>
            <a:ext cx="291020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135380" algn="l"/>
              </a:tabLst>
            </a:pPr>
            <a:r>
              <a:rPr sz="1000" i="1" dirty="0">
                <a:latin typeface="Book Antiqua"/>
                <a:cs typeface="Book Antiqua"/>
              </a:rPr>
              <a:t>Multi/</a:t>
            </a:r>
            <a:r>
              <a:rPr sz="1000" i="1" spc="10" dirty="0">
                <a:latin typeface="Book Antiqua"/>
                <a:cs typeface="Book Antiqua"/>
              </a:rPr>
              <a:t>m</a:t>
            </a:r>
            <a:r>
              <a:rPr sz="1000" i="1" spc="65" dirty="0">
                <a:latin typeface="Book Antiqua"/>
                <a:cs typeface="Book Antiqua"/>
              </a:rPr>
              <a:t>ono</a:t>
            </a:r>
            <a:r>
              <a:rPr sz="1000" i="1" spc="80" dirty="0">
                <a:latin typeface="Book Antiqua"/>
                <a:cs typeface="Book Antiqua"/>
              </a:rPr>
              <a:t> </a:t>
            </a:r>
            <a:r>
              <a:rPr sz="1000" i="1" spc="25" dirty="0">
                <a:latin typeface="Book Antiqua"/>
                <a:cs typeface="Book Antiqua"/>
              </a:rPr>
              <a:t>tubes</a:t>
            </a:r>
            <a:r>
              <a:rPr sz="1000" i="1" dirty="0">
                <a:latin typeface="Book Antiqua"/>
                <a:cs typeface="Book Antiqua"/>
              </a:rPr>
              <a:t>	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mu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55" dirty="0">
                <a:latin typeface="PMingLiU"/>
                <a:cs typeface="PMingLiU"/>
              </a:rPr>
              <a:t>titube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tub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55" dirty="0">
                <a:latin typeface="PMingLiU"/>
                <a:cs typeface="PMingLiU"/>
              </a:rPr>
              <a:t>lar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he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ex-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changer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opera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classic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shell-a</a:t>
            </a:r>
            <a:r>
              <a:rPr sz="1000" spc="55" dirty="0">
                <a:latin typeface="PMingLiU"/>
                <a:cs typeface="PMingLiU"/>
              </a:rPr>
              <a:t>nd-tube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2022" y="687819"/>
            <a:ext cx="2911475" cy="303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50" dirty="0">
                <a:latin typeface="PMingLiU"/>
                <a:cs typeface="PMingLiU"/>
              </a:rPr>
              <a:t>prin</a:t>
            </a:r>
            <a:r>
              <a:rPr sz="1000" spc="65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iple,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ct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flowing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gro</a:t>
            </a:r>
            <a:r>
              <a:rPr sz="1000" spc="75" dirty="0">
                <a:latin typeface="PMingLiU"/>
                <a:cs typeface="PMingLiU"/>
              </a:rPr>
              <a:t>u</a:t>
            </a:r>
            <a:r>
              <a:rPr sz="1000" spc="80" dirty="0">
                <a:latin typeface="PMingLiU"/>
                <a:cs typeface="PMingLiU"/>
              </a:rPr>
              <a:t>p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para</a:t>
            </a:r>
            <a:r>
              <a:rPr sz="1000" spc="50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lel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tu</a:t>
            </a:r>
            <a:r>
              <a:rPr sz="1000" spc="95" dirty="0">
                <a:latin typeface="PMingLiU"/>
                <a:cs typeface="PMingLiU"/>
              </a:rPr>
              <a:t>b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service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medium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bet</a:t>
            </a:r>
            <a:r>
              <a:rPr sz="1000" spc="110" dirty="0">
                <a:latin typeface="PMingLiU"/>
                <a:cs typeface="PMingLiU"/>
              </a:rPr>
              <a:t>w</a:t>
            </a:r>
            <a:r>
              <a:rPr sz="1000" spc="45" dirty="0">
                <a:latin typeface="PMingLiU"/>
                <a:cs typeface="PMingLiU"/>
              </a:rPr>
              <a:t>een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aro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80" dirty="0">
                <a:latin typeface="PMingLiU"/>
                <a:cs typeface="PMingLiU"/>
              </a:rPr>
              <a:t>nd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tubes.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Tu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50" dirty="0">
                <a:latin typeface="PMingLiU"/>
                <a:cs typeface="PMingLiU"/>
              </a:rPr>
              <a:t>bulen</a:t>
            </a:r>
            <a:r>
              <a:rPr sz="1000" spc="5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efficie</a:t>
            </a:r>
            <a:r>
              <a:rPr sz="1000" spc="35" dirty="0">
                <a:latin typeface="PMingLiU"/>
                <a:cs typeface="PMingLiU"/>
              </a:rPr>
              <a:t>n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crea</a:t>
            </a:r>
            <a:r>
              <a:rPr sz="1000" spc="50" dirty="0">
                <a:latin typeface="PMingLiU"/>
                <a:cs typeface="PMingLiU"/>
              </a:rPr>
              <a:t>ted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helical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corrug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50" dirty="0">
                <a:latin typeface="PMingLiU"/>
                <a:cs typeface="PMingLiU"/>
              </a:rPr>
              <a:t>tions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tubes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she</a:t>
            </a:r>
            <a:r>
              <a:rPr sz="1000" spc="30" dirty="0">
                <a:latin typeface="PMingLiU"/>
                <a:cs typeface="PMingLiU"/>
              </a:rPr>
              <a:t>ll.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sur-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face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consists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bund</a:t>
            </a:r>
            <a:r>
              <a:rPr sz="1000" spc="45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str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ight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corrug</a:t>
            </a:r>
            <a:r>
              <a:rPr sz="1000" spc="65" dirty="0">
                <a:latin typeface="PMingLiU"/>
                <a:cs typeface="PMingLiU"/>
              </a:rPr>
              <a:t>a</a:t>
            </a:r>
            <a:r>
              <a:rPr sz="1000" spc="55" dirty="0">
                <a:latin typeface="PMingLiU"/>
                <a:cs typeface="PMingLiU"/>
              </a:rPr>
              <a:t>ted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smoo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tubes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welded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into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bo</a:t>
            </a:r>
            <a:r>
              <a:rPr sz="1000" spc="55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en</a:t>
            </a:r>
            <a:r>
              <a:rPr sz="1000" spc="70" dirty="0">
                <a:latin typeface="PMingLiU"/>
                <a:cs typeface="PMingLiU"/>
              </a:rPr>
              <a:t>d</a:t>
            </a:r>
            <a:r>
              <a:rPr sz="1000" spc="30" dirty="0">
                <a:latin typeface="PMingLiU"/>
                <a:cs typeface="PMingLiU"/>
              </a:rPr>
              <a:t>s.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pla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turn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sealed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agains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outer</a:t>
            </a:r>
            <a:r>
              <a:rPr sz="1000" spc="40" dirty="0">
                <a:latin typeface="PMingLiU"/>
                <a:cs typeface="PMingLiU"/>
              </a:rPr>
              <a:t> she</a:t>
            </a:r>
            <a:r>
              <a:rPr sz="1000" spc="30" dirty="0">
                <a:latin typeface="PMingLiU"/>
                <a:cs typeface="PMingLiU"/>
              </a:rPr>
              <a:t>l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double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O-ring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55" dirty="0">
                <a:latin typeface="PMingLiU"/>
                <a:cs typeface="PMingLiU"/>
              </a:rPr>
              <a:t>struction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(floati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des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gn).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design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all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55" dirty="0">
                <a:latin typeface="PMingLiU"/>
                <a:cs typeface="PMingLiU"/>
              </a:rPr>
              <a:t>ws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tu</a:t>
            </a:r>
            <a:r>
              <a:rPr sz="1000" spc="95" dirty="0">
                <a:latin typeface="PMingLiU"/>
                <a:cs typeface="PMingLiU"/>
              </a:rPr>
              <a:t>b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taken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out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60" dirty="0">
                <a:latin typeface="PMingLiU"/>
                <a:cs typeface="PMingLiU"/>
              </a:rPr>
              <a:t>h</a:t>
            </a:r>
            <a:r>
              <a:rPr sz="1000" spc="20" dirty="0">
                <a:latin typeface="PMingLiU"/>
                <a:cs typeface="PMingLiU"/>
              </a:rPr>
              <a:t>ell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unscr</a:t>
            </a:r>
            <a:r>
              <a:rPr sz="1000" spc="55" dirty="0">
                <a:latin typeface="PMingLiU"/>
                <a:cs typeface="PMingLiU"/>
              </a:rPr>
              <a:t>ewing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bolts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this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makes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60" dirty="0">
                <a:latin typeface="PMingLiU"/>
                <a:cs typeface="PMingLiU"/>
              </a:rPr>
              <a:t>unit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stri</a:t>
            </a:r>
            <a:r>
              <a:rPr sz="1000" spc="75" dirty="0">
                <a:latin typeface="PMingLiU"/>
                <a:cs typeface="PMingLiU"/>
              </a:rPr>
              <a:t>p</a:t>
            </a:r>
            <a:r>
              <a:rPr sz="1000" spc="55" dirty="0">
                <a:latin typeface="PMingLiU"/>
                <a:cs typeface="PMingLiU"/>
              </a:rPr>
              <a:t>pable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40" dirty="0">
                <a:latin typeface="PMingLiU"/>
                <a:cs typeface="PMingLiU"/>
              </a:rPr>
              <a:t>insp</a:t>
            </a:r>
            <a:r>
              <a:rPr sz="1000" spc="50" dirty="0">
                <a:latin typeface="PMingLiU"/>
                <a:cs typeface="PMingLiU"/>
              </a:rPr>
              <a:t>ection.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flo</a:t>
            </a:r>
            <a:r>
              <a:rPr sz="1000" spc="40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ting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design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absor</a:t>
            </a:r>
            <a:r>
              <a:rPr sz="1000" spc="85" dirty="0">
                <a:latin typeface="PMingLiU"/>
                <a:cs typeface="PMingLiU"/>
              </a:rPr>
              <a:t>b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thermal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expansi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80" dirty="0">
                <a:latin typeface="PMingLiU"/>
                <a:cs typeface="PMingLiU"/>
              </a:rPr>
              <a:t>nd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70" dirty="0">
                <a:latin typeface="PMingLiU"/>
                <a:cs typeface="PMingLiU"/>
              </a:rPr>
              <a:t>bund</a:t>
            </a:r>
            <a:r>
              <a:rPr sz="1000" spc="45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30" dirty="0">
                <a:latin typeface="PMingLiU"/>
                <a:cs typeface="PMingLiU"/>
              </a:rPr>
              <a:t>shell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ged,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al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60" dirty="0">
                <a:latin typeface="PMingLiU"/>
                <a:cs typeface="PMingLiU"/>
              </a:rPr>
              <a:t>owing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differ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nt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comb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60" dirty="0">
                <a:latin typeface="PMingLiU"/>
                <a:cs typeface="PMingLiU"/>
              </a:rPr>
              <a:t>nations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 used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differe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applica</a:t>
            </a:r>
            <a:r>
              <a:rPr sz="1000" spc="45" dirty="0">
                <a:latin typeface="PMingLiU"/>
                <a:cs typeface="PMingLiU"/>
              </a:rPr>
              <a:t>tions.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monotube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35" dirty="0">
                <a:latin typeface="PMingLiU"/>
                <a:cs typeface="PMingLiU"/>
              </a:rPr>
              <a:t>er-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sion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50" dirty="0">
                <a:latin typeface="PMingLiU"/>
                <a:cs typeface="PMingLiU"/>
              </a:rPr>
              <a:t>only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60" dirty="0">
                <a:latin typeface="PMingLiU"/>
                <a:cs typeface="PMingLiU"/>
              </a:rPr>
              <a:t>one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55" dirty="0">
                <a:latin typeface="PMingLiU"/>
                <a:cs typeface="PMingLiU"/>
              </a:rPr>
              <a:t>inner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60" dirty="0">
                <a:latin typeface="PMingLiU"/>
                <a:cs typeface="PMingLiU"/>
              </a:rPr>
              <a:t>tube,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wh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will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per</a:t>
            </a:r>
            <a:r>
              <a:rPr sz="1000" spc="110" dirty="0">
                <a:latin typeface="PMingLiU"/>
                <a:cs typeface="PMingLiU"/>
              </a:rPr>
              <a:t>m</a:t>
            </a:r>
            <a:r>
              <a:rPr sz="1000" spc="40" dirty="0">
                <a:latin typeface="PMingLiU"/>
                <a:cs typeface="PMingLiU"/>
              </a:rPr>
              <a:t>it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rticles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with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diamet</a:t>
            </a:r>
            <a:r>
              <a:rPr sz="1000" spc="6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up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50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mm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pass.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150" dirty="0">
                <a:latin typeface="PMingLiU"/>
                <a:cs typeface="PMingLiU"/>
              </a:rPr>
              <a:t>M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30" dirty="0">
                <a:latin typeface="PMingLiU"/>
                <a:cs typeface="PMingLiU"/>
              </a:rPr>
              <a:t>lti/ </a:t>
            </a:r>
            <a:r>
              <a:rPr sz="1000" spc="80" dirty="0">
                <a:latin typeface="PMingLiU"/>
                <a:cs typeface="PMingLiU"/>
              </a:rPr>
              <a:t>mono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tubes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well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sui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proces</a:t>
            </a:r>
            <a:r>
              <a:rPr sz="1000" spc="20" dirty="0">
                <a:latin typeface="PMingLiU"/>
                <a:cs typeface="PMingLiU"/>
              </a:rPr>
              <a:t>ses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opera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very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high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65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essures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high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5" dirty="0">
                <a:latin typeface="PMingLiU"/>
                <a:cs typeface="PMingLiU"/>
              </a:rPr>
              <a:t>perat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0" dirty="0">
                <a:latin typeface="PMingLiU"/>
                <a:cs typeface="PMingLiU"/>
              </a:rPr>
              <a:t>res.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2276" y="3877390"/>
            <a:ext cx="2910840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</a:pPr>
            <a:r>
              <a:rPr sz="1000" i="1" spc="50" dirty="0">
                <a:latin typeface="Book Antiqua"/>
                <a:cs typeface="Book Antiqua"/>
              </a:rPr>
              <a:t>Conc</a:t>
            </a:r>
            <a:r>
              <a:rPr sz="1000" i="1" spc="45" dirty="0">
                <a:latin typeface="Book Antiqua"/>
                <a:cs typeface="Book Antiqua"/>
              </a:rPr>
              <a:t>e</a:t>
            </a:r>
            <a:r>
              <a:rPr sz="1000" i="1" spc="5" dirty="0">
                <a:latin typeface="Book Antiqua"/>
                <a:cs typeface="Book Antiqua"/>
              </a:rPr>
              <a:t>ntric</a:t>
            </a:r>
            <a:r>
              <a:rPr sz="1000" i="1" spc="85" dirty="0">
                <a:latin typeface="Book Antiqua"/>
                <a:cs typeface="Book Antiqua"/>
              </a:rPr>
              <a:t> </a:t>
            </a:r>
            <a:r>
              <a:rPr sz="1000" i="1" spc="25" dirty="0">
                <a:latin typeface="Book Antiqua"/>
                <a:cs typeface="Book Antiqua"/>
              </a:rPr>
              <a:t>tubes</a:t>
            </a:r>
            <a:r>
              <a:rPr sz="1000" i="1" dirty="0">
                <a:latin typeface="Book Antiqua"/>
                <a:cs typeface="Book Antiqua"/>
              </a:rPr>
              <a:t>   </a:t>
            </a:r>
            <a:r>
              <a:rPr sz="1000" i="1" spc="60" dirty="0">
                <a:latin typeface="Book Antiqua"/>
                <a:cs typeface="Book Antiqua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transfer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surface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centric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tu</a:t>
            </a:r>
            <a:r>
              <a:rPr sz="1000" spc="95" dirty="0">
                <a:latin typeface="PMingLiU"/>
                <a:cs typeface="PMingLiU"/>
              </a:rPr>
              <a:t>b</a:t>
            </a:r>
            <a:r>
              <a:rPr sz="1000" spc="60" dirty="0">
                <a:latin typeface="PMingLiU"/>
                <a:cs typeface="PMingLiU"/>
              </a:rPr>
              <a:t>ular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exchang</a:t>
            </a:r>
            <a:r>
              <a:rPr sz="1000" spc="5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cons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sts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str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ight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tubes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diff</a:t>
            </a:r>
            <a:r>
              <a:rPr sz="1000" spc="55" dirty="0">
                <a:latin typeface="PMingLiU"/>
                <a:cs typeface="PMingLiU"/>
              </a:rPr>
              <a:t>erent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diameters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concen</a:t>
            </a:r>
            <a:r>
              <a:rPr sz="1000" spc="4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rically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loca</a:t>
            </a:r>
            <a:r>
              <a:rPr sz="1000" spc="50" dirty="0">
                <a:latin typeface="PMingLiU"/>
                <a:cs typeface="PMingLiU"/>
              </a:rPr>
              <a:t>ted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comm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axis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spc="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headers</a:t>
            </a:r>
            <a:r>
              <a:rPr sz="1000" spc="1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both</a:t>
            </a:r>
            <a:r>
              <a:rPr sz="1000" spc="9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en</a:t>
            </a:r>
            <a:r>
              <a:rPr sz="1000" spc="70" dirty="0">
                <a:latin typeface="PMingLiU"/>
                <a:cs typeface="PMingLiU"/>
              </a:rPr>
              <a:t>d</a:t>
            </a:r>
            <a:r>
              <a:rPr sz="1000" spc="30" dirty="0">
                <a:latin typeface="PMingLiU"/>
                <a:cs typeface="PMingLiU"/>
              </a:rPr>
              <a:t>s.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gap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between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</a:t>
            </a:r>
            <a:r>
              <a:rPr sz="1000" spc="125" dirty="0">
                <a:latin typeface="PMingLiU"/>
                <a:cs typeface="PMingLiU"/>
              </a:rPr>
              <a:t>w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concen</a:t>
            </a:r>
            <a:r>
              <a:rPr sz="1000" spc="4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ric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tubes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service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med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85" dirty="0">
                <a:latin typeface="PMingLiU"/>
                <a:cs typeface="PMingLiU"/>
              </a:rPr>
              <a:t>um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both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sides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6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these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82079" y="5201107"/>
            <a:ext cx="2743917" cy="3316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93058" y="8653440"/>
            <a:ext cx="29108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899"/>
              </a:lnSpc>
            </a:pPr>
            <a:r>
              <a:rPr sz="800" spc="45" dirty="0">
                <a:latin typeface="Arial"/>
                <a:cs typeface="Arial"/>
              </a:rPr>
              <a:t>Figure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7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The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tubular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exchanger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tubes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assemb</a:t>
            </a:r>
            <a:r>
              <a:rPr sz="800" spc="-2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 compact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unit.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(Courtesy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Tetra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Pak.)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7763" y="7235723"/>
            <a:ext cx="2822663" cy="1126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6717" y="8497915"/>
            <a:ext cx="291147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3699"/>
              </a:lnSpc>
            </a:pPr>
            <a:r>
              <a:rPr sz="800" spc="45" dirty="0">
                <a:latin typeface="Arial"/>
                <a:cs typeface="Arial"/>
              </a:rPr>
              <a:t>Figure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6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The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system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parallel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low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pattern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for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both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product and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0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heating/coo</a:t>
            </a:r>
            <a:r>
              <a:rPr sz="800" spc="-2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ing</a:t>
            </a:r>
            <a:r>
              <a:rPr sz="800" dirty="0">
                <a:latin typeface="Arial"/>
                <a:cs typeface="Arial"/>
              </a:rPr>
              <a:t>  </a:t>
            </a:r>
            <a:r>
              <a:rPr sz="800" spc="-114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medium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0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channe</a:t>
            </a:r>
            <a:r>
              <a:rPr sz="800" spc="-20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s. 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this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example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the combina</a:t>
            </a:r>
            <a:r>
              <a:rPr sz="800" spc="-20" dirty="0">
                <a:latin typeface="Arial"/>
                <a:cs typeface="Arial"/>
              </a:rPr>
              <a:t>t</a:t>
            </a:r>
            <a:r>
              <a:rPr sz="800" spc="-5" dirty="0">
                <a:latin typeface="Arial"/>
                <a:cs typeface="Arial"/>
              </a:rPr>
              <a:t>ion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is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written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4</a:t>
            </a:r>
            <a:r>
              <a:rPr sz="800" spc="204" dirty="0">
                <a:latin typeface="Arial"/>
                <a:cs typeface="Arial"/>
              </a:rPr>
              <a:t>x</a:t>
            </a:r>
            <a:r>
              <a:rPr sz="800" spc="-5" dirty="0">
                <a:latin typeface="Arial"/>
                <a:cs typeface="Arial"/>
              </a:rPr>
              <a:t>2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2</a:t>
            </a:r>
            <a:r>
              <a:rPr sz="800" spc="204" dirty="0">
                <a:latin typeface="Arial"/>
                <a:cs typeface="Arial"/>
              </a:rPr>
              <a:t>x</a:t>
            </a:r>
            <a:r>
              <a:rPr sz="800" spc="-5" dirty="0">
                <a:latin typeface="Arial"/>
                <a:cs typeface="Arial"/>
              </a:rPr>
              <a:t>4.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(Courtesy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Tetra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Pak.)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9518" y="453059"/>
            <a:ext cx="5921375" cy="0"/>
          </a:xfrm>
          <a:custGeom>
            <a:avLst/>
            <a:gdLst/>
            <a:ahLst/>
            <a:cxnLst/>
            <a:rect l="l" t="t" r="r" b="b"/>
            <a:pathLst>
              <a:path w="5921375">
                <a:moveTo>
                  <a:pt x="0" y="0"/>
                </a:moveTo>
                <a:lnTo>
                  <a:pt x="5921273" y="0"/>
                </a:lnTo>
              </a:path>
            </a:pathLst>
          </a:custGeom>
          <a:ln w="6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38738" y="313916"/>
            <a:ext cx="15652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HEAT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EXCHANGERS</a:t>
            </a:r>
            <a:r>
              <a:rPr sz="900" dirty="0">
                <a:latin typeface="Arial"/>
                <a:cs typeface="Arial"/>
              </a:rPr>
              <a:t>   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1319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782" y="686681"/>
            <a:ext cx="2910840" cy="167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50" dirty="0">
                <a:latin typeface="PMingLiU"/>
                <a:cs typeface="PMingLiU"/>
              </a:rPr>
              <a:t>tubes.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floating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des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gn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de</a:t>
            </a:r>
            <a:r>
              <a:rPr sz="1000" spc="45" dirty="0">
                <a:latin typeface="PMingLiU"/>
                <a:cs typeface="PMingLiU"/>
              </a:rPr>
              <a:t>scribed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above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also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ap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35" dirty="0">
                <a:latin typeface="PMingLiU"/>
                <a:cs typeface="PMingLiU"/>
              </a:rPr>
              <a:t>lied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concen</a:t>
            </a:r>
            <a:r>
              <a:rPr sz="1000" spc="4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ric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tu</a:t>
            </a:r>
            <a:r>
              <a:rPr sz="1000" spc="95" dirty="0">
                <a:latin typeface="PMingLiU"/>
                <a:cs typeface="PMingLiU"/>
              </a:rPr>
              <a:t>b</a:t>
            </a:r>
            <a:r>
              <a:rPr sz="1000" spc="30" dirty="0">
                <a:latin typeface="PMingLiU"/>
                <a:cs typeface="PMingLiU"/>
              </a:rPr>
              <a:t>es.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addition,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multi/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mono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inserts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co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centric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inserts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interchan</a:t>
            </a:r>
            <a:r>
              <a:rPr sz="1000" spc="70" dirty="0">
                <a:latin typeface="PMingLiU"/>
                <a:cs typeface="PMingLiU"/>
              </a:rPr>
              <a:t>g</a:t>
            </a:r>
            <a:r>
              <a:rPr sz="1000" spc="45" dirty="0">
                <a:latin typeface="PMingLiU"/>
                <a:cs typeface="PMingLiU"/>
              </a:rPr>
              <a:t>eable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 maximum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flexibilit</a:t>
            </a:r>
            <a:r>
              <a:rPr sz="1000" spc="45" dirty="0">
                <a:latin typeface="PMingLiU"/>
                <a:cs typeface="PMingLiU"/>
              </a:rPr>
              <a:t>y.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55" dirty="0">
                <a:latin typeface="PMingLiU"/>
                <a:cs typeface="PMingLiU"/>
              </a:rPr>
              <a:t> concen</a:t>
            </a:r>
            <a:r>
              <a:rPr sz="1000" spc="4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ric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tube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especially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sui</a:t>
            </a:r>
            <a:r>
              <a:rPr sz="1000" spc="40" dirty="0">
                <a:latin typeface="PMingLiU"/>
                <a:cs typeface="PMingLiU"/>
              </a:rPr>
              <a:t>t</a:t>
            </a:r>
            <a:r>
              <a:rPr sz="1000" spc="50" dirty="0">
                <a:latin typeface="PMingLiU"/>
                <a:cs typeface="PMingLiU"/>
              </a:rPr>
              <a:t>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30" dirty="0">
                <a:latin typeface="PMingLiU"/>
                <a:cs typeface="PMingLiU"/>
              </a:rPr>
              <a:t>cessing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visc</a:t>
            </a:r>
            <a:r>
              <a:rPr sz="1000" spc="45" dirty="0">
                <a:latin typeface="PMingLiU"/>
                <a:cs typeface="PMingLiU"/>
              </a:rPr>
              <a:t>ous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65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oducts,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dessert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puddings.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Due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product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layer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an</a:t>
            </a:r>
            <a:r>
              <a:rPr sz="1000" spc="85" dirty="0">
                <a:latin typeface="PMingLiU"/>
                <a:cs typeface="PMingLiU"/>
              </a:rPr>
              <a:t>n</a:t>
            </a:r>
            <a:r>
              <a:rPr sz="1000" spc="60" dirty="0">
                <a:latin typeface="PMingLiU"/>
                <a:cs typeface="PMingLiU"/>
              </a:rPr>
              <a:t>ular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cha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40" dirty="0">
                <a:latin typeface="PMingLiU"/>
                <a:cs typeface="PMingLiU"/>
              </a:rPr>
              <a:t>nel,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very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efficient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tran</a:t>
            </a:r>
            <a:r>
              <a:rPr sz="1000" spc="6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fer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achieved.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Also,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due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single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ct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channel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design,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risk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mal</a:t>
            </a:r>
            <a:r>
              <a:rPr sz="1000" spc="70" dirty="0">
                <a:latin typeface="PMingLiU"/>
                <a:cs typeface="PMingLiU"/>
              </a:rPr>
              <a:t>d</a:t>
            </a:r>
            <a:r>
              <a:rPr sz="1000" spc="15" dirty="0">
                <a:latin typeface="PMingLiU"/>
                <a:cs typeface="PMingLiU"/>
              </a:rPr>
              <a:t>is- </a:t>
            </a:r>
            <a:r>
              <a:rPr sz="1000" spc="55" dirty="0">
                <a:latin typeface="PMingLiU"/>
                <a:cs typeface="PMingLiU"/>
              </a:rPr>
              <a:t>trib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60" dirty="0">
                <a:latin typeface="PMingLiU"/>
                <a:cs typeface="PMingLiU"/>
              </a:rPr>
              <a:t>tion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across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parallel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tubes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viscous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products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elimi</a:t>
            </a:r>
            <a:r>
              <a:rPr sz="1000" spc="60" dirty="0">
                <a:latin typeface="PMingLiU"/>
                <a:cs typeface="PMingLiU"/>
              </a:rPr>
              <a:t>nated.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492" y="2487837"/>
            <a:ext cx="2914015" cy="394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-635" algn="just">
              <a:lnSpc>
                <a:spcPct val="100000"/>
              </a:lnSpc>
            </a:pPr>
            <a:r>
              <a:rPr sz="1000" spc="-80" dirty="0">
                <a:latin typeface="Times New Roman"/>
                <a:cs typeface="Times New Roman"/>
              </a:rPr>
              <a:t>S</a:t>
            </a:r>
            <a:r>
              <a:rPr sz="1000" spc="25" dirty="0">
                <a:latin typeface="Times New Roman"/>
                <a:cs typeface="Times New Roman"/>
              </a:rPr>
              <a:t>c</a:t>
            </a:r>
            <a:r>
              <a:rPr sz="1000" spc="-5" dirty="0">
                <a:latin typeface="Times New Roman"/>
                <a:cs typeface="Times New Roman"/>
              </a:rPr>
              <a:t>r</a:t>
            </a:r>
            <a:r>
              <a:rPr sz="1000" spc="30" dirty="0">
                <a:latin typeface="Times New Roman"/>
                <a:cs typeface="Times New Roman"/>
              </a:rPr>
              <a:t>a</a:t>
            </a:r>
            <a:r>
              <a:rPr sz="1000" spc="35" dirty="0">
                <a:latin typeface="Times New Roman"/>
                <a:cs typeface="Times New Roman"/>
              </a:rPr>
              <a:t>p</a:t>
            </a:r>
            <a:r>
              <a:rPr sz="1000" spc="-15" dirty="0">
                <a:latin typeface="Times New Roman"/>
                <a:cs typeface="Times New Roman"/>
              </a:rPr>
              <a:t>e</a:t>
            </a:r>
            <a:r>
              <a:rPr sz="1000" spc="35" dirty="0">
                <a:latin typeface="Times New Roman"/>
                <a:cs typeface="Times New Roman"/>
              </a:rPr>
              <a:t>d</a:t>
            </a:r>
            <a:r>
              <a:rPr sz="1000" spc="-20" dirty="0">
                <a:latin typeface="Times New Roman"/>
                <a:cs typeface="Times New Roman"/>
              </a:rPr>
              <a:t>-</a:t>
            </a:r>
            <a:r>
              <a:rPr sz="1000" spc="-25" dirty="0">
                <a:latin typeface="Times New Roman"/>
                <a:cs typeface="Times New Roman"/>
              </a:rPr>
              <a:t>s</a:t>
            </a:r>
            <a:r>
              <a:rPr sz="1000" spc="35" dirty="0">
                <a:latin typeface="Times New Roman"/>
                <a:cs typeface="Times New Roman"/>
              </a:rPr>
              <a:t>ur</a:t>
            </a:r>
            <a:r>
              <a:rPr sz="1000" spc="-20" dirty="0">
                <a:latin typeface="Times New Roman"/>
                <a:cs typeface="Times New Roman"/>
              </a:rPr>
              <a:t>f</a:t>
            </a:r>
            <a:r>
              <a:rPr sz="1000" spc="30" dirty="0">
                <a:latin typeface="Times New Roman"/>
                <a:cs typeface="Times New Roman"/>
              </a:rPr>
              <a:t>a</a:t>
            </a:r>
            <a:r>
              <a:rPr sz="1000" spc="-15" dirty="0">
                <a:latin typeface="Times New Roman"/>
                <a:cs typeface="Times New Roman"/>
              </a:rPr>
              <a:t>c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h</a:t>
            </a:r>
            <a:r>
              <a:rPr sz="1000" spc="-15" dirty="0">
                <a:latin typeface="Times New Roman"/>
                <a:cs typeface="Times New Roman"/>
              </a:rPr>
              <a:t>e</a:t>
            </a:r>
            <a:r>
              <a:rPr sz="1000" spc="50" dirty="0">
                <a:latin typeface="Times New Roman"/>
                <a:cs typeface="Times New Roman"/>
              </a:rPr>
              <a:t>at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e</a:t>
            </a:r>
            <a:r>
              <a:rPr sz="1000" spc="35" dirty="0">
                <a:latin typeface="Times New Roman"/>
                <a:cs typeface="Times New Roman"/>
              </a:rPr>
              <a:t>x</a:t>
            </a:r>
            <a:r>
              <a:rPr sz="1000" spc="-15" dirty="0">
                <a:latin typeface="Times New Roman"/>
                <a:cs typeface="Times New Roman"/>
              </a:rPr>
              <a:t>c</a:t>
            </a:r>
            <a:r>
              <a:rPr sz="1000" spc="30" dirty="0">
                <a:latin typeface="Times New Roman"/>
                <a:cs typeface="Times New Roman"/>
              </a:rPr>
              <a:t>h</a:t>
            </a:r>
            <a:r>
              <a:rPr sz="1000" spc="45" dirty="0">
                <a:latin typeface="Times New Roman"/>
                <a:cs typeface="Times New Roman"/>
              </a:rPr>
              <a:t>a</a:t>
            </a:r>
            <a:r>
              <a:rPr sz="1000" spc="25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g</a:t>
            </a:r>
            <a:r>
              <a:rPr sz="1000" spc="-30" dirty="0">
                <a:latin typeface="Times New Roman"/>
                <a:cs typeface="Times New Roman"/>
              </a:rPr>
              <a:t>e</a:t>
            </a:r>
            <a:r>
              <a:rPr sz="1000" spc="35" dirty="0">
                <a:latin typeface="Times New Roman"/>
                <a:cs typeface="Times New Roman"/>
              </a:rPr>
              <a:t>r</a:t>
            </a:r>
            <a:r>
              <a:rPr sz="1000" spc="-10" dirty="0">
                <a:latin typeface="Times New Roman"/>
                <a:cs typeface="Times New Roman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PMingLiU"/>
                <a:cs typeface="PMingLiU"/>
              </a:rPr>
              <a:t>Th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dirty="0">
                <a:latin typeface="PMingLiU"/>
                <a:cs typeface="PMingLiU"/>
              </a:rPr>
              <a:t>s</a:t>
            </a:r>
            <a:r>
              <a:rPr sz="1000" spc="10" dirty="0">
                <a:latin typeface="PMingLiU"/>
                <a:cs typeface="PMingLiU"/>
              </a:rPr>
              <a:t>c</a:t>
            </a:r>
            <a:r>
              <a:rPr sz="1000" spc="55" dirty="0">
                <a:latin typeface="PMingLiU"/>
                <a:cs typeface="PMingLiU"/>
              </a:rPr>
              <a:t>r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55" dirty="0">
                <a:latin typeface="PMingLiU"/>
                <a:cs typeface="PMingLiU"/>
              </a:rPr>
              <a:t>p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25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-s</a:t>
            </a:r>
            <a:r>
              <a:rPr sz="1000" spc="65" dirty="0">
                <a:latin typeface="PMingLiU"/>
                <a:cs typeface="PMingLiU"/>
              </a:rPr>
              <a:t>u</a:t>
            </a:r>
            <a:r>
              <a:rPr sz="1000" spc="55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f</a:t>
            </a:r>
            <a:r>
              <a:rPr sz="1000" spc="50" dirty="0">
                <a:latin typeface="PMingLiU"/>
                <a:cs typeface="PMingLiU"/>
              </a:rPr>
              <a:t>a</a:t>
            </a:r>
            <a:r>
              <a:rPr sz="1000" spc="25" dirty="0">
                <a:latin typeface="PMingLiU"/>
                <a:cs typeface="PMingLiU"/>
              </a:rPr>
              <a:t>ce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hea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exchang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10" dirty="0">
                <a:latin typeface="PMingLiU"/>
                <a:cs typeface="PMingLiU"/>
              </a:rPr>
              <a:t> (</a:t>
            </a:r>
            <a:r>
              <a:rPr sz="1000" spc="1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Figur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e</a:t>
            </a:r>
            <a:r>
              <a:rPr sz="1000" spc="3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5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8</a:t>
            </a:r>
            <a:r>
              <a:rPr sz="1000" spc="15" dirty="0">
                <a:latin typeface="PMingLiU"/>
                <a:cs typeface="PMingLiU"/>
              </a:rPr>
              <a:t>) is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designed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heating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cooli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vis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55" dirty="0">
                <a:latin typeface="PMingLiU"/>
                <a:cs typeface="PMingLiU"/>
              </a:rPr>
              <a:t>ous,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sticky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lu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50" dirty="0">
                <a:latin typeface="PMingLiU"/>
                <a:cs typeface="PMingLiU"/>
              </a:rPr>
              <a:t>py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products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crysta</a:t>
            </a:r>
            <a:r>
              <a:rPr sz="1000" spc="35" dirty="0">
                <a:latin typeface="PMingLiU"/>
                <a:cs typeface="PMingLiU"/>
              </a:rPr>
              <a:t>l</a:t>
            </a:r>
            <a:r>
              <a:rPr sz="1000" spc="45" dirty="0">
                <a:latin typeface="PMingLiU"/>
                <a:cs typeface="PMingLiU"/>
              </a:rPr>
              <a:t>lization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45" dirty="0">
                <a:latin typeface="PMingLiU"/>
                <a:cs typeface="PMingLiU"/>
              </a:rPr>
              <a:t>ucts.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opera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pres</a:t>
            </a:r>
            <a:r>
              <a:rPr sz="1000" spc="45" dirty="0">
                <a:latin typeface="PMingLiU"/>
                <a:cs typeface="PMingLiU"/>
              </a:rPr>
              <a:t>sures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45" dirty="0">
                <a:latin typeface="PMingLiU"/>
                <a:cs typeface="PMingLiU"/>
              </a:rPr>
              <a:t>ct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side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are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high,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oft</a:t>
            </a:r>
            <a:r>
              <a:rPr sz="1000" spc="6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much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as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4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MPa.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All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55" dirty="0">
                <a:latin typeface="PMingLiU"/>
                <a:cs typeface="PMingLiU"/>
              </a:rPr>
              <a:t>ducts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that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pumped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therefore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tre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55" dirty="0">
                <a:latin typeface="PMingLiU"/>
                <a:cs typeface="PMingLiU"/>
              </a:rPr>
              <a:t>ted.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A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scraped-sur</a:t>
            </a:r>
            <a:r>
              <a:rPr sz="1000" spc="35" dirty="0">
                <a:latin typeface="PMingLiU"/>
                <a:cs typeface="PMingLiU"/>
              </a:rPr>
              <a:t>face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60" dirty="0">
                <a:latin typeface="PMingLiU"/>
                <a:cs typeface="PMingLiU"/>
              </a:rPr>
              <a:t>x</a:t>
            </a:r>
            <a:r>
              <a:rPr sz="1000" spc="55" dirty="0">
                <a:latin typeface="PMingLiU"/>
                <a:cs typeface="PMingLiU"/>
              </a:rPr>
              <a:t>changer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consists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cylinder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which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pumped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cou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50" dirty="0">
                <a:latin typeface="PMingLiU"/>
                <a:cs typeface="PMingLiU"/>
              </a:rPr>
              <a:t>tercurr</a:t>
            </a:r>
            <a:r>
              <a:rPr sz="1000" spc="70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service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medi</a:t>
            </a:r>
            <a:r>
              <a:rPr sz="1000" spc="70" dirty="0">
                <a:latin typeface="PMingLiU"/>
                <a:cs typeface="PMingLiU"/>
              </a:rPr>
              <a:t>u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surroun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jacket.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Exchangeab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rotors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vari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45" dirty="0">
                <a:latin typeface="PMingLiU"/>
                <a:cs typeface="PMingLiU"/>
              </a:rPr>
              <a:t>us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dia</a:t>
            </a:r>
            <a:r>
              <a:rPr sz="1000" spc="110" dirty="0">
                <a:latin typeface="PMingLiU"/>
                <a:cs typeface="PMingLiU"/>
              </a:rPr>
              <a:t>m</a:t>
            </a:r>
            <a:r>
              <a:rPr sz="1000" spc="40" dirty="0">
                <a:latin typeface="PMingLiU"/>
                <a:cs typeface="PMingLiU"/>
              </a:rPr>
              <a:t>eters,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from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50.8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127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mm,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vary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pin/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blade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conf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gurations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all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ada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65" dirty="0">
                <a:latin typeface="PMingLiU"/>
                <a:cs typeface="PMingLiU"/>
              </a:rPr>
              <a:t>tation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differ</a:t>
            </a:r>
            <a:r>
              <a:rPr sz="1000" spc="50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nt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ap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45" dirty="0">
                <a:latin typeface="PMingLiU"/>
                <a:cs typeface="PMingLiU"/>
              </a:rPr>
              <a:t>lications.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Smaller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dia</a:t>
            </a:r>
            <a:r>
              <a:rPr sz="1000" spc="110" dirty="0">
                <a:latin typeface="PMingLiU"/>
                <a:cs typeface="PMingLiU"/>
              </a:rPr>
              <a:t>m</a:t>
            </a:r>
            <a:r>
              <a:rPr sz="1000" spc="45" dirty="0">
                <a:latin typeface="PMingLiU"/>
                <a:cs typeface="PMingLiU"/>
              </a:rPr>
              <a:t>eter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rotors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allow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larger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partic</a:t>
            </a:r>
            <a:r>
              <a:rPr sz="1000" spc="45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es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(up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25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pass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cylin</a:t>
            </a:r>
            <a:r>
              <a:rPr sz="1000" spc="60" dirty="0">
                <a:latin typeface="PMingLiU"/>
                <a:cs typeface="PMingLiU"/>
              </a:rPr>
              <a:t>d</a:t>
            </a:r>
            <a:r>
              <a:rPr sz="1000" spc="45" dirty="0">
                <a:latin typeface="PMingLiU"/>
                <a:cs typeface="PMingLiU"/>
              </a:rPr>
              <a:t>er,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while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lar</a:t>
            </a:r>
            <a:r>
              <a:rPr sz="1000" spc="65" dirty="0">
                <a:latin typeface="PMingLiU"/>
                <a:cs typeface="PMingLiU"/>
              </a:rPr>
              <a:t>g</a:t>
            </a:r>
            <a:r>
              <a:rPr sz="1000" spc="45" dirty="0">
                <a:latin typeface="PMingLiU"/>
                <a:cs typeface="PMingLiU"/>
              </a:rPr>
              <a:t>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dia</a:t>
            </a:r>
            <a:r>
              <a:rPr sz="1000" spc="110" dirty="0">
                <a:latin typeface="PMingLiU"/>
                <a:cs typeface="PMingLiU"/>
              </a:rPr>
              <a:t>m</a:t>
            </a:r>
            <a:r>
              <a:rPr sz="1000" spc="45" dirty="0">
                <a:latin typeface="PMingLiU"/>
                <a:cs typeface="PMingLiU"/>
              </a:rPr>
              <a:t>eter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rotors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resu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60" dirty="0">
                <a:latin typeface="PMingLiU"/>
                <a:cs typeface="PMingLiU"/>
              </a:rPr>
              <a:t>horter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resid-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ence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time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m</a:t>
            </a:r>
            <a:r>
              <a:rPr sz="1000" spc="60" dirty="0">
                <a:latin typeface="PMingLiU"/>
                <a:cs typeface="PMingLiU"/>
              </a:rPr>
              <a:t>proved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thermal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perfo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60" dirty="0">
                <a:latin typeface="PMingLiU"/>
                <a:cs typeface="PMingLiU"/>
              </a:rPr>
              <a:t>mance.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</a:t>
            </a:r>
            <a:r>
              <a:rPr sz="1000" spc="85" dirty="0">
                <a:latin typeface="PMingLiU"/>
                <a:cs typeface="PMingLiU"/>
              </a:rPr>
              <a:t>d</a:t>
            </a:r>
            <a:r>
              <a:rPr sz="1000" spc="55" dirty="0">
                <a:latin typeface="PMingLiU"/>
                <a:cs typeface="PMingLiU"/>
              </a:rPr>
              <a:t>uct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ente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vertic</a:t>
            </a:r>
            <a:r>
              <a:rPr sz="1000" spc="55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cylinder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lower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port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conti</a:t>
            </a:r>
            <a:r>
              <a:rPr sz="1000" spc="75" dirty="0">
                <a:latin typeface="PMingLiU"/>
                <a:cs typeface="PMingLiU"/>
              </a:rPr>
              <a:t>n</a:t>
            </a:r>
            <a:r>
              <a:rPr sz="1000" spc="50" dirty="0">
                <a:latin typeface="PMingLiU"/>
                <a:cs typeface="PMingLiU"/>
              </a:rPr>
              <a:t>uously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flows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upwa</a:t>
            </a:r>
            <a:r>
              <a:rPr sz="1000" spc="55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 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cylinde</a:t>
            </a:r>
            <a:r>
              <a:rPr sz="1000" spc="40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At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proces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start-up,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all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air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comp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35" dirty="0">
                <a:latin typeface="PMingLiU"/>
                <a:cs typeface="PMingLiU"/>
              </a:rPr>
              <a:t>etely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purged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ahead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product,</a:t>
            </a:r>
            <a:r>
              <a:rPr sz="1000" spc="50" dirty="0">
                <a:latin typeface="PMingLiU"/>
                <a:cs typeface="PMingLiU"/>
              </a:rPr>
              <a:t> allowing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comp</a:t>
            </a:r>
            <a:r>
              <a:rPr sz="1000" spc="40" dirty="0">
                <a:latin typeface="PMingLiU"/>
                <a:cs typeface="PMingLiU"/>
              </a:rPr>
              <a:t>lete 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unifo</a:t>
            </a:r>
            <a:r>
              <a:rPr sz="1000" spc="50" dirty="0">
                <a:latin typeface="PMingLiU"/>
                <a:cs typeface="PMingLiU"/>
              </a:rPr>
              <a:t>r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coverage</a:t>
            </a:r>
            <a:r>
              <a:rPr sz="1000" spc="12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heating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spc="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cooli</a:t>
            </a:r>
            <a:r>
              <a:rPr sz="1000" spc="7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surf</a:t>
            </a:r>
            <a:r>
              <a:rPr sz="1000" spc="60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ce.</a:t>
            </a:r>
            <a:endParaRPr sz="1000">
              <a:latin typeface="PMingLiU"/>
              <a:cs typeface="PMingLiU"/>
            </a:endParaRPr>
          </a:p>
          <a:p>
            <a:pPr marL="12700" marR="5715" indent="129539" algn="just">
              <a:lnSpc>
                <a:spcPts val="1200"/>
              </a:lnSpc>
              <a:spcBef>
                <a:spcPts val="30"/>
              </a:spcBef>
            </a:pPr>
            <a:r>
              <a:rPr sz="1000" spc="9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5" dirty="0">
                <a:latin typeface="PMingLiU"/>
                <a:cs typeface="PMingLiU"/>
              </a:rPr>
              <a:t> 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b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ad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on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95" dirty="0">
                <a:latin typeface="PMingLiU"/>
                <a:cs typeface="PMingLiU"/>
              </a:rPr>
              <a:t>u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ly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5" dirty="0">
                <a:latin typeface="PMingLiU"/>
                <a:cs typeface="PMingLiU"/>
              </a:rPr>
              <a:t> r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75" dirty="0">
                <a:latin typeface="PMingLiU"/>
                <a:cs typeface="PMingLiU"/>
              </a:rPr>
              <a:t> 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odu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f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y</a:t>
            </a:r>
            <a:r>
              <a:rPr sz="1000" spc="25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nd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110" dirty="0">
                <a:latin typeface="PMingLiU"/>
                <a:cs typeface="PMingLiU"/>
              </a:rPr>
              <a:t> w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(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F</a:t>
            </a:r>
            <a:r>
              <a:rPr sz="1000" spc="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i</a:t>
            </a:r>
            <a:r>
              <a:rPr sz="1000" spc="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g</a:t>
            </a:r>
            <a:r>
              <a:rPr sz="1000" spc="6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u</a:t>
            </a:r>
            <a:r>
              <a:rPr sz="1000" spc="55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e</a:t>
            </a:r>
            <a:r>
              <a:rPr sz="1000" spc="12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000" spc="60" dirty="0">
                <a:solidFill>
                  <a:srgbClr val="0000FF"/>
                </a:solidFill>
                <a:latin typeface="Times New Roman"/>
                <a:cs typeface="Times New Roman"/>
                <a:hlinkClick r:id="rId2" action="ppaction://hlinksldjump"/>
              </a:rPr>
              <a:t>9</a:t>
            </a:r>
            <a:r>
              <a:rPr sz="1000" spc="20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un</a:t>
            </a:r>
            <a:r>
              <a:rPr sz="1000" spc="20" dirty="0">
                <a:latin typeface="PMingLiU"/>
                <a:cs typeface="PMingLiU"/>
              </a:rPr>
              <a:t>if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tr</a:t>
            </a:r>
            <a:r>
              <a:rPr sz="1000" spc="90" dirty="0">
                <a:latin typeface="PMingLiU"/>
                <a:cs typeface="PMingLiU"/>
              </a:rPr>
              <a:t>an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25" dirty="0">
                <a:latin typeface="PMingLiU"/>
                <a:cs typeface="PMingLiU"/>
              </a:rPr>
              <a:t>f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odu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45" dirty="0">
                <a:latin typeface="PMingLiU"/>
                <a:cs typeface="PMingLiU"/>
              </a:rPr>
              <a:t>. 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add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on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f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k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2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po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1218" y="687819"/>
            <a:ext cx="2917825" cy="167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55" algn="just">
              <a:lnSpc>
                <a:spcPct val="100000"/>
              </a:lnSpc>
            </a:pPr>
            <a:r>
              <a:rPr sz="1000" spc="9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odu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x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y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nd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upp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po</a:t>
            </a:r>
            <a:r>
              <a:rPr sz="1000" spc="75" dirty="0">
                <a:latin typeface="PMingLiU"/>
                <a:cs typeface="PMingLiU"/>
              </a:rPr>
              <a:t>rt</a:t>
            </a:r>
            <a:r>
              <a:rPr sz="1000" spc="45" dirty="0">
                <a:latin typeface="PMingLiU"/>
                <a:cs typeface="PMingLiU"/>
              </a:rPr>
              <a:t>. </a:t>
            </a:r>
            <a:r>
              <a:rPr sz="1000" spc="35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odu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f</a:t>
            </a:r>
            <a:r>
              <a:rPr sz="1000" spc="-5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00" dirty="0">
                <a:latin typeface="PMingLiU"/>
                <a:cs typeface="PMingLiU"/>
              </a:rPr>
              <a:t>w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70" dirty="0">
                <a:latin typeface="PMingLiU"/>
                <a:cs typeface="PMingLiU"/>
              </a:rPr>
              <a:t>t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op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rt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odu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f</a:t>
            </a:r>
            <a:r>
              <a:rPr sz="1000" spc="-5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10" dirty="0">
                <a:latin typeface="PMingLiU"/>
                <a:cs typeface="PMingLiU"/>
              </a:rPr>
              <a:t>w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ou</a:t>
            </a:r>
            <a:r>
              <a:rPr sz="1000" spc="30" dirty="0">
                <a:latin typeface="PMingLiU"/>
                <a:cs typeface="PMingLiU"/>
              </a:rPr>
              <a:t>g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y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55" dirty="0">
                <a:latin typeface="PMingLiU"/>
                <a:cs typeface="PMingLiU"/>
              </a:rPr>
              <a:t>d</a:t>
            </a:r>
            <a:r>
              <a:rPr sz="1000" spc="70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hu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do</a:t>
            </a:r>
            <a:r>
              <a:rPr sz="1000" spc="114" dirty="0">
                <a:latin typeface="PMingLiU"/>
                <a:cs typeface="PMingLiU"/>
              </a:rPr>
              <a:t>w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nk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l 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odu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b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b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w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 </a:t>
            </a:r>
            <a:r>
              <a:rPr sz="1000" spc="110" dirty="0">
                <a:latin typeface="PMingLiU"/>
                <a:cs typeface="PMingLiU"/>
              </a:rPr>
              <a:t>w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x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w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odu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35" dirty="0">
                <a:latin typeface="PMingLiU"/>
                <a:cs typeface="PMingLiU"/>
              </a:rPr>
              <a:t>ve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ev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un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F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20" dirty="0">
                <a:latin typeface="PMingLiU"/>
                <a:cs typeface="PMingLiU"/>
              </a:rPr>
              <a:t>ll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14" dirty="0">
                <a:latin typeface="PMingLiU"/>
                <a:cs typeface="PMingLiU"/>
              </a:rPr>
              <a:t>w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60" dirty="0">
                <a:latin typeface="PMingLiU"/>
                <a:cs typeface="PMingLiU"/>
              </a:rPr>
              <a:t>p</a:t>
            </a:r>
            <a:r>
              <a:rPr sz="1000" spc="50" dirty="0">
                <a:latin typeface="PMingLiU"/>
                <a:cs typeface="PMingLiU"/>
              </a:rPr>
              <a:t>l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na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f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20" dirty="0">
                <a:latin typeface="PMingLiU"/>
                <a:cs typeface="PMingLiU"/>
              </a:rPr>
              <a:t>li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an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0" dirty="0">
                <a:latin typeface="PMingLiU"/>
                <a:cs typeface="PMingLiU"/>
              </a:rPr>
              <a:t>-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25" dirty="0">
                <a:latin typeface="PMingLiU"/>
                <a:cs typeface="PMingLiU"/>
              </a:rPr>
              <a:t>l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(</a:t>
            </a:r>
            <a:r>
              <a:rPr sz="1000" spc="100" dirty="0">
                <a:latin typeface="PMingLiU"/>
                <a:cs typeface="PMingLiU"/>
              </a:rPr>
              <a:t>C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P</a:t>
            </a:r>
            <a:r>
              <a:rPr sz="1000" spc="15" dirty="0">
                <a:latin typeface="PMingLiU"/>
                <a:cs typeface="PMingLiU"/>
              </a:rPr>
              <a:t>)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spc="95" dirty="0">
                <a:latin typeface="PMingLiU"/>
                <a:cs typeface="PMingLiU"/>
              </a:rPr>
              <a:t>d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han</a:t>
            </a:r>
            <a:r>
              <a:rPr sz="1000" spc="35" dirty="0">
                <a:latin typeface="PMingLiU"/>
                <a:cs typeface="PMingLiU"/>
              </a:rPr>
              <a:t>ge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on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abo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b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ad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x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han</a:t>
            </a:r>
            <a:r>
              <a:rPr sz="1000" spc="30" dirty="0">
                <a:latin typeface="PMingLiU"/>
                <a:cs typeface="PMingLiU"/>
              </a:rPr>
              <a:t>g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ab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45" dirty="0">
                <a:latin typeface="PMingLiU"/>
                <a:cs typeface="PMingLiU"/>
              </a:rPr>
              <a:t>,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op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110" dirty="0">
                <a:latin typeface="PMingLiU"/>
                <a:cs typeface="PMingLiU"/>
              </a:rPr>
              <a:t>w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po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b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o</a:t>
            </a:r>
            <a:r>
              <a:rPr sz="1000" spc="125" dirty="0">
                <a:latin typeface="PMingLiU"/>
                <a:cs typeface="PMingLiU"/>
              </a:rPr>
              <a:t>w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au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-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9446" y="2358649"/>
            <a:ext cx="29102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</a:pP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ic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35" dirty="0">
                <a:latin typeface="PMingLiU"/>
                <a:cs typeface="PMingLiU"/>
              </a:rPr>
              <a:t>y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25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c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if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20" dirty="0">
                <a:latin typeface="PMingLiU"/>
                <a:cs typeface="PMingLiU"/>
              </a:rPr>
              <a:t>li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10" dirty="0">
                <a:latin typeface="PMingLiU"/>
                <a:cs typeface="PMingLiU"/>
              </a:rPr>
              <a:t>w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0" dirty="0">
                <a:latin typeface="PMingLiU"/>
                <a:cs typeface="PMingLiU"/>
              </a:rPr>
              <a:t>/</a:t>
            </a:r>
            <a:r>
              <a:rPr sz="1000" spc="90" dirty="0">
                <a:latin typeface="PMingLiU"/>
                <a:cs typeface="PMingLiU"/>
              </a:rPr>
              <a:t>b</a:t>
            </a:r>
            <a:r>
              <a:rPr sz="1000" spc="25" dirty="0">
                <a:latin typeface="PMingLiU"/>
                <a:cs typeface="PMingLiU"/>
              </a:rPr>
              <a:t>l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90" dirty="0">
                <a:latin typeface="PMingLiU"/>
                <a:cs typeface="PMingLiU"/>
              </a:rPr>
              <a:t>b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(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F</a:t>
            </a:r>
            <a:r>
              <a:rPr sz="1000" spc="5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000" spc="0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g</a:t>
            </a:r>
            <a:r>
              <a:rPr sz="1000" spc="60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u</a:t>
            </a:r>
            <a:r>
              <a:rPr sz="1000" spc="55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r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e  </a:t>
            </a:r>
            <a:r>
              <a:rPr sz="1000" spc="10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000" spc="60" dirty="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/>
              </a:rPr>
              <a:t>10</a:t>
            </a:r>
            <a:r>
              <a:rPr sz="1000" spc="25" dirty="0">
                <a:latin typeface="PMingLiU"/>
                <a:cs typeface="PMingLiU"/>
              </a:rPr>
              <a:t>)</a:t>
            </a:r>
            <a:r>
              <a:rPr sz="1000" spc="45" dirty="0">
                <a:latin typeface="PMingLiU"/>
                <a:cs typeface="PMingLiU"/>
              </a:rPr>
              <a:t>.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0381" y="4472609"/>
            <a:ext cx="114300" cy="461645"/>
          </a:xfrm>
          <a:custGeom>
            <a:avLst/>
            <a:gdLst/>
            <a:ahLst/>
            <a:cxnLst/>
            <a:rect l="l" t="t" r="r" b="b"/>
            <a:pathLst>
              <a:path w="114300" h="461645">
                <a:moveTo>
                  <a:pt x="114287" y="458393"/>
                </a:moveTo>
                <a:lnTo>
                  <a:pt x="114287" y="460070"/>
                </a:lnTo>
                <a:lnTo>
                  <a:pt x="112928" y="461441"/>
                </a:lnTo>
                <a:lnTo>
                  <a:pt x="111239" y="461441"/>
                </a:lnTo>
                <a:lnTo>
                  <a:pt x="3048" y="461441"/>
                </a:lnTo>
                <a:lnTo>
                  <a:pt x="1358" y="461441"/>
                </a:lnTo>
                <a:lnTo>
                  <a:pt x="0" y="460070"/>
                </a:lnTo>
                <a:lnTo>
                  <a:pt x="0" y="458393"/>
                </a:lnTo>
                <a:lnTo>
                  <a:pt x="0" y="3060"/>
                </a:lnTo>
                <a:lnTo>
                  <a:pt x="0" y="1371"/>
                </a:lnTo>
                <a:lnTo>
                  <a:pt x="1358" y="0"/>
                </a:lnTo>
                <a:lnTo>
                  <a:pt x="3048" y="0"/>
                </a:lnTo>
                <a:lnTo>
                  <a:pt x="111239" y="0"/>
                </a:lnTo>
                <a:lnTo>
                  <a:pt x="112928" y="0"/>
                </a:lnTo>
                <a:lnTo>
                  <a:pt x="114287" y="1371"/>
                </a:lnTo>
                <a:lnTo>
                  <a:pt x="114287" y="3060"/>
                </a:lnTo>
                <a:lnTo>
                  <a:pt x="114287" y="45839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0405" y="4458157"/>
            <a:ext cx="114935" cy="33655"/>
          </a:xfrm>
          <a:custGeom>
            <a:avLst/>
            <a:gdLst/>
            <a:ahLst/>
            <a:cxnLst/>
            <a:rect l="l" t="t" r="r" b="b"/>
            <a:pathLst>
              <a:path w="114935" h="33654">
                <a:moveTo>
                  <a:pt x="56153" y="0"/>
                </a:moveTo>
                <a:lnTo>
                  <a:pt x="9736" y="7838"/>
                </a:lnTo>
                <a:lnTo>
                  <a:pt x="0" y="21092"/>
                </a:lnTo>
                <a:lnTo>
                  <a:pt x="6164" y="25209"/>
                </a:lnTo>
                <a:lnTo>
                  <a:pt x="16513" y="28668"/>
                </a:lnTo>
                <a:lnTo>
                  <a:pt x="30901" y="31284"/>
                </a:lnTo>
                <a:lnTo>
                  <a:pt x="49184" y="32875"/>
                </a:lnTo>
                <a:lnTo>
                  <a:pt x="71215" y="33256"/>
                </a:lnTo>
                <a:lnTo>
                  <a:pt x="88453" y="30995"/>
                </a:lnTo>
                <a:lnTo>
                  <a:pt x="102134" y="27302"/>
                </a:lnTo>
                <a:lnTo>
                  <a:pt x="111152" y="22498"/>
                </a:lnTo>
                <a:lnTo>
                  <a:pt x="114403" y="16903"/>
                </a:lnTo>
                <a:lnTo>
                  <a:pt x="112428" y="12519"/>
                </a:lnTo>
                <a:lnTo>
                  <a:pt x="104628" y="7521"/>
                </a:lnTo>
                <a:lnTo>
                  <a:pt x="91840" y="3543"/>
                </a:lnTo>
                <a:lnTo>
                  <a:pt x="75399" y="942"/>
                </a:lnTo>
                <a:lnTo>
                  <a:pt x="56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0405" y="4458157"/>
            <a:ext cx="114935" cy="33655"/>
          </a:xfrm>
          <a:custGeom>
            <a:avLst/>
            <a:gdLst/>
            <a:ahLst/>
            <a:cxnLst/>
            <a:rect l="l" t="t" r="r" b="b"/>
            <a:pathLst>
              <a:path w="114935" h="33654">
                <a:moveTo>
                  <a:pt x="114403" y="16903"/>
                </a:moveTo>
                <a:lnTo>
                  <a:pt x="111152" y="22498"/>
                </a:lnTo>
                <a:lnTo>
                  <a:pt x="102134" y="27302"/>
                </a:lnTo>
                <a:lnTo>
                  <a:pt x="88453" y="30995"/>
                </a:lnTo>
                <a:lnTo>
                  <a:pt x="71215" y="33256"/>
                </a:lnTo>
                <a:lnTo>
                  <a:pt x="49184" y="32875"/>
                </a:lnTo>
                <a:lnTo>
                  <a:pt x="30901" y="31284"/>
                </a:lnTo>
                <a:lnTo>
                  <a:pt x="16513" y="28668"/>
                </a:lnTo>
                <a:lnTo>
                  <a:pt x="6164" y="25209"/>
                </a:lnTo>
                <a:lnTo>
                  <a:pt x="0" y="21092"/>
                </a:lnTo>
                <a:lnTo>
                  <a:pt x="2052" y="13714"/>
                </a:lnTo>
                <a:lnTo>
                  <a:pt x="9736" y="7838"/>
                </a:lnTo>
                <a:lnTo>
                  <a:pt x="22009" y="3543"/>
                </a:lnTo>
                <a:lnTo>
                  <a:pt x="37829" y="904"/>
                </a:lnTo>
                <a:lnTo>
                  <a:pt x="56153" y="0"/>
                </a:lnTo>
                <a:lnTo>
                  <a:pt x="75399" y="942"/>
                </a:lnTo>
                <a:lnTo>
                  <a:pt x="91922" y="3556"/>
                </a:lnTo>
                <a:lnTo>
                  <a:pt x="104628" y="7521"/>
                </a:lnTo>
                <a:lnTo>
                  <a:pt x="112428" y="12519"/>
                </a:lnTo>
                <a:lnTo>
                  <a:pt x="114403" y="1690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7640" y="4386364"/>
            <a:ext cx="43815" cy="45720"/>
          </a:xfrm>
          <a:custGeom>
            <a:avLst/>
            <a:gdLst/>
            <a:ahLst/>
            <a:cxnLst/>
            <a:rect l="l" t="t" r="r" b="b"/>
            <a:pathLst>
              <a:path w="43814" h="45720">
                <a:moveTo>
                  <a:pt x="22529" y="45237"/>
                </a:moveTo>
                <a:lnTo>
                  <a:pt x="2616" y="45237"/>
                </a:lnTo>
                <a:lnTo>
                  <a:pt x="1168" y="45237"/>
                </a:lnTo>
                <a:lnTo>
                  <a:pt x="0" y="43878"/>
                </a:lnTo>
                <a:lnTo>
                  <a:pt x="0" y="42189"/>
                </a:lnTo>
                <a:lnTo>
                  <a:pt x="0" y="3048"/>
                </a:lnTo>
                <a:lnTo>
                  <a:pt x="0" y="1358"/>
                </a:lnTo>
                <a:lnTo>
                  <a:pt x="1168" y="0"/>
                </a:lnTo>
                <a:lnTo>
                  <a:pt x="2616" y="0"/>
                </a:lnTo>
                <a:lnTo>
                  <a:pt x="22529" y="0"/>
                </a:lnTo>
                <a:lnTo>
                  <a:pt x="32143" y="126"/>
                </a:lnTo>
                <a:lnTo>
                  <a:pt x="40271" y="6752"/>
                </a:lnTo>
                <a:lnTo>
                  <a:pt x="43649" y="22755"/>
                </a:lnTo>
                <a:lnTo>
                  <a:pt x="40311" y="38816"/>
                </a:lnTo>
                <a:lnTo>
                  <a:pt x="32230" y="45528"/>
                </a:lnTo>
                <a:lnTo>
                  <a:pt x="22529" y="4523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9703" y="4386491"/>
            <a:ext cx="23495" cy="45720"/>
          </a:xfrm>
          <a:custGeom>
            <a:avLst/>
            <a:gdLst/>
            <a:ahLst/>
            <a:cxnLst/>
            <a:rect l="l" t="t" r="r" b="b"/>
            <a:pathLst>
              <a:path w="23495" h="45720">
                <a:moveTo>
                  <a:pt x="11398" y="0"/>
                </a:moveTo>
                <a:lnTo>
                  <a:pt x="3336" y="6730"/>
                </a:lnTo>
                <a:lnTo>
                  <a:pt x="0" y="22805"/>
                </a:lnTo>
                <a:lnTo>
                  <a:pt x="3395" y="38789"/>
                </a:lnTo>
                <a:lnTo>
                  <a:pt x="11548" y="45401"/>
                </a:lnTo>
                <a:lnTo>
                  <a:pt x="19658" y="38725"/>
                </a:lnTo>
                <a:lnTo>
                  <a:pt x="22988" y="22805"/>
                </a:lnTo>
                <a:lnTo>
                  <a:pt x="23012" y="22554"/>
                </a:lnTo>
                <a:lnTo>
                  <a:pt x="19608" y="6600"/>
                </a:lnTo>
                <a:lnTo>
                  <a:pt x="11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9703" y="4386491"/>
            <a:ext cx="23495" cy="45720"/>
          </a:xfrm>
          <a:custGeom>
            <a:avLst/>
            <a:gdLst/>
            <a:ahLst/>
            <a:cxnLst/>
            <a:rect l="l" t="t" r="r" b="b"/>
            <a:pathLst>
              <a:path w="23495" h="45720">
                <a:moveTo>
                  <a:pt x="23012" y="22693"/>
                </a:moveTo>
                <a:lnTo>
                  <a:pt x="19658" y="38725"/>
                </a:lnTo>
                <a:lnTo>
                  <a:pt x="11548" y="45401"/>
                </a:lnTo>
                <a:lnTo>
                  <a:pt x="3395" y="38789"/>
                </a:lnTo>
                <a:lnTo>
                  <a:pt x="0" y="22805"/>
                </a:lnTo>
                <a:lnTo>
                  <a:pt x="3336" y="6730"/>
                </a:lnTo>
                <a:lnTo>
                  <a:pt x="11398" y="0"/>
                </a:lnTo>
                <a:lnTo>
                  <a:pt x="19608" y="6600"/>
                </a:lnTo>
                <a:lnTo>
                  <a:pt x="23012" y="22554"/>
                </a:lnTo>
                <a:lnTo>
                  <a:pt x="23012" y="2269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4971" y="4398886"/>
            <a:ext cx="78740" cy="79375"/>
          </a:xfrm>
          <a:custGeom>
            <a:avLst/>
            <a:gdLst/>
            <a:ahLst/>
            <a:cxnLst/>
            <a:rect l="l" t="t" r="r" b="b"/>
            <a:pathLst>
              <a:path w="78739" h="79375">
                <a:moveTo>
                  <a:pt x="75818" y="0"/>
                </a:moveTo>
                <a:lnTo>
                  <a:pt x="6845" y="0"/>
                </a:lnTo>
                <a:lnTo>
                  <a:pt x="2578" y="4267"/>
                </a:lnTo>
                <a:lnTo>
                  <a:pt x="0" y="9525"/>
                </a:lnTo>
                <a:lnTo>
                  <a:pt x="0" y="71399"/>
                </a:lnTo>
                <a:lnTo>
                  <a:pt x="2578" y="76657"/>
                </a:lnTo>
                <a:lnTo>
                  <a:pt x="4927" y="79222"/>
                </a:lnTo>
                <a:lnTo>
                  <a:pt x="15443" y="79222"/>
                </a:lnTo>
                <a:lnTo>
                  <a:pt x="21628" y="76657"/>
                </a:lnTo>
                <a:lnTo>
                  <a:pt x="21628" y="20226"/>
                </a:lnTo>
                <a:lnTo>
                  <a:pt x="35501" y="19527"/>
                </a:lnTo>
                <a:lnTo>
                  <a:pt x="52293" y="19180"/>
                </a:lnTo>
                <a:lnTo>
                  <a:pt x="75818" y="19050"/>
                </a:lnTo>
                <a:lnTo>
                  <a:pt x="78346" y="15659"/>
                </a:lnTo>
                <a:lnTo>
                  <a:pt x="78346" y="5143"/>
                </a:lnTo>
                <a:lnTo>
                  <a:pt x="75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4971" y="4398886"/>
            <a:ext cx="78740" cy="79375"/>
          </a:xfrm>
          <a:custGeom>
            <a:avLst/>
            <a:gdLst/>
            <a:ahLst/>
            <a:cxnLst/>
            <a:rect l="l" t="t" r="r" b="b"/>
            <a:pathLst>
              <a:path w="78739" h="79375">
                <a:moveTo>
                  <a:pt x="12103" y="0"/>
                </a:moveTo>
                <a:lnTo>
                  <a:pt x="6845" y="0"/>
                </a:lnTo>
                <a:lnTo>
                  <a:pt x="2578" y="4267"/>
                </a:lnTo>
                <a:lnTo>
                  <a:pt x="0" y="9525"/>
                </a:lnTo>
                <a:lnTo>
                  <a:pt x="0" y="71399"/>
                </a:lnTo>
                <a:lnTo>
                  <a:pt x="2578" y="76657"/>
                </a:lnTo>
                <a:lnTo>
                  <a:pt x="4927" y="79222"/>
                </a:lnTo>
                <a:lnTo>
                  <a:pt x="10185" y="79222"/>
                </a:lnTo>
                <a:lnTo>
                  <a:pt x="15443" y="79222"/>
                </a:lnTo>
                <a:lnTo>
                  <a:pt x="21628" y="76657"/>
                </a:lnTo>
                <a:lnTo>
                  <a:pt x="21628" y="71399"/>
                </a:lnTo>
                <a:lnTo>
                  <a:pt x="21628" y="49313"/>
                </a:lnTo>
                <a:lnTo>
                  <a:pt x="21628" y="36412"/>
                </a:lnTo>
                <a:lnTo>
                  <a:pt x="21628" y="28212"/>
                </a:lnTo>
                <a:lnTo>
                  <a:pt x="21628" y="20226"/>
                </a:lnTo>
                <a:lnTo>
                  <a:pt x="35501" y="19527"/>
                </a:lnTo>
                <a:lnTo>
                  <a:pt x="52293" y="19180"/>
                </a:lnTo>
                <a:lnTo>
                  <a:pt x="65944" y="19062"/>
                </a:lnTo>
                <a:lnTo>
                  <a:pt x="75818" y="19050"/>
                </a:lnTo>
                <a:lnTo>
                  <a:pt x="78346" y="15659"/>
                </a:lnTo>
                <a:lnTo>
                  <a:pt x="78346" y="10401"/>
                </a:lnTo>
                <a:lnTo>
                  <a:pt x="78346" y="5143"/>
                </a:lnTo>
                <a:lnTo>
                  <a:pt x="75818" y="0"/>
                </a:lnTo>
                <a:lnTo>
                  <a:pt x="70548" y="0"/>
                </a:lnTo>
                <a:lnTo>
                  <a:pt x="12103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4902" y="4906567"/>
            <a:ext cx="250190" cy="251460"/>
          </a:xfrm>
          <a:custGeom>
            <a:avLst/>
            <a:gdLst/>
            <a:ahLst/>
            <a:cxnLst/>
            <a:rect l="l" t="t" r="r" b="b"/>
            <a:pathLst>
              <a:path w="250189" h="251460">
                <a:moveTo>
                  <a:pt x="250174" y="82170"/>
                </a:moveTo>
                <a:lnTo>
                  <a:pt x="88237" y="4395"/>
                </a:lnTo>
                <a:lnTo>
                  <a:pt x="75812" y="1058"/>
                </a:lnTo>
                <a:lnTo>
                  <a:pt x="66672" y="0"/>
                </a:lnTo>
                <a:lnTo>
                  <a:pt x="59565" y="2199"/>
                </a:lnTo>
                <a:lnTo>
                  <a:pt x="53243" y="8637"/>
                </a:lnTo>
                <a:lnTo>
                  <a:pt x="46457" y="20292"/>
                </a:lnTo>
                <a:lnTo>
                  <a:pt x="37958" y="38144"/>
                </a:lnTo>
                <a:lnTo>
                  <a:pt x="31829" y="51298"/>
                </a:lnTo>
                <a:lnTo>
                  <a:pt x="25515" y="64604"/>
                </a:lnTo>
                <a:lnTo>
                  <a:pt x="8363" y="103234"/>
                </a:lnTo>
                <a:lnTo>
                  <a:pt x="0" y="135310"/>
                </a:lnTo>
                <a:lnTo>
                  <a:pt x="520" y="143517"/>
                </a:lnTo>
                <a:lnTo>
                  <a:pt x="33177" y="167007"/>
                </a:lnTo>
                <a:lnTo>
                  <a:pt x="74333" y="186715"/>
                </a:lnTo>
                <a:lnTo>
                  <a:pt x="122193" y="209513"/>
                </a:lnTo>
                <a:lnTo>
                  <a:pt x="167214" y="230902"/>
                </a:lnTo>
                <a:lnTo>
                  <a:pt x="206330" y="249454"/>
                </a:lnTo>
                <a:lnTo>
                  <a:pt x="210019" y="251202"/>
                </a:lnTo>
                <a:lnTo>
                  <a:pt x="250174" y="8217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8254" y="4891608"/>
            <a:ext cx="99695" cy="3105150"/>
          </a:xfrm>
          <a:custGeom>
            <a:avLst/>
            <a:gdLst/>
            <a:ahLst/>
            <a:cxnLst/>
            <a:rect l="l" t="t" r="r" b="b"/>
            <a:pathLst>
              <a:path w="99695" h="3105150">
                <a:moveTo>
                  <a:pt x="0" y="3018650"/>
                </a:moveTo>
                <a:lnTo>
                  <a:pt x="0" y="3070542"/>
                </a:lnTo>
                <a:lnTo>
                  <a:pt x="99453" y="3105137"/>
                </a:lnTo>
                <a:lnTo>
                  <a:pt x="99453" y="3044596"/>
                </a:lnTo>
                <a:lnTo>
                  <a:pt x="43243" y="3044596"/>
                </a:lnTo>
                <a:lnTo>
                  <a:pt x="0" y="3018650"/>
                </a:lnTo>
                <a:close/>
              </a:path>
              <a:path w="99695" h="3105150">
                <a:moveTo>
                  <a:pt x="99453" y="0"/>
                </a:moveTo>
                <a:lnTo>
                  <a:pt x="43243" y="4317"/>
                </a:lnTo>
                <a:lnTo>
                  <a:pt x="43243" y="3044596"/>
                </a:lnTo>
                <a:lnTo>
                  <a:pt x="99453" y="3044596"/>
                </a:lnTo>
                <a:lnTo>
                  <a:pt x="99453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88254" y="4891608"/>
            <a:ext cx="99695" cy="3105150"/>
          </a:xfrm>
          <a:custGeom>
            <a:avLst/>
            <a:gdLst/>
            <a:ahLst/>
            <a:cxnLst/>
            <a:rect l="l" t="t" r="r" b="b"/>
            <a:pathLst>
              <a:path w="99695" h="3105150">
                <a:moveTo>
                  <a:pt x="43243" y="4317"/>
                </a:moveTo>
                <a:lnTo>
                  <a:pt x="43243" y="3044596"/>
                </a:lnTo>
                <a:lnTo>
                  <a:pt x="0" y="3018650"/>
                </a:lnTo>
                <a:lnTo>
                  <a:pt x="0" y="3070542"/>
                </a:lnTo>
                <a:lnTo>
                  <a:pt x="99453" y="3105137"/>
                </a:lnTo>
                <a:lnTo>
                  <a:pt x="99453" y="0"/>
                </a:lnTo>
                <a:lnTo>
                  <a:pt x="43243" y="431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93349" y="7158469"/>
            <a:ext cx="768350" cy="444500"/>
          </a:xfrm>
          <a:custGeom>
            <a:avLst/>
            <a:gdLst/>
            <a:ahLst/>
            <a:cxnLst/>
            <a:rect l="l" t="t" r="r" b="b"/>
            <a:pathLst>
              <a:path w="768350" h="444500">
                <a:moveTo>
                  <a:pt x="419874" y="152400"/>
                </a:moveTo>
                <a:lnTo>
                  <a:pt x="177800" y="152400"/>
                </a:lnTo>
                <a:lnTo>
                  <a:pt x="717550" y="444500"/>
                </a:lnTo>
                <a:lnTo>
                  <a:pt x="768350" y="342900"/>
                </a:lnTo>
                <a:lnTo>
                  <a:pt x="419874" y="152400"/>
                </a:lnTo>
                <a:close/>
              </a:path>
              <a:path w="768350" h="444500">
                <a:moveTo>
                  <a:pt x="0" y="0"/>
                </a:moveTo>
                <a:lnTo>
                  <a:pt x="76200" y="203200"/>
                </a:lnTo>
                <a:lnTo>
                  <a:pt x="177800" y="152400"/>
                </a:lnTo>
                <a:lnTo>
                  <a:pt x="419874" y="152400"/>
                </a:lnTo>
                <a:lnTo>
                  <a:pt x="292100" y="82550"/>
                </a:lnTo>
                <a:lnTo>
                  <a:pt x="387350" y="44450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3349" y="7158469"/>
            <a:ext cx="768350" cy="444500"/>
          </a:xfrm>
          <a:custGeom>
            <a:avLst/>
            <a:gdLst/>
            <a:ahLst/>
            <a:cxnLst/>
            <a:rect l="l" t="t" r="r" b="b"/>
            <a:pathLst>
              <a:path w="768350" h="444500">
                <a:moveTo>
                  <a:pt x="177800" y="152400"/>
                </a:moveTo>
                <a:lnTo>
                  <a:pt x="76200" y="203200"/>
                </a:lnTo>
                <a:lnTo>
                  <a:pt x="0" y="0"/>
                </a:lnTo>
                <a:lnTo>
                  <a:pt x="387350" y="44450"/>
                </a:lnTo>
                <a:lnTo>
                  <a:pt x="292100" y="82550"/>
                </a:lnTo>
                <a:lnTo>
                  <a:pt x="768350" y="342900"/>
                </a:lnTo>
                <a:lnTo>
                  <a:pt x="717550" y="444500"/>
                </a:lnTo>
                <a:lnTo>
                  <a:pt x="177800" y="1524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1921" y="8110956"/>
            <a:ext cx="712127" cy="529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15076" y="7228283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64712" y="28581"/>
                </a:moveTo>
                <a:lnTo>
                  <a:pt x="120200" y="28581"/>
                </a:lnTo>
                <a:lnTo>
                  <a:pt x="128515" y="29796"/>
                </a:lnTo>
                <a:lnTo>
                  <a:pt x="136762" y="32342"/>
                </a:lnTo>
                <a:lnTo>
                  <a:pt x="176233" y="56465"/>
                </a:lnTo>
                <a:lnTo>
                  <a:pt x="189509" y="66139"/>
                </a:lnTo>
                <a:lnTo>
                  <a:pt x="193019" y="66160"/>
                </a:lnTo>
                <a:lnTo>
                  <a:pt x="196136" y="65564"/>
                </a:lnTo>
                <a:lnTo>
                  <a:pt x="198595" y="63960"/>
                </a:lnTo>
                <a:lnTo>
                  <a:pt x="199217" y="60896"/>
                </a:lnTo>
                <a:lnTo>
                  <a:pt x="196822" y="55919"/>
                </a:lnTo>
                <a:lnTo>
                  <a:pt x="190231" y="48575"/>
                </a:lnTo>
                <a:lnTo>
                  <a:pt x="178264" y="38411"/>
                </a:lnTo>
                <a:lnTo>
                  <a:pt x="164712" y="28581"/>
                </a:lnTo>
                <a:close/>
              </a:path>
              <a:path w="199389" h="66675">
                <a:moveTo>
                  <a:pt x="99478" y="0"/>
                </a:moveTo>
                <a:lnTo>
                  <a:pt x="54482" y="10827"/>
                </a:lnTo>
                <a:lnTo>
                  <a:pt x="0" y="31036"/>
                </a:lnTo>
                <a:lnTo>
                  <a:pt x="48891" y="47461"/>
                </a:lnTo>
                <a:lnTo>
                  <a:pt x="65114" y="41356"/>
                </a:lnTo>
                <a:lnTo>
                  <a:pt x="79125" y="36393"/>
                </a:lnTo>
                <a:lnTo>
                  <a:pt x="91282" y="32602"/>
                </a:lnTo>
                <a:lnTo>
                  <a:pt x="101941" y="30015"/>
                </a:lnTo>
                <a:lnTo>
                  <a:pt x="111462" y="28664"/>
                </a:lnTo>
                <a:lnTo>
                  <a:pt x="164712" y="28581"/>
                </a:lnTo>
                <a:lnTo>
                  <a:pt x="159740" y="24974"/>
                </a:lnTo>
                <a:lnTo>
                  <a:pt x="123701" y="3889"/>
                </a:lnTo>
                <a:lnTo>
                  <a:pt x="107925" y="156"/>
                </a:lnTo>
                <a:lnTo>
                  <a:pt x="99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5076" y="7228283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89509" y="66139"/>
                </a:moveTo>
                <a:lnTo>
                  <a:pt x="154486" y="41553"/>
                </a:lnTo>
                <a:lnTo>
                  <a:pt x="120200" y="28581"/>
                </a:lnTo>
                <a:lnTo>
                  <a:pt x="111462" y="28664"/>
                </a:lnTo>
                <a:lnTo>
                  <a:pt x="65114" y="41356"/>
                </a:lnTo>
                <a:lnTo>
                  <a:pt x="48891" y="47461"/>
                </a:lnTo>
                <a:lnTo>
                  <a:pt x="0" y="31036"/>
                </a:lnTo>
                <a:lnTo>
                  <a:pt x="38830" y="16409"/>
                </a:lnTo>
                <a:lnTo>
                  <a:pt x="79862" y="3118"/>
                </a:lnTo>
                <a:lnTo>
                  <a:pt x="99478" y="0"/>
                </a:lnTo>
                <a:lnTo>
                  <a:pt x="107925" y="156"/>
                </a:lnTo>
                <a:lnTo>
                  <a:pt x="149368" y="18006"/>
                </a:lnTo>
                <a:lnTo>
                  <a:pt x="190231" y="48575"/>
                </a:lnTo>
                <a:lnTo>
                  <a:pt x="199217" y="60896"/>
                </a:lnTo>
                <a:lnTo>
                  <a:pt x="198595" y="63960"/>
                </a:lnTo>
                <a:lnTo>
                  <a:pt x="196136" y="65564"/>
                </a:lnTo>
                <a:lnTo>
                  <a:pt x="193019" y="66160"/>
                </a:lnTo>
                <a:lnTo>
                  <a:pt x="190424" y="66201"/>
                </a:lnTo>
                <a:lnTo>
                  <a:pt x="189509" y="6613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6265" y="7253012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12695" y="0"/>
                </a:moveTo>
                <a:lnTo>
                  <a:pt x="2309" y="2938"/>
                </a:lnTo>
                <a:lnTo>
                  <a:pt x="0" y="13269"/>
                </a:lnTo>
                <a:lnTo>
                  <a:pt x="5593" y="23537"/>
                </a:lnTo>
                <a:lnTo>
                  <a:pt x="19957" y="31147"/>
                </a:lnTo>
                <a:lnTo>
                  <a:pt x="30612" y="31373"/>
                </a:lnTo>
                <a:lnTo>
                  <a:pt x="35428" y="20706"/>
                </a:lnTo>
                <a:lnTo>
                  <a:pt x="32080" y="10844"/>
                </a:lnTo>
                <a:lnTo>
                  <a:pt x="25785" y="4911"/>
                </a:lnTo>
                <a:lnTo>
                  <a:pt x="12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6265" y="7253012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25785" y="4911"/>
                </a:moveTo>
                <a:lnTo>
                  <a:pt x="12695" y="0"/>
                </a:lnTo>
                <a:lnTo>
                  <a:pt x="2309" y="2938"/>
                </a:lnTo>
                <a:lnTo>
                  <a:pt x="0" y="13269"/>
                </a:lnTo>
                <a:lnTo>
                  <a:pt x="5593" y="23537"/>
                </a:lnTo>
                <a:lnTo>
                  <a:pt x="19957" y="31147"/>
                </a:lnTo>
                <a:lnTo>
                  <a:pt x="30612" y="31373"/>
                </a:lnTo>
                <a:lnTo>
                  <a:pt x="35428" y="20706"/>
                </a:lnTo>
                <a:lnTo>
                  <a:pt x="32080" y="10844"/>
                </a:lnTo>
                <a:lnTo>
                  <a:pt x="25785" y="49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21096" y="7258125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5295" y="0"/>
                </a:moveTo>
                <a:lnTo>
                  <a:pt x="0" y="7708"/>
                </a:lnTo>
                <a:lnTo>
                  <a:pt x="2590" y="14071"/>
                </a:lnTo>
                <a:lnTo>
                  <a:pt x="14249" y="22059"/>
                </a:lnTo>
                <a:lnTo>
                  <a:pt x="21107" y="22186"/>
                </a:lnTo>
                <a:lnTo>
                  <a:pt x="26390" y="14478"/>
                </a:lnTo>
                <a:lnTo>
                  <a:pt x="23812" y="8115"/>
                </a:lnTo>
                <a:lnTo>
                  <a:pt x="12153" y="127"/>
                </a:lnTo>
                <a:lnTo>
                  <a:pt x="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096" y="7258125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17983" y="4114"/>
                </a:moveTo>
                <a:lnTo>
                  <a:pt x="12153" y="127"/>
                </a:lnTo>
                <a:lnTo>
                  <a:pt x="5295" y="0"/>
                </a:lnTo>
                <a:lnTo>
                  <a:pt x="2641" y="3873"/>
                </a:lnTo>
                <a:lnTo>
                  <a:pt x="0" y="7708"/>
                </a:lnTo>
                <a:lnTo>
                  <a:pt x="2590" y="14071"/>
                </a:lnTo>
                <a:lnTo>
                  <a:pt x="8420" y="18072"/>
                </a:lnTo>
                <a:lnTo>
                  <a:pt x="14249" y="22059"/>
                </a:lnTo>
                <a:lnTo>
                  <a:pt x="21107" y="22186"/>
                </a:lnTo>
                <a:lnTo>
                  <a:pt x="23749" y="18326"/>
                </a:lnTo>
                <a:lnTo>
                  <a:pt x="26390" y="14478"/>
                </a:lnTo>
                <a:lnTo>
                  <a:pt x="23812" y="8115"/>
                </a:lnTo>
                <a:lnTo>
                  <a:pt x="17983" y="41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18277" y="7764566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64728" y="28593"/>
                </a:moveTo>
                <a:lnTo>
                  <a:pt x="120195" y="28593"/>
                </a:lnTo>
                <a:lnTo>
                  <a:pt x="128509" y="29808"/>
                </a:lnTo>
                <a:lnTo>
                  <a:pt x="136756" y="32354"/>
                </a:lnTo>
                <a:lnTo>
                  <a:pt x="176222" y="56477"/>
                </a:lnTo>
                <a:lnTo>
                  <a:pt x="189496" y="66151"/>
                </a:lnTo>
                <a:lnTo>
                  <a:pt x="193011" y="66172"/>
                </a:lnTo>
                <a:lnTo>
                  <a:pt x="196129" y="65575"/>
                </a:lnTo>
                <a:lnTo>
                  <a:pt x="198589" y="63970"/>
                </a:lnTo>
                <a:lnTo>
                  <a:pt x="199211" y="60905"/>
                </a:lnTo>
                <a:lnTo>
                  <a:pt x="196817" y="55925"/>
                </a:lnTo>
                <a:lnTo>
                  <a:pt x="190227" y="48579"/>
                </a:lnTo>
                <a:lnTo>
                  <a:pt x="178261" y="38413"/>
                </a:lnTo>
                <a:lnTo>
                  <a:pt x="164728" y="28593"/>
                </a:lnTo>
                <a:close/>
              </a:path>
              <a:path w="199389" h="66675">
                <a:moveTo>
                  <a:pt x="99478" y="0"/>
                </a:moveTo>
                <a:lnTo>
                  <a:pt x="54482" y="10827"/>
                </a:lnTo>
                <a:lnTo>
                  <a:pt x="0" y="31036"/>
                </a:lnTo>
                <a:lnTo>
                  <a:pt x="48877" y="47479"/>
                </a:lnTo>
                <a:lnTo>
                  <a:pt x="65103" y="41373"/>
                </a:lnTo>
                <a:lnTo>
                  <a:pt x="79116" y="36409"/>
                </a:lnTo>
                <a:lnTo>
                  <a:pt x="91274" y="32617"/>
                </a:lnTo>
                <a:lnTo>
                  <a:pt x="101935" y="30029"/>
                </a:lnTo>
                <a:lnTo>
                  <a:pt x="111456" y="28677"/>
                </a:lnTo>
                <a:lnTo>
                  <a:pt x="164728" y="28593"/>
                </a:lnTo>
                <a:lnTo>
                  <a:pt x="159740" y="24974"/>
                </a:lnTo>
                <a:lnTo>
                  <a:pt x="123701" y="3889"/>
                </a:lnTo>
                <a:lnTo>
                  <a:pt x="107925" y="156"/>
                </a:lnTo>
                <a:lnTo>
                  <a:pt x="99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18277" y="7764566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89496" y="66151"/>
                </a:moveTo>
                <a:lnTo>
                  <a:pt x="154478" y="41564"/>
                </a:lnTo>
                <a:lnTo>
                  <a:pt x="120195" y="28593"/>
                </a:lnTo>
                <a:lnTo>
                  <a:pt x="111456" y="28677"/>
                </a:lnTo>
                <a:lnTo>
                  <a:pt x="65103" y="41373"/>
                </a:lnTo>
                <a:lnTo>
                  <a:pt x="48877" y="47479"/>
                </a:lnTo>
                <a:lnTo>
                  <a:pt x="0" y="31036"/>
                </a:lnTo>
                <a:lnTo>
                  <a:pt x="38830" y="16409"/>
                </a:lnTo>
                <a:lnTo>
                  <a:pt x="79862" y="3118"/>
                </a:lnTo>
                <a:lnTo>
                  <a:pt x="99478" y="0"/>
                </a:lnTo>
                <a:lnTo>
                  <a:pt x="107925" y="156"/>
                </a:lnTo>
                <a:lnTo>
                  <a:pt x="149368" y="18006"/>
                </a:lnTo>
                <a:lnTo>
                  <a:pt x="190227" y="48579"/>
                </a:lnTo>
                <a:lnTo>
                  <a:pt x="199211" y="60905"/>
                </a:lnTo>
                <a:lnTo>
                  <a:pt x="198589" y="63970"/>
                </a:lnTo>
                <a:lnTo>
                  <a:pt x="196129" y="65575"/>
                </a:lnTo>
                <a:lnTo>
                  <a:pt x="193011" y="66172"/>
                </a:lnTo>
                <a:lnTo>
                  <a:pt x="190414" y="66214"/>
                </a:lnTo>
                <a:lnTo>
                  <a:pt x="189496" y="6615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9461" y="7789298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12696" y="0"/>
                </a:moveTo>
                <a:lnTo>
                  <a:pt x="2310" y="2938"/>
                </a:lnTo>
                <a:lnTo>
                  <a:pt x="0" y="13276"/>
                </a:lnTo>
                <a:lnTo>
                  <a:pt x="5593" y="23542"/>
                </a:lnTo>
                <a:lnTo>
                  <a:pt x="19954" y="31155"/>
                </a:lnTo>
                <a:lnTo>
                  <a:pt x="30609" y="31377"/>
                </a:lnTo>
                <a:lnTo>
                  <a:pt x="35425" y="20706"/>
                </a:lnTo>
                <a:lnTo>
                  <a:pt x="32074" y="10847"/>
                </a:lnTo>
                <a:lnTo>
                  <a:pt x="25777" y="4920"/>
                </a:lnTo>
                <a:lnTo>
                  <a:pt x="12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19461" y="7789298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25777" y="4920"/>
                </a:moveTo>
                <a:lnTo>
                  <a:pt x="12696" y="0"/>
                </a:lnTo>
                <a:lnTo>
                  <a:pt x="2310" y="2938"/>
                </a:lnTo>
                <a:lnTo>
                  <a:pt x="0" y="13276"/>
                </a:lnTo>
                <a:lnTo>
                  <a:pt x="5593" y="23542"/>
                </a:lnTo>
                <a:lnTo>
                  <a:pt x="19954" y="31155"/>
                </a:lnTo>
                <a:lnTo>
                  <a:pt x="30609" y="31377"/>
                </a:lnTo>
                <a:lnTo>
                  <a:pt x="35425" y="20706"/>
                </a:lnTo>
                <a:lnTo>
                  <a:pt x="32074" y="10847"/>
                </a:lnTo>
                <a:lnTo>
                  <a:pt x="25777" y="492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24296" y="7794408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5283" y="0"/>
                </a:moveTo>
                <a:lnTo>
                  <a:pt x="0" y="7721"/>
                </a:lnTo>
                <a:lnTo>
                  <a:pt x="2590" y="14084"/>
                </a:lnTo>
                <a:lnTo>
                  <a:pt x="14236" y="22072"/>
                </a:lnTo>
                <a:lnTo>
                  <a:pt x="21081" y="22199"/>
                </a:lnTo>
                <a:lnTo>
                  <a:pt x="26390" y="14478"/>
                </a:lnTo>
                <a:lnTo>
                  <a:pt x="23799" y="8115"/>
                </a:lnTo>
                <a:lnTo>
                  <a:pt x="12153" y="127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24296" y="7794408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17983" y="4127"/>
                </a:moveTo>
                <a:lnTo>
                  <a:pt x="12153" y="127"/>
                </a:lnTo>
                <a:lnTo>
                  <a:pt x="5283" y="0"/>
                </a:lnTo>
                <a:lnTo>
                  <a:pt x="2628" y="3873"/>
                </a:lnTo>
                <a:lnTo>
                  <a:pt x="0" y="7721"/>
                </a:lnTo>
                <a:lnTo>
                  <a:pt x="2590" y="14084"/>
                </a:lnTo>
                <a:lnTo>
                  <a:pt x="8407" y="18072"/>
                </a:lnTo>
                <a:lnTo>
                  <a:pt x="14236" y="22072"/>
                </a:lnTo>
                <a:lnTo>
                  <a:pt x="21081" y="22199"/>
                </a:lnTo>
                <a:lnTo>
                  <a:pt x="23736" y="18338"/>
                </a:lnTo>
                <a:lnTo>
                  <a:pt x="26390" y="14478"/>
                </a:lnTo>
                <a:lnTo>
                  <a:pt x="23799" y="8115"/>
                </a:lnTo>
                <a:lnTo>
                  <a:pt x="17983" y="412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21477" y="6698376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64725" y="28591"/>
                </a:moveTo>
                <a:lnTo>
                  <a:pt x="120190" y="28591"/>
                </a:lnTo>
                <a:lnTo>
                  <a:pt x="128504" y="29807"/>
                </a:lnTo>
                <a:lnTo>
                  <a:pt x="136751" y="32353"/>
                </a:lnTo>
                <a:lnTo>
                  <a:pt x="176212" y="56477"/>
                </a:lnTo>
                <a:lnTo>
                  <a:pt x="189484" y="66151"/>
                </a:lnTo>
                <a:lnTo>
                  <a:pt x="193000" y="66171"/>
                </a:lnTo>
                <a:lnTo>
                  <a:pt x="196120" y="65572"/>
                </a:lnTo>
                <a:lnTo>
                  <a:pt x="198581" y="63966"/>
                </a:lnTo>
                <a:lnTo>
                  <a:pt x="199206" y="60899"/>
                </a:lnTo>
                <a:lnTo>
                  <a:pt x="196813" y="55919"/>
                </a:lnTo>
                <a:lnTo>
                  <a:pt x="190224" y="48573"/>
                </a:lnTo>
                <a:lnTo>
                  <a:pt x="178259" y="38409"/>
                </a:lnTo>
                <a:lnTo>
                  <a:pt x="164725" y="28591"/>
                </a:lnTo>
                <a:close/>
              </a:path>
              <a:path w="199389" h="66675">
                <a:moveTo>
                  <a:pt x="99468" y="0"/>
                </a:moveTo>
                <a:lnTo>
                  <a:pt x="54476" y="10827"/>
                </a:lnTo>
                <a:lnTo>
                  <a:pt x="0" y="31036"/>
                </a:lnTo>
                <a:lnTo>
                  <a:pt x="48858" y="47471"/>
                </a:lnTo>
                <a:lnTo>
                  <a:pt x="65088" y="41367"/>
                </a:lnTo>
                <a:lnTo>
                  <a:pt x="79104" y="36404"/>
                </a:lnTo>
                <a:lnTo>
                  <a:pt x="91265" y="32613"/>
                </a:lnTo>
                <a:lnTo>
                  <a:pt x="101928" y="30026"/>
                </a:lnTo>
                <a:lnTo>
                  <a:pt x="111450" y="28675"/>
                </a:lnTo>
                <a:lnTo>
                  <a:pt x="164725" y="28591"/>
                </a:lnTo>
                <a:lnTo>
                  <a:pt x="159739" y="24974"/>
                </a:lnTo>
                <a:lnTo>
                  <a:pt x="123692" y="3889"/>
                </a:lnTo>
                <a:lnTo>
                  <a:pt x="107916" y="156"/>
                </a:lnTo>
                <a:lnTo>
                  <a:pt x="99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21477" y="6698376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89484" y="66151"/>
                </a:moveTo>
                <a:lnTo>
                  <a:pt x="154471" y="41564"/>
                </a:lnTo>
                <a:lnTo>
                  <a:pt x="120190" y="28591"/>
                </a:lnTo>
                <a:lnTo>
                  <a:pt x="111450" y="28675"/>
                </a:lnTo>
                <a:lnTo>
                  <a:pt x="65088" y="41367"/>
                </a:lnTo>
                <a:lnTo>
                  <a:pt x="48858" y="47471"/>
                </a:lnTo>
                <a:lnTo>
                  <a:pt x="0" y="31036"/>
                </a:lnTo>
                <a:lnTo>
                  <a:pt x="38825" y="16409"/>
                </a:lnTo>
                <a:lnTo>
                  <a:pt x="79853" y="3118"/>
                </a:lnTo>
                <a:lnTo>
                  <a:pt x="99468" y="0"/>
                </a:lnTo>
                <a:lnTo>
                  <a:pt x="107916" y="156"/>
                </a:lnTo>
                <a:lnTo>
                  <a:pt x="149365" y="18006"/>
                </a:lnTo>
                <a:lnTo>
                  <a:pt x="190224" y="48573"/>
                </a:lnTo>
                <a:lnTo>
                  <a:pt x="199206" y="60899"/>
                </a:lnTo>
                <a:lnTo>
                  <a:pt x="198581" y="63966"/>
                </a:lnTo>
                <a:lnTo>
                  <a:pt x="196120" y="65572"/>
                </a:lnTo>
                <a:lnTo>
                  <a:pt x="193000" y="66171"/>
                </a:lnTo>
                <a:lnTo>
                  <a:pt x="190402" y="66214"/>
                </a:lnTo>
                <a:lnTo>
                  <a:pt x="189484" y="6615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22660" y="6723107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12699" y="0"/>
                </a:moveTo>
                <a:lnTo>
                  <a:pt x="2306" y="2927"/>
                </a:lnTo>
                <a:lnTo>
                  <a:pt x="0" y="13275"/>
                </a:lnTo>
                <a:lnTo>
                  <a:pt x="5590" y="23544"/>
                </a:lnTo>
                <a:lnTo>
                  <a:pt x="19952" y="31155"/>
                </a:lnTo>
                <a:lnTo>
                  <a:pt x="30608" y="31369"/>
                </a:lnTo>
                <a:lnTo>
                  <a:pt x="35423" y="20700"/>
                </a:lnTo>
                <a:lnTo>
                  <a:pt x="32069" y="10840"/>
                </a:lnTo>
                <a:lnTo>
                  <a:pt x="25779" y="4921"/>
                </a:lnTo>
                <a:lnTo>
                  <a:pt x="12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22660" y="6723107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25779" y="4921"/>
                </a:moveTo>
                <a:lnTo>
                  <a:pt x="12699" y="0"/>
                </a:lnTo>
                <a:lnTo>
                  <a:pt x="2306" y="2927"/>
                </a:lnTo>
                <a:lnTo>
                  <a:pt x="0" y="13275"/>
                </a:lnTo>
                <a:lnTo>
                  <a:pt x="5590" y="23544"/>
                </a:lnTo>
                <a:lnTo>
                  <a:pt x="19952" y="31155"/>
                </a:lnTo>
                <a:lnTo>
                  <a:pt x="30608" y="31369"/>
                </a:lnTo>
                <a:lnTo>
                  <a:pt x="35423" y="20700"/>
                </a:lnTo>
                <a:lnTo>
                  <a:pt x="32069" y="10840"/>
                </a:lnTo>
                <a:lnTo>
                  <a:pt x="25779" y="492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27484" y="6728218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5295" y="0"/>
                </a:moveTo>
                <a:lnTo>
                  <a:pt x="0" y="7721"/>
                </a:lnTo>
                <a:lnTo>
                  <a:pt x="2578" y="14084"/>
                </a:lnTo>
                <a:lnTo>
                  <a:pt x="14224" y="22072"/>
                </a:lnTo>
                <a:lnTo>
                  <a:pt x="21094" y="22186"/>
                </a:lnTo>
                <a:lnTo>
                  <a:pt x="26390" y="14478"/>
                </a:lnTo>
                <a:lnTo>
                  <a:pt x="23799" y="8115"/>
                </a:lnTo>
                <a:lnTo>
                  <a:pt x="12166" y="127"/>
                </a:lnTo>
                <a:lnTo>
                  <a:pt x="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27484" y="6728218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17995" y="4127"/>
                </a:moveTo>
                <a:lnTo>
                  <a:pt x="12166" y="127"/>
                </a:lnTo>
                <a:lnTo>
                  <a:pt x="5295" y="0"/>
                </a:lnTo>
                <a:lnTo>
                  <a:pt x="2641" y="3873"/>
                </a:lnTo>
                <a:lnTo>
                  <a:pt x="0" y="7721"/>
                </a:lnTo>
                <a:lnTo>
                  <a:pt x="2578" y="14084"/>
                </a:lnTo>
                <a:lnTo>
                  <a:pt x="8420" y="18072"/>
                </a:lnTo>
                <a:lnTo>
                  <a:pt x="14224" y="22072"/>
                </a:lnTo>
                <a:lnTo>
                  <a:pt x="21094" y="22186"/>
                </a:lnTo>
                <a:lnTo>
                  <a:pt x="23749" y="18338"/>
                </a:lnTo>
                <a:lnTo>
                  <a:pt x="26390" y="14478"/>
                </a:lnTo>
                <a:lnTo>
                  <a:pt x="23799" y="8115"/>
                </a:lnTo>
                <a:lnTo>
                  <a:pt x="17995" y="412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21477" y="6200409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64710" y="28580"/>
                </a:moveTo>
                <a:lnTo>
                  <a:pt x="120192" y="28580"/>
                </a:lnTo>
                <a:lnTo>
                  <a:pt x="128506" y="29795"/>
                </a:lnTo>
                <a:lnTo>
                  <a:pt x="136752" y="32341"/>
                </a:lnTo>
                <a:lnTo>
                  <a:pt x="176212" y="56465"/>
                </a:lnTo>
                <a:lnTo>
                  <a:pt x="189484" y="66139"/>
                </a:lnTo>
                <a:lnTo>
                  <a:pt x="193001" y="66159"/>
                </a:lnTo>
                <a:lnTo>
                  <a:pt x="196121" y="65562"/>
                </a:lnTo>
                <a:lnTo>
                  <a:pt x="198582" y="63958"/>
                </a:lnTo>
                <a:lnTo>
                  <a:pt x="199205" y="60893"/>
                </a:lnTo>
                <a:lnTo>
                  <a:pt x="196812" y="55915"/>
                </a:lnTo>
                <a:lnTo>
                  <a:pt x="190223" y="48571"/>
                </a:lnTo>
                <a:lnTo>
                  <a:pt x="178258" y="38408"/>
                </a:lnTo>
                <a:lnTo>
                  <a:pt x="164710" y="28580"/>
                </a:lnTo>
                <a:close/>
              </a:path>
              <a:path w="199389" h="66675">
                <a:moveTo>
                  <a:pt x="99468" y="0"/>
                </a:moveTo>
                <a:lnTo>
                  <a:pt x="54476" y="10827"/>
                </a:lnTo>
                <a:lnTo>
                  <a:pt x="0" y="31036"/>
                </a:lnTo>
                <a:lnTo>
                  <a:pt x="48866" y="47466"/>
                </a:lnTo>
                <a:lnTo>
                  <a:pt x="65094" y="41361"/>
                </a:lnTo>
                <a:lnTo>
                  <a:pt x="79109" y="36396"/>
                </a:lnTo>
                <a:lnTo>
                  <a:pt x="91269" y="32604"/>
                </a:lnTo>
                <a:lnTo>
                  <a:pt x="101931" y="30016"/>
                </a:lnTo>
                <a:lnTo>
                  <a:pt x="111453" y="28664"/>
                </a:lnTo>
                <a:lnTo>
                  <a:pt x="164710" y="28580"/>
                </a:lnTo>
                <a:lnTo>
                  <a:pt x="159739" y="24974"/>
                </a:lnTo>
                <a:lnTo>
                  <a:pt x="123692" y="3889"/>
                </a:lnTo>
                <a:lnTo>
                  <a:pt x="107916" y="156"/>
                </a:lnTo>
                <a:lnTo>
                  <a:pt x="99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21477" y="6200409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89484" y="66139"/>
                </a:moveTo>
                <a:lnTo>
                  <a:pt x="154472" y="41552"/>
                </a:lnTo>
                <a:lnTo>
                  <a:pt x="120192" y="28580"/>
                </a:lnTo>
                <a:lnTo>
                  <a:pt x="111453" y="28664"/>
                </a:lnTo>
                <a:lnTo>
                  <a:pt x="65094" y="41361"/>
                </a:lnTo>
                <a:lnTo>
                  <a:pt x="48866" y="47466"/>
                </a:lnTo>
                <a:lnTo>
                  <a:pt x="0" y="31036"/>
                </a:lnTo>
                <a:lnTo>
                  <a:pt x="38825" y="16409"/>
                </a:lnTo>
                <a:lnTo>
                  <a:pt x="79853" y="3118"/>
                </a:lnTo>
                <a:lnTo>
                  <a:pt x="99468" y="0"/>
                </a:lnTo>
                <a:lnTo>
                  <a:pt x="107916" y="156"/>
                </a:lnTo>
                <a:lnTo>
                  <a:pt x="149365" y="18006"/>
                </a:lnTo>
                <a:lnTo>
                  <a:pt x="190223" y="48571"/>
                </a:lnTo>
                <a:lnTo>
                  <a:pt x="199205" y="60893"/>
                </a:lnTo>
                <a:lnTo>
                  <a:pt x="198582" y="63958"/>
                </a:lnTo>
                <a:lnTo>
                  <a:pt x="196121" y="65562"/>
                </a:lnTo>
                <a:lnTo>
                  <a:pt x="193001" y="66159"/>
                </a:lnTo>
                <a:lnTo>
                  <a:pt x="190403" y="66201"/>
                </a:lnTo>
                <a:lnTo>
                  <a:pt x="189484" y="6613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22659" y="6225132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12697" y="0"/>
                </a:moveTo>
                <a:lnTo>
                  <a:pt x="2303" y="2937"/>
                </a:lnTo>
                <a:lnTo>
                  <a:pt x="0" y="13279"/>
                </a:lnTo>
                <a:lnTo>
                  <a:pt x="5592" y="23553"/>
                </a:lnTo>
                <a:lnTo>
                  <a:pt x="19954" y="31157"/>
                </a:lnTo>
                <a:lnTo>
                  <a:pt x="30610" y="31374"/>
                </a:lnTo>
                <a:lnTo>
                  <a:pt x="35423" y="20708"/>
                </a:lnTo>
                <a:lnTo>
                  <a:pt x="32072" y="10846"/>
                </a:lnTo>
                <a:lnTo>
                  <a:pt x="25779" y="4915"/>
                </a:lnTo>
                <a:lnTo>
                  <a:pt x="12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22659" y="6225132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25779" y="4915"/>
                </a:moveTo>
                <a:lnTo>
                  <a:pt x="12697" y="0"/>
                </a:lnTo>
                <a:lnTo>
                  <a:pt x="2303" y="2937"/>
                </a:lnTo>
                <a:lnTo>
                  <a:pt x="0" y="13279"/>
                </a:lnTo>
                <a:lnTo>
                  <a:pt x="5592" y="23553"/>
                </a:lnTo>
                <a:lnTo>
                  <a:pt x="19954" y="31157"/>
                </a:lnTo>
                <a:lnTo>
                  <a:pt x="30610" y="31374"/>
                </a:lnTo>
                <a:lnTo>
                  <a:pt x="35423" y="20708"/>
                </a:lnTo>
                <a:lnTo>
                  <a:pt x="32072" y="10846"/>
                </a:lnTo>
                <a:lnTo>
                  <a:pt x="25779" y="491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27484" y="6230251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5295" y="0"/>
                </a:moveTo>
                <a:lnTo>
                  <a:pt x="0" y="7708"/>
                </a:lnTo>
                <a:lnTo>
                  <a:pt x="2578" y="14071"/>
                </a:lnTo>
                <a:lnTo>
                  <a:pt x="14224" y="22059"/>
                </a:lnTo>
                <a:lnTo>
                  <a:pt x="21094" y="22186"/>
                </a:lnTo>
                <a:lnTo>
                  <a:pt x="26390" y="14477"/>
                </a:lnTo>
                <a:lnTo>
                  <a:pt x="23799" y="8115"/>
                </a:lnTo>
                <a:lnTo>
                  <a:pt x="12166" y="126"/>
                </a:lnTo>
                <a:lnTo>
                  <a:pt x="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27484" y="6230251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17995" y="4114"/>
                </a:moveTo>
                <a:lnTo>
                  <a:pt x="12166" y="126"/>
                </a:lnTo>
                <a:lnTo>
                  <a:pt x="5295" y="0"/>
                </a:lnTo>
                <a:lnTo>
                  <a:pt x="2641" y="3873"/>
                </a:lnTo>
                <a:lnTo>
                  <a:pt x="0" y="7708"/>
                </a:lnTo>
                <a:lnTo>
                  <a:pt x="2578" y="14071"/>
                </a:lnTo>
                <a:lnTo>
                  <a:pt x="8420" y="18072"/>
                </a:lnTo>
                <a:lnTo>
                  <a:pt x="14224" y="22059"/>
                </a:lnTo>
                <a:lnTo>
                  <a:pt x="21094" y="22186"/>
                </a:lnTo>
                <a:lnTo>
                  <a:pt x="23749" y="18326"/>
                </a:lnTo>
                <a:lnTo>
                  <a:pt x="26390" y="14477"/>
                </a:lnTo>
                <a:lnTo>
                  <a:pt x="23799" y="8115"/>
                </a:lnTo>
                <a:lnTo>
                  <a:pt x="17995" y="41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8277" y="5699241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64728" y="28593"/>
                </a:moveTo>
                <a:lnTo>
                  <a:pt x="120200" y="28593"/>
                </a:lnTo>
                <a:lnTo>
                  <a:pt x="128515" y="29809"/>
                </a:lnTo>
                <a:lnTo>
                  <a:pt x="136762" y="32355"/>
                </a:lnTo>
                <a:lnTo>
                  <a:pt x="176233" y="56478"/>
                </a:lnTo>
                <a:lnTo>
                  <a:pt x="189509" y="66151"/>
                </a:lnTo>
                <a:lnTo>
                  <a:pt x="193020" y="66172"/>
                </a:lnTo>
                <a:lnTo>
                  <a:pt x="196137" y="65576"/>
                </a:lnTo>
                <a:lnTo>
                  <a:pt x="198596" y="63971"/>
                </a:lnTo>
                <a:lnTo>
                  <a:pt x="199217" y="60906"/>
                </a:lnTo>
                <a:lnTo>
                  <a:pt x="196822" y="55927"/>
                </a:lnTo>
                <a:lnTo>
                  <a:pt x="190230" y="48581"/>
                </a:lnTo>
                <a:lnTo>
                  <a:pt x="178263" y="38414"/>
                </a:lnTo>
                <a:lnTo>
                  <a:pt x="164728" y="28593"/>
                </a:lnTo>
                <a:close/>
              </a:path>
              <a:path w="199389" h="66675">
                <a:moveTo>
                  <a:pt x="99478" y="0"/>
                </a:moveTo>
                <a:lnTo>
                  <a:pt x="54482" y="10827"/>
                </a:lnTo>
                <a:lnTo>
                  <a:pt x="0" y="31036"/>
                </a:lnTo>
                <a:lnTo>
                  <a:pt x="48891" y="47474"/>
                </a:lnTo>
                <a:lnTo>
                  <a:pt x="65114" y="41369"/>
                </a:lnTo>
                <a:lnTo>
                  <a:pt x="79125" y="36405"/>
                </a:lnTo>
                <a:lnTo>
                  <a:pt x="91282" y="32614"/>
                </a:lnTo>
                <a:lnTo>
                  <a:pt x="101941" y="30028"/>
                </a:lnTo>
                <a:lnTo>
                  <a:pt x="111462" y="28677"/>
                </a:lnTo>
                <a:lnTo>
                  <a:pt x="164728" y="28593"/>
                </a:lnTo>
                <a:lnTo>
                  <a:pt x="159740" y="24974"/>
                </a:lnTo>
                <a:lnTo>
                  <a:pt x="123701" y="3889"/>
                </a:lnTo>
                <a:lnTo>
                  <a:pt x="107925" y="156"/>
                </a:lnTo>
                <a:lnTo>
                  <a:pt x="99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18277" y="5699241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89509" y="66151"/>
                </a:moveTo>
                <a:lnTo>
                  <a:pt x="154486" y="41566"/>
                </a:lnTo>
                <a:lnTo>
                  <a:pt x="120200" y="28593"/>
                </a:lnTo>
                <a:lnTo>
                  <a:pt x="111462" y="28677"/>
                </a:lnTo>
                <a:lnTo>
                  <a:pt x="65114" y="41369"/>
                </a:lnTo>
                <a:lnTo>
                  <a:pt x="48891" y="47474"/>
                </a:lnTo>
                <a:lnTo>
                  <a:pt x="0" y="31036"/>
                </a:lnTo>
                <a:lnTo>
                  <a:pt x="38830" y="16409"/>
                </a:lnTo>
                <a:lnTo>
                  <a:pt x="79862" y="3118"/>
                </a:lnTo>
                <a:lnTo>
                  <a:pt x="99478" y="0"/>
                </a:lnTo>
                <a:lnTo>
                  <a:pt x="107925" y="156"/>
                </a:lnTo>
                <a:lnTo>
                  <a:pt x="149368" y="18006"/>
                </a:lnTo>
                <a:lnTo>
                  <a:pt x="190230" y="48581"/>
                </a:lnTo>
                <a:lnTo>
                  <a:pt x="199217" y="60906"/>
                </a:lnTo>
                <a:lnTo>
                  <a:pt x="198596" y="63971"/>
                </a:lnTo>
                <a:lnTo>
                  <a:pt x="196137" y="65576"/>
                </a:lnTo>
                <a:lnTo>
                  <a:pt x="193020" y="66172"/>
                </a:lnTo>
                <a:lnTo>
                  <a:pt x="190425" y="66214"/>
                </a:lnTo>
                <a:lnTo>
                  <a:pt x="189509" y="6615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19467" y="5723973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12699" y="0"/>
                </a:moveTo>
                <a:lnTo>
                  <a:pt x="2314" y="2938"/>
                </a:lnTo>
                <a:lnTo>
                  <a:pt x="0" y="13271"/>
                </a:lnTo>
                <a:lnTo>
                  <a:pt x="5591" y="23534"/>
                </a:lnTo>
                <a:lnTo>
                  <a:pt x="19951" y="31151"/>
                </a:lnTo>
                <a:lnTo>
                  <a:pt x="30604" y="31379"/>
                </a:lnTo>
                <a:lnTo>
                  <a:pt x="35425" y="20709"/>
                </a:lnTo>
                <a:lnTo>
                  <a:pt x="32079" y="10852"/>
                </a:lnTo>
                <a:lnTo>
                  <a:pt x="25784" y="4920"/>
                </a:lnTo>
                <a:lnTo>
                  <a:pt x="12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19467" y="5723973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25784" y="4920"/>
                </a:moveTo>
                <a:lnTo>
                  <a:pt x="12699" y="0"/>
                </a:lnTo>
                <a:lnTo>
                  <a:pt x="2314" y="2938"/>
                </a:lnTo>
                <a:lnTo>
                  <a:pt x="0" y="13271"/>
                </a:lnTo>
                <a:lnTo>
                  <a:pt x="5591" y="23534"/>
                </a:lnTo>
                <a:lnTo>
                  <a:pt x="19951" y="31151"/>
                </a:lnTo>
                <a:lnTo>
                  <a:pt x="30604" y="31379"/>
                </a:lnTo>
                <a:lnTo>
                  <a:pt x="35425" y="20709"/>
                </a:lnTo>
                <a:lnTo>
                  <a:pt x="32079" y="10852"/>
                </a:lnTo>
                <a:lnTo>
                  <a:pt x="25784" y="492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24296" y="5729084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5295" y="0"/>
                </a:moveTo>
                <a:lnTo>
                  <a:pt x="0" y="7721"/>
                </a:lnTo>
                <a:lnTo>
                  <a:pt x="2590" y="14084"/>
                </a:lnTo>
                <a:lnTo>
                  <a:pt x="14236" y="22072"/>
                </a:lnTo>
                <a:lnTo>
                  <a:pt x="21094" y="22199"/>
                </a:lnTo>
                <a:lnTo>
                  <a:pt x="26390" y="14478"/>
                </a:lnTo>
                <a:lnTo>
                  <a:pt x="23812" y="8115"/>
                </a:lnTo>
                <a:lnTo>
                  <a:pt x="12153" y="127"/>
                </a:lnTo>
                <a:lnTo>
                  <a:pt x="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24296" y="5729084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17983" y="4127"/>
                </a:moveTo>
                <a:lnTo>
                  <a:pt x="12153" y="127"/>
                </a:lnTo>
                <a:lnTo>
                  <a:pt x="5295" y="0"/>
                </a:lnTo>
                <a:lnTo>
                  <a:pt x="2641" y="3873"/>
                </a:lnTo>
                <a:lnTo>
                  <a:pt x="0" y="7721"/>
                </a:lnTo>
                <a:lnTo>
                  <a:pt x="2590" y="14084"/>
                </a:lnTo>
                <a:lnTo>
                  <a:pt x="8407" y="18072"/>
                </a:lnTo>
                <a:lnTo>
                  <a:pt x="14236" y="22072"/>
                </a:lnTo>
                <a:lnTo>
                  <a:pt x="21094" y="22199"/>
                </a:lnTo>
                <a:lnTo>
                  <a:pt x="23736" y="18338"/>
                </a:lnTo>
                <a:lnTo>
                  <a:pt x="26390" y="14478"/>
                </a:lnTo>
                <a:lnTo>
                  <a:pt x="23812" y="8115"/>
                </a:lnTo>
                <a:lnTo>
                  <a:pt x="17983" y="412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21477" y="5194886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64724" y="28589"/>
                </a:moveTo>
                <a:lnTo>
                  <a:pt x="120186" y="28589"/>
                </a:lnTo>
                <a:lnTo>
                  <a:pt x="128500" y="29803"/>
                </a:lnTo>
                <a:lnTo>
                  <a:pt x="136747" y="32348"/>
                </a:lnTo>
                <a:lnTo>
                  <a:pt x="176210" y="56466"/>
                </a:lnTo>
                <a:lnTo>
                  <a:pt x="189484" y="66139"/>
                </a:lnTo>
                <a:lnTo>
                  <a:pt x="193001" y="66159"/>
                </a:lnTo>
                <a:lnTo>
                  <a:pt x="196120" y="65562"/>
                </a:lnTo>
                <a:lnTo>
                  <a:pt x="198582" y="63958"/>
                </a:lnTo>
                <a:lnTo>
                  <a:pt x="199206" y="60893"/>
                </a:lnTo>
                <a:lnTo>
                  <a:pt x="196813" y="55915"/>
                </a:lnTo>
                <a:lnTo>
                  <a:pt x="190224" y="48571"/>
                </a:lnTo>
                <a:lnTo>
                  <a:pt x="178260" y="38408"/>
                </a:lnTo>
                <a:lnTo>
                  <a:pt x="164724" y="28589"/>
                </a:lnTo>
                <a:close/>
              </a:path>
              <a:path w="199389" h="66675">
                <a:moveTo>
                  <a:pt x="99478" y="0"/>
                </a:moveTo>
                <a:lnTo>
                  <a:pt x="54482" y="10827"/>
                </a:lnTo>
                <a:lnTo>
                  <a:pt x="0" y="31036"/>
                </a:lnTo>
                <a:lnTo>
                  <a:pt x="48847" y="47480"/>
                </a:lnTo>
                <a:lnTo>
                  <a:pt x="65079" y="41374"/>
                </a:lnTo>
                <a:lnTo>
                  <a:pt x="79097" y="36408"/>
                </a:lnTo>
                <a:lnTo>
                  <a:pt x="91259" y="32616"/>
                </a:lnTo>
                <a:lnTo>
                  <a:pt x="101923" y="30027"/>
                </a:lnTo>
                <a:lnTo>
                  <a:pt x="111446" y="28674"/>
                </a:lnTo>
                <a:lnTo>
                  <a:pt x="164724" y="28589"/>
                </a:lnTo>
                <a:lnTo>
                  <a:pt x="159740" y="24974"/>
                </a:lnTo>
                <a:lnTo>
                  <a:pt x="123701" y="3889"/>
                </a:lnTo>
                <a:lnTo>
                  <a:pt x="107925" y="156"/>
                </a:lnTo>
                <a:lnTo>
                  <a:pt x="99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21477" y="5194886"/>
            <a:ext cx="199390" cy="66675"/>
          </a:xfrm>
          <a:custGeom>
            <a:avLst/>
            <a:gdLst/>
            <a:ahLst/>
            <a:cxnLst/>
            <a:rect l="l" t="t" r="r" b="b"/>
            <a:pathLst>
              <a:path w="199389" h="66675">
                <a:moveTo>
                  <a:pt x="189484" y="66139"/>
                </a:moveTo>
                <a:lnTo>
                  <a:pt x="154468" y="41556"/>
                </a:lnTo>
                <a:lnTo>
                  <a:pt x="120186" y="28589"/>
                </a:lnTo>
                <a:lnTo>
                  <a:pt x="111446" y="28674"/>
                </a:lnTo>
                <a:lnTo>
                  <a:pt x="65079" y="41374"/>
                </a:lnTo>
                <a:lnTo>
                  <a:pt x="48847" y="47480"/>
                </a:lnTo>
                <a:lnTo>
                  <a:pt x="0" y="31036"/>
                </a:lnTo>
                <a:lnTo>
                  <a:pt x="38830" y="16409"/>
                </a:lnTo>
                <a:lnTo>
                  <a:pt x="79862" y="3118"/>
                </a:lnTo>
                <a:lnTo>
                  <a:pt x="99478" y="0"/>
                </a:lnTo>
                <a:lnTo>
                  <a:pt x="107925" y="156"/>
                </a:lnTo>
                <a:lnTo>
                  <a:pt x="149368" y="18006"/>
                </a:lnTo>
                <a:lnTo>
                  <a:pt x="190224" y="48571"/>
                </a:lnTo>
                <a:lnTo>
                  <a:pt x="199206" y="60893"/>
                </a:lnTo>
                <a:lnTo>
                  <a:pt x="198582" y="63958"/>
                </a:lnTo>
                <a:lnTo>
                  <a:pt x="196120" y="65562"/>
                </a:lnTo>
                <a:lnTo>
                  <a:pt x="193001" y="66159"/>
                </a:lnTo>
                <a:lnTo>
                  <a:pt x="190402" y="66201"/>
                </a:lnTo>
                <a:lnTo>
                  <a:pt x="189484" y="6613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22661" y="5219615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12692" y="0"/>
                </a:moveTo>
                <a:lnTo>
                  <a:pt x="2305" y="2938"/>
                </a:lnTo>
                <a:lnTo>
                  <a:pt x="0" y="13274"/>
                </a:lnTo>
                <a:lnTo>
                  <a:pt x="5595" y="23545"/>
                </a:lnTo>
                <a:lnTo>
                  <a:pt x="19960" y="31156"/>
                </a:lnTo>
                <a:lnTo>
                  <a:pt x="30616" y="31373"/>
                </a:lnTo>
                <a:lnTo>
                  <a:pt x="35427" y="20704"/>
                </a:lnTo>
                <a:lnTo>
                  <a:pt x="32076" y="10840"/>
                </a:lnTo>
                <a:lnTo>
                  <a:pt x="25778" y="4911"/>
                </a:lnTo>
                <a:lnTo>
                  <a:pt x="12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22661" y="5219615"/>
            <a:ext cx="35560" cy="317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25778" y="4911"/>
                </a:moveTo>
                <a:lnTo>
                  <a:pt x="12692" y="0"/>
                </a:lnTo>
                <a:lnTo>
                  <a:pt x="2305" y="2938"/>
                </a:lnTo>
                <a:lnTo>
                  <a:pt x="0" y="13274"/>
                </a:lnTo>
                <a:lnTo>
                  <a:pt x="5595" y="23545"/>
                </a:lnTo>
                <a:lnTo>
                  <a:pt x="19960" y="31156"/>
                </a:lnTo>
                <a:lnTo>
                  <a:pt x="30616" y="31373"/>
                </a:lnTo>
                <a:lnTo>
                  <a:pt x="35427" y="20704"/>
                </a:lnTo>
                <a:lnTo>
                  <a:pt x="32076" y="10840"/>
                </a:lnTo>
                <a:lnTo>
                  <a:pt x="25778" y="49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27497" y="5224729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5283" y="0"/>
                </a:moveTo>
                <a:lnTo>
                  <a:pt x="0" y="7708"/>
                </a:lnTo>
                <a:lnTo>
                  <a:pt x="2578" y="14071"/>
                </a:lnTo>
                <a:lnTo>
                  <a:pt x="14224" y="22059"/>
                </a:lnTo>
                <a:lnTo>
                  <a:pt x="21081" y="22186"/>
                </a:lnTo>
                <a:lnTo>
                  <a:pt x="26390" y="14477"/>
                </a:lnTo>
                <a:lnTo>
                  <a:pt x="23799" y="8115"/>
                </a:lnTo>
                <a:lnTo>
                  <a:pt x="12153" y="126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27497" y="5224729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17983" y="4114"/>
                </a:moveTo>
                <a:lnTo>
                  <a:pt x="12153" y="126"/>
                </a:lnTo>
                <a:lnTo>
                  <a:pt x="5283" y="0"/>
                </a:lnTo>
                <a:lnTo>
                  <a:pt x="2628" y="3873"/>
                </a:lnTo>
                <a:lnTo>
                  <a:pt x="0" y="7708"/>
                </a:lnTo>
                <a:lnTo>
                  <a:pt x="2578" y="14071"/>
                </a:lnTo>
                <a:lnTo>
                  <a:pt x="8407" y="18072"/>
                </a:lnTo>
                <a:lnTo>
                  <a:pt x="14224" y="22059"/>
                </a:lnTo>
                <a:lnTo>
                  <a:pt x="21081" y="22186"/>
                </a:lnTo>
                <a:lnTo>
                  <a:pt x="23736" y="18326"/>
                </a:lnTo>
                <a:lnTo>
                  <a:pt x="26390" y="14477"/>
                </a:lnTo>
                <a:lnTo>
                  <a:pt x="23799" y="8115"/>
                </a:lnTo>
                <a:lnTo>
                  <a:pt x="17983" y="41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86044" y="4790795"/>
            <a:ext cx="598805" cy="3293745"/>
          </a:xfrm>
          <a:custGeom>
            <a:avLst/>
            <a:gdLst/>
            <a:ahLst/>
            <a:cxnLst/>
            <a:rect l="l" t="t" r="r" b="b"/>
            <a:pathLst>
              <a:path w="598804" h="3293745">
                <a:moveTo>
                  <a:pt x="301929" y="0"/>
                </a:moveTo>
                <a:lnTo>
                  <a:pt x="192900" y="16763"/>
                </a:lnTo>
                <a:lnTo>
                  <a:pt x="97853" y="44729"/>
                </a:lnTo>
                <a:lnTo>
                  <a:pt x="0" y="123012"/>
                </a:lnTo>
                <a:lnTo>
                  <a:pt x="0" y="3198329"/>
                </a:lnTo>
                <a:lnTo>
                  <a:pt x="539572" y="3293376"/>
                </a:lnTo>
                <a:lnTo>
                  <a:pt x="598284" y="3223488"/>
                </a:lnTo>
                <a:lnTo>
                  <a:pt x="503237" y="3220681"/>
                </a:lnTo>
                <a:lnTo>
                  <a:pt x="469671" y="869480"/>
                </a:lnTo>
                <a:lnTo>
                  <a:pt x="492048" y="774420"/>
                </a:lnTo>
                <a:lnTo>
                  <a:pt x="492048" y="132638"/>
                </a:lnTo>
                <a:lnTo>
                  <a:pt x="30192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86044" y="4790795"/>
            <a:ext cx="598805" cy="3293745"/>
          </a:xfrm>
          <a:custGeom>
            <a:avLst/>
            <a:gdLst/>
            <a:ahLst/>
            <a:cxnLst/>
            <a:rect l="l" t="t" r="r" b="b"/>
            <a:pathLst>
              <a:path w="598804" h="3293745">
                <a:moveTo>
                  <a:pt x="97853" y="44729"/>
                </a:moveTo>
                <a:lnTo>
                  <a:pt x="0" y="123012"/>
                </a:lnTo>
                <a:lnTo>
                  <a:pt x="0" y="3198329"/>
                </a:lnTo>
                <a:lnTo>
                  <a:pt x="539572" y="3293376"/>
                </a:lnTo>
                <a:lnTo>
                  <a:pt x="598284" y="3223488"/>
                </a:lnTo>
                <a:lnTo>
                  <a:pt x="503237" y="3220681"/>
                </a:lnTo>
                <a:lnTo>
                  <a:pt x="469671" y="869480"/>
                </a:lnTo>
                <a:lnTo>
                  <a:pt x="492048" y="774420"/>
                </a:lnTo>
                <a:lnTo>
                  <a:pt x="492048" y="132638"/>
                </a:lnTo>
                <a:lnTo>
                  <a:pt x="301929" y="0"/>
                </a:lnTo>
                <a:lnTo>
                  <a:pt x="192900" y="16763"/>
                </a:lnTo>
                <a:lnTo>
                  <a:pt x="97853" y="4472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23839" y="4925758"/>
            <a:ext cx="82550" cy="3039110"/>
          </a:xfrm>
          <a:custGeom>
            <a:avLst/>
            <a:gdLst/>
            <a:ahLst/>
            <a:cxnLst/>
            <a:rect l="l" t="t" r="r" b="b"/>
            <a:pathLst>
              <a:path w="82550" h="3039109">
                <a:moveTo>
                  <a:pt x="82156" y="0"/>
                </a:moveTo>
                <a:lnTo>
                  <a:pt x="41770" y="0"/>
                </a:lnTo>
                <a:lnTo>
                  <a:pt x="0" y="33400"/>
                </a:lnTo>
                <a:lnTo>
                  <a:pt x="4254" y="996594"/>
                </a:lnTo>
                <a:lnTo>
                  <a:pt x="44475" y="1030439"/>
                </a:lnTo>
                <a:lnTo>
                  <a:pt x="2133" y="1064310"/>
                </a:lnTo>
                <a:lnTo>
                  <a:pt x="2133" y="2114168"/>
                </a:lnTo>
                <a:lnTo>
                  <a:pt x="40233" y="2148039"/>
                </a:lnTo>
                <a:lnTo>
                  <a:pt x="2133" y="2181910"/>
                </a:lnTo>
                <a:lnTo>
                  <a:pt x="2133" y="3022231"/>
                </a:lnTo>
                <a:lnTo>
                  <a:pt x="19075" y="3037039"/>
                </a:lnTo>
                <a:lnTo>
                  <a:pt x="82156" y="3038843"/>
                </a:lnTo>
                <a:lnTo>
                  <a:pt x="82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23839" y="4925758"/>
            <a:ext cx="82550" cy="3039110"/>
          </a:xfrm>
          <a:custGeom>
            <a:avLst/>
            <a:gdLst/>
            <a:ahLst/>
            <a:cxnLst/>
            <a:rect l="l" t="t" r="r" b="b"/>
            <a:pathLst>
              <a:path w="82550" h="3039109">
                <a:moveTo>
                  <a:pt x="41770" y="0"/>
                </a:moveTo>
                <a:lnTo>
                  <a:pt x="0" y="33400"/>
                </a:lnTo>
                <a:lnTo>
                  <a:pt x="4254" y="996594"/>
                </a:lnTo>
                <a:lnTo>
                  <a:pt x="44475" y="1030439"/>
                </a:lnTo>
                <a:lnTo>
                  <a:pt x="2133" y="1064310"/>
                </a:lnTo>
                <a:lnTo>
                  <a:pt x="2133" y="2114168"/>
                </a:lnTo>
                <a:lnTo>
                  <a:pt x="40233" y="2148039"/>
                </a:lnTo>
                <a:lnTo>
                  <a:pt x="2133" y="2181910"/>
                </a:lnTo>
                <a:lnTo>
                  <a:pt x="2133" y="3022231"/>
                </a:lnTo>
                <a:lnTo>
                  <a:pt x="19075" y="3037039"/>
                </a:lnTo>
                <a:lnTo>
                  <a:pt x="82156" y="3038843"/>
                </a:lnTo>
                <a:lnTo>
                  <a:pt x="82156" y="0"/>
                </a:lnTo>
                <a:lnTo>
                  <a:pt x="4177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11564" y="4925758"/>
            <a:ext cx="0" cy="3039745"/>
          </a:xfrm>
          <a:custGeom>
            <a:avLst/>
            <a:gdLst/>
            <a:ahLst/>
            <a:cxnLst/>
            <a:rect l="l" t="t" r="r" b="b"/>
            <a:pathLst>
              <a:path h="3039745">
                <a:moveTo>
                  <a:pt x="0" y="0"/>
                </a:moveTo>
                <a:lnTo>
                  <a:pt x="0" y="3039160"/>
                </a:lnTo>
              </a:path>
            </a:pathLst>
          </a:custGeom>
          <a:ln w="111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11564" y="4925758"/>
            <a:ext cx="0" cy="3039745"/>
          </a:xfrm>
          <a:custGeom>
            <a:avLst/>
            <a:gdLst/>
            <a:ahLst/>
            <a:cxnLst/>
            <a:rect l="l" t="t" r="r" b="b"/>
            <a:pathLst>
              <a:path h="3039745">
                <a:moveTo>
                  <a:pt x="0" y="0"/>
                </a:moveTo>
                <a:lnTo>
                  <a:pt x="0" y="3039160"/>
                </a:lnTo>
              </a:path>
            </a:pathLst>
          </a:custGeom>
          <a:ln w="1113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16232" y="4973446"/>
            <a:ext cx="407670" cy="34290"/>
          </a:xfrm>
          <a:custGeom>
            <a:avLst/>
            <a:gdLst/>
            <a:ahLst/>
            <a:cxnLst/>
            <a:rect l="l" t="t" r="r" b="b"/>
            <a:pathLst>
              <a:path w="407670" h="34289">
                <a:moveTo>
                  <a:pt x="399681" y="0"/>
                </a:moveTo>
                <a:lnTo>
                  <a:pt x="7683" y="0"/>
                </a:lnTo>
                <a:lnTo>
                  <a:pt x="0" y="7670"/>
                </a:lnTo>
                <a:lnTo>
                  <a:pt x="0" y="26619"/>
                </a:lnTo>
                <a:lnTo>
                  <a:pt x="7683" y="34289"/>
                </a:lnTo>
                <a:lnTo>
                  <a:pt x="399681" y="34289"/>
                </a:lnTo>
                <a:lnTo>
                  <a:pt x="407365" y="26619"/>
                </a:lnTo>
                <a:lnTo>
                  <a:pt x="407365" y="7670"/>
                </a:lnTo>
                <a:lnTo>
                  <a:pt x="3996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16029" y="5128145"/>
            <a:ext cx="408305" cy="48895"/>
          </a:xfrm>
          <a:custGeom>
            <a:avLst/>
            <a:gdLst/>
            <a:ahLst/>
            <a:cxnLst/>
            <a:rect l="l" t="t" r="r" b="b"/>
            <a:pathLst>
              <a:path w="408304" h="48895">
                <a:moveTo>
                  <a:pt x="8635" y="0"/>
                </a:moveTo>
                <a:lnTo>
                  <a:pt x="685" y="7391"/>
                </a:lnTo>
                <a:lnTo>
                  <a:pt x="0" y="26314"/>
                </a:lnTo>
                <a:lnTo>
                  <a:pt x="7391" y="34264"/>
                </a:lnTo>
                <a:lnTo>
                  <a:pt x="399148" y="48336"/>
                </a:lnTo>
                <a:lnTo>
                  <a:pt x="407098" y="40944"/>
                </a:lnTo>
                <a:lnTo>
                  <a:pt x="407771" y="22021"/>
                </a:lnTo>
                <a:lnTo>
                  <a:pt x="400367" y="14071"/>
                </a:lnTo>
                <a:lnTo>
                  <a:pt x="86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16105" y="5290311"/>
            <a:ext cx="407670" cy="41910"/>
          </a:xfrm>
          <a:custGeom>
            <a:avLst/>
            <a:gdLst/>
            <a:ahLst/>
            <a:cxnLst/>
            <a:rect l="l" t="t" r="r" b="b"/>
            <a:pathLst>
              <a:path w="407670" h="41910">
                <a:moveTo>
                  <a:pt x="8153" y="0"/>
                </a:moveTo>
                <a:lnTo>
                  <a:pt x="342" y="7518"/>
                </a:lnTo>
                <a:lnTo>
                  <a:pt x="0" y="26466"/>
                </a:lnTo>
                <a:lnTo>
                  <a:pt x="7531" y="34277"/>
                </a:lnTo>
                <a:lnTo>
                  <a:pt x="399453" y="41503"/>
                </a:lnTo>
                <a:lnTo>
                  <a:pt x="407276" y="33972"/>
                </a:lnTo>
                <a:lnTo>
                  <a:pt x="407466" y="24511"/>
                </a:lnTo>
                <a:lnTo>
                  <a:pt x="407631" y="15036"/>
                </a:lnTo>
                <a:lnTo>
                  <a:pt x="400100" y="7226"/>
                </a:lnTo>
                <a:lnTo>
                  <a:pt x="81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20067" y="5440870"/>
            <a:ext cx="408305" cy="44450"/>
          </a:xfrm>
          <a:custGeom>
            <a:avLst/>
            <a:gdLst/>
            <a:ahLst/>
            <a:cxnLst/>
            <a:rect l="l" t="t" r="r" b="b"/>
            <a:pathLst>
              <a:path w="408304" h="44450">
                <a:moveTo>
                  <a:pt x="8343" y="0"/>
                </a:moveTo>
                <a:lnTo>
                  <a:pt x="469" y="7467"/>
                </a:lnTo>
                <a:lnTo>
                  <a:pt x="0" y="26415"/>
                </a:lnTo>
                <a:lnTo>
                  <a:pt x="7492" y="34277"/>
                </a:lnTo>
                <a:lnTo>
                  <a:pt x="399376" y="43929"/>
                </a:lnTo>
                <a:lnTo>
                  <a:pt x="407250" y="36449"/>
                </a:lnTo>
                <a:lnTo>
                  <a:pt x="407720" y="17513"/>
                </a:lnTo>
                <a:lnTo>
                  <a:pt x="400227" y="9639"/>
                </a:lnTo>
                <a:lnTo>
                  <a:pt x="83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16067" y="5599620"/>
            <a:ext cx="408305" cy="44450"/>
          </a:xfrm>
          <a:custGeom>
            <a:avLst/>
            <a:gdLst/>
            <a:ahLst/>
            <a:cxnLst/>
            <a:rect l="l" t="t" r="r" b="b"/>
            <a:pathLst>
              <a:path w="408304" h="44450">
                <a:moveTo>
                  <a:pt x="8343" y="0"/>
                </a:moveTo>
                <a:lnTo>
                  <a:pt x="469" y="7467"/>
                </a:lnTo>
                <a:lnTo>
                  <a:pt x="0" y="26415"/>
                </a:lnTo>
                <a:lnTo>
                  <a:pt x="7480" y="34277"/>
                </a:lnTo>
                <a:lnTo>
                  <a:pt x="399364" y="43929"/>
                </a:lnTo>
                <a:lnTo>
                  <a:pt x="407225" y="36449"/>
                </a:lnTo>
                <a:lnTo>
                  <a:pt x="407492" y="26415"/>
                </a:lnTo>
                <a:lnTo>
                  <a:pt x="407695" y="17513"/>
                </a:lnTo>
                <a:lnTo>
                  <a:pt x="400215" y="9639"/>
                </a:lnTo>
                <a:lnTo>
                  <a:pt x="83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20067" y="5739320"/>
            <a:ext cx="408305" cy="44450"/>
          </a:xfrm>
          <a:custGeom>
            <a:avLst/>
            <a:gdLst/>
            <a:ahLst/>
            <a:cxnLst/>
            <a:rect l="l" t="t" r="r" b="b"/>
            <a:pathLst>
              <a:path w="408304" h="44450">
                <a:moveTo>
                  <a:pt x="8343" y="0"/>
                </a:moveTo>
                <a:lnTo>
                  <a:pt x="469" y="7467"/>
                </a:lnTo>
                <a:lnTo>
                  <a:pt x="0" y="26415"/>
                </a:lnTo>
                <a:lnTo>
                  <a:pt x="7492" y="34277"/>
                </a:lnTo>
                <a:lnTo>
                  <a:pt x="399376" y="43929"/>
                </a:lnTo>
                <a:lnTo>
                  <a:pt x="407250" y="36449"/>
                </a:lnTo>
                <a:lnTo>
                  <a:pt x="407720" y="17513"/>
                </a:lnTo>
                <a:lnTo>
                  <a:pt x="400227" y="9639"/>
                </a:lnTo>
                <a:lnTo>
                  <a:pt x="83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16067" y="5881560"/>
            <a:ext cx="408305" cy="44450"/>
          </a:xfrm>
          <a:custGeom>
            <a:avLst/>
            <a:gdLst/>
            <a:ahLst/>
            <a:cxnLst/>
            <a:rect l="l" t="t" r="r" b="b"/>
            <a:pathLst>
              <a:path w="408304" h="44450">
                <a:moveTo>
                  <a:pt x="8343" y="0"/>
                </a:moveTo>
                <a:lnTo>
                  <a:pt x="469" y="7480"/>
                </a:lnTo>
                <a:lnTo>
                  <a:pt x="0" y="26415"/>
                </a:lnTo>
                <a:lnTo>
                  <a:pt x="7480" y="34277"/>
                </a:lnTo>
                <a:lnTo>
                  <a:pt x="399364" y="43929"/>
                </a:lnTo>
                <a:lnTo>
                  <a:pt x="407225" y="36449"/>
                </a:lnTo>
                <a:lnTo>
                  <a:pt x="407492" y="26415"/>
                </a:lnTo>
                <a:lnTo>
                  <a:pt x="407695" y="17513"/>
                </a:lnTo>
                <a:lnTo>
                  <a:pt x="400215" y="9651"/>
                </a:lnTo>
                <a:lnTo>
                  <a:pt x="83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16016" y="6082538"/>
            <a:ext cx="408305" cy="53975"/>
          </a:xfrm>
          <a:custGeom>
            <a:avLst/>
            <a:gdLst/>
            <a:ahLst/>
            <a:cxnLst/>
            <a:rect l="l" t="t" r="r" b="b"/>
            <a:pathLst>
              <a:path w="408304" h="53975">
                <a:moveTo>
                  <a:pt x="8991" y="0"/>
                </a:moveTo>
                <a:lnTo>
                  <a:pt x="927" y="7277"/>
                </a:lnTo>
                <a:lnTo>
                  <a:pt x="0" y="26200"/>
                </a:lnTo>
                <a:lnTo>
                  <a:pt x="7289" y="34239"/>
                </a:lnTo>
                <a:lnTo>
                  <a:pt x="398818" y="53454"/>
                </a:lnTo>
                <a:lnTo>
                  <a:pt x="406857" y="46177"/>
                </a:lnTo>
                <a:lnTo>
                  <a:pt x="407797" y="27254"/>
                </a:lnTo>
                <a:lnTo>
                  <a:pt x="400507" y="19215"/>
                </a:lnTo>
                <a:lnTo>
                  <a:pt x="89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16016" y="6225413"/>
            <a:ext cx="408305" cy="53975"/>
          </a:xfrm>
          <a:custGeom>
            <a:avLst/>
            <a:gdLst/>
            <a:ahLst/>
            <a:cxnLst/>
            <a:rect l="l" t="t" r="r" b="b"/>
            <a:pathLst>
              <a:path w="408304" h="53975">
                <a:moveTo>
                  <a:pt x="8991" y="0"/>
                </a:moveTo>
                <a:lnTo>
                  <a:pt x="927" y="7277"/>
                </a:lnTo>
                <a:lnTo>
                  <a:pt x="0" y="26200"/>
                </a:lnTo>
                <a:lnTo>
                  <a:pt x="7289" y="34239"/>
                </a:lnTo>
                <a:lnTo>
                  <a:pt x="398818" y="53454"/>
                </a:lnTo>
                <a:lnTo>
                  <a:pt x="406857" y="46177"/>
                </a:lnTo>
                <a:lnTo>
                  <a:pt x="407797" y="27254"/>
                </a:lnTo>
                <a:lnTo>
                  <a:pt x="400507" y="19215"/>
                </a:lnTo>
                <a:lnTo>
                  <a:pt x="89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16016" y="6368288"/>
            <a:ext cx="408305" cy="53975"/>
          </a:xfrm>
          <a:custGeom>
            <a:avLst/>
            <a:gdLst/>
            <a:ahLst/>
            <a:cxnLst/>
            <a:rect l="l" t="t" r="r" b="b"/>
            <a:pathLst>
              <a:path w="408304" h="53975">
                <a:moveTo>
                  <a:pt x="8991" y="0"/>
                </a:moveTo>
                <a:lnTo>
                  <a:pt x="927" y="7277"/>
                </a:lnTo>
                <a:lnTo>
                  <a:pt x="0" y="26200"/>
                </a:lnTo>
                <a:lnTo>
                  <a:pt x="7289" y="34239"/>
                </a:lnTo>
                <a:lnTo>
                  <a:pt x="398818" y="53454"/>
                </a:lnTo>
                <a:lnTo>
                  <a:pt x="406857" y="46164"/>
                </a:lnTo>
                <a:lnTo>
                  <a:pt x="407797" y="27254"/>
                </a:lnTo>
                <a:lnTo>
                  <a:pt x="400507" y="19202"/>
                </a:lnTo>
                <a:lnTo>
                  <a:pt x="89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16016" y="6517513"/>
            <a:ext cx="408305" cy="53975"/>
          </a:xfrm>
          <a:custGeom>
            <a:avLst/>
            <a:gdLst/>
            <a:ahLst/>
            <a:cxnLst/>
            <a:rect l="l" t="t" r="r" b="b"/>
            <a:pathLst>
              <a:path w="408304" h="53975">
                <a:moveTo>
                  <a:pt x="8991" y="0"/>
                </a:moveTo>
                <a:lnTo>
                  <a:pt x="927" y="7277"/>
                </a:lnTo>
                <a:lnTo>
                  <a:pt x="0" y="26200"/>
                </a:lnTo>
                <a:lnTo>
                  <a:pt x="7289" y="34239"/>
                </a:lnTo>
                <a:lnTo>
                  <a:pt x="398818" y="53454"/>
                </a:lnTo>
                <a:lnTo>
                  <a:pt x="406857" y="46164"/>
                </a:lnTo>
                <a:lnTo>
                  <a:pt x="407797" y="27254"/>
                </a:lnTo>
                <a:lnTo>
                  <a:pt x="400507" y="19202"/>
                </a:lnTo>
                <a:lnTo>
                  <a:pt x="89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16016" y="6657213"/>
            <a:ext cx="408305" cy="53975"/>
          </a:xfrm>
          <a:custGeom>
            <a:avLst/>
            <a:gdLst/>
            <a:ahLst/>
            <a:cxnLst/>
            <a:rect l="l" t="t" r="r" b="b"/>
            <a:pathLst>
              <a:path w="408304" h="53975">
                <a:moveTo>
                  <a:pt x="8991" y="0"/>
                </a:moveTo>
                <a:lnTo>
                  <a:pt x="927" y="7277"/>
                </a:lnTo>
                <a:lnTo>
                  <a:pt x="0" y="26200"/>
                </a:lnTo>
                <a:lnTo>
                  <a:pt x="7289" y="34239"/>
                </a:lnTo>
                <a:lnTo>
                  <a:pt x="398818" y="53454"/>
                </a:lnTo>
                <a:lnTo>
                  <a:pt x="406857" y="46164"/>
                </a:lnTo>
                <a:lnTo>
                  <a:pt x="407797" y="27254"/>
                </a:lnTo>
                <a:lnTo>
                  <a:pt x="400507" y="19202"/>
                </a:lnTo>
                <a:lnTo>
                  <a:pt x="89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16181" y="6789128"/>
            <a:ext cx="407670" cy="67945"/>
          </a:xfrm>
          <a:custGeom>
            <a:avLst/>
            <a:gdLst/>
            <a:ahLst/>
            <a:cxnLst/>
            <a:rect l="l" t="t" r="r" b="b"/>
            <a:pathLst>
              <a:path w="407670" h="67945">
                <a:moveTo>
                  <a:pt x="9944" y="0"/>
                </a:moveTo>
                <a:lnTo>
                  <a:pt x="1638" y="6985"/>
                </a:lnTo>
                <a:lnTo>
                  <a:pt x="0" y="25857"/>
                </a:lnTo>
                <a:lnTo>
                  <a:pt x="6972" y="34162"/>
                </a:lnTo>
                <a:lnTo>
                  <a:pt x="397535" y="67754"/>
                </a:lnTo>
                <a:lnTo>
                  <a:pt x="405853" y="60756"/>
                </a:lnTo>
                <a:lnTo>
                  <a:pt x="407479" y="41897"/>
                </a:lnTo>
                <a:lnTo>
                  <a:pt x="400494" y="33591"/>
                </a:lnTo>
                <a:lnTo>
                  <a:pt x="99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17785" y="6931393"/>
            <a:ext cx="404495" cy="79375"/>
          </a:xfrm>
          <a:custGeom>
            <a:avLst/>
            <a:gdLst/>
            <a:ahLst/>
            <a:cxnLst/>
            <a:rect l="l" t="t" r="r" b="b"/>
            <a:pathLst>
              <a:path w="404495" h="79375">
                <a:moveTo>
                  <a:pt x="19033" y="0"/>
                </a:moveTo>
                <a:lnTo>
                  <a:pt x="6522" y="3434"/>
                </a:lnTo>
                <a:lnTo>
                  <a:pt x="0" y="14630"/>
                </a:lnTo>
                <a:lnTo>
                  <a:pt x="3271" y="27292"/>
                </a:lnTo>
                <a:lnTo>
                  <a:pt x="14219" y="33963"/>
                </a:lnTo>
                <a:lnTo>
                  <a:pt x="385225" y="79133"/>
                </a:lnTo>
                <a:lnTo>
                  <a:pt x="397726" y="75723"/>
                </a:lnTo>
                <a:lnTo>
                  <a:pt x="404277" y="64563"/>
                </a:lnTo>
                <a:lnTo>
                  <a:pt x="400984" y="51856"/>
                </a:lnTo>
                <a:lnTo>
                  <a:pt x="390036" y="45193"/>
                </a:lnTo>
                <a:lnTo>
                  <a:pt x="1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17785" y="7106018"/>
            <a:ext cx="404495" cy="79375"/>
          </a:xfrm>
          <a:custGeom>
            <a:avLst/>
            <a:gdLst/>
            <a:ahLst/>
            <a:cxnLst/>
            <a:rect l="l" t="t" r="r" b="b"/>
            <a:pathLst>
              <a:path w="404495" h="79375">
                <a:moveTo>
                  <a:pt x="19033" y="0"/>
                </a:moveTo>
                <a:lnTo>
                  <a:pt x="6522" y="3434"/>
                </a:lnTo>
                <a:lnTo>
                  <a:pt x="0" y="14630"/>
                </a:lnTo>
                <a:lnTo>
                  <a:pt x="3271" y="27292"/>
                </a:lnTo>
                <a:lnTo>
                  <a:pt x="14219" y="33963"/>
                </a:lnTo>
                <a:lnTo>
                  <a:pt x="385225" y="79133"/>
                </a:lnTo>
                <a:lnTo>
                  <a:pt x="397726" y="75723"/>
                </a:lnTo>
                <a:lnTo>
                  <a:pt x="404277" y="64563"/>
                </a:lnTo>
                <a:lnTo>
                  <a:pt x="400984" y="51856"/>
                </a:lnTo>
                <a:lnTo>
                  <a:pt x="390036" y="45193"/>
                </a:lnTo>
                <a:lnTo>
                  <a:pt x="1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17785" y="7239368"/>
            <a:ext cx="404495" cy="79375"/>
          </a:xfrm>
          <a:custGeom>
            <a:avLst/>
            <a:gdLst/>
            <a:ahLst/>
            <a:cxnLst/>
            <a:rect l="l" t="t" r="r" b="b"/>
            <a:pathLst>
              <a:path w="404495" h="79375">
                <a:moveTo>
                  <a:pt x="19033" y="0"/>
                </a:moveTo>
                <a:lnTo>
                  <a:pt x="6522" y="3434"/>
                </a:lnTo>
                <a:lnTo>
                  <a:pt x="0" y="14630"/>
                </a:lnTo>
                <a:lnTo>
                  <a:pt x="3271" y="27292"/>
                </a:lnTo>
                <a:lnTo>
                  <a:pt x="14219" y="33963"/>
                </a:lnTo>
                <a:lnTo>
                  <a:pt x="385225" y="79133"/>
                </a:lnTo>
                <a:lnTo>
                  <a:pt x="397726" y="75723"/>
                </a:lnTo>
                <a:lnTo>
                  <a:pt x="404277" y="64563"/>
                </a:lnTo>
                <a:lnTo>
                  <a:pt x="400984" y="51856"/>
                </a:lnTo>
                <a:lnTo>
                  <a:pt x="390036" y="45193"/>
                </a:lnTo>
                <a:lnTo>
                  <a:pt x="1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17785" y="7379068"/>
            <a:ext cx="404495" cy="79375"/>
          </a:xfrm>
          <a:custGeom>
            <a:avLst/>
            <a:gdLst/>
            <a:ahLst/>
            <a:cxnLst/>
            <a:rect l="l" t="t" r="r" b="b"/>
            <a:pathLst>
              <a:path w="404495" h="79375">
                <a:moveTo>
                  <a:pt x="19033" y="0"/>
                </a:moveTo>
                <a:lnTo>
                  <a:pt x="6522" y="3434"/>
                </a:lnTo>
                <a:lnTo>
                  <a:pt x="0" y="14630"/>
                </a:lnTo>
                <a:lnTo>
                  <a:pt x="3271" y="27292"/>
                </a:lnTo>
                <a:lnTo>
                  <a:pt x="14219" y="33963"/>
                </a:lnTo>
                <a:lnTo>
                  <a:pt x="385225" y="79133"/>
                </a:lnTo>
                <a:lnTo>
                  <a:pt x="397726" y="75723"/>
                </a:lnTo>
                <a:lnTo>
                  <a:pt x="404277" y="64563"/>
                </a:lnTo>
                <a:lnTo>
                  <a:pt x="400984" y="51856"/>
                </a:lnTo>
                <a:lnTo>
                  <a:pt x="390036" y="45193"/>
                </a:lnTo>
                <a:lnTo>
                  <a:pt x="1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17785" y="7509243"/>
            <a:ext cx="404495" cy="79375"/>
          </a:xfrm>
          <a:custGeom>
            <a:avLst/>
            <a:gdLst/>
            <a:ahLst/>
            <a:cxnLst/>
            <a:rect l="l" t="t" r="r" b="b"/>
            <a:pathLst>
              <a:path w="404495" h="79375">
                <a:moveTo>
                  <a:pt x="19033" y="0"/>
                </a:moveTo>
                <a:lnTo>
                  <a:pt x="6522" y="3434"/>
                </a:lnTo>
                <a:lnTo>
                  <a:pt x="0" y="14630"/>
                </a:lnTo>
                <a:lnTo>
                  <a:pt x="3271" y="27292"/>
                </a:lnTo>
                <a:lnTo>
                  <a:pt x="14219" y="33963"/>
                </a:lnTo>
                <a:lnTo>
                  <a:pt x="385225" y="79133"/>
                </a:lnTo>
                <a:lnTo>
                  <a:pt x="397726" y="75723"/>
                </a:lnTo>
                <a:lnTo>
                  <a:pt x="404277" y="64563"/>
                </a:lnTo>
                <a:lnTo>
                  <a:pt x="400984" y="51856"/>
                </a:lnTo>
                <a:lnTo>
                  <a:pt x="390036" y="45193"/>
                </a:lnTo>
                <a:lnTo>
                  <a:pt x="1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18910" y="7643571"/>
            <a:ext cx="402590" cy="92710"/>
          </a:xfrm>
          <a:custGeom>
            <a:avLst/>
            <a:gdLst/>
            <a:ahLst/>
            <a:cxnLst/>
            <a:rect l="l" t="t" r="r" b="b"/>
            <a:pathLst>
              <a:path w="402589" h="92709">
                <a:moveTo>
                  <a:pt x="19483" y="0"/>
                </a:moveTo>
                <a:lnTo>
                  <a:pt x="7018" y="2833"/>
                </a:lnTo>
                <a:lnTo>
                  <a:pt x="0" y="13473"/>
                </a:lnTo>
                <a:lnTo>
                  <a:pt x="2536" y="26311"/>
                </a:lnTo>
                <a:lnTo>
                  <a:pt x="12666" y="33573"/>
                </a:lnTo>
                <a:lnTo>
                  <a:pt x="382537" y="92443"/>
                </a:lnTo>
                <a:lnTo>
                  <a:pt x="394994" y="89601"/>
                </a:lnTo>
                <a:lnTo>
                  <a:pt x="402012" y="78962"/>
                </a:lnTo>
                <a:lnTo>
                  <a:pt x="399466" y="66116"/>
                </a:lnTo>
                <a:lnTo>
                  <a:pt x="389327" y="58872"/>
                </a:lnTo>
                <a:lnTo>
                  <a:pt x="194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19699" y="7772400"/>
            <a:ext cx="400685" cy="100330"/>
          </a:xfrm>
          <a:custGeom>
            <a:avLst/>
            <a:gdLst/>
            <a:ahLst/>
            <a:cxnLst/>
            <a:rect l="l" t="t" r="r" b="b"/>
            <a:pathLst>
              <a:path w="400685" h="100329">
                <a:moveTo>
                  <a:pt x="19722" y="0"/>
                </a:moveTo>
                <a:lnTo>
                  <a:pt x="7283" y="2522"/>
                </a:lnTo>
                <a:lnTo>
                  <a:pt x="0" y="12851"/>
                </a:lnTo>
                <a:lnTo>
                  <a:pt x="2135" y="25770"/>
                </a:lnTo>
                <a:lnTo>
                  <a:pt x="11813" y="33336"/>
                </a:lnTo>
                <a:lnTo>
                  <a:pt x="380707" y="100215"/>
                </a:lnTo>
                <a:lnTo>
                  <a:pt x="393145" y="97692"/>
                </a:lnTo>
                <a:lnTo>
                  <a:pt x="400432" y="87367"/>
                </a:lnTo>
                <a:lnTo>
                  <a:pt x="398302" y="74453"/>
                </a:lnTo>
                <a:lnTo>
                  <a:pt x="388621" y="66894"/>
                </a:lnTo>
                <a:lnTo>
                  <a:pt x="19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42304" y="4925758"/>
            <a:ext cx="82550" cy="3039110"/>
          </a:xfrm>
          <a:custGeom>
            <a:avLst/>
            <a:gdLst/>
            <a:ahLst/>
            <a:cxnLst/>
            <a:rect l="l" t="t" r="r" b="b"/>
            <a:pathLst>
              <a:path w="82550" h="3039109">
                <a:moveTo>
                  <a:pt x="40386" y="0"/>
                </a:moveTo>
                <a:lnTo>
                  <a:pt x="0" y="0"/>
                </a:lnTo>
                <a:lnTo>
                  <a:pt x="0" y="3038843"/>
                </a:lnTo>
                <a:lnTo>
                  <a:pt x="63080" y="3037039"/>
                </a:lnTo>
                <a:lnTo>
                  <a:pt x="80022" y="3022231"/>
                </a:lnTo>
                <a:lnTo>
                  <a:pt x="80022" y="2181910"/>
                </a:lnTo>
                <a:lnTo>
                  <a:pt x="41922" y="2148039"/>
                </a:lnTo>
                <a:lnTo>
                  <a:pt x="80022" y="2114168"/>
                </a:lnTo>
                <a:lnTo>
                  <a:pt x="80022" y="1064310"/>
                </a:lnTo>
                <a:lnTo>
                  <a:pt x="37680" y="1030439"/>
                </a:lnTo>
                <a:lnTo>
                  <a:pt x="77901" y="996594"/>
                </a:lnTo>
                <a:lnTo>
                  <a:pt x="82156" y="33400"/>
                </a:lnTo>
                <a:lnTo>
                  <a:pt x="4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42304" y="4925758"/>
            <a:ext cx="82550" cy="3039110"/>
          </a:xfrm>
          <a:custGeom>
            <a:avLst/>
            <a:gdLst/>
            <a:ahLst/>
            <a:cxnLst/>
            <a:rect l="l" t="t" r="r" b="b"/>
            <a:pathLst>
              <a:path w="82550" h="3039109">
                <a:moveTo>
                  <a:pt x="40386" y="0"/>
                </a:moveTo>
                <a:lnTo>
                  <a:pt x="82156" y="33400"/>
                </a:lnTo>
                <a:lnTo>
                  <a:pt x="77901" y="996594"/>
                </a:lnTo>
                <a:lnTo>
                  <a:pt x="37680" y="1030439"/>
                </a:lnTo>
                <a:lnTo>
                  <a:pt x="80022" y="1064310"/>
                </a:lnTo>
                <a:lnTo>
                  <a:pt x="80022" y="2114168"/>
                </a:lnTo>
                <a:lnTo>
                  <a:pt x="41922" y="2148039"/>
                </a:lnTo>
                <a:lnTo>
                  <a:pt x="80022" y="2181910"/>
                </a:lnTo>
                <a:lnTo>
                  <a:pt x="80022" y="3022231"/>
                </a:lnTo>
                <a:lnTo>
                  <a:pt x="63080" y="3037039"/>
                </a:lnTo>
                <a:lnTo>
                  <a:pt x="0" y="3038843"/>
                </a:lnTo>
                <a:lnTo>
                  <a:pt x="0" y="0"/>
                </a:lnTo>
                <a:lnTo>
                  <a:pt x="40386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36735" y="4925758"/>
            <a:ext cx="0" cy="3039745"/>
          </a:xfrm>
          <a:custGeom>
            <a:avLst/>
            <a:gdLst/>
            <a:ahLst/>
            <a:cxnLst/>
            <a:rect l="l" t="t" r="r" b="b"/>
            <a:pathLst>
              <a:path h="3039745">
                <a:moveTo>
                  <a:pt x="0" y="0"/>
                </a:moveTo>
                <a:lnTo>
                  <a:pt x="0" y="3039160"/>
                </a:lnTo>
              </a:path>
            </a:pathLst>
          </a:custGeom>
          <a:ln w="111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36735" y="4925758"/>
            <a:ext cx="0" cy="3039745"/>
          </a:xfrm>
          <a:custGeom>
            <a:avLst/>
            <a:gdLst/>
            <a:ahLst/>
            <a:cxnLst/>
            <a:rect l="l" t="t" r="r" b="b"/>
            <a:pathLst>
              <a:path h="3039745">
                <a:moveTo>
                  <a:pt x="0" y="0"/>
                </a:moveTo>
                <a:lnTo>
                  <a:pt x="0" y="3039160"/>
                </a:lnTo>
              </a:path>
            </a:pathLst>
          </a:custGeom>
          <a:ln w="1113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07227" y="5140909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4">
                <a:moveTo>
                  <a:pt x="28066" y="0"/>
                </a:moveTo>
                <a:lnTo>
                  <a:pt x="4038" y="0"/>
                </a:lnTo>
                <a:lnTo>
                  <a:pt x="0" y="8356"/>
                </a:lnTo>
                <a:lnTo>
                  <a:pt x="0" y="28956"/>
                </a:lnTo>
                <a:lnTo>
                  <a:pt x="4038" y="37312"/>
                </a:lnTo>
                <a:lnTo>
                  <a:pt x="28066" y="37439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07227" y="5140909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4">
                <a:moveTo>
                  <a:pt x="9029" y="37312"/>
                </a:moveTo>
                <a:lnTo>
                  <a:pt x="4038" y="37312"/>
                </a:lnTo>
                <a:lnTo>
                  <a:pt x="0" y="28956"/>
                </a:lnTo>
                <a:lnTo>
                  <a:pt x="0" y="18656"/>
                </a:lnTo>
                <a:lnTo>
                  <a:pt x="0" y="8356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39"/>
                </a:lnTo>
                <a:lnTo>
                  <a:pt x="9029" y="3731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17717" y="5140909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4">
                <a:moveTo>
                  <a:pt x="21628" y="0"/>
                </a:moveTo>
                <a:lnTo>
                  <a:pt x="6248" y="0"/>
                </a:lnTo>
                <a:lnTo>
                  <a:pt x="0" y="8356"/>
                </a:lnTo>
                <a:lnTo>
                  <a:pt x="0" y="28956"/>
                </a:lnTo>
                <a:lnTo>
                  <a:pt x="6248" y="37312"/>
                </a:lnTo>
                <a:lnTo>
                  <a:pt x="21628" y="37312"/>
                </a:lnTo>
                <a:lnTo>
                  <a:pt x="27863" y="28956"/>
                </a:lnTo>
                <a:lnTo>
                  <a:pt x="27863" y="8356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17717" y="5140909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4">
                <a:moveTo>
                  <a:pt x="27863" y="18656"/>
                </a:moveTo>
                <a:lnTo>
                  <a:pt x="27863" y="28956"/>
                </a:lnTo>
                <a:lnTo>
                  <a:pt x="21628" y="37312"/>
                </a:lnTo>
                <a:lnTo>
                  <a:pt x="13931" y="37312"/>
                </a:lnTo>
                <a:lnTo>
                  <a:pt x="6248" y="37312"/>
                </a:lnTo>
                <a:lnTo>
                  <a:pt x="0" y="28956"/>
                </a:lnTo>
                <a:lnTo>
                  <a:pt x="0" y="18656"/>
                </a:lnTo>
                <a:lnTo>
                  <a:pt x="0" y="8356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56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07227" y="5300179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4">
                <a:moveTo>
                  <a:pt x="28066" y="0"/>
                </a:moveTo>
                <a:lnTo>
                  <a:pt x="4038" y="0"/>
                </a:lnTo>
                <a:lnTo>
                  <a:pt x="0" y="8356"/>
                </a:lnTo>
                <a:lnTo>
                  <a:pt x="0" y="28956"/>
                </a:lnTo>
                <a:lnTo>
                  <a:pt x="4038" y="37299"/>
                </a:lnTo>
                <a:lnTo>
                  <a:pt x="28066" y="37426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07227" y="5300179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4">
                <a:moveTo>
                  <a:pt x="9029" y="37299"/>
                </a:moveTo>
                <a:lnTo>
                  <a:pt x="4038" y="37299"/>
                </a:lnTo>
                <a:lnTo>
                  <a:pt x="0" y="28956"/>
                </a:lnTo>
                <a:lnTo>
                  <a:pt x="0" y="18656"/>
                </a:lnTo>
                <a:lnTo>
                  <a:pt x="0" y="8356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26"/>
                </a:lnTo>
                <a:lnTo>
                  <a:pt x="9029" y="372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17717" y="5300179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4">
                <a:moveTo>
                  <a:pt x="21628" y="0"/>
                </a:moveTo>
                <a:lnTo>
                  <a:pt x="6248" y="0"/>
                </a:lnTo>
                <a:lnTo>
                  <a:pt x="0" y="8356"/>
                </a:lnTo>
                <a:lnTo>
                  <a:pt x="0" y="28956"/>
                </a:lnTo>
                <a:lnTo>
                  <a:pt x="6248" y="37299"/>
                </a:lnTo>
                <a:lnTo>
                  <a:pt x="21628" y="37299"/>
                </a:lnTo>
                <a:lnTo>
                  <a:pt x="27863" y="28956"/>
                </a:lnTo>
                <a:lnTo>
                  <a:pt x="27863" y="8356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17717" y="5300179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4">
                <a:moveTo>
                  <a:pt x="27863" y="18656"/>
                </a:moveTo>
                <a:lnTo>
                  <a:pt x="27863" y="28956"/>
                </a:lnTo>
                <a:lnTo>
                  <a:pt x="21628" y="37299"/>
                </a:lnTo>
                <a:lnTo>
                  <a:pt x="13931" y="37299"/>
                </a:lnTo>
                <a:lnTo>
                  <a:pt x="6248" y="37299"/>
                </a:lnTo>
                <a:lnTo>
                  <a:pt x="0" y="28956"/>
                </a:lnTo>
                <a:lnTo>
                  <a:pt x="0" y="18656"/>
                </a:lnTo>
                <a:lnTo>
                  <a:pt x="0" y="8356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56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07227" y="544737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4">
                <a:moveTo>
                  <a:pt x="28066" y="0"/>
                </a:moveTo>
                <a:lnTo>
                  <a:pt x="4038" y="0"/>
                </a:lnTo>
                <a:lnTo>
                  <a:pt x="0" y="8356"/>
                </a:lnTo>
                <a:lnTo>
                  <a:pt x="0" y="28955"/>
                </a:lnTo>
                <a:lnTo>
                  <a:pt x="4038" y="37312"/>
                </a:lnTo>
                <a:lnTo>
                  <a:pt x="28066" y="37439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07227" y="544737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4">
                <a:moveTo>
                  <a:pt x="9029" y="37312"/>
                </a:moveTo>
                <a:lnTo>
                  <a:pt x="4038" y="37312"/>
                </a:lnTo>
                <a:lnTo>
                  <a:pt x="0" y="28955"/>
                </a:lnTo>
                <a:lnTo>
                  <a:pt x="0" y="18656"/>
                </a:lnTo>
                <a:lnTo>
                  <a:pt x="0" y="8356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39"/>
                </a:lnTo>
                <a:lnTo>
                  <a:pt x="9029" y="3731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17717" y="544737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4">
                <a:moveTo>
                  <a:pt x="21628" y="0"/>
                </a:moveTo>
                <a:lnTo>
                  <a:pt x="6248" y="0"/>
                </a:lnTo>
                <a:lnTo>
                  <a:pt x="0" y="8356"/>
                </a:lnTo>
                <a:lnTo>
                  <a:pt x="0" y="28955"/>
                </a:lnTo>
                <a:lnTo>
                  <a:pt x="6248" y="37312"/>
                </a:lnTo>
                <a:lnTo>
                  <a:pt x="21628" y="37312"/>
                </a:lnTo>
                <a:lnTo>
                  <a:pt x="27863" y="28955"/>
                </a:lnTo>
                <a:lnTo>
                  <a:pt x="27863" y="8356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17717" y="544737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4">
                <a:moveTo>
                  <a:pt x="27863" y="18656"/>
                </a:moveTo>
                <a:lnTo>
                  <a:pt x="27863" y="28955"/>
                </a:lnTo>
                <a:lnTo>
                  <a:pt x="21628" y="37312"/>
                </a:lnTo>
                <a:lnTo>
                  <a:pt x="13931" y="37312"/>
                </a:lnTo>
                <a:lnTo>
                  <a:pt x="6248" y="37312"/>
                </a:lnTo>
                <a:lnTo>
                  <a:pt x="0" y="28955"/>
                </a:lnTo>
                <a:lnTo>
                  <a:pt x="0" y="18656"/>
                </a:lnTo>
                <a:lnTo>
                  <a:pt x="0" y="8356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56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07227" y="679992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28066" y="0"/>
                </a:moveTo>
                <a:lnTo>
                  <a:pt x="4038" y="0"/>
                </a:lnTo>
                <a:lnTo>
                  <a:pt x="0" y="8343"/>
                </a:lnTo>
                <a:lnTo>
                  <a:pt x="0" y="28943"/>
                </a:lnTo>
                <a:lnTo>
                  <a:pt x="4038" y="37299"/>
                </a:lnTo>
                <a:lnTo>
                  <a:pt x="28066" y="37426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07227" y="679992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9029" y="37299"/>
                </a:moveTo>
                <a:lnTo>
                  <a:pt x="403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26"/>
                </a:lnTo>
                <a:lnTo>
                  <a:pt x="9029" y="372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17717" y="679992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1628" y="0"/>
                </a:moveTo>
                <a:lnTo>
                  <a:pt x="6248" y="0"/>
                </a:lnTo>
                <a:lnTo>
                  <a:pt x="0" y="8343"/>
                </a:lnTo>
                <a:lnTo>
                  <a:pt x="0" y="28943"/>
                </a:lnTo>
                <a:lnTo>
                  <a:pt x="6248" y="37299"/>
                </a:lnTo>
                <a:lnTo>
                  <a:pt x="21628" y="37299"/>
                </a:lnTo>
                <a:lnTo>
                  <a:pt x="27863" y="28943"/>
                </a:lnTo>
                <a:lnTo>
                  <a:pt x="27863" y="8343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17717" y="679992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7863" y="18656"/>
                </a:moveTo>
                <a:lnTo>
                  <a:pt x="27863" y="28943"/>
                </a:lnTo>
                <a:lnTo>
                  <a:pt x="21628" y="37299"/>
                </a:lnTo>
                <a:lnTo>
                  <a:pt x="13931" y="37299"/>
                </a:lnTo>
                <a:lnTo>
                  <a:pt x="624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43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07227" y="693962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28066" y="0"/>
                </a:moveTo>
                <a:lnTo>
                  <a:pt x="4038" y="0"/>
                </a:lnTo>
                <a:lnTo>
                  <a:pt x="0" y="8343"/>
                </a:lnTo>
                <a:lnTo>
                  <a:pt x="0" y="28943"/>
                </a:lnTo>
                <a:lnTo>
                  <a:pt x="4038" y="37299"/>
                </a:lnTo>
                <a:lnTo>
                  <a:pt x="28066" y="37426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07227" y="693962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9029" y="37299"/>
                </a:moveTo>
                <a:lnTo>
                  <a:pt x="403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26"/>
                </a:lnTo>
                <a:lnTo>
                  <a:pt x="9029" y="372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17717" y="693962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1628" y="0"/>
                </a:moveTo>
                <a:lnTo>
                  <a:pt x="6248" y="0"/>
                </a:lnTo>
                <a:lnTo>
                  <a:pt x="0" y="8343"/>
                </a:lnTo>
                <a:lnTo>
                  <a:pt x="0" y="28943"/>
                </a:lnTo>
                <a:lnTo>
                  <a:pt x="6248" y="37299"/>
                </a:lnTo>
                <a:lnTo>
                  <a:pt x="21628" y="37299"/>
                </a:lnTo>
                <a:lnTo>
                  <a:pt x="27863" y="28943"/>
                </a:lnTo>
                <a:lnTo>
                  <a:pt x="27863" y="8343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17717" y="693962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7863" y="18656"/>
                </a:moveTo>
                <a:lnTo>
                  <a:pt x="27863" y="28943"/>
                </a:lnTo>
                <a:lnTo>
                  <a:pt x="21628" y="37299"/>
                </a:lnTo>
                <a:lnTo>
                  <a:pt x="13931" y="37299"/>
                </a:lnTo>
                <a:lnTo>
                  <a:pt x="624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43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07227" y="7139647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28066" y="0"/>
                </a:moveTo>
                <a:lnTo>
                  <a:pt x="4038" y="0"/>
                </a:lnTo>
                <a:lnTo>
                  <a:pt x="0" y="8343"/>
                </a:lnTo>
                <a:lnTo>
                  <a:pt x="0" y="28943"/>
                </a:lnTo>
                <a:lnTo>
                  <a:pt x="4038" y="37299"/>
                </a:lnTo>
                <a:lnTo>
                  <a:pt x="28066" y="37426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07227" y="7139647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9029" y="37299"/>
                </a:moveTo>
                <a:lnTo>
                  <a:pt x="403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26"/>
                </a:lnTo>
                <a:lnTo>
                  <a:pt x="9029" y="372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17717" y="7139647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1628" y="0"/>
                </a:moveTo>
                <a:lnTo>
                  <a:pt x="6248" y="0"/>
                </a:lnTo>
                <a:lnTo>
                  <a:pt x="0" y="8343"/>
                </a:lnTo>
                <a:lnTo>
                  <a:pt x="0" y="28943"/>
                </a:lnTo>
                <a:lnTo>
                  <a:pt x="6248" y="37299"/>
                </a:lnTo>
                <a:lnTo>
                  <a:pt x="21628" y="37299"/>
                </a:lnTo>
                <a:lnTo>
                  <a:pt x="27863" y="28943"/>
                </a:lnTo>
                <a:lnTo>
                  <a:pt x="27863" y="8343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917717" y="7139647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7863" y="18656"/>
                </a:moveTo>
                <a:lnTo>
                  <a:pt x="27863" y="28943"/>
                </a:lnTo>
                <a:lnTo>
                  <a:pt x="21628" y="37299"/>
                </a:lnTo>
                <a:lnTo>
                  <a:pt x="13931" y="37299"/>
                </a:lnTo>
                <a:lnTo>
                  <a:pt x="624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43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07227" y="7279347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28066" y="0"/>
                </a:moveTo>
                <a:lnTo>
                  <a:pt x="4038" y="0"/>
                </a:lnTo>
                <a:lnTo>
                  <a:pt x="0" y="8343"/>
                </a:lnTo>
                <a:lnTo>
                  <a:pt x="0" y="28943"/>
                </a:lnTo>
                <a:lnTo>
                  <a:pt x="4038" y="37299"/>
                </a:lnTo>
                <a:lnTo>
                  <a:pt x="28066" y="37426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907227" y="7279347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9029" y="37299"/>
                </a:moveTo>
                <a:lnTo>
                  <a:pt x="403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26"/>
                </a:lnTo>
                <a:lnTo>
                  <a:pt x="9029" y="372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17717" y="7279347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1628" y="0"/>
                </a:moveTo>
                <a:lnTo>
                  <a:pt x="6248" y="0"/>
                </a:lnTo>
                <a:lnTo>
                  <a:pt x="0" y="8343"/>
                </a:lnTo>
                <a:lnTo>
                  <a:pt x="0" y="28943"/>
                </a:lnTo>
                <a:lnTo>
                  <a:pt x="6248" y="37299"/>
                </a:lnTo>
                <a:lnTo>
                  <a:pt x="21628" y="37299"/>
                </a:lnTo>
                <a:lnTo>
                  <a:pt x="27863" y="28943"/>
                </a:lnTo>
                <a:lnTo>
                  <a:pt x="27863" y="8343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17717" y="7279347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7863" y="18656"/>
                </a:moveTo>
                <a:lnTo>
                  <a:pt x="27863" y="28943"/>
                </a:lnTo>
                <a:lnTo>
                  <a:pt x="21628" y="37299"/>
                </a:lnTo>
                <a:lnTo>
                  <a:pt x="13931" y="37299"/>
                </a:lnTo>
                <a:lnTo>
                  <a:pt x="624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43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07227" y="742222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28066" y="0"/>
                </a:moveTo>
                <a:lnTo>
                  <a:pt x="4038" y="0"/>
                </a:lnTo>
                <a:lnTo>
                  <a:pt x="0" y="8343"/>
                </a:lnTo>
                <a:lnTo>
                  <a:pt x="0" y="28943"/>
                </a:lnTo>
                <a:lnTo>
                  <a:pt x="4038" y="37299"/>
                </a:lnTo>
                <a:lnTo>
                  <a:pt x="28066" y="37426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07227" y="742222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9029" y="37299"/>
                </a:moveTo>
                <a:lnTo>
                  <a:pt x="403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26"/>
                </a:lnTo>
                <a:lnTo>
                  <a:pt x="9029" y="372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17717" y="742222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1628" y="0"/>
                </a:moveTo>
                <a:lnTo>
                  <a:pt x="6248" y="0"/>
                </a:lnTo>
                <a:lnTo>
                  <a:pt x="0" y="8343"/>
                </a:lnTo>
                <a:lnTo>
                  <a:pt x="0" y="28943"/>
                </a:lnTo>
                <a:lnTo>
                  <a:pt x="6248" y="37299"/>
                </a:lnTo>
                <a:lnTo>
                  <a:pt x="21628" y="37299"/>
                </a:lnTo>
                <a:lnTo>
                  <a:pt x="27863" y="28943"/>
                </a:lnTo>
                <a:lnTo>
                  <a:pt x="27863" y="8343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17717" y="742222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7863" y="18656"/>
                </a:moveTo>
                <a:lnTo>
                  <a:pt x="27863" y="28943"/>
                </a:lnTo>
                <a:lnTo>
                  <a:pt x="21628" y="37299"/>
                </a:lnTo>
                <a:lnTo>
                  <a:pt x="13931" y="37299"/>
                </a:lnTo>
                <a:lnTo>
                  <a:pt x="624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43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07227" y="756192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28066" y="0"/>
                </a:moveTo>
                <a:lnTo>
                  <a:pt x="4038" y="0"/>
                </a:lnTo>
                <a:lnTo>
                  <a:pt x="0" y="8343"/>
                </a:lnTo>
                <a:lnTo>
                  <a:pt x="0" y="28943"/>
                </a:lnTo>
                <a:lnTo>
                  <a:pt x="4038" y="37299"/>
                </a:lnTo>
                <a:lnTo>
                  <a:pt x="28066" y="37426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07227" y="756192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9029" y="37299"/>
                </a:moveTo>
                <a:lnTo>
                  <a:pt x="403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26"/>
                </a:lnTo>
                <a:lnTo>
                  <a:pt x="9029" y="372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17717" y="756192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1628" y="0"/>
                </a:moveTo>
                <a:lnTo>
                  <a:pt x="6248" y="0"/>
                </a:lnTo>
                <a:lnTo>
                  <a:pt x="0" y="8343"/>
                </a:lnTo>
                <a:lnTo>
                  <a:pt x="0" y="28943"/>
                </a:lnTo>
                <a:lnTo>
                  <a:pt x="6248" y="37299"/>
                </a:lnTo>
                <a:lnTo>
                  <a:pt x="21628" y="37299"/>
                </a:lnTo>
                <a:lnTo>
                  <a:pt x="27863" y="28943"/>
                </a:lnTo>
                <a:lnTo>
                  <a:pt x="27863" y="8343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17717" y="756192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7863" y="18656"/>
                </a:moveTo>
                <a:lnTo>
                  <a:pt x="27863" y="28943"/>
                </a:lnTo>
                <a:lnTo>
                  <a:pt x="21628" y="37299"/>
                </a:lnTo>
                <a:lnTo>
                  <a:pt x="13931" y="37299"/>
                </a:lnTo>
                <a:lnTo>
                  <a:pt x="624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43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07227" y="7704797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28066" y="0"/>
                </a:moveTo>
                <a:lnTo>
                  <a:pt x="4038" y="0"/>
                </a:lnTo>
                <a:lnTo>
                  <a:pt x="0" y="8343"/>
                </a:lnTo>
                <a:lnTo>
                  <a:pt x="0" y="28943"/>
                </a:lnTo>
                <a:lnTo>
                  <a:pt x="4038" y="37299"/>
                </a:lnTo>
                <a:lnTo>
                  <a:pt x="28066" y="37426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07227" y="7704797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9029" y="37299"/>
                </a:moveTo>
                <a:lnTo>
                  <a:pt x="403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26"/>
                </a:lnTo>
                <a:lnTo>
                  <a:pt x="9029" y="372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17717" y="7704797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1628" y="0"/>
                </a:moveTo>
                <a:lnTo>
                  <a:pt x="6248" y="0"/>
                </a:lnTo>
                <a:lnTo>
                  <a:pt x="0" y="8343"/>
                </a:lnTo>
                <a:lnTo>
                  <a:pt x="0" y="28943"/>
                </a:lnTo>
                <a:lnTo>
                  <a:pt x="6248" y="37299"/>
                </a:lnTo>
                <a:lnTo>
                  <a:pt x="21628" y="37299"/>
                </a:lnTo>
                <a:lnTo>
                  <a:pt x="27863" y="28943"/>
                </a:lnTo>
                <a:lnTo>
                  <a:pt x="27863" y="8343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17717" y="7704797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7863" y="18656"/>
                </a:moveTo>
                <a:lnTo>
                  <a:pt x="27863" y="28943"/>
                </a:lnTo>
                <a:lnTo>
                  <a:pt x="21628" y="37299"/>
                </a:lnTo>
                <a:lnTo>
                  <a:pt x="13931" y="37299"/>
                </a:lnTo>
                <a:lnTo>
                  <a:pt x="624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43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07227" y="7850847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28066" y="0"/>
                </a:moveTo>
                <a:lnTo>
                  <a:pt x="4038" y="0"/>
                </a:lnTo>
                <a:lnTo>
                  <a:pt x="0" y="8343"/>
                </a:lnTo>
                <a:lnTo>
                  <a:pt x="0" y="28943"/>
                </a:lnTo>
                <a:lnTo>
                  <a:pt x="4038" y="37299"/>
                </a:lnTo>
                <a:lnTo>
                  <a:pt x="28066" y="37426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07227" y="7850847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9029" y="37299"/>
                </a:moveTo>
                <a:lnTo>
                  <a:pt x="403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26"/>
                </a:lnTo>
                <a:lnTo>
                  <a:pt x="9029" y="372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17717" y="7850847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1628" y="0"/>
                </a:moveTo>
                <a:lnTo>
                  <a:pt x="6248" y="0"/>
                </a:lnTo>
                <a:lnTo>
                  <a:pt x="0" y="8343"/>
                </a:lnTo>
                <a:lnTo>
                  <a:pt x="0" y="28943"/>
                </a:lnTo>
                <a:lnTo>
                  <a:pt x="6248" y="37299"/>
                </a:lnTo>
                <a:lnTo>
                  <a:pt x="21628" y="37299"/>
                </a:lnTo>
                <a:lnTo>
                  <a:pt x="27863" y="28943"/>
                </a:lnTo>
                <a:lnTo>
                  <a:pt x="27863" y="8343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17717" y="7850847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5">
                <a:moveTo>
                  <a:pt x="27863" y="18656"/>
                </a:moveTo>
                <a:lnTo>
                  <a:pt x="27863" y="28943"/>
                </a:lnTo>
                <a:lnTo>
                  <a:pt x="21628" y="37299"/>
                </a:lnTo>
                <a:lnTo>
                  <a:pt x="13931" y="37299"/>
                </a:lnTo>
                <a:lnTo>
                  <a:pt x="6248" y="37299"/>
                </a:lnTo>
                <a:lnTo>
                  <a:pt x="0" y="28943"/>
                </a:lnTo>
                <a:lnTo>
                  <a:pt x="0" y="18656"/>
                </a:lnTo>
                <a:lnTo>
                  <a:pt x="0" y="8343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43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907227" y="497441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4">
                <a:moveTo>
                  <a:pt x="28066" y="0"/>
                </a:moveTo>
                <a:lnTo>
                  <a:pt x="4038" y="0"/>
                </a:lnTo>
                <a:lnTo>
                  <a:pt x="0" y="8356"/>
                </a:lnTo>
                <a:lnTo>
                  <a:pt x="0" y="28956"/>
                </a:lnTo>
                <a:lnTo>
                  <a:pt x="4038" y="37312"/>
                </a:lnTo>
                <a:lnTo>
                  <a:pt x="28066" y="37426"/>
                </a:lnTo>
                <a:lnTo>
                  <a:pt x="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07227" y="4974412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4">
                <a:moveTo>
                  <a:pt x="9029" y="37312"/>
                </a:moveTo>
                <a:lnTo>
                  <a:pt x="4038" y="37312"/>
                </a:lnTo>
                <a:lnTo>
                  <a:pt x="0" y="28956"/>
                </a:lnTo>
                <a:lnTo>
                  <a:pt x="0" y="18656"/>
                </a:lnTo>
                <a:lnTo>
                  <a:pt x="0" y="8356"/>
                </a:lnTo>
                <a:lnTo>
                  <a:pt x="4038" y="0"/>
                </a:lnTo>
                <a:lnTo>
                  <a:pt x="9029" y="0"/>
                </a:lnTo>
                <a:lnTo>
                  <a:pt x="28066" y="0"/>
                </a:lnTo>
                <a:lnTo>
                  <a:pt x="28066" y="37426"/>
                </a:lnTo>
                <a:lnTo>
                  <a:pt x="9029" y="3731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17717" y="497441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4">
                <a:moveTo>
                  <a:pt x="21628" y="0"/>
                </a:moveTo>
                <a:lnTo>
                  <a:pt x="6248" y="0"/>
                </a:lnTo>
                <a:lnTo>
                  <a:pt x="0" y="8356"/>
                </a:lnTo>
                <a:lnTo>
                  <a:pt x="0" y="28956"/>
                </a:lnTo>
                <a:lnTo>
                  <a:pt x="6248" y="37312"/>
                </a:lnTo>
                <a:lnTo>
                  <a:pt x="21628" y="37312"/>
                </a:lnTo>
                <a:lnTo>
                  <a:pt x="27863" y="28956"/>
                </a:lnTo>
                <a:lnTo>
                  <a:pt x="27863" y="8356"/>
                </a:lnTo>
                <a:lnTo>
                  <a:pt x="21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17717" y="4974412"/>
            <a:ext cx="27940" cy="37465"/>
          </a:xfrm>
          <a:custGeom>
            <a:avLst/>
            <a:gdLst/>
            <a:ahLst/>
            <a:cxnLst/>
            <a:rect l="l" t="t" r="r" b="b"/>
            <a:pathLst>
              <a:path w="27939" h="37464">
                <a:moveTo>
                  <a:pt x="27863" y="18656"/>
                </a:moveTo>
                <a:lnTo>
                  <a:pt x="27863" y="28956"/>
                </a:lnTo>
                <a:lnTo>
                  <a:pt x="21628" y="37312"/>
                </a:lnTo>
                <a:lnTo>
                  <a:pt x="13931" y="37312"/>
                </a:lnTo>
                <a:lnTo>
                  <a:pt x="6248" y="37312"/>
                </a:lnTo>
                <a:lnTo>
                  <a:pt x="0" y="28956"/>
                </a:lnTo>
                <a:lnTo>
                  <a:pt x="0" y="18656"/>
                </a:lnTo>
                <a:lnTo>
                  <a:pt x="0" y="8356"/>
                </a:lnTo>
                <a:lnTo>
                  <a:pt x="6248" y="0"/>
                </a:lnTo>
                <a:lnTo>
                  <a:pt x="13931" y="0"/>
                </a:lnTo>
                <a:lnTo>
                  <a:pt x="21628" y="0"/>
                </a:lnTo>
                <a:lnTo>
                  <a:pt x="27863" y="8356"/>
                </a:lnTo>
                <a:lnTo>
                  <a:pt x="27863" y="1865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74436" y="7918881"/>
            <a:ext cx="503555" cy="228600"/>
          </a:xfrm>
          <a:custGeom>
            <a:avLst/>
            <a:gdLst/>
            <a:ahLst/>
            <a:cxnLst/>
            <a:rect l="l" t="t" r="r" b="b"/>
            <a:pathLst>
              <a:path w="503554" h="228600">
                <a:moveTo>
                  <a:pt x="251612" y="0"/>
                </a:moveTo>
                <a:lnTo>
                  <a:pt x="210799" y="1496"/>
                </a:lnTo>
                <a:lnTo>
                  <a:pt x="172082" y="5827"/>
                </a:lnTo>
                <a:lnTo>
                  <a:pt x="119072" y="17126"/>
                </a:lnTo>
                <a:lnTo>
                  <a:pt x="73694" y="33480"/>
                </a:lnTo>
                <a:lnTo>
                  <a:pt x="37696" y="54094"/>
                </a:lnTo>
                <a:lnTo>
                  <a:pt x="7312" y="86834"/>
                </a:lnTo>
                <a:lnTo>
                  <a:pt x="0" y="114300"/>
                </a:lnTo>
                <a:lnTo>
                  <a:pt x="834" y="123675"/>
                </a:lnTo>
                <a:lnTo>
                  <a:pt x="19772" y="158793"/>
                </a:lnTo>
                <a:lnTo>
                  <a:pt x="60567" y="188687"/>
                </a:lnTo>
                <a:lnTo>
                  <a:pt x="103012" y="206548"/>
                </a:lnTo>
                <a:lnTo>
                  <a:pt x="153672" y="219618"/>
                </a:lnTo>
                <a:lnTo>
                  <a:pt x="210799" y="227104"/>
                </a:lnTo>
                <a:lnTo>
                  <a:pt x="251612" y="228600"/>
                </a:lnTo>
                <a:lnTo>
                  <a:pt x="272248" y="228221"/>
                </a:lnTo>
                <a:lnTo>
                  <a:pt x="312079" y="225278"/>
                </a:lnTo>
                <a:lnTo>
                  <a:pt x="367246" y="215843"/>
                </a:lnTo>
                <a:lnTo>
                  <a:pt x="415365" y="201087"/>
                </a:lnTo>
                <a:lnTo>
                  <a:pt x="454686" y="181806"/>
                </a:lnTo>
                <a:lnTo>
                  <a:pt x="490408" y="150429"/>
                </a:lnTo>
                <a:lnTo>
                  <a:pt x="503237" y="114300"/>
                </a:lnTo>
                <a:lnTo>
                  <a:pt x="502403" y="104926"/>
                </a:lnTo>
                <a:lnTo>
                  <a:pt x="483462" y="69812"/>
                </a:lnTo>
                <a:lnTo>
                  <a:pt x="442665" y="39917"/>
                </a:lnTo>
                <a:lnTo>
                  <a:pt x="400216" y="22055"/>
                </a:lnTo>
                <a:lnTo>
                  <a:pt x="349554" y="8983"/>
                </a:lnTo>
                <a:lnTo>
                  <a:pt x="292426" y="1496"/>
                </a:lnTo>
                <a:lnTo>
                  <a:pt x="251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74436" y="7918881"/>
            <a:ext cx="503555" cy="228600"/>
          </a:xfrm>
          <a:custGeom>
            <a:avLst/>
            <a:gdLst/>
            <a:ahLst/>
            <a:cxnLst/>
            <a:rect l="l" t="t" r="r" b="b"/>
            <a:pathLst>
              <a:path w="503554" h="228600">
                <a:moveTo>
                  <a:pt x="503237" y="114300"/>
                </a:moveTo>
                <a:lnTo>
                  <a:pt x="490408" y="150429"/>
                </a:lnTo>
                <a:lnTo>
                  <a:pt x="454686" y="181806"/>
                </a:lnTo>
                <a:lnTo>
                  <a:pt x="415365" y="201087"/>
                </a:lnTo>
                <a:lnTo>
                  <a:pt x="367246" y="215843"/>
                </a:lnTo>
                <a:lnTo>
                  <a:pt x="312079" y="225278"/>
                </a:lnTo>
                <a:lnTo>
                  <a:pt x="272248" y="228221"/>
                </a:lnTo>
                <a:lnTo>
                  <a:pt x="251612" y="228600"/>
                </a:lnTo>
                <a:lnTo>
                  <a:pt x="230976" y="228221"/>
                </a:lnTo>
                <a:lnTo>
                  <a:pt x="191146" y="225278"/>
                </a:lnTo>
                <a:lnTo>
                  <a:pt x="135981" y="215843"/>
                </a:lnTo>
                <a:lnTo>
                  <a:pt x="87865" y="201087"/>
                </a:lnTo>
                <a:lnTo>
                  <a:pt x="48546" y="181806"/>
                </a:lnTo>
                <a:lnTo>
                  <a:pt x="12827" y="150429"/>
                </a:lnTo>
                <a:lnTo>
                  <a:pt x="0" y="114300"/>
                </a:lnTo>
                <a:lnTo>
                  <a:pt x="834" y="104926"/>
                </a:lnTo>
                <a:lnTo>
                  <a:pt x="19772" y="69812"/>
                </a:lnTo>
                <a:lnTo>
                  <a:pt x="60567" y="39917"/>
                </a:lnTo>
                <a:lnTo>
                  <a:pt x="103012" y="22055"/>
                </a:lnTo>
                <a:lnTo>
                  <a:pt x="153672" y="8983"/>
                </a:lnTo>
                <a:lnTo>
                  <a:pt x="210799" y="1496"/>
                </a:lnTo>
                <a:lnTo>
                  <a:pt x="251612" y="0"/>
                </a:lnTo>
                <a:lnTo>
                  <a:pt x="272248" y="378"/>
                </a:lnTo>
                <a:lnTo>
                  <a:pt x="312079" y="3322"/>
                </a:lnTo>
                <a:lnTo>
                  <a:pt x="367246" y="12759"/>
                </a:lnTo>
                <a:lnTo>
                  <a:pt x="415365" y="27516"/>
                </a:lnTo>
                <a:lnTo>
                  <a:pt x="454686" y="46798"/>
                </a:lnTo>
                <a:lnTo>
                  <a:pt x="490408" y="78175"/>
                </a:lnTo>
                <a:lnTo>
                  <a:pt x="503237" y="1143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82373" y="4923180"/>
            <a:ext cx="161925" cy="3077210"/>
          </a:xfrm>
          <a:custGeom>
            <a:avLst/>
            <a:gdLst/>
            <a:ahLst/>
            <a:cxnLst/>
            <a:rect l="l" t="t" r="r" b="b"/>
            <a:pathLst>
              <a:path w="161925" h="3077209">
                <a:moveTo>
                  <a:pt x="119915" y="3074657"/>
                </a:moveTo>
                <a:lnTo>
                  <a:pt x="90957" y="3074657"/>
                </a:lnTo>
                <a:lnTo>
                  <a:pt x="119849" y="3077108"/>
                </a:lnTo>
                <a:lnTo>
                  <a:pt x="119915" y="3074657"/>
                </a:lnTo>
                <a:close/>
              </a:path>
              <a:path w="161925" h="3077209">
                <a:moveTo>
                  <a:pt x="112979" y="0"/>
                </a:moveTo>
                <a:lnTo>
                  <a:pt x="102717" y="17246"/>
                </a:lnTo>
                <a:lnTo>
                  <a:pt x="102904" y="68437"/>
                </a:lnTo>
                <a:lnTo>
                  <a:pt x="103032" y="193136"/>
                </a:lnTo>
                <a:lnTo>
                  <a:pt x="102847" y="275418"/>
                </a:lnTo>
                <a:lnTo>
                  <a:pt x="102456" y="348035"/>
                </a:lnTo>
                <a:lnTo>
                  <a:pt x="102126" y="386403"/>
                </a:lnTo>
                <a:lnTo>
                  <a:pt x="101135" y="459861"/>
                </a:lnTo>
                <a:lnTo>
                  <a:pt x="99761" y="518149"/>
                </a:lnTo>
                <a:lnTo>
                  <a:pt x="97809" y="561512"/>
                </a:lnTo>
                <a:lnTo>
                  <a:pt x="91880" y="603251"/>
                </a:lnTo>
                <a:lnTo>
                  <a:pt x="71790" y="643521"/>
                </a:lnTo>
                <a:lnTo>
                  <a:pt x="44542" y="676769"/>
                </a:lnTo>
                <a:lnTo>
                  <a:pt x="0" y="726567"/>
                </a:lnTo>
                <a:lnTo>
                  <a:pt x="1211" y="1857089"/>
                </a:lnTo>
                <a:lnTo>
                  <a:pt x="46340" y="1877712"/>
                </a:lnTo>
                <a:lnTo>
                  <a:pt x="79791" y="1896973"/>
                </a:lnTo>
                <a:lnTo>
                  <a:pt x="88691" y="1944017"/>
                </a:lnTo>
                <a:lnTo>
                  <a:pt x="88726" y="1957781"/>
                </a:lnTo>
                <a:lnTo>
                  <a:pt x="88330" y="1972548"/>
                </a:lnTo>
                <a:lnTo>
                  <a:pt x="85188" y="2020946"/>
                </a:lnTo>
                <a:lnTo>
                  <a:pt x="78839" y="2087859"/>
                </a:lnTo>
                <a:lnTo>
                  <a:pt x="77293" y="2103731"/>
                </a:lnTo>
                <a:lnTo>
                  <a:pt x="73778" y="2146218"/>
                </a:lnTo>
                <a:lnTo>
                  <a:pt x="72947" y="2170854"/>
                </a:lnTo>
                <a:lnTo>
                  <a:pt x="72982" y="2184349"/>
                </a:lnTo>
                <a:lnTo>
                  <a:pt x="73772" y="2225255"/>
                </a:lnTo>
                <a:lnTo>
                  <a:pt x="75873" y="2266844"/>
                </a:lnTo>
                <a:lnTo>
                  <a:pt x="79529" y="2316334"/>
                </a:lnTo>
                <a:lnTo>
                  <a:pt x="83627" y="2360735"/>
                </a:lnTo>
                <a:lnTo>
                  <a:pt x="84332" y="2369809"/>
                </a:lnTo>
                <a:lnTo>
                  <a:pt x="86768" y="2417076"/>
                </a:lnTo>
                <a:lnTo>
                  <a:pt x="88229" y="2461207"/>
                </a:lnTo>
                <a:lnTo>
                  <a:pt x="89290" y="2505383"/>
                </a:lnTo>
                <a:lnTo>
                  <a:pt x="90024" y="2548021"/>
                </a:lnTo>
                <a:lnTo>
                  <a:pt x="90450" y="2628144"/>
                </a:lnTo>
                <a:lnTo>
                  <a:pt x="90270" y="2644052"/>
                </a:lnTo>
                <a:lnTo>
                  <a:pt x="89162" y="2689817"/>
                </a:lnTo>
                <a:lnTo>
                  <a:pt x="86468" y="2773065"/>
                </a:lnTo>
                <a:lnTo>
                  <a:pt x="84306" y="2835826"/>
                </a:lnTo>
                <a:lnTo>
                  <a:pt x="75819" y="3077095"/>
                </a:lnTo>
                <a:lnTo>
                  <a:pt x="90957" y="3074657"/>
                </a:lnTo>
                <a:lnTo>
                  <a:pt x="119915" y="3074657"/>
                </a:lnTo>
                <a:lnTo>
                  <a:pt x="125050" y="2883568"/>
                </a:lnTo>
                <a:lnTo>
                  <a:pt x="126879" y="2812039"/>
                </a:lnTo>
                <a:lnTo>
                  <a:pt x="128634" y="2740472"/>
                </a:lnTo>
                <a:lnTo>
                  <a:pt x="130169" y="2673638"/>
                </a:lnTo>
                <a:lnTo>
                  <a:pt x="131337" y="2616305"/>
                </a:lnTo>
                <a:lnTo>
                  <a:pt x="131984" y="2573770"/>
                </a:lnTo>
                <a:lnTo>
                  <a:pt x="131990" y="2546111"/>
                </a:lnTo>
                <a:lnTo>
                  <a:pt x="131728" y="2533049"/>
                </a:lnTo>
                <a:lnTo>
                  <a:pt x="129973" y="2489968"/>
                </a:lnTo>
                <a:lnTo>
                  <a:pt x="127136" y="2445261"/>
                </a:lnTo>
                <a:lnTo>
                  <a:pt x="123551" y="2400599"/>
                </a:lnTo>
                <a:lnTo>
                  <a:pt x="119401" y="2356609"/>
                </a:lnTo>
                <a:lnTo>
                  <a:pt x="115060" y="2316226"/>
                </a:lnTo>
                <a:lnTo>
                  <a:pt x="110841" y="2281569"/>
                </a:lnTo>
                <a:lnTo>
                  <a:pt x="109004" y="2266844"/>
                </a:lnTo>
                <a:lnTo>
                  <a:pt x="107708" y="2254846"/>
                </a:lnTo>
                <a:lnTo>
                  <a:pt x="106932" y="2244579"/>
                </a:lnTo>
                <a:lnTo>
                  <a:pt x="106652" y="2235048"/>
                </a:lnTo>
                <a:lnTo>
                  <a:pt x="106847" y="2225255"/>
                </a:lnTo>
                <a:lnTo>
                  <a:pt x="107494" y="2214205"/>
                </a:lnTo>
                <a:lnTo>
                  <a:pt x="108572" y="2200902"/>
                </a:lnTo>
                <a:lnTo>
                  <a:pt x="110058" y="2184349"/>
                </a:lnTo>
                <a:lnTo>
                  <a:pt x="146735" y="1790547"/>
                </a:lnTo>
                <a:lnTo>
                  <a:pt x="88049" y="1731835"/>
                </a:lnTo>
                <a:lnTo>
                  <a:pt x="88226" y="1068787"/>
                </a:lnTo>
                <a:lnTo>
                  <a:pt x="94800" y="1061472"/>
                </a:lnTo>
                <a:lnTo>
                  <a:pt x="100365" y="1055222"/>
                </a:lnTo>
                <a:lnTo>
                  <a:pt x="161429" y="980948"/>
                </a:lnTo>
                <a:lnTo>
                  <a:pt x="157590" y="968282"/>
                </a:lnTo>
                <a:lnTo>
                  <a:pt x="154139" y="956236"/>
                </a:lnTo>
                <a:lnTo>
                  <a:pt x="145963" y="916800"/>
                </a:lnTo>
                <a:lnTo>
                  <a:pt x="140728" y="857691"/>
                </a:lnTo>
                <a:lnTo>
                  <a:pt x="138666" y="798002"/>
                </a:lnTo>
                <a:lnTo>
                  <a:pt x="137603" y="715542"/>
                </a:lnTo>
                <a:lnTo>
                  <a:pt x="137510" y="691136"/>
                </a:lnTo>
                <a:lnTo>
                  <a:pt x="137611" y="536880"/>
                </a:lnTo>
                <a:lnTo>
                  <a:pt x="137991" y="457975"/>
                </a:lnTo>
                <a:lnTo>
                  <a:pt x="138505" y="372941"/>
                </a:lnTo>
                <a:lnTo>
                  <a:pt x="139216" y="269518"/>
                </a:lnTo>
                <a:lnTo>
                  <a:pt x="140870" y="45758"/>
                </a:lnTo>
                <a:lnTo>
                  <a:pt x="133525" y="41296"/>
                </a:lnTo>
                <a:lnTo>
                  <a:pt x="127737" y="33955"/>
                </a:lnTo>
                <a:lnTo>
                  <a:pt x="121543" y="21076"/>
                </a:lnTo>
                <a:lnTo>
                  <a:pt x="112979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82373" y="4923180"/>
            <a:ext cx="161925" cy="3077210"/>
          </a:xfrm>
          <a:custGeom>
            <a:avLst/>
            <a:gdLst/>
            <a:ahLst/>
            <a:cxnLst/>
            <a:rect l="l" t="t" r="r" b="b"/>
            <a:pathLst>
              <a:path w="161925" h="3077209">
                <a:moveTo>
                  <a:pt x="112979" y="0"/>
                </a:moveTo>
                <a:lnTo>
                  <a:pt x="121543" y="21076"/>
                </a:lnTo>
                <a:lnTo>
                  <a:pt x="127737" y="33955"/>
                </a:lnTo>
                <a:lnTo>
                  <a:pt x="133525" y="41296"/>
                </a:lnTo>
                <a:lnTo>
                  <a:pt x="140870" y="45758"/>
                </a:lnTo>
                <a:lnTo>
                  <a:pt x="139966" y="166591"/>
                </a:lnTo>
                <a:lnTo>
                  <a:pt x="139172" y="275418"/>
                </a:lnTo>
                <a:lnTo>
                  <a:pt x="138505" y="372941"/>
                </a:lnTo>
                <a:lnTo>
                  <a:pt x="137979" y="459861"/>
                </a:lnTo>
                <a:lnTo>
                  <a:pt x="137611" y="536880"/>
                </a:lnTo>
                <a:lnTo>
                  <a:pt x="137415" y="604699"/>
                </a:lnTo>
                <a:lnTo>
                  <a:pt x="137408" y="664019"/>
                </a:lnTo>
                <a:lnTo>
                  <a:pt x="137603" y="715542"/>
                </a:lnTo>
                <a:lnTo>
                  <a:pt x="138018" y="759969"/>
                </a:lnTo>
                <a:lnTo>
                  <a:pt x="139565" y="830342"/>
                </a:lnTo>
                <a:lnTo>
                  <a:pt x="142172" y="880749"/>
                </a:lnTo>
                <a:lnTo>
                  <a:pt x="148341" y="931196"/>
                </a:lnTo>
                <a:lnTo>
                  <a:pt x="157590" y="968282"/>
                </a:lnTo>
                <a:lnTo>
                  <a:pt x="161429" y="980948"/>
                </a:lnTo>
                <a:lnTo>
                  <a:pt x="146144" y="999860"/>
                </a:lnTo>
                <a:lnTo>
                  <a:pt x="117007" y="1035682"/>
                </a:lnTo>
                <a:lnTo>
                  <a:pt x="88226" y="1068787"/>
                </a:lnTo>
                <a:lnTo>
                  <a:pt x="88049" y="1731835"/>
                </a:lnTo>
                <a:lnTo>
                  <a:pt x="146735" y="1790547"/>
                </a:lnTo>
                <a:lnTo>
                  <a:pt x="110058" y="2184349"/>
                </a:lnTo>
                <a:lnTo>
                  <a:pt x="108572" y="2200902"/>
                </a:lnTo>
                <a:lnTo>
                  <a:pt x="107494" y="2214205"/>
                </a:lnTo>
                <a:lnTo>
                  <a:pt x="106847" y="2225255"/>
                </a:lnTo>
                <a:lnTo>
                  <a:pt x="106652" y="2235048"/>
                </a:lnTo>
                <a:lnTo>
                  <a:pt x="106932" y="2244579"/>
                </a:lnTo>
                <a:lnTo>
                  <a:pt x="107708" y="2254846"/>
                </a:lnTo>
                <a:lnTo>
                  <a:pt x="109004" y="2266844"/>
                </a:lnTo>
                <a:lnTo>
                  <a:pt x="110841" y="2281569"/>
                </a:lnTo>
                <a:lnTo>
                  <a:pt x="112214" y="2292355"/>
                </a:lnTo>
                <a:lnTo>
                  <a:pt x="113624" y="2303933"/>
                </a:lnTo>
                <a:lnTo>
                  <a:pt x="117960" y="2342642"/>
                </a:lnTo>
                <a:lnTo>
                  <a:pt x="122208" y="2385665"/>
                </a:lnTo>
                <a:lnTo>
                  <a:pt x="126058" y="2430885"/>
                </a:lnTo>
                <a:lnTo>
                  <a:pt x="129195" y="2476185"/>
                </a:lnTo>
                <a:lnTo>
                  <a:pt x="131306" y="2519447"/>
                </a:lnTo>
                <a:lnTo>
                  <a:pt x="132080" y="2558554"/>
                </a:lnTo>
                <a:lnTo>
                  <a:pt x="131991" y="2573243"/>
                </a:lnTo>
                <a:lnTo>
                  <a:pt x="131337" y="2616305"/>
                </a:lnTo>
                <a:lnTo>
                  <a:pt x="130169" y="2673638"/>
                </a:lnTo>
                <a:lnTo>
                  <a:pt x="128634" y="2740472"/>
                </a:lnTo>
                <a:lnTo>
                  <a:pt x="126879" y="2812039"/>
                </a:lnTo>
                <a:lnTo>
                  <a:pt x="125050" y="2883568"/>
                </a:lnTo>
                <a:lnTo>
                  <a:pt x="123295" y="2950291"/>
                </a:lnTo>
                <a:lnTo>
                  <a:pt x="121760" y="3007437"/>
                </a:lnTo>
                <a:lnTo>
                  <a:pt x="120592" y="3050238"/>
                </a:lnTo>
                <a:lnTo>
                  <a:pt x="119849" y="3077108"/>
                </a:lnTo>
                <a:lnTo>
                  <a:pt x="90957" y="3074657"/>
                </a:lnTo>
                <a:lnTo>
                  <a:pt x="75819" y="3077095"/>
                </a:lnTo>
                <a:lnTo>
                  <a:pt x="77912" y="3017783"/>
                </a:lnTo>
                <a:lnTo>
                  <a:pt x="79797" y="2964354"/>
                </a:lnTo>
                <a:lnTo>
                  <a:pt x="81484" y="2916454"/>
                </a:lnTo>
                <a:lnTo>
                  <a:pt x="82983" y="2873730"/>
                </a:lnTo>
                <a:lnTo>
                  <a:pt x="85464" y="2802389"/>
                </a:lnTo>
                <a:lnTo>
                  <a:pt x="87329" y="2747500"/>
                </a:lnTo>
                <a:lnTo>
                  <a:pt x="88665" y="2706230"/>
                </a:lnTo>
                <a:lnTo>
                  <a:pt x="89870" y="2663665"/>
                </a:lnTo>
                <a:lnTo>
                  <a:pt x="90485" y="2620695"/>
                </a:lnTo>
                <a:lnTo>
                  <a:pt x="90500" y="2605036"/>
                </a:lnTo>
                <a:lnTo>
                  <a:pt x="90481" y="2595789"/>
                </a:lnTo>
                <a:lnTo>
                  <a:pt x="90024" y="2548021"/>
                </a:lnTo>
                <a:lnTo>
                  <a:pt x="89281" y="2504938"/>
                </a:lnTo>
                <a:lnTo>
                  <a:pt x="88196" y="2459985"/>
                </a:lnTo>
                <a:lnTo>
                  <a:pt x="86768" y="2417076"/>
                </a:lnTo>
                <a:lnTo>
                  <a:pt x="84332" y="2369809"/>
                </a:lnTo>
                <a:lnTo>
                  <a:pt x="82628" y="2350519"/>
                </a:lnTo>
                <a:lnTo>
                  <a:pt x="81601" y="2339670"/>
                </a:lnTo>
                <a:lnTo>
                  <a:pt x="77537" y="2291250"/>
                </a:lnTo>
                <a:lnTo>
                  <a:pt x="74974" y="2251501"/>
                </a:lnTo>
                <a:lnTo>
                  <a:pt x="73302" y="2210777"/>
                </a:lnTo>
                <a:lnTo>
                  <a:pt x="72893" y="2183963"/>
                </a:lnTo>
                <a:lnTo>
                  <a:pt x="72947" y="2170854"/>
                </a:lnTo>
                <a:lnTo>
                  <a:pt x="75891" y="2118876"/>
                </a:lnTo>
                <a:lnTo>
                  <a:pt x="80466" y="2071452"/>
                </a:lnTo>
                <a:lnTo>
                  <a:pt x="82109" y="2054702"/>
                </a:lnTo>
                <a:lnTo>
                  <a:pt x="86497" y="2004322"/>
                </a:lnTo>
                <a:lnTo>
                  <a:pt x="88726" y="1957781"/>
                </a:lnTo>
                <a:lnTo>
                  <a:pt x="88691" y="1944017"/>
                </a:lnTo>
                <a:lnTo>
                  <a:pt x="82948" y="1902838"/>
                </a:lnTo>
                <a:lnTo>
                  <a:pt x="46340" y="1877712"/>
                </a:lnTo>
                <a:lnTo>
                  <a:pt x="7496" y="1859802"/>
                </a:lnTo>
                <a:lnTo>
                  <a:pt x="1211" y="1857089"/>
                </a:lnTo>
                <a:lnTo>
                  <a:pt x="0" y="726567"/>
                </a:lnTo>
                <a:lnTo>
                  <a:pt x="31854" y="691136"/>
                </a:lnTo>
                <a:lnTo>
                  <a:pt x="64331" y="653256"/>
                </a:lnTo>
                <a:lnTo>
                  <a:pt x="86570" y="618857"/>
                </a:lnTo>
                <a:lnTo>
                  <a:pt x="96605" y="575197"/>
                </a:lnTo>
                <a:lnTo>
                  <a:pt x="99761" y="518149"/>
                </a:lnTo>
                <a:lnTo>
                  <a:pt x="101173" y="457975"/>
                </a:lnTo>
                <a:lnTo>
                  <a:pt x="102126" y="386403"/>
                </a:lnTo>
                <a:lnTo>
                  <a:pt x="102456" y="348035"/>
                </a:lnTo>
                <a:lnTo>
                  <a:pt x="102701" y="308848"/>
                </a:lnTo>
                <a:lnTo>
                  <a:pt x="102872" y="269518"/>
                </a:lnTo>
                <a:lnTo>
                  <a:pt x="102979" y="230721"/>
                </a:lnTo>
                <a:lnTo>
                  <a:pt x="103041" y="157438"/>
                </a:lnTo>
                <a:lnTo>
                  <a:pt x="103015" y="124305"/>
                </a:lnTo>
                <a:lnTo>
                  <a:pt x="102904" y="68437"/>
                </a:lnTo>
                <a:lnTo>
                  <a:pt x="102734" y="20784"/>
                </a:lnTo>
                <a:lnTo>
                  <a:pt x="102717" y="17246"/>
                </a:lnTo>
                <a:lnTo>
                  <a:pt x="112979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947892" y="6105079"/>
            <a:ext cx="95885" cy="182880"/>
          </a:xfrm>
          <a:custGeom>
            <a:avLst/>
            <a:gdLst/>
            <a:ahLst/>
            <a:cxnLst/>
            <a:rect l="l" t="t" r="r" b="b"/>
            <a:pathLst>
              <a:path w="95885" h="182879">
                <a:moveTo>
                  <a:pt x="84377" y="0"/>
                </a:moveTo>
                <a:lnTo>
                  <a:pt x="81626" y="1982"/>
                </a:lnTo>
                <a:lnTo>
                  <a:pt x="79508" y="4567"/>
                </a:lnTo>
                <a:lnTo>
                  <a:pt x="78270" y="6541"/>
                </a:lnTo>
                <a:lnTo>
                  <a:pt x="78774" y="24629"/>
                </a:lnTo>
                <a:lnTo>
                  <a:pt x="78940" y="39971"/>
                </a:lnTo>
                <a:lnTo>
                  <a:pt x="71408" y="82448"/>
                </a:lnTo>
                <a:lnTo>
                  <a:pt x="39170" y="115250"/>
                </a:lnTo>
                <a:lnTo>
                  <a:pt x="8959" y="136587"/>
                </a:lnTo>
                <a:lnTo>
                  <a:pt x="0" y="182652"/>
                </a:lnTo>
                <a:lnTo>
                  <a:pt x="37257" y="156608"/>
                </a:lnTo>
                <a:lnTo>
                  <a:pt x="72703" y="128412"/>
                </a:lnTo>
                <a:lnTo>
                  <a:pt x="94085" y="86271"/>
                </a:lnTo>
                <a:lnTo>
                  <a:pt x="95389" y="47968"/>
                </a:lnTo>
                <a:lnTo>
                  <a:pt x="94716" y="26005"/>
                </a:lnTo>
                <a:lnTo>
                  <a:pt x="92929" y="11623"/>
                </a:lnTo>
                <a:lnTo>
                  <a:pt x="90377" y="3424"/>
                </a:lnTo>
                <a:lnTo>
                  <a:pt x="87410" y="15"/>
                </a:lnTo>
                <a:lnTo>
                  <a:pt x="84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47892" y="6105079"/>
            <a:ext cx="95885" cy="182880"/>
          </a:xfrm>
          <a:custGeom>
            <a:avLst/>
            <a:gdLst/>
            <a:ahLst/>
            <a:cxnLst/>
            <a:rect l="l" t="t" r="r" b="b"/>
            <a:pathLst>
              <a:path w="95885" h="182879">
                <a:moveTo>
                  <a:pt x="78270" y="6541"/>
                </a:moveTo>
                <a:lnTo>
                  <a:pt x="78774" y="24629"/>
                </a:lnTo>
                <a:lnTo>
                  <a:pt x="78940" y="39971"/>
                </a:lnTo>
                <a:lnTo>
                  <a:pt x="78529" y="52996"/>
                </a:lnTo>
                <a:lnTo>
                  <a:pt x="66268" y="90485"/>
                </a:lnTo>
                <a:lnTo>
                  <a:pt x="25440" y="125150"/>
                </a:lnTo>
                <a:lnTo>
                  <a:pt x="8959" y="136587"/>
                </a:lnTo>
                <a:lnTo>
                  <a:pt x="0" y="182652"/>
                </a:lnTo>
                <a:lnTo>
                  <a:pt x="37257" y="156608"/>
                </a:lnTo>
                <a:lnTo>
                  <a:pt x="72703" y="128412"/>
                </a:lnTo>
                <a:lnTo>
                  <a:pt x="94085" y="86271"/>
                </a:lnTo>
                <a:lnTo>
                  <a:pt x="95389" y="47968"/>
                </a:lnTo>
                <a:lnTo>
                  <a:pt x="94716" y="26005"/>
                </a:lnTo>
                <a:lnTo>
                  <a:pt x="92929" y="11623"/>
                </a:lnTo>
                <a:lnTo>
                  <a:pt x="90377" y="3424"/>
                </a:lnTo>
                <a:lnTo>
                  <a:pt x="87410" y="15"/>
                </a:lnTo>
                <a:lnTo>
                  <a:pt x="84377" y="0"/>
                </a:lnTo>
                <a:lnTo>
                  <a:pt x="81626" y="1982"/>
                </a:lnTo>
                <a:lnTo>
                  <a:pt x="79508" y="4567"/>
                </a:lnTo>
                <a:lnTo>
                  <a:pt x="78372" y="6358"/>
                </a:lnTo>
                <a:lnTo>
                  <a:pt x="78270" y="654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36894" y="6245568"/>
            <a:ext cx="27940" cy="41910"/>
          </a:xfrm>
          <a:custGeom>
            <a:avLst/>
            <a:gdLst/>
            <a:ahLst/>
            <a:cxnLst/>
            <a:rect l="l" t="t" r="r" b="b"/>
            <a:pathLst>
              <a:path w="27939" h="41910">
                <a:moveTo>
                  <a:pt x="21272" y="0"/>
                </a:moveTo>
                <a:lnTo>
                  <a:pt x="6134" y="0"/>
                </a:lnTo>
                <a:lnTo>
                  <a:pt x="0" y="9271"/>
                </a:lnTo>
                <a:lnTo>
                  <a:pt x="0" y="32143"/>
                </a:lnTo>
                <a:lnTo>
                  <a:pt x="6134" y="41414"/>
                </a:lnTo>
                <a:lnTo>
                  <a:pt x="21272" y="41414"/>
                </a:lnTo>
                <a:lnTo>
                  <a:pt x="27406" y="32143"/>
                </a:lnTo>
                <a:lnTo>
                  <a:pt x="27406" y="9271"/>
                </a:lnTo>
                <a:lnTo>
                  <a:pt x="21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936894" y="6245568"/>
            <a:ext cx="27940" cy="41910"/>
          </a:xfrm>
          <a:custGeom>
            <a:avLst/>
            <a:gdLst/>
            <a:ahLst/>
            <a:cxnLst/>
            <a:rect l="l" t="t" r="r" b="b"/>
            <a:pathLst>
              <a:path w="27939" h="41910">
                <a:moveTo>
                  <a:pt x="27406" y="20713"/>
                </a:moveTo>
                <a:lnTo>
                  <a:pt x="27406" y="32143"/>
                </a:lnTo>
                <a:lnTo>
                  <a:pt x="21272" y="41414"/>
                </a:lnTo>
                <a:lnTo>
                  <a:pt x="13703" y="41414"/>
                </a:lnTo>
                <a:lnTo>
                  <a:pt x="6134" y="41414"/>
                </a:lnTo>
                <a:lnTo>
                  <a:pt x="0" y="32143"/>
                </a:lnTo>
                <a:lnTo>
                  <a:pt x="0" y="20713"/>
                </a:lnTo>
                <a:lnTo>
                  <a:pt x="0" y="9271"/>
                </a:lnTo>
                <a:lnTo>
                  <a:pt x="6134" y="0"/>
                </a:lnTo>
                <a:lnTo>
                  <a:pt x="13703" y="0"/>
                </a:lnTo>
                <a:lnTo>
                  <a:pt x="21272" y="0"/>
                </a:lnTo>
                <a:lnTo>
                  <a:pt x="27406" y="9271"/>
                </a:lnTo>
                <a:lnTo>
                  <a:pt x="27406" y="2071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42139" y="6253479"/>
            <a:ext cx="17145" cy="26034"/>
          </a:xfrm>
          <a:custGeom>
            <a:avLst/>
            <a:gdLst/>
            <a:ahLst/>
            <a:cxnLst/>
            <a:rect l="l" t="t" r="r" b="b"/>
            <a:pathLst>
              <a:path w="17145" h="26035">
                <a:moveTo>
                  <a:pt x="13131" y="0"/>
                </a:moveTo>
                <a:lnTo>
                  <a:pt x="3784" y="0"/>
                </a:lnTo>
                <a:lnTo>
                  <a:pt x="0" y="5740"/>
                </a:lnTo>
                <a:lnTo>
                  <a:pt x="0" y="19850"/>
                </a:lnTo>
                <a:lnTo>
                  <a:pt x="3784" y="25590"/>
                </a:lnTo>
                <a:lnTo>
                  <a:pt x="13131" y="25590"/>
                </a:lnTo>
                <a:lnTo>
                  <a:pt x="16929" y="19850"/>
                </a:lnTo>
                <a:lnTo>
                  <a:pt x="16929" y="5740"/>
                </a:lnTo>
                <a:lnTo>
                  <a:pt x="13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942139" y="6253479"/>
            <a:ext cx="17145" cy="26034"/>
          </a:xfrm>
          <a:custGeom>
            <a:avLst/>
            <a:gdLst/>
            <a:ahLst/>
            <a:cxnLst/>
            <a:rect l="l" t="t" r="r" b="b"/>
            <a:pathLst>
              <a:path w="17145" h="26035">
                <a:moveTo>
                  <a:pt x="16929" y="12801"/>
                </a:moveTo>
                <a:lnTo>
                  <a:pt x="16929" y="19850"/>
                </a:lnTo>
                <a:lnTo>
                  <a:pt x="13131" y="25590"/>
                </a:lnTo>
                <a:lnTo>
                  <a:pt x="8458" y="25590"/>
                </a:lnTo>
                <a:lnTo>
                  <a:pt x="3784" y="25590"/>
                </a:lnTo>
                <a:lnTo>
                  <a:pt x="0" y="19850"/>
                </a:lnTo>
                <a:lnTo>
                  <a:pt x="0" y="12801"/>
                </a:lnTo>
                <a:lnTo>
                  <a:pt x="0" y="5740"/>
                </a:lnTo>
                <a:lnTo>
                  <a:pt x="3784" y="0"/>
                </a:lnTo>
                <a:lnTo>
                  <a:pt x="8458" y="0"/>
                </a:lnTo>
                <a:lnTo>
                  <a:pt x="13131" y="0"/>
                </a:lnTo>
                <a:lnTo>
                  <a:pt x="16929" y="5740"/>
                </a:lnTo>
                <a:lnTo>
                  <a:pt x="16929" y="1280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970866" y="5995428"/>
            <a:ext cx="105410" cy="722630"/>
          </a:xfrm>
          <a:custGeom>
            <a:avLst/>
            <a:gdLst/>
            <a:ahLst/>
            <a:cxnLst/>
            <a:rect l="l" t="t" r="r" b="b"/>
            <a:pathLst>
              <a:path w="105410" h="722629">
                <a:moveTo>
                  <a:pt x="105130" y="0"/>
                </a:moveTo>
                <a:lnTo>
                  <a:pt x="0" y="0"/>
                </a:lnTo>
                <a:lnTo>
                  <a:pt x="0" y="659587"/>
                </a:lnTo>
                <a:lnTo>
                  <a:pt x="61239" y="722439"/>
                </a:lnTo>
                <a:lnTo>
                  <a:pt x="100063" y="680237"/>
                </a:lnTo>
                <a:lnTo>
                  <a:pt x="84874" y="430415"/>
                </a:lnTo>
                <a:lnTo>
                  <a:pt x="105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998959" y="6583907"/>
            <a:ext cx="95885" cy="182880"/>
          </a:xfrm>
          <a:custGeom>
            <a:avLst/>
            <a:gdLst/>
            <a:ahLst/>
            <a:cxnLst/>
            <a:rect l="l" t="t" r="r" b="b"/>
            <a:pathLst>
              <a:path w="95885" h="182879">
                <a:moveTo>
                  <a:pt x="84377" y="0"/>
                </a:moveTo>
                <a:lnTo>
                  <a:pt x="81626" y="1982"/>
                </a:lnTo>
                <a:lnTo>
                  <a:pt x="79508" y="4566"/>
                </a:lnTo>
                <a:lnTo>
                  <a:pt x="78270" y="6541"/>
                </a:lnTo>
                <a:lnTo>
                  <a:pt x="78776" y="24628"/>
                </a:lnTo>
                <a:lnTo>
                  <a:pt x="78946" y="39970"/>
                </a:lnTo>
                <a:lnTo>
                  <a:pt x="71420" y="82446"/>
                </a:lnTo>
                <a:lnTo>
                  <a:pt x="39187" y="115246"/>
                </a:lnTo>
                <a:lnTo>
                  <a:pt x="8980" y="136581"/>
                </a:lnTo>
                <a:lnTo>
                  <a:pt x="0" y="182652"/>
                </a:lnTo>
                <a:lnTo>
                  <a:pt x="37257" y="156613"/>
                </a:lnTo>
                <a:lnTo>
                  <a:pt x="72703" y="128421"/>
                </a:lnTo>
                <a:lnTo>
                  <a:pt x="94085" y="86277"/>
                </a:lnTo>
                <a:lnTo>
                  <a:pt x="95389" y="47969"/>
                </a:lnTo>
                <a:lnTo>
                  <a:pt x="94716" y="26006"/>
                </a:lnTo>
                <a:lnTo>
                  <a:pt x="92929" y="11623"/>
                </a:lnTo>
                <a:lnTo>
                  <a:pt x="90377" y="3425"/>
                </a:lnTo>
                <a:lnTo>
                  <a:pt x="87410" y="15"/>
                </a:lnTo>
                <a:lnTo>
                  <a:pt x="84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998959" y="6583907"/>
            <a:ext cx="95885" cy="182880"/>
          </a:xfrm>
          <a:custGeom>
            <a:avLst/>
            <a:gdLst/>
            <a:ahLst/>
            <a:cxnLst/>
            <a:rect l="l" t="t" r="r" b="b"/>
            <a:pathLst>
              <a:path w="95885" h="182879">
                <a:moveTo>
                  <a:pt x="78270" y="6541"/>
                </a:moveTo>
                <a:lnTo>
                  <a:pt x="78776" y="24628"/>
                </a:lnTo>
                <a:lnTo>
                  <a:pt x="78946" y="39970"/>
                </a:lnTo>
                <a:lnTo>
                  <a:pt x="78536" y="52995"/>
                </a:lnTo>
                <a:lnTo>
                  <a:pt x="66281" y="90482"/>
                </a:lnTo>
                <a:lnTo>
                  <a:pt x="25459" y="125146"/>
                </a:lnTo>
                <a:lnTo>
                  <a:pt x="8980" y="136581"/>
                </a:lnTo>
                <a:lnTo>
                  <a:pt x="0" y="182652"/>
                </a:lnTo>
                <a:lnTo>
                  <a:pt x="37257" y="156613"/>
                </a:lnTo>
                <a:lnTo>
                  <a:pt x="72703" y="128421"/>
                </a:lnTo>
                <a:lnTo>
                  <a:pt x="94085" y="86277"/>
                </a:lnTo>
                <a:lnTo>
                  <a:pt x="95389" y="47969"/>
                </a:lnTo>
                <a:lnTo>
                  <a:pt x="94716" y="26006"/>
                </a:lnTo>
                <a:lnTo>
                  <a:pt x="92929" y="11623"/>
                </a:lnTo>
                <a:lnTo>
                  <a:pt x="90377" y="3425"/>
                </a:lnTo>
                <a:lnTo>
                  <a:pt x="87410" y="15"/>
                </a:lnTo>
                <a:lnTo>
                  <a:pt x="84377" y="0"/>
                </a:lnTo>
                <a:lnTo>
                  <a:pt x="81626" y="1982"/>
                </a:lnTo>
                <a:lnTo>
                  <a:pt x="79508" y="4566"/>
                </a:lnTo>
                <a:lnTo>
                  <a:pt x="78372" y="6358"/>
                </a:lnTo>
                <a:lnTo>
                  <a:pt x="78270" y="654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987961" y="6724395"/>
            <a:ext cx="27940" cy="41910"/>
          </a:xfrm>
          <a:custGeom>
            <a:avLst/>
            <a:gdLst/>
            <a:ahLst/>
            <a:cxnLst/>
            <a:rect l="l" t="t" r="r" b="b"/>
            <a:pathLst>
              <a:path w="27939" h="41909">
                <a:moveTo>
                  <a:pt x="21285" y="0"/>
                </a:moveTo>
                <a:lnTo>
                  <a:pt x="6134" y="0"/>
                </a:lnTo>
                <a:lnTo>
                  <a:pt x="0" y="9270"/>
                </a:lnTo>
                <a:lnTo>
                  <a:pt x="0" y="32143"/>
                </a:lnTo>
                <a:lnTo>
                  <a:pt x="6134" y="41414"/>
                </a:lnTo>
                <a:lnTo>
                  <a:pt x="21285" y="41414"/>
                </a:lnTo>
                <a:lnTo>
                  <a:pt x="27406" y="32143"/>
                </a:lnTo>
                <a:lnTo>
                  <a:pt x="27406" y="9270"/>
                </a:lnTo>
                <a:lnTo>
                  <a:pt x="21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987961" y="6724395"/>
            <a:ext cx="27940" cy="41910"/>
          </a:xfrm>
          <a:custGeom>
            <a:avLst/>
            <a:gdLst/>
            <a:ahLst/>
            <a:cxnLst/>
            <a:rect l="l" t="t" r="r" b="b"/>
            <a:pathLst>
              <a:path w="27939" h="41909">
                <a:moveTo>
                  <a:pt x="27406" y="20700"/>
                </a:moveTo>
                <a:lnTo>
                  <a:pt x="27406" y="32143"/>
                </a:lnTo>
                <a:lnTo>
                  <a:pt x="21285" y="41414"/>
                </a:lnTo>
                <a:lnTo>
                  <a:pt x="13703" y="41414"/>
                </a:lnTo>
                <a:lnTo>
                  <a:pt x="6134" y="41414"/>
                </a:lnTo>
                <a:lnTo>
                  <a:pt x="0" y="32143"/>
                </a:lnTo>
                <a:lnTo>
                  <a:pt x="0" y="20700"/>
                </a:lnTo>
                <a:lnTo>
                  <a:pt x="0" y="9270"/>
                </a:lnTo>
                <a:lnTo>
                  <a:pt x="6134" y="0"/>
                </a:lnTo>
                <a:lnTo>
                  <a:pt x="13703" y="0"/>
                </a:lnTo>
                <a:lnTo>
                  <a:pt x="21285" y="0"/>
                </a:lnTo>
                <a:lnTo>
                  <a:pt x="27406" y="9270"/>
                </a:lnTo>
                <a:lnTo>
                  <a:pt x="27406" y="2070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993206" y="6732320"/>
            <a:ext cx="17145" cy="26034"/>
          </a:xfrm>
          <a:custGeom>
            <a:avLst/>
            <a:gdLst/>
            <a:ahLst/>
            <a:cxnLst/>
            <a:rect l="l" t="t" r="r" b="b"/>
            <a:pathLst>
              <a:path w="17145" h="26034">
                <a:moveTo>
                  <a:pt x="13131" y="0"/>
                </a:moveTo>
                <a:lnTo>
                  <a:pt x="3784" y="0"/>
                </a:lnTo>
                <a:lnTo>
                  <a:pt x="0" y="5727"/>
                </a:lnTo>
                <a:lnTo>
                  <a:pt x="0" y="19850"/>
                </a:lnTo>
                <a:lnTo>
                  <a:pt x="3784" y="25577"/>
                </a:lnTo>
                <a:lnTo>
                  <a:pt x="13131" y="25577"/>
                </a:lnTo>
                <a:lnTo>
                  <a:pt x="16929" y="19850"/>
                </a:lnTo>
                <a:lnTo>
                  <a:pt x="16929" y="5727"/>
                </a:lnTo>
                <a:lnTo>
                  <a:pt x="13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993206" y="6732320"/>
            <a:ext cx="17145" cy="26034"/>
          </a:xfrm>
          <a:custGeom>
            <a:avLst/>
            <a:gdLst/>
            <a:ahLst/>
            <a:cxnLst/>
            <a:rect l="l" t="t" r="r" b="b"/>
            <a:pathLst>
              <a:path w="17145" h="26034">
                <a:moveTo>
                  <a:pt x="16929" y="12776"/>
                </a:moveTo>
                <a:lnTo>
                  <a:pt x="16929" y="19850"/>
                </a:lnTo>
                <a:lnTo>
                  <a:pt x="13131" y="25577"/>
                </a:lnTo>
                <a:lnTo>
                  <a:pt x="8458" y="25577"/>
                </a:lnTo>
                <a:lnTo>
                  <a:pt x="3784" y="25577"/>
                </a:lnTo>
                <a:lnTo>
                  <a:pt x="0" y="19850"/>
                </a:lnTo>
                <a:lnTo>
                  <a:pt x="0" y="12776"/>
                </a:lnTo>
                <a:lnTo>
                  <a:pt x="0" y="5727"/>
                </a:lnTo>
                <a:lnTo>
                  <a:pt x="3784" y="0"/>
                </a:lnTo>
                <a:lnTo>
                  <a:pt x="8458" y="0"/>
                </a:lnTo>
                <a:lnTo>
                  <a:pt x="13131" y="0"/>
                </a:lnTo>
                <a:lnTo>
                  <a:pt x="16929" y="5727"/>
                </a:lnTo>
                <a:lnTo>
                  <a:pt x="16929" y="1277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872111" y="4923180"/>
            <a:ext cx="128905" cy="3074670"/>
          </a:xfrm>
          <a:custGeom>
            <a:avLst/>
            <a:gdLst/>
            <a:ahLst/>
            <a:cxnLst/>
            <a:rect l="l" t="t" r="r" b="b"/>
            <a:pathLst>
              <a:path w="128904" h="3074670">
                <a:moveTo>
                  <a:pt x="123240" y="0"/>
                </a:moveTo>
                <a:lnTo>
                  <a:pt x="97840" y="254"/>
                </a:lnTo>
                <a:lnTo>
                  <a:pt x="102718" y="485787"/>
                </a:lnTo>
                <a:lnTo>
                  <a:pt x="102949" y="491768"/>
                </a:lnTo>
                <a:lnTo>
                  <a:pt x="102957" y="503827"/>
                </a:lnTo>
                <a:lnTo>
                  <a:pt x="99017" y="544735"/>
                </a:lnTo>
                <a:lnTo>
                  <a:pt x="89324" y="585123"/>
                </a:lnTo>
                <a:lnTo>
                  <a:pt x="70738" y="629082"/>
                </a:lnTo>
                <a:lnTo>
                  <a:pt x="40454" y="672341"/>
                </a:lnTo>
                <a:lnTo>
                  <a:pt x="12378" y="698680"/>
                </a:lnTo>
                <a:lnTo>
                  <a:pt x="0" y="707847"/>
                </a:lnTo>
                <a:lnTo>
                  <a:pt x="0" y="1866290"/>
                </a:lnTo>
                <a:lnTo>
                  <a:pt x="37242" y="1878381"/>
                </a:lnTo>
                <a:lnTo>
                  <a:pt x="75262" y="1899385"/>
                </a:lnTo>
                <a:lnTo>
                  <a:pt x="87648" y="1915228"/>
                </a:lnTo>
                <a:lnTo>
                  <a:pt x="85801" y="1949437"/>
                </a:lnTo>
                <a:lnTo>
                  <a:pt x="83860" y="1974085"/>
                </a:lnTo>
                <a:lnTo>
                  <a:pt x="82796" y="1987949"/>
                </a:lnTo>
                <a:lnTo>
                  <a:pt x="79438" y="2034928"/>
                </a:lnTo>
                <a:lnTo>
                  <a:pt x="76382" y="2085767"/>
                </a:lnTo>
                <a:lnTo>
                  <a:pt x="74070" y="2139145"/>
                </a:lnTo>
                <a:lnTo>
                  <a:pt x="73146" y="2208289"/>
                </a:lnTo>
                <a:lnTo>
                  <a:pt x="73436" y="2224481"/>
                </a:lnTo>
                <a:lnTo>
                  <a:pt x="73975" y="2240016"/>
                </a:lnTo>
                <a:lnTo>
                  <a:pt x="74801" y="2255000"/>
                </a:lnTo>
                <a:lnTo>
                  <a:pt x="75882" y="2268677"/>
                </a:lnTo>
                <a:lnTo>
                  <a:pt x="77327" y="2284835"/>
                </a:lnTo>
                <a:lnTo>
                  <a:pt x="78726" y="2301723"/>
                </a:lnTo>
                <a:lnTo>
                  <a:pt x="82583" y="2355673"/>
                </a:lnTo>
                <a:lnTo>
                  <a:pt x="85777" y="2412276"/>
                </a:lnTo>
                <a:lnTo>
                  <a:pt x="88174" y="2470471"/>
                </a:lnTo>
                <a:lnTo>
                  <a:pt x="89412" y="2521725"/>
                </a:lnTo>
                <a:lnTo>
                  <a:pt x="89557" y="2558827"/>
                </a:lnTo>
                <a:lnTo>
                  <a:pt x="89470" y="2568713"/>
                </a:lnTo>
                <a:lnTo>
                  <a:pt x="89181" y="2582506"/>
                </a:lnTo>
                <a:lnTo>
                  <a:pt x="88727" y="2595183"/>
                </a:lnTo>
                <a:lnTo>
                  <a:pt x="88099" y="2606636"/>
                </a:lnTo>
                <a:lnTo>
                  <a:pt x="87342" y="2619628"/>
                </a:lnTo>
                <a:lnTo>
                  <a:pt x="86491" y="2637730"/>
                </a:lnTo>
                <a:lnTo>
                  <a:pt x="84878" y="2679652"/>
                </a:lnTo>
                <a:lnTo>
                  <a:pt x="83233" y="2730833"/>
                </a:lnTo>
                <a:lnTo>
                  <a:pt x="81616" y="2788015"/>
                </a:lnTo>
                <a:lnTo>
                  <a:pt x="80088" y="2847940"/>
                </a:lnTo>
                <a:lnTo>
                  <a:pt x="78706" y="2907348"/>
                </a:lnTo>
                <a:lnTo>
                  <a:pt x="77530" y="2962982"/>
                </a:lnTo>
                <a:lnTo>
                  <a:pt x="76618" y="3011584"/>
                </a:lnTo>
                <a:lnTo>
                  <a:pt x="76028" y="3049895"/>
                </a:lnTo>
                <a:lnTo>
                  <a:pt x="75819" y="3074657"/>
                </a:lnTo>
                <a:lnTo>
                  <a:pt x="101219" y="3074657"/>
                </a:lnTo>
                <a:lnTo>
                  <a:pt x="101272" y="3064141"/>
                </a:lnTo>
                <a:lnTo>
                  <a:pt x="101429" y="3049817"/>
                </a:lnTo>
                <a:lnTo>
                  <a:pt x="102022" y="3011378"/>
                </a:lnTo>
                <a:lnTo>
                  <a:pt x="102938" y="2962609"/>
                </a:lnTo>
                <a:lnTo>
                  <a:pt x="104119" y="2906781"/>
                </a:lnTo>
                <a:lnTo>
                  <a:pt x="105507" y="2847162"/>
                </a:lnTo>
                <a:lnTo>
                  <a:pt x="107042" y="2787021"/>
                </a:lnTo>
                <a:lnTo>
                  <a:pt x="108668" y="2729629"/>
                </a:lnTo>
                <a:lnTo>
                  <a:pt x="110327" y="2678255"/>
                </a:lnTo>
                <a:lnTo>
                  <a:pt x="111967" y="2636167"/>
                </a:lnTo>
                <a:lnTo>
                  <a:pt x="114037" y="2597488"/>
                </a:lnTo>
                <a:lnTo>
                  <a:pt x="114491" y="2585566"/>
                </a:lnTo>
                <a:lnTo>
                  <a:pt x="114793" y="2572648"/>
                </a:lnTo>
                <a:lnTo>
                  <a:pt x="114839" y="2568713"/>
                </a:lnTo>
                <a:lnTo>
                  <a:pt x="114783" y="2530383"/>
                </a:lnTo>
                <a:lnTo>
                  <a:pt x="113893" y="2485716"/>
                </a:lnTo>
                <a:lnTo>
                  <a:pt x="112327" y="2439712"/>
                </a:lnTo>
                <a:lnTo>
                  <a:pt x="110163" y="2393294"/>
                </a:lnTo>
                <a:lnTo>
                  <a:pt x="107540" y="2348495"/>
                </a:lnTo>
                <a:lnTo>
                  <a:pt x="104505" y="2305680"/>
                </a:lnTo>
                <a:lnTo>
                  <a:pt x="101168" y="2266327"/>
                </a:lnTo>
                <a:lnTo>
                  <a:pt x="100238" y="2254785"/>
                </a:lnTo>
                <a:lnTo>
                  <a:pt x="99545" y="2242985"/>
                </a:lnTo>
                <a:lnTo>
                  <a:pt x="99035" y="2230356"/>
                </a:lnTo>
                <a:lnTo>
                  <a:pt x="98707" y="2217184"/>
                </a:lnTo>
                <a:lnTo>
                  <a:pt x="98603" y="2208289"/>
                </a:lnTo>
                <a:lnTo>
                  <a:pt x="98607" y="2189351"/>
                </a:lnTo>
                <a:lnTo>
                  <a:pt x="99459" y="2146110"/>
                </a:lnTo>
                <a:lnTo>
                  <a:pt x="101118" y="2102947"/>
                </a:lnTo>
                <a:lnTo>
                  <a:pt x="103319" y="2061241"/>
                </a:lnTo>
                <a:lnTo>
                  <a:pt x="105799" y="2022372"/>
                </a:lnTo>
                <a:lnTo>
                  <a:pt x="113436" y="1920963"/>
                </a:lnTo>
                <a:lnTo>
                  <a:pt x="113499" y="1918550"/>
                </a:lnTo>
                <a:lnTo>
                  <a:pt x="96380" y="1884037"/>
                </a:lnTo>
                <a:lnTo>
                  <a:pt x="59551" y="1860231"/>
                </a:lnTo>
                <a:lnTo>
                  <a:pt x="34808" y="1850189"/>
                </a:lnTo>
                <a:lnTo>
                  <a:pt x="33466" y="1839137"/>
                </a:lnTo>
                <a:lnTo>
                  <a:pt x="31178" y="1775125"/>
                </a:lnTo>
                <a:lnTo>
                  <a:pt x="30217" y="1725407"/>
                </a:lnTo>
                <a:lnTo>
                  <a:pt x="29369" y="1666041"/>
                </a:lnTo>
                <a:lnTo>
                  <a:pt x="28627" y="1598648"/>
                </a:lnTo>
                <a:lnTo>
                  <a:pt x="27983" y="1524851"/>
                </a:lnTo>
                <a:lnTo>
                  <a:pt x="27432" y="1446268"/>
                </a:lnTo>
                <a:lnTo>
                  <a:pt x="26965" y="1364522"/>
                </a:lnTo>
                <a:lnTo>
                  <a:pt x="26576" y="1281233"/>
                </a:lnTo>
                <a:lnTo>
                  <a:pt x="26257" y="1198022"/>
                </a:lnTo>
                <a:lnTo>
                  <a:pt x="26002" y="1116510"/>
                </a:lnTo>
                <a:lnTo>
                  <a:pt x="25803" y="1038318"/>
                </a:lnTo>
                <a:lnTo>
                  <a:pt x="25654" y="965067"/>
                </a:lnTo>
                <a:lnTo>
                  <a:pt x="25475" y="839871"/>
                </a:lnTo>
                <a:lnTo>
                  <a:pt x="25400" y="720089"/>
                </a:lnTo>
                <a:lnTo>
                  <a:pt x="39410" y="708535"/>
                </a:lnTo>
                <a:lnTo>
                  <a:pt x="52104" y="696461"/>
                </a:lnTo>
                <a:lnTo>
                  <a:pt x="82930" y="658050"/>
                </a:lnTo>
                <a:lnTo>
                  <a:pt x="104214" y="618279"/>
                </a:lnTo>
                <a:lnTo>
                  <a:pt x="117685" y="579630"/>
                </a:lnTo>
                <a:lnTo>
                  <a:pt x="126482" y="534130"/>
                </a:lnTo>
                <a:lnTo>
                  <a:pt x="128549" y="491768"/>
                </a:lnTo>
                <a:lnTo>
                  <a:pt x="128181" y="486841"/>
                </a:lnTo>
                <a:lnTo>
                  <a:pt x="128079" y="485787"/>
                </a:lnTo>
                <a:lnTo>
                  <a:pt x="123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72111" y="4923180"/>
            <a:ext cx="128905" cy="3074670"/>
          </a:xfrm>
          <a:custGeom>
            <a:avLst/>
            <a:gdLst/>
            <a:ahLst/>
            <a:cxnLst/>
            <a:rect l="l" t="t" r="r" b="b"/>
            <a:pathLst>
              <a:path w="128904" h="3074670">
                <a:moveTo>
                  <a:pt x="97840" y="254"/>
                </a:moveTo>
                <a:lnTo>
                  <a:pt x="102730" y="486994"/>
                </a:lnTo>
                <a:lnTo>
                  <a:pt x="102814" y="488391"/>
                </a:lnTo>
                <a:lnTo>
                  <a:pt x="102949" y="491768"/>
                </a:lnTo>
                <a:lnTo>
                  <a:pt x="103031" y="496966"/>
                </a:lnTo>
                <a:lnTo>
                  <a:pt x="102957" y="503827"/>
                </a:lnTo>
                <a:lnTo>
                  <a:pt x="102623" y="512192"/>
                </a:lnTo>
                <a:lnTo>
                  <a:pt x="96601" y="557537"/>
                </a:lnTo>
                <a:lnTo>
                  <a:pt x="84256" y="599590"/>
                </a:lnTo>
                <a:lnTo>
                  <a:pt x="62082" y="643791"/>
                </a:lnTo>
                <a:lnTo>
                  <a:pt x="27274" y="685866"/>
                </a:lnTo>
                <a:lnTo>
                  <a:pt x="0" y="707847"/>
                </a:lnTo>
                <a:lnTo>
                  <a:pt x="0" y="1866290"/>
                </a:lnTo>
                <a:lnTo>
                  <a:pt x="37242" y="1878381"/>
                </a:lnTo>
                <a:lnTo>
                  <a:pt x="75262" y="1899385"/>
                </a:lnTo>
                <a:lnTo>
                  <a:pt x="87648" y="1915228"/>
                </a:lnTo>
                <a:lnTo>
                  <a:pt x="85801" y="1949437"/>
                </a:lnTo>
                <a:lnTo>
                  <a:pt x="84868" y="1961211"/>
                </a:lnTo>
                <a:lnTo>
                  <a:pt x="83860" y="1974085"/>
                </a:lnTo>
                <a:lnTo>
                  <a:pt x="80583" y="2018206"/>
                </a:lnTo>
                <a:lnTo>
                  <a:pt x="77353" y="2068270"/>
                </a:lnTo>
                <a:lnTo>
                  <a:pt x="74720" y="2121314"/>
                </a:lnTo>
                <a:lnTo>
                  <a:pt x="73232" y="2174372"/>
                </a:lnTo>
                <a:lnTo>
                  <a:pt x="73085" y="2191549"/>
                </a:lnTo>
                <a:lnTo>
                  <a:pt x="73146" y="2208289"/>
                </a:lnTo>
                <a:lnTo>
                  <a:pt x="74784" y="2254785"/>
                </a:lnTo>
                <a:lnTo>
                  <a:pt x="77327" y="2284835"/>
                </a:lnTo>
                <a:lnTo>
                  <a:pt x="78726" y="2301723"/>
                </a:lnTo>
                <a:lnTo>
                  <a:pt x="82583" y="2355673"/>
                </a:lnTo>
                <a:lnTo>
                  <a:pt x="85777" y="2412276"/>
                </a:lnTo>
                <a:lnTo>
                  <a:pt x="88117" y="2468603"/>
                </a:lnTo>
                <a:lnTo>
                  <a:pt x="89412" y="2521725"/>
                </a:lnTo>
                <a:lnTo>
                  <a:pt x="89600" y="2553913"/>
                </a:lnTo>
                <a:lnTo>
                  <a:pt x="89470" y="2568713"/>
                </a:lnTo>
                <a:lnTo>
                  <a:pt x="89181" y="2582506"/>
                </a:lnTo>
                <a:lnTo>
                  <a:pt x="88727" y="2595183"/>
                </a:lnTo>
                <a:lnTo>
                  <a:pt x="88099" y="2606636"/>
                </a:lnTo>
                <a:lnTo>
                  <a:pt x="87342" y="2619628"/>
                </a:lnTo>
                <a:lnTo>
                  <a:pt x="86555" y="2636167"/>
                </a:lnTo>
                <a:lnTo>
                  <a:pt x="84925" y="2678255"/>
                </a:lnTo>
                <a:lnTo>
                  <a:pt x="83268" y="2729629"/>
                </a:lnTo>
                <a:lnTo>
                  <a:pt x="81642" y="2787021"/>
                </a:lnTo>
                <a:lnTo>
                  <a:pt x="80106" y="2847162"/>
                </a:lnTo>
                <a:lnTo>
                  <a:pt x="78719" y="2906781"/>
                </a:lnTo>
                <a:lnTo>
                  <a:pt x="77537" y="2962609"/>
                </a:lnTo>
                <a:lnTo>
                  <a:pt x="76621" y="3011378"/>
                </a:lnTo>
                <a:lnTo>
                  <a:pt x="76029" y="3049817"/>
                </a:lnTo>
                <a:lnTo>
                  <a:pt x="75819" y="3074657"/>
                </a:lnTo>
                <a:lnTo>
                  <a:pt x="101219" y="3074657"/>
                </a:lnTo>
                <a:lnTo>
                  <a:pt x="101272" y="3064173"/>
                </a:lnTo>
                <a:lnTo>
                  <a:pt x="101428" y="3049895"/>
                </a:lnTo>
                <a:lnTo>
                  <a:pt x="102018" y="3011584"/>
                </a:lnTo>
                <a:lnTo>
                  <a:pt x="102931" y="2962982"/>
                </a:lnTo>
                <a:lnTo>
                  <a:pt x="104106" y="2907348"/>
                </a:lnTo>
                <a:lnTo>
                  <a:pt x="105487" y="2847940"/>
                </a:lnTo>
                <a:lnTo>
                  <a:pt x="107015" y="2788015"/>
                </a:lnTo>
                <a:lnTo>
                  <a:pt x="108631" y="2730833"/>
                </a:lnTo>
                <a:lnTo>
                  <a:pt x="110276" y="2679652"/>
                </a:lnTo>
                <a:lnTo>
                  <a:pt x="111893" y="2637730"/>
                </a:lnTo>
                <a:lnTo>
                  <a:pt x="113423" y="2608326"/>
                </a:lnTo>
                <a:lnTo>
                  <a:pt x="114037" y="2597488"/>
                </a:lnTo>
                <a:lnTo>
                  <a:pt x="114491" y="2585566"/>
                </a:lnTo>
                <a:lnTo>
                  <a:pt x="114793" y="2572648"/>
                </a:lnTo>
                <a:lnTo>
                  <a:pt x="114953" y="2558827"/>
                </a:lnTo>
                <a:lnTo>
                  <a:pt x="114912" y="2544768"/>
                </a:lnTo>
                <a:lnTo>
                  <a:pt x="114270" y="2500813"/>
                </a:lnTo>
                <a:lnTo>
                  <a:pt x="112919" y="2455121"/>
                </a:lnTo>
                <a:lnTo>
                  <a:pt x="110954" y="2408893"/>
                </a:lnTo>
                <a:lnTo>
                  <a:pt x="108468" y="2363328"/>
                </a:lnTo>
                <a:lnTo>
                  <a:pt x="105555" y="2319626"/>
                </a:lnTo>
                <a:lnTo>
                  <a:pt x="102308" y="2278986"/>
                </a:lnTo>
                <a:lnTo>
                  <a:pt x="101168" y="2266327"/>
                </a:lnTo>
                <a:lnTo>
                  <a:pt x="100251" y="2255000"/>
                </a:lnTo>
                <a:lnTo>
                  <a:pt x="99545" y="2242985"/>
                </a:lnTo>
                <a:lnTo>
                  <a:pt x="99035" y="2230356"/>
                </a:lnTo>
                <a:lnTo>
                  <a:pt x="98707" y="2217184"/>
                </a:lnTo>
                <a:lnTo>
                  <a:pt x="98547" y="2203543"/>
                </a:lnTo>
                <a:lnTo>
                  <a:pt x="98607" y="2189351"/>
                </a:lnTo>
                <a:lnTo>
                  <a:pt x="99459" y="2146110"/>
                </a:lnTo>
                <a:lnTo>
                  <a:pt x="101118" y="2102947"/>
                </a:lnTo>
                <a:lnTo>
                  <a:pt x="103319" y="2061241"/>
                </a:lnTo>
                <a:lnTo>
                  <a:pt x="105799" y="2022372"/>
                </a:lnTo>
                <a:lnTo>
                  <a:pt x="109084" y="1977347"/>
                </a:lnTo>
                <a:lnTo>
                  <a:pt x="110542" y="1958670"/>
                </a:lnTo>
                <a:lnTo>
                  <a:pt x="113436" y="1920963"/>
                </a:lnTo>
                <a:lnTo>
                  <a:pt x="113487" y="1920151"/>
                </a:lnTo>
                <a:lnTo>
                  <a:pt x="113499" y="1919338"/>
                </a:lnTo>
                <a:lnTo>
                  <a:pt x="113499" y="1918550"/>
                </a:lnTo>
                <a:lnTo>
                  <a:pt x="96380" y="1884037"/>
                </a:lnTo>
                <a:lnTo>
                  <a:pt x="59551" y="1860231"/>
                </a:lnTo>
                <a:lnTo>
                  <a:pt x="34808" y="1850189"/>
                </a:lnTo>
                <a:lnTo>
                  <a:pt x="33466" y="1839137"/>
                </a:lnTo>
                <a:lnTo>
                  <a:pt x="31178" y="1775125"/>
                </a:lnTo>
                <a:lnTo>
                  <a:pt x="30217" y="1725407"/>
                </a:lnTo>
                <a:lnTo>
                  <a:pt x="29369" y="1666041"/>
                </a:lnTo>
                <a:lnTo>
                  <a:pt x="28627" y="1598648"/>
                </a:lnTo>
                <a:lnTo>
                  <a:pt x="27983" y="1524851"/>
                </a:lnTo>
                <a:lnTo>
                  <a:pt x="27432" y="1446268"/>
                </a:lnTo>
                <a:lnTo>
                  <a:pt x="26965" y="1364522"/>
                </a:lnTo>
                <a:lnTo>
                  <a:pt x="26576" y="1281233"/>
                </a:lnTo>
                <a:lnTo>
                  <a:pt x="26257" y="1198022"/>
                </a:lnTo>
                <a:lnTo>
                  <a:pt x="26002" y="1116510"/>
                </a:lnTo>
                <a:lnTo>
                  <a:pt x="25803" y="1038318"/>
                </a:lnTo>
                <a:lnTo>
                  <a:pt x="25654" y="965067"/>
                </a:lnTo>
                <a:lnTo>
                  <a:pt x="25547" y="898378"/>
                </a:lnTo>
                <a:lnTo>
                  <a:pt x="25475" y="839871"/>
                </a:lnTo>
                <a:lnTo>
                  <a:pt x="25431" y="791168"/>
                </a:lnTo>
                <a:lnTo>
                  <a:pt x="25401" y="729656"/>
                </a:lnTo>
                <a:lnTo>
                  <a:pt x="25400" y="720089"/>
                </a:lnTo>
                <a:lnTo>
                  <a:pt x="39410" y="708535"/>
                </a:lnTo>
                <a:lnTo>
                  <a:pt x="52104" y="696461"/>
                </a:lnTo>
                <a:lnTo>
                  <a:pt x="82930" y="658050"/>
                </a:lnTo>
                <a:lnTo>
                  <a:pt x="104214" y="618279"/>
                </a:lnTo>
                <a:lnTo>
                  <a:pt x="117685" y="579630"/>
                </a:lnTo>
                <a:lnTo>
                  <a:pt x="126482" y="534130"/>
                </a:lnTo>
                <a:lnTo>
                  <a:pt x="128562" y="491934"/>
                </a:lnTo>
                <a:lnTo>
                  <a:pt x="128181" y="486841"/>
                </a:lnTo>
                <a:lnTo>
                  <a:pt x="128079" y="485787"/>
                </a:lnTo>
                <a:lnTo>
                  <a:pt x="123240" y="0"/>
                </a:lnTo>
                <a:lnTo>
                  <a:pt x="97840" y="25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966942" y="5210022"/>
            <a:ext cx="54610" cy="79375"/>
          </a:xfrm>
          <a:custGeom>
            <a:avLst/>
            <a:gdLst/>
            <a:ahLst/>
            <a:cxnLst/>
            <a:rect l="l" t="t" r="r" b="b"/>
            <a:pathLst>
              <a:path w="54610" h="79375">
                <a:moveTo>
                  <a:pt x="44348" y="0"/>
                </a:moveTo>
                <a:lnTo>
                  <a:pt x="36681" y="8737"/>
                </a:lnTo>
                <a:lnTo>
                  <a:pt x="27660" y="16995"/>
                </a:lnTo>
                <a:lnTo>
                  <a:pt x="17518" y="24980"/>
                </a:lnTo>
                <a:lnTo>
                  <a:pt x="6486" y="32897"/>
                </a:lnTo>
                <a:lnTo>
                  <a:pt x="0" y="79184"/>
                </a:lnTo>
                <a:lnTo>
                  <a:pt x="35948" y="50137"/>
                </a:lnTo>
                <a:lnTo>
                  <a:pt x="54188" y="8085"/>
                </a:lnTo>
                <a:lnTo>
                  <a:pt x="50497" y="2757"/>
                </a:lnTo>
                <a:lnTo>
                  <a:pt x="45529" y="476"/>
                </a:lnTo>
                <a:lnTo>
                  <a:pt x="44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966942" y="5210022"/>
            <a:ext cx="54610" cy="79375"/>
          </a:xfrm>
          <a:custGeom>
            <a:avLst/>
            <a:gdLst/>
            <a:ahLst/>
            <a:cxnLst/>
            <a:rect l="l" t="t" r="r" b="b"/>
            <a:pathLst>
              <a:path w="54610" h="79375">
                <a:moveTo>
                  <a:pt x="44348" y="0"/>
                </a:moveTo>
                <a:lnTo>
                  <a:pt x="36681" y="8737"/>
                </a:lnTo>
                <a:lnTo>
                  <a:pt x="27660" y="16995"/>
                </a:lnTo>
                <a:lnTo>
                  <a:pt x="17518" y="24980"/>
                </a:lnTo>
                <a:lnTo>
                  <a:pt x="6486" y="32897"/>
                </a:lnTo>
                <a:lnTo>
                  <a:pt x="0" y="79184"/>
                </a:lnTo>
                <a:lnTo>
                  <a:pt x="35948" y="50137"/>
                </a:lnTo>
                <a:lnTo>
                  <a:pt x="54188" y="8085"/>
                </a:lnTo>
                <a:lnTo>
                  <a:pt x="50497" y="2757"/>
                </a:lnTo>
                <a:lnTo>
                  <a:pt x="45529" y="476"/>
                </a:lnTo>
                <a:lnTo>
                  <a:pt x="44348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955944" y="5247043"/>
            <a:ext cx="27940" cy="41910"/>
          </a:xfrm>
          <a:custGeom>
            <a:avLst/>
            <a:gdLst/>
            <a:ahLst/>
            <a:cxnLst/>
            <a:rect l="l" t="t" r="r" b="b"/>
            <a:pathLst>
              <a:path w="27939" h="41910">
                <a:moveTo>
                  <a:pt x="21272" y="0"/>
                </a:moveTo>
                <a:lnTo>
                  <a:pt x="6134" y="0"/>
                </a:lnTo>
                <a:lnTo>
                  <a:pt x="0" y="9270"/>
                </a:lnTo>
                <a:lnTo>
                  <a:pt x="0" y="32143"/>
                </a:lnTo>
                <a:lnTo>
                  <a:pt x="6134" y="41414"/>
                </a:lnTo>
                <a:lnTo>
                  <a:pt x="21272" y="41414"/>
                </a:lnTo>
                <a:lnTo>
                  <a:pt x="27406" y="32143"/>
                </a:lnTo>
                <a:lnTo>
                  <a:pt x="27406" y="9270"/>
                </a:lnTo>
                <a:lnTo>
                  <a:pt x="21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955944" y="5247043"/>
            <a:ext cx="27940" cy="41910"/>
          </a:xfrm>
          <a:custGeom>
            <a:avLst/>
            <a:gdLst/>
            <a:ahLst/>
            <a:cxnLst/>
            <a:rect l="l" t="t" r="r" b="b"/>
            <a:pathLst>
              <a:path w="27939" h="41910">
                <a:moveTo>
                  <a:pt x="27406" y="20713"/>
                </a:moveTo>
                <a:lnTo>
                  <a:pt x="27406" y="32143"/>
                </a:lnTo>
                <a:lnTo>
                  <a:pt x="21272" y="41414"/>
                </a:lnTo>
                <a:lnTo>
                  <a:pt x="13703" y="41414"/>
                </a:lnTo>
                <a:lnTo>
                  <a:pt x="6134" y="41414"/>
                </a:lnTo>
                <a:lnTo>
                  <a:pt x="0" y="32143"/>
                </a:lnTo>
                <a:lnTo>
                  <a:pt x="0" y="20713"/>
                </a:lnTo>
                <a:lnTo>
                  <a:pt x="0" y="9270"/>
                </a:lnTo>
                <a:lnTo>
                  <a:pt x="6134" y="0"/>
                </a:lnTo>
                <a:lnTo>
                  <a:pt x="13703" y="0"/>
                </a:lnTo>
                <a:lnTo>
                  <a:pt x="21272" y="0"/>
                </a:lnTo>
                <a:lnTo>
                  <a:pt x="27406" y="9270"/>
                </a:lnTo>
                <a:lnTo>
                  <a:pt x="27406" y="2071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961189" y="5254955"/>
            <a:ext cx="17145" cy="26034"/>
          </a:xfrm>
          <a:custGeom>
            <a:avLst/>
            <a:gdLst/>
            <a:ahLst/>
            <a:cxnLst/>
            <a:rect l="l" t="t" r="r" b="b"/>
            <a:pathLst>
              <a:path w="17145" h="26035">
                <a:moveTo>
                  <a:pt x="13131" y="0"/>
                </a:moveTo>
                <a:lnTo>
                  <a:pt x="3784" y="0"/>
                </a:lnTo>
                <a:lnTo>
                  <a:pt x="0" y="5740"/>
                </a:lnTo>
                <a:lnTo>
                  <a:pt x="0" y="19850"/>
                </a:lnTo>
                <a:lnTo>
                  <a:pt x="3784" y="25590"/>
                </a:lnTo>
                <a:lnTo>
                  <a:pt x="13131" y="25590"/>
                </a:lnTo>
                <a:lnTo>
                  <a:pt x="16929" y="19850"/>
                </a:lnTo>
                <a:lnTo>
                  <a:pt x="16929" y="5740"/>
                </a:lnTo>
                <a:lnTo>
                  <a:pt x="13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961189" y="5254955"/>
            <a:ext cx="17145" cy="26034"/>
          </a:xfrm>
          <a:custGeom>
            <a:avLst/>
            <a:gdLst/>
            <a:ahLst/>
            <a:cxnLst/>
            <a:rect l="l" t="t" r="r" b="b"/>
            <a:pathLst>
              <a:path w="17145" h="26035">
                <a:moveTo>
                  <a:pt x="16929" y="12801"/>
                </a:moveTo>
                <a:lnTo>
                  <a:pt x="16929" y="19850"/>
                </a:lnTo>
                <a:lnTo>
                  <a:pt x="13131" y="25590"/>
                </a:lnTo>
                <a:lnTo>
                  <a:pt x="8458" y="25590"/>
                </a:lnTo>
                <a:lnTo>
                  <a:pt x="3784" y="25590"/>
                </a:lnTo>
                <a:lnTo>
                  <a:pt x="0" y="19850"/>
                </a:lnTo>
                <a:lnTo>
                  <a:pt x="0" y="12801"/>
                </a:lnTo>
                <a:lnTo>
                  <a:pt x="0" y="5740"/>
                </a:lnTo>
                <a:lnTo>
                  <a:pt x="3784" y="0"/>
                </a:lnTo>
                <a:lnTo>
                  <a:pt x="8458" y="0"/>
                </a:lnTo>
                <a:lnTo>
                  <a:pt x="13131" y="0"/>
                </a:lnTo>
                <a:lnTo>
                  <a:pt x="16929" y="5740"/>
                </a:lnTo>
                <a:lnTo>
                  <a:pt x="16929" y="1280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56709" y="4840071"/>
            <a:ext cx="714375" cy="3362960"/>
          </a:xfrm>
          <a:custGeom>
            <a:avLst/>
            <a:gdLst/>
            <a:ahLst/>
            <a:cxnLst/>
            <a:rect l="l" t="t" r="r" b="b"/>
            <a:pathLst>
              <a:path w="714375" h="3362959">
                <a:moveTo>
                  <a:pt x="49959" y="140919"/>
                </a:moveTo>
                <a:lnTo>
                  <a:pt x="27140" y="179567"/>
                </a:lnTo>
                <a:lnTo>
                  <a:pt x="23829" y="227230"/>
                </a:lnTo>
                <a:lnTo>
                  <a:pt x="23005" y="267668"/>
                </a:lnTo>
                <a:lnTo>
                  <a:pt x="22962" y="281565"/>
                </a:lnTo>
                <a:lnTo>
                  <a:pt x="23049" y="296548"/>
                </a:lnTo>
                <a:lnTo>
                  <a:pt x="23994" y="346942"/>
                </a:lnTo>
                <a:lnTo>
                  <a:pt x="25764" y="403245"/>
                </a:lnTo>
                <a:lnTo>
                  <a:pt x="27275" y="442629"/>
                </a:lnTo>
                <a:lnTo>
                  <a:pt x="28962" y="482490"/>
                </a:lnTo>
                <a:lnTo>
                  <a:pt x="30749" y="521966"/>
                </a:lnTo>
                <a:lnTo>
                  <a:pt x="32559" y="560198"/>
                </a:lnTo>
                <a:lnTo>
                  <a:pt x="35151" y="613333"/>
                </a:lnTo>
                <a:lnTo>
                  <a:pt x="35519" y="620839"/>
                </a:lnTo>
                <a:lnTo>
                  <a:pt x="36032" y="633845"/>
                </a:lnTo>
                <a:lnTo>
                  <a:pt x="36339" y="647683"/>
                </a:lnTo>
                <a:lnTo>
                  <a:pt x="36456" y="662268"/>
                </a:lnTo>
                <a:lnTo>
                  <a:pt x="36395" y="677521"/>
                </a:lnTo>
                <a:lnTo>
                  <a:pt x="35283" y="726450"/>
                </a:lnTo>
                <a:lnTo>
                  <a:pt x="33062" y="778411"/>
                </a:lnTo>
                <a:lnTo>
                  <a:pt x="30096" y="831179"/>
                </a:lnTo>
                <a:lnTo>
                  <a:pt x="26752" y="882532"/>
                </a:lnTo>
                <a:lnTo>
                  <a:pt x="23395" y="930245"/>
                </a:lnTo>
                <a:lnTo>
                  <a:pt x="22337" y="944956"/>
                </a:lnTo>
                <a:lnTo>
                  <a:pt x="17866" y="1010627"/>
                </a:lnTo>
                <a:lnTo>
                  <a:pt x="17532" y="1023210"/>
                </a:lnTo>
                <a:lnTo>
                  <a:pt x="17528" y="1041617"/>
                </a:lnTo>
                <a:lnTo>
                  <a:pt x="17826" y="1065205"/>
                </a:lnTo>
                <a:lnTo>
                  <a:pt x="19199" y="1125361"/>
                </a:lnTo>
                <a:lnTo>
                  <a:pt x="21405" y="1198542"/>
                </a:lnTo>
                <a:lnTo>
                  <a:pt x="22744" y="1238411"/>
                </a:lnTo>
                <a:lnTo>
                  <a:pt x="24198" y="1279610"/>
                </a:lnTo>
                <a:lnTo>
                  <a:pt x="25737" y="1321498"/>
                </a:lnTo>
                <a:lnTo>
                  <a:pt x="27331" y="1363432"/>
                </a:lnTo>
                <a:lnTo>
                  <a:pt x="28948" y="1404769"/>
                </a:lnTo>
                <a:lnTo>
                  <a:pt x="30558" y="1444869"/>
                </a:lnTo>
                <a:lnTo>
                  <a:pt x="32130" y="1483089"/>
                </a:lnTo>
                <a:lnTo>
                  <a:pt x="35036" y="1551321"/>
                </a:lnTo>
                <a:lnTo>
                  <a:pt x="37421" y="1604330"/>
                </a:lnTo>
                <a:lnTo>
                  <a:pt x="39037" y="1636979"/>
                </a:lnTo>
                <a:lnTo>
                  <a:pt x="39498" y="1647381"/>
                </a:lnTo>
                <a:lnTo>
                  <a:pt x="39776" y="1658509"/>
                </a:lnTo>
                <a:lnTo>
                  <a:pt x="39884" y="1670276"/>
                </a:lnTo>
                <a:lnTo>
                  <a:pt x="39837" y="1682591"/>
                </a:lnTo>
                <a:lnTo>
                  <a:pt x="38913" y="1721938"/>
                </a:lnTo>
                <a:lnTo>
                  <a:pt x="37114" y="1763022"/>
                </a:lnTo>
                <a:lnTo>
                  <a:pt x="34830" y="1803438"/>
                </a:lnTo>
                <a:lnTo>
                  <a:pt x="32451" y="1840785"/>
                </a:lnTo>
                <a:lnTo>
                  <a:pt x="30211" y="1875282"/>
                </a:lnTo>
                <a:lnTo>
                  <a:pt x="29974" y="1880667"/>
                </a:lnTo>
                <a:lnTo>
                  <a:pt x="29855" y="1887293"/>
                </a:lnTo>
                <a:lnTo>
                  <a:pt x="29846" y="1895085"/>
                </a:lnTo>
                <a:lnTo>
                  <a:pt x="29941" y="1903968"/>
                </a:lnTo>
                <a:lnTo>
                  <a:pt x="31222" y="1948940"/>
                </a:lnTo>
                <a:lnTo>
                  <a:pt x="32934" y="1990505"/>
                </a:lnTo>
                <a:lnTo>
                  <a:pt x="35085" y="2036566"/>
                </a:lnTo>
                <a:lnTo>
                  <a:pt x="37487" y="2085122"/>
                </a:lnTo>
                <a:lnTo>
                  <a:pt x="38312" y="2101516"/>
                </a:lnTo>
                <a:lnTo>
                  <a:pt x="39109" y="2117364"/>
                </a:lnTo>
                <a:lnTo>
                  <a:pt x="41429" y="2163882"/>
                </a:lnTo>
                <a:lnTo>
                  <a:pt x="43554" y="2208037"/>
                </a:lnTo>
                <a:lnTo>
                  <a:pt x="45374" y="2248773"/>
                </a:lnTo>
                <a:lnTo>
                  <a:pt x="47134" y="2295945"/>
                </a:lnTo>
                <a:lnTo>
                  <a:pt x="47891" y="2332659"/>
                </a:lnTo>
                <a:lnTo>
                  <a:pt x="47753" y="2348263"/>
                </a:lnTo>
                <a:lnTo>
                  <a:pt x="45811" y="2405923"/>
                </a:lnTo>
                <a:lnTo>
                  <a:pt x="43414" y="2451228"/>
                </a:lnTo>
                <a:lnTo>
                  <a:pt x="40295" y="2499992"/>
                </a:lnTo>
                <a:lnTo>
                  <a:pt x="36594" y="2550474"/>
                </a:lnTo>
                <a:lnTo>
                  <a:pt x="32449" y="2600932"/>
                </a:lnTo>
                <a:lnTo>
                  <a:pt x="27997" y="2649626"/>
                </a:lnTo>
                <a:lnTo>
                  <a:pt x="23376" y="2694812"/>
                </a:lnTo>
                <a:lnTo>
                  <a:pt x="18726" y="2734750"/>
                </a:lnTo>
                <a:lnTo>
                  <a:pt x="14183" y="2767698"/>
                </a:lnTo>
                <a:lnTo>
                  <a:pt x="12191" y="2782576"/>
                </a:lnTo>
                <a:lnTo>
                  <a:pt x="7010" y="2842863"/>
                </a:lnTo>
                <a:lnTo>
                  <a:pt x="4279" y="2892962"/>
                </a:lnTo>
                <a:lnTo>
                  <a:pt x="2181" y="2948063"/>
                </a:lnTo>
                <a:lnTo>
                  <a:pt x="759" y="3005659"/>
                </a:lnTo>
                <a:lnTo>
                  <a:pt x="62" y="3063244"/>
                </a:lnTo>
                <a:lnTo>
                  <a:pt x="0" y="3091248"/>
                </a:lnTo>
                <a:lnTo>
                  <a:pt x="135" y="3118310"/>
                </a:lnTo>
                <a:lnTo>
                  <a:pt x="1024" y="3168350"/>
                </a:lnTo>
                <a:lnTo>
                  <a:pt x="2774" y="3210857"/>
                </a:lnTo>
                <a:lnTo>
                  <a:pt x="8322" y="3254556"/>
                </a:lnTo>
                <a:lnTo>
                  <a:pt x="33991" y="3285712"/>
                </a:lnTo>
                <a:lnTo>
                  <a:pt x="81169" y="3312527"/>
                </a:lnTo>
                <a:lnTo>
                  <a:pt x="122033" y="3327651"/>
                </a:lnTo>
                <a:lnTo>
                  <a:pt x="168649" y="3340333"/>
                </a:lnTo>
                <a:lnTo>
                  <a:pt x="219497" y="3350367"/>
                </a:lnTo>
                <a:lnTo>
                  <a:pt x="273052" y="3357549"/>
                </a:lnTo>
                <a:lnTo>
                  <a:pt x="327793" y="3361673"/>
                </a:lnTo>
                <a:lnTo>
                  <a:pt x="382198" y="3362534"/>
                </a:lnTo>
                <a:lnTo>
                  <a:pt x="408798" y="3361677"/>
                </a:lnTo>
                <a:lnTo>
                  <a:pt x="459575" y="3355874"/>
                </a:lnTo>
                <a:lnTo>
                  <a:pt x="505682" y="3344496"/>
                </a:lnTo>
                <a:lnTo>
                  <a:pt x="547115" y="3328691"/>
                </a:lnTo>
                <a:lnTo>
                  <a:pt x="583868" y="3309605"/>
                </a:lnTo>
                <a:lnTo>
                  <a:pt x="615939" y="3288387"/>
                </a:lnTo>
                <a:lnTo>
                  <a:pt x="655257" y="3255069"/>
                </a:lnTo>
                <a:lnTo>
                  <a:pt x="684017" y="3223406"/>
                </a:lnTo>
                <a:lnTo>
                  <a:pt x="705914" y="3190455"/>
                </a:lnTo>
                <a:lnTo>
                  <a:pt x="713967" y="3141279"/>
                </a:lnTo>
                <a:lnTo>
                  <a:pt x="713818" y="3128997"/>
                </a:lnTo>
                <a:lnTo>
                  <a:pt x="711734" y="3090661"/>
                </a:lnTo>
                <a:lnTo>
                  <a:pt x="707865" y="3051510"/>
                </a:lnTo>
                <a:lnTo>
                  <a:pt x="703078" y="3013369"/>
                </a:lnTo>
                <a:lnTo>
                  <a:pt x="699804" y="2989403"/>
                </a:lnTo>
                <a:lnTo>
                  <a:pt x="690166" y="2909328"/>
                </a:lnTo>
                <a:lnTo>
                  <a:pt x="689482" y="2897753"/>
                </a:lnTo>
                <a:lnTo>
                  <a:pt x="689020" y="2885355"/>
                </a:lnTo>
                <a:lnTo>
                  <a:pt x="688764" y="2872213"/>
                </a:lnTo>
                <a:lnTo>
                  <a:pt x="688802" y="2859278"/>
                </a:lnTo>
                <a:lnTo>
                  <a:pt x="689461" y="2820127"/>
                </a:lnTo>
                <a:lnTo>
                  <a:pt x="690795" y="2780886"/>
                </a:lnTo>
                <a:lnTo>
                  <a:pt x="692613" y="2742099"/>
                </a:lnTo>
                <a:lnTo>
                  <a:pt x="695468" y="2692032"/>
                </a:lnTo>
                <a:lnTo>
                  <a:pt x="697687" y="2656426"/>
                </a:lnTo>
                <a:lnTo>
                  <a:pt x="700733" y="2607310"/>
                </a:lnTo>
                <a:lnTo>
                  <a:pt x="701275" y="2594832"/>
                </a:lnTo>
                <a:lnTo>
                  <a:pt x="701489" y="2581987"/>
                </a:lnTo>
                <a:lnTo>
                  <a:pt x="701373" y="2569703"/>
                </a:lnTo>
                <a:lnTo>
                  <a:pt x="698865" y="2519198"/>
                </a:lnTo>
                <a:lnTo>
                  <a:pt x="695344" y="2480606"/>
                </a:lnTo>
                <a:lnTo>
                  <a:pt x="690957" y="2442177"/>
                </a:lnTo>
                <a:lnTo>
                  <a:pt x="686191" y="2404608"/>
                </a:lnTo>
                <a:lnTo>
                  <a:pt x="676069" y="2320378"/>
                </a:lnTo>
                <a:lnTo>
                  <a:pt x="675390" y="2309708"/>
                </a:lnTo>
                <a:lnTo>
                  <a:pt x="675053" y="2296421"/>
                </a:lnTo>
                <a:lnTo>
                  <a:pt x="675218" y="2276695"/>
                </a:lnTo>
                <a:lnTo>
                  <a:pt x="676481" y="2231078"/>
                </a:lnTo>
                <a:lnTo>
                  <a:pt x="678760" y="2179401"/>
                </a:lnTo>
                <a:lnTo>
                  <a:pt x="681782" y="2124259"/>
                </a:lnTo>
                <a:lnTo>
                  <a:pt x="685273" y="2068244"/>
                </a:lnTo>
                <a:lnTo>
                  <a:pt x="688959" y="2013948"/>
                </a:lnTo>
                <a:lnTo>
                  <a:pt x="692567" y="1963965"/>
                </a:lnTo>
                <a:lnTo>
                  <a:pt x="695824" y="1920888"/>
                </a:lnTo>
                <a:lnTo>
                  <a:pt x="699451" y="1874892"/>
                </a:lnTo>
                <a:lnTo>
                  <a:pt x="700631" y="1860423"/>
                </a:lnTo>
                <a:lnTo>
                  <a:pt x="699719" y="1852712"/>
                </a:lnTo>
                <a:lnTo>
                  <a:pt x="695910" y="1814096"/>
                </a:lnTo>
                <a:lnTo>
                  <a:pt x="692350" y="1764920"/>
                </a:lnTo>
                <a:lnTo>
                  <a:pt x="690251" y="1722617"/>
                </a:lnTo>
                <a:lnTo>
                  <a:pt x="688956" y="1676842"/>
                </a:lnTo>
                <a:lnTo>
                  <a:pt x="688680" y="1644919"/>
                </a:lnTo>
                <a:lnTo>
                  <a:pt x="688722" y="1632297"/>
                </a:lnTo>
                <a:lnTo>
                  <a:pt x="689825" y="1581470"/>
                </a:lnTo>
                <a:lnTo>
                  <a:pt x="698485" y="1360855"/>
                </a:lnTo>
                <a:lnTo>
                  <a:pt x="709546" y="1084872"/>
                </a:lnTo>
                <a:lnTo>
                  <a:pt x="710016" y="1072572"/>
                </a:lnTo>
                <a:lnTo>
                  <a:pt x="710290" y="1059880"/>
                </a:lnTo>
                <a:lnTo>
                  <a:pt x="710384" y="1046815"/>
                </a:lnTo>
                <a:lnTo>
                  <a:pt x="710326" y="1035278"/>
                </a:lnTo>
                <a:lnTo>
                  <a:pt x="709070" y="987058"/>
                </a:lnTo>
                <a:lnTo>
                  <a:pt x="707279" y="948998"/>
                </a:lnTo>
                <a:lnTo>
                  <a:pt x="705002" y="909617"/>
                </a:lnTo>
                <a:lnTo>
                  <a:pt x="702420" y="868588"/>
                </a:lnTo>
                <a:lnTo>
                  <a:pt x="701536" y="854634"/>
                </a:lnTo>
                <a:lnTo>
                  <a:pt x="699045" y="814036"/>
                </a:lnTo>
                <a:lnTo>
                  <a:pt x="696889" y="775173"/>
                </a:lnTo>
                <a:lnTo>
                  <a:pt x="694745" y="725700"/>
                </a:lnTo>
                <a:lnTo>
                  <a:pt x="693701" y="678463"/>
                </a:lnTo>
                <a:lnTo>
                  <a:pt x="693647" y="666947"/>
                </a:lnTo>
                <a:lnTo>
                  <a:pt x="693702" y="644449"/>
                </a:lnTo>
                <a:lnTo>
                  <a:pt x="694125" y="598799"/>
                </a:lnTo>
                <a:lnTo>
                  <a:pt x="694910" y="552879"/>
                </a:lnTo>
                <a:lnTo>
                  <a:pt x="695994" y="507414"/>
                </a:lnTo>
                <a:lnTo>
                  <a:pt x="697316" y="463127"/>
                </a:lnTo>
                <a:lnTo>
                  <a:pt x="698813" y="420744"/>
                </a:lnTo>
                <a:lnTo>
                  <a:pt x="700421" y="380989"/>
                </a:lnTo>
                <a:lnTo>
                  <a:pt x="702907" y="327868"/>
                </a:lnTo>
                <a:lnTo>
                  <a:pt x="705292" y="284734"/>
                </a:lnTo>
                <a:lnTo>
                  <a:pt x="706029" y="272999"/>
                </a:lnTo>
                <a:lnTo>
                  <a:pt x="706892" y="258142"/>
                </a:lnTo>
                <a:lnTo>
                  <a:pt x="707414" y="245377"/>
                </a:lnTo>
                <a:lnTo>
                  <a:pt x="707613" y="234511"/>
                </a:lnTo>
                <a:lnTo>
                  <a:pt x="706659" y="213395"/>
                </a:lnTo>
                <a:lnTo>
                  <a:pt x="704039" y="200847"/>
                </a:lnTo>
                <a:lnTo>
                  <a:pt x="700125" y="193306"/>
                </a:lnTo>
                <a:lnTo>
                  <a:pt x="693456" y="184962"/>
                </a:lnTo>
                <a:lnTo>
                  <a:pt x="685590" y="171907"/>
                </a:lnTo>
                <a:lnTo>
                  <a:pt x="681583" y="159874"/>
                </a:lnTo>
                <a:lnTo>
                  <a:pt x="677466" y="139890"/>
                </a:lnTo>
                <a:lnTo>
                  <a:pt x="677339" y="139395"/>
                </a:lnTo>
                <a:lnTo>
                  <a:pt x="677060" y="139217"/>
                </a:lnTo>
                <a:lnTo>
                  <a:pt x="670888" y="135547"/>
                </a:lnTo>
                <a:lnTo>
                  <a:pt x="661989" y="130555"/>
                </a:lnTo>
                <a:lnTo>
                  <a:pt x="651974" y="122858"/>
                </a:lnTo>
                <a:lnTo>
                  <a:pt x="642312" y="111086"/>
                </a:lnTo>
                <a:lnTo>
                  <a:pt x="639220" y="106482"/>
                </a:lnTo>
                <a:lnTo>
                  <a:pt x="635248" y="101252"/>
                </a:lnTo>
                <a:lnTo>
                  <a:pt x="613999" y="65815"/>
                </a:lnTo>
                <a:lnTo>
                  <a:pt x="597251" y="12452"/>
                </a:lnTo>
                <a:lnTo>
                  <a:pt x="129029" y="0"/>
                </a:lnTo>
                <a:lnTo>
                  <a:pt x="119667" y="38161"/>
                </a:lnTo>
                <a:lnTo>
                  <a:pt x="101720" y="80515"/>
                </a:lnTo>
                <a:lnTo>
                  <a:pt x="76194" y="115497"/>
                </a:lnTo>
                <a:lnTo>
                  <a:pt x="65184" y="126479"/>
                </a:lnTo>
                <a:lnTo>
                  <a:pt x="49959" y="140919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264975" y="4916436"/>
            <a:ext cx="930910" cy="3352800"/>
          </a:xfrm>
          <a:custGeom>
            <a:avLst/>
            <a:gdLst/>
            <a:ahLst/>
            <a:cxnLst/>
            <a:rect l="l" t="t" r="r" b="b"/>
            <a:pathLst>
              <a:path w="930910" h="3352800">
                <a:moveTo>
                  <a:pt x="646603" y="3340100"/>
                </a:moveTo>
                <a:lnTo>
                  <a:pt x="284293" y="3340100"/>
                </a:lnTo>
                <a:lnTo>
                  <a:pt x="318346" y="3352800"/>
                </a:lnTo>
                <a:lnTo>
                  <a:pt x="612552" y="3352800"/>
                </a:lnTo>
                <a:lnTo>
                  <a:pt x="646603" y="3340100"/>
                </a:lnTo>
                <a:close/>
              </a:path>
              <a:path w="930910" h="3352800">
                <a:moveTo>
                  <a:pt x="363808" y="3314700"/>
                </a:moveTo>
                <a:lnTo>
                  <a:pt x="190587" y="3314700"/>
                </a:lnTo>
                <a:lnTo>
                  <a:pt x="220294" y="3327400"/>
                </a:lnTo>
                <a:lnTo>
                  <a:pt x="251569" y="3340100"/>
                </a:lnTo>
                <a:lnTo>
                  <a:pt x="679326" y="3340100"/>
                </a:lnTo>
                <a:lnTo>
                  <a:pt x="710600" y="3327400"/>
                </a:lnTo>
                <a:lnTo>
                  <a:pt x="392500" y="3327400"/>
                </a:lnTo>
                <a:lnTo>
                  <a:pt x="363808" y="3314700"/>
                </a:lnTo>
                <a:close/>
              </a:path>
              <a:path w="930910" h="3352800">
                <a:moveTo>
                  <a:pt x="740306" y="3314700"/>
                </a:moveTo>
                <a:lnTo>
                  <a:pt x="557433" y="3314700"/>
                </a:lnTo>
                <a:lnTo>
                  <a:pt x="530412" y="3327400"/>
                </a:lnTo>
                <a:lnTo>
                  <a:pt x="710600" y="3327400"/>
                </a:lnTo>
                <a:lnTo>
                  <a:pt x="740306" y="3314700"/>
                </a:lnTo>
                <a:close/>
              </a:path>
              <a:path w="930910" h="3352800">
                <a:moveTo>
                  <a:pt x="0" y="0"/>
                </a:moveTo>
                <a:lnTo>
                  <a:pt x="50" y="3162300"/>
                </a:lnTo>
                <a:lnTo>
                  <a:pt x="1593" y="3175000"/>
                </a:lnTo>
                <a:lnTo>
                  <a:pt x="6141" y="3187700"/>
                </a:lnTo>
                <a:lnTo>
                  <a:pt x="13575" y="3213100"/>
                </a:lnTo>
                <a:lnTo>
                  <a:pt x="51996" y="3251200"/>
                </a:lnTo>
                <a:lnTo>
                  <a:pt x="89843" y="3276600"/>
                </a:lnTo>
                <a:lnTo>
                  <a:pt x="136359" y="3302000"/>
                </a:lnTo>
                <a:lnTo>
                  <a:pt x="162569" y="3314700"/>
                </a:lnTo>
                <a:lnTo>
                  <a:pt x="306571" y="3314700"/>
                </a:lnTo>
                <a:lnTo>
                  <a:pt x="278512" y="3302000"/>
                </a:lnTo>
                <a:lnTo>
                  <a:pt x="251150" y="3302000"/>
                </a:lnTo>
                <a:lnTo>
                  <a:pt x="224728" y="3289300"/>
                </a:lnTo>
                <a:lnTo>
                  <a:pt x="199488" y="3289300"/>
                </a:lnTo>
                <a:lnTo>
                  <a:pt x="175674" y="3276600"/>
                </a:lnTo>
                <a:lnTo>
                  <a:pt x="153529" y="3263900"/>
                </a:lnTo>
                <a:lnTo>
                  <a:pt x="133295" y="3263900"/>
                </a:lnTo>
                <a:lnTo>
                  <a:pt x="99533" y="3238500"/>
                </a:lnTo>
                <a:lnTo>
                  <a:pt x="69298" y="3187700"/>
                </a:lnTo>
                <a:lnTo>
                  <a:pt x="65633" y="3175000"/>
                </a:lnTo>
                <a:lnTo>
                  <a:pt x="61816" y="3124200"/>
                </a:lnTo>
                <a:lnTo>
                  <a:pt x="60424" y="3073400"/>
                </a:lnTo>
                <a:lnTo>
                  <a:pt x="59978" y="3035300"/>
                </a:lnTo>
                <a:lnTo>
                  <a:pt x="60035" y="2984500"/>
                </a:lnTo>
                <a:lnTo>
                  <a:pt x="60202" y="2959100"/>
                </a:lnTo>
                <a:lnTo>
                  <a:pt x="60647" y="2933700"/>
                </a:lnTo>
                <a:lnTo>
                  <a:pt x="61281" y="2908300"/>
                </a:lnTo>
                <a:lnTo>
                  <a:pt x="62098" y="2882900"/>
                </a:lnTo>
                <a:lnTo>
                  <a:pt x="63093" y="2844800"/>
                </a:lnTo>
                <a:lnTo>
                  <a:pt x="65592" y="2794000"/>
                </a:lnTo>
                <a:lnTo>
                  <a:pt x="68733" y="2743200"/>
                </a:lnTo>
                <a:lnTo>
                  <a:pt x="70530" y="2730500"/>
                </a:lnTo>
                <a:lnTo>
                  <a:pt x="72470" y="2705100"/>
                </a:lnTo>
                <a:lnTo>
                  <a:pt x="74549" y="2692400"/>
                </a:lnTo>
                <a:lnTo>
                  <a:pt x="76771" y="2679700"/>
                </a:lnTo>
                <a:lnTo>
                  <a:pt x="79037" y="2654300"/>
                </a:lnTo>
                <a:lnTo>
                  <a:pt x="81330" y="2641600"/>
                </a:lnTo>
                <a:lnTo>
                  <a:pt x="83634" y="2616200"/>
                </a:lnTo>
                <a:lnTo>
                  <a:pt x="85930" y="2603500"/>
                </a:lnTo>
                <a:lnTo>
                  <a:pt x="90432" y="2552700"/>
                </a:lnTo>
                <a:lnTo>
                  <a:pt x="94700" y="2501900"/>
                </a:lnTo>
                <a:lnTo>
                  <a:pt x="98598" y="2451100"/>
                </a:lnTo>
                <a:lnTo>
                  <a:pt x="101988" y="2400300"/>
                </a:lnTo>
                <a:lnTo>
                  <a:pt x="103450" y="2374900"/>
                </a:lnTo>
                <a:lnTo>
                  <a:pt x="104734" y="2362200"/>
                </a:lnTo>
                <a:lnTo>
                  <a:pt x="105823" y="2336800"/>
                </a:lnTo>
                <a:lnTo>
                  <a:pt x="106700" y="2311400"/>
                </a:lnTo>
                <a:lnTo>
                  <a:pt x="107348" y="2298700"/>
                </a:lnTo>
                <a:lnTo>
                  <a:pt x="107749" y="2286000"/>
                </a:lnTo>
                <a:lnTo>
                  <a:pt x="107842" y="2260600"/>
                </a:lnTo>
                <a:lnTo>
                  <a:pt x="107715" y="2247900"/>
                </a:lnTo>
                <a:lnTo>
                  <a:pt x="107510" y="2235200"/>
                </a:lnTo>
                <a:lnTo>
                  <a:pt x="107231" y="2235200"/>
                </a:lnTo>
                <a:lnTo>
                  <a:pt x="106885" y="2222500"/>
                </a:lnTo>
                <a:lnTo>
                  <a:pt x="106475" y="2209800"/>
                </a:lnTo>
                <a:lnTo>
                  <a:pt x="106008" y="2197100"/>
                </a:lnTo>
                <a:lnTo>
                  <a:pt x="105489" y="2184400"/>
                </a:lnTo>
                <a:lnTo>
                  <a:pt x="104313" y="2159000"/>
                </a:lnTo>
                <a:lnTo>
                  <a:pt x="102990" y="2120900"/>
                </a:lnTo>
                <a:lnTo>
                  <a:pt x="100066" y="2070100"/>
                </a:lnTo>
                <a:lnTo>
                  <a:pt x="95852" y="1981200"/>
                </a:lnTo>
                <a:lnTo>
                  <a:pt x="94300" y="1955800"/>
                </a:lnTo>
                <a:lnTo>
                  <a:pt x="92918" y="1917700"/>
                </a:lnTo>
                <a:lnTo>
                  <a:pt x="92302" y="1905000"/>
                </a:lnTo>
                <a:lnTo>
                  <a:pt x="91744" y="1892300"/>
                </a:lnTo>
                <a:lnTo>
                  <a:pt x="91248" y="1879600"/>
                </a:lnTo>
                <a:lnTo>
                  <a:pt x="90819" y="1866900"/>
                </a:lnTo>
                <a:lnTo>
                  <a:pt x="90461" y="1854200"/>
                </a:lnTo>
                <a:lnTo>
                  <a:pt x="90181" y="1841500"/>
                </a:lnTo>
                <a:lnTo>
                  <a:pt x="89982" y="1841500"/>
                </a:lnTo>
                <a:lnTo>
                  <a:pt x="89924" y="1816100"/>
                </a:lnTo>
                <a:lnTo>
                  <a:pt x="90101" y="1803400"/>
                </a:lnTo>
                <a:lnTo>
                  <a:pt x="91909" y="1778000"/>
                </a:lnTo>
                <a:lnTo>
                  <a:pt x="93454" y="1752600"/>
                </a:lnTo>
                <a:lnTo>
                  <a:pt x="95853" y="1714500"/>
                </a:lnTo>
                <a:lnTo>
                  <a:pt x="97990" y="1676400"/>
                </a:lnTo>
                <a:lnTo>
                  <a:pt x="99459" y="1638300"/>
                </a:lnTo>
                <a:lnTo>
                  <a:pt x="99855" y="1600200"/>
                </a:lnTo>
                <a:lnTo>
                  <a:pt x="99678" y="1587500"/>
                </a:lnTo>
                <a:lnTo>
                  <a:pt x="99322" y="1574800"/>
                </a:lnTo>
                <a:lnTo>
                  <a:pt x="98694" y="1562100"/>
                </a:lnTo>
                <a:lnTo>
                  <a:pt x="97821" y="1549400"/>
                </a:lnTo>
                <a:lnTo>
                  <a:pt x="96737" y="1524000"/>
                </a:lnTo>
                <a:lnTo>
                  <a:pt x="95474" y="1485900"/>
                </a:lnTo>
                <a:lnTo>
                  <a:pt x="94066" y="1460500"/>
                </a:lnTo>
                <a:lnTo>
                  <a:pt x="92545" y="1422400"/>
                </a:lnTo>
                <a:lnTo>
                  <a:pt x="90944" y="1384300"/>
                </a:lnTo>
                <a:lnTo>
                  <a:pt x="87636" y="1308100"/>
                </a:lnTo>
                <a:lnTo>
                  <a:pt x="85994" y="1257300"/>
                </a:lnTo>
                <a:lnTo>
                  <a:pt x="84405" y="1219200"/>
                </a:lnTo>
                <a:lnTo>
                  <a:pt x="82901" y="1168400"/>
                </a:lnTo>
                <a:lnTo>
                  <a:pt x="81515" y="1130300"/>
                </a:lnTo>
                <a:lnTo>
                  <a:pt x="80281" y="1092200"/>
                </a:lnTo>
                <a:lnTo>
                  <a:pt x="79231" y="1054100"/>
                </a:lnTo>
                <a:lnTo>
                  <a:pt x="78398" y="1028700"/>
                </a:lnTo>
                <a:lnTo>
                  <a:pt x="77816" y="990600"/>
                </a:lnTo>
                <a:lnTo>
                  <a:pt x="77517" y="977900"/>
                </a:lnTo>
                <a:lnTo>
                  <a:pt x="77535" y="952500"/>
                </a:lnTo>
                <a:lnTo>
                  <a:pt x="77901" y="939800"/>
                </a:lnTo>
                <a:lnTo>
                  <a:pt x="82410" y="876300"/>
                </a:lnTo>
                <a:lnTo>
                  <a:pt x="85660" y="825500"/>
                </a:lnTo>
                <a:lnTo>
                  <a:pt x="87910" y="800100"/>
                </a:lnTo>
                <a:lnTo>
                  <a:pt x="89021" y="774700"/>
                </a:lnTo>
                <a:lnTo>
                  <a:pt x="90103" y="762000"/>
                </a:lnTo>
                <a:lnTo>
                  <a:pt x="91144" y="736600"/>
                </a:lnTo>
                <a:lnTo>
                  <a:pt x="92131" y="723900"/>
                </a:lnTo>
                <a:lnTo>
                  <a:pt x="93049" y="711200"/>
                </a:lnTo>
                <a:lnTo>
                  <a:pt x="93886" y="685800"/>
                </a:lnTo>
                <a:lnTo>
                  <a:pt x="94629" y="673100"/>
                </a:lnTo>
                <a:lnTo>
                  <a:pt x="95263" y="660400"/>
                </a:lnTo>
                <a:lnTo>
                  <a:pt x="95776" y="635000"/>
                </a:lnTo>
                <a:lnTo>
                  <a:pt x="96154" y="622300"/>
                </a:lnTo>
                <a:lnTo>
                  <a:pt x="96384" y="609600"/>
                </a:lnTo>
                <a:lnTo>
                  <a:pt x="96346" y="584200"/>
                </a:lnTo>
                <a:lnTo>
                  <a:pt x="96051" y="558800"/>
                </a:lnTo>
                <a:lnTo>
                  <a:pt x="95554" y="546100"/>
                </a:lnTo>
                <a:lnTo>
                  <a:pt x="92573" y="495300"/>
                </a:lnTo>
                <a:lnTo>
                  <a:pt x="88955" y="419100"/>
                </a:lnTo>
                <a:lnTo>
                  <a:pt x="88089" y="393700"/>
                </a:lnTo>
                <a:lnTo>
                  <a:pt x="87259" y="368300"/>
                </a:lnTo>
                <a:lnTo>
                  <a:pt x="86474" y="355600"/>
                </a:lnTo>
                <a:lnTo>
                  <a:pt x="85742" y="330200"/>
                </a:lnTo>
                <a:lnTo>
                  <a:pt x="85075" y="317500"/>
                </a:lnTo>
                <a:lnTo>
                  <a:pt x="84480" y="292100"/>
                </a:lnTo>
                <a:lnTo>
                  <a:pt x="83968" y="279400"/>
                </a:lnTo>
                <a:lnTo>
                  <a:pt x="83549" y="254000"/>
                </a:lnTo>
                <a:lnTo>
                  <a:pt x="83231" y="241300"/>
                </a:lnTo>
                <a:lnTo>
                  <a:pt x="83025" y="228600"/>
                </a:lnTo>
                <a:lnTo>
                  <a:pt x="83104" y="190500"/>
                </a:lnTo>
                <a:lnTo>
                  <a:pt x="83223" y="177800"/>
                </a:lnTo>
                <a:lnTo>
                  <a:pt x="83697" y="165100"/>
                </a:lnTo>
                <a:lnTo>
                  <a:pt x="84266" y="139700"/>
                </a:lnTo>
                <a:lnTo>
                  <a:pt x="88175" y="101600"/>
                </a:lnTo>
                <a:lnTo>
                  <a:pt x="94242" y="76200"/>
                </a:lnTo>
                <a:lnTo>
                  <a:pt x="98803" y="76200"/>
                </a:lnTo>
                <a:lnTo>
                  <a:pt x="104599" y="63500"/>
                </a:lnTo>
                <a:lnTo>
                  <a:pt x="111792" y="50800"/>
                </a:lnTo>
                <a:lnTo>
                  <a:pt x="133527" y="38100"/>
                </a:lnTo>
                <a:lnTo>
                  <a:pt x="143964" y="25400"/>
                </a:lnTo>
                <a:lnTo>
                  <a:pt x="153619" y="12700"/>
                </a:lnTo>
                <a:lnTo>
                  <a:pt x="162547" y="12700"/>
                </a:lnTo>
                <a:lnTo>
                  <a:pt x="0" y="0"/>
                </a:lnTo>
                <a:close/>
              </a:path>
              <a:path w="930910" h="3352800">
                <a:moveTo>
                  <a:pt x="930503" y="0"/>
                </a:moveTo>
                <a:lnTo>
                  <a:pt x="740371" y="0"/>
                </a:lnTo>
                <a:lnTo>
                  <a:pt x="750025" y="12700"/>
                </a:lnTo>
                <a:lnTo>
                  <a:pt x="757954" y="25400"/>
                </a:lnTo>
                <a:lnTo>
                  <a:pt x="767333" y="25400"/>
                </a:lnTo>
                <a:lnTo>
                  <a:pt x="776568" y="38100"/>
                </a:lnTo>
                <a:lnTo>
                  <a:pt x="787154" y="38100"/>
                </a:lnTo>
                <a:lnTo>
                  <a:pt x="796201" y="50800"/>
                </a:lnTo>
                <a:lnTo>
                  <a:pt x="802779" y="76200"/>
                </a:lnTo>
                <a:lnTo>
                  <a:pt x="804976" y="88900"/>
                </a:lnTo>
                <a:lnTo>
                  <a:pt x="810260" y="101600"/>
                </a:lnTo>
                <a:lnTo>
                  <a:pt x="817913" y="101600"/>
                </a:lnTo>
                <a:lnTo>
                  <a:pt x="821915" y="114300"/>
                </a:lnTo>
                <a:lnTo>
                  <a:pt x="825253" y="114300"/>
                </a:lnTo>
                <a:lnTo>
                  <a:pt x="827879" y="127000"/>
                </a:lnTo>
                <a:lnTo>
                  <a:pt x="829744" y="139700"/>
                </a:lnTo>
                <a:lnTo>
                  <a:pt x="830800" y="152400"/>
                </a:lnTo>
                <a:lnTo>
                  <a:pt x="831000" y="165100"/>
                </a:lnTo>
                <a:lnTo>
                  <a:pt x="830294" y="190500"/>
                </a:lnTo>
                <a:lnTo>
                  <a:pt x="828563" y="215900"/>
                </a:lnTo>
                <a:lnTo>
                  <a:pt x="827671" y="241300"/>
                </a:lnTo>
                <a:lnTo>
                  <a:pt x="825872" y="266700"/>
                </a:lnTo>
                <a:lnTo>
                  <a:pt x="824978" y="292100"/>
                </a:lnTo>
                <a:lnTo>
                  <a:pt x="824098" y="304800"/>
                </a:lnTo>
                <a:lnTo>
                  <a:pt x="823238" y="330200"/>
                </a:lnTo>
                <a:lnTo>
                  <a:pt x="822406" y="355600"/>
                </a:lnTo>
                <a:lnTo>
                  <a:pt x="821609" y="368300"/>
                </a:lnTo>
                <a:lnTo>
                  <a:pt x="820855" y="393700"/>
                </a:lnTo>
                <a:lnTo>
                  <a:pt x="820149" y="419100"/>
                </a:lnTo>
                <a:lnTo>
                  <a:pt x="819500" y="431800"/>
                </a:lnTo>
                <a:lnTo>
                  <a:pt x="818914" y="457200"/>
                </a:lnTo>
                <a:lnTo>
                  <a:pt x="818399" y="482600"/>
                </a:lnTo>
                <a:lnTo>
                  <a:pt x="817961" y="508000"/>
                </a:lnTo>
                <a:lnTo>
                  <a:pt x="817608" y="533400"/>
                </a:lnTo>
                <a:lnTo>
                  <a:pt x="817347" y="546100"/>
                </a:lnTo>
                <a:lnTo>
                  <a:pt x="817267" y="558800"/>
                </a:lnTo>
                <a:lnTo>
                  <a:pt x="817182" y="609600"/>
                </a:lnTo>
                <a:lnTo>
                  <a:pt x="817333" y="622300"/>
                </a:lnTo>
                <a:lnTo>
                  <a:pt x="818312" y="660400"/>
                </a:lnTo>
                <a:lnTo>
                  <a:pt x="819933" y="698500"/>
                </a:lnTo>
                <a:lnTo>
                  <a:pt x="822010" y="736600"/>
                </a:lnTo>
                <a:lnTo>
                  <a:pt x="827961" y="825500"/>
                </a:lnTo>
                <a:lnTo>
                  <a:pt x="828824" y="838200"/>
                </a:lnTo>
                <a:lnTo>
                  <a:pt x="829642" y="863600"/>
                </a:lnTo>
                <a:lnTo>
                  <a:pt x="830408" y="876300"/>
                </a:lnTo>
                <a:lnTo>
                  <a:pt x="831115" y="889000"/>
                </a:lnTo>
                <a:lnTo>
                  <a:pt x="832815" y="927100"/>
                </a:lnTo>
                <a:lnTo>
                  <a:pt x="833743" y="965200"/>
                </a:lnTo>
                <a:lnTo>
                  <a:pt x="833714" y="990600"/>
                </a:lnTo>
                <a:lnTo>
                  <a:pt x="833461" y="1003300"/>
                </a:lnTo>
                <a:lnTo>
                  <a:pt x="833074" y="1016000"/>
                </a:lnTo>
                <a:lnTo>
                  <a:pt x="821956" y="1295400"/>
                </a:lnTo>
                <a:lnTo>
                  <a:pt x="813600" y="1511300"/>
                </a:lnTo>
                <a:lnTo>
                  <a:pt x="812818" y="1524000"/>
                </a:lnTo>
                <a:lnTo>
                  <a:pt x="812343" y="1549400"/>
                </a:lnTo>
                <a:lnTo>
                  <a:pt x="812245" y="1562100"/>
                </a:lnTo>
                <a:lnTo>
                  <a:pt x="812202" y="1587500"/>
                </a:lnTo>
                <a:lnTo>
                  <a:pt x="812479" y="1612900"/>
                </a:lnTo>
                <a:lnTo>
                  <a:pt x="812950" y="1625600"/>
                </a:lnTo>
                <a:lnTo>
                  <a:pt x="813587" y="1651000"/>
                </a:lnTo>
                <a:lnTo>
                  <a:pt x="814361" y="1663700"/>
                </a:lnTo>
                <a:lnTo>
                  <a:pt x="815244" y="1689100"/>
                </a:lnTo>
                <a:lnTo>
                  <a:pt x="816208" y="1701800"/>
                </a:lnTo>
                <a:lnTo>
                  <a:pt x="819301" y="1739900"/>
                </a:lnTo>
                <a:lnTo>
                  <a:pt x="820305" y="1752600"/>
                </a:lnTo>
                <a:lnTo>
                  <a:pt x="821249" y="1765300"/>
                </a:lnTo>
                <a:lnTo>
                  <a:pt x="822103" y="1765300"/>
                </a:lnTo>
                <a:lnTo>
                  <a:pt x="822840" y="1778000"/>
                </a:lnTo>
                <a:lnTo>
                  <a:pt x="824268" y="1790700"/>
                </a:lnTo>
                <a:lnTo>
                  <a:pt x="822143" y="1816100"/>
                </a:lnTo>
                <a:lnTo>
                  <a:pt x="819182" y="1854200"/>
                </a:lnTo>
                <a:lnTo>
                  <a:pt x="817369" y="1879600"/>
                </a:lnTo>
                <a:lnTo>
                  <a:pt x="815401" y="1905000"/>
                </a:lnTo>
                <a:lnTo>
                  <a:pt x="813333" y="1930400"/>
                </a:lnTo>
                <a:lnTo>
                  <a:pt x="811214" y="1968500"/>
                </a:lnTo>
                <a:lnTo>
                  <a:pt x="809097" y="1993900"/>
                </a:lnTo>
                <a:lnTo>
                  <a:pt x="807035" y="2019300"/>
                </a:lnTo>
                <a:lnTo>
                  <a:pt x="805077" y="2057400"/>
                </a:lnTo>
                <a:lnTo>
                  <a:pt x="803277" y="2082800"/>
                </a:lnTo>
                <a:lnTo>
                  <a:pt x="801686" y="2120900"/>
                </a:lnTo>
                <a:lnTo>
                  <a:pt x="800355" y="2146300"/>
                </a:lnTo>
                <a:lnTo>
                  <a:pt x="799338" y="2171700"/>
                </a:lnTo>
                <a:lnTo>
                  <a:pt x="798684" y="2197100"/>
                </a:lnTo>
                <a:lnTo>
                  <a:pt x="798446" y="2222500"/>
                </a:lnTo>
                <a:lnTo>
                  <a:pt x="798677" y="2235200"/>
                </a:lnTo>
                <a:lnTo>
                  <a:pt x="799426" y="2247900"/>
                </a:lnTo>
                <a:lnTo>
                  <a:pt x="808380" y="2324100"/>
                </a:lnTo>
                <a:lnTo>
                  <a:pt x="813233" y="2362200"/>
                </a:lnTo>
                <a:lnTo>
                  <a:pt x="814816" y="2374900"/>
                </a:lnTo>
                <a:lnTo>
                  <a:pt x="819199" y="2413000"/>
                </a:lnTo>
                <a:lnTo>
                  <a:pt x="822649" y="2451100"/>
                </a:lnTo>
                <a:lnTo>
                  <a:pt x="824667" y="2489200"/>
                </a:lnTo>
                <a:lnTo>
                  <a:pt x="824971" y="2514600"/>
                </a:lnTo>
                <a:lnTo>
                  <a:pt x="824755" y="2527300"/>
                </a:lnTo>
                <a:lnTo>
                  <a:pt x="824270" y="2540000"/>
                </a:lnTo>
                <a:lnTo>
                  <a:pt x="821169" y="2590800"/>
                </a:lnTo>
                <a:lnTo>
                  <a:pt x="818693" y="2628900"/>
                </a:lnTo>
                <a:lnTo>
                  <a:pt x="817068" y="2654300"/>
                </a:lnTo>
                <a:lnTo>
                  <a:pt x="814865" y="2692400"/>
                </a:lnTo>
                <a:lnTo>
                  <a:pt x="813174" y="2730500"/>
                </a:lnTo>
                <a:lnTo>
                  <a:pt x="812769" y="2755900"/>
                </a:lnTo>
                <a:lnTo>
                  <a:pt x="812460" y="2768600"/>
                </a:lnTo>
                <a:lnTo>
                  <a:pt x="812256" y="2781300"/>
                </a:lnTo>
                <a:lnTo>
                  <a:pt x="812201" y="2794000"/>
                </a:lnTo>
                <a:lnTo>
                  <a:pt x="812371" y="2806700"/>
                </a:lnTo>
                <a:lnTo>
                  <a:pt x="812684" y="2819400"/>
                </a:lnTo>
                <a:lnTo>
                  <a:pt x="813151" y="2832100"/>
                </a:lnTo>
                <a:lnTo>
                  <a:pt x="822769" y="2908300"/>
                </a:lnTo>
                <a:lnTo>
                  <a:pt x="824727" y="2933700"/>
                </a:lnTo>
                <a:lnTo>
                  <a:pt x="830389" y="2971800"/>
                </a:lnTo>
                <a:lnTo>
                  <a:pt x="834931" y="3009900"/>
                </a:lnTo>
                <a:lnTo>
                  <a:pt x="837316" y="3048000"/>
                </a:lnTo>
                <a:lnTo>
                  <a:pt x="837452" y="3060700"/>
                </a:lnTo>
                <a:lnTo>
                  <a:pt x="837196" y="3073400"/>
                </a:lnTo>
                <a:lnTo>
                  <a:pt x="836508" y="3086100"/>
                </a:lnTo>
                <a:lnTo>
                  <a:pt x="835350" y="3098800"/>
                </a:lnTo>
                <a:lnTo>
                  <a:pt x="833685" y="3111500"/>
                </a:lnTo>
                <a:lnTo>
                  <a:pt x="831472" y="3124200"/>
                </a:lnTo>
                <a:lnTo>
                  <a:pt x="828675" y="3124200"/>
                </a:lnTo>
                <a:lnTo>
                  <a:pt x="823994" y="3136900"/>
                </a:lnTo>
                <a:lnTo>
                  <a:pt x="818122" y="3149600"/>
                </a:lnTo>
                <a:lnTo>
                  <a:pt x="811055" y="3162300"/>
                </a:lnTo>
                <a:lnTo>
                  <a:pt x="802785" y="3175000"/>
                </a:lnTo>
                <a:lnTo>
                  <a:pt x="793307" y="3175000"/>
                </a:lnTo>
                <a:lnTo>
                  <a:pt x="782616" y="3187700"/>
                </a:lnTo>
                <a:lnTo>
                  <a:pt x="743196" y="3225800"/>
                </a:lnTo>
                <a:lnTo>
                  <a:pt x="710735" y="3251200"/>
                </a:lnTo>
                <a:lnTo>
                  <a:pt x="673275" y="3276600"/>
                </a:lnTo>
                <a:lnTo>
                  <a:pt x="630766" y="3302000"/>
                </a:lnTo>
                <a:lnTo>
                  <a:pt x="607603" y="3302000"/>
                </a:lnTo>
                <a:lnTo>
                  <a:pt x="583161" y="3314700"/>
                </a:lnTo>
                <a:lnTo>
                  <a:pt x="768324" y="3314700"/>
                </a:lnTo>
                <a:lnTo>
                  <a:pt x="794534" y="3302000"/>
                </a:lnTo>
                <a:lnTo>
                  <a:pt x="841051" y="3276600"/>
                </a:lnTo>
                <a:lnTo>
                  <a:pt x="878899" y="3251200"/>
                </a:lnTo>
                <a:lnTo>
                  <a:pt x="917320" y="3213100"/>
                </a:lnTo>
                <a:lnTo>
                  <a:pt x="924755" y="3187700"/>
                </a:lnTo>
                <a:lnTo>
                  <a:pt x="929303" y="3175000"/>
                </a:lnTo>
                <a:lnTo>
                  <a:pt x="930846" y="3162300"/>
                </a:lnTo>
                <a:lnTo>
                  <a:pt x="930503" y="3149600"/>
                </a:lnTo>
                <a:lnTo>
                  <a:pt x="930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264975" y="4910582"/>
            <a:ext cx="930910" cy="3359150"/>
          </a:xfrm>
          <a:custGeom>
            <a:avLst/>
            <a:gdLst/>
            <a:ahLst/>
            <a:cxnLst/>
            <a:rect l="l" t="t" r="r" b="b"/>
            <a:pathLst>
              <a:path w="930910" h="3359150">
                <a:moveTo>
                  <a:pt x="930503" y="3149587"/>
                </a:moveTo>
                <a:lnTo>
                  <a:pt x="930503" y="0"/>
                </a:lnTo>
                <a:lnTo>
                  <a:pt x="740371" y="0"/>
                </a:lnTo>
                <a:lnTo>
                  <a:pt x="750025" y="9297"/>
                </a:lnTo>
                <a:lnTo>
                  <a:pt x="757954" y="18982"/>
                </a:lnTo>
                <a:lnTo>
                  <a:pt x="767333" y="30600"/>
                </a:lnTo>
                <a:lnTo>
                  <a:pt x="776568" y="36509"/>
                </a:lnTo>
                <a:lnTo>
                  <a:pt x="787154" y="42706"/>
                </a:lnTo>
                <a:lnTo>
                  <a:pt x="796201" y="52221"/>
                </a:lnTo>
                <a:lnTo>
                  <a:pt x="802779" y="74256"/>
                </a:lnTo>
                <a:lnTo>
                  <a:pt x="804011" y="82029"/>
                </a:lnTo>
                <a:lnTo>
                  <a:pt x="804976" y="88163"/>
                </a:lnTo>
                <a:lnTo>
                  <a:pt x="810260" y="94970"/>
                </a:lnTo>
                <a:lnTo>
                  <a:pt x="829744" y="137359"/>
                </a:lnTo>
                <a:lnTo>
                  <a:pt x="831000" y="168411"/>
                </a:lnTo>
                <a:lnTo>
                  <a:pt x="830294" y="189882"/>
                </a:lnTo>
                <a:lnTo>
                  <a:pt x="829440" y="203646"/>
                </a:lnTo>
                <a:lnTo>
                  <a:pt x="828563" y="218575"/>
                </a:lnTo>
                <a:lnTo>
                  <a:pt x="825872" y="269545"/>
                </a:lnTo>
                <a:lnTo>
                  <a:pt x="824098" y="307880"/>
                </a:lnTo>
                <a:lnTo>
                  <a:pt x="822406" y="348953"/>
                </a:lnTo>
                <a:lnTo>
                  <a:pt x="820855" y="392124"/>
                </a:lnTo>
                <a:lnTo>
                  <a:pt x="819500" y="436753"/>
                </a:lnTo>
                <a:lnTo>
                  <a:pt x="818399" y="482200"/>
                </a:lnTo>
                <a:lnTo>
                  <a:pt x="817608" y="527825"/>
                </a:lnTo>
                <a:lnTo>
                  <a:pt x="817186" y="572989"/>
                </a:lnTo>
                <a:lnTo>
                  <a:pt x="817130" y="595198"/>
                </a:lnTo>
                <a:lnTo>
                  <a:pt x="817182" y="607408"/>
                </a:lnTo>
                <a:lnTo>
                  <a:pt x="818312" y="657310"/>
                </a:lnTo>
                <a:lnTo>
                  <a:pt x="819933" y="695528"/>
                </a:lnTo>
                <a:lnTo>
                  <a:pt x="822010" y="734077"/>
                </a:lnTo>
                <a:lnTo>
                  <a:pt x="824357" y="772645"/>
                </a:lnTo>
                <a:lnTo>
                  <a:pt x="826125" y="800508"/>
                </a:lnTo>
                <a:lnTo>
                  <a:pt x="827059" y="815281"/>
                </a:lnTo>
                <a:lnTo>
                  <a:pt x="829642" y="857908"/>
                </a:lnTo>
                <a:lnTo>
                  <a:pt x="831756" y="898025"/>
                </a:lnTo>
                <a:lnTo>
                  <a:pt x="833531" y="947671"/>
                </a:lnTo>
                <a:lnTo>
                  <a:pt x="833848" y="970870"/>
                </a:lnTo>
                <a:lnTo>
                  <a:pt x="833841" y="982068"/>
                </a:lnTo>
                <a:lnTo>
                  <a:pt x="833714" y="993001"/>
                </a:lnTo>
                <a:lnTo>
                  <a:pt x="833461" y="1003669"/>
                </a:lnTo>
                <a:lnTo>
                  <a:pt x="833074" y="1014074"/>
                </a:lnTo>
                <a:lnTo>
                  <a:pt x="821956" y="1291551"/>
                </a:lnTo>
                <a:lnTo>
                  <a:pt x="813600" y="1504505"/>
                </a:lnTo>
                <a:lnTo>
                  <a:pt x="812818" y="1526393"/>
                </a:lnTo>
                <a:lnTo>
                  <a:pt x="812343" y="1547961"/>
                </a:lnTo>
                <a:lnTo>
                  <a:pt x="812147" y="1569124"/>
                </a:lnTo>
                <a:lnTo>
                  <a:pt x="812202" y="1589803"/>
                </a:lnTo>
                <a:lnTo>
                  <a:pt x="812950" y="1629375"/>
                </a:lnTo>
                <a:lnTo>
                  <a:pt x="815244" y="1683041"/>
                </a:lnTo>
                <a:lnTo>
                  <a:pt x="818265" y="1727907"/>
                </a:lnTo>
                <a:lnTo>
                  <a:pt x="822103" y="1770209"/>
                </a:lnTo>
                <a:lnTo>
                  <a:pt x="824268" y="1789315"/>
                </a:lnTo>
                <a:lnTo>
                  <a:pt x="824141" y="1790966"/>
                </a:lnTo>
                <a:lnTo>
                  <a:pt x="820791" y="1832781"/>
                </a:lnTo>
                <a:lnTo>
                  <a:pt x="817369" y="1877218"/>
                </a:lnTo>
                <a:lnTo>
                  <a:pt x="813333" y="1931905"/>
                </a:lnTo>
                <a:lnTo>
                  <a:pt x="809097" y="1992763"/>
                </a:lnTo>
                <a:lnTo>
                  <a:pt x="805077" y="2055715"/>
                </a:lnTo>
                <a:lnTo>
                  <a:pt x="801686" y="2116684"/>
                </a:lnTo>
                <a:lnTo>
                  <a:pt x="799338" y="2171591"/>
                </a:lnTo>
                <a:lnTo>
                  <a:pt x="798446" y="2216358"/>
                </a:lnTo>
                <a:lnTo>
                  <a:pt x="798677" y="2233666"/>
                </a:lnTo>
                <a:lnTo>
                  <a:pt x="799426" y="2246909"/>
                </a:lnTo>
                <a:lnTo>
                  <a:pt x="808380" y="2322004"/>
                </a:lnTo>
                <a:lnTo>
                  <a:pt x="809997" y="2334483"/>
                </a:lnTo>
                <a:lnTo>
                  <a:pt x="811621" y="2347125"/>
                </a:lnTo>
                <a:lnTo>
                  <a:pt x="816350" y="2385748"/>
                </a:lnTo>
                <a:lnTo>
                  <a:pt x="820478" y="2424809"/>
                </a:lnTo>
                <a:lnTo>
                  <a:pt x="823505" y="2463529"/>
                </a:lnTo>
                <a:lnTo>
                  <a:pt x="824971" y="2513279"/>
                </a:lnTo>
                <a:lnTo>
                  <a:pt x="824755" y="2525189"/>
                </a:lnTo>
                <a:lnTo>
                  <a:pt x="824270" y="2536831"/>
                </a:lnTo>
                <a:lnTo>
                  <a:pt x="821169" y="2587142"/>
                </a:lnTo>
                <a:lnTo>
                  <a:pt x="820351" y="2600110"/>
                </a:lnTo>
                <a:lnTo>
                  <a:pt x="819522" y="2613346"/>
                </a:lnTo>
                <a:lnTo>
                  <a:pt x="817068" y="2654153"/>
                </a:lnTo>
                <a:lnTo>
                  <a:pt x="814865" y="2695541"/>
                </a:lnTo>
                <a:lnTo>
                  <a:pt x="813174" y="2736138"/>
                </a:lnTo>
                <a:lnTo>
                  <a:pt x="812256" y="2774574"/>
                </a:lnTo>
                <a:lnTo>
                  <a:pt x="812166" y="2786669"/>
                </a:lnTo>
                <a:lnTo>
                  <a:pt x="812201" y="2798320"/>
                </a:lnTo>
                <a:lnTo>
                  <a:pt x="822769" y="2912998"/>
                </a:lnTo>
                <a:lnTo>
                  <a:pt x="824727" y="2927202"/>
                </a:lnTo>
                <a:lnTo>
                  <a:pt x="826675" y="2941550"/>
                </a:lnTo>
                <a:lnTo>
                  <a:pt x="832079" y="2984783"/>
                </a:lnTo>
                <a:lnTo>
                  <a:pt x="836016" y="3026883"/>
                </a:lnTo>
                <a:lnTo>
                  <a:pt x="837452" y="3066031"/>
                </a:lnTo>
                <a:lnTo>
                  <a:pt x="837196" y="3078109"/>
                </a:lnTo>
                <a:lnTo>
                  <a:pt x="831472" y="3119767"/>
                </a:lnTo>
                <a:lnTo>
                  <a:pt x="811055" y="3157411"/>
                </a:lnTo>
                <a:lnTo>
                  <a:pt x="782616" y="3192777"/>
                </a:lnTo>
                <a:lnTo>
                  <a:pt x="743196" y="3230327"/>
                </a:lnTo>
                <a:lnTo>
                  <a:pt x="710735" y="3254624"/>
                </a:lnTo>
                <a:lnTo>
                  <a:pt x="673275" y="3276965"/>
                </a:lnTo>
                <a:lnTo>
                  <a:pt x="630766" y="3296181"/>
                </a:lnTo>
                <a:lnTo>
                  <a:pt x="583161" y="3311101"/>
                </a:lnTo>
                <a:lnTo>
                  <a:pt x="530412" y="3320555"/>
                </a:lnTo>
                <a:lnTo>
                  <a:pt x="475958" y="3323712"/>
                </a:lnTo>
                <a:lnTo>
                  <a:pt x="448818" y="3323720"/>
                </a:lnTo>
                <a:lnTo>
                  <a:pt x="420918" y="3322886"/>
                </a:lnTo>
                <a:lnTo>
                  <a:pt x="363808" y="3318677"/>
                </a:lnTo>
                <a:lnTo>
                  <a:pt x="306571" y="3311059"/>
                </a:lnTo>
                <a:lnTo>
                  <a:pt x="251150" y="3300003"/>
                </a:lnTo>
                <a:lnTo>
                  <a:pt x="199488" y="3285483"/>
                </a:lnTo>
                <a:lnTo>
                  <a:pt x="153529" y="3267471"/>
                </a:lnTo>
                <a:lnTo>
                  <a:pt x="115215" y="3245940"/>
                </a:lnTo>
                <a:lnTo>
                  <a:pt x="86491" y="3220862"/>
                </a:lnTo>
                <a:lnTo>
                  <a:pt x="65633" y="3176536"/>
                </a:lnTo>
                <a:lnTo>
                  <a:pt x="61816" y="3122355"/>
                </a:lnTo>
                <a:lnTo>
                  <a:pt x="60424" y="3074897"/>
                </a:lnTo>
                <a:lnTo>
                  <a:pt x="59901" y="3021251"/>
                </a:lnTo>
                <a:lnTo>
                  <a:pt x="59951" y="2992880"/>
                </a:lnTo>
                <a:lnTo>
                  <a:pt x="60647" y="2934585"/>
                </a:lnTo>
                <a:lnTo>
                  <a:pt x="62098" y="2876279"/>
                </a:lnTo>
                <a:lnTo>
                  <a:pt x="64259" y="2820432"/>
                </a:lnTo>
                <a:lnTo>
                  <a:pt x="67085" y="2769514"/>
                </a:lnTo>
                <a:lnTo>
                  <a:pt x="70530" y="2725996"/>
                </a:lnTo>
                <a:lnTo>
                  <a:pt x="76771" y="2677028"/>
                </a:lnTo>
                <a:lnTo>
                  <a:pt x="79037" y="2659768"/>
                </a:lnTo>
                <a:lnTo>
                  <a:pt x="83634" y="2620300"/>
                </a:lnTo>
                <a:lnTo>
                  <a:pt x="88201" y="2575690"/>
                </a:lnTo>
                <a:lnTo>
                  <a:pt x="92604" y="2527683"/>
                </a:lnTo>
                <a:lnTo>
                  <a:pt x="96704" y="2478025"/>
                </a:lnTo>
                <a:lnTo>
                  <a:pt x="100365" y="2428460"/>
                </a:lnTo>
                <a:lnTo>
                  <a:pt x="103450" y="2380734"/>
                </a:lnTo>
                <a:lnTo>
                  <a:pt x="105823" y="2336591"/>
                </a:lnTo>
                <a:lnTo>
                  <a:pt x="107348" y="2297776"/>
                </a:lnTo>
                <a:lnTo>
                  <a:pt x="107886" y="2266035"/>
                </a:lnTo>
                <a:lnTo>
                  <a:pt x="107842" y="2258141"/>
                </a:lnTo>
                <a:lnTo>
                  <a:pt x="106885" y="2218477"/>
                </a:lnTo>
                <a:lnTo>
                  <a:pt x="104922" y="2168529"/>
                </a:lnTo>
                <a:lnTo>
                  <a:pt x="102990" y="2126446"/>
                </a:lnTo>
                <a:lnTo>
                  <a:pt x="100819" y="2082061"/>
                </a:lnTo>
                <a:lnTo>
                  <a:pt x="98412" y="2034181"/>
                </a:lnTo>
                <a:lnTo>
                  <a:pt x="97534" y="2016727"/>
                </a:lnTo>
                <a:lnTo>
                  <a:pt x="95057" y="1966551"/>
                </a:lnTo>
                <a:lnTo>
                  <a:pt x="92918" y="1920547"/>
                </a:lnTo>
                <a:lnTo>
                  <a:pt x="91248" y="1879859"/>
                </a:lnTo>
                <a:lnTo>
                  <a:pt x="89982" y="1835860"/>
                </a:lnTo>
                <a:lnTo>
                  <a:pt x="89849" y="1819018"/>
                </a:lnTo>
                <a:lnTo>
                  <a:pt x="89924" y="1812035"/>
                </a:lnTo>
                <a:lnTo>
                  <a:pt x="90101" y="1806067"/>
                </a:lnTo>
                <a:lnTo>
                  <a:pt x="91909" y="1777364"/>
                </a:lnTo>
                <a:lnTo>
                  <a:pt x="92666" y="1765810"/>
                </a:lnTo>
                <a:lnTo>
                  <a:pt x="93454" y="1753655"/>
                </a:lnTo>
                <a:lnTo>
                  <a:pt x="95853" y="1714526"/>
                </a:lnTo>
                <a:lnTo>
                  <a:pt x="97990" y="1673389"/>
                </a:lnTo>
                <a:lnTo>
                  <a:pt x="99459" y="1632792"/>
                </a:lnTo>
                <a:lnTo>
                  <a:pt x="99867" y="1607287"/>
                </a:lnTo>
                <a:lnTo>
                  <a:pt x="99855" y="1595286"/>
                </a:lnTo>
                <a:lnTo>
                  <a:pt x="99678" y="1583911"/>
                </a:lnTo>
                <a:lnTo>
                  <a:pt x="99322" y="1573258"/>
                </a:lnTo>
                <a:lnTo>
                  <a:pt x="98694" y="1561028"/>
                </a:lnTo>
                <a:lnTo>
                  <a:pt x="97821" y="1542759"/>
                </a:lnTo>
                <a:lnTo>
                  <a:pt x="95474" y="1490760"/>
                </a:lnTo>
                <a:lnTo>
                  <a:pt x="92545" y="1422575"/>
                </a:lnTo>
                <a:lnTo>
                  <a:pt x="90944" y="1384072"/>
                </a:lnTo>
                <a:lnTo>
                  <a:pt x="89297" y="1343516"/>
                </a:lnTo>
                <a:lnTo>
                  <a:pt x="87636" y="1301571"/>
                </a:lnTo>
                <a:lnTo>
                  <a:pt x="85994" y="1258899"/>
                </a:lnTo>
                <a:lnTo>
                  <a:pt x="84405" y="1216166"/>
                </a:lnTo>
                <a:lnTo>
                  <a:pt x="82901" y="1174036"/>
                </a:lnTo>
                <a:lnTo>
                  <a:pt x="81515" y="1133173"/>
                </a:lnTo>
                <a:lnTo>
                  <a:pt x="80281" y="1094242"/>
                </a:lnTo>
                <a:lnTo>
                  <a:pt x="78398" y="1024829"/>
                </a:lnTo>
                <a:lnTo>
                  <a:pt x="77517" y="971111"/>
                </a:lnTo>
                <a:lnTo>
                  <a:pt x="77535" y="951799"/>
                </a:lnTo>
                <a:lnTo>
                  <a:pt x="77901" y="938402"/>
                </a:lnTo>
                <a:lnTo>
                  <a:pt x="82410" y="872159"/>
                </a:lnTo>
                <a:lnTo>
                  <a:pt x="83459" y="857567"/>
                </a:lnTo>
                <a:lnTo>
                  <a:pt x="84547" y="842330"/>
                </a:lnTo>
                <a:lnTo>
                  <a:pt x="87910" y="793571"/>
                </a:lnTo>
                <a:lnTo>
                  <a:pt x="91144" y="741978"/>
                </a:lnTo>
                <a:lnTo>
                  <a:pt x="93886" y="689782"/>
                </a:lnTo>
                <a:lnTo>
                  <a:pt x="95776" y="639215"/>
                </a:lnTo>
                <a:lnTo>
                  <a:pt x="96453" y="592507"/>
                </a:lnTo>
                <a:lnTo>
                  <a:pt x="96346" y="578182"/>
                </a:lnTo>
                <a:lnTo>
                  <a:pt x="96051" y="564615"/>
                </a:lnTo>
                <a:lnTo>
                  <a:pt x="95554" y="551891"/>
                </a:lnTo>
                <a:lnTo>
                  <a:pt x="95186" y="544385"/>
                </a:lnTo>
                <a:lnTo>
                  <a:pt x="94344" y="527310"/>
                </a:lnTo>
                <a:lnTo>
                  <a:pt x="93470" y="509490"/>
                </a:lnTo>
                <a:lnTo>
                  <a:pt x="90751" y="452636"/>
                </a:lnTo>
                <a:lnTo>
                  <a:pt x="88955" y="412978"/>
                </a:lnTo>
                <a:lnTo>
                  <a:pt x="87259" y="372917"/>
                </a:lnTo>
                <a:lnTo>
                  <a:pt x="85742" y="333312"/>
                </a:lnTo>
                <a:lnTo>
                  <a:pt x="84480" y="295023"/>
                </a:lnTo>
                <a:lnTo>
                  <a:pt x="83231" y="241934"/>
                </a:lnTo>
                <a:lnTo>
                  <a:pt x="82940" y="210691"/>
                </a:lnTo>
                <a:lnTo>
                  <a:pt x="82986" y="196636"/>
                </a:lnTo>
                <a:lnTo>
                  <a:pt x="84266" y="142068"/>
                </a:lnTo>
                <a:lnTo>
                  <a:pt x="88175" y="100776"/>
                </a:lnTo>
                <a:lnTo>
                  <a:pt x="104599" y="63741"/>
                </a:lnTo>
                <a:lnTo>
                  <a:pt x="133527" y="34391"/>
                </a:lnTo>
                <a:lnTo>
                  <a:pt x="162547" y="7272"/>
                </a:lnTo>
                <a:lnTo>
                  <a:pt x="0" y="0"/>
                </a:lnTo>
                <a:lnTo>
                  <a:pt x="0" y="3149587"/>
                </a:lnTo>
                <a:lnTo>
                  <a:pt x="50" y="3161055"/>
                </a:lnTo>
                <a:lnTo>
                  <a:pt x="13575" y="3208540"/>
                </a:lnTo>
                <a:lnTo>
                  <a:pt x="51996" y="3251863"/>
                </a:lnTo>
                <a:lnTo>
                  <a:pt x="89843" y="3277754"/>
                </a:lnTo>
                <a:lnTo>
                  <a:pt x="136359" y="3300779"/>
                </a:lnTo>
                <a:lnTo>
                  <a:pt x="190587" y="3320529"/>
                </a:lnTo>
                <a:lnTo>
                  <a:pt x="251569" y="3336599"/>
                </a:lnTo>
                <a:lnTo>
                  <a:pt x="318346" y="3348580"/>
                </a:lnTo>
                <a:lnTo>
                  <a:pt x="389961" y="3356068"/>
                </a:lnTo>
                <a:lnTo>
                  <a:pt x="465454" y="3358654"/>
                </a:lnTo>
                <a:lnTo>
                  <a:pt x="503623" y="3357999"/>
                </a:lnTo>
                <a:lnTo>
                  <a:pt x="577292" y="3352911"/>
                </a:lnTo>
                <a:lnTo>
                  <a:pt x="646603" y="3343126"/>
                </a:lnTo>
                <a:lnTo>
                  <a:pt x="710600" y="3329049"/>
                </a:lnTo>
                <a:lnTo>
                  <a:pt x="768324" y="3311089"/>
                </a:lnTo>
                <a:lnTo>
                  <a:pt x="818816" y="3289650"/>
                </a:lnTo>
                <a:lnTo>
                  <a:pt x="861118" y="3265142"/>
                </a:lnTo>
                <a:lnTo>
                  <a:pt x="894272" y="3237969"/>
                </a:lnTo>
                <a:lnTo>
                  <a:pt x="924755" y="3193107"/>
                </a:lnTo>
                <a:lnTo>
                  <a:pt x="930846" y="3161055"/>
                </a:lnTo>
                <a:lnTo>
                  <a:pt x="930503" y="314958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111726" y="4919602"/>
            <a:ext cx="990704" cy="3484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24876" y="4910582"/>
            <a:ext cx="777875" cy="3324225"/>
          </a:xfrm>
          <a:custGeom>
            <a:avLst/>
            <a:gdLst/>
            <a:ahLst/>
            <a:cxnLst/>
            <a:rect l="l" t="t" r="r" b="b"/>
            <a:pathLst>
              <a:path w="777875" h="3324225">
                <a:moveTo>
                  <a:pt x="60024" y="47294"/>
                </a:moveTo>
                <a:lnTo>
                  <a:pt x="34083" y="81429"/>
                </a:lnTo>
                <a:lnTo>
                  <a:pt x="25128" y="127283"/>
                </a:lnTo>
                <a:lnTo>
                  <a:pt x="23271" y="183768"/>
                </a:lnTo>
                <a:lnTo>
                  <a:pt x="23039" y="210691"/>
                </a:lnTo>
                <a:lnTo>
                  <a:pt x="23124" y="225826"/>
                </a:lnTo>
                <a:lnTo>
                  <a:pt x="24067" y="276640"/>
                </a:lnTo>
                <a:lnTo>
                  <a:pt x="25841" y="333312"/>
                </a:lnTo>
                <a:lnTo>
                  <a:pt x="27358" y="372917"/>
                </a:lnTo>
                <a:lnTo>
                  <a:pt x="29053" y="412978"/>
                </a:lnTo>
                <a:lnTo>
                  <a:pt x="30850" y="452636"/>
                </a:lnTo>
                <a:lnTo>
                  <a:pt x="32672" y="491033"/>
                </a:lnTo>
                <a:lnTo>
                  <a:pt x="35285" y="544385"/>
                </a:lnTo>
                <a:lnTo>
                  <a:pt x="35653" y="551891"/>
                </a:lnTo>
                <a:lnTo>
                  <a:pt x="36150" y="564615"/>
                </a:lnTo>
                <a:lnTo>
                  <a:pt x="36445" y="578182"/>
                </a:lnTo>
                <a:lnTo>
                  <a:pt x="36551" y="592507"/>
                </a:lnTo>
                <a:lnTo>
                  <a:pt x="36483" y="607510"/>
                </a:lnTo>
                <a:lnTo>
                  <a:pt x="35362" y="655752"/>
                </a:lnTo>
                <a:lnTo>
                  <a:pt x="33148" y="707110"/>
                </a:lnTo>
                <a:lnTo>
                  <a:pt x="30202" y="759353"/>
                </a:lnTo>
                <a:lnTo>
                  <a:pt x="26885" y="810249"/>
                </a:lnTo>
                <a:lnTo>
                  <a:pt x="23557" y="857567"/>
                </a:lnTo>
                <a:lnTo>
                  <a:pt x="22509" y="872159"/>
                </a:lnTo>
                <a:lnTo>
                  <a:pt x="18000" y="938402"/>
                </a:lnTo>
                <a:lnTo>
                  <a:pt x="17633" y="951798"/>
                </a:lnTo>
                <a:lnTo>
                  <a:pt x="17616" y="971106"/>
                </a:lnTo>
                <a:lnTo>
                  <a:pt x="17914" y="995659"/>
                </a:lnTo>
                <a:lnTo>
                  <a:pt x="19326" y="1057827"/>
                </a:lnTo>
                <a:lnTo>
                  <a:pt x="21603" y="1132958"/>
                </a:lnTo>
                <a:lnTo>
                  <a:pt x="22983" y="1173715"/>
                </a:lnTo>
                <a:lnTo>
                  <a:pt x="24481" y="1215708"/>
                </a:lnTo>
                <a:lnTo>
                  <a:pt x="26061" y="1258271"/>
                </a:lnTo>
                <a:lnTo>
                  <a:pt x="27693" y="1300735"/>
                </a:lnTo>
                <a:lnTo>
                  <a:pt x="29341" y="1342431"/>
                </a:lnTo>
                <a:lnTo>
                  <a:pt x="30974" y="1382693"/>
                </a:lnTo>
                <a:lnTo>
                  <a:pt x="32558" y="1420851"/>
                </a:lnTo>
                <a:lnTo>
                  <a:pt x="35445" y="1488187"/>
                </a:lnTo>
                <a:lnTo>
                  <a:pt x="37738" y="1539096"/>
                </a:lnTo>
                <a:lnTo>
                  <a:pt x="39171" y="1568234"/>
                </a:lnTo>
                <a:lnTo>
                  <a:pt x="39622" y="1578491"/>
                </a:lnTo>
                <a:lnTo>
                  <a:pt x="39887" y="1589516"/>
                </a:lnTo>
                <a:lnTo>
                  <a:pt x="39979" y="1601216"/>
                </a:lnTo>
                <a:lnTo>
                  <a:pt x="39915" y="1613495"/>
                </a:lnTo>
                <a:lnTo>
                  <a:pt x="38932" y="1652866"/>
                </a:lnTo>
                <a:lnTo>
                  <a:pt x="37079" y="1694052"/>
                </a:lnTo>
                <a:lnTo>
                  <a:pt x="34760" y="1734504"/>
                </a:lnTo>
                <a:lnTo>
                  <a:pt x="32382" y="1771671"/>
                </a:lnTo>
                <a:lnTo>
                  <a:pt x="30370" y="1802777"/>
                </a:lnTo>
                <a:lnTo>
                  <a:pt x="30117" y="1808317"/>
                </a:lnTo>
                <a:lnTo>
                  <a:pt x="29977" y="1814979"/>
                </a:lnTo>
                <a:lnTo>
                  <a:pt x="29944" y="1822706"/>
                </a:lnTo>
                <a:lnTo>
                  <a:pt x="30011" y="1831441"/>
                </a:lnTo>
                <a:lnTo>
                  <a:pt x="31170" y="1875315"/>
                </a:lnTo>
                <a:lnTo>
                  <a:pt x="32803" y="1915996"/>
                </a:lnTo>
                <a:lnTo>
                  <a:pt x="34909" y="1961622"/>
                </a:lnTo>
                <a:lnTo>
                  <a:pt x="37327" y="2010646"/>
                </a:lnTo>
                <a:lnTo>
                  <a:pt x="38996" y="2043803"/>
                </a:lnTo>
                <a:lnTo>
                  <a:pt x="39805" y="2059907"/>
                </a:lnTo>
                <a:lnTo>
                  <a:pt x="42117" y="2106548"/>
                </a:lnTo>
                <a:lnTo>
                  <a:pt x="44177" y="2149987"/>
                </a:lnTo>
                <a:lnTo>
                  <a:pt x="45887" y="2189329"/>
                </a:lnTo>
                <a:lnTo>
                  <a:pt x="47452" y="2233869"/>
                </a:lnTo>
                <a:lnTo>
                  <a:pt x="47960" y="2260177"/>
                </a:lnTo>
                <a:lnTo>
                  <a:pt x="47826" y="2275890"/>
                </a:lnTo>
                <a:lnTo>
                  <a:pt x="45910" y="2333591"/>
                </a:lnTo>
                <a:lnTo>
                  <a:pt x="43541" y="2378724"/>
                </a:lnTo>
                <a:lnTo>
                  <a:pt x="40458" y="2427195"/>
                </a:lnTo>
                <a:lnTo>
                  <a:pt x="36799" y="2477293"/>
                </a:lnTo>
                <a:lnTo>
                  <a:pt x="32701" y="2527308"/>
                </a:lnTo>
                <a:lnTo>
                  <a:pt x="28300" y="2575532"/>
                </a:lnTo>
                <a:lnTo>
                  <a:pt x="23732" y="2620253"/>
                </a:lnTo>
                <a:lnTo>
                  <a:pt x="19136" y="2659762"/>
                </a:lnTo>
                <a:lnTo>
                  <a:pt x="14647" y="2692349"/>
                </a:lnTo>
                <a:lnTo>
                  <a:pt x="12569" y="2707784"/>
                </a:lnTo>
                <a:lnTo>
                  <a:pt x="8832" y="2746676"/>
                </a:lnTo>
                <a:lnTo>
                  <a:pt x="5691" y="2794203"/>
                </a:lnTo>
                <a:lnTo>
                  <a:pt x="3192" y="2847894"/>
                </a:lnTo>
                <a:lnTo>
                  <a:pt x="1380" y="2905279"/>
                </a:lnTo>
                <a:lnTo>
                  <a:pt x="300" y="2963888"/>
                </a:lnTo>
                <a:lnTo>
                  <a:pt x="0" y="3021251"/>
                </a:lnTo>
                <a:lnTo>
                  <a:pt x="155" y="3048693"/>
                </a:lnTo>
                <a:lnTo>
                  <a:pt x="1107" y="3099553"/>
                </a:lnTo>
                <a:lnTo>
                  <a:pt x="2951" y="3142991"/>
                </a:lnTo>
                <a:lnTo>
                  <a:pt x="9397" y="3192211"/>
                </a:lnTo>
                <a:lnTo>
                  <a:pt x="39632" y="3233846"/>
                </a:lnTo>
                <a:lnTo>
                  <a:pt x="73394" y="3257147"/>
                </a:lnTo>
                <a:lnTo>
                  <a:pt x="115773" y="3276915"/>
                </a:lnTo>
                <a:lnTo>
                  <a:pt x="164826" y="3293178"/>
                </a:lnTo>
                <a:lnTo>
                  <a:pt x="218611" y="3305962"/>
                </a:lnTo>
                <a:lnTo>
                  <a:pt x="275183" y="3315296"/>
                </a:lnTo>
                <a:lnTo>
                  <a:pt x="332599" y="3321206"/>
                </a:lnTo>
                <a:lnTo>
                  <a:pt x="388917" y="3323720"/>
                </a:lnTo>
                <a:lnTo>
                  <a:pt x="416057" y="3323712"/>
                </a:lnTo>
                <a:lnTo>
                  <a:pt x="470511" y="3320555"/>
                </a:lnTo>
                <a:lnTo>
                  <a:pt x="523251" y="3311121"/>
                </a:lnTo>
                <a:lnTo>
                  <a:pt x="570824" y="3296274"/>
                </a:lnTo>
                <a:lnTo>
                  <a:pt x="613261" y="3277221"/>
                </a:lnTo>
                <a:lnTo>
                  <a:pt x="650594" y="3255166"/>
                </a:lnTo>
                <a:lnTo>
                  <a:pt x="682857" y="3231317"/>
                </a:lnTo>
                <a:lnTo>
                  <a:pt x="721812" y="3194818"/>
                </a:lnTo>
                <a:lnTo>
                  <a:pt x="749539" y="3161065"/>
                </a:lnTo>
                <a:lnTo>
                  <a:pt x="769427" y="3126446"/>
                </a:lnTo>
                <a:lnTo>
                  <a:pt x="776793" y="3087172"/>
                </a:lnTo>
                <a:lnTo>
                  <a:pt x="777554" y="3063359"/>
                </a:lnTo>
                <a:lnTo>
                  <a:pt x="777337" y="3050645"/>
                </a:lnTo>
                <a:lnTo>
                  <a:pt x="774763" y="3010082"/>
                </a:lnTo>
                <a:lnTo>
                  <a:pt x="770107" y="2967303"/>
                </a:lnTo>
                <a:lnTo>
                  <a:pt x="764403" y="2924130"/>
                </a:lnTo>
                <a:lnTo>
                  <a:pt x="753660" y="2836557"/>
                </a:lnTo>
                <a:lnTo>
                  <a:pt x="753083" y="2826975"/>
                </a:lnTo>
                <a:lnTo>
                  <a:pt x="752667" y="2816763"/>
                </a:lnTo>
                <a:lnTo>
                  <a:pt x="752400" y="2805972"/>
                </a:lnTo>
                <a:lnTo>
                  <a:pt x="752275" y="2794651"/>
                </a:lnTo>
                <a:lnTo>
                  <a:pt x="752280" y="2782853"/>
                </a:lnTo>
                <a:lnTo>
                  <a:pt x="753421" y="2731897"/>
                </a:lnTo>
                <a:lnTo>
                  <a:pt x="755179" y="2691150"/>
                </a:lnTo>
                <a:lnTo>
                  <a:pt x="757421" y="2649759"/>
                </a:lnTo>
                <a:lnTo>
                  <a:pt x="759886" y="2609095"/>
                </a:lnTo>
                <a:lnTo>
                  <a:pt x="760713" y="2595938"/>
                </a:lnTo>
                <a:lnTo>
                  <a:pt x="764265" y="2538666"/>
                </a:lnTo>
                <a:lnTo>
                  <a:pt x="764795" y="2527070"/>
                </a:lnTo>
                <a:lnTo>
                  <a:pt x="765053" y="2515200"/>
                </a:lnTo>
                <a:lnTo>
                  <a:pt x="765056" y="2503087"/>
                </a:lnTo>
                <a:lnTo>
                  <a:pt x="764824" y="2490757"/>
                </a:lnTo>
                <a:lnTo>
                  <a:pt x="761905" y="2439862"/>
                </a:lnTo>
                <a:lnTo>
                  <a:pt x="758143" y="2400841"/>
                </a:lnTo>
                <a:lnTo>
                  <a:pt x="753588" y="2361957"/>
                </a:lnTo>
                <a:lnTo>
                  <a:pt x="748736" y="2323987"/>
                </a:lnTo>
                <a:lnTo>
                  <a:pt x="739525" y="2246909"/>
                </a:lnTo>
                <a:lnTo>
                  <a:pt x="738775" y="2233666"/>
                </a:lnTo>
                <a:lnTo>
                  <a:pt x="738545" y="2216358"/>
                </a:lnTo>
                <a:lnTo>
                  <a:pt x="738783" y="2195497"/>
                </a:lnTo>
                <a:lnTo>
                  <a:pt x="740454" y="2145150"/>
                </a:lnTo>
                <a:lnTo>
                  <a:pt x="743376" y="2086702"/>
                </a:lnTo>
                <a:lnTo>
                  <a:pt x="747133" y="2024232"/>
                </a:lnTo>
                <a:lnTo>
                  <a:pt x="751313" y="1961817"/>
                </a:lnTo>
                <a:lnTo>
                  <a:pt x="755500" y="1903535"/>
                </a:lnTo>
                <a:lnTo>
                  <a:pt x="759281" y="1853463"/>
                </a:lnTo>
                <a:lnTo>
                  <a:pt x="763285" y="1802671"/>
                </a:lnTo>
                <a:lnTo>
                  <a:pt x="764239" y="1790966"/>
                </a:lnTo>
                <a:lnTo>
                  <a:pt x="764366" y="1789315"/>
                </a:lnTo>
                <a:lnTo>
                  <a:pt x="759400" y="1740523"/>
                </a:lnTo>
                <a:lnTo>
                  <a:pt x="756307" y="1699083"/>
                </a:lnTo>
                <a:lnTo>
                  <a:pt x="753686" y="1648105"/>
                </a:lnTo>
                <a:lnTo>
                  <a:pt x="752578" y="1609914"/>
                </a:lnTo>
                <a:lnTo>
                  <a:pt x="752246" y="1569124"/>
                </a:lnTo>
                <a:lnTo>
                  <a:pt x="752442" y="1547961"/>
                </a:lnTo>
                <a:lnTo>
                  <a:pt x="752917" y="1526393"/>
                </a:lnTo>
                <a:lnTo>
                  <a:pt x="753698" y="1504505"/>
                </a:lnTo>
                <a:lnTo>
                  <a:pt x="762055" y="1291551"/>
                </a:lnTo>
                <a:lnTo>
                  <a:pt x="773091" y="1015860"/>
                </a:lnTo>
                <a:lnTo>
                  <a:pt x="773519" y="1004965"/>
                </a:lnTo>
                <a:lnTo>
                  <a:pt x="773800" y="993792"/>
                </a:lnTo>
                <a:lnTo>
                  <a:pt x="773942" y="982353"/>
                </a:lnTo>
                <a:lnTo>
                  <a:pt x="773954" y="970660"/>
                </a:lnTo>
                <a:lnTo>
                  <a:pt x="773845" y="958723"/>
                </a:lnTo>
                <a:lnTo>
                  <a:pt x="772369" y="908777"/>
                </a:lnTo>
                <a:lnTo>
                  <a:pt x="770415" y="869330"/>
                </a:lnTo>
                <a:lnTo>
                  <a:pt x="767994" y="828524"/>
                </a:lnTo>
                <a:lnTo>
                  <a:pt x="765396" y="787501"/>
                </a:lnTo>
                <a:lnTo>
                  <a:pt x="764564" y="774328"/>
                </a:lnTo>
                <a:lnTo>
                  <a:pt x="762178" y="735131"/>
                </a:lnTo>
                <a:lnTo>
                  <a:pt x="760089" y="696529"/>
                </a:lnTo>
                <a:lnTo>
                  <a:pt x="758051" y="646226"/>
                </a:lnTo>
                <a:lnTo>
                  <a:pt x="757231" y="597563"/>
                </a:lnTo>
                <a:lnTo>
                  <a:pt x="757286" y="575018"/>
                </a:lnTo>
                <a:lnTo>
                  <a:pt x="757705" y="529327"/>
                </a:lnTo>
                <a:lnTo>
                  <a:pt x="758485" y="483426"/>
                </a:lnTo>
                <a:lnTo>
                  <a:pt x="759563" y="438031"/>
                </a:lnTo>
                <a:lnTo>
                  <a:pt x="760877" y="393854"/>
                </a:lnTo>
                <a:lnTo>
                  <a:pt x="762365" y="351608"/>
                </a:lnTo>
                <a:lnTo>
                  <a:pt x="763964" y="312009"/>
                </a:lnTo>
                <a:lnTo>
                  <a:pt x="766438" y="259130"/>
                </a:lnTo>
                <a:lnTo>
                  <a:pt x="768814" y="216219"/>
                </a:lnTo>
                <a:lnTo>
                  <a:pt x="769548" y="204546"/>
                </a:lnTo>
                <a:lnTo>
                  <a:pt x="770802" y="180345"/>
                </a:lnTo>
                <a:lnTo>
                  <a:pt x="769158" y="132492"/>
                </a:lnTo>
                <a:lnTo>
                  <a:pt x="750358" y="94970"/>
                </a:lnTo>
                <a:lnTo>
                  <a:pt x="745075" y="88163"/>
                </a:lnTo>
                <a:lnTo>
                  <a:pt x="730038" y="44881"/>
                </a:lnTo>
                <a:lnTo>
                  <a:pt x="710684" y="33388"/>
                </a:lnTo>
                <a:lnTo>
                  <a:pt x="704905" y="30365"/>
                </a:lnTo>
                <a:lnTo>
                  <a:pt x="700371" y="22618"/>
                </a:lnTo>
                <a:lnTo>
                  <a:pt x="693328" y="12875"/>
                </a:lnTo>
                <a:lnTo>
                  <a:pt x="684205" y="3394"/>
                </a:lnTo>
                <a:lnTo>
                  <a:pt x="626521" y="0"/>
                </a:lnTo>
                <a:lnTo>
                  <a:pt x="637092" y="6776"/>
                </a:lnTo>
                <a:lnTo>
                  <a:pt x="648563" y="14948"/>
                </a:lnTo>
                <a:lnTo>
                  <a:pt x="659485" y="23774"/>
                </a:lnTo>
                <a:lnTo>
                  <a:pt x="668414" y="32515"/>
                </a:lnTo>
                <a:lnTo>
                  <a:pt x="679105" y="47006"/>
                </a:lnTo>
                <a:lnTo>
                  <a:pt x="688913" y="56392"/>
                </a:lnTo>
                <a:lnTo>
                  <a:pt x="697490" y="62203"/>
                </a:lnTo>
                <a:lnTo>
                  <a:pt x="708893" y="68706"/>
                </a:lnTo>
                <a:lnTo>
                  <a:pt x="709172" y="68884"/>
                </a:lnTo>
                <a:lnTo>
                  <a:pt x="709299" y="69380"/>
                </a:lnTo>
                <a:lnTo>
                  <a:pt x="711534" y="79197"/>
                </a:lnTo>
                <a:lnTo>
                  <a:pt x="713470" y="89593"/>
                </a:lnTo>
                <a:lnTo>
                  <a:pt x="717538" y="101653"/>
                </a:lnTo>
                <a:lnTo>
                  <a:pt x="728921" y="118922"/>
                </a:lnTo>
                <a:lnTo>
                  <a:pt x="733600" y="125310"/>
                </a:lnTo>
                <a:lnTo>
                  <a:pt x="737146" y="134505"/>
                </a:lnTo>
                <a:lnTo>
                  <a:pt x="739151" y="150215"/>
                </a:lnTo>
                <a:lnTo>
                  <a:pt x="739231" y="165134"/>
                </a:lnTo>
                <a:lnTo>
                  <a:pt x="739046" y="177817"/>
                </a:lnTo>
                <a:lnTo>
                  <a:pt x="738615" y="189406"/>
                </a:lnTo>
                <a:lnTo>
                  <a:pt x="737954" y="201049"/>
                </a:lnTo>
                <a:lnTo>
                  <a:pt x="737205" y="212990"/>
                </a:lnTo>
                <a:lnTo>
                  <a:pt x="736422" y="226291"/>
                </a:lnTo>
                <a:lnTo>
                  <a:pt x="733951" y="273449"/>
                </a:lnTo>
                <a:lnTo>
                  <a:pt x="731460" y="329592"/>
                </a:lnTo>
                <a:lnTo>
                  <a:pt x="729891" y="370807"/>
                </a:lnTo>
                <a:lnTo>
                  <a:pt x="728468" y="414208"/>
                </a:lnTo>
                <a:lnTo>
                  <a:pt x="727254" y="459070"/>
                </a:lnTo>
                <a:lnTo>
                  <a:pt x="726309" y="504672"/>
                </a:lnTo>
                <a:lnTo>
                  <a:pt x="725697" y="550289"/>
                </a:lnTo>
                <a:lnTo>
                  <a:pt x="725479" y="595198"/>
                </a:lnTo>
                <a:lnTo>
                  <a:pt x="725530" y="607470"/>
                </a:lnTo>
                <a:lnTo>
                  <a:pt x="726646" y="657500"/>
                </a:lnTo>
                <a:lnTo>
                  <a:pt x="728250" y="695715"/>
                </a:lnTo>
                <a:lnTo>
                  <a:pt x="730310" y="734207"/>
                </a:lnTo>
                <a:lnTo>
                  <a:pt x="732643" y="772693"/>
                </a:lnTo>
                <a:lnTo>
                  <a:pt x="735133" y="811905"/>
                </a:lnTo>
                <a:lnTo>
                  <a:pt x="735991" y="825490"/>
                </a:lnTo>
                <a:lnTo>
                  <a:pt x="738396" y="865465"/>
                </a:lnTo>
                <a:lnTo>
                  <a:pt x="740380" y="904035"/>
                </a:lnTo>
                <a:lnTo>
                  <a:pt x="741996" y="952771"/>
                </a:lnTo>
                <a:lnTo>
                  <a:pt x="742162" y="964402"/>
                </a:lnTo>
                <a:lnTo>
                  <a:pt x="742144" y="981103"/>
                </a:lnTo>
                <a:lnTo>
                  <a:pt x="742004" y="994378"/>
                </a:lnTo>
                <a:lnTo>
                  <a:pt x="741740" y="1005309"/>
                </a:lnTo>
                <a:lnTo>
                  <a:pt x="730318" y="1290345"/>
                </a:lnTo>
                <a:lnTo>
                  <a:pt x="721974" y="1503146"/>
                </a:lnTo>
                <a:lnTo>
                  <a:pt x="720808" y="1541470"/>
                </a:lnTo>
                <a:lnTo>
                  <a:pt x="720528" y="1566737"/>
                </a:lnTo>
                <a:lnTo>
                  <a:pt x="720590" y="1583476"/>
                </a:lnTo>
                <a:lnTo>
                  <a:pt x="721483" y="1631505"/>
                </a:lnTo>
                <a:lnTo>
                  <a:pt x="723233" y="1675673"/>
                </a:lnTo>
                <a:lnTo>
                  <a:pt x="725581" y="1715245"/>
                </a:lnTo>
                <a:lnTo>
                  <a:pt x="729198" y="1759579"/>
                </a:lnTo>
                <a:lnTo>
                  <a:pt x="731940" y="1785554"/>
                </a:lnTo>
                <a:lnTo>
                  <a:pt x="731571" y="1791573"/>
                </a:lnTo>
                <a:lnTo>
                  <a:pt x="730902" y="1801196"/>
                </a:lnTo>
                <a:lnTo>
                  <a:pt x="729966" y="1814093"/>
                </a:lnTo>
                <a:lnTo>
                  <a:pt x="728799" y="1829938"/>
                </a:lnTo>
                <a:lnTo>
                  <a:pt x="727435" y="1848403"/>
                </a:lnTo>
                <a:lnTo>
                  <a:pt x="725908" y="1869161"/>
                </a:lnTo>
                <a:lnTo>
                  <a:pt x="722507" y="1916246"/>
                </a:lnTo>
                <a:lnTo>
                  <a:pt x="718870" y="1968574"/>
                </a:lnTo>
                <a:lnTo>
                  <a:pt x="715275" y="2023526"/>
                </a:lnTo>
                <a:lnTo>
                  <a:pt x="711997" y="2078482"/>
                </a:lnTo>
                <a:lnTo>
                  <a:pt x="709314" y="2130825"/>
                </a:lnTo>
                <a:lnTo>
                  <a:pt x="707501" y="2177934"/>
                </a:lnTo>
                <a:lnTo>
                  <a:pt x="706835" y="2217191"/>
                </a:lnTo>
                <a:lnTo>
                  <a:pt x="706989" y="2231870"/>
                </a:lnTo>
                <a:lnTo>
                  <a:pt x="707469" y="2244074"/>
                </a:lnTo>
                <a:lnTo>
                  <a:pt x="716983" y="2326093"/>
                </a:lnTo>
                <a:lnTo>
                  <a:pt x="718599" y="2338533"/>
                </a:lnTo>
                <a:lnTo>
                  <a:pt x="720221" y="2351136"/>
                </a:lnTo>
                <a:lnTo>
                  <a:pt x="724934" y="2389606"/>
                </a:lnTo>
                <a:lnTo>
                  <a:pt x="729022" y="2428400"/>
                </a:lnTo>
                <a:lnTo>
                  <a:pt x="731981" y="2466661"/>
                </a:lnTo>
                <a:lnTo>
                  <a:pt x="733302" y="2503530"/>
                </a:lnTo>
                <a:lnTo>
                  <a:pt x="733214" y="2518521"/>
                </a:lnTo>
                <a:lnTo>
                  <a:pt x="732889" y="2530306"/>
                </a:lnTo>
                <a:lnTo>
                  <a:pt x="729568" y="2585148"/>
                </a:lnTo>
                <a:lnTo>
                  <a:pt x="728791" y="2597482"/>
                </a:lnTo>
                <a:lnTo>
                  <a:pt x="728004" y="2610060"/>
                </a:lnTo>
                <a:lnTo>
                  <a:pt x="725665" y="2648834"/>
                </a:lnTo>
                <a:lnTo>
                  <a:pt x="723530" y="2688294"/>
                </a:lnTo>
                <a:lnTo>
                  <a:pt x="721823" y="2727308"/>
                </a:lnTo>
                <a:lnTo>
                  <a:pt x="720592" y="2776681"/>
                </a:lnTo>
                <a:lnTo>
                  <a:pt x="720527" y="2788272"/>
                </a:lnTo>
                <a:lnTo>
                  <a:pt x="720611" y="2802353"/>
                </a:lnTo>
                <a:lnTo>
                  <a:pt x="720875" y="2815485"/>
                </a:lnTo>
                <a:lnTo>
                  <a:pt x="721337" y="2827698"/>
                </a:lnTo>
                <a:lnTo>
                  <a:pt x="731423" y="2917342"/>
                </a:lnTo>
                <a:lnTo>
                  <a:pt x="733096" y="2929478"/>
                </a:lnTo>
                <a:lnTo>
                  <a:pt x="734801" y="2942012"/>
                </a:lnTo>
                <a:lnTo>
                  <a:pt x="739753" y="2981062"/>
                </a:lnTo>
                <a:lnTo>
                  <a:pt x="743719" y="3020322"/>
                </a:lnTo>
                <a:lnTo>
                  <a:pt x="745745" y="3057269"/>
                </a:lnTo>
                <a:lnTo>
                  <a:pt x="745508" y="3074886"/>
                </a:lnTo>
                <a:lnTo>
                  <a:pt x="736642" y="3120058"/>
                </a:lnTo>
                <a:lnTo>
                  <a:pt x="708719" y="3159730"/>
                </a:lnTo>
                <a:lnTo>
                  <a:pt x="675813" y="3193984"/>
                </a:lnTo>
                <a:lnTo>
                  <a:pt x="632599" y="3227968"/>
                </a:lnTo>
                <a:lnTo>
                  <a:pt x="598040" y="3248641"/>
                </a:lnTo>
                <a:lnTo>
                  <a:pt x="558863" y="3266443"/>
                </a:lnTo>
                <a:lnTo>
                  <a:pt x="515056" y="3280274"/>
                </a:lnTo>
                <a:lnTo>
                  <a:pt x="466603" y="3289033"/>
                </a:lnTo>
                <a:lnTo>
                  <a:pt x="414031" y="3292024"/>
                </a:lnTo>
                <a:lnTo>
                  <a:pt x="386966" y="3292014"/>
                </a:lnTo>
                <a:lnTo>
                  <a:pt x="332203" y="3289495"/>
                </a:lnTo>
                <a:lnTo>
                  <a:pt x="277864" y="3283817"/>
                </a:lnTo>
                <a:lnTo>
                  <a:pt x="225472" y="3275183"/>
                </a:lnTo>
                <a:lnTo>
                  <a:pt x="176550" y="3263799"/>
                </a:lnTo>
                <a:lnTo>
                  <a:pt x="132620" y="3249871"/>
                </a:lnTo>
                <a:lnTo>
                  <a:pt x="95204" y="3233603"/>
                </a:lnTo>
                <a:lnTo>
                  <a:pt x="54624" y="3205264"/>
                </a:lnTo>
                <a:lnTo>
                  <a:pt x="35820" y="3157993"/>
                </a:lnTo>
                <a:lnTo>
                  <a:pt x="32857" y="3097839"/>
                </a:lnTo>
                <a:lnTo>
                  <a:pt x="31968" y="3047799"/>
                </a:lnTo>
                <a:lnTo>
                  <a:pt x="31832" y="3020738"/>
                </a:lnTo>
                <a:lnTo>
                  <a:pt x="31895" y="2992733"/>
                </a:lnTo>
                <a:lnTo>
                  <a:pt x="32592" y="2935149"/>
                </a:lnTo>
                <a:lnTo>
                  <a:pt x="34013" y="2877553"/>
                </a:lnTo>
                <a:lnTo>
                  <a:pt x="36112" y="2822451"/>
                </a:lnTo>
                <a:lnTo>
                  <a:pt x="38843" y="2772352"/>
                </a:lnTo>
                <a:lnTo>
                  <a:pt x="42160" y="2729762"/>
                </a:lnTo>
                <a:lnTo>
                  <a:pt x="48265" y="2681697"/>
                </a:lnTo>
                <a:lnTo>
                  <a:pt x="50559" y="2664243"/>
                </a:lnTo>
                <a:lnTo>
                  <a:pt x="55209" y="2624333"/>
                </a:lnTo>
                <a:lnTo>
                  <a:pt x="59830" y="2579220"/>
                </a:lnTo>
                <a:lnTo>
                  <a:pt x="64282" y="2530671"/>
                </a:lnTo>
                <a:lnTo>
                  <a:pt x="68429" y="2480449"/>
                </a:lnTo>
                <a:lnTo>
                  <a:pt x="72131" y="2430321"/>
                </a:lnTo>
                <a:lnTo>
                  <a:pt x="75250" y="2382050"/>
                </a:lnTo>
                <a:lnTo>
                  <a:pt x="77650" y="2337402"/>
                </a:lnTo>
                <a:lnTo>
                  <a:pt x="79191" y="2298142"/>
                </a:lnTo>
                <a:lnTo>
                  <a:pt x="79735" y="2266035"/>
                </a:lnTo>
                <a:lnTo>
                  <a:pt x="79692" y="2258069"/>
                </a:lnTo>
                <a:lnTo>
                  <a:pt x="78742" y="2218289"/>
                </a:lnTo>
                <a:lnTo>
                  <a:pt x="76793" y="2168426"/>
                </a:lnTo>
                <a:lnTo>
                  <a:pt x="74874" y="2126478"/>
                </a:lnTo>
                <a:lnTo>
                  <a:pt x="72715" y="2082243"/>
                </a:lnTo>
                <a:lnTo>
                  <a:pt x="70337" y="2034839"/>
                </a:lnTo>
                <a:lnTo>
                  <a:pt x="69475" y="2017671"/>
                </a:lnTo>
                <a:lnTo>
                  <a:pt x="67014" y="1967851"/>
                </a:lnTo>
                <a:lnTo>
                  <a:pt x="64857" y="1921685"/>
                </a:lnTo>
                <a:lnTo>
                  <a:pt x="63150" y="1880631"/>
                </a:lnTo>
                <a:lnTo>
                  <a:pt x="61828" y="1836360"/>
                </a:lnTo>
                <a:lnTo>
                  <a:pt x="61673" y="1819682"/>
                </a:lnTo>
                <a:lnTo>
                  <a:pt x="61741" y="1812896"/>
                </a:lnTo>
                <a:lnTo>
                  <a:pt x="61914" y="1807217"/>
                </a:lnTo>
                <a:lnTo>
                  <a:pt x="63682" y="1779435"/>
                </a:lnTo>
                <a:lnTo>
                  <a:pt x="64436" y="1767956"/>
                </a:lnTo>
                <a:lnTo>
                  <a:pt x="65221" y="1755886"/>
                </a:lnTo>
                <a:lnTo>
                  <a:pt x="67608" y="1717026"/>
                </a:lnTo>
                <a:lnTo>
                  <a:pt x="69745" y="1676056"/>
                </a:lnTo>
                <a:lnTo>
                  <a:pt x="71242" y="1635377"/>
                </a:lnTo>
                <a:lnTo>
                  <a:pt x="71708" y="1597393"/>
                </a:lnTo>
                <a:lnTo>
                  <a:pt x="71568" y="1585746"/>
                </a:lnTo>
                <a:lnTo>
                  <a:pt x="71255" y="1574754"/>
                </a:lnTo>
                <a:lnTo>
                  <a:pt x="70503" y="1560114"/>
                </a:lnTo>
                <a:lnTo>
                  <a:pt x="69534" y="1539860"/>
                </a:lnTo>
                <a:lnTo>
                  <a:pt x="67066" y="1485053"/>
                </a:lnTo>
                <a:lnTo>
                  <a:pt x="64095" y="1415421"/>
                </a:lnTo>
                <a:lnTo>
                  <a:pt x="62497" y="1376634"/>
                </a:lnTo>
                <a:lnTo>
                  <a:pt x="60864" y="1336049"/>
                </a:lnTo>
                <a:lnTo>
                  <a:pt x="59228" y="1294300"/>
                </a:lnTo>
                <a:lnTo>
                  <a:pt x="57618" y="1252023"/>
                </a:lnTo>
                <a:lnTo>
                  <a:pt x="56066" y="1209855"/>
                </a:lnTo>
                <a:lnTo>
                  <a:pt x="54601" y="1168431"/>
                </a:lnTo>
                <a:lnTo>
                  <a:pt x="53255" y="1128386"/>
                </a:lnTo>
                <a:lnTo>
                  <a:pt x="51038" y="1054980"/>
                </a:lnTo>
                <a:lnTo>
                  <a:pt x="49660" y="994723"/>
                </a:lnTo>
                <a:lnTo>
                  <a:pt x="49362" y="971114"/>
                </a:lnTo>
                <a:lnTo>
                  <a:pt x="49365" y="952701"/>
                </a:lnTo>
                <a:lnTo>
                  <a:pt x="49699" y="940117"/>
                </a:lnTo>
                <a:lnTo>
                  <a:pt x="54170" y="874445"/>
                </a:lnTo>
                <a:lnTo>
                  <a:pt x="55228" y="859734"/>
                </a:lnTo>
                <a:lnTo>
                  <a:pt x="56326" y="844372"/>
                </a:lnTo>
                <a:lnTo>
                  <a:pt x="59719" y="795198"/>
                </a:lnTo>
                <a:lnTo>
                  <a:pt x="62978" y="743127"/>
                </a:lnTo>
                <a:lnTo>
                  <a:pt x="65736" y="690381"/>
                </a:lnTo>
                <a:lnTo>
                  <a:pt x="67628" y="639183"/>
                </a:lnTo>
                <a:lnTo>
                  <a:pt x="68289" y="591758"/>
                </a:lnTo>
                <a:lnTo>
                  <a:pt x="68172" y="577172"/>
                </a:lnTo>
                <a:lnTo>
                  <a:pt x="67865" y="563335"/>
                </a:lnTo>
                <a:lnTo>
                  <a:pt x="67352" y="550329"/>
                </a:lnTo>
                <a:lnTo>
                  <a:pt x="66984" y="542823"/>
                </a:lnTo>
                <a:lnTo>
                  <a:pt x="66149" y="525816"/>
                </a:lnTo>
                <a:lnTo>
                  <a:pt x="65282" y="508069"/>
                </a:lnTo>
                <a:lnTo>
                  <a:pt x="62582" y="451456"/>
                </a:lnTo>
                <a:lnTo>
                  <a:pt x="60795" y="411979"/>
                </a:lnTo>
                <a:lnTo>
                  <a:pt x="59108" y="372119"/>
                </a:lnTo>
                <a:lnTo>
                  <a:pt x="57597" y="332734"/>
                </a:lnTo>
                <a:lnTo>
                  <a:pt x="55827" y="276432"/>
                </a:lnTo>
                <a:lnTo>
                  <a:pt x="54882" y="226038"/>
                </a:lnTo>
                <a:lnTo>
                  <a:pt x="54795" y="211054"/>
                </a:lnTo>
                <a:lnTo>
                  <a:pt x="54838" y="197157"/>
                </a:lnTo>
                <a:lnTo>
                  <a:pt x="55646" y="157327"/>
                </a:lnTo>
                <a:lnTo>
                  <a:pt x="58921" y="109360"/>
                </a:lnTo>
                <a:lnTo>
                  <a:pt x="81570" y="70617"/>
                </a:lnTo>
                <a:lnTo>
                  <a:pt x="114135" y="39896"/>
                </a:lnTo>
                <a:lnTo>
                  <a:pt x="145601" y="11822"/>
                </a:lnTo>
                <a:lnTo>
                  <a:pt x="154595" y="4544"/>
                </a:lnTo>
                <a:lnTo>
                  <a:pt x="110799" y="0"/>
                </a:lnTo>
                <a:lnTo>
                  <a:pt x="102539" y="7369"/>
                </a:lnTo>
                <a:lnTo>
                  <a:pt x="93603" y="15573"/>
                </a:lnTo>
                <a:lnTo>
                  <a:pt x="83938" y="24620"/>
                </a:lnTo>
                <a:lnTo>
                  <a:pt x="60024" y="4729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262552" y="4723079"/>
            <a:ext cx="937371" cy="296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78919" y="4881765"/>
            <a:ext cx="100965" cy="3163570"/>
          </a:xfrm>
          <a:custGeom>
            <a:avLst/>
            <a:gdLst/>
            <a:ahLst/>
            <a:cxnLst/>
            <a:rect l="l" t="t" r="r" b="b"/>
            <a:pathLst>
              <a:path w="100964" h="3163570">
                <a:moveTo>
                  <a:pt x="0" y="0"/>
                </a:moveTo>
                <a:lnTo>
                  <a:pt x="0" y="3147834"/>
                </a:lnTo>
                <a:lnTo>
                  <a:pt x="8684" y="3157558"/>
                </a:lnTo>
                <a:lnTo>
                  <a:pt x="17049" y="3161920"/>
                </a:lnTo>
                <a:lnTo>
                  <a:pt x="30959" y="3163069"/>
                </a:lnTo>
                <a:lnTo>
                  <a:pt x="49437" y="3162812"/>
                </a:lnTo>
                <a:lnTo>
                  <a:pt x="90484" y="3152578"/>
                </a:lnTo>
                <a:lnTo>
                  <a:pt x="100761" y="2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78919" y="4881765"/>
            <a:ext cx="100965" cy="3163570"/>
          </a:xfrm>
          <a:custGeom>
            <a:avLst/>
            <a:gdLst/>
            <a:ahLst/>
            <a:cxnLst/>
            <a:rect l="l" t="t" r="r" b="b"/>
            <a:pathLst>
              <a:path w="100964" h="3163570">
                <a:moveTo>
                  <a:pt x="0" y="0"/>
                </a:moveTo>
                <a:lnTo>
                  <a:pt x="0" y="3147834"/>
                </a:lnTo>
                <a:lnTo>
                  <a:pt x="8684" y="3157558"/>
                </a:lnTo>
                <a:lnTo>
                  <a:pt x="17049" y="3161920"/>
                </a:lnTo>
                <a:lnTo>
                  <a:pt x="30959" y="3163069"/>
                </a:lnTo>
                <a:lnTo>
                  <a:pt x="49437" y="3162812"/>
                </a:lnTo>
                <a:lnTo>
                  <a:pt x="90484" y="3152578"/>
                </a:lnTo>
                <a:lnTo>
                  <a:pt x="100701" y="3102590"/>
                </a:lnTo>
                <a:lnTo>
                  <a:pt x="100710" y="3033709"/>
                </a:lnTo>
                <a:lnTo>
                  <a:pt x="100718" y="2928200"/>
                </a:lnTo>
                <a:lnTo>
                  <a:pt x="100725" y="2790676"/>
                </a:lnTo>
                <a:lnTo>
                  <a:pt x="100732" y="2625750"/>
                </a:lnTo>
                <a:lnTo>
                  <a:pt x="100737" y="2438034"/>
                </a:lnTo>
                <a:lnTo>
                  <a:pt x="100742" y="2232142"/>
                </a:lnTo>
                <a:lnTo>
                  <a:pt x="100746" y="2012685"/>
                </a:lnTo>
                <a:lnTo>
                  <a:pt x="100750" y="1784277"/>
                </a:lnTo>
                <a:lnTo>
                  <a:pt x="100753" y="1551530"/>
                </a:lnTo>
                <a:lnTo>
                  <a:pt x="100755" y="1319057"/>
                </a:lnTo>
                <a:lnTo>
                  <a:pt x="100757" y="1091471"/>
                </a:lnTo>
                <a:lnTo>
                  <a:pt x="100758" y="873385"/>
                </a:lnTo>
                <a:lnTo>
                  <a:pt x="100759" y="669411"/>
                </a:lnTo>
                <a:lnTo>
                  <a:pt x="100760" y="484162"/>
                </a:lnTo>
                <a:lnTo>
                  <a:pt x="100761" y="322251"/>
                </a:lnTo>
                <a:lnTo>
                  <a:pt x="100761" y="188291"/>
                </a:lnTo>
                <a:lnTo>
                  <a:pt x="100761" y="86894"/>
                </a:lnTo>
                <a:lnTo>
                  <a:pt x="100761" y="22673"/>
                </a:lnTo>
                <a:lnTo>
                  <a:pt x="100761" y="24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244505" y="3094955"/>
            <a:ext cx="1863166" cy="1864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035346" y="8315883"/>
            <a:ext cx="480695" cy="245745"/>
          </a:xfrm>
          <a:custGeom>
            <a:avLst/>
            <a:gdLst/>
            <a:ahLst/>
            <a:cxnLst/>
            <a:rect l="l" t="t" r="r" b="b"/>
            <a:pathLst>
              <a:path w="480695" h="245745">
                <a:moveTo>
                  <a:pt x="258686" y="0"/>
                </a:moveTo>
                <a:lnTo>
                  <a:pt x="312432" y="33591"/>
                </a:lnTo>
                <a:lnTo>
                  <a:pt x="0" y="147815"/>
                </a:lnTo>
                <a:lnTo>
                  <a:pt x="157899" y="245237"/>
                </a:lnTo>
                <a:lnTo>
                  <a:pt x="423291" y="97421"/>
                </a:lnTo>
                <a:lnTo>
                  <a:pt x="470868" y="97421"/>
                </a:lnTo>
                <a:lnTo>
                  <a:pt x="453529" y="30238"/>
                </a:lnTo>
                <a:lnTo>
                  <a:pt x="258686" y="0"/>
                </a:lnTo>
                <a:close/>
              </a:path>
              <a:path w="480695" h="245745">
                <a:moveTo>
                  <a:pt x="470868" y="97421"/>
                </a:moveTo>
                <a:lnTo>
                  <a:pt x="423291" y="97421"/>
                </a:lnTo>
                <a:lnTo>
                  <a:pt x="480402" y="134366"/>
                </a:lnTo>
                <a:lnTo>
                  <a:pt x="470868" y="9742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35346" y="8315883"/>
            <a:ext cx="480695" cy="245745"/>
          </a:xfrm>
          <a:custGeom>
            <a:avLst/>
            <a:gdLst/>
            <a:ahLst/>
            <a:cxnLst/>
            <a:rect l="l" t="t" r="r" b="b"/>
            <a:pathLst>
              <a:path w="480695" h="245745">
                <a:moveTo>
                  <a:pt x="453529" y="30238"/>
                </a:moveTo>
                <a:lnTo>
                  <a:pt x="258686" y="0"/>
                </a:lnTo>
                <a:lnTo>
                  <a:pt x="312432" y="33591"/>
                </a:lnTo>
                <a:lnTo>
                  <a:pt x="0" y="147815"/>
                </a:lnTo>
                <a:lnTo>
                  <a:pt x="157899" y="245237"/>
                </a:lnTo>
                <a:lnTo>
                  <a:pt x="423291" y="97421"/>
                </a:lnTo>
                <a:lnTo>
                  <a:pt x="480402" y="134366"/>
                </a:lnTo>
                <a:lnTo>
                  <a:pt x="453529" y="3023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970422" y="5453507"/>
            <a:ext cx="92710" cy="539115"/>
          </a:xfrm>
          <a:custGeom>
            <a:avLst/>
            <a:gdLst/>
            <a:ahLst/>
            <a:cxnLst/>
            <a:rect l="l" t="t" r="r" b="b"/>
            <a:pathLst>
              <a:path w="92710" h="539114">
                <a:moveTo>
                  <a:pt x="92430" y="538657"/>
                </a:moveTo>
                <a:lnTo>
                  <a:pt x="0" y="538657"/>
                </a:ln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43803" y="5876226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5" h="27939">
                <a:moveTo>
                  <a:pt x="0" y="27901"/>
                </a:moveTo>
                <a:lnTo>
                  <a:pt x="2325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612" y="5682339"/>
            <a:ext cx="95885" cy="182880"/>
          </a:xfrm>
          <a:custGeom>
            <a:avLst/>
            <a:gdLst/>
            <a:ahLst/>
            <a:cxnLst/>
            <a:rect l="l" t="t" r="r" b="b"/>
            <a:pathLst>
              <a:path w="95885" h="182879">
                <a:moveTo>
                  <a:pt x="84373" y="0"/>
                </a:moveTo>
                <a:lnTo>
                  <a:pt x="81623" y="1982"/>
                </a:lnTo>
                <a:lnTo>
                  <a:pt x="79505" y="4566"/>
                </a:lnTo>
                <a:lnTo>
                  <a:pt x="78270" y="6536"/>
                </a:lnTo>
                <a:lnTo>
                  <a:pt x="78774" y="24624"/>
                </a:lnTo>
                <a:lnTo>
                  <a:pt x="78940" y="39966"/>
                </a:lnTo>
                <a:lnTo>
                  <a:pt x="71408" y="82443"/>
                </a:lnTo>
                <a:lnTo>
                  <a:pt x="39170" y="115245"/>
                </a:lnTo>
                <a:lnTo>
                  <a:pt x="8959" y="136582"/>
                </a:lnTo>
                <a:lnTo>
                  <a:pt x="0" y="182647"/>
                </a:lnTo>
                <a:lnTo>
                  <a:pt x="37257" y="156603"/>
                </a:lnTo>
                <a:lnTo>
                  <a:pt x="72703" y="128407"/>
                </a:lnTo>
                <a:lnTo>
                  <a:pt x="94085" y="86265"/>
                </a:lnTo>
                <a:lnTo>
                  <a:pt x="95389" y="47963"/>
                </a:lnTo>
                <a:lnTo>
                  <a:pt x="94716" y="26000"/>
                </a:lnTo>
                <a:lnTo>
                  <a:pt x="92928" y="11618"/>
                </a:lnTo>
                <a:lnTo>
                  <a:pt x="90375" y="3421"/>
                </a:lnTo>
                <a:lnTo>
                  <a:pt x="87407" y="14"/>
                </a:lnTo>
                <a:lnTo>
                  <a:pt x="84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916612" y="5682339"/>
            <a:ext cx="95885" cy="182880"/>
          </a:xfrm>
          <a:custGeom>
            <a:avLst/>
            <a:gdLst/>
            <a:ahLst/>
            <a:cxnLst/>
            <a:rect l="l" t="t" r="r" b="b"/>
            <a:pathLst>
              <a:path w="95885" h="182879">
                <a:moveTo>
                  <a:pt x="78270" y="6536"/>
                </a:moveTo>
                <a:lnTo>
                  <a:pt x="78774" y="24624"/>
                </a:lnTo>
                <a:lnTo>
                  <a:pt x="78940" y="39966"/>
                </a:lnTo>
                <a:lnTo>
                  <a:pt x="78529" y="52991"/>
                </a:lnTo>
                <a:lnTo>
                  <a:pt x="66268" y="90480"/>
                </a:lnTo>
                <a:lnTo>
                  <a:pt x="25440" y="125145"/>
                </a:lnTo>
                <a:lnTo>
                  <a:pt x="8959" y="136582"/>
                </a:lnTo>
                <a:lnTo>
                  <a:pt x="0" y="182647"/>
                </a:lnTo>
                <a:lnTo>
                  <a:pt x="37257" y="156603"/>
                </a:lnTo>
                <a:lnTo>
                  <a:pt x="72703" y="128407"/>
                </a:lnTo>
                <a:lnTo>
                  <a:pt x="94085" y="86265"/>
                </a:lnTo>
                <a:lnTo>
                  <a:pt x="95389" y="47963"/>
                </a:lnTo>
                <a:lnTo>
                  <a:pt x="94716" y="26000"/>
                </a:lnTo>
                <a:lnTo>
                  <a:pt x="92928" y="11618"/>
                </a:lnTo>
                <a:lnTo>
                  <a:pt x="90375" y="3421"/>
                </a:lnTo>
                <a:lnTo>
                  <a:pt x="87407" y="14"/>
                </a:lnTo>
                <a:lnTo>
                  <a:pt x="84373" y="0"/>
                </a:lnTo>
                <a:lnTo>
                  <a:pt x="81623" y="1982"/>
                </a:lnTo>
                <a:lnTo>
                  <a:pt x="79505" y="4566"/>
                </a:lnTo>
                <a:lnTo>
                  <a:pt x="78371" y="6355"/>
                </a:lnTo>
                <a:lnTo>
                  <a:pt x="78270" y="653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905614" y="5822822"/>
            <a:ext cx="27940" cy="41910"/>
          </a:xfrm>
          <a:custGeom>
            <a:avLst/>
            <a:gdLst/>
            <a:ahLst/>
            <a:cxnLst/>
            <a:rect l="l" t="t" r="r" b="b"/>
            <a:pathLst>
              <a:path w="27939" h="41910">
                <a:moveTo>
                  <a:pt x="21272" y="0"/>
                </a:moveTo>
                <a:lnTo>
                  <a:pt x="6134" y="0"/>
                </a:lnTo>
                <a:lnTo>
                  <a:pt x="0" y="9271"/>
                </a:lnTo>
                <a:lnTo>
                  <a:pt x="0" y="32156"/>
                </a:lnTo>
                <a:lnTo>
                  <a:pt x="6134" y="41427"/>
                </a:lnTo>
                <a:lnTo>
                  <a:pt x="21272" y="41427"/>
                </a:lnTo>
                <a:lnTo>
                  <a:pt x="27406" y="32156"/>
                </a:lnTo>
                <a:lnTo>
                  <a:pt x="27406" y="9271"/>
                </a:lnTo>
                <a:lnTo>
                  <a:pt x="21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905614" y="5822822"/>
            <a:ext cx="27940" cy="41910"/>
          </a:xfrm>
          <a:custGeom>
            <a:avLst/>
            <a:gdLst/>
            <a:ahLst/>
            <a:cxnLst/>
            <a:rect l="l" t="t" r="r" b="b"/>
            <a:pathLst>
              <a:path w="27939" h="41910">
                <a:moveTo>
                  <a:pt x="27406" y="20713"/>
                </a:moveTo>
                <a:lnTo>
                  <a:pt x="27406" y="32156"/>
                </a:lnTo>
                <a:lnTo>
                  <a:pt x="21272" y="41427"/>
                </a:lnTo>
                <a:lnTo>
                  <a:pt x="13703" y="41427"/>
                </a:lnTo>
                <a:lnTo>
                  <a:pt x="6134" y="41427"/>
                </a:lnTo>
                <a:lnTo>
                  <a:pt x="0" y="32156"/>
                </a:lnTo>
                <a:lnTo>
                  <a:pt x="0" y="20713"/>
                </a:lnTo>
                <a:lnTo>
                  <a:pt x="0" y="9271"/>
                </a:lnTo>
                <a:lnTo>
                  <a:pt x="6134" y="0"/>
                </a:lnTo>
                <a:lnTo>
                  <a:pt x="13703" y="0"/>
                </a:lnTo>
                <a:lnTo>
                  <a:pt x="21272" y="0"/>
                </a:lnTo>
                <a:lnTo>
                  <a:pt x="27406" y="9271"/>
                </a:lnTo>
                <a:lnTo>
                  <a:pt x="27406" y="2071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910859" y="5830747"/>
            <a:ext cx="17145" cy="26034"/>
          </a:xfrm>
          <a:custGeom>
            <a:avLst/>
            <a:gdLst/>
            <a:ahLst/>
            <a:cxnLst/>
            <a:rect l="l" t="t" r="r" b="b"/>
            <a:pathLst>
              <a:path w="17145" h="26035">
                <a:moveTo>
                  <a:pt x="13131" y="0"/>
                </a:moveTo>
                <a:lnTo>
                  <a:pt x="3784" y="0"/>
                </a:lnTo>
                <a:lnTo>
                  <a:pt x="0" y="5727"/>
                </a:lnTo>
                <a:lnTo>
                  <a:pt x="0" y="19850"/>
                </a:lnTo>
                <a:lnTo>
                  <a:pt x="3784" y="25577"/>
                </a:lnTo>
                <a:lnTo>
                  <a:pt x="13131" y="25577"/>
                </a:lnTo>
                <a:lnTo>
                  <a:pt x="16929" y="19850"/>
                </a:lnTo>
                <a:lnTo>
                  <a:pt x="16929" y="5727"/>
                </a:lnTo>
                <a:lnTo>
                  <a:pt x="13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910859" y="5830747"/>
            <a:ext cx="17145" cy="26034"/>
          </a:xfrm>
          <a:custGeom>
            <a:avLst/>
            <a:gdLst/>
            <a:ahLst/>
            <a:cxnLst/>
            <a:rect l="l" t="t" r="r" b="b"/>
            <a:pathLst>
              <a:path w="17145" h="26035">
                <a:moveTo>
                  <a:pt x="16929" y="12788"/>
                </a:moveTo>
                <a:lnTo>
                  <a:pt x="16929" y="19850"/>
                </a:lnTo>
                <a:lnTo>
                  <a:pt x="13131" y="25577"/>
                </a:lnTo>
                <a:lnTo>
                  <a:pt x="8458" y="25577"/>
                </a:lnTo>
                <a:lnTo>
                  <a:pt x="3784" y="25577"/>
                </a:lnTo>
                <a:lnTo>
                  <a:pt x="0" y="19850"/>
                </a:lnTo>
                <a:lnTo>
                  <a:pt x="0" y="12788"/>
                </a:lnTo>
                <a:lnTo>
                  <a:pt x="0" y="5727"/>
                </a:lnTo>
                <a:lnTo>
                  <a:pt x="3784" y="0"/>
                </a:lnTo>
                <a:lnTo>
                  <a:pt x="8458" y="0"/>
                </a:lnTo>
                <a:lnTo>
                  <a:pt x="13131" y="0"/>
                </a:lnTo>
                <a:lnTo>
                  <a:pt x="16929" y="5727"/>
                </a:lnTo>
                <a:lnTo>
                  <a:pt x="16929" y="1278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970422" y="6655016"/>
            <a:ext cx="51435" cy="54610"/>
          </a:xfrm>
          <a:custGeom>
            <a:avLst/>
            <a:gdLst/>
            <a:ahLst/>
            <a:cxnLst/>
            <a:rect l="l" t="t" r="r" b="b"/>
            <a:pathLst>
              <a:path w="51435" h="54609">
                <a:moveTo>
                  <a:pt x="0" y="0"/>
                </a:moveTo>
                <a:lnTo>
                  <a:pt x="51117" y="5440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970422" y="599216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85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013743" y="6342875"/>
            <a:ext cx="447040" cy="281940"/>
          </a:xfrm>
          <a:custGeom>
            <a:avLst/>
            <a:gdLst/>
            <a:ahLst/>
            <a:cxnLst/>
            <a:rect l="l" t="t" r="r" b="b"/>
            <a:pathLst>
              <a:path w="447039" h="281940">
                <a:moveTo>
                  <a:pt x="447052" y="281698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007635" y="6569456"/>
            <a:ext cx="720090" cy="199390"/>
          </a:xfrm>
          <a:custGeom>
            <a:avLst/>
            <a:gdLst/>
            <a:ahLst/>
            <a:cxnLst/>
            <a:rect l="l" t="t" r="r" b="b"/>
            <a:pathLst>
              <a:path w="720089" h="199390">
                <a:moveTo>
                  <a:pt x="719556" y="199034"/>
                </a:moveTo>
                <a:lnTo>
                  <a:pt x="293928" y="199034"/>
                </a:ln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041303" y="6832803"/>
            <a:ext cx="530225" cy="180975"/>
          </a:xfrm>
          <a:custGeom>
            <a:avLst/>
            <a:gdLst/>
            <a:ahLst/>
            <a:cxnLst/>
            <a:rect l="l" t="t" r="r" b="b"/>
            <a:pathLst>
              <a:path w="530225" h="180975">
                <a:moveTo>
                  <a:pt x="529729" y="180644"/>
                </a:moveTo>
                <a:lnTo>
                  <a:pt x="229654" y="180644"/>
                </a:ln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4600740" y="6266211"/>
            <a:ext cx="398145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32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Cylinder Rotor Blade</a:t>
            </a:r>
            <a:endParaRPr sz="8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4162640" y="4178432"/>
            <a:ext cx="737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Heating or cooling medium</a:t>
            </a:r>
            <a:endParaRPr sz="8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645240" y="8496433"/>
            <a:ext cx="37592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Product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5970422" y="665501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39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970422" y="6655016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394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3732631" y="8778001"/>
            <a:ext cx="29102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899"/>
              </a:lnSpc>
            </a:pPr>
            <a:r>
              <a:rPr sz="800" spc="45" dirty="0">
                <a:latin typeface="Arial"/>
                <a:cs typeface="Arial"/>
              </a:rPr>
              <a:t>Figure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9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Section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through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10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scraped-</a:t>
            </a:r>
            <a:r>
              <a:rPr sz="800" spc="-2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urface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excha</a:t>
            </a:r>
            <a:r>
              <a:rPr sz="800" spc="-20" dirty="0">
                <a:latin typeface="Arial"/>
                <a:cs typeface="Arial"/>
              </a:rPr>
              <a:t>n</a:t>
            </a:r>
            <a:r>
              <a:rPr sz="800" spc="-5" dirty="0">
                <a:latin typeface="Arial"/>
                <a:cs typeface="Arial"/>
              </a:rPr>
              <a:t>ger. (Court</a:t>
            </a:r>
            <a:r>
              <a:rPr sz="800" spc="-2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sy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Tetra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Pak.)</a:t>
            </a:r>
            <a:endParaRPr sz="800">
              <a:latin typeface="Arial"/>
              <a:cs typeface="Arial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275321" y="6706374"/>
            <a:ext cx="1829422" cy="1947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809726" y="7599012"/>
            <a:ext cx="256984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Cylinder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Blade</a:t>
            </a:r>
            <a:endParaRPr sz="8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3011398" y="6848696"/>
            <a:ext cx="27432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Rotor</a:t>
            </a:r>
            <a:endParaRPr sz="8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695782" y="8776553"/>
            <a:ext cx="29102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899"/>
              </a:lnSpc>
            </a:pPr>
            <a:r>
              <a:rPr sz="800" spc="45" dirty="0">
                <a:latin typeface="Arial"/>
                <a:cs typeface="Arial"/>
              </a:rPr>
              <a:t>Figure 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8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Vertical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type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scraped-</a:t>
            </a:r>
            <a:r>
              <a:rPr sz="800" spc="-2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urface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heat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exchange</a:t>
            </a:r>
            <a:r>
              <a:rPr sz="800" spc="-20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. </a:t>
            </a:r>
            <a:r>
              <a:rPr sz="800" spc="-5" dirty="0">
                <a:latin typeface="Arial"/>
                <a:cs typeface="Arial"/>
              </a:rPr>
              <a:t>(Courtesy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Tetra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Pak.)</a:t>
            </a:r>
            <a:endParaRPr sz="80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708482" y="453059"/>
            <a:ext cx="5921375" cy="0"/>
          </a:xfrm>
          <a:custGeom>
            <a:avLst/>
            <a:gdLst/>
            <a:ahLst/>
            <a:cxnLst/>
            <a:rect l="l" t="t" r="r" b="b"/>
            <a:pathLst>
              <a:path w="5921375">
                <a:moveTo>
                  <a:pt x="0" y="0"/>
                </a:moveTo>
                <a:lnTo>
                  <a:pt x="5921273" y="0"/>
                </a:lnTo>
              </a:path>
            </a:pathLst>
          </a:custGeom>
          <a:ln w="6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695782" y="313916"/>
            <a:ext cx="15779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Arial"/>
                <a:cs typeface="Arial"/>
              </a:rPr>
              <a:t>1320   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HEAT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EXCHANGERS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655" y="5171559"/>
            <a:ext cx="291274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just">
              <a:lnSpc>
                <a:spcPct val="100000"/>
              </a:lnSpc>
            </a:pPr>
            <a:r>
              <a:rPr sz="1000" spc="9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y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odu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tr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55" dirty="0">
                <a:latin typeface="PMingLiU"/>
                <a:cs typeface="PMingLiU"/>
              </a:rPr>
              <a:t>p</a:t>
            </a:r>
            <a:r>
              <a:rPr sz="1000" spc="7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20" dirty="0">
                <a:latin typeface="PMingLiU"/>
                <a:cs typeface="PMingLiU"/>
              </a:rPr>
              <a:t>-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0" dirty="0">
                <a:latin typeface="PMingLiU"/>
                <a:cs typeface="PMingLiU"/>
              </a:rPr>
              <a:t>f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x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han</a:t>
            </a:r>
            <a:r>
              <a:rPr sz="1000" spc="30" dirty="0">
                <a:latin typeface="PMingLiU"/>
                <a:cs typeface="PMingLiU"/>
              </a:rPr>
              <a:t>g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da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8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bu</a:t>
            </a:r>
            <a:r>
              <a:rPr sz="1000" spc="70" dirty="0">
                <a:latin typeface="PMingLiU"/>
                <a:cs typeface="PMingLiU"/>
              </a:rPr>
              <a:t>t </a:t>
            </a:r>
            <a:r>
              <a:rPr sz="1000" spc="20" dirty="0">
                <a:latin typeface="PMingLiU"/>
                <a:cs typeface="PMingLiU"/>
              </a:rPr>
              <a:t>f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pa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on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20" dirty="0">
                <a:latin typeface="PMingLiU"/>
                <a:cs typeface="PMingLiU"/>
              </a:rPr>
              <a:t> s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80" dirty="0">
                <a:latin typeface="PMingLiU"/>
                <a:cs typeface="PMingLiU"/>
              </a:rPr>
              <a:t>h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y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90" dirty="0">
                <a:latin typeface="PMingLiU"/>
                <a:cs typeface="PMingLiU"/>
              </a:rPr>
              <a:t>hu</a:t>
            </a:r>
            <a:r>
              <a:rPr sz="1000" spc="75" dirty="0">
                <a:latin typeface="PMingLiU"/>
                <a:cs typeface="PMingLiU"/>
              </a:rPr>
              <a:t>rt</a:t>
            </a:r>
            <a:r>
              <a:rPr sz="1000" spc="45" dirty="0">
                <a:latin typeface="PMingLiU"/>
                <a:cs typeface="PMingLiU"/>
              </a:rPr>
              <a:t>,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tr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45" dirty="0">
                <a:latin typeface="PMingLiU"/>
                <a:cs typeface="PMingLiU"/>
              </a:rPr>
              <a:t>. 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20" dirty="0">
                <a:latin typeface="PMingLiU"/>
                <a:cs typeface="PMingLiU"/>
              </a:rPr>
              <a:t>il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f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6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30" dirty="0">
                <a:latin typeface="PMingLiU"/>
                <a:cs typeface="PMingLiU"/>
              </a:rPr>
              <a:t>y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5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li</a:t>
            </a:r>
            <a:r>
              <a:rPr sz="1000" spc="35" dirty="0">
                <a:latin typeface="PMingLiU"/>
                <a:cs typeface="PMingLiU"/>
              </a:rPr>
              <a:t>z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721" y="7209904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5">
                <a:moveTo>
                  <a:pt x="0" y="0"/>
                </a:moveTo>
                <a:lnTo>
                  <a:pt x="0" y="138963"/>
                </a:lnTo>
              </a:path>
            </a:pathLst>
          </a:custGeom>
          <a:ln w="5040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721" y="734885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674"/>
                </a:lnTo>
              </a:path>
            </a:pathLst>
          </a:custGeom>
          <a:ln w="5040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721" y="748854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917"/>
                </a:lnTo>
              </a:path>
            </a:pathLst>
          </a:custGeom>
          <a:ln w="5040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721" y="7583576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799"/>
                </a:lnTo>
              </a:path>
            </a:pathLst>
          </a:custGeom>
          <a:ln w="50406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6818" y="6440295"/>
            <a:ext cx="299974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5" dirty="0">
                <a:latin typeface="Arial"/>
                <a:cs typeface="Arial"/>
              </a:rPr>
              <a:t>HEAT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STABILITY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MILK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1225" y="7212949"/>
            <a:ext cx="2805430" cy="481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99"/>
              </a:lnSpc>
            </a:pPr>
            <a:r>
              <a:rPr sz="900" spc="80" dirty="0">
                <a:latin typeface="Arial"/>
                <a:cs typeface="Arial"/>
              </a:rPr>
              <a:t>J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O'Connell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and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P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Fox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University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College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Cork, Cork,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800" spc="-5" dirty="0">
                <a:latin typeface="Arial"/>
                <a:cs typeface="Arial"/>
              </a:rPr>
              <a:t>Copyright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2002,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Elsevier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Science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Ltd.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All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Rights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Reserved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439" y="8186842"/>
            <a:ext cx="2910205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spc="55" dirty="0">
                <a:latin typeface="Arial"/>
                <a:cs typeface="Arial"/>
              </a:rPr>
              <a:t>Heat </a:t>
            </a:r>
            <a:r>
              <a:rPr sz="1100" spc="65" dirty="0">
                <a:latin typeface="Arial"/>
                <a:cs typeface="Arial"/>
              </a:rPr>
              <a:t>Stability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of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Milk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95"/>
              </a:spcBef>
            </a:pPr>
            <a:r>
              <a:rPr sz="1000" spc="25" dirty="0">
                <a:latin typeface="PMingLiU"/>
                <a:cs typeface="PMingLiU"/>
              </a:rPr>
              <a:t>Since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first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treat</a:t>
            </a:r>
            <a:r>
              <a:rPr sz="1000" spc="130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by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P</a:t>
            </a:r>
            <a:r>
              <a:rPr sz="1000" spc="50" dirty="0">
                <a:latin typeface="PMingLiU"/>
                <a:cs typeface="PMingLiU"/>
              </a:rPr>
              <a:t>asteur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i="1" spc="35" dirty="0">
                <a:latin typeface="Book Antiqua"/>
                <a:cs typeface="Book Antiqua"/>
              </a:rPr>
              <a:t>c</a:t>
            </a:r>
            <a:r>
              <a:rPr sz="1000" spc="65" dirty="0">
                <a:latin typeface="PMingLiU"/>
                <a:cs typeface="PMingLiU"/>
              </a:rPr>
              <a:t>.1860,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thermal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proces</a:t>
            </a:r>
            <a:r>
              <a:rPr sz="1000" spc="35" dirty="0">
                <a:latin typeface="PMingLiU"/>
                <a:cs typeface="PMingLiU"/>
              </a:rPr>
              <a:t>sing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has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beco</a:t>
            </a:r>
            <a:r>
              <a:rPr sz="1000" spc="95" dirty="0">
                <a:latin typeface="PMingLiU"/>
                <a:cs typeface="PMingLiU"/>
              </a:rPr>
              <a:t>m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8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</a:t>
            </a:r>
            <a:r>
              <a:rPr sz="1000" spc="45" dirty="0">
                <a:latin typeface="PMingLiU"/>
                <a:cs typeface="PMingLiU"/>
              </a:rPr>
              <a:t> integral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step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in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dairy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30" dirty="0">
                <a:latin typeface="PMingLiU"/>
                <a:cs typeface="PMingLiU"/>
              </a:rPr>
              <a:t>cessing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today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-8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major</a:t>
            </a:r>
            <a:r>
              <a:rPr sz="1000" spc="40" dirty="0">
                <a:latin typeface="PMingLiU"/>
                <a:cs typeface="PMingLiU"/>
              </a:rPr>
              <a:t>i</a:t>
            </a:r>
            <a:r>
              <a:rPr sz="1000" spc="45" dirty="0">
                <a:latin typeface="PMingLiU"/>
                <a:cs typeface="PMingLiU"/>
              </a:rPr>
              <a:t>ty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regar</a:t>
            </a:r>
            <a:r>
              <a:rPr sz="1000" spc="75" dirty="0">
                <a:latin typeface="PMingLiU"/>
                <a:cs typeface="PMingLiU"/>
              </a:rPr>
              <a:t>d</a:t>
            </a:r>
            <a:r>
              <a:rPr sz="1000" spc="20" dirty="0">
                <a:latin typeface="PMingLiU"/>
                <a:cs typeface="PMingLiU"/>
              </a:rPr>
              <a:t>less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3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its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ultimate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use,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2994" y="7212831"/>
            <a:ext cx="2910840" cy="182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55" dirty="0">
                <a:latin typeface="PMingLiU"/>
                <a:cs typeface="PMingLiU"/>
              </a:rPr>
              <a:t>su</a:t>
            </a:r>
            <a:r>
              <a:rPr sz="1000" spc="65" dirty="0">
                <a:latin typeface="PMingLiU"/>
                <a:cs typeface="PMingLiU"/>
              </a:rPr>
              <a:t>b</a:t>
            </a:r>
            <a:r>
              <a:rPr sz="1000" spc="40" dirty="0">
                <a:latin typeface="PMingLiU"/>
                <a:cs typeface="PMingLiU"/>
              </a:rPr>
              <a:t>jected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lea</a:t>
            </a:r>
            <a:r>
              <a:rPr sz="1000" spc="40" dirty="0">
                <a:latin typeface="PMingLiU"/>
                <a:cs typeface="PMingLiU"/>
              </a:rPr>
              <a:t>s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one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treat</a:t>
            </a:r>
            <a:r>
              <a:rPr sz="1000" spc="130" dirty="0">
                <a:latin typeface="PMingLiU"/>
                <a:cs typeface="PMingLiU"/>
              </a:rPr>
              <a:t>m</a:t>
            </a:r>
            <a:r>
              <a:rPr sz="1000" spc="55" dirty="0">
                <a:latin typeface="PMingLiU"/>
                <a:cs typeface="PMingLiU"/>
              </a:rPr>
              <a:t>ent.</a:t>
            </a:r>
            <a:r>
              <a:rPr sz="1000" spc="-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The</a:t>
            </a:r>
            <a:r>
              <a:rPr sz="1000" spc="-4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obje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tive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treatment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milk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varies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7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cons</a:t>
            </a:r>
            <a:r>
              <a:rPr sz="1000" spc="30" dirty="0">
                <a:latin typeface="PMingLiU"/>
                <a:cs typeface="PMingLiU"/>
              </a:rPr>
              <a:t>i</a:t>
            </a:r>
            <a:r>
              <a:rPr sz="1000" spc="50" dirty="0">
                <a:latin typeface="PMingLiU"/>
                <a:cs typeface="PMingLiU"/>
              </a:rPr>
              <a:t>derably,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from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being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part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manu</a:t>
            </a:r>
            <a:r>
              <a:rPr sz="1000" spc="50" dirty="0">
                <a:latin typeface="PMingLiU"/>
                <a:cs typeface="PMingLiU"/>
              </a:rPr>
              <a:t>f</a:t>
            </a:r>
            <a:r>
              <a:rPr sz="1000" spc="65" dirty="0">
                <a:latin typeface="PMingLiU"/>
                <a:cs typeface="PMingLiU"/>
              </a:rPr>
              <a:t>actu</a:t>
            </a:r>
            <a:r>
              <a:rPr sz="1000" spc="60" dirty="0">
                <a:latin typeface="PMingLiU"/>
                <a:cs typeface="PMingLiU"/>
              </a:rPr>
              <a:t>r</a:t>
            </a:r>
            <a:r>
              <a:rPr sz="1000" spc="40" dirty="0">
                <a:latin typeface="PMingLiU"/>
                <a:cs typeface="PMingLiU"/>
              </a:rPr>
              <a:t>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20" dirty="0">
                <a:latin typeface="PMingLiU"/>
                <a:cs typeface="PMingLiU"/>
              </a:rPr>
              <a:t>cess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spec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dirty="0">
                <a:latin typeface="PMingLiU"/>
                <a:cs typeface="PMingLiU"/>
              </a:rPr>
              <a:t>fic</a:t>
            </a:r>
            <a:r>
              <a:rPr sz="1000" spc="70" dirty="0">
                <a:latin typeface="PMingLiU"/>
                <a:cs typeface="PMingLiU"/>
              </a:rPr>
              <a:t> 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50" dirty="0">
                <a:latin typeface="PMingLiU"/>
                <a:cs typeface="PMingLiU"/>
              </a:rPr>
              <a:t>ducts,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e.g.</a:t>
            </a:r>
            <a:r>
              <a:rPr sz="1000" spc="7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copre</a:t>
            </a:r>
            <a:r>
              <a:rPr sz="1000" spc="60" dirty="0">
                <a:latin typeface="PMingLiU"/>
                <a:cs typeface="PMingLiU"/>
              </a:rPr>
              <a:t>c</a:t>
            </a:r>
            <a:r>
              <a:rPr sz="1000" spc="45" dirty="0">
                <a:latin typeface="PMingLiU"/>
                <a:cs typeface="PMingLiU"/>
              </a:rPr>
              <a:t>ipitates</a:t>
            </a:r>
            <a:r>
              <a:rPr sz="1000" spc="80" dirty="0">
                <a:latin typeface="PMingLiU"/>
                <a:cs typeface="PMingLiU"/>
              </a:rPr>
              <a:t> and</a:t>
            </a:r>
            <a:r>
              <a:rPr sz="1000" spc="7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yoghurt,</a:t>
            </a:r>
            <a:r>
              <a:rPr sz="1000" spc="75" dirty="0">
                <a:latin typeface="PMingLiU"/>
                <a:cs typeface="PMingLiU"/>
              </a:rPr>
              <a:t> to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ena</a:t>
            </a:r>
            <a:r>
              <a:rPr sz="1000" spc="75" dirty="0">
                <a:latin typeface="PMingLiU"/>
                <a:cs typeface="PMingLiU"/>
              </a:rPr>
              <a:t>b</a:t>
            </a:r>
            <a:r>
              <a:rPr sz="1000" spc="35" dirty="0">
                <a:latin typeface="PMingLiU"/>
                <a:cs typeface="PMingLiU"/>
              </a:rPr>
              <a:t>ling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pr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60" dirty="0">
                <a:latin typeface="PMingLiU"/>
                <a:cs typeface="PMingLiU"/>
              </a:rPr>
              <a:t>duction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stable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safe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prod</a:t>
            </a:r>
            <a:r>
              <a:rPr sz="1000" spc="85" dirty="0">
                <a:latin typeface="PMingLiU"/>
                <a:cs typeface="PMingLiU"/>
              </a:rPr>
              <a:t>u</a:t>
            </a:r>
            <a:r>
              <a:rPr sz="1000" spc="35" dirty="0">
                <a:latin typeface="PMingLiU"/>
                <a:cs typeface="PMingLiU"/>
              </a:rPr>
              <a:t>cts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0" dirty="0">
                <a:latin typeface="PMingLiU"/>
                <a:cs typeface="PMingLiU"/>
              </a:rPr>
              <a:t>through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reduction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or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elimi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65" dirty="0">
                <a:latin typeface="PMingLiU"/>
                <a:cs typeface="PMingLiU"/>
              </a:rPr>
              <a:t>ation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sp</a:t>
            </a:r>
            <a:r>
              <a:rPr sz="1000" spc="65" dirty="0">
                <a:latin typeface="PMingLiU"/>
                <a:cs typeface="PMingLiU"/>
              </a:rPr>
              <a:t>o</a:t>
            </a:r>
            <a:r>
              <a:rPr sz="1000" spc="35" dirty="0">
                <a:latin typeface="PMingLiU"/>
                <a:cs typeface="PMingLiU"/>
              </a:rPr>
              <a:t>ilage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85" dirty="0">
                <a:latin typeface="PMingLiU"/>
                <a:cs typeface="PMingLiU"/>
              </a:rPr>
              <a:t>p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50" dirty="0">
                <a:latin typeface="PMingLiU"/>
                <a:cs typeface="PMingLiU"/>
              </a:rPr>
              <a:t>thogenic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microbes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Accord</a:t>
            </a:r>
            <a:r>
              <a:rPr sz="1000" spc="35" dirty="0">
                <a:latin typeface="PMingLiU"/>
                <a:cs typeface="PMingLiU"/>
              </a:rPr>
              <a:t>i</a:t>
            </a:r>
            <a:r>
              <a:rPr sz="1000" spc="40" dirty="0">
                <a:latin typeface="PMingLiU"/>
                <a:cs typeface="PMingLiU"/>
              </a:rPr>
              <a:t>ngly,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tre</a:t>
            </a:r>
            <a:r>
              <a:rPr sz="1000" spc="75" dirty="0">
                <a:latin typeface="PMingLiU"/>
                <a:cs typeface="PMingLiU"/>
              </a:rPr>
              <a:t>a</a:t>
            </a:r>
            <a:r>
              <a:rPr sz="1000" spc="60" dirty="0">
                <a:latin typeface="PMingLiU"/>
                <a:cs typeface="PMingLiU"/>
              </a:rPr>
              <a:t>tments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vary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c</a:t>
            </a:r>
            <a:r>
              <a:rPr sz="1000" spc="60" dirty="0">
                <a:latin typeface="PMingLiU"/>
                <a:cs typeface="PMingLiU"/>
              </a:rPr>
              <a:t>o</a:t>
            </a:r>
            <a:r>
              <a:rPr sz="1000" spc="55" dirty="0">
                <a:latin typeface="PMingLiU"/>
                <a:cs typeface="PMingLiU"/>
              </a:rPr>
              <a:t>nsiderab</a:t>
            </a:r>
            <a:r>
              <a:rPr sz="1000" spc="4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from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mild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(therm</a:t>
            </a:r>
            <a:r>
              <a:rPr sz="1000" spc="45" dirty="0">
                <a:latin typeface="PMingLiU"/>
                <a:cs typeface="PMingLiU"/>
              </a:rPr>
              <a:t>i</a:t>
            </a:r>
            <a:r>
              <a:rPr sz="1000" spc="55" dirty="0">
                <a:latin typeface="PMingLiU"/>
                <a:cs typeface="PMingLiU"/>
              </a:rPr>
              <a:t>zation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spc="1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65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50" baseline="27777" dirty="0">
                <a:latin typeface="Arial"/>
                <a:cs typeface="Arial"/>
              </a:rPr>
              <a:t>o</a:t>
            </a:r>
            <a:r>
              <a:rPr sz="1000" spc="60" dirty="0">
                <a:latin typeface="PMingLiU"/>
                <a:cs typeface="PMingLiU"/>
              </a:rPr>
              <a:t>C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15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s),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very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severe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(in-co</a:t>
            </a:r>
            <a:r>
              <a:rPr sz="1000" spc="65" dirty="0">
                <a:latin typeface="PMingLiU"/>
                <a:cs typeface="PMingLiU"/>
              </a:rPr>
              <a:t>n</a:t>
            </a:r>
            <a:r>
              <a:rPr sz="1000" spc="55" dirty="0">
                <a:latin typeface="PMingLiU"/>
                <a:cs typeface="PMingLiU"/>
              </a:rPr>
              <a:t>tainer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3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sterilizati</a:t>
            </a:r>
            <a:r>
              <a:rPr sz="1000" spc="80" dirty="0">
                <a:latin typeface="PMingLiU"/>
                <a:cs typeface="PMingLiU"/>
              </a:rPr>
              <a:t>on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114" dirty="0">
                <a:latin typeface="PMingLiU"/>
                <a:cs typeface="PMingLiU"/>
              </a:rPr>
              <a:t>110</a:t>
            </a:r>
            <a:r>
              <a:rPr sz="1000" spc="80" dirty="0">
                <a:latin typeface="PMingLiU"/>
                <a:cs typeface="PMingLiU"/>
              </a:rPr>
              <a:t>-115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50" baseline="27777" dirty="0">
                <a:latin typeface="Arial"/>
                <a:cs typeface="Arial"/>
              </a:rPr>
              <a:t>o</a:t>
            </a:r>
            <a:r>
              <a:rPr sz="1000" spc="85" dirty="0">
                <a:latin typeface="PMingLiU"/>
                <a:cs typeface="PMingLiU"/>
              </a:rPr>
              <a:t>C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for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10-15</a:t>
            </a:r>
            <a:r>
              <a:rPr sz="1000" spc="-9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min).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Milk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 </a:t>
            </a:r>
            <a:r>
              <a:rPr sz="1000" spc="15" dirty="0">
                <a:latin typeface="PMingLiU"/>
                <a:cs typeface="PMingLiU"/>
              </a:rPr>
              <a:t>is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extr</a:t>
            </a:r>
            <a:r>
              <a:rPr sz="1000" spc="70" dirty="0">
                <a:latin typeface="PMingLiU"/>
                <a:cs typeface="PMingLiU"/>
              </a:rPr>
              <a:t>e</a:t>
            </a:r>
            <a:r>
              <a:rPr sz="1000" spc="40" dirty="0">
                <a:latin typeface="PMingLiU"/>
                <a:cs typeface="PMingLiU"/>
              </a:rPr>
              <a:t>mely</a:t>
            </a:r>
            <a:r>
              <a:rPr sz="1000" spc="20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heat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stable,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owing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prin</a:t>
            </a:r>
            <a:r>
              <a:rPr sz="1000" spc="65" dirty="0">
                <a:latin typeface="PMingLiU"/>
                <a:cs typeface="PMingLiU"/>
              </a:rPr>
              <a:t>c</a:t>
            </a:r>
            <a:r>
              <a:rPr sz="1000" spc="40" dirty="0">
                <a:latin typeface="PMingLiU"/>
                <a:cs typeface="PMingLiU"/>
              </a:rPr>
              <a:t>ipally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ill-</a:t>
            </a:r>
            <a:r>
              <a:rPr sz="1000" spc="50" dirty="0">
                <a:latin typeface="PMingLiU"/>
                <a:cs typeface="PMingLiU"/>
              </a:rPr>
              <a:t>d</a:t>
            </a:r>
            <a:r>
              <a:rPr sz="1000" spc="30" dirty="0">
                <a:latin typeface="PMingLiU"/>
                <a:cs typeface="PMingLiU"/>
              </a:rPr>
              <a:t>efined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ter-</a:t>
            </a:r>
            <a:r>
              <a:rPr sz="1000" spc="3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ti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spc="45" dirty="0">
                <a:latin typeface="PMingLiU"/>
                <a:cs typeface="PMingLiU"/>
              </a:rPr>
              <a:t>ry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50" dirty="0">
                <a:latin typeface="PMingLiU"/>
                <a:cs typeface="PMingLiU"/>
              </a:rPr>
              <a:t>stru</a:t>
            </a:r>
            <a:r>
              <a:rPr sz="1000" spc="65" dirty="0">
                <a:latin typeface="PMingLiU"/>
                <a:cs typeface="PMingLiU"/>
              </a:rPr>
              <a:t>c</a:t>
            </a:r>
            <a:r>
              <a:rPr sz="1000" spc="60" dirty="0">
                <a:latin typeface="PMingLiU"/>
                <a:cs typeface="PMingLiU"/>
              </a:rPr>
              <a:t>ture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45" dirty="0">
                <a:latin typeface="PMingLiU"/>
                <a:cs typeface="PMingLiU"/>
              </a:rPr>
              <a:t>of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55" dirty="0">
                <a:latin typeface="PMingLiU"/>
                <a:cs typeface="PMingLiU"/>
              </a:rPr>
              <a:t>the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40" dirty="0">
                <a:latin typeface="PMingLiU"/>
                <a:cs typeface="PMingLiU"/>
              </a:rPr>
              <a:t>casei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30" dirty="0">
                <a:latin typeface="PMingLiU"/>
                <a:cs typeface="PMingLiU"/>
              </a:rPr>
              <a:t>s,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and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can</a:t>
            </a:r>
            <a:r>
              <a:rPr sz="1000" spc="110" dirty="0">
                <a:latin typeface="PMingLiU"/>
                <a:cs typeface="PMingLiU"/>
              </a:rPr>
              <a:t> </a:t>
            </a:r>
            <a:r>
              <a:rPr sz="1000" spc="60" dirty="0">
                <a:latin typeface="PMingLiU"/>
                <a:cs typeface="PMingLiU"/>
              </a:rPr>
              <a:t>tolera</a:t>
            </a:r>
            <a:r>
              <a:rPr sz="1000" spc="50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05" dirty="0">
                <a:latin typeface="PMingLiU"/>
                <a:cs typeface="PMingLiU"/>
              </a:rPr>
              <a:t> </a:t>
            </a:r>
            <a:r>
              <a:rPr sz="1000" spc="65" dirty="0">
                <a:latin typeface="PMingLiU"/>
                <a:cs typeface="PMingLiU"/>
              </a:rPr>
              <a:t>most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2719" y="645662"/>
            <a:ext cx="1907637" cy="399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6818" y="4755365"/>
            <a:ext cx="291020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3400"/>
              </a:lnSpc>
            </a:pPr>
            <a:r>
              <a:rPr sz="800" spc="45" dirty="0">
                <a:latin typeface="Arial"/>
                <a:cs typeface="Arial"/>
              </a:rPr>
              <a:t>Figure </a:t>
            </a:r>
            <a:r>
              <a:rPr sz="800" spc="50" dirty="0">
                <a:latin typeface="Arial"/>
                <a:cs typeface="Arial"/>
              </a:rPr>
              <a:t> 10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1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Removal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blades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from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rotor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assembly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in lowered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position.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(Courtesy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Tetra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Pak.)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9518" y="453059"/>
            <a:ext cx="5921375" cy="0"/>
          </a:xfrm>
          <a:custGeom>
            <a:avLst/>
            <a:gdLst/>
            <a:ahLst/>
            <a:cxnLst/>
            <a:rect l="l" t="t" r="r" b="b"/>
            <a:pathLst>
              <a:path w="5921375">
                <a:moveTo>
                  <a:pt x="0" y="0"/>
                </a:moveTo>
                <a:lnTo>
                  <a:pt x="5921273" y="0"/>
                </a:lnTo>
              </a:path>
            </a:pathLst>
          </a:custGeom>
          <a:ln w="6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85063" y="313916"/>
            <a:ext cx="2919095" cy="258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2830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HEAT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STABILITY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MILK</a:t>
            </a:r>
            <a:r>
              <a:rPr sz="900" dirty="0">
                <a:latin typeface="Arial"/>
                <a:cs typeface="Arial"/>
              </a:rPr>
              <a:t>   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1321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9525" indent="3810" algn="just">
              <a:lnSpc>
                <a:spcPct val="100000"/>
              </a:lnSpc>
              <a:spcBef>
                <a:spcPts val="795"/>
              </a:spcBef>
            </a:pP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15" dirty="0">
                <a:latin typeface="PMingLiU"/>
                <a:cs typeface="PMingLiU"/>
              </a:rPr>
              <a:t>f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105" dirty="0">
                <a:latin typeface="PMingLiU"/>
                <a:cs typeface="PMingLiU"/>
              </a:rPr>
              <a:t>m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an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ho</a:t>
            </a:r>
            <a:r>
              <a:rPr sz="1000" spc="75" dirty="0">
                <a:latin typeface="PMingLiU"/>
                <a:cs typeface="PMingLiU"/>
              </a:rPr>
              <a:t>rt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60" dirty="0">
                <a:latin typeface="PMingLiU"/>
                <a:cs typeface="PMingLiU"/>
              </a:rPr>
              <a:t>n</a:t>
            </a:r>
            <a:r>
              <a:rPr sz="1000" spc="5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30" dirty="0">
                <a:latin typeface="PMingLiU"/>
                <a:cs typeface="PMingLiU"/>
              </a:rPr>
              <a:t>g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30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ap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20" dirty="0">
                <a:latin typeface="PMingLiU"/>
                <a:cs typeface="PMingLiU"/>
              </a:rPr>
              <a:t>-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f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x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han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0" dirty="0">
                <a:latin typeface="PMingLiU"/>
                <a:cs typeface="PMingLiU"/>
              </a:rPr>
              <a:t>v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l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60" dirty="0">
                <a:latin typeface="PMingLiU"/>
                <a:cs typeface="PMingLiU"/>
              </a:rPr>
              <a:t>b</a:t>
            </a:r>
            <a:r>
              <a:rPr sz="1000" spc="50" dirty="0">
                <a:latin typeface="PMingLiU"/>
                <a:cs typeface="PMingLiU"/>
              </a:rPr>
              <a:t>l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10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9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ve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on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f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25" dirty="0">
                <a:latin typeface="PMingLiU"/>
                <a:cs typeface="PMingLiU"/>
              </a:rPr>
              <a:t>c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55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c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45" dirty="0">
                <a:latin typeface="PMingLiU"/>
                <a:cs typeface="PMingLiU"/>
              </a:rPr>
              <a:t>.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95" dirty="0">
                <a:latin typeface="PMingLiU"/>
                <a:cs typeface="PMingLiU"/>
              </a:rPr>
              <a:t>T</a:t>
            </a:r>
            <a:r>
              <a:rPr sz="1000" spc="114" dirty="0">
                <a:latin typeface="PMingLiU"/>
                <a:cs typeface="PMingLiU"/>
              </a:rPr>
              <a:t>w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100" dirty="0">
                <a:latin typeface="PMingLiU"/>
                <a:cs typeface="PMingLiU"/>
              </a:rPr>
              <a:t>m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ve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15" dirty="0">
                <a:latin typeface="PMingLiU"/>
                <a:cs typeface="PMingLiU"/>
              </a:rPr>
              <a:t>-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25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-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30" dirty="0">
                <a:latin typeface="PMingLiU"/>
                <a:cs typeface="PMingLiU"/>
              </a:rPr>
              <a:t>y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ap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25" dirty="0">
                <a:latin typeface="PMingLiU"/>
                <a:cs typeface="PMingLiU"/>
              </a:rPr>
              <a:t>-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0" dirty="0">
                <a:latin typeface="PMingLiU"/>
                <a:cs typeface="PMingLiU"/>
              </a:rPr>
              <a:t>f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x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han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30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 </a:t>
            </a:r>
            <a:r>
              <a:rPr sz="1000" spc="90" dirty="0">
                <a:latin typeface="PMingLiU"/>
                <a:cs typeface="PMingLiU"/>
              </a:rPr>
              <a:t>b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l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nk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80" dirty="0">
                <a:latin typeface="PMingLiU"/>
                <a:cs typeface="PMingLiU"/>
              </a:rPr>
              <a:t>d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25" dirty="0">
                <a:latin typeface="PMingLiU"/>
                <a:cs typeface="PMingLiU"/>
              </a:rPr>
              <a:t>i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s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pa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20" dirty="0">
                <a:latin typeface="PMingLiU"/>
                <a:cs typeface="PMingLiU"/>
              </a:rPr>
              <a:t>ll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15" dirty="0">
                <a:latin typeface="PMingLiU"/>
                <a:cs typeface="PMingLiU"/>
              </a:rPr>
              <a:t>l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80" dirty="0">
                <a:latin typeface="PMingLiU"/>
                <a:cs typeface="PMingLiU"/>
              </a:rPr>
              <a:t>o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35" dirty="0">
                <a:latin typeface="PMingLiU"/>
                <a:cs typeface="PMingLiU"/>
              </a:rPr>
              <a:t>v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5" dirty="0">
                <a:latin typeface="PMingLiU"/>
                <a:cs typeface="PMingLiU"/>
              </a:rPr>
              <a:t> </a:t>
            </a:r>
            <a:r>
              <a:rPr sz="1000" spc="80" dirty="0">
                <a:latin typeface="PMingLiU"/>
                <a:cs typeface="PMingLiU"/>
              </a:rPr>
              <a:t>a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g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20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70" dirty="0">
                <a:latin typeface="PMingLiU"/>
                <a:cs typeface="PMingLiU"/>
              </a:rPr>
              <a:t>t </a:t>
            </a:r>
            <a:r>
              <a:rPr sz="1000" spc="75" dirty="0">
                <a:latin typeface="PMingLiU"/>
                <a:cs typeface="PMingLiU"/>
              </a:rPr>
              <a:t>tr</a:t>
            </a:r>
            <a:r>
              <a:rPr sz="1000" spc="90" dirty="0">
                <a:latin typeface="PMingLiU"/>
                <a:cs typeface="PMingLiU"/>
              </a:rPr>
              <a:t>an</a:t>
            </a:r>
            <a:r>
              <a:rPr sz="1000" spc="25" dirty="0">
                <a:latin typeface="PMingLiU"/>
                <a:cs typeface="PMingLiU"/>
              </a:rPr>
              <a:t>s</a:t>
            </a:r>
            <a:r>
              <a:rPr sz="1000" spc="20" dirty="0">
                <a:latin typeface="PMingLiU"/>
                <a:cs typeface="PMingLiU"/>
              </a:rPr>
              <a:t>f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70" dirty="0">
                <a:latin typeface="PMingLiU"/>
                <a:cs typeface="PMingLiU"/>
              </a:rPr>
              <a:t>r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20" dirty="0">
                <a:latin typeface="PMingLiU"/>
                <a:cs typeface="PMingLiU"/>
              </a:rPr>
              <a:t>s</a:t>
            </a:r>
            <a:r>
              <a:rPr sz="1000" spc="90" dirty="0">
                <a:latin typeface="PMingLiU"/>
                <a:cs typeface="PMingLiU"/>
              </a:rPr>
              <a:t>u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20" dirty="0">
                <a:latin typeface="PMingLiU"/>
                <a:cs typeface="PMingLiU"/>
              </a:rPr>
              <a:t>f</a:t>
            </a:r>
            <a:r>
              <a:rPr sz="1000" spc="90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nd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80" dirty="0">
                <a:latin typeface="PMingLiU"/>
                <a:cs typeface="PMingLiU"/>
              </a:rPr>
              <a:t>n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90" dirty="0">
                <a:latin typeface="PMingLiU"/>
                <a:cs typeface="PMingLiU"/>
              </a:rPr>
              <a:t>h</a:t>
            </a:r>
            <a:r>
              <a:rPr sz="1000" spc="25" dirty="0">
                <a:latin typeface="PMingLiU"/>
                <a:cs typeface="PMingLiU"/>
              </a:rPr>
              <a:t>e</a:t>
            </a:r>
            <a:r>
              <a:rPr sz="1000" dirty="0">
                <a:latin typeface="PMingLiU"/>
                <a:cs typeface="PMingLiU"/>
              </a:rPr>
              <a:t>   </a:t>
            </a:r>
            <a:r>
              <a:rPr sz="1000" spc="-105" dirty="0">
                <a:latin typeface="PMingLiU"/>
                <a:cs typeface="PMingLiU"/>
              </a:rPr>
              <a:t> </a:t>
            </a:r>
            <a:r>
              <a:rPr sz="1000" spc="90" dirty="0">
                <a:latin typeface="PMingLiU"/>
                <a:cs typeface="PMingLiU"/>
              </a:rPr>
              <a:t>p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90" dirty="0">
                <a:latin typeface="PMingLiU"/>
                <a:cs typeface="PMingLiU"/>
              </a:rPr>
              <a:t>o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30" dirty="0">
                <a:latin typeface="PMingLiU"/>
                <a:cs typeface="PMingLiU"/>
              </a:rPr>
              <a:t>e</a:t>
            </a:r>
            <a:r>
              <a:rPr sz="1000" spc="25" dirty="0">
                <a:latin typeface="PMingLiU"/>
                <a:cs typeface="PMingLiU"/>
              </a:rPr>
              <a:t>ss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90" dirty="0">
                <a:latin typeface="PMingLiU"/>
                <a:cs typeface="PMingLiU"/>
              </a:rPr>
              <a:t>n</a:t>
            </a:r>
            <a:r>
              <a:rPr sz="1000" spc="25" dirty="0">
                <a:latin typeface="PMingLiU"/>
                <a:cs typeface="PMingLiU"/>
              </a:rPr>
              <a:t>g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90" dirty="0">
                <a:latin typeface="PMingLiU"/>
                <a:cs typeface="PMingLiU"/>
              </a:rPr>
              <a:t>ap</a:t>
            </a:r>
            <a:r>
              <a:rPr sz="1000" spc="85" dirty="0">
                <a:latin typeface="PMingLiU"/>
                <a:cs typeface="PMingLiU"/>
              </a:rPr>
              <a:t>a</a:t>
            </a:r>
            <a:r>
              <a:rPr sz="1000" spc="35" dirty="0">
                <a:latin typeface="PMingLiU"/>
                <a:cs typeface="PMingLiU"/>
              </a:rPr>
              <a:t>c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75" dirty="0">
                <a:latin typeface="PMingLiU"/>
                <a:cs typeface="PMingLiU"/>
              </a:rPr>
              <a:t>t</a:t>
            </a:r>
            <a:r>
              <a:rPr sz="1000" spc="25" dirty="0">
                <a:latin typeface="PMingLiU"/>
                <a:cs typeface="PMingLiU"/>
              </a:rPr>
              <a:t>y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-114" dirty="0">
                <a:latin typeface="PMingLiU"/>
                <a:cs typeface="PMingLiU"/>
              </a:rPr>
              <a:t> 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qu</a:t>
            </a:r>
            <a:r>
              <a:rPr sz="1000" spc="20" dirty="0">
                <a:latin typeface="PMingLiU"/>
                <a:cs typeface="PMingLiU"/>
              </a:rPr>
              <a:t>i</a:t>
            </a:r>
            <a:r>
              <a:rPr sz="1000" spc="75" dirty="0">
                <a:latin typeface="PMingLiU"/>
                <a:cs typeface="PMingLiU"/>
              </a:rPr>
              <a:t>r</a:t>
            </a:r>
            <a:r>
              <a:rPr sz="1000" spc="35" dirty="0">
                <a:latin typeface="PMingLiU"/>
                <a:cs typeface="PMingLiU"/>
              </a:rPr>
              <a:t>e</a:t>
            </a:r>
            <a:r>
              <a:rPr sz="1000" spc="90" dirty="0">
                <a:latin typeface="PMingLiU"/>
                <a:cs typeface="PMingLiU"/>
              </a:rPr>
              <a:t>d</a:t>
            </a:r>
            <a:r>
              <a:rPr sz="1000" spc="45" dirty="0">
                <a:latin typeface="PMingLiU"/>
                <a:cs typeface="PMingLiU"/>
              </a:rPr>
              <a:t>.</a:t>
            </a:r>
            <a:endParaRPr sz="10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100">
              <a:latin typeface="Times New Roman"/>
              <a:cs typeface="Times New Roman"/>
            </a:endParaRPr>
          </a:p>
          <a:p>
            <a:pPr marL="20320" marR="5080" algn="just">
              <a:lnSpc>
                <a:spcPct val="101499"/>
              </a:lnSpc>
            </a:pPr>
            <a:r>
              <a:rPr sz="900" i="1" spc="-5" dirty="0">
                <a:latin typeface="Arial"/>
                <a:cs typeface="Arial"/>
              </a:rPr>
              <a:t>See  </a:t>
            </a:r>
            <a:r>
              <a:rPr sz="900" i="1" spc="-65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also:</a:t>
            </a:r>
            <a:r>
              <a:rPr sz="900" i="1" dirty="0">
                <a:latin typeface="Arial"/>
                <a:cs typeface="Arial"/>
              </a:rPr>
              <a:t>  </a:t>
            </a:r>
            <a:r>
              <a:rPr sz="900" i="1" spc="-70" dirty="0">
                <a:latin typeface="Arial"/>
                <a:cs typeface="Arial"/>
              </a:rPr>
              <a:t> </a:t>
            </a:r>
            <a:r>
              <a:rPr sz="900" spc="45" dirty="0">
                <a:latin typeface="Microsoft Sans Serif"/>
                <a:cs typeface="Microsoft Sans Serif"/>
              </a:rPr>
              <a:t>Liquid</a:t>
            </a:r>
            <a:r>
              <a:rPr sz="900" dirty="0">
                <a:latin typeface="Microsoft Sans Serif"/>
                <a:cs typeface="Microsoft Sans Serif"/>
              </a:rPr>
              <a:t>  </a:t>
            </a:r>
            <a:r>
              <a:rPr sz="900" spc="-35" dirty="0">
                <a:latin typeface="Microsoft Sans Serif"/>
                <a:cs typeface="Microsoft Sans Serif"/>
              </a:rPr>
              <a:t> </a:t>
            </a:r>
            <a:r>
              <a:rPr sz="900" spc="30" dirty="0">
                <a:latin typeface="Microsoft Sans Serif"/>
                <a:cs typeface="Microsoft Sans Serif"/>
              </a:rPr>
              <a:t>Milk</a:t>
            </a:r>
            <a:r>
              <a:rPr sz="900" dirty="0">
                <a:latin typeface="Microsoft Sans Serif"/>
                <a:cs typeface="Microsoft Sans Serif"/>
              </a:rPr>
              <a:t>  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40" dirty="0">
                <a:latin typeface="Microsoft Sans Serif"/>
                <a:cs typeface="Microsoft Sans Serif"/>
              </a:rPr>
              <a:t>Products</a:t>
            </a:r>
            <a:r>
              <a:rPr sz="900" dirty="0">
                <a:latin typeface="Arial"/>
                <a:cs typeface="Arial"/>
              </a:rPr>
              <a:t>:  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Pasteurized</a:t>
            </a:r>
            <a:r>
              <a:rPr sz="900" dirty="0">
                <a:latin typeface="Arial"/>
                <a:cs typeface="Arial"/>
              </a:rPr>
              <a:t>  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Milk; Super-Pasteurized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Milk;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Sterilized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Milk.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25" dirty="0">
                <a:latin typeface="Microsoft Sans Serif"/>
                <a:cs typeface="Microsoft Sans Serif"/>
              </a:rPr>
              <a:t>Pasteurization </a:t>
            </a:r>
            <a:r>
              <a:rPr sz="900" spc="45" dirty="0">
                <a:latin typeface="Microsoft Sans Serif"/>
                <a:cs typeface="Microsoft Sans Serif"/>
              </a:rPr>
              <a:t>of</a:t>
            </a:r>
            <a:r>
              <a:rPr sz="900" dirty="0">
                <a:latin typeface="Microsoft Sans Serif"/>
                <a:cs typeface="Microsoft Sans Serif"/>
              </a:rPr>
              <a:t>  </a:t>
            </a:r>
            <a:r>
              <a:rPr sz="900" spc="-85" dirty="0">
                <a:latin typeface="Microsoft Sans Serif"/>
                <a:cs typeface="Microsoft Sans Serif"/>
              </a:rPr>
              <a:t> </a:t>
            </a:r>
            <a:r>
              <a:rPr sz="900" spc="45" dirty="0">
                <a:latin typeface="Microsoft Sans Serif"/>
                <a:cs typeface="Microsoft Sans Serif"/>
              </a:rPr>
              <a:t>Liquid</a:t>
            </a:r>
            <a:r>
              <a:rPr sz="900" dirty="0">
                <a:latin typeface="Microsoft Sans Serif"/>
                <a:cs typeface="Microsoft Sans Serif"/>
              </a:rPr>
              <a:t>  </a:t>
            </a:r>
            <a:r>
              <a:rPr sz="900" spc="-90" dirty="0">
                <a:latin typeface="Microsoft Sans Serif"/>
                <a:cs typeface="Microsoft Sans Serif"/>
              </a:rPr>
              <a:t> </a:t>
            </a:r>
            <a:r>
              <a:rPr sz="900" spc="30" dirty="0">
                <a:latin typeface="Microsoft Sans Serif"/>
                <a:cs typeface="Microsoft Sans Serif"/>
              </a:rPr>
              <a:t>Milk</a:t>
            </a:r>
            <a:r>
              <a:rPr sz="900" dirty="0">
                <a:latin typeface="Microsoft Sans Serif"/>
                <a:cs typeface="Microsoft Sans Serif"/>
              </a:rPr>
              <a:t>  </a:t>
            </a:r>
            <a:r>
              <a:rPr sz="900" spc="-85" dirty="0">
                <a:latin typeface="Microsoft Sans Serif"/>
                <a:cs typeface="Microsoft Sans Serif"/>
              </a:rPr>
              <a:t> </a:t>
            </a:r>
            <a:r>
              <a:rPr sz="900" spc="40" dirty="0">
                <a:latin typeface="Microsoft Sans Serif"/>
                <a:cs typeface="Microsoft Sans Serif"/>
              </a:rPr>
              <a:t>Products</a:t>
            </a:r>
            <a:r>
              <a:rPr sz="900" dirty="0">
                <a:latin typeface="Arial"/>
                <a:cs typeface="Arial"/>
              </a:rPr>
              <a:t>:  </a:t>
            </a:r>
            <a:r>
              <a:rPr sz="900" spc="-1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Pasteurizers,</a:t>
            </a:r>
            <a:r>
              <a:rPr sz="900" dirty="0">
                <a:latin typeface="Arial"/>
                <a:cs typeface="Arial"/>
              </a:rPr>
              <a:t>  </a:t>
            </a:r>
            <a:r>
              <a:rPr sz="900" spc="-1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Design</a:t>
            </a:r>
            <a:r>
              <a:rPr sz="900" dirty="0">
                <a:latin typeface="Arial"/>
                <a:cs typeface="Arial"/>
              </a:rPr>
              <a:t>  </a:t>
            </a:r>
            <a:r>
              <a:rPr sz="900" spc="-1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and</a:t>
            </a:r>
            <a:r>
              <a:rPr sz="900" spc="-5" dirty="0">
                <a:latin typeface="Arial"/>
                <a:cs typeface="Arial"/>
              </a:rPr>
              <a:t> Operation.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spc="30" dirty="0">
                <a:latin typeface="Microsoft Sans Serif"/>
                <a:cs typeface="Microsoft Sans Serif"/>
              </a:rPr>
              <a:t>Process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114" dirty="0">
                <a:latin typeface="Microsoft Sans Serif"/>
                <a:cs typeface="Microsoft Sans Serif"/>
              </a:rPr>
              <a:t> </a:t>
            </a:r>
            <a:r>
              <a:rPr sz="900" spc="30" dirty="0">
                <a:latin typeface="Microsoft Sans Serif"/>
                <a:cs typeface="Microsoft Sans Serif"/>
              </a:rPr>
              <a:t>and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110" dirty="0">
                <a:latin typeface="Microsoft Sans Serif"/>
                <a:cs typeface="Microsoft Sans Serif"/>
              </a:rPr>
              <a:t> </a:t>
            </a:r>
            <a:r>
              <a:rPr sz="900" spc="25" dirty="0">
                <a:latin typeface="Microsoft Sans Serif"/>
                <a:cs typeface="Microsoft Sans Serif"/>
              </a:rPr>
              <a:t>Plant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114" dirty="0">
                <a:latin typeface="Microsoft Sans Serif"/>
                <a:cs typeface="Microsoft Sans Serif"/>
              </a:rPr>
              <a:t> </a:t>
            </a:r>
            <a:r>
              <a:rPr sz="900" spc="30" dirty="0">
                <a:latin typeface="Microsoft Sans Serif"/>
                <a:cs typeface="Microsoft Sans Serif"/>
              </a:rPr>
              <a:t>Design</a:t>
            </a:r>
            <a:r>
              <a:rPr sz="900" dirty="0">
                <a:latin typeface="Arial"/>
                <a:cs typeface="Arial"/>
              </a:rPr>
              <a:t>. 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25" dirty="0">
                <a:latin typeface="Microsoft Sans Serif"/>
                <a:cs typeface="Microsoft Sans Serif"/>
              </a:rPr>
              <a:t>Services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114" dirty="0">
                <a:latin typeface="Microsoft Sans Serif"/>
                <a:cs typeface="Microsoft Sans Serif"/>
              </a:rPr>
              <a:t> </a:t>
            </a:r>
            <a:r>
              <a:rPr sz="900" spc="45" dirty="0">
                <a:latin typeface="Microsoft Sans Serif"/>
                <a:cs typeface="Microsoft Sans Serif"/>
              </a:rPr>
              <a:t>in</a:t>
            </a:r>
            <a:r>
              <a:rPr sz="900" spc="30" dirty="0">
                <a:latin typeface="Microsoft Sans Serif"/>
                <a:cs typeface="Microsoft Sans Serif"/>
              </a:rPr>
              <a:t> </a:t>
            </a:r>
            <a:r>
              <a:rPr sz="900" spc="35" dirty="0">
                <a:latin typeface="Microsoft Sans Serif"/>
                <a:cs typeface="Microsoft Sans Serif"/>
              </a:rPr>
              <a:t>Processing</a:t>
            </a:r>
            <a:r>
              <a:rPr sz="900" dirty="0">
                <a:latin typeface="Microsoft Sans Serif"/>
                <a:cs typeface="Microsoft Sans Serif"/>
              </a:rPr>
              <a:t>   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spc="25" dirty="0">
                <a:latin typeface="Microsoft Sans Serif"/>
                <a:cs typeface="Microsoft Sans Serif"/>
              </a:rPr>
              <a:t>Plants</a:t>
            </a:r>
            <a:r>
              <a:rPr sz="900" dirty="0">
                <a:latin typeface="Arial"/>
                <a:cs typeface="Arial"/>
              </a:rPr>
              <a:t>:   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Heat</a:t>
            </a:r>
            <a:r>
              <a:rPr sz="900" dirty="0">
                <a:latin typeface="Arial"/>
                <a:cs typeface="Arial"/>
              </a:rPr>
              <a:t>   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Generation.</a:t>
            </a:r>
            <a:r>
              <a:rPr sz="900" dirty="0">
                <a:latin typeface="Arial"/>
                <a:cs typeface="Arial"/>
              </a:rPr>
              <a:t>   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25" dirty="0">
                <a:latin typeface="Microsoft Sans Serif"/>
                <a:cs typeface="Microsoft Sans Serif"/>
              </a:rPr>
              <a:t>Ultra-High </a:t>
            </a:r>
            <a:r>
              <a:rPr sz="900" spc="20" dirty="0">
                <a:latin typeface="Microsoft Sans Serif"/>
                <a:cs typeface="Microsoft Sans Serif"/>
              </a:rPr>
              <a:t>Temperature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spc="20" dirty="0">
                <a:latin typeface="Microsoft Sans Serif"/>
                <a:cs typeface="Microsoft Sans Serif"/>
              </a:rPr>
              <a:t>Treatment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(UHT)</a:t>
            </a:r>
            <a:r>
              <a:rPr sz="900" dirty="0">
                <a:latin typeface="Arial"/>
                <a:cs typeface="Arial"/>
              </a:rPr>
              <a:t>: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Heating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Systems.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2717" y="3457882"/>
            <a:ext cx="2910840" cy="232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75" dirty="0">
                <a:latin typeface="Arial"/>
                <a:cs typeface="Arial"/>
              </a:rPr>
              <a:t>Further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Reading</a:t>
            </a:r>
            <a:endParaRPr sz="1100">
              <a:latin typeface="Arial"/>
              <a:cs typeface="Arial"/>
            </a:endParaRPr>
          </a:p>
          <a:p>
            <a:pPr marL="149225" marR="5080" indent="-137160" algn="just">
              <a:lnSpc>
                <a:spcPct val="101299"/>
              </a:lnSpc>
              <a:spcBef>
                <a:spcPts val="555"/>
              </a:spcBef>
            </a:pPr>
            <a:r>
              <a:rPr sz="900" spc="40" dirty="0">
                <a:latin typeface="PMingLiU"/>
                <a:cs typeface="PMingLiU"/>
              </a:rPr>
              <a:t>Bylund  </a:t>
            </a:r>
            <a:r>
              <a:rPr sz="900" spc="-90" dirty="0">
                <a:latin typeface="PMingLiU"/>
                <a:cs typeface="PMingLiU"/>
              </a:rPr>
              <a:t> </a:t>
            </a:r>
            <a:r>
              <a:rPr sz="900" spc="90" dirty="0">
                <a:latin typeface="PMingLiU"/>
                <a:cs typeface="PMingLiU"/>
              </a:rPr>
              <a:t>G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95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(1995)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90" dirty="0">
                <a:latin typeface="PMingLiU"/>
                <a:cs typeface="PMingLiU"/>
              </a:rPr>
              <a:t> </a:t>
            </a:r>
            <a:r>
              <a:rPr sz="900" i="1" spc="15" dirty="0">
                <a:latin typeface="Book Antiqua"/>
                <a:cs typeface="Book Antiqua"/>
              </a:rPr>
              <a:t>Dairy</a:t>
            </a:r>
            <a:r>
              <a:rPr sz="900" i="1" dirty="0">
                <a:latin typeface="Book Antiqua"/>
                <a:cs typeface="Book Antiqua"/>
              </a:rPr>
              <a:t>  </a:t>
            </a:r>
            <a:r>
              <a:rPr sz="900" i="1" spc="-65" dirty="0">
                <a:latin typeface="Book Antiqua"/>
                <a:cs typeface="Book Antiqua"/>
              </a:rPr>
              <a:t> </a:t>
            </a:r>
            <a:r>
              <a:rPr sz="900" i="1" spc="15" dirty="0">
                <a:latin typeface="Book Antiqua"/>
                <a:cs typeface="Book Antiqua"/>
              </a:rPr>
              <a:t>Processing</a:t>
            </a:r>
            <a:r>
              <a:rPr sz="900" i="1" dirty="0">
                <a:latin typeface="Book Antiqua"/>
                <a:cs typeface="Book Antiqua"/>
              </a:rPr>
              <a:t>  </a:t>
            </a:r>
            <a:r>
              <a:rPr sz="900" i="1" spc="-60" dirty="0">
                <a:latin typeface="Book Antiqua"/>
                <a:cs typeface="Book Antiqua"/>
              </a:rPr>
              <a:t> </a:t>
            </a:r>
            <a:r>
              <a:rPr sz="900" i="1" spc="60" dirty="0">
                <a:latin typeface="Book Antiqua"/>
                <a:cs typeface="Book Antiqua"/>
              </a:rPr>
              <a:t>Handbook</a:t>
            </a:r>
            <a:r>
              <a:rPr sz="900" spc="40" dirty="0">
                <a:latin typeface="PMingLiU"/>
                <a:cs typeface="PMingLiU"/>
              </a:rPr>
              <a:t>.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95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Lund,</a:t>
            </a:r>
            <a:r>
              <a:rPr sz="900" spc="30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Sweden: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60" dirty="0">
                <a:latin typeface="PMingLiU"/>
                <a:cs typeface="PMingLiU"/>
              </a:rPr>
              <a:t>Tetra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Pak</a:t>
            </a:r>
            <a:r>
              <a:rPr sz="900" spc="60" dirty="0">
                <a:latin typeface="PMingLiU"/>
                <a:cs typeface="PMingLiU"/>
              </a:rPr>
              <a:t> </a:t>
            </a:r>
            <a:r>
              <a:rPr sz="900" spc="35" dirty="0">
                <a:latin typeface="PMingLiU"/>
                <a:cs typeface="PMingLiU"/>
              </a:rPr>
              <a:t>Processing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30" dirty="0">
                <a:latin typeface="PMingLiU"/>
                <a:cs typeface="PMingLiU"/>
              </a:rPr>
              <a:t>Systems.</a:t>
            </a:r>
            <a:endParaRPr sz="900">
              <a:latin typeface="PMingLiU"/>
              <a:cs typeface="PMingLiU"/>
            </a:endParaRPr>
          </a:p>
          <a:p>
            <a:pPr marL="149225" marR="5080" indent="-137160" algn="just">
              <a:lnSpc>
                <a:spcPct val="101299"/>
              </a:lnSpc>
              <a:spcBef>
                <a:spcPts val="5"/>
              </a:spcBef>
            </a:pPr>
            <a:r>
              <a:rPr sz="900" spc="55" dirty="0">
                <a:latin typeface="PMingLiU"/>
                <a:cs typeface="PMingLiU"/>
              </a:rPr>
              <a:t>Coulson </a:t>
            </a:r>
            <a:r>
              <a:rPr sz="900" spc="-75" dirty="0">
                <a:latin typeface="PMingLiU"/>
                <a:cs typeface="PMingLiU"/>
              </a:rPr>
              <a:t> </a:t>
            </a:r>
            <a:r>
              <a:rPr sz="900" spc="80" dirty="0">
                <a:latin typeface="PMingLiU"/>
                <a:cs typeface="PMingLiU"/>
              </a:rPr>
              <a:t>JM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80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80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Richardson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70" dirty="0">
                <a:latin typeface="PMingLiU"/>
                <a:cs typeface="PMingLiU"/>
              </a:rPr>
              <a:t> </a:t>
            </a:r>
            <a:r>
              <a:rPr sz="900" spc="20" dirty="0">
                <a:latin typeface="PMingLiU"/>
                <a:cs typeface="PMingLiU"/>
              </a:rPr>
              <a:t>JF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8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(1990)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75" dirty="0">
                <a:latin typeface="PMingLiU"/>
                <a:cs typeface="PMingLiU"/>
              </a:rPr>
              <a:t> </a:t>
            </a:r>
            <a:r>
              <a:rPr sz="900" i="1" spc="30" dirty="0">
                <a:latin typeface="Book Antiqua"/>
                <a:cs typeface="Book Antiqua"/>
              </a:rPr>
              <a:t>Chemical</a:t>
            </a:r>
            <a:r>
              <a:rPr sz="900" i="1" dirty="0">
                <a:latin typeface="Book Antiqua"/>
                <a:cs typeface="Book Antiqua"/>
              </a:rPr>
              <a:t> </a:t>
            </a:r>
            <a:r>
              <a:rPr sz="900" i="1" spc="-55" dirty="0">
                <a:latin typeface="Book Antiqua"/>
                <a:cs typeface="Book Antiqua"/>
              </a:rPr>
              <a:t> </a:t>
            </a:r>
            <a:r>
              <a:rPr sz="900" i="1" spc="5" dirty="0">
                <a:latin typeface="Book Antiqua"/>
                <a:cs typeface="Book Antiqua"/>
              </a:rPr>
              <a:t>Engin-</a:t>
            </a:r>
            <a:r>
              <a:rPr sz="900" i="1" dirty="0">
                <a:latin typeface="Book Antiqua"/>
                <a:cs typeface="Book Antiqua"/>
              </a:rPr>
              <a:t> </a:t>
            </a:r>
            <a:r>
              <a:rPr sz="900" i="1" spc="10" dirty="0">
                <a:latin typeface="Book Antiqua"/>
                <a:cs typeface="Book Antiqua"/>
              </a:rPr>
              <a:t>eerin</a:t>
            </a:r>
            <a:r>
              <a:rPr sz="900" i="1" spc="20" dirty="0">
                <a:latin typeface="Book Antiqua"/>
                <a:cs typeface="Book Antiqua"/>
              </a:rPr>
              <a:t>g</a:t>
            </a:r>
            <a:r>
              <a:rPr sz="900" spc="40" dirty="0">
                <a:latin typeface="PMingLiU"/>
                <a:cs typeface="PMingLiU"/>
              </a:rPr>
              <a:t>,</a:t>
            </a:r>
            <a:r>
              <a:rPr sz="900" spc="60" dirty="0">
                <a:latin typeface="PMingLiU"/>
                <a:cs typeface="PMingLiU"/>
              </a:rPr>
              <a:t> </a:t>
            </a:r>
            <a:r>
              <a:rPr sz="900" spc="35" dirty="0">
                <a:latin typeface="PMingLiU"/>
                <a:cs typeface="PMingLiU"/>
              </a:rPr>
              <a:t>vol.</a:t>
            </a:r>
            <a:r>
              <a:rPr sz="900" spc="60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1.</a:t>
            </a:r>
            <a:r>
              <a:rPr sz="900" spc="60" dirty="0">
                <a:latin typeface="PMingLiU"/>
                <a:cs typeface="PMingLiU"/>
              </a:rPr>
              <a:t> Oxford: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60" dirty="0">
                <a:latin typeface="PMingLiU"/>
                <a:cs typeface="PMingLiU"/>
              </a:rPr>
              <a:t>Butterworth-Heinemann.</a:t>
            </a:r>
            <a:endParaRPr sz="900">
              <a:latin typeface="PMingLiU"/>
              <a:cs typeface="PMingLiU"/>
            </a:endParaRPr>
          </a:p>
          <a:p>
            <a:pPr marL="149225" marR="5080" indent="-137160" algn="just">
              <a:lnSpc>
                <a:spcPct val="101299"/>
              </a:lnSpc>
            </a:pPr>
            <a:r>
              <a:rPr sz="900" spc="55" dirty="0">
                <a:latin typeface="PMingLiU"/>
                <a:cs typeface="PMingLiU"/>
              </a:rPr>
              <a:t>Eastop </a:t>
            </a:r>
            <a:r>
              <a:rPr sz="900" spc="20" dirty="0">
                <a:latin typeface="PMingLiU"/>
                <a:cs typeface="PMingLiU"/>
              </a:rPr>
              <a:t> </a:t>
            </a:r>
            <a:r>
              <a:rPr sz="900" spc="85" dirty="0">
                <a:latin typeface="PMingLiU"/>
                <a:cs typeface="PMingLiU"/>
              </a:rPr>
              <a:t>TD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25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20" dirty="0">
                <a:latin typeface="PMingLiU"/>
                <a:cs typeface="PMingLiU"/>
              </a:rPr>
              <a:t> </a:t>
            </a:r>
            <a:r>
              <a:rPr sz="900" spc="60" dirty="0">
                <a:latin typeface="PMingLiU"/>
                <a:cs typeface="PMingLiU"/>
              </a:rPr>
              <a:t>McConkey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25" dirty="0">
                <a:latin typeface="PMingLiU"/>
                <a:cs typeface="PMingLiU"/>
              </a:rPr>
              <a:t> </a:t>
            </a:r>
            <a:r>
              <a:rPr sz="900" spc="30" dirty="0">
                <a:latin typeface="PMingLiU"/>
                <a:cs typeface="PMingLiU"/>
              </a:rPr>
              <a:t>A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2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(1993)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20" dirty="0">
                <a:latin typeface="PMingLiU"/>
                <a:cs typeface="PMingLiU"/>
              </a:rPr>
              <a:t> </a:t>
            </a:r>
            <a:r>
              <a:rPr sz="900" i="1" spc="25" dirty="0">
                <a:latin typeface="Book Antiqua"/>
                <a:cs typeface="Book Antiqua"/>
              </a:rPr>
              <a:t>Applied</a:t>
            </a:r>
            <a:r>
              <a:rPr sz="900" i="1" dirty="0">
                <a:latin typeface="Book Antiqua"/>
                <a:cs typeface="Book Antiqua"/>
              </a:rPr>
              <a:t> </a:t>
            </a:r>
            <a:r>
              <a:rPr sz="900" i="1" spc="40" dirty="0">
                <a:latin typeface="Book Antiqua"/>
                <a:cs typeface="Book Antiqua"/>
              </a:rPr>
              <a:t> </a:t>
            </a:r>
            <a:r>
              <a:rPr sz="900" i="1" spc="35" dirty="0">
                <a:latin typeface="Book Antiqua"/>
                <a:cs typeface="Book Antiqua"/>
              </a:rPr>
              <a:t>Thermo-</a:t>
            </a:r>
            <a:r>
              <a:rPr sz="900" i="1" spc="20" dirty="0">
                <a:latin typeface="Book Antiqua"/>
                <a:cs typeface="Book Antiqua"/>
              </a:rPr>
              <a:t> dynamics</a:t>
            </a:r>
            <a:r>
              <a:rPr sz="900" i="1" dirty="0">
                <a:latin typeface="Book Antiqua"/>
                <a:cs typeface="Book Antiqua"/>
              </a:rPr>
              <a:t>   </a:t>
            </a:r>
            <a:r>
              <a:rPr sz="900" i="1" spc="-45" dirty="0">
                <a:latin typeface="Book Antiqua"/>
                <a:cs typeface="Book Antiqua"/>
              </a:rPr>
              <a:t> </a:t>
            </a:r>
            <a:r>
              <a:rPr sz="900" i="1" spc="45" dirty="0">
                <a:latin typeface="Book Antiqua"/>
                <a:cs typeface="Book Antiqua"/>
              </a:rPr>
              <a:t>for</a:t>
            </a:r>
            <a:r>
              <a:rPr sz="900" i="1" dirty="0">
                <a:latin typeface="Book Antiqua"/>
                <a:cs typeface="Book Antiqua"/>
              </a:rPr>
              <a:t>   </a:t>
            </a:r>
            <a:r>
              <a:rPr sz="900" i="1" spc="-50" dirty="0">
                <a:latin typeface="Book Antiqua"/>
                <a:cs typeface="Book Antiqua"/>
              </a:rPr>
              <a:t> </a:t>
            </a:r>
            <a:r>
              <a:rPr sz="900" i="1" spc="10" dirty="0">
                <a:latin typeface="Book Antiqua"/>
                <a:cs typeface="Book Antiqua"/>
              </a:rPr>
              <a:t>Engineering</a:t>
            </a:r>
            <a:r>
              <a:rPr sz="900" i="1" dirty="0">
                <a:latin typeface="Book Antiqua"/>
                <a:cs typeface="Book Antiqua"/>
              </a:rPr>
              <a:t>   </a:t>
            </a:r>
            <a:r>
              <a:rPr sz="900" i="1" spc="-45" dirty="0">
                <a:latin typeface="Book Antiqua"/>
                <a:cs typeface="Book Antiqua"/>
              </a:rPr>
              <a:t> </a:t>
            </a:r>
            <a:r>
              <a:rPr sz="900" i="1" spc="25" dirty="0">
                <a:latin typeface="Book Antiqua"/>
                <a:cs typeface="Book Antiqua"/>
              </a:rPr>
              <a:t>Technologists</a:t>
            </a:r>
            <a:r>
              <a:rPr sz="900" spc="40" dirty="0">
                <a:latin typeface="PMingLiU"/>
                <a:cs typeface="PMingLiU"/>
              </a:rPr>
              <a:t>.</a:t>
            </a:r>
            <a:r>
              <a:rPr sz="900" dirty="0">
                <a:latin typeface="PMingLiU"/>
                <a:cs typeface="PMingLiU"/>
              </a:rPr>
              <a:t>   </a:t>
            </a:r>
            <a:r>
              <a:rPr sz="900" spc="-85" dirty="0">
                <a:latin typeface="PMingLiU"/>
                <a:cs typeface="PMingLiU"/>
              </a:rPr>
              <a:t> </a:t>
            </a:r>
            <a:r>
              <a:rPr sz="900" spc="65" dirty="0">
                <a:latin typeface="PMingLiU"/>
                <a:cs typeface="PMingLiU"/>
              </a:rPr>
              <a:t>Harlow:</a:t>
            </a:r>
            <a:endParaRPr sz="900">
              <a:latin typeface="PMingLiU"/>
              <a:cs typeface="PMingLiU"/>
            </a:endParaRPr>
          </a:p>
          <a:p>
            <a:pPr marL="149225">
              <a:lnSpc>
                <a:spcPct val="100000"/>
              </a:lnSpc>
              <a:spcBef>
                <a:spcPts val="20"/>
              </a:spcBef>
            </a:pPr>
            <a:r>
              <a:rPr sz="900" spc="55" dirty="0">
                <a:latin typeface="PMingLiU"/>
                <a:cs typeface="PMingLiU"/>
              </a:rPr>
              <a:t>Longman.</a:t>
            </a:r>
            <a:endParaRPr sz="900">
              <a:latin typeface="PMingLiU"/>
              <a:cs typeface="PMingLiU"/>
            </a:endParaRPr>
          </a:p>
          <a:p>
            <a:pPr marL="149225" marR="5080" indent="-137160" algn="just">
              <a:lnSpc>
                <a:spcPct val="101299"/>
              </a:lnSpc>
            </a:pPr>
            <a:r>
              <a:rPr sz="900" spc="65" dirty="0">
                <a:latin typeface="PMingLiU"/>
                <a:cs typeface="PMingLiU"/>
              </a:rPr>
              <a:t>Heldman </a:t>
            </a:r>
            <a:r>
              <a:rPr sz="900" spc="-40" dirty="0">
                <a:latin typeface="PMingLiU"/>
                <a:cs typeface="PMingLiU"/>
              </a:rPr>
              <a:t> </a:t>
            </a:r>
            <a:r>
              <a:rPr sz="900" spc="80" dirty="0">
                <a:latin typeface="PMingLiU"/>
                <a:cs typeface="PMingLiU"/>
              </a:rPr>
              <a:t>DR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40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5" dirty="0">
                <a:latin typeface="PMingLiU"/>
                <a:cs typeface="PMingLiU"/>
              </a:rPr>
              <a:t> </a:t>
            </a:r>
            <a:r>
              <a:rPr sz="900" spc="60" dirty="0">
                <a:latin typeface="PMingLiU"/>
                <a:cs typeface="PMingLiU"/>
              </a:rPr>
              <a:t>Lund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45" dirty="0">
                <a:latin typeface="PMingLiU"/>
                <a:cs typeface="PMingLiU"/>
              </a:rPr>
              <a:t> </a:t>
            </a:r>
            <a:r>
              <a:rPr sz="900" spc="35" dirty="0">
                <a:latin typeface="PMingLiU"/>
                <a:cs typeface="PMingLiU"/>
              </a:rPr>
              <a:t>DB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5" dirty="0">
                <a:latin typeface="PMingLiU"/>
                <a:cs typeface="PMingLiU"/>
              </a:rPr>
              <a:t> </a:t>
            </a:r>
            <a:r>
              <a:rPr sz="900" spc="30" dirty="0">
                <a:latin typeface="PMingLiU"/>
                <a:cs typeface="PMingLiU"/>
              </a:rPr>
              <a:t>(eds.)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45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(1992)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-35" dirty="0">
                <a:latin typeface="PMingLiU"/>
                <a:cs typeface="PMingLiU"/>
              </a:rPr>
              <a:t> </a:t>
            </a:r>
            <a:r>
              <a:rPr sz="900" i="1" spc="60" dirty="0">
                <a:latin typeface="Book Antiqua"/>
                <a:cs typeface="Book Antiqua"/>
              </a:rPr>
              <a:t>Handbook</a:t>
            </a:r>
            <a:r>
              <a:rPr sz="900" i="1" dirty="0">
                <a:latin typeface="Book Antiqua"/>
                <a:cs typeface="Book Antiqua"/>
              </a:rPr>
              <a:t> </a:t>
            </a:r>
            <a:r>
              <a:rPr sz="900" i="1" spc="-25" dirty="0">
                <a:latin typeface="Book Antiqua"/>
                <a:cs typeface="Book Antiqua"/>
              </a:rPr>
              <a:t> </a:t>
            </a:r>
            <a:r>
              <a:rPr sz="900" i="1" spc="70" dirty="0">
                <a:latin typeface="Book Antiqua"/>
                <a:cs typeface="Book Antiqua"/>
              </a:rPr>
              <a:t>of</a:t>
            </a:r>
            <a:r>
              <a:rPr sz="900" i="1" spc="45" dirty="0">
                <a:latin typeface="Book Antiqua"/>
                <a:cs typeface="Book Antiqua"/>
              </a:rPr>
              <a:t> </a:t>
            </a:r>
            <a:r>
              <a:rPr sz="900" i="1" spc="55" dirty="0">
                <a:latin typeface="Book Antiqua"/>
                <a:cs typeface="Book Antiqua"/>
              </a:rPr>
              <a:t>Food</a:t>
            </a:r>
            <a:r>
              <a:rPr sz="900" i="1" spc="70" dirty="0">
                <a:latin typeface="Book Antiqua"/>
                <a:cs typeface="Book Antiqua"/>
              </a:rPr>
              <a:t> </a:t>
            </a:r>
            <a:r>
              <a:rPr sz="900" i="1" spc="10" dirty="0">
                <a:latin typeface="Book Antiqua"/>
                <a:cs typeface="Book Antiqua"/>
              </a:rPr>
              <a:t>Engineering</a:t>
            </a:r>
            <a:r>
              <a:rPr sz="900" spc="40" dirty="0">
                <a:latin typeface="PMingLiU"/>
                <a:cs typeface="PMingLiU"/>
              </a:rPr>
              <a:t>.</a:t>
            </a:r>
            <a:r>
              <a:rPr sz="900" spc="60" dirty="0">
                <a:latin typeface="PMingLiU"/>
                <a:cs typeface="PMingLiU"/>
              </a:rPr>
              <a:t> </a:t>
            </a:r>
            <a:r>
              <a:rPr sz="900" spc="80" dirty="0">
                <a:latin typeface="PMingLiU"/>
                <a:cs typeface="PMingLiU"/>
              </a:rPr>
              <a:t>New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York: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Marcel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Dekker.</a:t>
            </a:r>
            <a:endParaRPr sz="900">
              <a:latin typeface="PMingLiU"/>
              <a:cs typeface="PMingLiU"/>
            </a:endParaRPr>
          </a:p>
          <a:p>
            <a:pPr marL="149225" marR="5080" indent="-137160" algn="just">
              <a:lnSpc>
                <a:spcPct val="101299"/>
              </a:lnSpc>
              <a:spcBef>
                <a:spcPts val="5"/>
              </a:spcBef>
            </a:pPr>
            <a:r>
              <a:rPr sz="900" spc="70" dirty="0">
                <a:latin typeface="PMingLiU"/>
                <a:cs typeface="PMingLiU"/>
              </a:rPr>
              <a:t>McCabe  </a:t>
            </a:r>
            <a:r>
              <a:rPr sz="900" spc="-70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WL,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80" dirty="0">
                <a:latin typeface="PMingLiU"/>
                <a:cs typeface="PMingLiU"/>
              </a:rPr>
              <a:t> </a:t>
            </a:r>
            <a:r>
              <a:rPr sz="900" spc="40" dirty="0">
                <a:latin typeface="PMingLiU"/>
                <a:cs typeface="PMingLiU"/>
              </a:rPr>
              <a:t>Smith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80" dirty="0">
                <a:latin typeface="PMingLiU"/>
                <a:cs typeface="PMingLiU"/>
              </a:rPr>
              <a:t> </a:t>
            </a:r>
            <a:r>
              <a:rPr sz="900" spc="45" dirty="0">
                <a:latin typeface="PMingLiU"/>
                <a:cs typeface="PMingLiU"/>
              </a:rPr>
              <a:t>JC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80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75" dirty="0">
                <a:latin typeface="PMingLiU"/>
                <a:cs typeface="PMingLiU"/>
              </a:rPr>
              <a:t> </a:t>
            </a:r>
            <a:r>
              <a:rPr sz="900" spc="65" dirty="0">
                <a:latin typeface="PMingLiU"/>
                <a:cs typeface="PMingLiU"/>
              </a:rPr>
              <a:t>Harriott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80" dirty="0">
                <a:latin typeface="PMingLiU"/>
                <a:cs typeface="PMingLiU"/>
              </a:rPr>
              <a:t> </a:t>
            </a:r>
            <a:r>
              <a:rPr sz="900" spc="25" dirty="0">
                <a:latin typeface="PMingLiU"/>
                <a:cs typeface="PMingLiU"/>
              </a:rPr>
              <a:t>P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75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(2000)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80" dirty="0">
                <a:latin typeface="PMingLiU"/>
                <a:cs typeface="PMingLiU"/>
              </a:rPr>
              <a:t> </a:t>
            </a:r>
            <a:r>
              <a:rPr sz="900" i="1" spc="-5" dirty="0">
                <a:latin typeface="Book Antiqua"/>
                <a:cs typeface="Book Antiqua"/>
              </a:rPr>
              <a:t>Unit </a:t>
            </a:r>
            <a:r>
              <a:rPr sz="900" i="1" spc="30" dirty="0">
                <a:latin typeface="Book Antiqua"/>
                <a:cs typeface="Book Antiqua"/>
              </a:rPr>
              <a:t>Operations</a:t>
            </a:r>
            <a:r>
              <a:rPr sz="900" i="1" dirty="0">
                <a:latin typeface="Book Antiqua"/>
                <a:cs typeface="Book Antiqua"/>
              </a:rPr>
              <a:t>   </a:t>
            </a:r>
            <a:r>
              <a:rPr sz="900" i="1" spc="105" dirty="0">
                <a:latin typeface="Book Antiqua"/>
                <a:cs typeface="Book Antiqua"/>
              </a:rPr>
              <a:t> </a:t>
            </a:r>
            <a:r>
              <a:rPr sz="900" i="1" spc="70" dirty="0">
                <a:latin typeface="Book Antiqua"/>
                <a:cs typeface="Book Antiqua"/>
              </a:rPr>
              <a:t>of</a:t>
            </a:r>
            <a:r>
              <a:rPr sz="900" i="1" dirty="0">
                <a:latin typeface="Book Antiqua"/>
                <a:cs typeface="Book Antiqua"/>
              </a:rPr>
              <a:t>   </a:t>
            </a:r>
            <a:r>
              <a:rPr sz="900" i="1" spc="100" dirty="0">
                <a:latin typeface="Book Antiqua"/>
                <a:cs typeface="Book Antiqua"/>
              </a:rPr>
              <a:t> </a:t>
            </a:r>
            <a:r>
              <a:rPr sz="900" i="1" spc="30" dirty="0">
                <a:latin typeface="Book Antiqua"/>
                <a:cs typeface="Book Antiqua"/>
              </a:rPr>
              <a:t>Chemical</a:t>
            </a:r>
            <a:r>
              <a:rPr sz="900" i="1" dirty="0">
                <a:latin typeface="Book Antiqua"/>
                <a:cs typeface="Book Antiqua"/>
              </a:rPr>
              <a:t>   </a:t>
            </a:r>
            <a:r>
              <a:rPr sz="900" i="1" spc="100" dirty="0">
                <a:latin typeface="Book Antiqua"/>
                <a:cs typeface="Book Antiqua"/>
              </a:rPr>
              <a:t> </a:t>
            </a:r>
            <a:r>
              <a:rPr sz="900" i="1" spc="10" dirty="0">
                <a:latin typeface="Book Antiqua"/>
                <a:cs typeface="Book Antiqua"/>
              </a:rPr>
              <a:t>Engineering</a:t>
            </a:r>
            <a:r>
              <a:rPr sz="900" spc="40" dirty="0">
                <a:latin typeface="PMingLiU"/>
                <a:cs typeface="PMingLiU"/>
              </a:rPr>
              <a:t>,</a:t>
            </a:r>
            <a:r>
              <a:rPr sz="900" dirty="0">
                <a:latin typeface="PMingLiU"/>
                <a:cs typeface="PMingLiU"/>
              </a:rPr>
              <a:t>   </a:t>
            </a:r>
            <a:r>
              <a:rPr sz="900" spc="70" dirty="0">
                <a:latin typeface="PMingLiU"/>
                <a:cs typeface="PMingLiU"/>
              </a:rPr>
              <a:t> </a:t>
            </a:r>
            <a:r>
              <a:rPr sz="900" spc="65" dirty="0">
                <a:latin typeface="PMingLiU"/>
                <a:cs typeface="PMingLiU"/>
              </a:rPr>
              <a:t>6th</a:t>
            </a:r>
            <a:r>
              <a:rPr sz="900" dirty="0">
                <a:latin typeface="PMingLiU"/>
                <a:cs typeface="PMingLiU"/>
              </a:rPr>
              <a:t>   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edn.</a:t>
            </a:r>
            <a:r>
              <a:rPr sz="900" spc="30" dirty="0">
                <a:latin typeface="PMingLiU"/>
                <a:cs typeface="PMingLiU"/>
              </a:rPr>
              <a:t> </a:t>
            </a:r>
            <a:r>
              <a:rPr sz="900" spc="80" dirty="0">
                <a:latin typeface="PMingLiU"/>
                <a:cs typeface="PMingLiU"/>
              </a:rPr>
              <a:t>New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York: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60" dirty="0">
                <a:latin typeface="PMingLiU"/>
                <a:cs typeface="PMingLiU"/>
              </a:rPr>
              <a:t>McGraw-Hill </a:t>
            </a:r>
            <a:r>
              <a:rPr sz="900" spc="55" dirty="0">
                <a:latin typeface="PMingLiU"/>
                <a:cs typeface="PMingLiU"/>
              </a:rPr>
              <a:t>Kogakusha</a:t>
            </a:r>
            <a:r>
              <a:rPr sz="900" spc="65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Ltd.</a:t>
            </a:r>
            <a:endParaRPr sz="900">
              <a:latin typeface="PMingLiU"/>
              <a:cs typeface="PMingLiU"/>
            </a:endParaRPr>
          </a:p>
          <a:p>
            <a:pPr marL="149225" marR="5080" indent="-137160" algn="just">
              <a:lnSpc>
                <a:spcPct val="101299"/>
              </a:lnSpc>
              <a:spcBef>
                <a:spcPts val="5"/>
              </a:spcBef>
            </a:pPr>
            <a:r>
              <a:rPr sz="900" spc="35" dirty="0">
                <a:latin typeface="PMingLiU"/>
                <a:cs typeface="PMingLiU"/>
              </a:rPr>
              <a:t>Sneeden  </a:t>
            </a:r>
            <a:r>
              <a:rPr sz="900" spc="-110" dirty="0">
                <a:latin typeface="PMingLiU"/>
                <a:cs typeface="PMingLiU"/>
              </a:rPr>
              <a:t> </a:t>
            </a:r>
            <a:r>
              <a:rPr sz="900" spc="35" dirty="0">
                <a:latin typeface="PMingLiU"/>
                <a:cs typeface="PMingLiU"/>
              </a:rPr>
              <a:t>J-BO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114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114" dirty="0">
                <a:latin typeface="PMingLiU"/>
                <a:cs typeface="PMingLiU"/>
              </a:rPr>
              <a:t> </a:t>
            </a:r>
            <a:r>
              <a:rPr sz="900" spc="45" dirty="0">
                <a:latin typeface="PMingLiU"/>
                <a:cs typeface="PMingLiU"/>
              </a:rPr>
              <a:t>Kerr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110" dirty="0">
                <a:latin typeface="PMingLiU"/>
                <a:cs typeface="PMingLiU"/>
              </a:rPr>
              <a:t> </a:t>
            </a:r>
            <a:r>
              <a:rPr sz="900" spc="5" dirty="0">
                <a:latin typeface="PMingLiU"/>
                <a:cs typeface="PMingLiU"/>
              </a:rPr>
              <a:t>SV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12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(1969)</a:t>
            </a:r>
            <a:r>
              <a:rPr sz="900" dirty="0">
                <a:latin typeface="PMingLiU"/>
                <a:cs typeface="PMingLiU"/>
              </a:rPr>
              <a:t>  </a:t>
            </a:r>
            <a:r>
              <a:rPr sz="900" spc="-110" dirty="0">
                <a:latin typeface="PMingLiU"/>
                <a:cs typeface="PMingLiU"/>
              </a:rPr>
              <a:t> </a:t>
            </a:r>
            <a:r>
              <a:rPr sz="900" i="1" spc="25" dirty="0">
                <a:latin typeface="Book Antiqua"/>
                <a:cs typeface="Book Antiqua"/>
              </a:rPr>
              <a:t>Applied</a:t>
            </a:r>
            <a:r>
              <a:rPr sz="900" i="1" dirty="0">
                <a:latin typeface="Book Antiqua"/>
                <a:cs typeface="Book Antiqua"/>
              </a:rPr>
              <a:t>  </a:t>
            </a:r>
            <a:r>
              <a:rPr sz="900" i="1" spc="-80" dirty="0">
                <a:latin typeface="Book Antiqua"/>
                <a:cs typeface="Book Antiqua"/>
              </a:rPr>
              <a:t> </a:t>
            </a:r>
            <a:r>
              <a:rPr sz="900" i="1" spc="35" dirty="0">
                <a:latin typeface="Book Antiqua"/>
                <a:cs typeface="Book Antiqua"/>
              </a:rPr>
              <a:t>Heat</a:t>
            </a:r>
            <a:r>
              <a:rPr sz="900" i="1" dirty="0">
                <a:latin typeface="Book Antiqua"/>
                <a:cs typeface="Book Antiqua"/>
              </a:rPr>
              <a:t>  </a:t>
            </a:r>
            <a:r>
              <a:rPr sz="900" i="1" spc="-90" dirty="0">
                <a:latin typeface="Book Antiqua"/>
                <a:cs typeface="Book Antiqua"/>
              </a:rPr>
              <a:t> </a:t>
            </a:r>
            <a:r>
              <a:rPr sz="900" i="1" spc="45" dirty="0">
                <a:latin typeface="Book Antiqua"/>
                <a:cs typeface="Book Antiqua"/>
              </a:rPr>
              <a:t>for</a:t>
            </a:r>
            <a:r>
              <a:rPr sz="900" i="1" spc="30" dirty="0">
                <a:latin typeface="Book Antiqua"/>
                <a:cs typeface="Book Antiqua"/>
              </a:rPr>
              <a:t> </a:t>
            </a:r>
            <a:r>
              <a:rPr sz="900" i="1" spc="10" dirty="0">
                <a:latin typeface="Book Antiqua"/>
                <a:cs typeface="Book Antiqua"/>
              </a:rPr>
              <a:t>Engineers</a:t>
            </a:r>
            <a:r>
              <a:rPr sz="900" spc="40" dirty="0">
                <a:latin typeface="PMingLiU"/>
                <a:cs typeface="PMingLiU"/>
              </a:rPr>
              <a:t>,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95" dirty="0">
                <a:latin typeface="PMingLiU"/>
                <a:cs typeface="PMingLiU"/>
              </a:rPr>
              <a:t> </a:t>
            </a:r>
            <a:r>
              <a:rPr sz="900" spc="65" dirty="0">
                <a:latin typeface="PMingLiU"/>
                <a:cs typeface="PMingLiU"/>
              </a:rPr>
              <a:t>4th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90" dirty="0">
                <a:latin typeface="PMingLiU"/>
                <a:cs typeface="PMingLiU"/>
              </a:rPr>
              <a:t> </a:t>
            </a:r>
            <a:r>
              <a:rPr sz="900" spc="50" dirty="0">
                <a:latin typeface="PMingLiU"/>
                <a:cs typeface="PMingLiU"/>
              </a:rPr>
              <a:t>edn.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95" dirty="0">
                <a:latin typeface="PMingLiU"/>
                <a:cs typeface="PMingLiU"/>
              </a:rPr>
              <a:t> </a:t>
            </a:r>
            <a:r>
              <a:rPr sz="900" spc="55" dirty="0">
                <a:latin typeface="PMingLiU"/>
                <a:cs typeface="PMingLiU"/>
              </a:rPr>
              <a:t>London: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90" dirty="0">
                <a:latin typeface="PMingLiU"/>
                <a:cs typeface="PMingLiU"/>
              </a:rPr>
              <a:t> </a:t>
            </a:r>
            <a:r>
              <a:rPr sz="900" spc="30" dirty="0">
                <a:latin typeface="PMingLiU"/>
                <a:cs typeface="PMingLiU"/>
              </a:rPr>
              <a:t>Blackie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90" dirty="0">
                <a:latin typeface="PMingLiU"/>
                <a:cs typeface="PMingLiU"/>
              </a:rPr>
              <a:t> </a:t>
            </a:r>
            <a:r>
              <a:rPr sz="900" spc="45" dirty="0">
                <a:latin typeface="PMingLiU"/>
                <a:cs typeface="PMingLiU"/>
              </a:rPr>
              <a:t>Academic</a:t>
            </a:r>
            <a:r>
              <a:rPr sz="900" dirty="0">
                <a:latin typeface="PMingLiU"/>
                <a:cs typeface="PMingLiU"/>
              </a:rPr>
              <a:t> </a:t>
            </a:r>
            <a:r>
              <a:rPr sz="900" spc="90" dirty="0">
                <a:latin typeface="PMingLiU"/>
                <a:cs typeface="PMingLiU"/>
              </a:rPr>
              <a:t> </a:t>
            </a:r>
            <a:r>
              <a:rPr sz="900" spc="70" dirty="0">
                <a:latin typeface="PMingLiU"/>
                <a:cs typeface="PMingLiU"/>
              </a:rPr>
              <a:t>and</a:t>
            </a:r>
            <a:r>
              <a:rPr sz="900" spc="40" dirty="0">
                <a:latin typeface="PMingLiU"/>
                <a:cs typeface="PMingLiU"/>
              </a:rPr>
              <a:t> Professional.</a:t>
            </a:r>
            <a:endParaRPr sz="9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5246</Words>
  <Application>Microsoft Office PowerPoint</Application>
  <PresentationFormat>Custom</PresentationFormat>
  <Paragraphs>231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PII: B012227235800198X</dc:title>
  <dc:subject>Elsevier Science</dc:subject>
  <dc:creator>Dr Shimelis</dc:creator>
  <cp:lastModifiedBy>shimelis</cp:lastModifiedBy>
  <cp:revision>1</cp:revision>
  <dcterms:created xsi:type="dcterms:W3CDTF">2017-05-14T16:43:23Z</dcterms:created>
  <dcterms:modified xsi:type="dcterms:W3CDTF">2017-05-14T13:46:25Z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2003-12-31T00:00:00Z</vt:filetime>
  </property>
  <property fmtid="{D5CDD505-2E9C-101B-9397-08002B2CF9AE}" pid="3" name="Creator">
    <vt:lpwstr>Elsevier Science</vt:lpwstr>
  </property>
  <property fmtid="{D5CDD505-2E9C-101B-9397-08002B2CF9AE}" pid="4" name="LastSaved">
    <vt:filetime>2017-05-14T00:00:00Z</vt:filetime>
  </property>
</Properties>
</file>