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200900" cy="9715500"/>
  <p:notesSz cx="72009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6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011805"/>
            <a:ext cx="6120765" cy="2040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440680"/>
            <a:ext cx="5040629" cy="2428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388619"/>
            <a:ext cx="6480809" cy="155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234565"/>
            <a:ext cx="6480809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035415"/>
            <a:ext cx="230428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782" y="684265"/>
            <a:ext cx="2910840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080" indent="-137160" algn="just">
              <a:lnSpc>
                <a:spcPct val="101299"/>
              </a:lnSpc>
            </a:pPr>
            <a:r>
              <a:rPr sz="900" spc="55" dirty="0">
                <a:latin typeface="PMingLiU"/>
                <a:cs typeface="PMingLiU"/>
              </a:rPr>
              <a:t>McVeagh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P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Brand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Miller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J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(1997)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85" dirty="0">
                <a:latin typeface="PMingLiU"/>
                <a:cs typeface="PMingLiU"/>
              </a:rPr>
              <a:t>Human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milk</a:t>
            </a:r>
            <a:r>
              <a:rPr sz="900" spc="35" dirty="0">
                <a:latin typeface="PMingLiU"/>
                <a:cs typeface="PMingLiU"/>
              </a:rPr>
              <a:t> oligo-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saccharides: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only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the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breast.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Journal</a:t>
            </a:r>
            <a:r>
              <a:rPr sz="900" i="1" spc="35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spc="40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Paediatric</a:t>
            </a:r>
            <a:r>
              <a:rPr sz="900" i="1" spc="3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Child</a:t>
            </a:r>
            <a:r>
              <a:rPr sz="900" i="1" spc="15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Health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spc="50" dirty="0">
                <a:latin typeface="PMingLiU"/>
                <a:cs typeface="PMingLiU"/>
              </a:rPr>
              <a:t>33: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281-286.</a:t>
            </a:r>
            <a:endParaRPr sz="900">
              <a:latin typeface="PMingLiU"/>
              <a:cs typeface="PMingLiU"/>
            </a:endParaRPr>
          </a:p>
          <a:p>
            <a:pPr marL="149225" indent="-137160" algn="just">
              <a:lnSpc>
                <a:spcPct val="100000"/>
              </a:lnSpc>
              <a:spcBef>
                <a:spcPts val="10"/>
              </a:spcBef>
            </a:pPr>
            <a:r>
              <a:rPr sz="900" spc="40" dirty="0">
                <a:latin typeface="PMingLiU"/>
                <a:cs typeface="PMingLiU"/>
              </a:rPr>
              <a:t>Picciano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85" dirty="0">
                <a:latin typeface="PMingLiU"/>
                <a:cs typeface="PMingLiU"/>
              </a:rPr>
              <a:t>MF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(2001)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Representative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values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for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constituents</a:t>
            </a:r>
            <a:endParaRPr sz="900">
              <a:latin typeface="PMingLiU"/>
              <a:cs typeface="PMingLiU"/>
            </a:endParaRPr>
          </a:p>
          <a:p>
            <a:pPr marL="149225" marR="5080">
              <a:lnSpc>
                <a:spcPct val="101299"/>
              </a:lnSpc>
              <a:spcBef>
                <a:spcPts val="5"/>
              </a:spcBef>
            </a:pP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human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milk.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Pediatric</a:t>
            </a:r>
            <a:r>
              <a:rPr sz="900" i="1" spc="8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Clinics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North</a:t>
            </a:r>
            <a:r>
              <a:rPr sz="900" i="1" spc="80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America</a:t>
            </a:r>
            <a:r>
              <a:rPr sz="900" i="1" spc="80" dirty="0">
                <a:latin typeface="Book Antiqua"/>
                <a:cs typeface="Book Antiqua"/>
              </a:rPr>
              <a:t> </a:t>
            </a:r>
            <a:r>
              <a:rPr sz="900" spc="45" dirty="0">
                <a:latin typeface="PMingLiU"/>
                <a:cs typeface="PMingLiU"/>
              </a:rPr>
              <a:t>48: </a:t>
            </a:r>
            <a:r>
              <a:rPr sz="900" spc="90" dirty="0">
                <a:latin typeface="PMingLiU"/>
                <a:cs typeface="PMingLiU"/>
              </a:rPr>
              <a:t>53-67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(appendix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263-264).</a:t>
            </a:r>
            <a:endParaRPr sz="900">
              <a:latin typeface="PMingLiU"/>
              <a:cs typeface="PMingLiU"/>
            </a:endParaRPr>
          </a:p>
          <a:p>
            <a:pPr marL="149225" marR="5080" indent="-137160" algn="just">
              <a:lnSpc>
                <a:spcPts val="1100"/>
              </a:lnSpc>
              <a:spcBef>
                <a:spcPts val="30"/>
              </a:spcBef>
            </a:pPr>
            <a:r>
              <a:rPr sz="900" spc="45" dirty="0">
                <a:latin typeface="PMingLiU"/>
                <a:cs typeface="PMingLiU"/>
              </a:rPr>
              <a:t>Rodriguez-Palmero</a:t>
            </a:r>
            <a:r>
              <a:rPr sz="900" spc="90" dirty="0">
                <a:latin typeface="PMingLiU"/>
                <a:cs typeface="PMingLiU"/>
              </a:rPr>
              <a:t> M,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Koletzko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10" dirty="0">
                <a:latin typeface="PMingLiU"/>
                <a:cs typeface="PMingLiU"/>
              </a:rPr>
              <a:t>B,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Kunz</a:t>
            </a:r>
            <a:r>
              <a:rPr sz="900" spc="8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C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Jensen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R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(1999)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8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Nutritional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8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biochemical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properties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32760" y="684151"/>
            <a:ext cx="2910205" cy="974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715" algn="just">
              <a:lnSpc>
                <a:spcPct val="101299"/>
              </a:lnSpc>
            </a:pPr>
            <a:r>
              <a:rPr sz="900" spc="75" dirty="0">
                <a:latin typeface="PMingLiU"/>
                <a:cs typeface="PMingLiU"/>
              </a:rPr>
              <a:t>human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milk.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2.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Lipids,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micronutrients,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bioactive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factors.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Clinics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in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Perinatology</a:t>
            </a:r>
            <a:r>
              <a:rPr sz="900" i="1" spc="70" dirty="0">
                <a:latin typeface="Book Antiqua"/>
                <a:cs typeface="Book Antiqua"/>
              </a:rPr>
              <a:t> </a:t>
            </a:r>
            <a:r>
              <a:rPr sz="900" spc="50" dirty="0">
                <a:latin typeface="PMingLiU"/>
                <a:cs typeface="PMingLiU"/>
              </a:rPr>
              <a:t>26: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335-359.</a:t>
            </a:r>
            <a:endParaRPr sz="900">
              <a:latin typeface="PMingLiU"/>
              <a:cs typeface="PMingLiU"/>
            </a:endParaRPr>
          </a:p>
          <a:p>
            <a:pPr marL="149225" marR="5080" indent="-137160">
              <a:lnSpc>
                <a:spcPct val="101299"/>
              </a:lnSpc>
            </a:pPr>
            <a:r>
              <a:rPr sz="900" spc="45" dirty="0">
                <a:latin typeface="PMingLiU"/>
                <a:cs typeface="PMingLiU"/>
              </a:rPr>
              <a:t>Rudloff  </a:t>
            </a:r>
            <a:r>
              <a:rPr sz="900" spc="-25" dirty="0">
                <a:latin typeface="PMingLiU"/>
                <a:cs typeface="PMingLiU"/>
              </a:rPr>
              <a:t>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Kunz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C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(1997)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Protein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nonprotein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nitrogen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components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</a:t>
            </a:r>
            <a:r>
              <a:rPr sz="900" spc="9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human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milk,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bovine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milk,</a:t>
            </a:r>
            <a:r>
              <a:rPr sz="900" spc="9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endParaRPr sz="900">
              <a:latin typeface="PMingLiU"/>
              <a:cs typeface="PMingLiU"/>
            </a:endParaRPr>
          </a:p>
          <a:p>
            <a:pPr marL="149225" marR="5715" algn="just">
              <a:lnSpc>
                <a:spcPct val="101299"/>
              </a:lnSpc>
              <a:spcBef>
                <a:spcPts val="5"/>
              </a:spcBef>
            </a:pPr>
            <a:r>
              <a:rPr sz="900" spc="50" dirty="0">
                <a:latin typeface="PMingLiU"/>
                <a:cs typeface="PMingLiU"/>
              </a:rPr>
              <a:t>infant </a:t>
            </a:r>
            <a:r>
              <a:rPr sz="900" spc="-7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formula: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quantitative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8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qualitative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aspects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infant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nutrition.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05" dirty="0">
                <a:latin typeface="PMingLiU"/>
                <a:cs typeface="PMingLiU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Journal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95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9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Pediatric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90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Gastroenterology</a:t>
            </a:r>
            <a:r>
              <a:rPr sz="900" i="1" spc="1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spc="70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Nutrition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spc="50" dirty="0">
                <a:latin typeface="PMingLiU"/>
                <a:cs typeface="PMingLiU"/>
              </a:rPr>
              <a:t>24: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328-344.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685" y="4013822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4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3685" y="4152785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674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3685" y="429246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3685" y="4387506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5782" y="2961257"/>
            <a:ext cx="4420870" cy="506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ts val="1989"/>
              </a:lnSpc>
            </a:pPr>
            <a:r>
              <a:rPr sz="1800" spc="20" dirty="0">
                <a:latin typeface="Arial"/>
                <a:cs typeface="Arial"/>
              </a:rPr>
              <a:t>HYGIENE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IN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DAIRY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PRODUCTION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AND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PROCESSING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0062" y="4016867"/>
            <a:ext cx="2682875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sz="900" spc="30" dirty="0">
                <a:latin typeface="Arial"/>
                <a:cs typeface="Arial"/>
              </a:rPr>
              <a:t>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80" dirty="0">
                <a:latin typeface="Arial"/>
                <a:cs typeface="Arial"/>
              </a:rPr>
              <a:t>J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Reinemann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University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Wisconsin,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Madison, </a:t>
            </a:r>
            <a:r>
              <a:rPr sz="900" dirty="0">
                <a:latin typeface="Arial"/>
                <a:cs typeface="Arial"/>
              </a:rPr>
              <a:t>WI,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USA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800" spc="-5" dirty="0">
                <a:latin typeface="Arial"/>
                <a:cs typeface="Arial"/>
              </a:rPr>
              <a:t>Copyright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2002,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Elsevier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Science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Ltd.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Rights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Reserved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655" y="4969169"/>
            <a:ext cx="2910840" cy="206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80" dirty="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95"/>
              </a:spcBef>
            </a:pPr>
            <a:r>
              <a:rPr sz="1000" spc="50" dirty="0">
                <a:latin typeface="PMingLiU"/>
                <a:cs typeface="PMingLiU"/>
              </a:rPr>
              <a:t>This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article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overv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ew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prin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iples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hygiene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oduction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cessing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enco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ntered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milk-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dling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ent,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elemen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i- </a:t>
            </a:r>
            <a:r>
              <a:rPr sz="1000" spc="65" dirty="0">
                <a:latin typeface="PMingLiU"/>
                <a:cs typeface="PMingLiU"/>
              </a:rPr>
              <a:t>tation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20" dirty="0">
                <a:latin typeface="PMingLiU"/>
                <a:cs typeface="PMingLiU"/>
              </a:rPr>
              <a:t>ses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types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aners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itizers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described.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</a:t>
            </a:r>
            <a:r>
              <a:rPr sz="1000" spc="50" dirty="0">
                <a:latin typeface="PMingLiU"/>
                <a:cs typeface="PMingLiU"/>
              </a:rPr>
              <a:t>scription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hygie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procedu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on-fa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equipment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prese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separ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artic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i="1" spc="35" dirty="0">
                <a:latin typeface="Book Antiqua"/>
                <a:cs typeface="Book Antiqua"/>
              </a:rPr>
              <a:t>see</a:t>
            </a:r>
            <a:r>
              <a:rPr sz="1000" i="1" dirty="0">
                <a:latin typeface="Book Antiqua"/>
                <a:cs typeface="Book Antiqua"/>
              </a:rPr>
              <a:t> </a:t>
            </a:r>
            <a:r>
              <a:rPr sz="1000" i="1" spc="85" dirty="0">
                <a:latin typeface="Book Antiqua"/>
                <a:cs typeface="Book Antiqua"/>
              </a:rPr>
              <a:t> </a:t>
            </a:r>
            <a:r>
              <a:rPr sz="1000" spc="-15" dirty="0">
                <a:latin typeface="Palatino Linotype"/>
                <a:cs typeface="Palatino Linotype"/>
              </a:rPr>
              <a:t>Milking</a:t>
            </a:r>
            <a:r>
              <a:rPr sz="1000" dirty="0">
                <a:latin typeface="Palatino Linotype"/>
                <a:cs typeface="Palatino Linotype"/>
              </a:rPr>
              <a:t> </a:t>
            </a:r>
            <a:r>
              <a:rPr sz="1000" spc="90" dirty="0">
                <a:latin typeface="Palatino Linotype"/>
                <a:cs typeface="Palatino Linotype"/>
              </a:rPr>
              <a:t> </a:t>
            </a:r>
            <a:r>
              <a:rPr sz="1000" spc="-35" dirty="0">
                <a:latin typeface="Palatino Linotype"/>
                <a:cs typeface="Palatino Linotype"/>
              </a:rPr>
              <a:t>and</a:t>
            </a:r>
            <a:r>
              <a:rPr sz="1000" dirty="0">
                <a:latin typeface="Palatino Linotype"/>
                <a:cs typeface="Palatino Linotype"/>
              </a:rPr>
              <a:t> </a:t>
            </a:r>
            <a:r>
              <a:rPr sz="1000" spc="80" dirty="0">
                <a:latin typeface="Palatino Linotype"/>
                <a:cs typeface="Palatino Linotype"/>
              </a:rPr>
              <a:t> </a:t>
            </a:r>
            <a:r>
              <a:rPr sz="1000" spc="-30" dirty="0">
                <a:latin typeface="Palatino Linotype"/>
                <a:cs typeface="Palatino Linotype"/>
              </a:rPr>
              <a:t>Handling</a:t>
            </a:r>
            <a:r>
              <a:rPr sz="1000" dirty="0">
                <a:latin typeface="Palatino Linotype"/>
                <a:cs typeface="Palatino Linotype"/>
              </a:rPr>
              <a:t> </a:t>
            </a:r>
            <a:r>
              <a:rPr sz="1000" spc="85" dirty="0">
                <a:latin typeface="Palatino Linotype"/>
                <a:cs typeface="Palatino Linotype"/>
              </a:rPr>
              <a:t> </a:t>
            </a:r>
            <a:r>
              <a:rPr sz="1000" dirty="0">
                <a:latin typeface="Palatino Linotype"/>
                <a:cs typeface="Palatino Linotype"/>
              </a:rPr>
              <a:t>of </a:t>
            </a:r>
            <a:r>
              <a:rPr sz="1000" spc="80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Raw</a:t>
            </a:r>
            <a:r>
              <a:rPr sz="1000" dirty="0">
                <a:latin typeface="Palatino Linotype"/>
                <a:cs typeface="Palatino Linotype"/>
              </a:rPr>
              <a:t> </a:t>
            </a:r>
            <a:r>
              <a:rPr sz="1000" spc="85" dirty="0">
                <a:latin typeface="Palatino Linotype"/>
                <a:cs typeface="Palatino Linotype"/>
              </a:rPr>
              <a:t> </a:t>
            </a:r>
            <a:r>
              <a:rPr sz="1000" spc="5" dirty="0">
                <a:latin typeface="Palatino Linotype"/>
                <a:cs typeface="Palatino Linotype"/>
              </a:rPr>
              <a:t>Milk</a:t>
            </a:r>
            <a:r>
              <a:rPr sz="1000" spc="15" dirty="0">
                <a:latin typeface="PMingLiU"/>
                <a:cs typeface="PMingLiU"/>
              </a:rPr>
              <a:t>: </a:t>
            </a:r>
            <a:r>
              <a:rPr sz="1000" spc="55" dirty="0">
                <a:latin typeface="PMingLiU"/>
                <a:cs typeface="PMingLiU"/>
              </a:rPr>
              <a:t>Milking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Hyg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ene).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section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empha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izes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plan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deta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led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disc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ssion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cesses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</a:t>
            </a:r>
            <a:r>
              <a:rPr sz="1000" spc="45" dirty="0">
                <a:latin typeface="PMingLiU"/>
                <a:cs typeface="PMingLiU"/>
              </a:rPr>
              <a:t>sition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izing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ts.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655" y="7268847"/>
            <a:ext cx="2910840" cy="1759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55" dirty="0">
                <a:latin typeface="Arial"/>
                <a:cs typeface="Arial"/>
              </a:rPr>
              <a:t>Hygiene </a:t>
            </a:r>
            <a:r>
              <a:rPr sz="1100" spc="70" dirty="0">
                <a:latin typeface="Arial"/>
                <a:cs typeface="Arial"/>
              </a:rPr>
              <a:t>Principles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95"/>
              </a:spcBef>
            </a:pPr>
            <a:r>
              <a:rPr sz="1000" spc="50" dirty="0">
                <a:latin typeface="PMingLiU"/>
                <a:cs typeface="PMingLiU"/>
              </a:rPr>
              <a:t>Hygien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con</a:t>
            </a:r>
            <a:r>
              <a:rPr sz="1000" spc="7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itions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essenti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milk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60" dirty="0">
                <a:latin typeface="PMingLiU"/>
                <a:cs typeface="PMingLiU"/>
              </a:rPr>
              <a:t>handli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av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quality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as-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soc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red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she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f-life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well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tect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publ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saf</a:t>
            </a:r>
            <a:r>
              <a:rPr sz="1000" spc="45" dirty="0">
                <a:latin typeface="PMingLiU"/>
                <a:cs typeface="PMingLiU"/>
              </a:rPr>
              <a:t>ety.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food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product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should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free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levels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cteria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could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affect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could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foo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borne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illness.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foods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free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adultera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</a:t>
            </a:r>
            <a:r>
              <a:rPr sz="1000" spc="45" dirty="0">
                <a:latin typeface="PMingLiU"/>
                <a:cs typeface="PMingLiU"/>
              </a:rPr>
              <a:t>ds.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Quality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control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sanitat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20" dirty="0">
                <a:latin typeface="PMingLiU"/>
                <a:cs typeface="PMingLiU"/>
              </a:rPr>
              <a:t>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part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Haz</a:t>
            </a:r>
            <a:r>
              <a:rPr sz="1000" spc="75" dirty="0">
                <a:latin typeface="PMingLiU"/>
                <a:cs typeface="PMingLiU"/>
              </a:rPr>
              <a:t>ard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Analys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Critical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Con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rol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Point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(HAC</a:t>
            </a:r>
            <a:r>
              <a:rPr sz="1000" spc="8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P)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1618" y="4016790"/>
            <a:ext cx="2911475" cy="5012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marR="5080">
              <a:lnSpc>
                <a:spcPct val="100000"/>
              </a:lnSpc>
            </a:pPr>
            <a:r>
              <a:rPr sz="1000" spc="65" dirty="0">
                <a:latin typeface="PMingLiU"/>
                <a:cs typeface="PMingLiU"/>
              </a:rPr>
              <a:t>progra</a:t>
            </a:r>
            <a:r>
              <a:rPr sz="1000" spc="120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me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plants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i="1" spc="35" dirty="0">
                <a:latin typeface="Book Antiqua"/>
                <a:cs typeface="Book Antiqua"/>
              </a:rPr>
              <a:t>see</a:t>
            </a:r>
            <a:r>
              <a:rPr sz="1000" i="1" spc="45" dirty="0">
                <a:latin typeface="Book Antiqua"/>
                <a:cs typeface="Book Antiqua"/>
              </a:rPr>
              <a:t> </a:t>
            </a:r>
            <a:r>
              <a:rPr sz="1000" spc="-20" dirty="0">
                <a:latin typeface="Palatino Linotype"/>
                <a:cs typeface="Palatino Linotype"/>
              </a:rPr>
              <a:t>Haz</a:t>
            </a:r>
            <a:r>
              <a:rPr sz="1000" spc="-10" dirty="0">
                <a:latin typeface="Palatino Linotype"/>
                <a:cs typeface="Palatino Linotype"/>
              </a:rPr>
              <a:t>a</a:t>
            </a:r>
            <a:r>
              <a:rPr sz="1000" spc="-40" dirty="0">
                <a:latin typeface="Palatino Linotype"/>
                <a:cs typeface="Palatino Linotype"/>
              </a:rPr>
              <a:t>rd</a:t>
            </a:r>
            <a:r>
              <a:rPr sz="1000" spc="45" dirty="0">
                <a:latin typeface="Palatino Linotype"/>
                <a:cs typeface="Palatino Linotype"/>
              </a:rPr>
              <a:t> </a:t>
            </a:r>
            <a:r>
              <a:rPr sz="1000" spc="-35" dirty="0">
                <a:latin typeface="Palatino Linotype"/>
                <a:cs typeface="Palatino Linotype"/>
              </a:rPr>
              <a:t>Ana</a:t>
            </a:r>
            <a:r>
              <a:rPr sz="1000" spc="-10" dirty="0">
                <a:latin typeface="Palatino Linotype"/>
                <a:cs typeface="Palatino Linotype"/>
              </a:rPr>
              <a:t>l</a:t>
            </a:r>
            <a:r>
              <a:rPr sz="1000" spc="-40" dirty="0">
                <a:latin typeface="Palatino Linotype"/>
                <a:cs typeface="Palatino Linotype"/>
              </a:rPr>
              <a:t>ysis</a:t>
            </a:r>
            <a:r>
              <a:rPr sz="1000" spc="45" dirty="0">
                <a:latin typeface="Palatino Linotype"/>
                <a:cs typeface="Palatino Linotype"/>
              </a:rPr>
              <a:t> </a:t>
            </a:r>
            <a:r>
              <a:rPr sz="1000" spc="-35" dirty="0">
                <a:latin typeface="Palatino Linotype"/>
                <a:cs typeface="Palatino Linotype"/>
              </a:rPr>
              <a:t>and</a:t>
            </a:r>
            <a:r>
              <a:rPr sz="1000" spc="-15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Critical</a:t>
            </a:r>
            <a:r>
              <a:rPr sz="1000" spc="55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Con</a:t>
            </a:r>
            <a:r>
              <a:rPr sz="1000" dirty="0">
                <a:latin typeface="Palatino Linotype"/>
                <a:cs typeface="Palatino Linotype"/>
              </a:rPr>
              <a:t>t</a:t>
            </a:r>
            <a:r>
              <a:rPr sz="1000" spc="-10" dirty="0">
                <a:latin typeface="Palatino Linotype"/>
                <a:cs typeface="Palatino Linotype"/>
              </a:rPr>
              <a:t>rol</a:t>
            </a:r>
            <a:r>
              <a:rPr sz="1000" spc="45" dirty="0">
                <a:latin typeface="Palatino Linotype"/>
                <a:cs typeface="Palatino Linotype"/>
              </a:rPr>
              <a:t> </a:t>
            </a:r>
            <a:r>
              <a:rPr sz="1000" spc="-25" dirty="0">
                <a:latin typeface="Palatino Linotype"/>
                <a:cs typeface="Palatino Linotype"/>
              </a:rPr>
              <a:t>Point</a:t>
            </a:r>
            <a:r>
              <a:rPr sz="1000" spc="-15" dirty="0">
                <a:latin typeface="Palatino Linotype"/>
                <a:cs typeface="Palatino Linotype"/>
              </a:rPr>
              <a:t>s</a:t>
            </a:r>
            <a:r>
              <a:rPr sz="1000" spc="15" dirty="0">
                <a:latin typeface="PMingLiU"/>
                <a:cs typeface="PMingLiU"/>
              </a:rPr>
              <a:t>: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Plan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s).</a:t>
            </a:r>
            <a:endParaRPr sz="1000">
              <a:latin typeface="PMingLiU"/>
              <a:cs typeface="PMingLiU"/>
            </a:endParaRPr>
          </a:p>
          <a:p>
            <a:pPr marL="12700" marR="6350" indent="126364" algn="just">
              <a:lnSpc>
                <a:spcPct val="99600"/>
              </a:lnSpc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</a:t>
            </a:r>
            <a:r>
              <a:rPr sz="1000" spc="75" dirty="0">
                <a:latin typeface="PMingLiU"/>
                <a:cs typeface="PMingLiU"/>
              </a:rPr>
              <a:t>gramme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begins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milk-ha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dling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5" dirty="0">
                <a:latin typeface="PMingLiU"/>
                <a:cs typeface="PMingLiU"/>
              </a:rPr>
              <a:t> 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ensure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taminated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dling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handli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equipment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easily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sanitize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Effectiven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both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sanitizing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processes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nece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sary.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idual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bact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ria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rived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sites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attachm</a:t>
            </a:r>
            <a:r>
              <a:rPr sz="1000" spc="75" dirty="0">
                <a:latin typeface="PMingLiU"/>
                <a:cs typeface="PMingLiU"/>
              </a:rPr>
              <a:t>ent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tiplicati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n.</a:t>
            </a:r>
            <a:endParaRPr sz="1000">
              <a:latin typeface="PMingLiU"/>
              <a:cs typeface="PMingLiU"/>
            </a:endParaRPr>
          </a:p>
          <a:p>
            <a:pPr marL="12700" marR="5080" indent="125730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Hyg</a:t>
            </a:r>
            <a:r>
              <a:rPr sz="1000" spc="35" dirty="0">
                <a:latin typeface="PMingLiU"/>
                <a:cs typeface="PMingLiU"/>
              </a:rPr>
              <a:t>ienic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principles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milk-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andling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equipme</a:t>
            </a:r>
            <a:r>
              <a:rPr sz="1000" spc="70" dirty="0">
                <a:latin typeface="PMingLiU"/>
                <a:cs typeface="PMingLiU"/>
              </a:rPr>
              <a:t>nt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similar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duction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facilities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diary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farms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milk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faciliti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plan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general,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plan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sop</a:t>
            </a:r>
            <a:r>
              <a:rPr sz="1000" spc="7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isticated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ems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complex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circuits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35" dirty="0">
                <a:latin typeface="PMingLiU"/>
                <a:cs typeface="PMingLiU"/>
              </a:rPr>
              <a:t> scale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plants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cally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0" dirty="0">
                <a:latin typeface="PMingLiU"/>
                <a:cs typeface="PMingLiU"/>
              </a:rPr>
              <a:t>in-place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(CIP)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ems,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s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ds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gh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k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55" dirty="0">
                <a:latin typeface="PMingLiU"/>
                <a:cs typeface="PMingLiU"/>
              </a:rPr>
              <a:t>handling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(pipes,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stora</a:t>
            </a:r>
            <a:r>
              <a:rPr sz="1000" spc="7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tanks,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process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container</a:t>
            </a:r>
            <a:r>
              <a:rPr sz="1000" spc="6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exchang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rs, </a:t>
            </a:r>
            <a:r>
              <a:rPr sz="1000" spc="35" dirty="0">
                <a:latin typeface="PMingLiU"/>
                <a:cs typeface="PMingLiU"/>
              </a:rPr>
              <a:t>etc.).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 </a:t>
            </a:r>
            <a:r>
              <a:rPr sz="1000" spc="7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 system</a:t>
            </a:r>
            <a:r>
              <a:rPr sz="1000" spc="45" dirty="0">
                <a:latin typeface="PMingLiU"/>
                <a:cs typeface="PMingLiU"/>
              </a:rPr>
              <a:t> per-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forms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fu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ctions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witho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disasse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bling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milk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60" dirty="0">
                <a:latin typeface="PMingLiU"/>
                <a:cs typeface="PMingLiU"/>
              </a:rPr>
              <a:t>handli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equip-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ment.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howev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typically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55" dirty="0">
                <a:latin typeface="PMingLiU"/>
                <a:cs typeface="PMingLiU"/>
              </a:rPr>
              <a:t>nents</a:t>
            </a:r>
            <a:r>
              <a:rPr sz="1000" spc="45" dirty="0">
                <a:latin typeface="PMingLiU"/>
                <a:cs typeface="PMingLiU"/>
              </a:rPr>
              <a:t> in </a:t>
            </a:r>
            <a:r>
              <a:rPr sz="1000" spc="75" dirty="0">
                <a:latin typeface="PMingLiU"/>
                <a:cs typeface="PMingLiU"/>
              </a:rPr>
              <a:t>both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plants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farms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disasse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bled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manu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mean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5730" algn="just">
              <a:lnSpc>
                <a:spcPct val="99600"/>
              </a:lnSpc>
            </a:pP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ultra-high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(UHT)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20" dirty="0">
                <a:latin typeface="PMingLiU"/>
                <a:cs typeface="PMingLiU"/>
              </a:rPr>
              <a:t>ses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60" dirty="0">
                <a:latin typeface="PMingLiU"/>
                <a:cs typeface="PMingLiU"/>
              </a:rPr>
              <a:t>tinuous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sterile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product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plied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asep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ckaging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line.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reme</a:t>
            </a:r>
            <a:r>
              <a:rPr sz="1000" spc="70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sterile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ditions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bo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packag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equipment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makes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UHT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plan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espe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ially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challengi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Mineral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tein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deposit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celerated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heat</a:t>
            </a:r>
            <a:r>
              <a:rPr sz="1000" spc="50" dirty="0">
                <a:latin typeface="PMingLiU"/>
                <a:cs typeface="PMingLiU"/>
              </a:rPr>
              <a:t>-exchange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UHT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95782" y="313916"/>
            <a:ext cx="34131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1360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HYGIENE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DAIRY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PRODUCTION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564" y="686681"/>
            <a:ext cx="2911475" cy="713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25" dirty="0">
                <a:latin typeface="PMingLiU"/>
                <a:cs typeface="PMingLiU"/>
              </a:rPr>
              <a:t>ses,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furt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increasi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challeng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cle</a:t>
            </a:r>
            <a:r>
              <a:rPr sz="1000" spc="45" dirty="0">
                <a:latin typeface="PMingLiU"/>
                <a:cs typeface="PMingLiU"/>
              </a:rPr>
              <a:t>an-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sanitizing.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Heat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exchange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surfaces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prese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diffic</a:t>
            </a:r>
            <a:r>
              <a:rPr sz="1000" spc="40" dirty="0">
                <a:latin typeface="PMingLiU"/>
                <a:cs typeface="PMingLiU"/>
              </a:rPr>
              <a:t>u</a:t>
            </a:r>
            <a:r>
              <a:rPr sz="1000" spc="30" dirty="0">
                <a:latin typeface="PMingLiU"/>
                <a:cs typeface="PMingLiU"/>
              </a:rPr>
              <a:t>lties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diffic</a:t>
            </a:r>
            <a:r>
              <a:rPr sz="1000" spc="40" dirty="0">
                <a:latin typeface="PMingLiU"/>
                <a:cs typeface="PMingLiU"/>
              </a:rPr>
              <a:t>ult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achieve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 velocity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resultant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vigoro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mechan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Imp</a:t>
            </a:r>
            <a:r>
              <a:rPr sz="1000" spc="50" dirty="0">
                <a:latin typeface="PMingLiU"/>
                <a:cs typeface="PMingLiU"/>
              </a:rPr>
              <a:t>roved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icals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regimes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areas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res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arch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 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past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10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years.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70" dirty="0">
                <a:latin typeface="PMingLiU"/>
                <a:cs typeface="PMingLiU"/>
              </a:rPr>
              <a:t>Water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ma1or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constitu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alm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st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spc="80" dirty="0">
                <a:latin typeface="PMingLiU"/>
                <a:cs typeface="PMingLiU"/>
              </a:rPr>
              <a:t> and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sanitizing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compound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nce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suspend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solids,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minera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ot</a:t>
            </a:r>
            <a:r>
              <a:rPr sz="1000" spc="9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dissolv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stituen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significant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influen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effi- </a:t>
            </a:r>
            <a:r>
              <a:rPr sz="1000" spc="40" dirty="0">
                <a:latin typeface="PMingLiU"/>
                <a:cs typeface="PMingLiU"/>
              </a:rPr>
              <a:t>cacy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ts.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Chem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cal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rations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 inc</a:t>
            </a:r>
            <a:r>
              <a:rPr sz="1000" spc="45" dirty="0">
                <a:latin typeface="PMingLiU"/>
                <a:cs typeface="PMingLiU"/>
              </a:rPr>
              <a:t>reased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account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 some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compon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'hardn</a:t>
            </a:r>
            <a:r>
              <a:rPr sz="1000" spc="8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ss'.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econ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mical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treat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rath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</a:t>
            </a:r>
            <a:r>
              <a:rPr sz="1000" spc="55" dirty="0">
                <a:latin typeface="PMingLiU"/>
                <a:cs typeface="PMingLiU"/>
              </a:rPr>
              <a:t>ensate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adding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treat-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remove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spec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fic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compon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nts,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iron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silicat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option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or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75" dirty="0">
                <a:latin typeface="PMingLiU"/>
                <a:cs typeface="PMingLiU"/>
              </a:rPr>
              <a:t> to </a:t>
            </a:r>
            <a:r>
              <a:rPr sz="1000" spc="40" dirty="0">
                <a:latin typeface="PMingLiU"/>
                <a:cs typeface="PMingLiU"/>
              </a:rPr>
              <a:t>achie</a:t>
            </a:r>
            <a:r>
              <a:rPr sz="1000" spc="60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adequate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sanitat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on.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60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mg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l</a:t>
            </a:r>
            <a:r>
              <a:rPr sz="975" spc="525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baseline="38461" dirty="0">
                <a:latin typeface="PMingLiU"/>
                <a:cs typeface="PMingLiU"/>
              </a:rPr>
              <a:t> </a:t>
            </a:r>
            <a:r>
              <a:rPr sz="975" spc="-89" baseline="38461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hardness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mponen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45" dirty="0">
                <a:latin typeface="PMingLiU"/>
                <a:cs typeface="PMingLiU"/>
              </a:rPr>
              <a:t>consi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ered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soft,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60-1</a:t>
            </a:r>
            <a:r>
              <a:rPr sz="1000" spc="110" dirty="0">
                <a:latin typeface="PMingLiU"/>
                <a:cs typeface="PMingLiU"/>
              </a:rPr>
              <a:t>2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mg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975" spc="525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spc="52" baseline="38461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mode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ately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hard,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120-</a:t>
            </a:r>
            <a:r>
              <a:rPr sz="1000" spc="110" dirty="0">
                <a:latin typeface="PMingLiU"/>
                <a:cs typeface="PMingLiU"/>
              </a:rPr>
              <a:t>1</a:t>
            </a:r>
            <a:r>
              <a:rPr sz="1000" spc="80" dirty="0">
                <a:latin typeface="PMingLiU"/>
                <a:cs typeface="PMingLiU"/>
              </a:rPr>
              <a:t>80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mg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20" baseline="38461" dirty="0">
                <a:latin typeface="PMingLiU"/>
                <a:cs typeface="PMingLiU"/>
              </a:rPr>
              <a:t>1 </a:t>
            </a:r>
            <a:r>
              <a:rPr sz="1000" spc="70" dirty="0">
                <a:latin typeface="PMingLiU"/>
                <a:cs typeface="PMingLiU"/>
              </a:rPr>
              <a:t>hard,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bove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180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mg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baseline="38461" dirty="0">
                <a:latin typeface="PMingLiU"/>
                <a:cs typeface="PMingLiU"/>
              </a:rPr>
              <a:t> </a:t>
            </a:r>
            <a:r>
              <a:rPr sz="975" spc="-67" baseline="38461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hard.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700"/>
              </a:lnSpc>
            </a:pPr>
            <a:r>
              <a:rPr sz="1000" spc="45" dirty="0">
                <a:latin typeface="PMingLiU"/>
                <a:cs typeface="PMingLiU"/>
              </a:rPr>
              <a:t>CIP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ems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combinati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thermal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mechan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sanitati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cle</a:t>
            </a:r>
            <a:r>
              <a:rPr sz="1000" spc="45" dirty="0">
                <a:latin typeface="PMingLiU"/>
                <a:cs typeface="PMingLiU"/>
              </a:rPr>
              <a:t>aning/san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tizing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failure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resu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fa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three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compon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nts.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Chem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cal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action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vided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constitu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sanitizing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ions.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rmal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55" dirty="0">
                <a:latin typeface="PMingLiU"/>
                <a:cs typeface="PMingLiU"/>
              </a:rPr>
              <a:t>provid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heating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solutions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before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circul</a:t>
            </a:r>
            <a:r>
              <a:rPr sz="1000" spc="55" dirty="0">
                <a:latin typeface="PMingLiU"/>
                <a:cs typeface="PMingLiU"/>
              </a:rPr>
              <a:t>ation.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Heat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added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exchang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cleaning </a:t>
            </a:r>
            <a:r>
              <a:rPr sz="1000" spc="35" dirty="0">
                <a:latin typeface="PMingLiU"/>
                <a:cs typeface="PMingLiU"/>
              </a:rPr>
              <a:t>flow </a:t>
            </a:r>
            <a:r>
              <a:rPr sz="1000" spc="40" dirty="0">
                <a:latin typeface="PMingLiU"/>
                <a:cs typeface="PMingLiU"/>
              </a:rPr>
              <a:t>cir</a:t>
            </a:r>
            <a:r>
              <a:rPr sz="1000" spc="45" dirty="0">
                <a:latin typeface="PMingLiU"/>
                <a:cs typeface="PMingLiU"/>
              </a:rPr>
              <a:t>cuit.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Mechan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cal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ced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turbu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pipes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ipment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latively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small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cros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-sect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on.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compon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cros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-secti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d/or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volu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mechani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action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uced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spray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onto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d-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difficult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mainta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ures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spraying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opera-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tions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conditions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chemica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centrati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sit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ations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whe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mechan</a:t>
            </a:r>
            <a:r>
              <a:rPr sz="1000" spc="35" dirty="0">
                <a:latin typeface="PMingLiU"/>
                <a:cs typeface="PMingLiU"/>
              </a:rPr>
              <a:t>ical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thermal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lim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ted.</a:t>
            </a:r>
            <a:endParaRPr sz="1000">
              <a:latin typeface="PMingLiU"/>
              <a:cs typeface="PMingLiU"/>
            </a:endParaRPr>
          </a:p>
          <a:p>
            <a:pPr marL="12700" marR="5715" indent="126364" algn="just">
              <a:lnSpc>
                <a:spcPct val="99500"/>
              </a:lnSpc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cleaning</a:t>
            </a:r>
            <a:r>
              <a:rPr sz="1000" spc="35" dirty="0">
                <a:latin typeface="PMingLiU"/>
                <a:cs typeface="PMingLiU"/>
              </a:rPr>
              <a:t>/</a:t>
            </a:r>
            <a:r>
              <a:rPr sz="1000" spc="40" dirty="0">
                <a:latin typeface="PMingLiU"/>
                <a:cs typeface="PMingLiU"/>
              </a:rPr>
              <a:t>sanitizing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typica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follo</a:t>
            </a:r>
            <a:r>
              <a:rPr sz="1000" spc="90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compon</a:t>
            </a:r>
            <a:r>
              <a:rPr sz="1000" spc="45" dirty="0">
                <a:latin typeface="PMingLiU"/>
                <a:cs typeface="PMingLiU"/>
              </a:rPr>
              <a:t>ents,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combi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single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step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contain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sever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 steps: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070" y="7975334"/>
            <a:ext cx="2910840" cy="106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 marR="5080" indent="-169545" algn="just">
              <a:lnSpc>
                <a:spcPct val="100000"/>
              </a:lnSpc>
            </a:pPr>
            <a:r>
              <a:rPr sz="1000" spc="60" dirty="0">
                <a:latin typeface="PMingLiU"/>
                <a:cs typeface="PMingLiU"/>
              </a:rPr>
              <a:t>1.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Residual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large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debris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removed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allowing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mponen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drain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disc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rding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collected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material.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process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facilit</a:t>
            </a:r>
            <a:r>
              <a:rPr sz="1000" spc="55" dirty="0">
                <a:latin typeface="PMingLiU"/>
                <a:cs typeface="PMingLiU"/>
              </a:rPr>
              <a:t>ated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pass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ess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under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vacu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</a:t>
            </a:r>
            <a:r>
              <a:rPr sz="1000" spc="50" dirty="0">
                <a:latin typeface="PMingLiU"/>
                <a:cs typeface="PMingLiU"/>
              </a:rPr>
              <a:t>nents.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essenti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compon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dair</a:t>
            </a:r>
            <a:r>
              <a:rPr sz="1000" spc="70" dirty="0">
                <a:latin typeface="PMingLiU"/>
                <a:cs typeface="PMingLiU"/>
              </a:rPr>
              <a:t>y</a:t>
            </a:r>
            <a:r>
              <a:rPr sz="1000" spc="40" dirty="0">
                <a:latin typeface="PMingLiU"/>
                <a:cs typeface="PMingLiU"/>
              </a:rPr>
              <a:t>-process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installed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drain.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4045" y="687454"/>
            <a:ext cx="2911475" cy="4100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 marR="5080" indent="-168910" algn="just">
              <a:lnSpc>
                <a:spcPct val="100000"/>
              </a:lnSpc>
              <a:buAutoNum type="arabicPeriod" startAt="2"/>
              <a:tabLst>
                <a:tab pos="182245" algn="l"/>
              </a:tabLst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preri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applied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orga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load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elimina</a:t>
            </a:r>
            <a:r>
              <a:rPr sz="1000" spc="40" dirty="0">
                <a:latin typeface="PMingLiU"/>
                <a:cs typeface="PMingLiU"/>
              </a:rPr>
              <a:t>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remaini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resid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product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eas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solub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suspenda</a:t>
            </a:r>
            <a:r>
              <a:rPr sz="1000" spc="75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ts.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erinse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wa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med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fer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layers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begin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wett</a:t>
            </a:r>
            <a:r>
              <a:rPr sz="1000" spc="50" dirty="0">
                <a:latin typeface="PMingLiU"/>
                <a:cs typeface="PMingLiU"/>
              </a:rPr>
              <a:t>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loos</a:t>
            </a:r>
            <a:r>
              <a:rPr sz="1000" spc="50" dirty="0">
                <a:latin typeface="PMingLiU"/>
                <a:cs typeface="PMingLiU"/>
              </a:rPr>
              <a:t>ening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adhered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facilit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sub-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sequent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ions.</a:t>
            </a:r>
            <a:endParaRPr sz="1000">
              <a:latin typeface="PMingLiU"/>
              <a:cs typeface="PMingLiU"/>
            </a:endParaRPr>
          </a:p>
          <a:p>
            <a:pPr marL="182245" marR="5715" indent="-169545" algn="just">
              <a:lnSpc>
                <a:spcPct val="99700"/>
              </a:lnSpc>
              <a:buAutoNum type="arabicPeriod" startAt="2"/>
              <a:tabLst>
                <a:tab pos="182245" algn="l"/>
              </a:tabLst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</a:t>
            </a:r>
            <a:r>
              <a:rPr sz="1000" spc="80" dirty="0">
                <a:latin typeface="PMingLiU"/>
                <a:cs typeface="PMingLiU"/>
              </a:rPr>
              <a:t>und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ap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lied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ove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aining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organ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dep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sits.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Deter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ents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rface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tension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lution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effec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ively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wet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</a:t>
            </a:r>
            <a:r>
              <a:rPr sz="1000" spc="60" dirty="0">
                <a:latin typeface="PMingLiU"/>
                <a:cs typeface="PMingLiU"/>
              </a:rPr>
              <a:t>netrate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ad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facilit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subsequ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oval.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Va</a:t>
            </a:r>
            <a:r>
              <a:rPr sz="1000" spc="45" dirty="0">
                <a:latin typeface="PMingLiU"/>
                <a:cs typeface="PMingLiU"/>
              </a:rPr>
              <a:t>rious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compon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deterge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act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displace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dhered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soi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sap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ni-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ficati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fats,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peptiz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proteins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diss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lving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</a:t>
            </a:r>
            <a:r>
              <a:rPr sz="1000" spc="40" dirty="0">
                <a:latin typeface="PMingLiU"/>
                <a:cs typeface="PMingLiU"/>
              </a:rPr>
              <a:t>erals.</a:t>
            </a:r>
            <a:endParaRPr sz="1000">
              <a:latin typeface="PMingLiU"/>
              <a:cs typeface="PMingLiU"/>
            </a:endParaRPr>
          </a:p>
          <a:p>
            <a:pPr marL="181610" marR="6350" indent="-168910" algn="just">
              <a:lnSpc>
                <a:spcPts val="1200"/>
              </a:lnSpc>
              <a:spcBef>
                <a:spcPts val="35"/>
              </a:spcBef>
              <a:buAutoNum type="arabicPeriod" startAt="2"/>
              <a:tabLst>
                <a:tab pos="182245" algn="l"/>
              </a:tabLst>
            </a:pPr>
            <a:r>
              <a:rPr sz="1000" spc="55" dirty="0">
                <a:latin typeface="PMingLiU"/>
                <a:cs typeface="PMingLiU"/>
              </a:rPr>
              <a:t>An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wash</a:t>
            </a:r>
            <a:r>
              <a:rPr sz="1000" spc="65" dirty="0">
                <a:latin typeface="PMingLiU"/>
                <a:cs typeface="PMingLiU"/>
              </a:rPr>
              <a:t> may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ap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lied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diss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lve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</a:t>
            </a:r>
            <a:r>
              <a:rPr sz="1000" spc="45" dirty="0">
                <a:latin typeface="PMingLiU"/>
                <a:cs typeface="PMingLiU"/>
              </a:rPr>
              <a:t>eral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dep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sits.</a:t>
            </a:r>
            <a:endParaRPr sz="1000">
              <a:latin typeface="PMingLiU"/>
              <a:cs typeface="PMingLiU"/>
            </a:endParaRPr>
          </a:p>
          <a:p>
            <a:pPr marL="181610" marR="5715" indent="-168910" algn="just">
              <a:lnSpc>
                <a:spcPts val="1200"/>
              </a:lnSpc>
              <a:buAutoNum type="arabicPeriod" startAt="2"/>
              <a:tabLst>
                <a:tab pos="182245" algn="l"/>
              </a:tabLst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fin</a:t>
            </a:r>
            <a:r>
              <a:rPr sz="1000" spc="4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rinse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applied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carry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away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suspend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step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ove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resid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ions.</a:t>
            </a:r>
            <a:endParaRPr sz="1000">
              <a:latin typeface="PMingLiU"/>
              <a:cs typeface="PMingLiU"/>
            </a:endParaRPr>
          </a:p>
          <a:p>
            <a:pPr marL="181610" indent="-168910" algn="just">
              <a:lnSpc>
                <a:spcPts val="1150"/>
              </a:lnSpc>
              <a:buAutoNum type="arabicPeriod" startAt="2"/>
              <a:tabLst>
                <a:tab pos="182245" algn="l"/>
              </a:tabLst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sanitizer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plied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kill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remain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endParaRPr sz="1000">
              <a:latin typeface="PMingLiU"/>
              <a:cs typeface="PMingLiU"/>
            </a:endParaRPr>
          </a:p>
          <a:p>
            <a:pPr marL="181610" marR="5080" algn="just">
              <a:lnSpc>
                <a:spcPts val="1200"/>
              </a:lnSpc>
              <a:spcBef>
                <a:spcPts val="35"/>
              </a:spcBef>
            </a:pPr>
            <a:r>
              <a:rPr sz="1000" spc="55" dirty="0">
                <a:latin typeface="PMingLiU"/>
                <a:cs typeface="PMingLiU"/>
              </a:rPr>
              <a:t>bact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ria.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itation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</a:t>
            </a:r>
            <a:r>
              <a:rPr sz="1000" spc="60" dirty="0">
                <a:latin typeface="PMingLiU"/>
                <a:cs typeface="PMingLiU"/>
              </a:rPr>
              <a:t>rformed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immed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ately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aft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equipment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again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mediately,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prior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next</a:t>
            </a:r>
            <a:r>
              <a:rPr sz="1000" spc="40" dirty="0">
                <a:latin typeface="PMingLiU"/>
                <a:cs typeface="PMingLiU"/>
              </a:rPr>
              <a:t> 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milk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55" dirty="0">
                <a:latin typeface="PMingLiU"/>
                <a:cs typeface="PMingLiU"/>
              </a:rPr>
              <a:t>handling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60" dirty="0">
                <a:latin typeface="PMingLiU"/>
                <a:cs typeface="PMingLiU"/>
              </a:rPr>
              <a:t>any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su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55" dirty="0">
                <a:latin typeface="PMingLiU"/>
                <a:cs typeface="PMingLiU"/>
              </a:rPr>
              <a:t>stantial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idle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time.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3792" y="4927098"/>
            <a:ext cx="2912110" cy="4100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00" algn="just">
              <a:lnSpc>
                <a:spcPct val="100000"/>
              </a:lnSpc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normal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freque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cy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plants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65" dirty="0">
                <a:latin typeface="PMingLiU"/>
                <a:cs typeface="PMingLiU"/>
              </a:rPr>
              <a:t>on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y,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corr</a:t>
            </a:r>
            <a:r>
              <a:rPr sz="1000" spc="65" dirty="0">
                <a:latin typeface="PMingLiU"/>
                <a:cs typeface="PMingLiU"/>
              </a:rPr>
              <a:t>espon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brea</a:t>
            </a:r>
            <a:r>
              <a:rPr sz="1000" spc="85" dirty="0">
                <a:latin typeface="PMingLiU"/>
                <a:cs typeface="PMingLiU"/>
              </a:rPr>
              <a:t>k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mal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schedu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interval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longer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compon</a:t>
            </a:r>
            <a:r>
              <a:rPr sz="1000" spc="45" dirty="0">
                <a:latin typeface="PMingLiU"/>
                <a:cs typeface="PMingLiU"/>
              </a:rPr>
              <a:t>ents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tinuous</a:t>
            </a:r>
            <a:r>
              <a:rPr sz="1000" spc="30" dirty="0">
                <a:latin typeface="PMingLiU"/>
                <a:cs typeface="PMingLiU"/>
              </a:rPr>
              <a:t>ly.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far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machines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cleaned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often,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us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ally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least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twice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three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times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per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day,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corresp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nding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frequ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ncy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herd.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15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frequ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quir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machine</a:t>
            </a:r>
            <a:r>
              <a:rPr sz="1000" spc="45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even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tinu-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ou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ly,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 be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reased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bacteri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load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han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ling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nonp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steu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ized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product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significa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bact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rial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load.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9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st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m-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itizing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to</a:t>
            </a:r>
            <a:r>
              <a:rPr sz="1000" spc="50" dirty="0">
                <a:latin typeface="PMingLiU"/>
                <a:cs typeface="PMingLiU"/>
              </a:rPr>
              <a:t> reduce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consu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ption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</a:t>
            </a:r>
            <a:r>
              <a:rPr sz="1000" spc="35" dirty="0">
                <a:latin typeface="PMingLiU"/>
                <a:cs typeface="PMingLiU"/>
              </a:rPr>
              <a:t>imize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envi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onmen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imp</a:t>
            </a:r>
            <a:r>
              <a:rPr sz="1000" spc="45" dirty="0">
                <a:latin typeface="PMingLiU"/>
                <a:cs typeface="PMingLiU"/>
              </a:rPr>
              <a:t>acts.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v</a:t>
            </a:r>
            <a:r>
              <a:rPr sz="1000" spc="40" dirty="0">
                <a:latin typeface="PMingLiU"/>
                <a:cs typeface="PMingLiU"/>
              </a:rPr>
              <a:t>erall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als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aided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ensur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mechan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forces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their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greatest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ad</a:t>
            </a:r>
            <a:r>
              <a:rPr sz="1000" spc="70" dirty="0">
                <a:latin typeface="PMingLiU"/>
                <a:cs typeface="PMingLiU"/>
              </a:rPr>
              <a:t>v</a:t>
            </a:r>
            <a:r>
              <a:rPr sz="1000" spc="55" dirty="0">
                <a:latin typeface="PMingLiU"/>
                <a:cs typeface="PMingLiU"/>
              </a:rPr>
              <a:t>antage.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Optimiz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hanic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ctions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usage.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detailed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knowledge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compo</a:t>
            </a:r>
            <a:r>
              <a:rPr sz="1000" spc="50" dirty="0">
                <a:latin typeface="PMingLiU"/>
                <a:cs typeface="PMingLiU"/>
              </a:rPr>
              <a:t>sition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indi-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vidual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plant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optimal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ulations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both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ensure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30" dirty="0">
                <a:latin typeface="PMingLiU"/>
                <a:cs typeface="PMingLiU"/>
              </a:rPr>
              <a:t>gienic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plant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avoid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overuse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added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benefit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opti</a:t>
            </a:r>
            <a:r>
              <a:rPr sz="1000" spc="12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izing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centrati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wear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degrada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continued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arch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deve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op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02736" y="313916"/>
            <a:ext cx="34010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HYGIENE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DAIRY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PRODUCTION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5" dirty="0">
                <a:latin typeface="Tw Cen MT"/>
                <a:cs typeface="Tw Cen MT"/>
              </a:rPr>
              <a:t>1361</a:t>
            </a:r>
            <a:endParaRPr sz="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402" y="686681"/>
            <a:ext cx="2911475" cy="1974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sanitizing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pose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fewer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enviro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mental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conce</a:t>
            </a:r>
            <a:r>
              <a:rPr sz="1000" spc="45" dirty="0">
                <a:latin typeface="PMingLiU"/>
                <a:cs typeface="PMingLiU"/>
              </a:rPr>
              <a:t>rns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tradition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ca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30" dirty="0">
                <a:latin typeface="PMingLiU"/>
                <a:cs typeface="PMingLiU"/>
              </a:rPr>
              <a:t>stics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ine-based </a:t>
            </a:r>
            <a:r>
              <a:rPr sz="1000" spc="75" dirty="0">
                <a:latin typeface="PMingLiU"/>
                <a:cs typeface="PMingLiU"/>
              </a:rPr>
              <a:t>compoun</a:t>
            </a:r>
            <a:r>
              <a:rPr sz="1000" spc="45" dirty="0">
                <a:latin typeface="PMingLiU"/>
                <a:cs typeface="PMingLiU"/>
              </a:rPr>
              <a:t>ds.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700"/>
              </a:lnSpc>
            </a:pPr>
            <a:r>
              <a:rPr sz="1000" spc="40" dirty="0">
                <a:latin typeface="PMingLiU"/>
                <a:cs typeface="PMingLiU"/>
              </a:rPr>
              <a:t>It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become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common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captu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reuse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solutions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plan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practice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results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nsiderab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sav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ngs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well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significa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reduction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harge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enviro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ment.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Seve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attemp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employ</a:t>
            </a:r>
            <a:r>
              <a:rPr sz="1000" spc="50" dirty="0">
                <a:latin typeface="PMingLiU"/>
                <a:cs typeface="PMingLiU"/>
              </a:rPr>
              <a:t> 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recy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ling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farms,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prac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ice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beco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widesp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ead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because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reased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comple</a:t>
            </a:r>
            <a:r>
              <a:rPr sz="1000" spc="70" dirty="0">
                <a:latin typeface="PMingLiU"/>
                <a:cs typeface="PMingLiU"/>
              </a:rPr>
              <a:t>x</a:t>
            </a:r>
            <a:r>
              <a:rPr sz="1000" spc="40" dirty="0">
                <a:latin typeface="PMingLiU"/>
                <a:cs typeface="PMingLiU"/>
              </a:rPr>
              <a:t>ity,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additional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manag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rements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marg</a:t>
            </a:r>
            <a:r>
              <a:rPr sz="1000" spc="45" dirty="0">
                <a:latin typeface="PMingLiU"/>
                <a:cs typeface="PMingLiU"/>
              </a:rPr>
              <a:t>inal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eco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omics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recycle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ems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small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far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276" y="2878292"/>
            <a:ext cx="2911475" cy="4186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70"/>
              </a:spcBef>
            </a:pP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var</a:t>
            </a:r>
            <a:r>
              <a:rPr sz="1000" spc="40" dirty="0">
                <a:latin typeface="PMingLiU"/>
                <a:cs typeface="PMingLiU"/>
              </a:rPr>
              <a:t>iety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regu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atio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laws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specifyi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minimu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rements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35" dirty="0">
                <a:latin typeface="PMingLiU"/>
                <a:cs typeface="PMingLiU"/>
              </a:rPr>
              <a:t>giene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equipment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structi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opera-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specif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cally.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While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trend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to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60" dirty="0">
                <a:latin typeface="PMingLiU"/>
                <a:cs typeface="PMingLiU"/>
              </a:rPr>
              <a:t>ards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harmon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rul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regulat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ons,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still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quite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differe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differ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countrie</a:t>
            </a:r>
            <a:r>
              <a:rPr sz="1000" spc="6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Knowl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dge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regu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ations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ess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ntial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</a:t>
            </a:r>
            <a:r>
              <a:rPr sz="1000" spc="35" dirty="0">
                <a:latin typeface="PMingLiU"/>
                <a:cs typeface="PMingLiU"/>
              </a:rPr>
              <a:t>sign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progra</a:t>
            </a:r>
            <a:r>
              <a:rPr sz="1000" spc="120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me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meets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needs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loca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ion.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Most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regu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atory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schemes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incl</a:t>
            </a:r>
            <a:r>
              <a:rPr sz="1000" spc="60" dirty="0">
                <a:latin typeface="PMingLiU"/>
                <a:cs typeface="PMingLiU"/>
              </a:rPr>
              <a:t>ude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rement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bact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riolog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saf</a:t>
            </a:r>
            <a:r>
              <a:rPr sz="1000" spc="45" dirty="0">
                <a:latin typeface="PMingLiU"/>
                <a:cs typeface="PMingLiU"/>
              </a:rPr>
              <a:t>ety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final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Spec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fic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require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ents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applied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spec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fic </a:t>
            </a:r>
            <a:r>
              <a:rPr sz="1000" spc="60" dirty="0">
                <a:latin typeface="PMingLiU"/>
                <a:cs typeface="PMingLiU"/>
              </a:rPr>
              <a:t>organ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sms.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Regulat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stru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tures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tended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incl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de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specif</a:t>
            </a:r>
            <a:r>
              <a:rPr sz="1000" spc="25" dirty="0">
                <a:latin typeface="PMingLiU"/>
                <a:cs typeface="PMingLiU"/>
              </a:rPr>
              <a:t>ic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rements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struction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materials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va</a:t>
            </a:r>
            <a:r>
              <a:rPr sz="1000" spc="50" dirty="0">
                <a:latin typeface="PMingLiU"/>
                <a:cs typeface="PMingLiU"/>
              </a:rPr>
              <a:t>rious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equipmen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tegy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lim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ado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new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techno-</a:t>
            </a:r>
            <a:r>
              <a:rPr sz="1000" spc="35" dirty="0">
                <a:latin typeface="PMingLiU"/>
                <a:cs typeface="PMingLiU"/>
              </a:rPr>
              <a:t> logical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developments,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occurring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ever-in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reasing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easing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HAC</a:t>
            </a:r>
            <a:r>
              <a:rPr sz="1000" spc="9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P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toring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food-p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ocess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plan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world-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ide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trend.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Newer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regu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atory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schemes,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include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9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CCP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mo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itoring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progra</a:t>
            </a:r>
            <a:r>
              <a:rPr sz="1000" spc="12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mes,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tend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place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easing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empha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qu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lity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saf</a:t>
            </a:r>
            <a:r>
              <a:rPr sz="1000" spc="45" dirty="0">
                <a:latin typeface="PMingLiU"/>
                <a:cs typeface="PMingLiU"/>
              </a:rPr>
              <a:t>ety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outc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mes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rath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specif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cations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equip-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0" dirty="0">
                <a:latin typeface="PMingLiU"/>
                <a:cs typeface="PMingLiU"/>
              </a:rPr>
              <a:t>proach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bec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prac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sensi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technology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autom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toring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control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beco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phisticated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idely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655" y="7281802"/>
            <a:ext cx="2910840" cy="1755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85" dirty="0">
                <a:latin typeface="Arial"/>
                <a:cs typeface="Arial"/>
              </a:rPr>
              <a:t>Milk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Soils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and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Deposits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70"/>
              </a:spcBef>
            </a:pPr>
            <a:r>
              <a:rPr sz="1000" spc="65" dirty="0">
                <a:latin typeface="PMingLiU"/>
                <a:cs typeface="PMingLiU"/>
              </a:rPr>
              <a:t>Milk-ha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dling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processing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results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con-</a:t>
            </a:r>
            <a:r>
              <a:rPr sz="1000" spc="30" dirty="0">
                <a:latin typeface="PMingLiU"/>
                <a:cs typeface="PMingLiU"/>
              </a:rPr>
              <a:t> sisti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arily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minera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lipids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(fats</a:t>
            </a:r>
            <a:r>
              <a:rPr sz="1000" spc="40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carbo-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hy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rates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(suga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s)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teins.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Other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poten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12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inants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milk-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andling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incl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de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dust,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microor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isms,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lubrican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compon</a:t>
            </a:r>
            <a:r>
              <a:rPr sz="1000" spc="45" dirty="0">
                <a:latin typeface="PMingLiU"/>
                <a:cs typeface="PMingLiU"/>
              </a:rPr>
              <a:t>ds.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500"/>
              </a:lnSpc>
            </a:pPr>
            <a:r>
              <a:rPr sz="1000" spc="45" dirty="0">
                <a:latin typeface="PMingLiU"/>
                <a:cs typeface="PMingLiU"/>
              </a:rPr>
              <a:t>Proteins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insol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ble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water,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slightly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solub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acidic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solutions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soluble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alka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solution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50" dirty="0">
                <a:latin typeface="PMingLiU"/>
                <a:cs typeface="PMingLiU"/>
              </a:rPr>
              <a:t>Protei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diffi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ult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dep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sits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ove,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espe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ially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denatu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ed.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17194" y="686719"/>
            <a:ext cx="2926080" cy="8352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 marR="5080" indent="125730" algn="just">
              <a:lnSpc>
                <a:spcPct val="100000"/>
              </a:lnSpc>
            </a:pPr>
            <a:r>
              <a:rPr sz="1000" spc="75" dirty="0">
                <a:latin typeface="PMingLiU"/>
                <a:cs typeface="PMingLiU"/>
              </a:rPr>
              <a:t>Min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ral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osits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develop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slo</a:t>
            </a:r>
            <a:r>
              <a:rPr sz="1000" spc="9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unheated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sur-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faces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typica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grey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appearan</a:t>
            </a:r>
            <a:r>
              <a:rPr sz="1000" spc="7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Waters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formati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</a:t>
            </a:r>
            <a:r>
              <a:rPr sz="1000" spc="40" dirty="0">
                <a:latin typeface="PMingLiU"/>
                <a:cs typeface="PMingLiU"/>
              </a:rPr>
              <a:t>lts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prec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pitation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calcium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magn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sium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carbo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ates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added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hard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Calcium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pho</a:t>
            </a:r>
            <a:r>
              <a:rPr sz="1000" spc="55" dirty="0">
                <a:latin typeface="PMingLiU"/>
                <a:cs typeface="PMingLiU"/>
              </a:rPr>
              <a:t>sphates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ad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40" dirty="0">
                <a:latin typeface="PMingLiU"/>
                <a:cs typeface="PMingLiU"/>
              </a:rPr>
              <a:t>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'mi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kstone'.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process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accelerated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beca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calcium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phos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hates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beco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solub</a:t>
            </a:r>
            <a:r>
              <a:rPr sz="1000" spc="35" dirty="0">
                <a:latin typeface="PMingLiU"/>
                <a:cs typeface="PMingLiU"/>
              </a:rPr>
              <a:t>le.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Anot</a:t>
            </a:r>
            <a:r>
              <a:rPr sz="1000" spc="7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lkstone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protein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atured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deposited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heat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Milkst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usually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porous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dep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sit,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rbour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microbes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watersto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rel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tively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inert.</a:t>
            </a:r>
            <a:endParaRPr sz="1000">
              <a:latin typeface="PMingLiU"/>
              <a:cs typeface="PMingLiU"/>
            </a:endParaRPr>
          </a:p>
          <a:p>
            <a:pPr marL="27940" marR="5080" indent="125730" algn="just">
              <a:lnSpc>
                <a:spcPct val="99700"/>
              </a:lnSpc>
            </a:pPr>
            <a:r>
              <a:rPr sz="1000" spc="75" dirty="0">
                <a:latin typeface="PMingLiU"/>
                <a:cs typeface="PMingLiU"/>
              </a:rPr>
              <a:t>Min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rals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remo</a:t>
            </a:r>
            <a:r>
              <a:rPr sz="1000" spc="45" dirty="0">
                <a:latin typeface="PMingLiU"/>
                <a:cs typeface="PMingLiU"/>
              </a:rPr>
              <a:t>ved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acidic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pounds;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howev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reg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me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depen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inte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sity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dep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sit.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wa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hes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strong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lutions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designed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ulated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mineral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osits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rin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milder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solutions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designed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prevent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build-up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</a:t>
            </a:r>
            <a:r>
              <a:rPr sz="1000" spc="45" dirty="0">
                <a:latin typeface="PMingLiU"/>
                <a:cs typeface="PMingLiU"/>
              </a:rPr>
              <a:t>eral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osits.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eral,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fre</a:t>
            </a:r>
            <a:r>
              <a:rPr sz="1000" spc="40" dirty="0">
                <a:latin typeface="PMingLiU"/>
                <a:cs typeface="PMingLiU"/>
              </a:rPr>
              <a:t>shly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osited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kinds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easier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ove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osits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ulated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over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time.</a:t>
            </a:r>
            <a:endParaRPr sz="1000">
              <a:latin typeface="PMingLiU"/>
              <a:cs typeface="PMingLiU"/>
            </a:endParaRPr>
          </a:p>
          <a:p>
            <a:pPr marL="27940" marR="5080" indent="125730" algn="just">
              <a:lnSpc>
                <a:spcPts val="1200"/>
              </a:lnSpc>
              <a:spcBef>
                <a:spcPts val="30"/>
              </a:spcBef>
            </a:pPr>
            <a:r>
              <a:rPr sz="1000" spc="40" dirty="0">
                <a:latin typeface="PMingLiU"/>
                <a:cs typeface="PMingLiU"/>
              </a:rPr>
              <a:t>Lip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(fat)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osits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inso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uble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hence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oved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combi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</a:t>
            </a:r>
            <a:r>
              <a:rPr sz="1000" spc="12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chemica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means.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first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rin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process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perfo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med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perature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above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melt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point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butt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rfat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remove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gross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erial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left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behind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after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milk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60" dirty="0">
                <a:latin typeface="PMingLiU"/>
                <a:cs typeface="PMingLiU"/>
              </a:rPr>
              <a:t>handli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cycle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alka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 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per-</a:t>
            </a:r>
            <a:endParaRPr sz="1000">
              <a:latin typeface="PMingLiU"/>
              <a:cs typeface="PMingLiU"/>
            </a:endParaRPr>
          </a:p>
          <a:p>
            <a:pPr marL="27940" marR="5080" algn="just">
              <a:lnSpc>
                <a:spcPts val="1190"/>
              </a:lnSpc>
              <a:spcBef>
                <a:spcPts val="5"/>
              </a:spcBef>
            </a:pPr>
            <a:r>
              <a:rPr sz="1000" spc="60" dirty="0">
                <a:latin typeface="PMingLiU"/>
                <a:cs typeface="PMingLiU"/>
              </a:rPr>
              <a:t>formed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remove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ny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fats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still</a:t>
            </a:r>
            <a:r>
              <a:rPr sz="1000" spc="60" dirty="0">
                <a:latin typeface="PMingLiU"/>
                <a:cs typeface="PMingLiU"/>
              </a:rPr>
              <a:t> adher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rfaces.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Fats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surfaces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endParaRPr sz="1000">
              <a:latin typeface="PMingLiU"/>
              <a:cs typeface="PMingLiU"/>
            </a:endParaRPr>
          </a:p>
          <a:p>
            <a:pPr marL="28575" marR="5080" algn="just">
              <a:lnSpc>
                <a:spcPts val="1200"/>
              </a:lnSpc>
            </a:pPr>
            <a:r>
              <a:rPr sz="1000" spc="60" dirty="0">
                <a:latin typeface="PMingLiU"/>
                <a:cs typeface="PMingLiU"/>
              </a:rPr>
              <a:t>undergo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poly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erizatio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eases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dif-</a:t>
            </a:r>
            <a:r>
              <a:rPr sz="1000" spc="25" dirty="0">
                <a:latin typeface="PMingLiU"/>
                <a:cs typeface="PMingLiU"/>
              </a:rPr>
              <a:t> ficulty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oval.</a:t>
            </a:r>
            <a:endParaRPr sz="1000">
              <a:latin typeface="PMingLiU"/>
              <a:cs typeface="PMingLiU"/>
            </a:endParaRPr>
          </a:p>
          <a:p>
            <a:pPr marL="27940" marR="5080" indent="126364" algn="just">
              <a:lnSpc>
                <a:spcPts val="1200"/>
              </a:lnSpc>
            </a:pP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gars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perat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solub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easy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rinsing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cycles.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sugars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contact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heated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cara</a:t>
            </a:r>
            <a:r>
              <a:rPr sz="1000" spc="12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eliz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osit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diffi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ult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oval.</a:t>
            </a:r>
            <a:endParaRPr sz="1000">
              <a:latin typeface="PMingLiU"/>
              <a:cs typeface="PMingLiU"/>
            </a:endParaRPr>
          </a:p>
          <a:p>
            <a:pPr marL="26670" indent="126364" algn="just">
              <a:lnSpc>
                <a:spcPts val="1150"/>
              </a:lnSpc>
            </a:pP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bu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-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25" dirty="0">
                <a:latin typeface="PMingLiU"/>
                <a:cs typeface="PMingLiU"/>
              </a:rPr>
              <a:t>/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-</a:t>
            </a:r>
            <a:endParaRPr sz="1000">
              <a:latin typeface="PMingLiU"/>
              <a:cs typeface="PMingLiU"/>
            </a:endParaRPr>
          </a:p>
          <a:p>
            <a:pPr marL="12700" marR="6985" indent="13970" algn="just">
              <a:lnSpc>
                <a:spcPct val="99700"/>
              </a:lnSpc>
            </a:pP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k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90" dirty="0">
                <a:latin typeface="PMingLiU"/>
                <a:cs typeface="PMingLiU"/>
              </a:rPr>
              <a:t>hand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ce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ub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odu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P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-1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ob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buna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15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k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rr</a:t>
            </a:r>
            <a:r>
              <a:rPr sz="1000" spc="90" dirty="0">
                <a:latin typeface="PMingLiU"/>
                <a:cs typeface="PMingLiU"/>
              </a:rPr>
              <a:t>ound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uo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(</a:t>
            </a:r>
            <a:r>
              <a:rPr sz="1000" spc="35" dirty="0">
                <a:latin typeface="PMingLiU"/>
                <a:cs typeface="PMingLiU"/>
              </a:rPr>
              <a:t>P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F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k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da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bu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k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ss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ub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nu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125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odu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nhan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ap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ge</a:t>
            </a:r>
            <a:r>
              <a:rPr sz="1000" spc="20" dirty="0">
                <a:latin typeface="PMingLiU"/>
                <a:cs typeface="PMingLiU"/>
              </a:rPr>
              <a:t>ll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5782" y="313916"/>
            <a:ext cx="34131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Tw Cen MT"/>
                <a:cs typeface="Tw Cen MT"/>
              </a:rPr>
              <a:t>1362    </a:t>
            </a:r>
            <a:r>
              <a:rPr sz="900" spc="10" dirty="0">
                <a:latin typeface="Arial"/>
                <a:cs typeface="Arial"/>
              </a:rPr>
              <a:t>HYGIENE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DAIRY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PRODUCTION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010" y="686681"/>
            <a:ext cx="2914650" cy="106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445" algn="just">
              <a:lnSpc>
                <a:spcPct val="100000"/>
              </a:lnSpc>
            </a:pP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boun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15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 s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155" dirty="0">
                <a:latin typeface="PMingLiU"/>
                <a:cs typeface="PMingLiU"/>
              </a:rPr>
              <a:t>H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818" y="2040207"/>
            <a:ext cx="2911475" cy="699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Cleaning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Agents</a:t>
            </a:r>
            <a:endParaRPr sz="110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  <a:spcBef>
                <a:spcPts val="570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product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ex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mixtur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40" dirty="0">
                <a:latin typeface="PMingLiU"/>
                <a:cs typeface="PMingLiU"/>
              </a:rPr>
              <a:t>emicals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formula</a:t>
            </a:r>
            <a:r>
              <a:rPr sz="1000" spc="50" dirty="0">
                <a:latin typeface="PMingLiU"/>
                <a:cs typeface="PMingLiU"/>
              </a:rPr>
              <a:t>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10" dirty="0">
                <a:latin typeface="PMingLiU"/>
                <a:cs typeface="PMingLiU"/>
              </a:rPr>
              <a:t>ecific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combi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ations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soi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deposited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specif</a:t>
            </a:r>
            <a:r>
              <a:rPr sz="1000" spc="25" dirty="0">
                <a:latin typeface="PMingLiU"/>
                <a:cs typeface="PMingLiU"/>
              </a:rPr>
              <a:t>ic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materi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ls.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ma1or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func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ingredi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surface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tension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soi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spc="60" dirty="0">
                <a:latin typeface="PMingLiU"/>
                <a:cs typeface="PMingLiU"/>
              </a:rPr>
              <a:t> can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loos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ned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oved.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follo</a:t>
            </a:r>
            <a:r>
              <a:rPr sz="1000" spc="90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terms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desc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ibes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vario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20" dirty="0">
                <a:latin typeface="PMingLiU"/>
                <a:cs typeface="PMingLiU"/>
              </a:rPr>
              <a:t>ses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constitu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aners:</a:t>
            </a:r>
            <a:endParaRPr sz="1000">
              <a:latin typeface="PMingLiU"/>
              <a:cs typeface="PMingLiU"/>
            </a:endParaRPr>
          </a:p>
          <a:p>
            <a:pPr marL="12700">
              <a:lnSpc>
                <a:spcPts val="1200"/>
              </a:lnSpc>
              <a:spcBef>
                <a:spcPts val="595"/>
              </a:spcBef>
            </a:pPr>
            <a:r>
              <a:rPr sz="1000" i="1" spc="-10" dirty="0">
                <a:latin typeface="Georgia"/>
                <a:cs typeface="Georgia"/>
              </a:rPr>
              <a:t>Anionic </a:t>
            </a:r>
            <a:r>
              <a:rPr sz="1000" i="1" spc="25" dirty="0">
                <a:latin typeface="Georgia"/>
                <a:cs typeface="Georgia"/>
              </a:rPr>
              <a:t> </a:t>
            </a:r>
            <a:r>
              <a:rPr sz="1000" spc="40" dirty="0">
                <a:latin typeface="PMingLiU"/>
                <a:cs typeface="PMingLiU"/>
              </a:rPr>
              <a:t>posses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neg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tive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electric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charg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64465" marR="5715" indent="-152400" algn="just">
              <a:lnSpc>
                <a:spcPts val="1190"/>
              </a:lnSpc>
              <a:spcBef>
                <a:spcPts val="45"/>
              </a:spcBef>
            </a:pPr>
            <a:r>
              <a:rPr sz="1000" i="1" spc="-20" dirty="0">
                <a:latin typeface="Georgia"/>
                <a:cs typeface="Georgia"/>
              </a:rPr>
              <a:t>Buffer</a:t>
            </a:r>
            <a:r>
              <a:rPr sz="1000" i="1" spc="80" dirty="0">
                <a:latin typeface="Georgia"/>
                <a:cs typeface="Georgia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causes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 solution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resist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pH</a:t>
            </a:r>
            <a:r>
              <a:rPr sz="1000" spc="50" dirty="0">
                <a:latin typeface="PMingLiU"/>
                <a:cs typeface="PMingLiU"/>
              </a:rPr>
              <a:t> change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alka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added.</a:t>
            </a:r>
            <a:endParaRPr sz="1000">
              <a:latin typeface="PMingLiU"/>
              <a:cs typeface="PMingLiU"/>
            </a:endParaRPr>
          </a:p>
          <a:p>
            <a:pPr marL="12700" indent="-635">
              <a:lnSpc>
                <a:spcPts val="1155"/>
              </a:lnSpc>
            </a:pPr>
            <a:r>
              <a:rPr sz="1000" i="1" spc="-15" dirty="0">
                <a:latin typeface="Georgia"/>
                <a:cs typeface="Georgia"/>
              </a:rPr>
              <a:t>Cation</a:t>
            </a:r>
            <a:r>
              <a:rPr sz="1000" i="1" dirty="0">
                <a:latin typeface="Georgia"/>
                <a:cs typeface="Georgia"/>
              </a:rPr>
              <a:t>i</a:t>
            </a:r>
            <a:r>
              <a:rPr sz="1000" i="1" spc="-10" dirty="0">
                <a:latin typeface="Georgia"/>
                <a:cs typeface="Georgia"/>
              </a:rPr>
              <a:t>c</a:t>
            </a:r>
            <a:r>
              <a:rPr sz="1000" i="1" spc="80" dirty="0">
                <a:latin typeface="Georgia"/>
                <a:cs typeface="Georgia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sessing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positive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electric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charg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65100" marR="5715" indent="-152400" algn="just">
              <a:lnSpc>
                <a:spcPts val="1200"/>
              </a:lnSpc>
              <a:spcBef>
                <a:spcPts val="35"/>
              </a:spcBef>
            </a:pPr>
            <a:r>
              <a:rPr sz="1000" i="1" spc="-15" dirty="0">
                <a:latin typeface="Georgia"/>
                <a:cs typeface="Georgia"/>
              </a:rPr>
              <a:t>Chela</a:t>
            </a:r>
            <a:r>
              <a:rPr sz="1000" i="1" spc="-5" dirty="0">
                <a:latin typeface="Georgia"/>
                <a:cs typeface="Georgia"/>
              </a:rPr>
              <a:t>t</a:t>
            </a:r>
            <a:r>
              <a:rPr sz="1000" i="1" spc="-15" dirty="0">
                <a:latin typeface="Georgia"/>
                <a:cs typeface="Georgia"/>
              </a:rPr>
              <a:t>ion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20" dirty="0">
                <a:latin typeface="Georgia"/>
                <a:cs typeface="Georgia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process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organic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</a:t>
            </a:r>
            <a:r>
              <a:rPr sz="1000" spc="80" dirty="0">
                <a:latin typeface="PMingLiU"/>
                <a:cs typeface="PMingLiU"/>
              </a:rPr>
              <a:t>und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added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prevent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hard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ess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constitu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salts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cal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ium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magn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sium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dep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siting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equipme</a:t>
            </a:r>
            <a:r>
              <a:rPr sz="1000" spc="70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binding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salts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their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molecu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stru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ture.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Chela</a:t>
            </a:r>
            <a:r>
              <a:rPr sz="1000" spc="40" dirty="0">
                <a:latin typeface="PMingLiU"/>
                <a:cs typeface="PMingLiU"/>
              </a:rPr>
              <a:t>ting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bind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ions.</a:t>
            </a:r>
            <a:endParaRPr sz="1000">
              <a:latin typeface="PMingLiU"/>
              <a:cs typeface="PMingLiU"/>
            </a:endParaRPr>
          </a:p>
          <a:p>
            <a:pPr marL="165100" indent="-152400" algn="just">
              <a:lnSpc>
                <a:spcPts val="1150"/>
              </a:lnSpc>
            </a:pPr>
            <a:r>
              <a:rPr sz="1000" i="1" spc="-5" dirty="0">
                <a:latin typeface="Georgia"/>
                <a:cs typeface="Georgia"/>
              </a:rPr>
              <a:t>Deflo</a:t>
            </a:r>
            <a:r>
              <a:rPr sz="1000" i="1" dirty="0">
                <a:latin typeface="Georgia"/>
                <a:cs typeface="Georgia"/>
              </a:rPr>
              <a:t>c</a:t>
            </a:r>
            <a:r>
              <a:rPr sz="1000" i="1" spc="-35" dirty="0">
                <a:latin typeface="Georgia"/>
                <a:cs typeface="Georgia"/>
              </a:rPr>
              <a:t>culating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110" dirty="0">
                <a:latin typeface="Georgia"/>
                <a:cs typeface="Georgia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breaki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aggre</a:t>
            </a:r>
            <a:r>
              <a:rPr sz="1000" spc="5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ates</a:t>
            </a:r>
            <a:endParaRPr sz="1000">
              <a:latin typeface="PMingLiU"/>
              <a:cs typeface="PMingLiU"/>
            </a:endParaRPr>
          </a:p>
          <a:p>
            <a:pPr marL="165100">
              <a:lnSpc>
                <a:spcPts val="1195"/>
              </a:lnSpc>
            </a:pP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'flocs'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sma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ler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individual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partic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es.</a:t>
            </a:r>
            <a:endParaRPr sz="1000">
              <a:latin typeface="PMingLiU"/>
              <a:cs typeface="PMingLiU"/>
            </a:endParaRPr>
          </a:p>
          <a:p>
            <a:pPr marL="165100" marR="6350" indent="-151765" algn="just">
              <a:lnSpc>
                <a:spcPts val="1200"/>
              </a:lnSpc>
              <a:spcBef>
                <a:spcPts val="35"/>
              </a:spcBef>
            </a:pPr>
            <a:r>
              <a:rPr sz="1000" i="1" spc="-25" dirty="0">
                <a:latin typeface="Georgia"/>
                <a:cs typeface="Georgia"/>
              </a:rPr>
              <a:t>Deterg</a:t>
            </a:r>
            <a:r>
              <a:rPr sz="1000" i="1" spc="-15" dirty="0">
                <a:latin typeface="Georgia"/>
                <a:cs typeface="Georgia"/>
              </a:rPr>
              <a:t>e</a:t>
            </a:r>
            <a:r>
              <a:rPr sz="1000" i="1" spc="-30" dirty="0">
                <a:latin typeface="Georgia"/>
                <a:cs typeface="Georgia"/>
              </a:rPr>
              <a:t>nt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15" dirty="0">
                <a:latin typeface="Georgia"/>
                <a:cs typeface="Georgia"/>
              </a:rPr>
              <a:t> </a:t>
            </a:r>
            <a:r>
              <a:rPr sz="1000" spc="60" dirty="0">
                <a:latin typeface="PMingLiU"/>
                <a:cs typeface="PMingLiU"/>
              </a:rPr>
              <a:t>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subst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nce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that,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either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alone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mixtur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thermal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mechani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work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irements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cess.</a:t>
            </a:r>
            <a:endParaRPr sz="1000">
              <a:latin typeface="PMingLiU"/>
              <a:cs typeface="PMingLiU"/>
            </a:endParaRPr>
          </a:p>
          <a:p>
            <a:pPr marL="164465" marR="5715" indent="-151765" algn="just">
              <a:lnSpc>
                <a:spcPts val="1200"/>
              </a:lnSpc>
            </a:pPr>
            <a:r>
              <a:rPr sz="1000" i="1" spc="-25" dirty="0">
                <a:latin typeface="Georgia"/>
                <a:cs typeface="Georgia"/>
              </a:rPr>
              <a:t>Emulsifi</a:t>
            </a:r>
            <a:r>
              <a:rPr sz="1000" i="1" spc="-20" dirty="0">
                <a:latin typeface="Georgia"/>
                <a:cs typeface="Georgia"/>
              </a:rPr>
              <a:t>c</a:t>
            </a:r>
            <a:r>
              <a:rPr sz="1000" i="1" spc="-25" dirty="0">
                <a:latin typeface="Georgia"/>
                <a:cs typeface="Georgia"/>
              </a:rPr>
              <a:t>atio</a:t>
            </a:r>
            <a:r>
              <a:rPr sz="1000" i="1" spc="-40" dirty="0">
                <a:latin typeface="Georgia"/>
                <a:cs typeface="Georgia"/>
              </a:rPr>
              <a:t>n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20" dirty="0">
                <a:latin typeface="Georgia"/>
                <a:cs typeface="Georgia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ph</a:t>
            </a:r>
            <a:r>
              <a:rPr sz="1000" spc="65" dirty="0">
                <a:latin typeface="PMingLiU"/>
                <a:cs typeface="PMingLiU"/>
              </a:rPr>
              <a:t>y</a:t>
            </a:r>
            <a:r>
              <a:rPr sz="1000" spc="30" dirty="0">
                <a:latin typeface="PMingLiU"/>
                <a:cs typeface="PMingLiU"/>
              </a:rPr>
              <a:t>sical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breakd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90" dirty="0">
                <a:latin typeface="PMingLiU"/>
                <a:cs typeface="PMingLiU"/>
              </a:rPr>
              <a:t>wn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fats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oils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small</a:t>
            </a:r>
            <a:r>
              <a:rPr sz="1000" spc="90" dirty="0">
                <a:latin typeface="PMingLiU"/>
                <a:cs typeface="PMingLiU"/>
              </a:rPr>
              <a:t> d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oplets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rsed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endParaRPr sz="1000">
              <a:latin typeface="PMingLiU"/>
              <a:cs typeface="PMingLiU"/>
            </a:endParaRPr>
          </a:p>
          <a:p>
            <a:pPr marL="164465" marR="5715">
              <a:lnSpc>
                <a:spcPts val="1190"/>
              </a:lnSpc>
              <a:spcBef>
                <a:spcPts val="5"/>
              </a:spcBef>
            </a:pPr>
            <a:r>
              <a:rPr sz="1000" spc="50" dirty="0">
                <a:latin typeface="PMingLiU"/>
                <a:cs typeface="PMingLiU"/>
              </a:rPr>
              <a:t>solution.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still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present,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because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ph</a:t>
            </a:r>
            <a:r>
              <a:rPr sz="1000" spc="65" dirty="0">
                <a:latin typeface="PMingLiU"/>
                <a:cs typeface="PMingLiU"/>
              </a:rPr>
              <a:t>y</a:t>
            </a:r>
            <a:r>
              <a:rPr sz="1000" spc="30" dirty="0">
                <a:latin typeface="PMingLiU"/>
                <a:cs typeface="PMingLiU"/>
              </a:rPr>
              <a:t>sical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size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remain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suspend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endParaRPr sz="1000">
              <a:latin typeface="PMingLiU"/>
              <a:cs typeface="PMingLiU"/>
            </a:endParaRPr>
          </a:p>
          <a:p>
            <a:pPr marL="165100">
              <a:lnSpc>
                <a:spcPts val="1155"/>
              </a:lnSpc>
            </a:pPr>
            <a:r>
              <a:rPr sz="1000" spc="55" dirty="0">
                <a:latin typeface="PMingLiU"/>
                <a:cs typeface="PMingLiU"/>
              </a:rPr>
              <a:t>solution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longer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period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time.</a:t>
            </a:r>
            <a:endParaRPr sz="1000">
              <a:latin typeface="PMingLiU"/>
              <a:cs typeface="PMingLiU"/>
            </a:endParaRPr>
          </a:p>
          <a:p>
            <a:pPr marL="165100" marR="5080" indent="-152400" algn="just">
              <a:lnSpc>
                <a:spcPts val="1200"/>
              </a:lnSpc>
              <a:spcBef>
                <a:spcPts val="35"/>
              </a:spcBef>
            </a:pPr>
            <a:r>
              <a:rPr sz="1000" i="1" spc="-30" dirty="0">
                <a:latin typeface="Georgia"/>
                <a:cs typeface="Georgia"/>
              </a:rPr>
              <a:t>Hydroph</a:t>
            </a:r>
            <a:r>
              <a:rPr sz="1000" i="1" spc="-5" dirty="0">
                <a:latin typeface="Georgia"/>
                <a:cs typeface="Georgia"/>
              </a:rPr>
              <a:t>i</a:t>
            </a:r>
            <a:r>
              <a:rPr sz="1000" i="1" spc="-15" dirty="0">
                <a:latin typeface="Georgia"/>
                <a:cs typeface="Georgia"/>
              </a:rPr>
              <a:t>lic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20" dirty="0">
                <a:latin typeface="Georgia"/>
                <a:cs typeface="Georgia"/>
              </a:rPr>
              <a:t> </a:t>
            </a:r>
            <a:r>
              <a:rPr sz="1000" spc="50" dirty="0">
                <a:latin typeface="PMingLiU"/>
                <a:cs typeface="PMingLiU"/>
              </a:rPr>
              <a:t>having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affin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capab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lity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dissolvi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er.</a:t>
            </a:r>
            <a:endParaRPr sz="1000">
              <a:latin typeface="PMingLiU"/>
              <a:cs typeface="PMingLiU"/>
            </a:endParaRPr>
          </a:p>
          <a:p>
            <a:pPr marL="165100" marR="5715" indent="-152400" algn="just">
              <a:lnSpc>
                <a:spcPts val="1200"/>
              </a:lnSpc>
            </a:pPr>
            <a:r>
              <a:rPr sz="1000" i="1" spc="-20" dirty="0">
                <a:latin typeface="Georgia"/>
                <a:cs typeface="Georgia"/>
              </a:rPr>
              <a:t>Hydropho</a:t>
            </a:r>
            <a:r>
              <a:rPr sz="1000" i="1" spc="-10" dirty="0">
                <a:latin typeface="Georgia"/>
                <a:cs typeface="Georgia"/>
              </a:rPr>
              <a:t>b</a:t>
            </a:r>
            <a:r>
              <a:rPr sz="1000" i="1" spc="-15" dirty="0">
                <a:latin typeface="Georgia"/>
                <a:cs typeface="Georgia"/>
              </a:rPr>
              <a:t>ic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114" dirty="0">
                <a:latin typeface="Georgia"/>
                <a:cs typeface="Georgia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tagonistic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water,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incap-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able </a:t>
            </a:r>
            <a:r>
              <a:rPr sz="1000" spc="45" dirty="0">
                <a:latin typeface="PMingLiU"/>
                <a:cs typeface="PMingLiU"/>
              </a:rPr>
              <a:t>of </a:t>
            </a:r>
            <a:r>
              <a:rPr sz="1000" spc="35" dirty="0">
                <a:latin typeface="PMingLiU"/>
                <a:cs typeface="PMingLiU"/>
              </a:rPr>
              <a:t>dissolvi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 in </a:t>
            </a:r>
            <a:r>
              <a:rPr sz="1000" spc="65" dirty="0">
                <a:latin typeface="PMingLiU"/>
                <a:cs typeface="PMingLiU"/>
              </a:rPr>
              <a:t>water,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us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ally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having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affinity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oils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fat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65100" marR="5715" indent="-152400" algn="just">
              <a:lnSpc>
                <a:spcPts val="1190"/>
              </a:lnSpc>
              <a:spcBef>
                <a:spcPts val="5"/>
              </a:spcBef>
            </a:pPr>
            <a:r>
              <a:rPr sz="1000" i="1" spc="5" dirty="0">
                <a:latin typeface="Georgia"/>
                <a:cs typeface="Georgia"/>
              </a:rPr>
              <a:t>Noni</a:t>
            </a:r>
            <a:r>
              <a:rPr sz="1000" i="1" spc="10" dirty="0">
                <a:latin typeface="Georgia"/>
                <a:cs typeface="Georgia"/>
              </a:rPr>
              <a:t>o</a:t>
            </a:r>
            <a:r>
              <a:rPr sz="1000" i="1" spc="-25" dirty="0">
                <a:latin typeface="Georgia"/>
                <a:cs typeface="Georgia"/>
              </a:rPr>
              <a:t>nic</a:t>
            </a:r>
            <a:r>
              <a:rPr sz="1000" i="1" dirty="0">
                <a:latin typeface="Georgia"/>
                <a:cs typeface="Georgia"/>
              </a:rPr>
              <a:t>  </a:t>
            </a:r>
            <a:r>
              <a:rPr sz="1000" i="1" spc="-20" dirty="0">
                <a:latin typeface="Georgia"/>
                <a:cs typeface="Georgia"/>
              </a:rPr>
              <a:t> </a:t>
            </a:r>
            <a:r>
              <a:rPr sz="1000" spc="45" dirty="0">
                <a:latin typeface="PMingLiU"/>
                <a:cs typeface="PMingLiU"/>
              </a:rPr>
              <a:t>lacking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ctrical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charg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Non</a:t>
            </a:r>
            <a:r>
              <a:rPr sz="1000" spc="50" dirty="0">
                <a:latin typeface="PMingLiU"/>
                <a:cs typeface="PMingLiU"/>
              </a:rPr>
              <a:t>ionic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wetting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consist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lance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negatively</a:t>
            </a:r>
            <a:endParaRPr sz="1000">
              <a:latin typeface="PMingLiU"/>
              <a:cs typeface="PMingLiU"/>
            </a:endParaRPr>
          </a:p>
          <a:p>
            <a:pPr marL="165100" marR="5715" indent="-635">
              <a:lnSpc>
                <a:spcPts val="1200"/>
              </a:lnSpc>
            </a:pPr>
            <a:r>
              <a:rPr sz="1000" spc="55" dirty="0">
                <a:latin typeface="PMingLiU"/>
                <a:cs typeface="PMingLiU"/>
              </a:rPr>
              <a:t>(anio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itively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charg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(ca</a:t>
            </a:r>
            <a:r>
              <a:rPr sz="1000" spc="40" dirty="0">
                <a:latin typeface="PMingLiU"/>
                <a:cs typeface="PMingLiU"/>
              </a:rPr>
              <a:t>tionic)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ponents,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ting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net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neutr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state.</a:t>
            </a:r>
            <a:endParaRPr sz="1000">
              <a:latin typeface="PMingLiU"/>
              <a:cs typeface="PMingLiU"/>
            </a:endParaRPr>
          </a:p>
          <a:p>
            <a:pPr marL="165100" marR="5715" indent="-152400" algn="just">
              <a:lnSpc>
                <a:spcPts val="1200"/>
              </a:lnSpc>
            </a:pPr>
            <a:r>
              <a:rPr sz="1000" i="1" spc="-25" dirty="0">
                <a:latin typeface="Georgia"/>
                <a:cs typeface="Georgia"/>
              </a:rPr>
              <a:t>Peptiza</a:t>
            </a:r>
            <a:r>
              <a:rPr sz="1000" i="1" spc="-10" dirty="0">
                <a:latin typeface="Georgia"/>
                <a:cs typeface="Georgia"/>
              </a:rPr>
              <a:t>t</a:t>
            </a:r>
            <a:r>
              <a:rPr sz="1000" i="1" spc="-15" dirty="0">
                <a:latin typeface="Georgia"/>
                <a:cs typeface="Georgia"/>
              </a:rPr>
              <a:t>ion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10" dirty="0">
                <a:latin typeface="Georgia"/>
                <a:cs typeface="Georgia"/>
              </a:rPr>
              <a:t> </a:t>
            </a:r>
            <a:r>
              <a:rPr sz="1000" spc="65" dirty="0">
                <a:latin typeface="PMingLiU"/>
                <a:cs typeface="PMingLiU"/>
              </a:rPr>
              <a:t>format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colloid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partia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solub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protein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Alkaline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aners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peptise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proteins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eaking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tide</a:t>
            </a:r>
            <a:r>
              <a:rPr sz="1000" spc="70" dirty="0">
                <a:latin typeface="PMingLiU"/>
                <a:cs typeface="PMingLiU"/>
              </a:rPr>
              <a:t> bond</a:t>
            </a:r>
            <a:r>
              <a:rPr sz="1000" spc="6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65735" indent="-152400" algn="just">
              <a:lnSpc>
                <a:spcPts val="1155"/>
              </a:lnSpc>
            </a:pPr>
            <a:r>
              <a:rPr sz="1000" i="1" spc="-35" dirty="0">
                <a:latin typeface="Georgia"/>
                <a:cs typeface="Georgia"/>
              </a:rPr>
              <a:t>Rinse-</a:t>
            </a:r>
            <a:r>
              <a:rPr sz="1000" i="1" spc="-30" dirty="0">
                <a:latin typeface="Georgia"/>
                <a:cs typeface="Georgia"/>
              </a:rPr>
              <a:t>a</a:t>
            </a:r>
            <a:r>
              <a:rPr sz="1000" i="1" spc="-20" dirty="0">
                <a:latin typeface="Georgia"/>
                <a:cs typeface="Georgia"/>
              </a:rPr>
              <a:t>bility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80" dirty="0">
                <a:latin typeface="Georgia"/>
                <a:cs typeface="Georgia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ability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endParaRPr sz="1000">
              <a:latin typeface="PMingLiU"/>
              <a:cs typeface="PMingLiU"/>
            </a:endParaRPr>
          </a:p>
          <a:p>
            <a:pPr marL="165735" marR="5080">
              <a:lnSpc>
                <a:spcPts val="1190"/>
              </a:lnSpc>
              <a:spcBef>
                <a:spcPts val="45"/>
              </a:spcBef>
            </a:pP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easily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removed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</a:t>
            </a:r>
            <a:r>
              <a:rPr sz="1000" spc="50" dirty="0">
                <a:latin typeface="PMingLiU"/>
                <a:cs typeface="PMingLiU"/>
              </a:rPr>
              <a:t>imal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amount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residue.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3039" y="687899"/>
            <a:ext cx="2922270" cy="5012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895" marR="5080" indent="-152400" algn="just">
              <a:lnSpc>
                <a:spcPct val="100000"/>
              </a:lnSpc>
            </a:pPr>
            <a:r>
              <a:rPr sz="1000" i="1" spc="-55" dirty="0">
                <a:latin typeface="Georgia"/>
                <a:cs typeface="Georgia"/>
              </a:rPr>
              <a:t>Sap</a:t>
            </a:r>
            <a:r>
              <a:rPr sz="1000" i="1" spc="-25" dirty="0">
                <a:latin typeface="Georgia"/>
                <a:cs typeface="Georgia"/>
              </a:rPr>
              <a:t>onification</a:t>
            </a:r>
            <a:r>
              <a:rPr sz="1000" i="1" dirty="0">
                <a:latin typeface="Georgia"/>
                <a:cs typeface="Georgia"/>
              </a:rPr>
              <a:t>  </a:t>
            </a:r>
            <a:r>
              <a:rPr sz="1000" i="1" spc="-45" dirty="0">
                <a:latin typeface="Georgia"/>
                <a:cs typeface="Georgia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chemica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reaction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45" dirty="0">
                <a:latin typeface="PMingLiU"/>
                <a:cs typeface="PMingLiU"/>
              </a:rPr>
              <a:t> alkali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inso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uble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animal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vegeta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(i.e.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long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55" dirty="0">
                <a:latin typeface="PMingLiU"/>
                <a:cs typeface="PMingLiU"/>
              </a:rPr>
              <a:t>chain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fatty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acids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soluble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crude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soap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(sod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85" dirty="0">
                <a:latin typeface="PMingLiU"/>
                <a:cs typeface="PMingLiU"/>
              </a:rPr>
              <a:t>um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potass</a:t>
            </a:r>
            <a:r>
              <a:rPr sz="1000" spc="65" dirty="0">
                <a:latin typeface="PMingLiU"/>
                <a:cs typeface="PMingLiU"/>
              </a:rPr>
              <a:t>ium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salt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long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55" dirty="0">
                <a:latin typeface="PMingLiU"/>
                <a:cs typeface="PMingLiU"/>
              </a:rPr>
              <a:t>chain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fatty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acid).</a:t>
            </a:r>
            <a:endParaRPr sz="1000">
              <a:latin typeface="PMingLiU"/>
              <a:cs typeface="PMingLiU"/>
            </a:endParaRPr>
          </a:p>
          <a:p>
            <a:pPr marL="170180" marR="5080" indent="-146050" algn="just">
              <a:lnSpc>
                <a:spcPts val="1200"/>
              </a:lnSpc>
              <a:spcBef>
                <a:spcPts val="30"/>
              </a:spcBef>
            </a:pPr>
            <a:r>
              <a:rPr sz="1000" i="1" spc="-30" dirty="0">
                <a:latin typeface="Georgia"/>
                <a:cs typeface="Georgia"/>
              </a:rPr>
              <a:t>Sequ</a:t>
            </a:r>
            <a:r>
              <a:rPr sz="1000" i="1" spc="-35" dirty="0">
                <a:latin typeface="Georgia"/>
                <a:cs typeface="Georgia"/>
              </a:rPr>
              <a:t>estration</a:t>
            </a:r>
            <a:r>
              <a:rPr sz="1000" i="1" spc="100" dirty="0">
                <a:latin typeface="Georgia"/>
                <a:cs typeface="Georgia"/>
              </a:rPr>
              <a:t> </a:t>
            </a:r>
            <a:r>
              <a:rPr sz="1000" spc="60" dirty="0">
                <a:latin typeface="PMingLiU"/>
                <a:cs typeface="PMingLiU"/>
              </a:rPr>
              <a:t>hol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e.g.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cal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ium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nno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0" dirty="0">
                <a:latin typeface="PMingLiU"/>
                <a:cs typeface="PMingLiU"/>
              </a:rPr>
              <a:t> w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do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k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pound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7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ka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90" dirty="0">
                <a:latin typeface="PMingLiU"/>
                <a:cs typeface="PMingLiU"/>
              </a:rPr>
              <a:t>pound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-</a:t>
            </a:r>
            <a:endParaRPr sz="1000">
              <a:latin typeface="PMingLiU"/>
              <a:cs typeface="PMingLiU"/>
            </a:endParaRPr>
          </a:p>
          <a:p>
            <a:pPr marL="168910" marR="10795" indent="1905" algn="just">
              <a:lnSpc>
                <a:spcPts val="1190"/>
              </a:lnSpc>
              <a:spcBef>
                <a:spcPts val="5"/>
              </a:spcBef>
            </a:pP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;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ev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bu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95" dirty="0">
                <a:latin typeface="PMingLiU"/>
                <a:cs typeface="PMingLiU"/>
              </a:rPr>
              <a:t>m</a:t>
            </a:r>
            <a:endParaRPr sz="1000">
              <a:latin typeface="PMingLiU"/>
              <a:cs typeface="PMingLiU"/>
            </a:endParaRPr>
          </a:p>
          <a:p>
            <a:pPr marL="164465" marR="12065" indent="3810" algn="just">
              <a:lnSpc>
                <a:spcPts val="1200"/>
              </a:lnSpc>
            </a:pP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bona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ka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pound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au</a:t>
            </a:r>
            <a:r>
              <a:rPr sz="1000" spc="25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10" dirty="0">
                <a:latin typeface="PMingLiU"/>
                <a:cs typeface="PMingLiU"/>
              </a:rPr>
              <a:t> w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ge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ub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odu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64465" indent="-152400" algn="just">
              <a:lnSpc>
                <a:spcPts val="1150"/>
              </a:lnSpc>
            </a:pPr>
            <a:r>
              <a:rPr sz="1000" i="1" spc="-45" dirty="0">
                <a:latin typeface="Georgia"/>
                <a:cs typeface="Georgia"/>
              </a:rPr>
              <a:t>S</a:t>
            </a:r>
            <a:r>
              <a:rPr sz="1000" i="1" spc="-40" dirty="0">
                <a:latin typeface="Georgia"/>
                <a:cs typeface="Georgia"/>
              </a:rPr>
              <a:t>urfactant</a:t>
            </a:r>
            <a:r>
              <a:rPr sz="1000" i="1" dirty="0">
                <a:latin typeface="Georgia"/>
                <a:cs typeface="Georgia"/>
              </a:rPr>
              <a:t>  </a:t>
            </a:r>
            <a:r>
              <a:rPr sz="1000" i="1" spc="-50" dirty="0">
                <a:latin typeface="Georgia"/>
                <a:cs typeface="Georgia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complex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molecu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endParaRPr sz="1000">
              <a:latin typeface="PMingLiU"/>
              <a:cs typeface="PMingLiU"/>
            </a:endParaRPr>
          </a:p>
          <a:p>
            <a:pPr marL="164465" marR="16510" algn="just">
              <a:lnSpc>
                <a:spcPts val="1200"/>
              </a:lnSpc>
              <a:spcBef>
                <a:spcPts val="35"/>
              </a:spcBef>
            </a:pP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tension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closer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tact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osit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cle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ning</a:t>
            </a:r>
            <a:r>
              <a:rPr sz="1000" spc="65" dirty="0">
                <a:latin typeface="PMingLiU"/>
                <a:cs typeface="PMingLiU"/>
              </a:rPr>
              <a:t> med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um.</a:t>
            </a:r>
            <a:endParaRPr sz="1000">
              <a:latin typeface="PMingLiU"/>
              <a:cs typeface="PMingLiU"/>
            </a:endParaRPr>
          </a:p>
          <a:p>
            <a:pPr marL="164465" marR="17145" indent="-152400" algn="just">
              <a:lnSpc>
                <a:spcPts val="1200"/>
              </a:lnSpc>
            </a:pPr>
            <a:r>
              <a:rPr sz="1000" i="1" spc="-45" dirty="0">
                <a:latin typeface="Georgia"/>
                <a:cs typeface="Georgia"/>
              </a:rPr>
              <a:t>S</a:t>
            </a:r>
            <a:r>
              <a:rPr sz="1000" i="1" spc="-40" dirty="0">
                <a:latin typeface="Georgia"/>
                <a:cs typeface="Georgia"/>
              </a:rPr>
              <a:t>u</a:t>
            </a:r>
            <a:r>
              <a:rPr sz="1000" i="1" spc="-30" dirty="0">
                <a:latin typeface="Georgia"/>
                <a:cs typeface="Georgia"/>
              </a:rPr>
              <a:t>spension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125" dirty="0">
                <a:latin typeface="Georgia"/>
                <a:cs typeface="Georgia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particles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55" dirty="0">
                <a:latin typeface="PMingLiU"/>
                <a:cs typeface="PMingLiU"/>
              </a:rPr>
              <a:t>uid.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suspen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particles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solids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another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id,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oi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64465" indent="-152400" algn="just">
              <a:lnSpc>
                <a:spcPts val="1155"/>
              </a:lnSpc>
            </a:pPr>
            <a:r>
              <a:rPr sz="1000" i="1" spc="-30" dirty="0">
                <a:latin typeface="Georgia"/>
                <a:cs typeface="Georgia"/>
              </a:rPr>
              <a:t>Wat</a:t>
            </a:r>
            <a:r>
              <a:rPr sz="1000" i="1" spc="-15" dirty="0">
                <a:latin typeface="Georgia"/>
                <a:cs typeface="Georgia"/>
              </a:rPr>
              <a:t>e</a:t>
            </a:r>
            <a:r>
              <a:rPr sz="1000" i="1" spc="-80" dirty="0">
                <a:latin typeface="Georgia"/>
                <a:cs typeface="Georgia"/>
              </a:rPr>
              <a:t>r</a:t>
            </a:r>
            <a:r>
              <a:rPr sz="1000" i="1" spc="35" dirty="0">
                <a:latin typeface="Georgia"/>
                <a:cs typeface="Georgia"/>
              </a:rPr>
              <a:t> </a:t>
            </a:r>
            <a:r>
              <a:rPr sz="1000" i="1" spc="-50" dirty="0">
                <a:latin typeface="Georgia"/>
                <a:cs typeface="Georgia"/>
              </a:rPr>
              <a:t>hard</a:t>
            </a:r>
            <a:r>
              <a:rPr sz="1000" i="1" spc="-45" dirty="0">
                <a:latin typeface="Georgia"/>
                <a:cs typeface="Georgia"/>
              </a:rPr>
              <a:t>ness</a:t>
            </a:r>
            <a:r>
              <a:rPr sz="1000" i="1" spc="40" dirty="0">
                <a:latin typeface="Georgia"/>
                <a:cs typeface="Georgia"/>
              </a:rPr>
              <a:t> </a:t>
            </a:r>
            <a:r>
              <a:rPr sz="1000" spc="35" dirty="0">
                <a:latin typeface="PMingLiU"/>
                <a:cs typeface="PMingLiU"/>
              </a:rPr>
              <a:t>refers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amount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salts,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endParaRPr sz="1000">
              <a:latin typeface="PMingLiU"/>
              <a:cs typeface="PMingLiU"/>
            </a:endParaRPr>
          </a:p>
          <a:p>
            <a:pPr marL="164465" marR="16510" indent="-635" algn="just">
              <a:lnSpc>
                <a:spcPct val="99600"/>
              </a:lnSpc>
            </a:pPr>
            <a:r>
              <a:rPr sz="1000" spc="50" dirty="0">
                <a:latin typeface="PMingLiU"/>
                <a:cs typeface="PMingLiU"/>
              </a:rPr>
              <a:t>calcium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ide,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magn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sium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chloride,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lphates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bicarbo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ates,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present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Hardn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mineral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soap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curd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thus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easing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amount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soap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needed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effec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ive.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5254" y="5832740"/>
            <a:ext cx="2759075" cy="1974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 marR="6350" indent="-152400" algn="just">
              <a:lnSpc>
                <a:spcPct val="100000"/>
              </a:lnSpc>
            </a:pPr>
            <a:r>
              <a:rPr sz="1000" i="1" spc="-35" dirty="0">
                <a:latin typeface="Georgia"/>
                <a:cs typeface="Georgia"/>
              </a:rPr>
              <a:t>Per</a:t>
            </a:r>
            <a:r>
              <a:rPr sz="1000" i="1" spc="-50" dirty="0">
                <a:latin typeface="Georgia"/>
                <a:cs typeface="Georgia"/>
              </a:rPr>
              <a:t>m</a:t>
            </a:r>
            <a:r>
              <a:rPr sz="1000" i="1" spc="-40" dirty="0">
                <a:latin typeface="Georgia"/>
                <a:cs typeface="Georgia"/>
              </a:rPr>
              <a:t>anent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85" dirty="0">
                <a:latin typeface="Georgia"/>
                <a:cs typeface="Georgia"/>
              </a:rPr>
              <a:t> </a:t>
            </a:r>
            <a:r>
              <a:rPr sz="1000" i="1" spc="-50" dirty="0">
                <a:latin typeface="Georgia"/>
                <a:cs typeface="Georgia"/>
              </a:rPr>
              <a:t>hard</a:t>
            </a:r>
            <a:r>
              <a:rPr sz="1000" i="1" spc="-45" dirty="0">
                <a:latin typeface="Georgia"/>
                <a:cs typeface="Georgia"/>
              </a:rPr>
              <a:t>ness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85" dirty="0">
                <a:latin typeface="Georgia"/>
                <a:cs typeface="Georgia"/>
              </a:rPr>
              <a:t> </a:t>
            </a:r>
            <a:r>
              <a:rPr sz="1000" spc="35" dirty="0">
                <a:latin typeface="PMingLiU"/>
                <a:cs typeface="PMingLiU"/>
              </a:rPr>
              <a:t>refers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amoun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cal-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cium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magnesium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ides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sulpha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water.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salts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rath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 stable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soluble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unde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ditions,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minimal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0" dirty="0">
                <a:latin typeface="PMingLiU"/>
                <a:cs typeface="PMingLiU"/>
              </a:rPr>
              <a:t>lems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aning.</a:t>
            </a:r>
            <a:endParaRPr sz="1000">
              <a:latin typeface="PMingLiU"/>
              <a:cs typeface="PMingLiU"/>
            </a:endParaRPr>
          </a:p>
          <a:p>
            <a:pPr marL="164465" marR="5080" indent="-152400" algn="just">
              <a:lnSpc>
                <a:spcPct val="99600"/>
              </a:lnSpc>
            </a:pPr>
            <a:r>
              <a:rPr sz="1000" i="1" spc="-10" dirty="0">
                <a:latin typeface="Georgia"/>
                <a:cs typeface="Georgia"/>
              </a:rPr>
              <a:t>Temp</a:t>
            </a:r>
            <a:r>
              <a:rPr sz="1000" i="1" dirty="0">
                <a:latin typeface="Georgia"/>
                <a:cs typeface="Georgia"/>
              </a:rPr>
              <a:t>o</a:t>
            </a:r>
            <a:r>
              <a:rPr sz="1000" i="1" spc="-75" dirty="0">
                <a:latin typeface="Georgia"/>
                <a:cs typeface="Georgia"/>
              </a:rPr>
              <a:t>rary</a:t>
            </a:r>
            <a:r>
              <a:rPr sz="1000" i="1" dirty="0">
                <a:latin typeface="Georgia"/>
                <a:cs typeface="Georgia"/>
              </a:rPr>
              <a:t>  </a:t>
            </a:r>
            <a:r>
              <a:rPr sz="1000" i="1" spc="-75" dirty="0">
                <a:latin typeface="Georgia"/>
                <a:cs typeface="Georgia"/>
              </a:rPr>
              <a:t> </a:t>
            </a:r>
            <a:r>
              <a:rPr sz="1000" i="1" spc="-50" dirty="0">
                <a:latin typeface="Georgia"/>
                <a:cs typeface="Georgia"/>
              </a:rPr>
              <a:t>hard</a:t>
            </a:r>
            <a:r>
              <a:rPr sz="1000" i="1" spc="-45" dirty="0">
                <a:latin typeface="Georgia"/>
                <a:cs typeface="Georgia"/>
              </a:rPr>
              <a:t>ness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i="1" spc="-25" dirty="0">
                <a:latin typeface="Georgia"/>
                <a:cs typeface="Georgia"/>
              </a:rPr>
              <a:t>bicarbo</a:t>
            </a:r>
            <a:r>
              <a:rPr sz="1000" i="1" spc="-40" dirty="0">
                <a:latin typeface="Georgia"/>
                <a:cs typeface="Georgia"/>
              </a:rPr>
              <a:t>nate</a:t>
            </a:r>
            <a:r>
              <a:rPr sz="1000" i="1" dirty="0">
                <a:latin typeface="Georgia"/>
                <a:cs typeface="Georgia"/>
              </a:rPr>
              <a:t>  </a:t>
            </a:r>
            <a:r>
              <a:rPr sz="1000" i="1" spc="-75" dirty="0">
                <a:latin typeface="Georgia"/>
                <a:cs typeface="Georgia"/>
              </a:rPr>
              <a:t> </a:t>
            </a:r>
            <a:r>
              <a:rPr sz="1000" i="1" spc="-45" dirty="0">
                <a:latin typeface="Georgia"/>
                <a:cs typeface="Georgia"/>
              </a:rPr>
              <a:t>h</a:t>
            </a:r>
            <a:r>
              <a:rPr sz="1000" i="1" spc="-40" dirty="0">
                <a:latin typeface="Georgia"/>
                <a:cs typeface="Georgia"/>
              </a:rPr>
              <a:t>a</a:t>
            </a:r>
            <a:r>
              <a:rPr sz="1000" i="1" spc="-45" dirty="0">
                <a:latin typeface="Georgia"/>
                <a:cs typeface="Georgia"/>
              </a:rPr>
              <a:t>rdness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35" dirty="0">
                <a:latin typeface="PMingLiU"/>
                <a:cs typeface="PMingLiU"/>
              </a:rPr>
              <a:t>refers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amount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cal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ium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magn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sium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bica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bonates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relativel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solub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un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table.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un</a:t>
            </a:r>
            <a:r>
              <a:rPr sz="1000" spc="55" dirty="0">
                <a:latin typeface="PMingLiU"/>
                <a:cs typeface="PMingLiU"/>
              </a:rPr>
              <a:t>stable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dition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contri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utes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exchang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utens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ls.</a:t>
            </a:r>
            <a:endParaRPr sz="1000">
              <a:latin typeface="PMingLiU"/>
              <a:cs typeface="PMingLiU"/>
            </a:endParaRPr>
          </a:p>
          <a:p>
            <a:pPr marL="165100" marR="5080" indent="-152400" algn="just">
              <a:lnSpc>
                <a:spcPts val="1200"/>
              </a:lnSpc>
              <a:spcBef>
                <a:spcPts val="35"/>
              </a:spcBef>
            </a:pPr>
            <a:r>
              <a:rPr sz="1000" i="1" spc="-10" dirty="0">
                <a:latin typeface="Georgia"/>
                <a:cs typeface="Georgia"/>
              </a:rPr>
              <a:t>Total </a:t>
            </a:r>
            <a:r>
              <a:rPr sz="1000" i="1" spc="-60" dirty="0">
                <a:latin typeface="Georgia"/>
                <a:cs typeface="Georgia"/>
              </a:rPr>
              <a:t> </a:t>
            </a:r>
            <a:r>
              <a:rPr sz="1000" i="1" spc="-45" dirty="0">
                <a:latin typeface="Georgia"/>
                <a:cs typeface="Georgia"/>
              </a:rPr>
              <a:t>h</a:t>
            </a:r>
            <a:r>
              <a:rPr sz="1000" i="1" spc="-40" dirty="0">
                <a:latin typeface="Georgia"/>
                <a:cs typeface="Georgia"/>
              </a:rPr>
              <a:t>a</a:t>
            </a:r>
            <a:r>
              <a:rPr sz="1000" i="1" spc="-45" dirty="0">
                <a:latin typeface="Georgia"/>
                <a:cs typeface="Georgia"/>
              </a:rPr>
              <a:t>rdness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55" dirty="0">
                <a:latin typeface="Georgia"/>
                <a:cs typeface="Georgia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anent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porary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hardness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3798" y="7965151"/>
            <a:ext cx="2911475" cy="106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 marR="5715" indent="-152400" algn="just">
              <a:lnSpc>
                <a:spcPct val="100000"/>
              </a:lnSpc>
            </a:pPr>
            <a:r>
              <a:rPr sz="1000" i="1" spc="-30" dirty="0">
                <a:latin typeface="Georgia"/>
                <a:cs typeface="Georgia"/>
              </a:rPr>
              <a:t>Wat</a:t>
            </a:r>
            <a:r>
              <a:rPr sz="1000" i="1" spc="-15" dirty="0">
                <a:latin typeface="Georgia"/>
                <a:cs typeface="Georgia"/>
              </a:rPr>
              <a:t>e</a:t>
            </a:r>
            <a:r>
              <a:rPr sz="1000" i="1" spc="-80" dirty="0">
                <a:latin typeface="Georgia"/>
                <a:cs typeface="Georgia"/>
              </a:rPr>
              <a:t>r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80" dirty="0">
                <a:latin typeface="Georgia"/>
                <a:cs typeface="Georgia"/>
              </a:rPr>
              <a:t> </a:t>
            </a:r>
            <a:r>
              <a:rPr sz="1000" i="1" spc="-30" dirty="0">
                <a:latin typeface="Georgia"/>
                <a:cs typeface="Georgia"/>
              </a:rPr>
              <a:t>softening</a:t>
            </a:r>
            <a:r>
              <a:rPr sz="1000" i="1" dirty="0">
                <a:latin typeface="Georgia"/>
                <a:cs typeface="Georgia"/>
              </a:rPr>
              <a:t> </a:t>
            </a:r>
            <a:r>
              <a:rPr sz="1000" i="1" spc="-75" dirty="0">
                <a:latin typeface="Georgia"/>
                <a:cs typeface="Georgia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removal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inactiv</a:t>
            </a:r>
            <a:r>
              <a:rPr sz="1000" spc="60" dirty="0">
                <a:latin typeface="PMingLiU"/>
                <a:cs typeface="PMingLiU"/>
              </a:rPr>
              <a:t>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cal-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cium,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magn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sium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40" dirty="0">
                <a:latin typeface="PMingLiU"/>
                <a:cs typeface="PMingLiU"/>
              </a:rPr>
              <a:t> seques</a:t>
            </a:r>
            <a:r>
              <a:rPr sz="1000" spc="60" dirty="0">
                <a:latin typeface="PMingLiU"/>
                <a:cs typeface="PMingLiU"/>
              </a:rPr>
              <a:t>tration,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precipit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exchan</a:t>
            </a:r>
            <a:r>
              <a:rPr sz="1000" spc="70" dirty="0">
                <a:latin typeface="PMingLiU"/>
                <a:cs typeface="PMingLiU"/>
              </a:rPr>
              <a:t>g</a:t>
            </a:r>
            <a:r>
              <a:rPr sz="1000" spc="35" dirty="0">
                <a:latin typeface="PMingLiU"/>
                <a:cs typeface="PMingLiU"/>
              </a:rPr>
              <a:t>e.</a:t>
            </a:r>
            <a:endParaRPr sz="1000">
              <a:latin typeface="PMingLiU"/>
              <a:cs typeface="PMingLiU"/>
            </a:endParaRPr>
          </a:p>
          <a:p>
            <a:pPr marL="164465" marR="5080" indent="-152400" algn="just">
              <a:lnSpc>
                <a:spcPts val="1200"/>
              </a:lnSpc>
              <a:spcBef>
                <a:spcPts val="35"/>
              </a:spcBef>
            </a:pPr>
            <a:r>
              <a:rPr sz="1000" i="1" spc="-15" dirty="0">
                <a:latin typeface="Georgia"/>
                <a:cs typeface="Georgia"/>
              </a:rPr>
              <a:t>Wet</a:t>
            </a:r>
            <a:r>
              <a:rPr sz="1000" i="1" dirty="0">
                <a:latin typeface="Georgia"/>
                <a:cs typeface="Georgia"/>
              </a:rPr>
              <a:t>t</a:t>
            </a:r>
            <a:r>
              <a:rPr sz="1000" i="1" spc="-45" dirty="0">
                <a:latin typeface="Georgia"/>
                <a:cs typeface="Georgia"/>
              </a:rPr>
              <a:t>ing</a:t>
            </a:r>
            <a:r>
              <a:rPr sz="1000" i="1" spc="40" dirty="0">
                <a:latin typeface="Georgia"/>
                <a:cs typeface="Georgia"/>
              </a:rPr>
              <a:t> </a:t>
            </a:r>
            <a:r>
              <a:rPr sz="1000" i="1" spc="-55" dirty="0">
                <a:latin typeface="Georgia"/>
                <a:cs typeface="Georgia"/>
              </a:rPr>
              <a:t>age</a:t>
            </a:r>
            <a:r>
              <a:rPr sz="1000" i="1" spc="-50" dirty="0">
                <a:latin typeface="Georgia"/>
                <a:cs typeface="Georgia"/>
              </a:rPr>
              <a:t>n</a:t>
            </a:r>
            <a:r>
              <a:rPr sz="1000" i="1" spc="-20" dirty="0">
                <a:latin typeface="Georgia"/>
                <a:cs typeface="Georgia"/>
              </a:rPr>
              <a:t>t</a:t>
            </a:r>
            <a:r>
              <a:rPr sz="1000" i="1" spc="40" dirty="0">
                <a:latin typeface="Georgia"/>
                <a:cs typeface="Georgia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i="1" spc="-45" dirty="0">
                <a:latin typeface="Georgia"/>
                <a:cs typeface="Georgia"/>
              </a:rPr>
              <a:t>surf</a:t>
            </a:r>
            <a:r>
              <a:rPr sz="1000" i="1" spc="-50" dirty="0">
                <a:latin typeface="Georgia"/>
                <a:cs typeface="Georgia"/>
              </a:rPr>
              <a:t>a</a:t>
            </a:r>
            <a:r>
              <a:rPr sz="1000" i="1" spc="-30" dirty="0">
                <a:latin typeface="Georgia"/>
                <a:cs typeface="Georgia"/>
              </a:rPr>
              <a:t>ce-active</a:t>
            </a:r>
            <a:r>
              <a:rPr sz="1000" i="1" spc="50" dirty="0">
                <a:latin typeface="Georgia"/>
                <a:cs typeface="Georgia"/>
              </a:rPr>
              <a:t> </a:t>
            </a:r>
            <a:r>
              <a:rPr sz="1000" i="1" spc="-50" dirty="0">
                <a:latin typeface="Georgia"/>
                <a:cs typeface="Georgia"/>
              </a:rPr>
              <a:t>agen</a:t>
            </a:r>
            <a:r>
              <a:rPr sz="1000" i="1" spc="-30" dirty="0">
                <a:latin typeface="Georgia"/>
                <a:cs typeface="Georgia"/>
              </a:rPr>
              <a:t>t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substa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lowers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surface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tension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water,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thus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bility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tact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surfaces.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caused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resultant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surfactant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that,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5" dirty="0">
                <a:latin typeface="PMingLiU"/>
                <a:cs typeface="PMingLiU"/>
              </a:rPr>
              <a:t> its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102736" y="313916"/>
            <a:ext cx="34010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HYGIENE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DAIRY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PRODUCTION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5" dirty="0">
                <a:latin typeface="Tw Cen MT"/>
                <a:cs typeface="Tw Cen MT"/>
              </a:rPr>
              <a:t>1363</a:t>
            </a:r>
            <a:endParaRPr sz="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863" y="686681"/>
            <a:ext cx="2910840" cy="1443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 marR="5080" algn="just">
              <a:lnSpc>
                <a:spcPct val="100000"/>
              </a:lnSpc>
            </a:pP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stru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ture,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capab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wetti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penet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ating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start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loos</a:t>
            </a:r>
            <a:r>
              <a:rPr sz="1000" spc="50" dirty="0">
                <a:latin typeface="PMingLiU"/>
                <a:cs typeface="PMingLiU"/>
              </a:rPr>
              <a:t>ening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ce.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100000"/>
              </a:lnSpc>
              <a:spcBef>
                <a:spcPts val="590"/>
              </a:spcBef>
            </a:pPr>
            <a:r>
              <a:rPr sz="1000" spc="55" dirty="0">
                <a:latin typeface="PMingLiU"/>
                <a:cs typeface="PMingLiU"/>
              </a:rPr>
              <a:t>Cleane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class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fied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either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acid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alkali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compound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ary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fu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acidic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</a:t>
            </a:r>
            <a:r>
              <a:rPr sz="1000" spc="45" dirty="0">
                <a:latin typeface="PMingLiU"/>
                <a:cs typeface="PMingLiU"/>
              </a:rPr>
              <a:t>ds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diss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lve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inorga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(miner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l)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osits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alka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arily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dissolve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organ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(fat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tein).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alkalis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</a:t>
            </a:r>
            <a:r>
              <a:rPr sz="1000" spc="45" dirty="0">
                <a:latin typeface="PMingLiU"/>
                <a:cs typeface="PMingLiU"/>
              </a:rPr>
              <a:t>ds</a:t>
            </a:r>
            <a:r>
              <a:rPr sz="1000" spc="35" dirty="0">
                <a:latin typeface="PMingLiU"/>
                <a:cs typeface="PMingLiU"/>
              </a:rPr>
              <a:t> incl</a:t>
            </a:r>
            <a:r>
              <a:rPr sz="1000" spc="50" dirty="0">
                <a:latin typeface="PMingLiU"/>
                <a:cs typeface="PMingLiU"/>
              </a:rPr>
              <a:t>ude: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518" y="2255562"/>
            <a:ext cx="2910840" cy="663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0" indent="-133350">
              <a:lnSpc>
                <a:spcPts val="1200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60" dirty="0">
                <a:latin typeface="PMingLiU"/>
                <a:cs typeface="PMingLiU"/>
              </a:rPr>
              <a:t>droxide</a:t>
            </a:r>
            <a:r>
              <a:rPr sz="1000" spc="75" dirty="0">
                <a:latin typeface="PMingLiU"/>
                <a:cs typeface="PMingLiU"/>
              </a:rPr>
              <a:t> 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caustic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soda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(NaO</a:t>
            </a:r>
            <a:r>
              <a:rPr sz="1000" spc="14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carb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nate </a:t>
            </a:r>
            <a:r>
              <a:rPr sz="1000" spc="85" dirty="0">
                <a:latin typeface="PMingLiU"/>
                <a:cs typeface="PMingLiU"/>
              </a:rPr>
              <a:t>(N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120" dirty="0">
                <a:latin typeface="PMingLiU"/>
                <a:cs typeface="PMingLiU"/>
              </a:rPr>
              <a:t>CO</a:t>
            </a:r>
            <a:r>
              <a:rPr sz="975" spc="157" baseline="-12820" dirty="0">
                <a:latin typeface="PMingLiU"/>
                <a:cs typeface="PMingLiU"/>
              </a:rPr>
              <a:t>3</a:t>
            </a:r>
            <a:r>
              <a:rPr sz="1000" spc="15" dirty="0">
                <a:latin typeface="PMingLiU"/>
                <a:cs typeface="PMingLiU"/>
              </a:rPr>
              <a:t>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bica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70" dirty="0">
                <a:latin typeface="PMingLiU"/>
                <a:cs typeface="PMingLiU"/>
              </a:rPr>
              <a:t>bonate </a:t>
            </a:r>
            <a:r>
              <a:rPr sz="1000" spc="90" dirty="0">
                <a:latin typeface="PMingLiU"/>
                <a:cs typeface="PMingLiU"/>
              </a:rPr>
              <a:t>(NaH</a:t>
            </a:r>
            <a:r>
              <a:rPr sz="1000" spc="120" dirty="0">
                <a:latin typeface="PMingLiU"/>
                <a:cs typeface="PMingLiU"/>
              </a:rPr>
              <a:t>C</a:t>
            </a:r>
            <a:r>
              <a:rPr sz="1000" spc="145" dirty="0">
                <a:latin typeface="PMingLiU"/>
                <a:cs typeface="PMingLiU"/>
              </a:rPr>
              <a:t>O</a:t>
            </a:r>
            <a:r>
              <a:rPr sz="975" spc="157" baseline="-12820" dirty="0">
                <a:latin typeface="PMingLiU"/>
                <a:cs typeface="PMingLiU"/>
              </a:rPr>
              <a:t>3</a:t>
            </a:r>
            <a:r>
              <a:rPr sz="1000" spc="15" dirty="0">
                <a:latin typeface="PMingLiU"/>
                <a:cs typeface="PMingLiU"/>
              </a:rPr>
              <a:t>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  <a:tab pos="728980" algn="l"/>
                <a:tab pos="1783714" algn="l"/>
              </a:tabLst>
            </a:pP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dirty="0">
                <a:latin typeface="PMingLiU"/>
                <a:cs typeface="PMingLiU"/>
              </a:rPr>
              <a:t>	</a:t>
            </a:r>
            <a:r>
              <a:rPr sz="1000" spc="40" dirty="0">
                <a:latin typeface="PMingLiU"/>
                <a:cs typeface="PMingLiU"/>
              </a:rPr>
              <a:t>sesqu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carbona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	</a:t>
            </a:r>
            <a:r>
              <a:rPr sz="1000" spc="85" dirty="0">
                <a:latin typeface="PMingLiU"/>
                <a:cs typeface="PMingLiU"/>
              </a:rPr>
              <a:t>(N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120" dirty="0">
                <a:latin typeface="PMingLiU"/>
                <a:cs typeface="PMingLiU"/>
              </a:rPr>
              <a:t>CO</a:t>
            </a:r>
            <a:r>
              <a:rPr sz="975" spc="157" baseline="-12820" dirty="0">
                <a:latin typeface="PMingLiU"/>
                <a:cs typeface="PMingLiU"/>
              </a:rPr>
              <a:t>3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-65" dirty="0">
                <a:latin typeface="Arial"/>
                <a:cs typeface="Arial"/>
              </a:rPr>
              <a:t>·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120" dirty="0">
                <a:latin typeface="PMingLiU"/>
                <a:cs typeface="PMingLiU"/>
              </a:rPr>
              <a:t>NaHC</a:t>
            </a:r>
            <a:r>
              <a:rPr sz="1000" spc="145" dirty="0">
                <a:latin typeface="PMingLiU"/>
                <a:cs typeface="PMingLiU"/>
              </a:rPr>
              <a:t>O</a:t>
            </a:r>
            <a:r>
              <a:rPr sz="975" spc="157" baseline="-12820" dirty="0">
                <a:latin typeface="PMingLiU"/>
                <a:cs typeface="PMingLiU"/>
              </a:rPr>
              <a:t>3</a:t>
            </a:r>
            <a:endParaRPr sz="975" baseline="-12820">
              <a:latin typeface="PMingLiU"/>
              <a:cs typeface="PMingLiU"/>
            </a:endParaRPr>
          </a:p>
          <a:p>
            <a:pPr marL="167005">
              <a:lnSpc>
                <a:spcPts val="1195"/>
              </a:lnSpc>
            </a:pPr>
            <a:r>
              <a:rPr sz="1000" spc="-65" dirty="0">
                <a:latin typeface="Arial"/>
                <a:cs typeface="Arial"/>
              </a:rPr>
              <a:t>·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114" dirty="0">
                <a:latin typeface="PMingLiU"/>
                <a:cs typeface="PMingLiU"/>
              </a:rPr>
              <a:t>2H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85" dirty="0">
                <a:latin typeface="PMingLiU"/>
                <a:cs typeface="PMingLiU"/>
              </a:rPr>
              <a:t>O)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te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0" dirty="0">
                <a:latin typeface="PMingLiU"/>
                <a:cs typeface="PMingLiU"/>
              </a:rPr>
              <a:t>raborate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ax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(Na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-20" dirty="0">
                <a:latin typeface="PMingLiU"/>
                <a:cs typeface="PMingLiU"/>
              </a:rPr>
              <a:t>B</a:t>
            </a:r>
            <a:r>
              <a:rPr sz="975" spc="157" baseline="-12820" dirty="0">
                <a:latin typeface="PMingLiU"/>
                <a:cs typeface="PMingLiU"/>
              </a:rPr>
              <a:t>4</a:t>
            </a:r>
            <a:r>
              <a:rPr sz="1000" spc="150" dirty="0">
                <a:latin typeface="PMingLiU"/>
                <a:cs typeface="PMingLiU"/>
              </a:rPr>
              <a:t>O</a:t>
            </a:r>
            <a:r>
              <a:rPr sz="975" spc="157" baseline="-12820" dirty="0">
                <a:latin typeface="PMingLiU"/>
                <a:cs typeface="PMingLiU"/>
              </a:rPr>
              <a:t>7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-65" dirty="0">
                <a:latin typeface="Arial"/>
                <a:cs typeface="Arial"/>
              </a:rPr>
              <a:t>·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100" dirty="0">
                <a:latin typeface="PMingLiU"/>
                <a:cs typeface="PMingLiU"/>
              </a:rPr>
              <a:t>10H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85" dirty="0">
                <a:latin typeface="PMingLiU"/>
                <a:cs typeface="PMingLiU"/>
              </a:rPr>
              <a:t>O)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me</a:t>
            </a:r>
            <a:r>
              <a:rPr sz="1000" spc="40" dirty="0">
                <a:latin typeface="PMingLiU"/>
                <a:cs typeface="PMingLiU"/>
              </a:rPr>
              <a:t>tasilicate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(Na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45" dirty="0">
                <a:latin typeface="PMingLiU"/>
                <a:cs typeface="PMingLiU"/>
              </a:rPr>
              <a:t>SiO</a:t>
            </a:r>
            <a:r>
              <a:rPr sz="975" spc="157" baseline="-12820" dirty="0">
                <a:latin typeface="PMingLiU"/>
                <a:cs typeface="PMingLiU"/>
              </a:rPr>
              <a:t>3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-65" dirty="0">
                <a:latin typeface="Arial"/>
                <a:cs typeface="Arial"/>
              </a:rPr>
              <a:t>·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114" dirty="0">
                <a:latin typeface="PMingLiU"/>
                <a:cs typeface="PMingLiU"/>
              </a:rPr>
              <a:t>5H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85" dirty="0">
                <a:latin typeface="PMingLiU"/>
                <a:cs typeface="PMingLiU"/>
              </a:rPr>
              <a:t>O)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spc="70" dirty="0">
                <a:latin typeface="PMingLiU"/>
                <a:cs typeface="PMingLiU"/>
              </a:rPr>
              <a:t> orth</a:t>
            </a:r>
            <a:r>
              <a:rPr sz="1000" spc="10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silicate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(2N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150" dirty="0">
                <a:latin typeface="PMingLiU"/>
                <a:cs typeface="PMingLiU"/>
              </a:rPr>
              <a:t>O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-65" dirty="0">
                <a:latin typeface="Arial"/>
                <a:cs typeface="Arial"/>
              </a:rPr>
              <a:t>·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45" dirty="0">
                <a:latin typeface="PMingLiU"/>
                <a:cs typeface="PMingLiU"/>
              </a:rPr>
              <a:t>SiO</a:t>
            </a:r>
            <a:r>
              <a:rPr sz="975" spc="157" baseline="-12820" dirty="0">
                <a:latin typeface="PMingLiU"/>
                <a:cs typeface="PMingLiU"/>
              </a:rPr>
              <a:t>3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-65" dirty="0">
                <a:latin typeface="Arial"/>
                <a:cs typeface="Arial"/>
              </a:rPr>
              <a:t>·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114" dirty="0">
                <a:latin typeface="PMingLiU"/>
                <a:cs typeface="PMingLiU"/>
              </a:rPr>
              <a:t>5H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85" dirty="0">
                <a:latin typeface="PMingLiU"/>
                <a:cs typeface="PMingLiU"/>
              </a:rPr>
              <a:t>O)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sesqu</a:t>
            </a:r>
            <a:r>
              <a:rPr sz="1000" spc="35" dirty="0">
                <a:latin typeface="PMingLiU"/>
                <a:cs typeface="PMingLiU"/>
              </a:rPr>
              <a:t>isilicate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(3Na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150" dirty="0">
                <a:latin typeface="PMingLiU"/>
                <a:cs typeface="PMingLiU"/>
              </a:rPr>
              <a:t>O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-65" dirty="0">
                <a:latin typeface="Arial"/>
                <a:cs typeface="Arial"/>
              </a:rPr>
              <a:t>·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45" dirty="0">
                <a:latin typeface="PMingLiU"/>
                <a:cs typeface="PMingLiU"/>
              </a:rPr>
              <a:t>2Si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-65" dirty="0">
                <a:latin typeface="Arial"/>
                <a:cs typeface="Arial"/>
              </a:rPr>
              <a:t>·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100" dirty="0">
                <a:latin typeface="PMingLiU"/>
                <a:cs typeface="PMingLiU"/>
              </a:rPr>
              <a:t>11H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85" dirty="0">
                <a:latin typeface="PMingLiU"/>
                <a:cs typeface="PMingLiU"/>
              </a:rPr>
              <a:t>O)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50" dirty="0">
                <a:latin typeface="PMingLiU"/>
                <a:cs typeface="PMingLiU"/>
              </a:rPr>
              <a:t>trisod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5" dirty="0">
                <a:latin typeface="PMingLiU"/>
                <a:cs typeface="PMingLiU"/>
              </a:rPr>
              <a:t>um</a:t>
            </a:r>
            <a:r>
              <a:rPr sz="1000" spc="65" dirty="0">
                <a:latin typeface="PMingLiU"/>
                <a:cs typeface="PMingLiU"/>
              </a:rPr>
              <a:t> pho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65" dirty="0">
                <a:latin typeface="PMingLiU"/>
                <a:cs typeface="PMingLiU"/>
              </a:rPr>
              <a:t>phate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TSP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(Na</a:t>
            </a:r>
            <a:r>
              <a:rPr sz="975" spc="157" baseline="-12820" dirty="0">
                <a:latin typeface="PMingLiU"/>
                <a:cs typeface="PMingLiU"/>
              </a:rPr>
              <a:t>3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975" spc="157" baseline="-12820" dirty="0">
                <a:latin typeface="PMingLiU"/>
                <a:cs typeface="PMingLiU"/>
              </a:rPr>
              <a:t>4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-65" dirty="0">
                <a:latin typeface="Arial"/>
                <a:cs typeface="Arial"/>
              </a:rPr>
              <a:t>·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100" dirty="0">
                <a:latin typeface="PMingLiU"/>
                <a:cs typeface="PMingLiU"/>
              </a:rPr>
              <a:t>12H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85" dirty="0">
                <a:latin typeface="PMingLiU"/>
                <a:cs typeface="PMingLiU"/>
              </a:rPr>
              <a:t>O)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200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55" dirty="0">
                <a:latin typeface="PMingLiU"/>
                <a:cs typeface="PMingLiU"/>
              </a:rPr>
              <a:t>tetrasod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85" dirty="0">
                <a:latin typeface="PMingLiU"/>
                <a:cs typeface="PMingLiU"/>
              </a:rPr>
              <a:t>um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70" dirty="0">
                <a:latin typeface="PMingLiU"/>
                <a:cs typeface="PMingLiU"/>
              </a:rPr>
              <a:t>rophosp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ate,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TSPP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(Na</a:t>
            </a:r>
            <a:r>
              <a:rPr sz="975" spc="157" baseline="-12820" dirty="0">
                <a:latin typeface="PMingLiU"/>
                <a:cs typeface="PMingLiU"/>
              </a:rPr>
              <a:t>4</a:t>
            </a:r>
            <a:r>
              <a:rPr sz="1000" spc="25" dirty="0">
                <a:latin typeface="PMingLiU"/>
                <a:cs typeface="PMingLiU"/>
              </a:rPr>
              <a:t>P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150" dirty="0">
                <a:latin typeface="PMingLiU"/>
                <a:cs typeface="PMingLiU"/>
              </a:rPr>
              <a:t>O</a:t>
            </a:r>
            <a:r>
              <a:rPr sz="975" spc="150" baseline="-12820" dirty="0">
                <a:latin typeface="PMingLiU"/>
                <a:cs typeface="PMingLiU"/>
              </a:rPr>
              <a:t>7</a:t>
            </a:r>
            <a:r>
              <a:rPr sz="1000" spc="30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100000"/>
              </a:lnSpc>
              <a:spcBef>
                <a:spcPts val="890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follo</a:t>
            </a:r>
            <a:r>
              <a:rPr sz="1000" spc="90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inorg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called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neral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strong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acids)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cleaning: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200"/>
              </a:lnSpc>
              <a:spcBef>
                <a:spcPts val="590"/>
              </a:spcBef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hydroch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oric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(HCl)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sulphu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(H</a:t>
            </a:r>
            <a:r>
              <a:rPr sz="975" spc="157" baseline="-12820" dirty="0">
                <a:latin typeface="PMingLiU"/>
                <a:cs typeface="PMingLiU"/>
              </a:rPr>
              <a:t>2</a:t>
            </a:r>
            <a:r>
              <a:rPr sz="1000" spc="60" dirty="0">
                <a:latin typeface="PMingLiU"/>
                <a:cs typeface="PMingLiU"/>
              </a:rPr>
              <a:t>SO</a:t>
            </a:r>
            <a:r>
              <a:rPr sz="975" spc="157" baseline="-12820" dirty="0">
                <a:latin typeface="PMingLiU"/>
                <a:cs typeface="PMingLiU"/>
              </a:rPr>
              <a:t>4</a:t>
            </a:r>
            <a:r>
              <a:rPr sz="1000" spc="15" dirty="0">
                <a:latin typeface="PMingLiU"/>
                <a:cs typeface="PMingLiU"/>
              </a:rPr>
              <a:t>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45" dirty="0">
                <a:latin typeface="PMingLiU"/>
                <a:cs typeface="PMingLiU"/>
              </a:rPr>
              <a:t>nitric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(HN</a:t>
            </a:r>
            <a:r>
              <a:rPr sz="1000" spc="140" dirty="0">
                <a:latin typeface="PMingLiU"/>
                <a:cs typeface="PMingLiU"/>
              </a:rPr>
              <a:t>O</a:t>
            </a:r>
            <a:r>
              <a:rPr sz="975" spc="157" baseline="-12820" dirty="0">
                <a:latin typeface="PMingLiU"/>
                <a:cs typeface="PMingLiU"/>
              </a:rPr>
              <a:t>3</a:t>
            </a:r>
            <a:r>
              <a:rPr sz="1000" spc="15" dirty="0">
                <a:latin typeface="PMingLiU"/>
                <a:cs typeface="PMingLiU"/>
              </a:rPr>
              <a:t>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200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5" dirty="0">
                <a:latin typeface="PMingLiU"/>
                <a:cs typeface="PMingLiU"/>
              </a:rPr>
              <a:t>phosp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oric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(H</a:t>
            </a:r>
            <a:r>
              <a:rPr sz="975" spc="157" baseline="-12820" dirty="0">
                <a:latin typeface="PMingLiU"/>
                <a:cs typeface="PMingLiU"/>
              </a:rPr>
              <a:t>3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975" spc="157" baseline="-12820" dirty="0">
                <a:latin typeface="PMingLiU"/>
                <a:cs typeface="PMingLiU"/>
              </a:rPr>
              <a:t>4</a:t>
            </a:r>
            <a:r>
              <a:rPr sz="1000" spc="30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100000"/>
              </a:lnSpc>
              <a:spcBef>
                <a:spcPts val="489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orga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(or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weak)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corros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metals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less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irritati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skin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inorg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nic </a:t>
            </a:r>
            <a:r>
              <a:rPr sz="1000" spc="45" dirty="0">
                <a:latin typeface="PMingLiU"/>
                <a:cs typeface="PMingLiU"/>
              </a:rPr>
              <a:t>acids.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inclu</a:t>
            </a:r>
            <a:r>
              <a:rPr sz="1000" spc="7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e: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spcBef>
                <a:spcPts val="595"/>
              </a:spcBef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40" dirty="0">
                <a:latin typeface="PMingLiU"/>
                <a:cs typeface="PMingLiU"/>
              </a:rPr>
              <a:t>acetic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cid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55" dirty="0">
                <a:latin typeface="PMingLiU"/>
                <a:cs typeface="PMingLiU"/>
              </a:rPr>
              <a:t>hydroxyac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tic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40" dirty="0">
                <a:latin typeface="PMingLiU"/>
                <a:cs typeface="PMingLiU"/>
              </a:rPr>
              <a:t>lactic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45" dirty="0">
                <a:latin typeface="PMingLiU"/>
                <a:cs typeface="PMingLiU"/>
              </a:rPr>
              <a:t>gluconic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35" dirty="0">
                <a:latin typeface="PMingLiU"/>
                <a:cs typeface="PMingLiU"/>
              </a:rPr>
              <a:t>citric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60" dirty="0">
                <a:latin typeface="PMingLiU"/>
                <a:cs typeface="PMingLiU"/>
              </a:rPr>
              <a:t>tartaric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200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sz="1000" spc="40" dirty="0">
                <a:latin typeface="PMingLiU"/>
                <a:cs typeface="PMingLiU"/>
              </a:rPr>
              <a:t>laevuli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100000"/>
              </a:lnSpc>
              <a:spcBef>
                <a:spcPts val="590"/>
              </a:spcBef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var</a:t>
            </a:r>
            <a:r>
              <a:rPr sz="1000" spc="40" dirty="0">
                <a:latin typeface="PMingLiU"/>
                <a:cs typeface="PMingLiU"/>
              </a:rPr>
              <a:t>iety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constitu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added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ampli</a:t>
            </a:r>
            <a:r>
              <a:rPr sz="1000" spc="45" dirty="0">
                <a:latin typeface="PMingLiU"/>
                <a:cs typeface="PMingLiU"/>
              </a:rPr>
              <a:t>f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acid/a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kali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removal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cesses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tect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surfaces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</a:t>
            </a:r>
            <a:r>
              <a:rPr sz="1000" spc="70" dirty="0">
                <a:latin typeface="PMingLiU"/>
                <a:cs typeface="PMingLiU"/>
              </a:rPr>
              <a:t>und.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Chl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often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added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alka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</a:t>
            </a:r>
            <a:r>
              <a:rPr sz="1000" spc="45" dirty="0">
                <a:latin typeface="PMingLiU"/>
                <a:cs typeface="PMingLiU"/>
              </a:rPr>
              <a:t>tergents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pept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agent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protein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oval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imp</a:t>
            </a:r>
            <a:r>
              <a:rPr sz="1000" spc="50" dirty="0">
                <a:latin typeface="PMingLiU"/>
                <a:cs typeface="PMingLiU"/>
              </a:rPr>
              <a:t>rove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rin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e-ability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</a:t>
            </a:r>
            <a:r>
              <a:rPr sz="1000" spc="50" dirty="0">
                <a:latin typeface="PMingLiU"/>
                <a:cs typeface="PMingLiU"/>
              </a:rPr>
              <a:t>rgent.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acti</a:t>
            </a:r>
            <a:r>
              <a:rPr sz="1000" spc="65" dirty="0">
                <a:latin typeface="PMingLiU"/>
                <a:cs typeface="PMingLiU"/>
              </a:rPr>
              <a:t>v</a:t>
            </a:r>
            <a:r>
              <a:rPr sz="1000" spc="35" dirty="0">
                <a:latin typeface="PMingLiU"/>
                <a:cs typeface="PMingLiU"/>
              </a:rPr>
              <a:t>ity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eases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easing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ration.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Excess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erature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howev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40" dirty="0">
                <a:latin typeface="PMingLiU"/>
                <a:cs typeface="PMingLiU"/>
              </a:rPr>
              <a:t>olatil-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ization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ome </a:t>
            </a:r>
            <a:r>
              <a:rPr sz="1000" spc="50" dirty="0">
                <a:latin typeface="PMingLiU"/>
                <a:cs typeface="PMingLiU"/>
              </a:rPr>
              <a:t>che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const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tuents,</a:t>
            </a:r>
            <a:r>
              <a:rPr sz="1000" spc="60" dirty="0">
                <a:latin typeface="PMingLiU"/>
                <a:cs typeface="PMingLiU"/>
              </a:rPr>
              <a:t> thus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their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effec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iveness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causing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teins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</a:t>
            </a:r>
            <a:r>
              <a:rPr sz="1000" spc="65" dirty="0">
                <a:latin typeface="PMingLiU"/>
                <a:cs typeface="PMingLiU"/>
              </a:rPr>
              <a:t>nature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acceler</a:t>
            </a:r>
            <a:r>
              <a:rPr sz="1000" spc="60" dirty="0">
                <a:latin typeface="PMingLiU"/>
                <a:cs typeface="PMingLiU"/>
              </a:rPr>
              <a:t>ate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neral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tion.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ts val="1190"/>
              </a:lnSpc>
              <a:spcBef>
                <a:spcPts val="45"/>
              </a:spcBef>
            </a:pPr>
            <a:r>
              <a:rPr sz="1000" spc="55" dirty="0">
                <a:latin typeface="PMingLiU"/>
                <a:cs typeface="PMingLiU"/>
              </a:rPr>
              <a:t>Wetting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both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75" dirty="0">
                <a:latin typeface="PMingLiU"/>
                <a:cs typeface="PMingLiU"/>
              </a:rPr>
              <a:t>dropho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hy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rophilic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elements</a:t>
            </a:r>
            <a:r>
              <a:rPr sz="1000" spc="80" dirty="0">
                <a:latin typeface="PMingLiU"/>
                <a:cs typeface="PMingLiU"/>
              </a:rPr>
              <a:t> and </a:t>
            </a:r>
            <a:r>
              <a:rPr sz="1000" spc="60" dirty="0">
                <a:latin typeface="PMingLiU"/>
                <a:cs typeface="PMingLiU"/>
              </a:rPr>
              <a:t>thus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affin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bo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1453" y="686787"/>
            <a:ext cx="2912110" cy="334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marR="5080" algn="just">
              <a:lnSpc>
                <a:spcPct val="100000"/>
              </a:lnSpc>
            </a:pPr>
            <a:r>
              <a:rPr sz="1000" spc="30" dirty="0">
                <a:latin typeface="PMingLiU"/>
                <a:cs typeface="PMingLiU"/>
              </a:rPr>
              <a:t>oils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water.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Anionic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wett</a:t>
            </a:r>
            <a:r>
              <a:rPr sz="1000" spc="50" dirty="0">
                <a:latin typeface="PMingLiU"/>
                <a:cs typeface="PMingLiU"/>
              </a:rPr>
              <a:t>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pH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neut-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ral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usual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ible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alka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ine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cleaner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wetti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qu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tern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ry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am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onia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compound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Non</a:t>
            </a:r>
            <a:r>
              <a:rPr sz="1000" spc="50" dirty="0">
                <a:latin typeface="PMingLiU"/>
                <a:cs typeface="PMingLiU"/>
              </a:rPr>
              <a:t>ionic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we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5" dirty="0">
                <a:latin typeface="PMingLiU"/>
                <a:cs typeface="PMingLiU"/>
              </a:rPr>
              <a:t>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effective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oils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anionic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marginally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aff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cted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har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35" dirty="0">
                <a:latin typeface="PMingLiU"/>
                <a:cs typeface="PMingLiU"/>
              </a:rPr>
              <a:t>ness.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No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ionic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wett</a:t>
            </a:r>
            <a:r>
              <a:rPr sz="1000" spc="5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either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anion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nic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suppres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foa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60" dirty="0">
                <a:latin typeface="PMingLiU"/>
                <a:cs typeface="PMingLiU"/>
              </a:rPr>
              <a:t>Cons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derable </a:t>
            </a:r>
            <a:r>
              <a:rPr sz="1000" spc="80" dirty="0">
                <a:latin typeface="PMingLiU"/>
                <a:cs typeface="PMingLiU"/>
              </a:rPr>
              <a:t>work</a:t>
            </a:r>
            <a:r>
              <a:rPr sz="1000" spc="55" dirty="0">
                <a:latin typeface="PMingLiU"/>
                <a:cs typeface="PMingLiU"/>
              </a:rPr>
              <a:t> has</a:t>
            </a:r>
            <a:r>
              <a:rPr sz="1000" spc="50" dirty="0">
                <a:latin typeface="PMingLiU"/>
                <a:cs typeface="PMingLiU"/>
              </a:rPr>
              <a:t> been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done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 </a:t>
            </a:r>
            <a:r>
              <a:rPr sz="1000" spc="45" dirty="0">
                <a:latin typeface="PMingLiU"/>
                <a:cs typeface="PMingLiU"/>
              </a:rPr>
              <a:t>develo</a:t>
            </a:r>
            <a:r>
              <a:rPr sz="1000" spc="5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zymes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cle</a:t>
            </a:r>
            <a:r>
              <a:rPr sz="1000" spc="45" dirty="0">
                <a:latin typeface="PMingLiU"/>
                <a:cs typeface="PMingLiU"/>
              </a:rPr>
              <a:t>aners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additiv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 </a:t>
            </a:r>
            <a:r>
              <a:rPr sz="1000" spc="50" dirty="0">
                <a:latin typeface="PMingLiU"/>
                <a:cs typeface="PMingLiU"/>
              </a:rPr>
              <a:t>conve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55" dirty="0">
                <a:latin typeface="PMingLiU"/>
                <a:cs typeface="PMingLiU"/>
              </a:rPr>
              <a:t>tional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solution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Enzyme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cleaners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had</a:t>
            </a:r>
            <a:r>
              <a:rPr sz="1000" spc="45" dirty="0">
                <a:latin typeface="PMingLiU"/>
                <a:cs typeface="PMingLiU"/>
              </a:rPr>
              <a:t> limited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succ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spec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fic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cessing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equip-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yet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widely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opted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industry.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critical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success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enzyme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ers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ap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ears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matching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specific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enzyme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spec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fic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soil.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limita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soils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omposed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wide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variety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subst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nces.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Enzyme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cleaners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operate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narrow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pH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avoid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deactiva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limitation</a:t>
            </a:r>
            <a:r>
              <a:rPr sz="1000" spc="45" dirty="0">
                <a:latin typeface="PMingLiU"/>
                <a:cs typeface="PMingLiU"/>
              </a:rPr>
              <a:t> 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aning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sit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ations.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733" y="4332683"/>
            <a:ext cx="2915285" cy="3427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Sanitation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Agents</a:t>
            </a:r>
            <a:endParaRPr sz="11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570"/>
              </a:spcBef>
            </a:pPr>
            <a:r>
              <a:rPr sz="1000" spc="30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z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70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un</a:t>
            </a:r>
            <a:r>
              <a:rPr sz="1000" spc="55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pp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ry</a:t>
            </a:r>
            <a:r>
              <a:rPr sz="1000" spc="-5" dirty="0">
                <a:latin typeface="PMingLiU"/>
                <a:cs typeface="PMingLiU"/>
              </a:rPr>
              <a:t>-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si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65" dirty="0">
                <a:latin typeface="PMingLiU"/>
                <a:cs typeface="PMingLiU"/>
              </a:rPr>
              <a:t>du</a:t>
            </a:r>
            <a:r>
              <a:rPr sz="1000" spc="20" dirty="0">
                <a:latin typeface="PMingLiU"/>
                <a:cs typeface="PMingLiU"/>
              </a:rPr>
              <a:t>c-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b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z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z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w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ru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1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1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S</a:t>
            </a:r>
            <a:r>
              <a:rPr sz="100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z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pp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65" dirty="0">
                <a:latin typeface="PMingLiU"/>
                <a:cs typeface="PMingLiU"/>
              </a:rPr>
              <a:t> h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en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k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1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v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10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/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q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ge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du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il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ti</a:t>
            </a:r>
            <a:r>
              <a:rPr sz="1000" spc="10" dirty="0">
                <a:latin typeface="PMingLiU"/>
                <a:cs typeface="PMingLiU"/>
              </a:rPr>
              <a:t>v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fo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1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om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z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 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ra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f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nt</a:t>
            </a:r>
            <a:r>
              <a:rPr sz="1000" spc="3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st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13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k</a:t>
            </a:r>
            <a:r>
              <a:rPr sz="1000" spc="35" dirty="0">
                <a:latin typeface="PMingLiU"/>
                <a:cs typeface="PMingLiU"/>
              </a:rPr>
              <a:t>-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nd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q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ry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f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ms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ra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z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z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10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k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1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r-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z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hl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2733" y="7904870"/>
            <a:ext cx="2910205" cy="67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Steam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Sanitizing</a:t>
            </a:r>
            <a:endParaRPr sz="9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50" dirty="0">
                <a:latin typeface="PMingLiU"/>
                <a:cs typeface="PMingLiU"/>
              </a:rPr>
              <a:t>Steam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izing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plished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taining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stem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const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rfaces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designat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time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(typical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15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3239" y="8582194"/>
            <a:ext cx="29095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60" dirty="0">
                <a:latin typeface="PMingLiU"/>
                <a:cs typeface="PMingLiU"/>
              </a:rPr>
              <a:t>condensa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erature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above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80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50" spc="7" baseline="27777" dirty="0">
                <a:latin typeface="Arial"/>
                <a:cs typeface="Arial"/>
              </a:rPr>
              <a:t>o</a:t>
            </a:r>
            <a:r>
              <a:rPr sz="1000" spc="50" dirty="0">
                <a:latin typeface="PMingLiU"/>
                <a:cs typeface="PMingLiU"/>
              </a:rPr>
              <a:t>C).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dis-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2677" y="8734157"/>
            <a:ext cx="29089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65" dirty="0">
                <a:latin typeface="PMingLiU"/>
                <a:cs typeface="PMingLiU"/>
              </a:rPr>
              <a:t>advanta</a:t>
            </a:r>
            <a:r>
              <a:rPr sz="1000" spc="7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are: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782" y="313916"/>
            <a:ext cx="34131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Tw Cen MT"/>
                <a:cs typeface="Tw Cen MT"/>
              </a:rPr>
              <a:t>1364    </a:t>
            </a:r>
            <a:r>
              <a:rPr sz="900" spc="10" dirty="0">
                <a:latin typeface="Arial"/>
                <a:cs typeface="Arial"/>
              </a:rPr>
              <a:t>HYGIENE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DAIRY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PRODUCTION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565" y="686681"/>
            <a:ext cx="2910205" cy="455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45" dirty="0">
                <a:latin typeface="PMingLiU"/>
                <a:cs typeface="PMingLiU"/>
              </a:rPr>
              <a:t>cost,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danger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human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tact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steam,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difficult</a:t>
            </a:r>
            <a:r>
              <a:rPr sz="1000" spc="20" dirty="0">
                <a:latin typeface="PMingLiU"/>
                <a:cs typeface="PMingLiU"/>
              </a:rPr>
              <a:t>ies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distri</a:t>
            </a:r>
            <a:r>
              <a:rPr sz="1000" spc="75" dirty="0">
                <a:latin typeface="PMingLiU"/>
                <a:cs typeface="PMingLiU"/>
              </a:rPr>
              <a:t>b</a:t>
            </a:r>
            <a:r>
              <a:rPr sz="1000" spc="55" dirty="0">
                <a:latin typeface="PMingLiU"/>
                <a:cs typeface="PMingLiU"/>
              </a:rPr>
              <a:t>uting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evenly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thor-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oughly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5" dirty="0">
                <a:latin typeface="PMingLiU"/>
                <a:cs typeface="PMingLiU"/>
              </a:rPr>
              <a:t> all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ces.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565" y="1344953"/>
            <a:ext cx="2910840" cy="1284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Hot-Water Sanitizing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35"/>
              </a:spcBef>
            </a:pPr>
            <a:r>
              <a:rPr sz="1000" spc="75" dirty="0">
                <a:latin typeface="PMingLiU"/>
                <a:cs typeface="PMingLiU"/>
              </a:rPr>
              <a:t>Hot-</a:t>
            </a:r>
            <a:r>
              <a:rPr sz="1000" spc="120" dirty="0">
                <a:latin typeface="PMingLiU"/>
                <a:cs typeface="PMingLiU"/>
              </a:rPr>
              <a:t>w</a:t>
            </a:r>
            <a:r>
              <a:rPr sz="1000" spc="60" dirty="0">
                <a:latin typeface="PMingLiU"/>
                <a:cs typeface="PMingLiU"/>
              </a:rPr>
              <a:t>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plished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heated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ipment,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us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circul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equipment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cleaning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solution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 Typical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times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5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minimu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outlet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temperat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80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50" baseline="27777" dirty="0">
                <a:latin typeface="Arial"/>
                <a:cs typeface="Arial"/>
              </a:rPr>
              <a:t>o</a:t>
            </a:r>
            <a:r>
              <a:rPr sz="1000" spc="65" dirty="0">
                <a:latin typeface="PMingLiU"/>
                <a:cs typeface="PMingLiU"/>
              </a:rPr>
              <a:t>C.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disad</a:t>
            </a:r>
            <a:r>
              <a:rPr sz="1000" spc="60" dirty="0">
                <a:latin typeface="PMingLiU"/>
                <a:cs typeface="PMingLiU"/>
              </a:rPr>
              <a:t>vantage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hot-wa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cost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811" y="2742473"/>
            <a:ext cx="2918460" cy="6296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Chlorine</a:t>
            </a:r>
            <a:r>
              <a:rPr sz="900" spc="50" dirty="0">
                <a:latin typeface="Arial"/>
                <a:cs typeface="Arial"/>
              </a:rPr>
              <a:t> Sanitizers</a:t>
            </a:r>
            <a:endParaRPr sz="900">
              <a:latin typeface="Arial"/>
              <a:cs typeface="Arial"/>
            </a:endParaRPr>
          </a:p>
          <a:p>
            <a:pPr marL="2032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microor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50" dirty="0">
                <a:latin typeface="PMingLiU"/>
                <a:cs typeface="PMingLiU"/>
              </a:rPr>
              <a:t>anisms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ki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led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lorine-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based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proba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br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ader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approved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itizer.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Bacteri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viruses,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moul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yeasts,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sp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res,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algae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protozo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ns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inhibi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degre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Ch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orine-bas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ers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sanitizers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rations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100-</a:t>
            </a:r>
            <a:r>
              <a:rPr sz="1000" spc="110" dirty="0">
                <a:latin typeface="PMingLiU"/>
                <a:cs typeface="PMingLiU"/>
              </a:rPr>
              <a:t>2</a:t>
            </a:r>
            <a:r>
              <a:rPr sz="1000" spc="80" dirty="0">
                <a:latin typeface="PMingLiU"/>
                <a:cs typeface="PMingLiU"/>
              </a:rPr>
              <a:t>00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mg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k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975" spc="525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baseline="38461" dirty="0">
                <a:latin typeface="PMingLiU"/>
                <a:cs typeface="PMingLiU"/>
              </a:rPr>
              <a:t> </a:t>
            </a:r>
            <a:r>
              <a:rPr sz="975" spc="-60" baseline="38461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vailable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ine.</a:t>
            </a:r>
            <a:endParaRPr sz="1000">
              <a:latin typeface="PMingLiU"/>
              <a:cs typeface="PMingLiU"/>
            </a:endParaRPr>
          </a:p>
          <a:p>
            <a:pPr marL="13335" marR="5715" indent="133350" algn="just">
              <a:lnSpc>
                <a:spcPts val="1200"/>
              </a:lnSpc>
              <a:spcBef>
                <a:spcPts val="25"/>
              </a:spcBef>
            </a:pP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(</a:t>
            </a:r>
            <a:r>
              <a:rPr sz="1000" spc="9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975" spc="172" baseline="-12820" dirty="0">
                <a:latin typeface="PMingLiU"/>
                <a:cs typeface="PMingLiU"/>
              </a:rPr>
              <a:t>2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x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25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(</a:t>
            </a:r>
            <a:r>
              <a:rPr sz="1000" spc="155" dirty="0">
                <a:latin typeface="PMingLiU"/>
                <a:cs typeface="PMingLiU"/>
              </a:rPr>
              <a:t>H</a:t>
            </a:r>
            <a:r>
              <a:rPr sz="1000" spc="165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dua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75" dirty="0">
                <a:latin typeface="PMingLiU"/>
                <a:cs typeface="PMingLiU"/>
              </a:rPr>
              <a:t>rt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90" dirty="0">
                <a:latin typeface="PMingLiU"/>
                <a:cs typeface="PMingLiU"/>
              </a:rPr>
              <a:t>pound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endParaRPr sz="1000">
              <a:latin typeface="PMingLiU"/>
              <a:cs typeface="PMingLiU"/>
            </a:endParaRPr>
          </a:p>
          <a:p>
            <a:pPr marL="12700" marR="5080" indent="1905" algn="just">
              <a:lnSpc>
                <a:spcPts val="1190"/>
              </a:lnSpc>
              <a:spcBef>
                <a:spcPts val="5"/>
              </a:spcBef>
            </a:pP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16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nan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is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endParaRPr sz="1000">
              <a:latin typeface="PMingLiU"/>
              <a:cs typeface="PMingLiU"/>
            </a:endParaRPr>
          </a:p>
          <a:p>
            <a:pPr marL="19685" marR="5080" indent="-7620" algn="just">
              <a:lnSpc>
                <a:spcPts val="1190"/>
              </a:lnSpc>
              <a:spcBef>
                <a:spcPts val="5"/>
              </a:spcBef>
            </a:pP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(</a:t>
            </a:r>
            <a:r>
              <a:rPr sz="1000" spc="229" dirty="0">
                <a:latin typeface="PMingLiU"/>
                <a:cs typeface="PMingLiU"/>
              </a:rPr>
              <a:t>H</a:t>
            </a:r>
            <a:r>
              <a:rPr sz="975" spc="292" baseline="38461" dirty="0">
                <a:latin typeface="Arial"/>
                <a:cs typeface="Arial"/>
              </a:rPr>
              <a:t>+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(</a:t>
            </a:r>
            <a:r>
              <a:rPr sz="1000" spc="155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1000" spc="20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20320" marR="5080" indent="126364" algn="just">
              <a:lnSpc>
                <a:spcPts val="1200"/>
              </a:lnSpc>
            </a:pPr>
            <a:r>
              <a:rPr sz="1000" spc="60" dirty="0">
                <a:latin typeface="PMingLiU"/>
                <a:cs typeface="PMingLiU"/>
              </a:rPr>
              <a:t>Chlori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react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bind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elemen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Breakpo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chlorina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point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chlorine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demand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satis-</a:t>
            </a:r>
            <a:r>
              <a:rPr sz="1000" spc="25" dirty="0">
                <a:latin typeface="PMingLiU"/>
                <a:cs typeface="PMingLiU"/>
              </a:rPr>
              <a:t> fied.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free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residual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chlorine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nearly</a:t>
            </a:r>
            <a:endParaRPr sz="1000">
              <a:latin typeface="PMingLiU"/>
              <a:cs typeface="PMingLiU"/>
            </a:endParaRPr>
          </a:p>
          <a:p>
            <a:pPr marL="20320" marR="5080" algn="just">
              <a:lnSpc>
                <a:spcPts val="1190"/>
              </a:lnSpc>
              <a:spcBef>
                <a:spcPts val="5"/>
              </a:spcBef>
            </a:pPr>
            <a:r>
              <a:rPr sz="1000" spc="45" dirty="0">
                <a:latin typeface="PMingLiU"/>
                <a:cs typeface="PMingLiU"/>
              </a:rPr>
              <a:t>direct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ortion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amou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added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beyond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break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oint.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tal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residual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endParaRPr sz="1000">
              <a:latin typeface="PMingLiU"/>
              <a:cs typeface="PMingLiU"/>
            </a:endParaRPr>
          </a:p>
          <a:p>
            <a:pPr marL="19685" marR="5080" algn="just">
              <a:lnSpc>
                <a:spcPts val="1200"/>
              </a:lnSpc>
            </a:pPr>
            <a:r>
              <a:rPr sz="1000" spc="55" dirty="0">
                <a:latin typeface="PMingLiU"/>
                <a:cs typeface="PMingLiU"/>
              </a:rPr>
              <a:t>the  </a:t>
            </a:r>
            <a:r>
              <a:rPr sz="1000" spc="85" dirty="0">
                <a:latin typeface="PMingLiU"/>
                <a:cs typeface="PMingLiU"/>
              </a:rPr>
              <a:t>amoun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aining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after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chlorine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demand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met.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Chlor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generated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point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elect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olysis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ide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brine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(nasce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ine).</a:t>
            </a:r>
            <a:endParaRPr sz="1000">
              <a:latin typeface="PMingLiU"/>
              <a:cs typeface="PMingLiU"/>
            </a:endParaRPr>
          </a:p>
          <a:p>
            <a:pPr marL="20320" indent="126364" algn="just">
              <a:lnSpc>
                <a:spcPts val="1155"/>
              </a:lnSpc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idely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chlorine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com-</a:t>
            </a:r>
            <a:endParaRPr sz="1000">
              <a:latin typeface="PMingLiU"/>
              <a:cs typeface="PMingLiU"/>
            </a:endParaRPr>
          </a:p>
          <a:p>
            <a:pPr marL="20320" marR="5080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pounds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hypochlo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ites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calcium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(CaO</a:t>
            </a:r>
            <a:r>
              <a:rPr sz="1000" spc="11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l)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sodium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(N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OCl).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Chlor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sanitizers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</a:t>
            </a:r>
            <a:r>
              <a:rPr sz="1000" spc="30" dirty="0">
                <a:latin typeface="PMingLiU"/>
                <a:cs typeface="PMingLiU"/>
              </a:rPr>
              <a:t>ective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against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Gr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m-positive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Gr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m-negati</a:t>
            </a:r>
            <a:r>
              <a:rPr sz="1000" spc="6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cteria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conditiona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against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cer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ain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viruses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spores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35" dirty="0">
                <a:latin typeface="PMingLiU"/>
                <a:cs typeface="PMingLiU"/>
              </a:rPr>
              <a:t>Active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lorine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reacts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with,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inacti</a:t>
            </a:r>
            <a:r>
              <a:rPr sz="1000" spc="65" dirty="0">
                <a:latin typeface="PMingLiU"/>
                <a:cs typeface="PMingLiU"/>
              </a:rPr>
              <a:t>vated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residual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organ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tter.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Bromine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alone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combinat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</a:t>
            </a:r>
            <a:r>
              <a:rPr sz="1000" spc="45" dirty="0">
                <a:latin typeface="PMingLiU"/>
                <a:cs typeface="PMingLiU"/>
              </a:rPr>
              <a:t>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sanitizer.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dition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br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mine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</a:t>
            </a:r>
            <a:r>
              <a:rPr sz="1000" spc="35" dirty="0">
                <a:latin typeface="PMingLiU"/>
                <a:cs typeface="PMingLiU"/>
              </a:rPr>
              <a:t>ectiven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both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bromi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3167" y="687234"/>
            <a:ext cx="2910840" cy="911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126364" algn="just">
              <a:lnSpc>
                <a:spcPct val="100000"/>
              </a:lnSpc>
            </a:pPr>
            <a:r>
              <a:rPr sz="1000" spc="65" dirty="0">
                <a:latin typeface="PMingLiU"/>
                <a:cs typeface="PMingLiU"/>
              </a:rPr>
              <a:t>Chl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rine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easily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volati</a:t>
            </a:r>
            <a:r>
              <a:rPr sz="1000" spc="35" dirty="0">
                <a:latin typeface="PMingLiU"/>
                <a:cs typeface="PMingLiU"/>
              </a:rPr>
              <a:t>lized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during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stor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ge,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espe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ially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stored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properly,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during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mixing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product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prior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espe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ially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xed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perat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Chl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latilizat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significant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reduction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availa</a:t>
            </a:r>
            <a:r>
              <a:rPr sz="1000" spc="75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ine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products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and/or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izing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2299" y="1743110"/>
            <a:ext cx="2911475" cy="5688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Iodophor</a:t>
            </a:r>
            <a:r>
              <a:rPr sz="900" spc="50" dirty="0">
                <a:latin typeface="Arial"/>
                <a:cs typeface="Arial"/>
              </a:rPr>
              <a:t> Sanitizers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80" dirty="0">
                <a:latin typeface="PMingLiU"/>
                <a:cs typeface="PMingLiU"/>
              </a:rPr>
              <a:t>Wi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hin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ne-based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40" dirty="0">
                <a:latin typeface="PMingLiU"/>
                <a:cs typeface="PMingLiU"/>
              </a:rPr>
              <a:t>ers,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iodophors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receive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extens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food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ind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stry.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Water-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solub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iodoph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elemen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complexed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nonion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surface</a:t>
            </a:r>
            <a:r>
              <a:rPr sz="1000" spc="45" dirty="0">
                <a:latin typeface="PMingLiU"/>
                <a:cs typeface="PMingLiU"/>
              </a:rPr>
              <a:t>-</a:t>
            </a:r>
            <a:r>
              <a:rPr sz="1000" spc="40" dirty="0">
                <a:latin typeface="PMingLiU"/>
                <a:cs typeface="PMingLiU"/>
              </a:rPr>
              <a:t>active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carrier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Co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bini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iodophors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ce-active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 </a:t>
            </a:r>
            <a:r>
              <a:rPr sz="1000" spc="45" dirty="0">
                <a:latin typeface="PMingLiU"/>
                <a:cs typeface="PMingLiU"/>
              </a:rPr>
              <a:t>acids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results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detergent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perties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qu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10" dirty="0">
                <a:latin typeface="PMingLiU"/>
                <a:cs typeface="PMingLiU"/>
              </a:rPr>
              <a:t>lifies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them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55" dirty="0">
                <a:latin typeface="PMingLiU"/>
                <a:cs typeface="PMingLiU"/>
              </a:rPr>
              <a:t> dete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gent-san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tizers.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Iod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phors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greater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bactericidal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vity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under</a:t>
            </a:r>
            <a:r>
              <a:rPr sz="1000" spc="40" dirty="0">
                <a:latin typeface="PMingLiU"/>
                <a:cs typeface="PMingLiU"/>
              </a:rPr>
              <a:t> acidic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ditions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modif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phos-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pho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50" dirty="0">
                <a:latin typeface="PMingLiU"/>
                <a:cs typeface="PMingLiU"/>
              </a:rPr>
              <a:t>Iodine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eff</a:t>
            </a:r>
            <a:r>
              <a:rPr sz="1000" spc="30" dirty="0">
                <a:latin typeface="PMingLiU"/>
                <a:cs typeface="PMingLiU"/>
              </a:rPr>
              <a:t>ective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deac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ivating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ve-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geta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effective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chlorine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sp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inactiv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tion.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Iodine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ers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effect-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65" dirty="0">
                <a:latin typeface="PMingLiU"/>
                <a:cs typeface="PMingLiU"/>
              </a:rPr>
              <a:t> other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itizers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viruses.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Iodine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sanitizers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mewhat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stable 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nce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orga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ter</a:t>
            </a:r>
            <a:r>
              <a:rPr sz="1000" spc="75" dirty="0">
                <a:latin typeface="PMingLiU"/>
                <a:cs typeface="PMingLiU"/>
              </a:rPr>
              <a:t> than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</a:t>
            </a:r>
            <a:r>
              <a:rPr sz="1000" spc="45" dirty="0">
                <a:latin typeface="PMingLiU"/>
                <a:cs typeface="PMingLiU"/>
              </a:rPr>
              <a:t>nds;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howev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organ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material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still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inactivat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iodine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iod</a:t>
            </a:r>
            <a:r>
              <a:rPr sz="1000" spc="75" dirty="0">
                <a:latin typeface="PMingLiU"/>
                <a:cs typeface="PMingLiU"/>
              </a:rPr>
              <a:t>ophor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solution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amount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free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availab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iodine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mines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activ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iodo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hors.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Io</a:t>
            </a:r>
            <a:r>
              <a:rPr sz="1000" spc="70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ophors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cost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chlo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ine-bases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sanitizers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mally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much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lower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ncentrati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ns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(12-</a:t>
            </a:r>
            <a:r>
              <a:rPr sz="1000" spc="105" dirty="0">
                <a:latin typeface="PMingLiU"/>
                <a:cs typeface="PMingLiU"/>
              </a:rPr>
              <a:t>2</a:t>
            </a:r>
            <a:r>
              <a:rPr sz="1000" spc="80" dirty="0">
                <a:latin typeface="PMingLiU"/>
                <a:cs typeface="PMingLiU"/>
              </a:rPr>
              <a:t>5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mg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975" spc="525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1000" spc="30" dirty="0">
                <a:latin typeface="PMingLiU"/>
                <a:cs typeface="PMingLiU"/>
              </a:rPr>
              <a:t>).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pota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40" dirty="0">
                <a:latin typeface="PMingLiU"/>
                <a:cs typeface="PMingLiU"/>
              </a:rPr>
              <a:t> rinse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iodophor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concentra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35" dirty="0">
                <a:latin typeface="PMingLiU"/>
                <a:cs typeface="PMingLiU"/>
              </a:rPr>
              <a:t> exce</a:t>
            </a:r>
            <a:r>
              <a:rPr sz="1000" spc="45" dirty="0">
                <a:latin typeface="PMingLiU"/>
                <a:cs typeface="PMingLiU"/>
              </a:rPr>
              <a:t>eds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25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mg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l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50" dirty="0">
                <a:latin typeface="PMingLiU"/>
                <a:cs typeface="PMingLiU"/>
              </a:rPr>
              <a:t>Iodine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compound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50" dirty="0">
                <a:latin typeface="PMingLiU"/>
                <a:cs typeface="PMingLiU"/>
              </a:rPr>
              <a:t> be used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rations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(6-25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mg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l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pH.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Use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iodo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hors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highly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alkaline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severe</a:t>
            </a:r>
            <a:r>
              <a:rPr sz="1000" spc="25" dirty="0">
                <a:latin typeface="PMingLiU"/>
                <a:cs typeface="PMingLiU"/>
              </a:rPr>
              <a:t>ly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pair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acid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ne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tralized.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For-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iodoph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shelf-life;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howev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solution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lost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vap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rization.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Vapo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iza-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iodine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espe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ially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rapid</a:t>
            </a:r>
            <a:r>
              <a:rPr sz="1000" spc="70" dirty="0">
                <a:latin typeface="PMingLiU"/>
                <a:cs typeface="PMingLiU"/>
              </a:rPr>
              <a:t> when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tem-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exce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50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50" spc="7" baseline="27777" dirty="0">
                <a:latin typeface="Arial"/>
                <a:cs typeface="Arial"/>
              </a:rPr>
              <a:t>o</a:t>
            </a:r>
            <a:r>
              <a:rPr sz="1000" spc="65" dirty="0">
                <a:latin typeface="PMingLiU"/>
                <a:cs typeface="PMingLiU"/>
              </a:rPr>
              <a:t>C.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Iodine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absorbed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plas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materials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rubber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gaskets,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resultant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stai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ant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septic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tai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ting.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Acid</a:t>
            </a:r>
            <a:r>
              <a:rPr sz="1000" spc="25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iod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phors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prevent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mineral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build-up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regular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effective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remove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heavy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</a:t>
            </a:r>
            <a:r>
              <a:rPr sz="1000" spc="45" dirty="0">
                <a:latin typeface="PMingLiU"/>
                <a:cs typeface="PMingLiU"/>
              </a:rPr>
              <a:t>eral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osits.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2805" y="7601036"/>
            <a:ext cx="2910840" cy="143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Acid</a:t>
            </a:r>
            <a:r>
              <a:rPr sz="900" spc="50" dirty="0">
                <a:latin typeface="Arial"/>
                <a:cs typeface="Arial"/>
              </a:rPr>
              <a:t> Sanitizers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40" dirty="0">
                <a:latin typeface="PMingLiU"/>
                <a:cs typeface="PMingLiU"/>
              </a:rPr>
              <a:t>Acid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itizers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sidered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toxi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ologically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safe,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rin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steps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comb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ned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40" dirty="0">
                <a:latin typeface="PMingLiU"/>
                <a:cs typeface="PMingLiU"/>
              </a:rPr>
              <a:t>ers.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Org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acids,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ace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ic,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lactic,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propr</a:t>
            </a:r>
            <a:r>
              <a:rPr sz="1000" spc="50" dirty="0">
                <a:latin typeface="PMingLiU"/>
                <a:cs typeface="PMingLiU"/>
              </a:rPr>
              <a:t>ionic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formic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acids,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frequ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ntl</a:t>
            </a:r>
            <a:r>
              <a:rPr sz="1000" spc="65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Acid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itizers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ne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tralize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alkalinity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detergen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prevent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alkaline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osits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surfaces.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sani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izers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individual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organ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sms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e-depen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ent.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02736" y="313916"/>
            <a:ext cx="34010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HYGIENE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DAIRY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PRODUCTION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5" dirty="0">
                <a:latin typeface="Tw Cen MT"/>
                <a:cs typeface="Tw Cen MT"/>
              </a:rPr>
              <a:t>1365</a:t>
            </a:r>
            <a:endParaRPr sz="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397" y="686681"/>
            <a:ext cx="2910840" cy="2277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>
              <a:lnSpc>
                <a:spcPct val="100000"/>
              </a:lnSpc>
            </a:pPr>
            <a:r>
              <a:rPr sz="1000" spc="40" dirty="0">
                <a:latin typeface="PMingLiU"/>
                <a:cs typeface="PMingLiU"/>
              </a:rPr>
              <a:t>Acid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</a:t>
            </a:r>
            <a:r>
              <a:rPr sz="1000" spc="30" dirty="0">
                <a:latin typeface="PMingLiU"/>
                <a:cs typeface="PMingLiU"/>
              </a:rPr>
              <a:t>ective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stainl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ss-steel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where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time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extend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d.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Acid-an</a:t>
            </a:r>
            <a:r>
              <a:rPr sz="1000" spc="50" dirty="0">
                <a:latin typeface="PMingLiU"/>
                <a:cs typeface="PMingLiU"/>
              </a:rPr>
              <a:t>ionic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ctan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mixtur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usually</a:t>
            </a:r>
            <a:r>
              <a:rPr sz="1000" spc="65" dirty="0">
                <a:latin typeface="PMingLiU"/>
                <a:cs typeface="PMingLiU"/>
              </a:rPr>
              <a:t> pho</a:t>
            </a:r>
            <a:r>
              <a:rPr sz="1000" spc="55" dirty="0">
                <a:latin typeface="PMingLiU"/>
                <a:cs typeface="PMingLiU"/>
              </a:rPr>
              <a:t>sphori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 anion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 de</a:t>
            </a:r>
            <a:r>
              <a:rPr sz="1000" spc="50" dirty="0">
                <a:latin typeface="PMingLiU"/>
                <a:cs typeface="PMingLiU"/>
              </a:rPr>
              <a:t>tergent.</a:t>
            </a:r>
            <a:r>
              <a:rPr sz="1000" spc="65" dirty="0">
                <a:latin typeface="PMingLiU"/>
                <a:cs typeface="PMingLiU"/>
              </a:rPr>
              <a:t> 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bacteria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ki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led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ionic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surfactan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inclu</a:t>
            </a:r>
            <a:r>
              <a:rPr sz="1000" spc="7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vege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ative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cells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both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Gr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m-negati</a:t>
            </a:r>
            <a:r>
              <a:rPr sz="1000" spc="6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Gr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m-positive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species;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howev</a:t>
            </a:r>
            <a:r>
              <a:rPr sz="1000" spc="45" dirty="0">
                <a:latin typeface="PMingLiU"/>
                <a:cs typeface="PMingLiU"/>
              </a:rPr>
              <a:t>er,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bact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rial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fungal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spores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35" dirty="0">
                <a:latin typeface="PMingLiU"/>
                <a:cs typeface="PMingLiU"/>
              </a:rPr>
              <a:t> resis</a:t>
            </a:r>
            <a:r>
              <a:rPr sz="1000" spc="3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ant.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advanta</a:t>
            </a:r>
            <a:r>
              <a:rPr sz="1000" spc="7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ers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0" dirty="0">
                <a:latin typeface="PMingLiU"/>
                <a:cs typeface="PMingLiU"/>
              </a:rPr>
              <a:t> they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stable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100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50" spc="52" baseline="27777" dirty="0">
                <a:latin typeface="Times New Roman"/>
                <a:cs typeface="Times New Roman"/>
              </a:rPr>
              <a:t>o</a:t>
            </a:r>
            <a:r>
              <a:rPr sz="1000" spc="8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latively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un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ffect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nce 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organ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matte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effective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over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broad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vege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ative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cells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pat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ble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food-hand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65" dirty="0">
                <a:latin typeface="PMingLiU"/>
                <a:cs typeface="PMingLiU"/>
              </a:rPr>
              <a:t>uipment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ces.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disad</a:t>
            </a:r>
            <a:r>
              <a:rPr sz="1000" spc="60" dirty="0">
                <a:latin typeface="PMingLiU"/>
                <a:cs typeface="PMingLiU"/>
              </a:rPr>
              <a:t>vantag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ers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cost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corros</a:t>
            </a:r>
            <a:r>
              <a:rPr sz="1000" spc="30" dirty="0">
                <a:latin typeface="PMingLiU"/>
                <a:cs typeface="PMingLiU"/>
              </a:rPr>
              <a:t>iveness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iron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mater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als.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467" y="3122635"/>
            <a:ext cx="2915285" cy="249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Quaternary </a:t>
            </a:r>
            <a:r>
              <a:rPr sz="900" spc="60" dirty="0">
                <a:latin typeface="Arial"/>
                <a:cs typeface="Arial"/>
              </a:rPr>
              <a:t>Ammonium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Sanitizers</a:t>
            </a:r>
            <a:endParaRPr sz="900">
              <a:latin typeface="Arial"/>
              <a:cs typeface="Arial"/>
            </a:endParaRPr>
          </a:p>
          <a:p>
            <a:pPr marL="16510" marR="5080" indent="-635" algn="just">
              <a:lnSpc>
                <a:spcPct val="100000"/>
              </a:lnSpc>
              <a:spcBef>
                <a:spcPts val="635"/>
              </a:spcBef>
            </a:pPr>
            <a:r>
              <a:rPr sz="1000" spc="105" dirty="0">
                <a:latin typeface="PMingLiU"/>
                <a:cs typeface="PMingLiU"/>
              </a:rPr>
              <a:t>Qua</a:t>
            </a:r>
            <a:r>
              <a:rPr sz="1000" spc="55" dirty="0">
                <a:latin typeface="PMingLiU"/>
                <a:cs typeface="PMingLiU"/>
              </a:rPr>
              <a:t>ternary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am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70" dirty="0">
                <a:latin typeface="PMingLiU"/>
                <a:cs typeface="PMingLiU"/>
              </a:rPr>
              <a:t>onium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compounds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'qua</a:t>
            </a:r>
            <a:r>
              <a:rPr sz="1000" spc="6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s'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synth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sized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tertiary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amines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reacted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hali</a:t>
            </a:r>
            <a:r>
              <a:rPr sz="1000" spc="7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strong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we</a:t>
            </a:r>
            <a:r>
              <a:rPr sz="1000" spc="45" dirty="0">
                <a:latin typeface="PMingLiU"/>
                <a:cs typeface="PMingLiU"/>
              </a:rPr>
              <a:t>tting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erties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adsorb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readily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inert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microor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isms.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greatest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effectiv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ness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quats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Gram</a:t>
            </a:r>
            <a:r>
              <a:rPr sz="1000" spc="50" dirty="0">
                <a:latin typeface="PMingLiU"/>
                <a:cs typeface="PMingLiU"/>
              </a:rPr>
              <a:t>-</a:t>
            </a:r>
            <a:r>
              <a:rPr sz="1000" spc="40" dirty="0">
                <a:latin typeface="PMingLiU"/>
                <a:cs typeface="PMingLiU"/>
              </a:rPr>
              <a:t>positive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bacteri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whe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eas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Gram-n</a:t>
            </a:r>
            <a:r>
              <a:rPr sz="1000" spc="40" dirty="0">
                <a:latin typeface="PMingLiU"/>
                <a:cs typeface="PMingLiU"/>
              </a:rPr>
              <a:t>egative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organ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sms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50" dirty="0">
                <a:latin typeface="PMingLiU"/>
                <a:cs typeface="PMingLiU"/>
              </a:rPr>
              <a:t>preciab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aff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cted.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ant</a:t>
            </a:r>
            <a:r>
              <a:rPr sz="1000" spc="50" dirty="0">
                <a:latin typeface="PMingLiU"/>
                <a:cs typeface="PMingLiU"/>
              </a:rPr>
              <a:t>ifungal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proper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quite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variable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fungal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spores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relat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vely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resista</a:t>
            </a:r>
            <a:r>
              <a:rPr sz="1000" spc="70" dirty="0">
                <a:latin typeface="PMingLiU"/>
                <a:cs typeface="PMingLiU"/>
              </a:rPr>
              <a:t>nt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quats.</a:t>
            </a:r>
            <a:endParaRPr sz="1000">
              <a:latin typeface="PMingLiU"/>
              <a:cs typeface="PMingLiU"/>
            </a:endParaRPr>
          </a:p>
          <a:p>
            <a:pPr marL="12700" marR="5715" indent="130810" algn="just">
              <a:lnSpc>
                <a:spcPts val="1200"/>
              </a:lnSpc>
              <a:spcBef>
                <a:spcPts val="35"/>
              </a:spcBef>
            </a:pPr>
            <a:r>
              <a:rPr sz="1000" spc="155" dirty="0">
                <a:latin typeface="PMingLiU"/>
                <a:cs typeface="PMingLiU"/>
              </a:rPr>
              <a:t>O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qua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ab</a:t>
            </a:r>
            <a:r>
              <a:rPr sz="1000" spc="20" dirty="0">
                <a:latin typeface="PMingLiU"/>
                <a:cs typeface="PMingLiU"/>
              </a:rPr>
              <a:t>ili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uppo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pa</a:t>
            </a:r>
            <a:r>
              <a:rPr sz="1000" spc="20" dirty="0">
                <a:latin typeface="PMingLiU"/>
                <a:cs typeface="PMingLiU"/>
              </a:rPr>
              <a:t>ll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udo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onad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;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ho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oun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65" dirty="0">
                <a:latin typeface="PMingLiU"/>
                <a:cs typeface="PMingLiU"/>
              </a:rPr>
              <a:t>Q</a:t>
            </a:r>
            <a:r>
              <a:rPr sz="1000" spc="90" dirty="0">
                <a:latin typeface="PMingLiU"/>
                <a:cs typeface="PMingLiU"/>
              </a:rPr>
              <a:t>ua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5" dirty="0">
                <a:latin typeface="PMingLiU"/>
                <a:cs typeface="PMingLiU"/>
              </a:rPr>
              <a:t>ic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ge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529" y="5779437"/>
            <a:ext cx="2910840" cy="143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45" dirty="0">
                <a:latin typeface="Arial"/>
                <a:cs typeface="Arial"/>
              </a:rPr>
              <a:t>Oxidant</a:t>
            </a:r>
            <a:r>
              <a:rPr sz="900" spc="50" dirty="0">
                <a:latin typeface="Arial"/>
                <a:cs typeface="Arial"/>
              </a:rPr>
              <a:t> Sanitizers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55" dirty="0">
                <a:latin typeface="PMingLiU"/>
                <a:cs typeface="PMingLiU"/>
              </a:rPr>
              <a:t>An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oxidant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created</a:t>
            </a:r>
            <a:r>
              <a:rPr sz="1000" spc="70" dirty="0">
                <a:latin typeface="PMingLiU"/>
                <a:cs typeface="PMingLiU"/>
              </a:rPr>
              <a:t> when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acetic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hy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rogen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perox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ombined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peroxy-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ace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acid.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mixture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normal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diluted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aft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thor-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ou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hly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aned.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Surfaces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thoroug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rin</a:t>
            </a:r>
            <a:r>
              <a:rPr sz="1000" spc="50" dirty="0">
                <a:latin typeface="PMingLiU"/>
                <a:cs typeface="PMingLiU"/>
              </a:rPr>
              <a:t>sed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after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treat</a:t>
            </a:r>
            <a:r>
              <a:rPr sz="1000" spc="13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avoid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corrosion.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solu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ndled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caref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eratures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grea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40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50" spc="52" baseline="27777" dirty="0">
                <a:latin typeface="Times New Roman"/>
                <a:cs typeface="Times New Roman"/>
              </a:rPr>
              <a:t>o</a:t>
            </a:r>
            <a:r>
              <a:rPr sz="1000" spc="8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45" dirty="0">
                <a:latin typeface="PMingLiU"/>
                <a:cs typeface="PMingLiU"/>
              </a:rPr>
              <a:t> cause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activ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506" y="686475"/>
            <a:ext cx="2910840" cy="121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5730" algn="just">
              <a:lnSpc>
                <a:spcPct val="100000"/>
              </a:lnSpc>
            </a:pPr>
            <a:r>
              <a:rPr sz="1000" spc="70" dirty="0">
                <a:latin typeface="PMingLiU"/>
                <a:cs typeface="PMingLiU"/>
              </a:rPr>
              <a:t>Ozone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extensiv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oxid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sanitizer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drinking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found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limited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applica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surface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saniti</a:t>
            </a:r>
            <a:r>
              <a:rPr sz="1000" spc="55" dirty="0">
                <a:latin typeface="PMingLiU"/>
                <a:cs typeface="PMingLiU"/>
              </a:rPr>
              <a:t>z</a:t>
            </a:r>
            <a:r>
              <a:rPr sz="1000" spc="45" dirty="0">
                <a:latin typeface="PMingLiU"/>
                <a:cs typeface="PMingLiU"/>
              </a:rPr>
              <a:t>er.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Ozone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rable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situati</a:t>
            </a:r>
            <a:r>
              <a:rPr sz="1000" spc="55" dirty="0">
                <a:latin typeface="PMingLiU"/>
                <a:cs typeface="PMingLiU"/>
              </a:rPr>
              <a:t>ons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chlorina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60" dirty="0">
                <a:latin typeface="PMingLiU"/>
                <a:cs typeface="PMingLiU"/>
              </a:rPr>
              <a:t>products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uld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problema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ic.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Ozone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usually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ite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voltage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el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ctric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arc.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55" dirty="0">
                <a:latin typeface="PMingLiU"/>
                <a:cs typeface="PMingLiU"/>
              </a:rPr>
              <a:t>centrat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extrem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vola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harm</a:t>
            </a:r>
            <a:r>
              <a:rPr sz="1000" spc="50" dirty="0">
                <a:latin typeface="PMingLiU"/>
                <a:cs typeface="PMingLiU"/>
              </a:rPr>
              <a:t>f</a:t>
            </a:r>
            <a:r>
              <a:rPr sz="1000" spc="45" dirty="0">
                <a:latin typeface="PMingLiU"/>
                <a:cs typeface="PMingLiU"/>
              </a:rPr>
              <a:t>ul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 </a:t>
            </a:r>
            <a:r>
              <a:rPr sz="1000" spc="50" dirty="0">
                <a:latin typeface="PMingLiU"/>
                <a:cs typeface="PMingLiU"/>
              </a:rPr>
              <a:t>inhaled.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2619" y="2189103"/>
            <a:ext cx="2910840" cy="139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</a:pPr>
            <a:r>
              <a:rPr sz="900" i="1" spc="-5" dirty="0">
                <a:latin typeface="Arial"/>
                <a:cs typeface="Arial"/>
              </a:rPr>
              <a:t>See </a:t>
            </a:r>
            <a:r>
              <a:rPr sz="900" i="1" spc="8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also: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90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Biofilm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Formation</a:t>
            </a:r>
            <a:r>
              <a:rPr sz="900" dirty="0">
                <a:latin typeface="Arial"/>
                <a:cs typeface="Arial"/>
              </a:rPr>
              <a:t>. 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Dairy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Plant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Effluent</a:t>
            </a:r>
            <a:r>
              <a:rPr sz="900" dirty="0">
                <a:latin typeface="Arial"/>
                <a:cs typeface="Arial"/>
              </a:rPr>
              <a:t>: </a:t>
            </a:r>
            <a:r>
              <a:rPr sz="900" spc="-5" dirty="0">
                <a:latin typeface="Arial"/>
                <a:cs typeface="Arial"/>
              </a:rPr>
              <a:t>Design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Operation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Dairy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Effluent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Treatment Plants.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Flow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Equipmen</a:t>
            </a:r>
            <a:r>
              <a:rPr sz="900" spc="10" dirty="0">
                <a:latin typeface="Arial"/>
                <a:cs typeface="Arial"/>
              </a:rPr>
              <a:t>t</a:t>
            </a:r>
            <a:r>
              <a:rPr sz="900" dirty="0">
                <a:latin typeface="Arial"/>
                <a:cs typeface="Arial"/>
              </a:rPr>
              <a:t>: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Principles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Pump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Piping Calculations;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Pumps;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Valves.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Hazard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Analysis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Critical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Control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Points: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Processing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Plants.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Heat </a:t>
            </a:r>
            <a:r>
              <a:rPr sz="900" spc="30" dirty="0">
                <a:latin typeface="Arial"/>
                <a:cs typeface="Arial"/>
              </a:rPr>
              <a:t>Exchangers</a:t>
            </a:r>
            <a:r>
              <a:rPr sz="900" dirty="0">
                <a:latin typeface="Arial"/>
                <a:cs typeface="Arial"/>
              </a:rPr>
              <a:t>.  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Milking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Handling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Raw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Milk</a:t>
            </a:r>
            <a:r>
              <a:rPr sz="900" dirty="0">
                <a:latin typeface="Arial"/>
                <a:cs typeface="Arial"/>
              </a:rPr>
              <a:t>: </a:t>
            </a:r>
            <a:r>
              <a:rPr sz="900" spc="-5" dirty="0">
                <a:latin typeface="Arial"/>
                <a:cs typeface="Arial"/>
              </a:rPr>
              <a:t>Milking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Hygiene;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5" dirty="0">
                <a:latin typeface="Arial"/>
                <a:cs typeface="Arial"/>
              </a:rPr>
              <a:t>Effects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of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5" dirty="0">
                <a:latin typeface="Arial"/>
                <a:cs typeface="Arial"/>
              </a:rPr>
              <a:t>Storage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Transport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on</a:t>
            </a:r>
            <a:r>
              <a:rPr sz="900" spc="-5" dirty="0">
                <a:latin typeface="Arial"/>
                <a:cs typeface="Arial"/>
              </a:rPr>
              <a:t> Milk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Quality.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Milking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Machines</a:t>
            </a:r>
            <a:r>
              <a:rPr sz="900" dirty="0">
                <a:latin typeface="Arial"/>
                <a:cs typeface="Arial"/>
              </a:rPr>
              <a:t>: 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Principles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14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Design. </a:t>
            </a:r>
            <a:r>
              <a:rPr sz="900" spc="30" dirty="0">
                <a:latin typeface="Arial"/>
                <a:cs typeface="Arial"/>
              </a:rPr>
              <a:t>Process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Plant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Desig</a:t>
            </a:r>
            <a:r>
              <a:rPr sz="900" spc="35" dirty="0">
                <a:latin typeface="Arial"/>
                <a:cs typeface="Arial"/>
              </a:rPr>
              <a:t>n</a:t>
            </a:r>
            <a:r>
              <a:rPr sz="900" dirty="0">
                <a:latin typeface="Arial"/>
                <a:cs typeface="Arial"/>
              </a:rPr>
              <a:t>. 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Ultra-High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Temperature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Treatment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(UHT)</a:t>
            </a:r>
            <a:r>
              <a:rPr sz="900" dirty="0">
                <a:latin typeface="Arial"/>
                <a:cs typeface="Arial"/>
              </a:rPr>
              <a:t>: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Aseptic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Packaging.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2733" y="4052611"/>
            <a:ext cx="2910840" cy="315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5" dirty="0">
                <a:latin typeface="Arial"/>
                <a:cs typeface="Arial"/>
              </a:rPr>
              <a:t>Further</a:t>
            </a:r>
            <a:r>
              <a:rPr sz="1100" spc="50" dirty="0">
                <a:latin typeface="Arial"/>
                <a:cs typeface="Arial"/>
              </a:rPr>
              <a:t> Reading</a:t>
            </a:r>
            <a:endParaRPr sz="1100">
              <a:latin typeface="Arial"/>
              <a:cs typeface="Arial"/>
            </a:endParaRPr>
          </a:p>
          <a:p>
            <a:pPr marL="149225" marR="5715" indent="-137160" algn="just">
              <a:lnSpc>
                <a:spcPct val="101299"/>
              </a:lnSpc>
              <a:spcBef>
                <a:spcPts val="555"/>
              </a:spcBef>
            </a:pPr>
            <a:r>
              <a:rPr sz="900" spc="45" dirty="0">
                <a:latin typeface="PMingLiU"/>
                <a:cs typeface="PMingLiU"/>
              </a:rPr>
              <a:t>Austin 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JW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Bergeron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90" dirty="0">
                <a:latin typeface="PMingLiU"/>
                <a:cs typeface="PMingLiU"/>
              </a:rPr>
              <a:t>G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(1995)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Development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bacterial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biofilms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dairy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processing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lines.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i="1" spc="10" dirty="0">
                <a:latin typeface="Times New Roman"/>
                <a:cs typeface="Times New Roman"/>
              </a:rPr>
              <a:t>Journal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sz="900" i="1" spc="-55" dirty="0">
                <a:latin typeface="Times New Roman"/>
                <a:cs typeface="Times New Roman"/>
              </a:rPr>
              <a:t> </a:t>
            </a:r>
            <a:r>
              <a:rPr sz="900" i="1" spc="45" dirty="0">
                <a:latin typeface="Times New Roman"/>
                <a:cs typeface="Times New Roman"/>
              </a:rPr>
              <a:t>of</a:t>
            </a:r>
            <a:r>
              <a:rPr sz="900" i="1" spc="30" dirty="0">
                <a:latin typeface="Times New Roman"/>
                <a:cs typeface="Times New Roman"/>
              </a:rPr>
              <a:t> </a:t>
            </a:r>
            <a:r>
              <a:rPr sz="900" i="1" spc="25" dirty="0">
                <a:latin typeface="Times New Roman"/>
                <a:cs typeface="Times New Roman"/>
              </a:rPr>
              <a:t>Dairy</a:t>
            </a:r>
            <a:r>
              <a:rPr sz="900" i="1" spc="70" dirty="0">
                <a:latin typeface="Times New Roman"/>
                <a:cs typeface="Times New Roman"/>
              </a:rPr>
              <a:t> </a:t>
            </a:r>
            <a:r>
              <a:rPr sz="900" i="1" spc="15" dirty="0">
                <a:latin typeface="Times New Roman"/>
                <a:cs typeface="Times New Roman"/>
              </a:rPr>
              <a:t>Research</a:t>
            </a:r>
            <a:r>
              <a:rPr sz="900" i="1" spc="75" dirty="0">
                <a:latin typeface="Times New Roman"/>
                <a:cs typeface="Times New Roman"/>
              </a:rPr>
              <a:t> </a:t>
            </a:r>
            <a:r>
              <a:rPr sz="900" spc="40" dirty="0">
                <a:latin typeface="PMingLiU"/>
                <a:cs typeface="PMingLiU"/>
              </a:rPr>
              <a:t>62(3):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509-519.</a:t>
            </a:r>
            <a:endParaRPr sz="900">
              <a:latin typeface="PMingLiU"/>
              <a:cs typeface="PMingLiU"/>
            </a:endParaRPr>
          </a:p>
          <a:p>
            <a:pPr marL="149225" marR="5080" indent="-137160" algn="just">
              <a:lnSpc>
                <a:spcPct val="101299"/>
              </a:lnSpc>
              <a:spcBef>
                <a:spcPts val="5"/>
              </a:spcBef>
            </a:pPr>
            <a:r>
              <a:rPr sz="900" spc="55" dirty="0">
                <a:latin typeface="PMingLiU"/>
                <a:cs typeface="PMingLiU"/>
              </a:rPr>
              <a:t>Katsuyama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85" dirty="0">
                <a:latin typeface="PMingLiU"/>
                <a:cs typeface="PMingLiU"/>
              </a:rPr>
              <a:t>AM</a:t>
            </a:r>
            <a:r>
              <a:rPr sz="900" spc="30" dirty="0">
                <a:latin typeface="PMingLiU"/>
                <a:cs typeface="PMingLiU"/>
              </a:rPr>
              <a:t> (ed.) </a:t>
            </a:r>
            <a:r>
              <a:rPr sz="900" spc="50" dirty="0">
                <a:latin typeface="PMingLiU"/>
                <a:cs typeface="PMingLiU"/>
              </a:rPr>
              <a:t>(1993)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i="1" spc="5" dirty="0">
                <a:latin typeface="Times New Roman"/>
                <a:cs typeface="Times New Roman"/>
              </a:rPr>
              <a:t>Principles</a:t>
            </a:r>
            <a:r>
              <a:rPr sz="900" i="1" spc="45" dirty="0">
                <a:latin typeface="Times New Roman"/>
                <a:cs typeface="Times New Roman"/>
              </a:rPr>
              <a:t> of </a:t>
            </a:r>
            <a:r>
              <a:rPr sz="900" i="1" spc="20" dirty="0">
                <a:latin typeface="Times New Roman"/>
                <a:cs typeface="Times New Roman"/>
              </a:rPr>
              <a:t>Food</a:t>
            </a:r>
            <a:r>
              <a:rPr sz="900" i="1" spc="40" dirty="0">
                <a:latin typeface="Times New Roman"/>
                <a:cs typeface="Times New Roman"/>
              </a:rPr>
              <a:t> </a:t>
            </a:r>
            <a:r>
              <a:rPr sz="900" i="1" spc="5" dirty="0">
                <a:latin typeface="Times New Roman"/>
                <a:cs typeface="Times New Roman"/>
              </a:rPr>
              <a:t>Processing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Sanitation</a:t>
            </a:r>
            <a:r>
              <a:rPr sz="900" spc="40" dirty="0">
                <a:latin typeface="PMingLiU"/>
                <a:cs typeface="PMingLiU"/>
              </a:rPr>
              <a:t>,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2nd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edn.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Washington,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DC: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The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Food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Processors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Institute.</a:t>
            </a:r>
            <a:endParaRPr sz="9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70" dirty="0">
                <a:latin typeface="PMingLiU"/>
                <a:cs typeface="PMingLiU"/>
              </a:rPr>
              <a:t>Marriott  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110" dirty="0">
                <a:latin typeface="PMingLiU"/>
                <a:cs typeface="PMingLiU"/>
              </a:rPr>
              <a:t>NG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(1989)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i="1" spc="5" dirty="0">
                <a:latin typeface="Times New Roman"/>
                <a:cs typeface="Times New Roman"/>
              </a:rPr>
              <a:t>Principles</a:t>
            </a:r>
            <a:r>
              <a:rPr sz="900" i="1" dirty="0">
                <a:latin typeface="Times New Roman"/>
                <a:cs typeface="Times New Roman"/>
              </a:rPr>
              <a:t>  </a:t>
            </a:r>
            <a:r>
              <a:rPr sz="900" i="1" spc="85" dirty="0">
                <a:latin typeface="Times New Roman"/>
                <a:cs typeface="Times New Roman"/>
              </a:rPr>
              <a:t> </a:t>
            </a:r>
            <a:r>
              <a:rPr sz="900" i="1" spc="45" dirty="0">
                <a:latin typeface="Times New Roman"/>
                <a:cs typeface="Times New Roman"/>
              </a:rPr>
              <a:t>of</a:t>
            </a:r>
            <a:r>
              <a:rPr sz="900" i="1" dirty="0">
                <a:latin typeface="Times New Roman"/>
                <a:cs typeface="Times New Roman"/>
              </a:rPr>
              <a:t>  </a:t>
            </a:r>
            <a:r>
              <a:rPr sz="900" i="1" spc="80" dirty="0">
                <a:latin typeface="Times New Roman"/>
                <a:cs typeface="Times New Roman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Food</a:t>
            </a:r>
            <a:r>
              <a:rPr sz="900" i="1" dirty="0">
                <a:latin typeface="Times New Roman"/>
                <a:cs typeface="Times New Roman"/>
              </a:rPr>
              <a:t>  </a:t>
            </a:r>
            <a:r>
              <a:rPr sz="900" i="1" spc="80" dirty="0">
                <a:latin typeface="Times New Roman"/>
                <a:cs typeface="Times New Roman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Sanitation</a:t>
            </a:r>
            <a:r>
              <a:rPr sz="900" spc="40" dirty="0">
                <a:latin typeface="PMingLiU"/>
                <a:cs typeface="PMingLiU"/>
              </a:rPr>
              <a:t>.</a:t>
            </a:r>
            <a:endParaRPr sz="900">
              <a:latin typeface="PMingLiU"/>
              <a:cs typeface="PMingLiU"/>
            </a:endParaRPr>
          </a:p>
          <a:p>
            <a:pPr marL="149225" algn="just">
              <a:lnSpc>
                <a:spcPct val="100000"/>
              </a:lnSpc>
              <a:spcBef>
                <a:spcPts val="10"/>
              </a:spcBef>
            </a:pP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Van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Nostrand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Reinhold.</a:t>
            </a:r>
            <a:endParaRPr sz="900">
              <a:latin typeface="PMingLiU"/>
              <a:cs typeface="PMingLiU"/>
            </a:endParaRPr>
          </a:p>
          <a:p>
            <a:pPr marL="149225" indent="-137160" algn="just">
              <a:lnSpc>
                <a:spcPct val="100000"/>
              </a:lnSpc>
              <a:spcBef>
                <a:spcPts val="10"/>
              </a:spcBef>
            </a:pPr>
            <a:r>
              <a:rPr sz="900" spc="50" dirty="0">
                <a:latin typeface="PMingLiU"/>
                <a:cs typeface="PMingLiU"/>
              </a:rPr>
              <a:t>Neavesa </a:t>
            </a:r>
            <a:r>
              <a:rPr sz="900" spc="95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P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9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(1995)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0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UHT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9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plant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cleaning: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problems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endParaRPr sz="900">
              <a:latin typeface="PMingLiU"/>
              <a:cs typeface="PMingLiU"/>
            </a:endParaRPr>
          </a:p>
          <a:p>
            <a:pPr marL="149225" marR="5715" algn="just">
              <a:lnSpc>
                <a:spcPct val="101299"/>
              </a:lnSpc>
              <a:spcBef>
                <a:spcPts val="5"/>
              </a:spcBef>
            </a:pPr>
            <a:r>
              <a:rPr sz="900" spc="45" dirty="0">
                <a:latin typeface="PMingLiU"/>
                <a:cs typeface="PMingLiU"/>
              </a:rPr>
              <a:t>solutions.   </a:t>
            </a:r>
            <a:r>
              <a:rPr sz="900" spc="-95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International</a:t>
            </a:r>
            <a:r>
              <a:rPr sz="900" i="1" dirty="0">
                <a:latin typeface="Times New Roman"/>
                <a:cs typeface="Times New Roman"/>
              </a:rPr>
              <a:t>   </a:t>
            </a:r>
            <a:r>
              <a:rPr sz="900" i="1" spc="-50" dirty="0">
                <a:latin typeface="Times New Roman"/>
                <a:cs typeface="Times New Roman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Biodeterioration</a:t>
            </a:r>
            <a:r>
              <a:rPr sz="900" i="1" dirty="0">
                <a:latin typeface="Times New Roman"/>
                <a:cs typeface="Times New Roman"/>
              </a:rPr>
              <a:t>   </a:t>
            </a:r>
            <a:r>
              <a:rPr sz="900" i="1" spc="-50" dirty="0">
                <a:latin typeface="Times New Roman"/>
                <a:cs typeface="Times New Roman"/>
              </a:rPr>
              <a:t> </a:t>
            </a:r>
            <a:r>
              <a:rPr sz="900" i="1" spc="25" dirty="0">
                <a:latin typeface="Times New Roman"/>
                <a:cs typeface="Times New Roman"/>
              </a:rPr>
              <a:t>and</a:t>
            </a:r>
            <a:r>
              <a:rPr sz="900" i="1" dirty="0">
                <a:latin typeface="Times New Roman"/>
                <a:cs typeface="Times New Roman"/>
              </a:rPr>
              <a:t>   </a:t>
            </a:r>
            <a:r>
              <a:rPr sz="900" i="1" spc="-55" dirty="0">
                <a:latin typeface="Times New Roman"/>
                <a:cs typeface="Times New Roman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Bio-</a:t>
            </a:r>
            <a:r>
              <a:rPr sz="900" i="1" spc="10" dirty="0">
                <a:latin typeface="Times New Roman"/>
                <a:cs typeface="Times New Roman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degradation</a:t>
            </a:r>
            <a:r>
              <a:rPr sz="900" i="1" spc="70" dirty="0">
                <a:latin typeface="Times New Roman"/>
                <a:cs typeface="Times New Roman"/>
              </a:rPr>
              <a:t> </a:t>
            </a:r>
            <a:r>
              <a:rPr sz="900" spc="80" dirty="0">
                <a:latin typeface="PMingLiU"/>
                <a:cs typeface="PMingLiU"/>
              </a:rPr>
              <a:t>36(3</a:t>
            </a:r>
            <a:r>
              <a:rPr sz="900" spc="135" dirty="0">
                <a:latin typeface="PMingLiU"/>
                <a:cs typeface="PMingLiU"/>
              </a:rPr>
              <a:t>-</a:t>
            </a:r>
            <a:r>
              <a:rPr sz="900" spc="35" dirty="0">
                <a:latin typeface="PMingLiU"/>
                <a:cs typeface="PMingLiU"/>
              </a:rPr>
              <a:t>4):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461-462.</a:t>
            </a:r>
            <a:endParaRPr sz="900">
              <a:latin typeface="PMingLiU"/>
              <a:cs typeface="PMingLiU"/>
            </a:endParaRPr>
          </a:p>
          <a:p>
            <a:pPr marL="149225" indent="-137160" algn="just">
              <a:lnSpc>
                <a:spcPct val="100000"/>
              </a:lnSpc>
              <a:spcBef>
                <a:spcPts val="10"/>
              </a:spcBef>
            </a:pPr>
            <a:r>
              <a:rPr sz="900" spc="40" dirty="0">
                <a:latin typeface="PMingLiU"/>
                <a:cs typeface="PMingLiU"/>
              </a:rPr>
              <a:t>Smith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KE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Bradley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RL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(1987)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Evaluation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efficacy</a:t>
            </a:r>
            <a:r>
              <a:rPr sz="900" spc="40" dirty="0">
                <a:latin typeface="PMingLiU"/>
                <a:cs typeface="PMingLiU"/>
              </a:rPr>
              <a:t> of</a:t>
            </a:r>
            <a:endParaRPr sz="900">
              <a:latin typeface="PMingLiU"/>
              <a:cs typeface="PMingLiU"/>
            </a:endParaRPr>
          </a:p>
          <a:p>
            <a:pPr marL="149225" marR="5080" algn="just">
              <a:lnSpc>
                <a:spcPct val="101299"/>
              </a:lnSpc>
              <a:spcBef>
                <a:spcPts val="5"/>
              </a:spcBef>
            </a:pPr>
            <a:r>
              <a:rPr sz="900" spc="55" dirty="0">
                <a:latin typeface="PMingLiU"/>
                <a:cs typeface="PMingLiU"/>
              </a:rPr>
              <a:t>four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commercial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enzyme-based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cleaners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ultrafiltra-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tion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systems.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i="1" spc="10" dirty="0">
                <a:latin typeface="Times New Roman"/>
                <a:cs typeface="Times New Roman"/>
              </a:rPr>
              <a:t>Journal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sz="900" i="1" spc="40" dirty="0">
                <a:latin typeface="Times New Roman"/>
                <a:cs typeface="Times New Roman"/>
              </a:rPr>
              <a:t> </a:t>
            </a:r>
            <a:r>
              <a:rPr sz="900" i="1" spc="45" dirty="0">
                <a:latin typeface="Times New Roman"/>
                <a:cs typeface="Times New Roman"/>
              </a:rPr>
              <a:t>of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sz="900" i="1" spc="40" dirty="0">
                <a:latin typeface="Times New Roman"/>
                <a:cs typeface="Times New Roman"/>
              </a:rPr>
              <a:t> </a:t>
            </a:r>
            <a:r>
              <a:rPr sz="900" i="1" spc="25" dirty="0">
                <a:latin typeface="Times New Roman"/>
                <a:cs typeface="Times New Roman"/>
              </a:rPr>
              <a:t>Dairy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sz="900" i="1" spc="40" dirty="0">
                <a:latin typeface="Times New Roman"/>
                <a:cs typeface="Times New Roman"/>
              </a:rPr>
              <a:t> </a:t>
            </a:r>
            <a:r>
              <a:rPr sz="900" i="1" spc="5" dirty="0">
                <a:latin typeface="Times New Roman"/>
                <a:cs typeface="Times New Roman"/>
              </a:rPr>
              <a:t>Science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sz="900" i="1" spc="45" dirty="0">
                <a:latin typeface="Times New Roman"/>
                <a:cs typeface="Times New Roman"/>
              </a:rPr>
              <a:t> </a:t>
            </a:r>
            <a:r>
              <a:rPr sz="900" spc="40" dirty="0">
                <a:latin typeface="PMingLiU"/>
                <a:cs typeface="PMingLiU"/>
              </a:rPr>
              <a:t>70(6):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90" dirty="0">
                <a:latin typeface="PMingLiU"/>
                <a:cs typeface="PMingLiU"/>
              </a:rPr>
              <a:t>1168-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1177.</a:t>
            </a:r>
            <a:endParaRPr sz="900">
              <a:latin typeface="PMingLiU"/>
              <a:cs typeface="PMingLiU"/>
            </a:endParaRPr>
          </a:p>
          <a:p>
            <a:pPr marL="149860" marR="5080" indent="-137160" algn="just">
              <a:lnSpc>
                <a:spcPct val="100600"/>
              </a:lnSpc>
              <a:spcBef>
                <a:spcPts val="35"/>
              </a:spcBef>
            </a:pPr>
            <a:r>
              <a:rPr sz="1350" spc="104" baseline="3086" dirty="0">
                <a:latin typeface="PMingLiU"/>
                <a:cs typeface="PMingLiU"/>
              </a:rPr>
              <a:t>Tr</a:t>
            </a:r>
            <a:r>
              <a:rPr sz="1350" spc="-419" baseline="3086" dirty="0">
                <a:latin typeface="PMingLiU"/>
                <a:cs typeface="PMingLiU"/>
              </a:rPr>
              <a:t>a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-140" dirty="0">
                <a:latin typeface="PMingLiU"/>
                <a:cs typeface="PMingLiU"/>
              </a:rPr>
              <a:t> </a:t>
            </a:r>
            <a:r>
              <a:rPr sz="1350" spc="37" baseline="3086" dirty="0">
                <a:latin typeface="PMingLiU"/>
                <a:cs typeface="PMingLiU"/>
              </a:rPr>
              <a:t>g</a:t>
            </a:r>
            <a:r>
              <a:rPr sz="1350" spc="-419" baseline="3086" dirty="0">
                <a:latin typeface="PMingLiU"/>
                <a:cs typeface="PMingLiU"/>
              </a:rPr>
              <a:t>a</a:t>
            </a:r>
            <a:r>
              <a:rPr sz="1350" spc="-262" baseline="3086" dirty="0">
                <a:latin typeface="PMingLiU"/>
                <a:cs typeface="PMingLiU"/>
              </a:rPr>
              <a:t>0</a:t>
            </a:r>
            <a:r>
              <a:rPr sz="1350" spc="-209" baseline="3086" dirty="0">
                <a:latin typeface="PMingLiU"/>
                <a:cs typeface="PMingLiU"/>
              </a:rPr>
              <a:t> </a:t>
            </a:r>
            <a:r>
              <a:rPr sz="1350" spc="104" baseline="3086" dirty="0">
                <a:latin typeface="PMingLiU"/>
                <a:cs typeface="PMingLiU"/>
              </a:rPr>
              <a:t>rdha</a:t>
            </a:r>
            <a:r>
              <a:rPr sz="1350" baseline="3086" dirty="0">
                <a:latin typeface="PMingLiU"/>
                <a:cs typeface="PMingLiU"/>
              </a:rPr>
              <a:t> </a:t>
            </a:r>
            <a:r>
              <a:rPr sz="1350" spc="52" baseline="3086" dirty="0">
                <a:latin typeface="PMingLiU"/>
                <a:cs typeface="PMingLiU"/>
              </a:rPr>
              <a:t> </a:t>
            </a:r>
            <a:r>
              <a:rPr sz="1350" spc="135" baseline="3086" dirty="0">
                <a:latin typeface="PMingLiU"/>
                <a:cs typeface="PMingLiU"/>
              </a:rPr>
              <a:t>G</a:t>
            </a:r>
            <a:r>
              <a:rPr sz="1350" baseline="3086" dirty="0">
                <a:latin typeface="PMingLiU"/>
                <a:cs typeface="PMingLiU"/>
              </a:rPr>
              <a:t> </a:t>
            </a:r>
            <a:r>
              <a:rPr sz="1350" spc="52" baseline="3086" dirty="0">
                <a:latin typeface="PMingLiU"/>
                <a:cs typeface="PMingLiU"/>
              </a:rPr>
              <a:t> </a:t>
            </a:r>
            <a:r>
              <a:rPr sz="1350" spc="104" baseline="3086" dirty="0">
                <a:latin typeface="PMingLiU"/>
                <a:cs typeface="PMingLiU"/>
              </a:rPr>
              <a:t>and</a:t>
            </a:r>
            <a:r>
              <a:rPr sz="1350" baseline="3086" dirty="0">
                <a:latin typeface="PMingLiU"/>
                <a:cs typeface="PMingLiU"/>
              </a:rPr>
              <a:t> </a:t>
            </a:r>
            <a:r>
              <a:rPr sz="1350" spc="60" baseline="3086" dirty="0">
                <a:latin typeface="PMingLiU"/>
                <a:cs typeface="PMingLiU"/>
              </a:rPr>
              <a:t> </a:t>
            </a:r>
            <a:r>
              <a:rPr sz="1350" spc="82" baseline="3086" dirty="0">
                <a:latin typeface="PMingLiU"/>
                <a:cs typeface="PMingLiU"/>
              </a:rPr>
              <a:t>Johanssona</a:t>
            </a:r>
            <a:r>
              <a:rPr sz="1350" baseline="3086" dirty="0">
                <a:latin typeface="PMingLiU"/>
                <a:cs typeface="PMingLiU"/>
              </a:rPr>
              <a:t> </a:t>
            </a:r>
            <a:r>
              <a:rPr sz="1350" spc="60" baseline="3086" dirty="0">
                <a:latin typeface="PMingLiU"/>
                <a:cs typeface="PMingLiU"/>
              </a:rPr>
              <a:t> </a:t>
            </a:r>
            <a:r>
              <a:rPr sz="1350" spc="135" baseline="3086" dirty="0">
                <a:latin typeface="PMingLiU"/>
                <a:cs typeface="PMingLiU"/>
              </a:rPr>
              <a:t>D</a:t>
            </a:r>
            <a:r>
              <a:rPr sz="1350" baseline="3086" dirty="0">
                <a:latin typeface="PMingLiU"/>
                <a:cs typeface="PMingLiU"/>
              </a:rPr>
              <a:t> </a:t>
            </a:r>
            <a:r>
              <a:rPr sz="1350" spc="52" baseline="3086" dirty="0">
                <a:latin typeface="PMingLiU"/>
                <a:cs typeface="PMingLiU"/>
              </a:rPr>
              <a:t> </a:t>
            </a:r>
            <a:r>
              <a:rPr sz="1350" spc="75" baseline="3086" dirty="0">
                <a:latin typeface="PMingLiU"/>
                <a:cs typeface="PMingLiU"/>
              </a:rPr>
              <a:t>(1998)</a:t>
            </a:r>
            <a:r>
              <a:rPr sz="1350" baseline="3086" dirty="0">
                <a:latin typeface="PMingLiU"/>
                <a:cs typeface="PMingLiU"/>
              </a:rPr>
              <a:t> </a:t>
            </a:r>
            <a:r>
              <a:rPr sz="1350" spc="52" baseline="3086" dirty="0">
                <a:latin typeface="PMingLiU"/>
                <a:cs typeface="PMingLiU"/>
              </a:rPr>
              <a:t> </a:t>
            </a:r>
            <a:r>
              <a:rPr sz="1350" spc="60" baseline="3086" dirty="0">
                <a:latin typeface="PMingLiU"/>
                <a:cs typeface="PMingLiU"/>
              </a:rPr>
              <a:t>Purification</a:t>
            </a:r>
            <a:r>
              <a:rPr sz="1350" baseline="3086" dirty="0">
                <a:latin typeface="PMingLiU"/>
                <a:cs typeface="PMingLiU"/>
              </a:rPr>
              <a:t> </a:t>
            </a:r>
            <a:r>
              <a:rPr sz="1350" spc="52" baseline="3086" dirty="0">
                <a:latin typeface="PMingLiU"/>
                <a:cs typeface="PMingLiU"/>
              </a:rPr>
              <a:t> </a:t>
            </a:r>
            <a:r>
              <a:rPr sz="1350" spc="60" baseline="3086" dirty="0">
                <a:latin typeface="PMingLiU"/>
                <a:cs typeface="PMingLiU"/>
              </a:rPr>
              <a:t>of</a:t>
            </a:r>
            <a:r>
              <a:rPr sz="1350" spc="37" baseline="3086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alkaline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9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cleaning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9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solutions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9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from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9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the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9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dairy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9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industry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using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membrane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separation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technology.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Desalination </a:t>
            </a:r>
            <a:r>
              <a:rPr sz="900" spc="60" dirty="0">
                <a:latin typeface="PMingLiU"/>
                <a:cs typeface="PMingLiU"/>
              </a:rPr>
              <a:t>119(1-3): </a:t>
            </a:r>
            <a:r>
              <a:rPr sz="900" spc="80" dirty="0">
                <a:latin typeface="PMingLiU"/>
                <a:cs typeface="PMingLiU"/>
              </a:rPr>
              <a:t>21-29.</a:t>
            </a:r>
            <a:endParaRPr sz="9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45" dirty="0">
                <a:latin typeface="PMingLiU"/>
                <a:cs typeface="PMingLiU"/>
              </a:rPr>
              <a:t>Troller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JA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(1993)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Sanitation</a:t>
            </a:r>
            <a:r>
              <a:rPr sz="900" i="1" spc="65" dirty="0">
                <a:latin typeface="Times New Roman"/>
                <a:cs typeface="Times New Roman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in</a:t>
            </a:r>
            <a:r>
              <a:rPr sz="900" i="1" spc="65" dirty="0">
                <a:latin typeface="Times New Roman"/>
                <a:cs typeface="Times New Roman"/>
              </a:rPr>
              <a:t> </a:t>
            </a:r>
            <a:r>
              <a:rPr sz="900" i="1" spc="20" dirty="0">
                <a:latin typeface="Times New Roman"/>
                <a:cs typeface="Times New Roman"/>
              </a:rPr>
              <a:t>Food</a:t>
            </a:r>
            <a:r>
              <a:rPr sz="900" i="1" spc="65" dirty="0">
                <a:latin typeface="Times New Roman"/>
                <a:cs typeface="Times New Roman"/>
              </a:rPr>
              <a:t> </a:t>
            </a:r>
            <a:r>
              <a:rPr sz="900" i="1" spc="5" dirty="0">
                <a:latin typeface="Times New Roman"/>
                <a:cs typeface="Times New Roman"/>
              </a:rPr>
              <a:t>Processing</a:t>
            </a:r>
            <a:r>
              <a:rPr sz="900" spc="40" dirty="0">
                <a:latin typeface="PMingLiU"/>
                <a:cs typeface="PMingLiU"/>
              </a:rPr>
              <a:t>,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2nd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edn.</a:t>
            </a:r>
            <a:endParaRPr sz="900">
              <a:latin typeface="PMingLiU"/>
              <a:cs typeface="PMingLiU"/>
            </a:endParaRPr>
          </a:p>
          <a:p>
            <a:pPr marL="149225" algn="just">
              <a:lnSpc>
                <a:spcPct val="100000"/>
              </a:lnSpc>
              <a:spcBef>
                <a:spcPts val="10"/>
              </a:spcBef>
            </a:pPr>
            <a:r>
              <a:rPr sz="900" spc="55" dirty="0">
                <a:latin typeface="PMingLiU"/>
                <a:cs typeface="PMingLiU"/>
              </a:rPr>
              <a:t>London: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Academic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Press.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5782" y="313916"/>
            <a:ext cx="34131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1366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HYGIENE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DAIRY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PRODUCTION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5046</Words>
  <Application>Microsoft Office PowerPoint</Application>
  <PresentationFormat>Custom</PresentationFormat>
  <Paragraphs>165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PII: B0122272358002066</dc:title>
  <dc:subject>Elsevier Science</dc:subject>
  <dc:creator>Dr Shimelis</dc:creator>
  <cp:lastModifiedBy>shimelis</cp:lastModifiedBy>
  <cp:revision>1</cp:revision>
  <dcterms:created xsi:type="dcterms:W3CDTF">2017-05-14T16:41:32Z</dcterms:created>
  <dcterms:modified xsi:type="dcterms:W3CDTF">2017-05-14T13:41:50Z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2003-12-31T00:00:00Z</vt:filetime>
  </property>
  <property fmtid="{D5CDD505-2E9C-101B-9397-08002B2CF9AE}" pid="3" name="Creator">
    <vt:lpwstr>Elsevier Science</vt:lpwstr>
  </property>
  <property fmtid="{D5CDD505-2E9C-101B-9397-08002B2CF9AE}" pid="4" name="LastSaved">
    <vt:filetime>2017-05-14T00:00:00Z</vt:filetime>
  </property>
</Properties>
</file>