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66" r:id="rId3"/>
    <p:sldId id="257" r:id="rId4"/>
    <p:sldId id="258" r:id="rId5"/>
    <p:sldId id="259" r:id="rId6"/>
    <p:sldId id="260" r:id="rId7"/>
    <p:sldId id="261" r:id="rId8"/>
    <p:sldId id="262" r:id="rId9"/>
    <p:sldId id="263" r:id="rId10"/>
    <p:sldId id="264"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004A46-7954-430B-A0E1-6CDAD75EEB9F}" type="datetimeFigureOut">
              <a:rPr lang="en-US" smtClean="0"/>
              <a:pPr/>
              <a:t>7/17/2018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E1D68-5BE0-4EBF-88A9-C5CD08470CE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004A46-7954-430B-A0E1-6CDAD75EEB9F}" type="datetimeFigureOut">
              <a:rPr lang="en-US" smtClean="0"/>
              <a:pPr/>
              <a:t>7/17/2018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E1D68-5BE0-4EBF-88A9-C5CD08470C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004A46-7954-430B-A0E1-6CDAD75EEB9F}" type="datetimeFigureOut">
              <a:rPr lang="en-US" smtClean="0"/>
              <a:pPr/>
              <a:t>7/17/2018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E1D68-5BE0-4EBF-88A9-C5CD08470C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004A46-7954-430B-A0E1-6CDAD75EEB9F}" type="datetimeFigureOut">
              <a:rPr lang="en-US" smtClean="0"/>
              <a:pPr/>
              <a:t>7/17/2018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E1D68-5BE0-4EBF-88A9-C5CD08470C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004A46-7954-430B-A0E1-6CDAD75EEB9F}" type="datetimeFigureOut">
              <a:rPr lang="en-US" smtClean="0"/>
              <a:pPr/>
              <a:t>7/17/2018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E1D68-5BE0-4EBF-88A9-C5CD08470C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004A46-7954-430B-A0E1-6CDAD75EEB9F}" type="datetimeFigureOut">
              <a:rPr lang="en-US" smtClean="0"/>
              <a:pPr/>
              <a:t>7/17/2018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E1D68-5BE0-4EBF-88A9-C5CD08470C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004A46-7954-430B-A0E1-6CDAD75EEB9F}" type="datetimeFigureOut">
              <a:rPr lang="en-US" smtClean="0"/>
              <a:pPr/>
              <a:t>7/17/2018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7E1D68-5BE0-4EBF-88A9-C5CD08470C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004A46-7954-430B-A0E1-6CDAD75EEB9F}" type="datetimeFigureOut">
              <a:rPr lang="en-US" smtClean="0"/>
              <a:pPr/>
              <a:t>7/17/2018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7E1D68-5BE0-4EBF-88A9-C5CD08470C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04A46-7954-430B-A0E1-6CDAD75EEB9F}" type="datetimeFigureOut">
              <a:rPr lang="en-US" smtClean="0"/>
              <a:pPr/>
              <a:t>7/17/2018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7E1D68-5BE0-4EBF-88A9-C5CD08470C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004A46-7954-430B-A0E1-6CDAD75EEB9F}" type="datetimeFigureOut">
              <a:rPr lang="en-US" smtClean="0"/>
              <a:pPr/>
              <a:t>7/17/2018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E1D68-5BE0-4EBF-88A9-C5CD08470C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004A46-7954-430B-A0E1-6CDAD75EEB9F}" type="datetimeFigureOut">
              <a:rPr lang="en-US" smtClean="0"/>
              <a:pPr/>
              <a:t>7/17/2018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E1D68-5BE0-4EBF-88A9-C5CD08470C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04A46-7954-430B-A0E1-6CDAD75EEB9F}" type="datetimeFigureOut">
              <a:rPr lang="en-US" smtClean="0"/>
              <a:pPr/>
              <a:t>7/17/2018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E1D68-5BE0-4EBF-88A9-C5CD08470C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images.google.com/imgres?imgurl=caml.inria.fr/icfp00-contest/images/protein.jpeg&amp;imgrefurl=http://caml.inria.fr/icfp00-contest/&amp;h=480&amp;w=640&amp;start=6&amp;prev=/images?q=protein&amp;svnum=10&amp;hl=en&amp;lr=&amp;ie=UTF-8&amp;oe=UTF-8" TargetMode="External"/><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hyperlink" Target="http://images.google.com/imgres?imgurl=www.cwu.edu/~biology/faculty/bryan/cell.gif&amp;imgrefurl=http://www.cwu.edu/~biology/faculty/bryan/bryan2.html&amp;h=265&amp;w=349&amp;start=11&amp;prev=/images?q=cell+&amp;svnum=10&amp;hl=en&amp;lr=&amp;ie=UTF-8&amp;oe=UTF-8" TargetMode="External"/><Relationship Id="rId1" Type="http://schemas.openxmlformats.org/officeDocument/2006/relationships/slideLayout" Target="../slideLayouts/slideLayout2.xml"/><Relationship Id="rId6" Type="http://schemas.openxmlformats.org/officeDocument/2006/relationships/hyperlink" Target="http://images.google.com/imgres?imgurl=www.conceptimages.com/a_Images/hms/dn013th-brainxray.jpg&amp;imgrefurl=http://www.conceptimages.com/a_Pages/HealthScience/medicalscience.html&amp;h=70&amp;w=104&amp;start=8&amp;prev=/images?q=skeleton+xray+&amp;svnum=10&amp;hl=en&amp;lr=&amp;ie=UTF-8&amp;oe=UTF-8" TargetMode="External"/><Relationship Id="rId11" Type="http://schemas.openxmlformats.org/officeDocument/2006/relationships/image" Target="../media/image5.jpeg"/><Relationship Id="rId5" Type="http://schemas.openxmlformats.org/officeDocument/2006/relationships/image" Target="../media/image2.jpeg"/><Relationship Id="rId10" Type="http://schemas.openxmlformats.org/officeDocument/2006/relationships/hyperlink" Target="http://images.google.com/imgres?imgurl=www.chem.soton.ac.uk/pg/images/membrane.jpg&amp;imgrefurl=http://www.chem.soton.ac.uk/pg/index2.htm&amp;h=142&amp;w=200&amp;start=14&amp;prev=/images?q=membrane&amp;svnum=10&amp;hl=en&amp;lr=&amp;ie=UTF-8&amp;oe=UTF-8" TargetMode="External"/><Relationship Id="rId4" Type="http://schemas.openxmlformats.org/officeDocument/2006/relationships/hyperlink" Target="http://images.google.com/imgres?imgurl=www.johncappola.com/front_page_pictures/skeleton_xray3.jpg&amp;imgrefurl=http://www.johncappola.com/&amp;h=396&amp;w=186&amp;start=3&amp;prev=/images?q=skeleton+xray+&amp;svnum=10&amp;hl=en&amp;lr=&amp;ie=UTF-8&amp;oe=UTF-8" TargetMode="Externa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9</a:t>
            </a:r>
            <a:endParaRPr lang="en-US" dirty="0"/>
          </a:p>
        </p:txBody>
      </p:sp>
      <p:sp>
        <p:nvSpPr>
          <p:cNvPr id="3" name="Subtitle 2"/>
          <p:cNvSpPr>
            <a:spLocks noGrp="1"/>
          </p:cNvSpPr>
          <p:nvPr>
            <p:ph type="subTitle" idx="1"/>
          </p:nvPr>
        </p:nvSpPr>
        <p:spPr/>
        <p:txBody>
          <a:bodyPr/>
          <a:lstStyle/>
          <a:p>
            <a:r>
              <a:rPr lang="en-US" b="1" dirty="0" smtClean="0"/>
              <a:t>ADVANCED IMAGING </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4525963"/>
          </a:xfrm>
        </p:spPr>
        <p:txBody>
          <a:bodyPr>
            <a:normAutofit fontScale="92500" lnSpcReduction="20000"/>
          </a:bodyPr>
          <a:lstStyle/>
          <a:p>
            <a:r>
              <a:rPr lang="en-US" b="1" dirty="0"/>
              <a:t>MR </a:t>
            </a:r>
            <a:r>
              <a:rPr lang="en-US" b="1" dirty="0" smtClean="0"/>
              <a:t>Spectroscopy (MRS): </a:t>
            </a:r>
            <a:r>
              <a:rPr lang="en-US" dirty="0"/>
              <a:t>It gives us the ability to perform chemical analysis of the brain </a:t>
            </a:r>
            <a:r>
              <a:rPr lang="en-US" dirty="0" smtClean="0"/>
              <a:t>noninvasively.</a:t>
            </a:r>
          </a:p>
          <a:p>
            <a:endParaRPr lang="en-US" dirty="0"/>
          </a:p>
          <a:p>
            <a:pPr marL="457200" indent="-457200" algn="just"/>
            <a:r>
              <a:rPr lang="en-US" b="1" dirty="0" smtClean="0"/>
              <a:t>Functional MRI: </a:t>
            </a:r>
            <a:r>
              <a:rPr lang="en-US" dirty="0" smtClean="0"/>
              <a:t> </a:t>
            </a:r>
            <a:r>
              <a:rPr lang="en-US" altLang="en-US" i="1" dirty="0" err="1" smtClean="0"/>
              <a:t>f</a:t>
            </a:r>
            <a:r>
              <a:rPr lang="en-US" altLang="en-US" dirty="0" err="1" smtClean="0"/>
              <a:t>MRI</a:t>
            </a:r>
            <a:r>
              <a:rPr lang="en-US" altLang="en-US" dirty="0" smtClean="0"/>
              <a:t> is a technique that images intrinsic blood signal change with magnetic Resonance imagers. Changes in neuronal activity are accompanied by focal changes in cerebral blood flow (CBF), blood volume (CBV), blood oxygenation and metabolism. These physiological changes can be used to produce functional maps of mental operations.</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457200" indent="-457200" algn="just"/>
            <a:r>
              <a:rPr lang="en-US" altLang="en-US" dirty="0" smtClean="0"/>
              <a:t>Two relaxation rates are measured in </a:t>
            </a:r>
            <a:r>
              <a:rPr lang="en-US" altLang="en-US" dirty="0" err="1" smtClean="0"/>
              <a:t>fMRI</a:t>
            </a:r>
            <a:r>
              <a:rPr lang="en-US" altLang="en-US" dirty="0" smtClean="0"/>
              <a:t> T</a:t>
            </a:r>
            <a:r>
              <a:rPr lang="en-US" altLang="en-US" baseline="-30000" dirty="0" smtClean="0"/>
              <a:t>1 </a:t>
            </a:r>
            <a:r>
              <a:rPr lang="en-US" altLang="en-US" dirty="0" smtClean="0"/>
              <a:t>and </a:t>
            </a:r>
            <a:r>
              <a:rPr lang="en-US" altLang="en-US" b="1" dirty="0" smtClean="0"/>
              <a:t>T</a:t>
            </a:r>
            <a:r>
              <a:rPr lang="en-US" altLang="en-US" b="1" baseline="-30000" dirty="0" smtClean="0"/>
              <a:t>2</a:t>
            </a:r>
            <a:r>
              <a:rPr lang="en-US" altLang="en-US" b="1" baseline="30000" dirty="0" smtClean="0"/>
              <a:t>*</a:t>
            </a:r>
            <a:r>
              <a:rPr lang="en-US" altLang="en-US" dirty="0" smtClean="0"/>
              <a:t> (represents the rate of decay of MRI signal due to magnetic field in-homogeneities and changes in used to measure blood oxygenation change). T</a:t>
            </a:r>
            <a:r>
              <a:rPr lang="en-US" altLang="en-US" baseline="-30000" dirty="0" smtClean="0"/>
              <a:t>2</a:t>
            </a:r>
            <a:r>
              <a:rPr lang="en-US" altLang="en-US" baseline="30000" dirty="0" smtClean="0"/>
              <a:t>*</a:t>
            </a:r>
            <a:r>
              <a:rPr lang="en-US" altLang="en-US" dirty="0" smtClean="0"/>
              <a:t> changes reflect the interplay between changes in cerebral blood flow, volume and oxygenation.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F:\Optical diagnostics course Folder\figure1fMRI.gif"/>
          <p:cNvPicPr>
            <a:picLocks noChangeAspect="1" noChangeArrowheads="1"/>
          </p:cNvPicPr>
          <p:nvPr/>
        </p:nvPicPr>
        <p:blipFill>
          <a:blip r:embed="rId2" cstate="print"/>
          <a:srcRect/>
          <a:stretch>
            <a:fillRect/>
          </a:stretch>
        </p:blipFill>
        <p:spPr bwMode="auto">
          <a:xfrm>
            <a:off x="381000" y="762000"/>
            <a:ext cx="4114800" cy="3954463"/>
          </a:xfrm>
          <a:prstGeom prst="rect">
            <a:avLst/>
          </a:prstGeom>
          <a:noFill/>
          <a:ln w="9525">
            <a:noFill/>
            <a:miter lim="800000"/>
            <a:headEnd/>
            <a:tailEnd/>
          </a:ln>
        </p:spPr>
      </p:pic>
      <p:pic>
        <p:nvPicPr>
          <p:cNvPr id="5" name="Picture 2" descr="F:\Optical diagnostics course Folder\figure2fMRI.gif"/>
          <p:cNvPicPr>
            <a:picLocks noGrp="1" noChangeAspect="1" noChangeArrowheads="1"/>
          </p:cNvPicPr>
          <p:nvPr>
            <p:ph idx="1"/>
          </p:nvPr>
        </p:nvPicPr>
        <p:blipFill>
          <a:blip r:embed="rId3" cstate="print"/>
          <a:srcRect/>
          <a:stretch>
            <a:fillRect/>
          </a:stretch>
        </p:blipFill>
        <p:spPr bwMode="auto">
          <a:xfrm>
            <a:off x="4724400" y="762000"/>
            <a:ext cx="4084109" cy="3916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8641"/>
            <a:ext cx="7772400" cy="936104"/>
          </a:xfrm>
        </p:spPr>
        <p:txBody>
          <a:bodyPr/>
          <a:lstStyle/>
          <a:p>
            <a:r>
              <a:rPr lang="en-US" dirty="0" smtClean="0"/>
              <a:t>Synopsis of MRI</a:t>
            </a:r>
            <a:endParaRPr lang="en-CA" dirty="0"/>
          </a:p>
        </p:txBody>
      </p:sp>
      <p:sp>
        <p:nvSpPr>
          <p:cNvPr id="3" name="Subtitle 2"/>
          <p:cNvSpPr>
            <a:spLocks noGrp="1"/>
          </p:cNvSpPr>
          <p:nvPr>
            <p:ph type="subTitle" idx="1"/>
          </p:nvPr>
        </p:nvSpPr>
        <p:spPr>
          <a:xfrm>
            <a:off x="251520" y="1268760"/>
            <a:ext cx="8640960" cy="5400600"/>
          </a:xfrm>
        </p:spPr>
        <p:txBody>
          <a:bodyPr/>
          <a:lstStyle/>
          <a:p>
            <a:pPr marL="514350" indent="-514350" algn="l">
              <a:buAutoNum type="arabicPeriod"/>
            </a:pPr>
            <a:r>
              <a:rPr lang="en-US" dirty="0" smtClean="0"/>
              <a:t>Put subject in big magnetic field </a:t>
            </a:r>
          </a:p>
          <a:p>
            <a:pPr algn="l"/>
            <a:r>
              <a:rPr lang="en-US" dirty="0" smtClean="0"/>
              <a:t>2. Transmit radio waves into subject (2~10 </a:t>
            </a:r>
            <a:r>
              <a:rPr lang="en-US" dirty="0" err="1" smtClean="0"/>
              <a:t>ms</a:t>
            </a:r>
            <a:r>
              <a:rPr lang="en-US" dirty="0" smtClean="0"/>
              <a:t>]</a:t>
            </a:r>
          </a:p>
          <a:p>
            <a:pPr algn="l"/>
            <a:r>
              <a:rPr lang="en-US" dirty="0" smtClean="0"/>
              <a:t>3. Turn off radio wave transmitter.</a:t>
            </a:r>
          </a:p>
          <a:p>
            <a:pPr algn="l"/>
            <a:r>
              <a:rPr lang="en-US" dirty="0" smtClean="0"/>
              <a:t>4. Receive radio waves re-transmitted by subject</a:t>
            </a:r>
          </a:p>
          <a:p>
            <a:pPr algn="l"/>
            <a:r>
              <a:rPr lang="en-US" dirty="0" smtClean="0"/>
              <a:t>5. Convert measured RF data to image. </a:t>
            </a:r>
            <a:endParaRPr lang="en-CA" dirty="0"/>
          </a:p>
        </p:txBody>
      </p:sp>
    </p:spTree>
    <p:extLst>
      <p:ext uri="{BB962C8B-B14F-4D97-AF65-F5344CB8AC3E}">
        <p14:creationId xmlns="" xmlns:p14="http://schemas.microsoft.com/office/powerpoint/2010/main" val="2709169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096850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307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958932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098"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639445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5122"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025072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614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41523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717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09550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a:ln>
            <a:miter lim="800000"/>
            <a:headEnd/>
            <a:tailEnd/>
          </a:ln>
        </p:spPr>
        <p:txBody>
          <a:bodyPr/>
          <a:lstStyle/>
          <a:p>
            <a:fld id="{5E4ABBB9-3BB7-4E50-98F0-D70206409349}" type="slidenum">
              <a:rPr lang="en-US" altLang="en-US"/>
              <a:pPr/>
              <a:t>2</a:t>
            </a:fld>
            <a:endParaRPr lang="en-US" altLang="en-US"/>
          </a:p>
        </p:txBody>
      </p:sp>
      <p:pic>
        <p:nvPicPr>
          <p:cNvPr id="10243" name="Picture 31" descr="cell">
            <a:hlinkClick r:id="rId2"/>
          </p:cNvPr>
          <p:cNvPicPr>
            <a:picLocks noChangeAspect="1" noChangeArrowheads="1"/>
          </p:cNvPicPr>
          <p:nvPr/>
        </p:nvPicPr>
        <p:blipFill>
          <a:blip r:embed="rId3" cstate="print"/>
          <a:srcRect/>
          <a:stretch>
            <a:fillRect/>
          </a:stretch>
        </p:blipFill>
        <p:spPr bwMode="auto">
          <a:xfrm>
            <a:off x="4232275" y="1700213"/>
            <a:ext cx="1314450" cy="1006475"/>
          </a:xfrm>
          <a:prstGeom prst="rect">
            <a:avLst/>
          </a:prstGeom>
          <a:noFill/>
          <a:ln w="9525">
            <a:noFill/>
            <a:miter lim="800000"/>
            <a:headEnd/>
            <a:tailEnd/>
          </a:ln>
        </p:spPr>
      </p:pic>
      <p:pic>
        <p:nvPicPr>
          <p:cNvPr id="10244" name="Picture 27" descr="skeleton_xray3">
            <a:hlinkClick r:id="rId4"/>
          </p:cNvPr>
          <p:cNvPicPr>
            <a:picLocks noChangeAspect="1" noChangeArrowheads="1"/>
          </p:cNvPicPr>
          <p:nvPr/>
        </p:nvPicPr>
        <p:blipFill>
          <a:blip r:embed="rId5" cstate="print"/>
          <a:srcRect/>
          <a:stretch>
            <a:fillRect/>
          </a:stretch>
        </p:blipFill>
        <p:spPr bwMode="auto">
          <a:xfrm>
            <a:off x="7745413" y="777875"/>
            <a:ext cx="841375" cy="1789113"/>
          </a:xfrm>
          <a:prstGeom prst="rect">
            <a:avLst/>
          </a:prstGeom>
          <a:noFill/>
          <a:ln w="9525">
            <a:noFill/>
            <a:miter lim="800000"/>
            <a:headEnd/>
            <a:tailEnd/>
          </a:ln>
        </p:spPr>
      </p:pic>
      <p:sp>
        <p:nvSpPr>
          <p:cNvPr id="287746" name="Rectangle 2"/>
          <p:cNvSpPr>
            <a:spLocks noGrp="1" noChangeArrowheads="1"/>
          </p:cNvSpPr>
          <p:nvPr>
            <p:ph type="title"/>
          </p:nvPr>
        </p:nvSpPr>
        <p:spPr/>
        <p:txBody>
          <a:bodyPr/>
          <a:lstStyle/>
          <a:p>
            <a:pPr>
              <a:defRPr/>
            </a:pPr>
            <a:r>
              <a:rPr lang="en-US" altLang="en-US" smtClean="0"/>
              <a:t>Domains of Medical Imaging</a:t>
            </a:r>
          </a:p>
        </p:txBody>
      </p:sp>
      <p:sp>
        <p:nvSpPr>
          <p:cNvPr id="10246" name="Line 3"/>
          <p:cNvSpPr>
            <a:spLocks noChangeShapeType="1"/>
          </p:cNvSpPr>
          <p:nvPr/>
        </p:nvSpPr>
        <p:spPr bwMode="auto">
          <a:xfrm>
            <a:off x="914400" y="5257800"/>
            <a:ext cx="7620000" cy="0"/>
          </a:xfrm>
          <a:prstGeom prst="line">
            <a:avLst/>
          </a:prstGeom>
          <a:noFill/>
          <a:ln w="28575">
            <a:solidFill>
              <a:schemeClr val="tx1"/>
            </a:solidFill>
            <a:round/>
            <a:headEnd/>
            <a:tailEnd type="triangle" w="med" len="med"/>
          </a:ln>
          <a:effectLst/>
        </p:spPr>
        <p:txBody>
          <a:bodyPr/>
          <a:lstStyle/>
          <a:p>
            <a:endParaRPr lang="en-US"/>
          </a:p>
        </p:txBody>
      </p:sp>
      <p:sp>
        <p:nvSpPr>
          <p:cNvPr id="10247" name="Line 4"/>
          <p:cNvSpPr>
            <a:spLocks noChangeShapeType="1"/>
          </p:cNvSpPr>
          <p:nvPr/>
        </p:nvSpPr>
        <p:spPr bwMode="auto">
          <a:xfrm flipV="1">
            <a:off x="1447800" y="1447800"/>
            <a:ext cx="0" cy="4191000"/>
          </a:xfrm>
          <a:prstGeom prst="line">
            <a:avLst/>
          </a:prstGeom>
          <a:noFill/>
          <a:ln w="19050">
            <a:solidFill>
              <a:schemeClr val="tx1"/>
            </a:solidFill>
            <a:round/>
            <a:headEnd/>
            <a:tailEnd type="triangle" w="med" len="med"/>
          </a:ln>
          <a:effectLst/>
        </p:spPr>
        <p:txBody>
          <a:bodyPr/>
          <a:lstStyle/>
          <a:p>
            <a:endParaRPr lang="en-US"/>
          </a:p>
        </p:txBody>
      </p:sp>
      <p:sp>
        <p:nvSpPr>
          <p:cNvPr id="10248" name="Text Box 5"/>
          <p:cNvSpPr txBox="1">
            <a:spLocks noChangeArrowheads="1"/>
          </p:cNvSpPr>
          <p:nvPr/>
        </p:nvSpPr>
        <p:spPr bwMode="auto">
          <a:xfrm>
            <a:off x="3413125" y="5984875"/>
            <a:ext cx="2416175" cy="457200"/>
          </a:xfrm>
          <a:prstGeom prst="rect">
            <a:avLst/>
          </a:prstGeom>
          <a:noFill/>
          <a:ln w="9525">
            <a:noFill/>
            <a:miter lim="800000"/>
            <a:headEnd/>
            <a:tailEnd/>
          </a:ln>
          <a:effectLst/>
        </p:spPr>
        <p:txBody>
          <a:bodyPr wrap="none">
            <a:spAutoFit/>
          </a:bodyPr>
          <a:lstStyle/>
          <a:p>
            <a:pPr eaLnBrk="1" hangingPunct="1"/>
            <a:r>
              <a:rPr lang="en-US" altLang="en-US" sz="2400" b="0">
                <a:latin typeface="Times New Roman" pitchFamily="18" charset="0"/>
                <a:cs typeface="Times New Roman" pitchFamily="18" charset="0"/>
              </a:rPr>
              <a:t>Physical scale (m)</a:t>
            </a:r>
          </a:p>
        </p:txBody>
      </p:sp>
      <p:sp>
        <p:nvSpPr>
          <p:cNvPr id="10249" name="Text Box 6"/>
          <p:cNvSpPr txBox="1">
            <a:spLocks noChangeArrowheads="1"/>
          </p:cNvSpPr>
          <p:nvPr/>
        </p:nvSpPr>
        <p:spPr bwMode="auto">
          <a:xfrm rot="-5400000">
            <a:off x="-1068388" y="2806701"/>
            <a:ext cx="4227513" cy="519112"/>
          </a:xfrm>
          <a:prstGeom prst="rect">
            <a:avLst/>
          </a:prstGeom>
          <a:noFill/>
          <a:ln w="9525">
            <a:noFill/>
            <a:miter lim="800000"/>
            <a:headEnd/>
            <a:tailEnd/>
          </a:ln>
          <a:effectLst/>
        </p:spPr>
        <p:txBody>
          <a:bodyPr wrap="none">
            <a:spAutoFit/>
          </a:bodyPr>
          <a:lstStyle/>
          <a:p>
            <a:pPr eaLnBrk="1" hangingPunct="1"/>
            <a:r>
              <a:rPr lang="en-US" altLang="en-US" sz="2800" b="0" dirty="0">
                <a:latin typeface="Times New Roman" pitchFamily="18" charset="0"/>
                <a:cs typeface="Times New Roman" pitchFamily="18" charset="0"/>
              </a:rPr>
              <a:t>Basic                        Clinical</a:t>
            </a:r>
          </a:p>
        </p:txBody>
      </p:sp>
      <p:sp>
        <p:nvSpPr>
          <p:cNvPr id="10250" name="Text Box 7"/>
          <p:cNvSpPr txBox="1">
            <a:spLocks noChangeArrowheads="1"/>
          </p:cNvSpPr>
          <p:nvPr/>
        </p:nvSpPr>
        <p:spPr bwMode="auto">
          <a:xfrm>
            <a:off x="1600200" y="5375275"/>
            <a:ext cx="6799263" cy="457200"/>
          </a:xfrm>
          <a:prstGeom prst="rect">
            <a:avLst/>
          </a:prstGeom>
          <a:noFill/>
          <a:ln w="9525">
            <a:noFill/>
            <a:miter lim="800000"/>
            <a:headEnd/>
            <a:tailEnd/>
          </a:ln>
          <a:effectLst/>
        </p:spPr>
        <p:txBody>
          <a:bodyPr wrap="none">
            <a:spAutoFit/>
          </a:bodyPr>
          <a:lstStyle/>
          <a:p>
            <a:pPr eaLnBrk="1" hangingPunct="1"/>
            <a:r>
              <a:rPr lang="en-US" altLang="en-US" sz="2400" b="0">
                <a:latin typeface="Times New Roman" pitchFamily="18" charset="0"/>
                <a:cs typeface="Times New Roman" pitchFamily="18" charset="0"/>
              </a:rPr>
              <a:t>10</a:t>
            </a:r>
            <a:r>
              <a:rPr lang="en-US" altLang="en-US" sz="2800" b="0" baseline="30000">
                <a:latin typeface="Times New Roman" pitchFamily="18" charset="0"/>
                <a:cs typeface="Times New Roman" pitchFamily="18" charset="0"/>
              </a:rPr>
              <a:t>-9</a:t>
            </a:r>
            <a:r>
              <a:rPr lang="en-US" altLang="en-US" sz="2400" b="0">
                <a:latin typeface="Times New Roman" pitchFamily="18" charset="0"/>
                <a:cs typeface="Times New Roman" pitchFamily="18" charset="0"/>
              </a:rPr>
              <a:t>  10</a:t>
            </a:r>
            <a:r>
              <a:rPr lang="en-US" altLang="en-US" sz="2800" b="0" baseline="30000">
                <a:latin typeface="Times New Roman" pitchFamily="18" charset="0"/>
                <a:cs typeface="Times New Roman" pitchFamily="18" charset="0"/>
              </a:rPr>
              <a:t>-8</a:t>
            </a:r>
            <a:r>
              <a:rPr lang="en-US" altLang="en-US" sz="2400" b="0">
                <a:latin typeface="Times New Roman" pitchFamily="18" charset="0"/>
                <a:cs typeface="Times New Roman" pitchFamily="18" charset="0"/>
              </a:rPr>
              <a:t>   10</a:t>
            </a:r>
            <a:r>
              <a:rPr lang="en-US" altLang="en-US" sz="2800" b="0" baseline="30000">
                <a:latin typeface="Times New Roman" pitchFamily="18" charset="0"/>
                <a:cs typeface="Times New Roman" pitchFamily="18" charset="0"/>
              </a:rPr>
              <a:t>-7</a:t>
            </a:r>
            <a:r>
              <a:rPr lang="en-US" altLang="en-US" sz="2400" b="0">
                <a:latin typeface="Times New Roman" pitchFamily="18" charset="0"/>
                <a:cs typeface="Times New Roman" pitchFamily="18" charset="0"/>
              </a:rPr>
              <a:t>   10</a:t>
            </a:r>
            <a:r>
              <a:rPr lang="en-US" altLang="en-US" sz="2800" b="0" baseline="30000">
                <a:latin typeface="Times New Roman" pitchFamily="18" charset="0"/>
                <a:cs typeface="Times New Roman" pitchFamily="18" charset="0"/>
              </a:rPr>
              <a:t>-6</a:t>
            </a:r>
            <a:r>
              <a:rPr lang="en-US" altLang="en-US" sz="2400" b="0">
                <a:latin typeface="Times New Roman" pitchFamily="18" charset="0"/>
                <a:cs typeface="Times New Roman" pitchFamily="18" charset="0"/>
              </a:rPr>
              <a:t>   10</a:t>
            </a:r>
            <a:r>
              <a:rPr lang="en-US" altLang="en-US" sz="2800" b="0" baseline="30000">
                <a:latin typeface="Times New Roman" pitchFamily="18" charset="0"/>
                <a:cs typeface="Times New Roman" pitchFamily="18" charset="0"/>
              </a:rPr>
              <a:t>-5</a:t>
            </a:r>
            <a:r>
              <a:rPr lang="en-US" altLang="en-US" sz="2400" b="0">
                <a:latin typeface="Times New Roman" pitchFamily="18" charset="0"/>
                <a:cs typeface="Times New Roman" pitchFamily="18" charset="0"/>
              </a:rPr>
              <a:t>  10</a:t>
            </a:r>
            <a:r>
              <a:rPr lang="en-US" altLang="en-US" sz="2800" b="0" baseline="30000">
                <a:latin typeface="Times New Roman" pitchFamily="18" charset="0"/>
                <a:cs typeface="Times New Roman" pitchFamily="18" charset="0"/>
              </a:rPr>
              <a:t>-4</a:t>
            </a:r>
            <a:r>
              <a:rPr lang="en-US" altLang="en-US" sz="2400" b="0">
                <a:latin typeface="Times New Roman" pitchFamily="18" charset="0"/>
                <a:cs typeface="Times New Roman" pitchFamily="18" charset="0"/>
              </a:rPr>
              <a:t>  10</a:t>
            </a:r>
            <a:r>
              <a:rPr lang="en-US" altLang="en-US" sz="2800" b="0" baseline="30000">
                <a:latin typeface="Times New Roman" pitchFamily="18" charset="0"/>
                <a:cs typeface="Times New Roman" pitchFamily="18" charset="0"/>
              </a:rPr>
              <a:t>-3</a:t>
            </a:r>
            <a:r>
              <a:rPr lang="en-US" altLang="en-US" sz="2400" b="0">
                <a:latin typeface="Times New Roman" pitchFamily="18" charset="0"/>
                <a:cs typeface="Times New Roman" pitchFamily="18" charset="0"/>
              </a:rPr>
              <a:t>  10</a:t>
            </a:r>
            <a:r>
              <a:rPr lang="en-US" altLang="en-US" sz="2800" b="0" baseline="30000">
                <a:latin typeface="Times New Roman" pitchFamily="18" charset="0"/>
                <a:cs typeface="Times New Roman" pitchFamily="18" charset="0"/>
              </a:rPr>
              <a:t>-2</a:t>
            </a:r>
            <a:r>
              <a:rPr lang="en-US" altLang="en-US" sz="2400" b="0">
                <a:latin typeface="Times New Roman" pitchFamily="18" charset="0"/>
                <a:cs typeface="Times New Roman" pitchFamily="18" charset="0"/>
              </a:rPr>
              <a:t>   10</a:t>
            </a:r>
            <a:r>
              <a:rPr lang="en-US" altLang="en-US" sz="2800" b="0" baseline="30000">
                <a:latin typeface="Times New Roman" pitchFamily="18" charset="0"/>
                <a:cs typeface="Times New Roman" pitchFamily="18" charset="0"/>
              </a:rPr>
              <a:t>-1</a:t>
            </a:r>
            <a:r>
              <a:rPr lang="en-US" altLang="en-US" sz="2400" b="0">
                <a:latin typeface="Times New Roman" pitchFamily="18" charset="0"/>
                <a:cs typeface="Times New Roman" pitchFamily="18" charset="0"/>
              </a:rPr>
              <a:t>    1 </a:t>
            </a:r>
          </a:p>
        </p:txBody>
      </p:sp>
      <p:grpSp>
        <p:nvGrpSpPr>
          <p:cNvPr id="2" name="Group 8"/>
          <p:cNvGrpSpPr>
            <a:grpSpLocks/>
          </p:cNvGrpSpPr>
          <p:nvPr/>
        </p:nvGrpSpPr>
        <p:grpSpPr bwMode="auto">
          <a:xfrm>
            <a:off x="1905000" y="5105400"/>
            <a:ext cx="6324600" cy="304800"/>
            <a:chOff x="1200" y="3216"/>
            <a:chExt cx="4320" cy="192"/>
          </a:xfrm>
        </p:grpSpPr>
        <p:sp>
          <p:nvSpPr>
            <p:cNvPr id="10262" name="Line 9"/>
            <p:cNvSpPr>
              <a:spLocks noChangeShapeType="1"/>
            </p:cNvSpPr>
            <p:nvPr/>
          </p:nvSpPr>
          <p:spPr bwMode="auto">
            <a:xfrm>
              <a:off x="1200" y="3216"/>
              <a:ext cx="0" cy="192"/>
            </a:xfrm>
            <a:prstGeom prst="line">
              <a:avLst/>
            </a:prstGeom>
            <a:noFill/>
            <a:ln w="9525">
              <a:solidFill>
                <a:schemeClr val="tx1"/>
              </a:solidFill>
              <a:round/>
              <a:headEnd/>
              <a:tailEnd/>
            </a:ln>
            <a:effectLst/>
          </p:spPr>
          <p:txBody>
            <a:bodyPr/>
            <a:lstStyle/>
            <a:p>
              <a:endParaRPr lang="en-US"/>
            </a:p>
          </p:txBody>
        </p:sp>
        <p:sp>
          <p:nvSpPr>
            <p:cNvPr id="10263" name="Line 10"/>
            <p:cNvSpPr>
              <a:spLocks noChangeShapeType="1"/>
            </p:cNvSpPr>
            <p:nvPr/>
          </p:nvSpPr>
          <p:spPr bwMode="auto">
            <a:xfrm>
              <a:off x="1680" y="3216"/>
              <a:ext cx="0" cy="192"/>
            </a:xfrm>
            <a:prstGeom prst="line">
              <a:avLst/>
            </a:prstGeom>
            <a:noFill/>
            <a:ln w="9525">
              <a:solidFill>
                <a:schemeClr val="tx1"/>
              </a:solidFill>
              <a:round/>
              <a:headEnd/>
              <a:tailEnd/>
            </a:ln>
            <a:effectLst/>
          </p:spPr>
          <p:txBody>
            <a:bodyPr/>
            <a:lstStyle/>
            <a:p>
              <a:endParaRPr lang="en-US"/>
            </a:p>
          </p:txBody>
        </p:sp>
        <p:sp>
          <p:nvSpPr>
            <p:cNvPr id="10264" name="Line 11"/>
            <p:cNvSpPr>
              <a:spLocks noChangeShapeType="1"/>
            </p:cNvSpPr>
            <p:nvPr/>
          </p:nvSpPr>
          <p:spPr bwMode="auto">
            <a:xfrm>
              <a:off x="2160" y="3216"/>
              <a:ext cx="0" cy="192"/>
            </a:xfrm>
            <a:prstGeom prst="line">
              <a:avLst/>
            </a:prstGeom>
            <a:noFill/>
            <a:ln w="9525">
              <a:solidFill>
                <a:schemeClr val="tx1"/>
              </a:solidFill>
              <a:round/>
              <a:headEnd/>
              <a:tailEnd/>
            </a:ln>
            <a:effectLst/>
          </p:spPr>
          <p:txBody>
            <a:bodyPr/>
            <a:lstStyle/>
            <a:p>
              <a:endParaRPr lang="en-US"/>
            </a:p>
          </p:txBody>
        </p:sp>
        <p:sp>
          <p:nvSpPr>
            <p:cNvPr id="10265" name="Line 12"/>
            <p:cNvSpPr>
              <a:spLocks noChangeShapeType="1"/>
            </p:cNvSpPr>
            <p:nvPr/>
          </p:nvSpPr>
          <p:spPr bwMode="auto">
            <a:xfrm>
              <a:off x="2640" y="3216"/>
              <a:ext cx="0" cy="192"/>
            </a:xfrm>
            <a:prstGeom prst="line">
              <a:avLst/>
            </a:prstGeom>
            <a:noFill/>
            <a:ln w="9525">
              <a:solidFill>
                <a:schemeClr val="tx1"/>
              </a:solidFill>
              <a:round/>
              <a:headEnd/>
              <a:tailEnd/>
            </a:ln>
            <a:effectLst/>
          </p:spPr>
          <p:txBody>
            <a:bodyPr/>
            <a:lstStyle/>
            <a:p>
              <a:endParaRPr lang="en-US"/>
            </a:p>
          </p:txBody>
        </p:sp>
        <p:sp>
          <p:nvSpPr>
            <p:cNvPr id="10266" name="Line 13"/>
            <p:cNvSpPr>
              <a:spLocks noChangeShapeType="1"/>
            </p:cNvSpPr>
            <p:nvPr/>
          </p:nvSpPr>
          <p:spPr bwMode="auto">
            <a:xfrm>
              <a:off x="3120" y="3216"/>
              <a:ext cx="0" cy="192"/>
            </a:xfrm>
            <a:prstGeom prst="line">
              <a:avLst/>
            </a:prstGeom>
            <a:noFill/>
            <a:ln w="9525">
              <a:solidFill>
                <a:schemeClr val="tx1"/>
              </a:solidFill>
              <a:round/>
              <a:headEnd/>
              <a:tailEnd/>
            </a:ln>
            <a:effectLst/>
          </p:spPr>
          <p:txBody>
            <a:bodyPr/>
            <a:lstStyle/>
            <a:p>
              <a:endParaRPr lang="en-US"/>
            </a:p>
          </p:txBody>
        </p:sp>
        <p:sp>
          <p:nvSpPr>
            <p:cNvPr id="10267" name="Line 14"/>
            <p:cNvSpPr>
              <a:spLocks noChangeShapeType="1"/>
            </p:cNvSpPr>
            <p:nvPr/>
          </p:nvSpPr>
          <p:spPr bwMode="auto">
            <a:xfrm>
              <a:off x="3600" y="3216"/>
              <a:ext cx="0" cy="192"/>
            </a:xfrm>
            <a:prstGeom prst="line">
              <a:avLst/>
            </a:prstGeom>
            <a:noFill/>
            <a:ln w="9525">
              <a:solidFill>
                <a:schemeClr val="tx1"/>
              </a:solidFill>
              <a:round/>
              <a:headEnd/>
              <a:tailEnd/>
            </a:ln>
            <a:effectLst/>
          </p:spPr>
          <p:txBody>
            <a:bodyPr/>
            <a:lstStyle/>
            <a:p>
              <a:endParaRPr lang="en-US"/>
            </a:p>
          </p:txBody>
        </p:sp>
        <p:sp>
          <p:nvSpPr>
            <p:cNvPr id="10268" name="Line 15"/>
            <p:cNvSpPr>
              <a:spLocks noChangeShapeType="1"/>
            </p:cNvSpPr>
            <p:nvPr/>
          </p:nvSpPr>
          <p:spPr bwMode="auto">
            <a:xfrm>
              <a:off x="4080" y="3216"/>
              <a:ext cx="0" cy="192"/>
            </a:xfrm>
            <a:prstGeom prst="line">
              <a:avLst/>
            </a:prstGeom>
            <a:noFill/>
            <a:ln w="9525">
              <a:solidFill>
                <a:schemeClr val="tx1"/>
              </a:solidFill>
              <a:round/>
              <a:headEnd/>
              <a:tailEnd/>
            </a:ln>
            <a:effectLst/>
          </p:spPr>
          <p:txBody>
            <a:bodyPr/>
            <a:lstStyle/>
            <a:p>
              <a:endParaRPr lang="en-US"/>
            </a:p>
          </p:txBody>
        </p:sp>
        <p:sp>
          <p:nvSpPr>
            <p:cNvPr id="10269" name="Line 16"/>
            <p:cNvSpPr>
              <a:spLocks noChangeShapeType="1"/>
            </p:cNvSpPr>
            <p:nvPr/>
          </p:nvSpPr>
          <p:spPr bwMode="auto">
            <a:xfrm>
              <a:off x="4560" y="3216"/>
              <a:ext cx="0" cy="192"/>
            </a:xfrm>
            <a:prstGeom prst="line">
              <a:avLst/>
            </a:prstGeom>
            <a:noFill/>
            <a:ln w="9525">
              <a:solidFill>
                <a:schemeClr val="tx1"/>
              </a:solidFill>
              <a:round/>
              <a:headEnd/>
              <a:tailEnd/>
            </a:ln>
            <a:effectLst/>
          </p:spPr>
          <p:txBody>
            <a:bodyPr/>
            <a:lstStyle/>
            <a:p>
              <a:endParaRPr lang="en-US"/>
            </a:p>
          </p:txBody>
        </p:sp>
        <p:sp>
          <p:nvSpPr>
            <p:cNvPr id="10270" name="Line 17"/>
            <p:cNvSpPr>
              <a:spLocks noChangeShapeType="1"/>
            </p:cNvSpPr>
            <p:nvPr/>
          </p:nvSpPr>
          <p:spPr bwMode="auto">
            <a:xfrm>
              <a:off x="5040" y="3216"/>
              <a:ext cx="0" cy="192"/>
            </a:xfrm>
            <a:prstGeom prst="line">
              <a:avLst/>
            </a:prstGeom>
            <a:noFill/>
            <a:ln w="9525">
              <a:solidFill>
                <a:schemeClr val="tx1"/>
              </a:solidFill>
              <a:round/>
              <a:headEnd/>
              <a:tailEnd/>
            </a:ln>
            <a:effectLst/>
          </p:spPr>
          <p:txBody>
            <a:bodyPr/>
            <a:lstStyle/>
            <a:p>
              <a:endParaRPr lang="en-US"/>
            </a:p>
          </p:txBody>
        </p:sp>
        <p:sp>
          <p:nvSpPr>
            <p:cNvPr id="10271" name="Line 18"/>
            <p:cNvSpPr>
              <a:spLocks noChangeShapeType="1"/>
            </p:cNvSpPr>
            <p:nvPr/>
          </p:nvSpPr>
          <p:spPr bwMode="auto">
            <a:xfrm>
              <a:off x="5520" y="3216"/>
              <a:ext cx="0" cy="192"/>
            </a:xfrm>
            <a:prstGeom prst="line">
              <a:avLst/>
            </a:prstGeom>
            <a:noFill/>
            <a:ln w="9525">
              <a:solidFill>
                <a:schemeClr val="tx1"/>
              </a:solidFill>
              <a:round/>
              <a:headEnd/>
              <a:tailEnd/>
            </a:ln>
            <a:effectLst/>
          </p:spPr>
          <p:txBody>
            <a:bodyPr/>
            <a:lstStyle/>
            <a:p>
              <a:endParaRPr lang="en-US"/>
            </a:p>
          </p:txBody>
        </p:sp>
      </p:grpSp>
      <p:sp>
        <p:nvSpPr>
          <p:cNvPr id="10252" name="Text Box 19"/>
          <p:cNvSpPr txBox="1">
            <a:spLocks noChangeArrowheads="1"/>
          </p:cNvSpPr>
          <p:nvPr/>
        </p:nvSpPr>
        <p:spPr bwMode="auto">
          <a:xfrm>
            <a:off x="7724775" y="2511425"/>
            <a:ext cx="844550" cy="457200"/>
          </a:xfrm>
          <a:prstGeom prst="rect">
            <a:avLst/>
          </a:prstGeom>
          <a:noFill/>
          <a:ln w="9525">
            <a:noFill/>
            <a:miter lim="800000"/>
            <a:headEnd/>
            <a:tailEnd/>
          </a:ln>
          <a:effectLst/>
        </p:spPr>
        <p:txBody>
          <a:bodyPr wrap="none">
            <a:spAutoFit/>
          </a:bodyPr>
          <a:lstStyle/>
          <a:p>
            <a:pPr eaLnBrk="1" hangingPunct="1"/>
            <a:r>
              <a:rPr lang="en-US" altLang="en-US" sz="2400" b="0">
                <a:solidFill>
                  <a:schemeClr val="tx2"/>
                </a:solidFill>
                <a:latin typeface="Times New Roman" pitchFamily="18" charset="0"/>
                <a:cs typeface="Times New Roman" pitchFamily="18" charset="0"/>
              </a:rPr>
              <a:t>Body</a:t>
            </a:r>
          </a:p>
        </p:txBody>
      </p:sp>
      <p:sp>
        <p:nvSpPr>
          <p:cNvPr id="10253" name="Text Box 20"/>
          <p:cNvSpPr txBox="1">
            <a:spLocks noChangeArrowheads="1"/>
          </p:cNvSpPr>
          <p:nvPr/>
        </p:nvSpPr>
        <p:spPr bwMode="auto">
          <a:xfrm>
            <a:off x="6337300" y="2139950"/>
            <a:ext cx="1065213" cy="457200"/>
          </a:xfrm>
          <a:prstGeom prst="rect">
            <a:avLst/>
          </a:prstGeom>
          <a:noFill/>
          <a:ln w="9525">
            <a:noFill/>
            <a:miter lim="800000"/>
            <a:headEnd/>
            <a:tailEnd/>
          </a:ln>
          <a:effectLst/>
        </p:spPr>
        <p:txBody>
          <a:bodyPr wrap="none">
            <a:spAutoFit/>
          </a:bodyPr>
          <a:lstStyle/>
          <a:p>
            <a:pPr eaLnBrk="1" hangingPunct="1"/>
            <a:r>
              <a:rPr lang="en-US" altLang="en-US" sz="2400" b="0">
                <a:solidFill>
                  <a:schemeClr val="tx2"/>
                </a:solidFill>
                <a:latin typeface="Times New Roman" pitchFamily="18" charset="0"/>
                <a:cs typeface="Times New Roman" pitchFamily="18" charset="0"/>
              </a:rPr>
              <a:t>Organs</a:t>
            </a:r>
          </a:p>
        </p:txBody>
      </p:sp>
      <p:sp>
        <p:nvSpPr>
          <p:cNvPr id="10254" name="Text Box 21"/>
          <p:cNvSpPr txBox="1">
            <a:spLocks noChangeArrowheads="1"/>
          </p:cNvSpPr>
          <p:nvPr/>
        </p:nvSpPr>
        <p:spPr bwMode="auto">
          <a:xfrm>
            <a:off x="6229350" y="2466975"/>
            <a:ext cx="1266825" cy="457200"/>
          </a:xfrm>
          <a:prstGeom prst="rect">
            <a:avLst/>
          </a:prstGeom>
          <a:noFill/>
          <a:ln w="9525">
            <a:noFill/>
            <a:miter lim="800000"/>
            <a:headEnd/>
            <a:tailEnd/>
          </a:ln>
          <a:effectLst/>
        </p:spPr>
        <p:txBody>
          <a:bodyPr wrap="none">
            <a:spAutoFit/>
          </a:bodyPr>
          <a:lstStyle/>
          <a:p>
            <a:pPr eaLnBrk="1" hangingPunct="1"/>
            <a:r>
              <a:rPr lang="en-US" altLang="en-US" sz="2400" b="0">
                <a:solidFill>
                  <a:schemeClr val="tx2"/>
                </a:solidFill>
                <a:latin typeface="Times New Roman" pitchFamily="18" charset="0"/>
                <a:cs typeface="Times New Roman" pitchFamily="18" charset="0"/>
              </a:rPr>
              <a:t>Vascular</a:t>
            </a:r>
          </a:p>
        </p:txBody>
      </p:sp>
      <p:sp>
        <p:nvSpPr>
          <p:cNvPr id="10255" name="Text Box 22"/>
          <p:cNvSpPr txBox="1">
            <a:spLocks noChangeArrowheads="1"/>
          </p:cNvSpPr>
          <p:nvPr/>
        </p:nvSpPr>
        <p:spPr bwMode="auto">
          <a:xfrm>
            <a:off x="4221163" y="1257300"/>
            <a:ext cx="1163637" cy="457200"/>
          </a:xfrm>
          <a:prstGeom prst="rect">
            <a:avLst/>
          </a:prstGeom>
          <a:noFill/>
          <a:ln w="9525">
            <a:noFill/>
            <a:miter lim="800000"/>
            <a:headEnd/>
            <a:tailEnd/>
          </a:ln>
          <a:effectLst/>
        </p:spPr>
        <p:txBody>
          <a:bodyPr wrap="none">
            <a:spAutoFit/>
          </a:bodyPr>
          <a:lstStyle/>
          <a:p>
            <a:pPr eaLnBrk="1" hangingPunct="1"/>
            <a:r>
              <a:rPr lang="en-US" altLang="en-US" sz="2400" b="0">
                <a:solidFill>
                  <a:schemeClr val="tx2"/>
                </a:solidFill>
                <a:latin typeface="Times New Roman" pitchFamily="18" charset="0"/>
                <a:cs typeface="Times New Roman" pitchFamily="18" charset="0"/>
              </a:rPr>
              <a:t>Cellular</a:t>
            </a:r>
          </a:p>
        </p:txBody>
      </p:sp>
      <p:sp>
        <p:nvSpPr>
          <p:cNvPr id="10256" name="Text Box 24"/>
          <p:cNvSpPr txBox="1">
            <a:spLocks noChangeArrowheads="1"/>
          </p:cNvSpPr>
          <p:nvPr/>
        </p:nvSpPr>
        <p:spPr bwMode="auto">
          <a:xfrm>
            <a:off x="3205163" y="3535363"/>
            <a:ext cx="1771650" cy="457200"/>
          </a:xfrm>
          <a:prstGeom prst="rect">
            <a:avLst/>
          </a:prstGeom>
          <a:noFill/>
          <a:ln w="9525">
            <a:noFill/>
            <a:miter lim="800000"/>
            <a:headEnd/>
            <a:tailEnd/>
          </a:ln>
          <a:effectLst/>
        </p:spPr>
        <p:txBody>
          <a:bodyPr wrap="none">
            <a:spAutoFit/>
          </a:bodyPr>
          <a:lstStyle/>
          <a:p>
            <a:pPr eaLnBrk="1" hangingPunct="1"/>
            <a:r>
              <a:rPr lang="en-US" altLang="en-US" sz="2400" b="0">
                <a:solidFill>
                  <a:schemeClr val="tx2"/>
                </a:solidFill>
                <a:latin typeface="Times New Roman" pitchFamily="18" charset="0"/>
                <a:cs typeface="Times New Roman" pitchFamily="18" charset="0"/>
              </a:rPr>
              <a:t>Intra-cellular</a:t>
            </a:r>
          </a:p>
        </p:txBody>
      </p:sp>
      <p:sp>
        <p:nvSpPr>
          <p:cNvPr id="10257" name="Text Box 25"/>
          <p:cNvSpPr txBox="1">
            <a:spLocks noChangeArrowheads="1"/>
          </p:cNvSpPr>
          <p:nvPr/>
        </p:nvSpPr>
        <p:spPr bwMode="auto">
          <a:xfrm>
            <a:off x="1654175" y="4486275"/>
            <a:ext cx="1435100" cy="457200"/>
          </a:xfrm>
          <a:prstGeom prst="rect">
            <a:avLst/>
          </a:prstGeom>
          <a:noFill/>
          <a:ln w="9525">
            <a:noFill/>
            <a:miter lim="800000"/>
            <a:headEnd/>
            <a:tailEnd/>
          </a:ln>
          <a:effectLst/>
        </p:spPr>
        <p:txBody>
          <a:bodyPr wrap="none">
            <a:spAutoFit/>
          </a:bodyPr>
          <a:lstStyle/>
          <a:p>
            <a:pPr eaLnBrk="1" hangingPunct="1"/>
            <a:r>
              <a:rPr lang="en-US" altLang="en-US" sz="2400" b="0">
                <a:solidFill>
                  <a:schemeClr val="tx2"/>
                </a:solidFill>
                <a:latin typeface="Times New Roman" pitchFamily="18" charset="0"/>
                <a:cs typeface="Times New Roman" pitchFamily="18" charset="0"/>
              </a:rPr>
              <a:t>Molecular</a:t>
            </a:r>
          </a:p>
        </p:txBody>
      </p:sp>
      <p:pic>
        <p:nvPicPr>
          <p:cNvPr id="10258" name="Picture 29" descr="dn013th-brainxray">
            <a:hlinkClick r:id="rId6"/>
          </p:cNvPr>
          <p:cNvPicPr>
            <a:picLocks noChangeAspect="1" noChangeArrowheads="1"/>
          </p:cNvPicPr>
          <p:nvPr/>
        </p:nvPicPr>
        <p:blipFill>
          <a:blip r:embed="rId7" cstate="print"/>
          <a:srcRect/>
          <a:stretch>
            <a:fillRect/>
          </a:stretch>
        </p:blipFill>
        <p:spPr bwMode="auto">
          <a:xfrm>
            <a:off x="6035675" y="1060450"/>
            <a:ext cx="1608138" cy="1092200"/>
          </a:xfrm>
          <a:prstGeom prst="rect">
            <a:avLst/>
          </a:prstGeom>
          <a:noFill/>
          <a:ln w="9525">
            <a:noFill/>
            <a:miter lim="800000"/>
            <a:headEnd/>
            <a:tailEnd/>
          </a:ln>
        </p:spPr>
      </p:pic>
      <p:pic>
        <p:nvPicPr>
          <p:cNvPr id="10259" name="Picture 35" descr="protein">
            <a:hlinkClick r:id="rId8"/>
          </p:cNvPr>
          <p:cNvPicPr>
            <a:picLocks noChangeAspect="1" noChangeArrowheads="1"/>
          </p:cNvPicPr>
          <p:nvPr/>
        </p:nvPicPr>
        <p:blipFill>
          <a:blip r:embed="rId9" cstate="print"/>
          <a:srcRect/>
          <a:stretch>
            <a:fillRect/>
          </a:stretch>
        </p:blipFill>
        <p:spPr bwMode="auto">
          <a:xfrm>
            <a:off x="1514475" y="3351213"/>
            <a:ext cx="1531938" cy="1154112"/>
          </a:xfrm>
          <a:prstGeom prst="rect">
            <a:avLst/>
          </a:prstGeom>
          <a:noFill/>
          <a:ln w="9525">
            <a:noFill/>
            <a:miter lim="800000"/>
            <a:headEnd/>
            <a:tailEnd/>
          </a:ln>
        </p:spPr>
      </p:pic>
      <p:pic>
        <p:nvPicPr>
          <p:cNvPr id="10260" name="Picture 37" descr="membrane">
            <a:hlinkClick r:id="rId10"/>
          </p:cNvPr>
          <p:cNvPicPr>
            <a:picLocks noChangeAspect="1" noChangeArrowheads="1"/>
          </p:cNvPicPr>
          <p:nvPr/>
        </p:nvPicPr>
        <p:blipFill>
          <a:blip r:embed="rId11" cstate="print"/>
          <a:srcRect/>
          <a:stretch>
            <a:fillRect/>
          </a:stretch>
        </p:blipFill>
        <p:spPr bwMode="auto">
          <a:xfrm>
            <a:off x="3049588" y="2566988"/>
            <a:ext cx="1406525" cy="1003300"/>
          </a:xfrm>
          <a:prstGeom prst="rect">
            <a:avLst/>
          </a:prstGeom>
          <a:noFill/>
          <a:ln w="9525">
            <a:noFill/>
            <a:miter lim="800000"/>
            <a:headEnd/>
            <a:tailEnd/>
          </a:ln>
        </p:spPr>
      </p:pic>
      <p:sp>
        <p:nvSpPr>
          <p:cNvPr id="287782" name="AutoShape 38"/>
          <p:cNvSpPr>
            <a:spLocks noChangeArrowheads="1"/>
          </p:cNvSpPr>
          <p:nvPr/>
        </p:nvSpPr>
        <p:spPr bwMode="auto">
          <a:xfrm rot="-5408720">
            <a:off x="1965326" y="2533650"/>
            <a:ext cx="2159000" cy="390525"/>
          </a:xfrm>
          <a:custGeom>
            <a:avLst/>
            <a:gdLst>
              <a:gd name="T0" fmla="*/ 1619250 w 21600"/>
              <a:gd name="T1" fmla="*/ 0 h 21600"/>
              <a:gd name="T2" fmla="*/ 0 w 21600"/>
              <a:gd name="T3" fmla="*/ 195263 h 21600"/>
              <a:gd name="T4" fmla="*/ 1619250 w 21600"/>
              <a:gd name="T5" fmla="*/ 390525 h 21600"/>
              <a:gd name="T6" fmla="*/ 2159000 w 21600"/>
              <a:gd name="T7" fmla="*/ 19526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12700">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7782"/>
                                        </p:tgtEl>
                                        <p:attrNameLst>
                                          <p:attrName>style.visibility</p:attrName>
                                        </p:attrNameLst>
                                      </p:cBhvr>
                                      <p:to>
                                        <p:strVal val="visible"/>
                                      </p:to>
                                    </p:set>
                                    <p:animEffect transition="in" filter="wipe(down)">
                                      <p:cBhvr>
                                        <p:cTn id="7" dur="500"/>
                                        <p:tgtEl>
                                          <p:spTgt spid="287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8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819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719548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9218"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095037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10242"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381193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1126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595791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1229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7424925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1331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7970297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14338"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9228178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15362"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7310663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1638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479387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1741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107017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Medical Imaging</a:t>
            </a:r>
            <a:endParaRPr lang="en-US" dirty="0"/>
          </a:p>
        </p:txBody>
      </p:sp>
      <p:sp>
        <p:nvSpPr>
          <p:cNvPr id="3" name="Content Placeholder 2"/>
          <p:cNvSpPr>
            <a:spLocks noGrp="1"/>
          </p:cNvSpPr>
          <p:nvPr>
            <p:ph idx="1"/>
          </p:nvPr>
        </p:nvSpPr>
        <p:spPr/>
        <p:txBody>
          <a:bodyPr>
            <a:normAutofit lnSpcReduction="10000"/>
          </a:bodyPr>
          <a:lstStyle/>
          <a:p>
            <a:r>
              <a:rPr lang="en-US" dirty="0" smtClean="0"/>
              <a:t>Began </a:t>
            </a:r>
            <a:r>
              <a:rPr lang="en-US" dirty="0"/>
              <a:t>in </a:t>
            </a:r>
            <a:r>
              <a:rPr lang="en-US" dirty="0" smtClean="0"/>
              <a:t>Nov. 1895 </a:t>
            </a:r>
            <a:r>
              <a:rPr lang="en-US" dirty="0"/>
              <a:t>with </a:t>
            </a:r>
            <a:r>
              <a:rPr lang="en-US" dirty="0" smtClean="0"/>
              <a:t>Wilhelm </a:t>
            </a:r>
            <a:r>
              <a:rPr lang="en-US" dirty="0"/>
              <a:t>Conrad Roentgen's discovery of the </a:t>
            </a:r>
            <a:r>
              <a:rPr lang="en-US" b="1" dirty="0" smtClean="0"/>
              <a:t>X-ray</a:t>
            </a:r>
            <a:r>
              <a:rPr lang="en-US" dirty="0" smtClean="0"/>
              <a:t>: used commonly for evaluating the chest and bone fractures.</a:t>
            </a:r>
          </a:p>
          <a:p>
            <a:r>
              <a:rPr lang="en-US" dirty="0" smtClean="0"/>
              <a:t>Then </a:t>
            </a:r>
            <a:r>
              <a:rPr lang="en-US" b="1" dirty="0" smtClean="0"/>
              <a:t>fluoroscopy</a:t>
            </a:r>
            <a:r>
              <a:rPr lang="en-US" dirty="0" smtClean="0"/>
              <a:t>: cancers </a:t>
            </a:r>
            <a:r>
              <a:rPr lang="en-US" dirty="0"/>
              <a:t>of the esophagus, stomach, and bowel as well as ulcers, diverticulitis, and </a:t>
            </a:r>
            <a:r>
              <a:rPr lang="en-US" dirty="0" smtClean="0"/>
              <a:t>appendicitis.  </a:t>
            </a:r>
          </a:p>
          <a:p>
            <a:r>
              <a:rPr lang="en-US" b="1" dirty="0" smtClean="0"/>
              <a:t>Mammography:</a:t>
            </a:r>
            <a:r>
              <a:rPr lang="en-US" dirty="0" smtClean="0"/>
              <a:t> breast cancer; lower x-ray dose that normal x-ray.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1843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90450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19458"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6103431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20482"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6080833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2150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854893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2253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520095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2355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2879644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24578"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9404869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Hybrid Techniques </a:t>
            </a:r>
            <a:endParaRPr lang="en-US"/>
          </a:p>
        </p:txBody>
      </p:sp>
      <p:sp>
        <p:nvSpPr>
          <p:cNvPr id="3" name="Content Placeholder 2"/>
          <p:cNvSpPr>
            <a:spLocks noGrp="1"/>
          </p:cNvSpPr>
          <p:nvPr>
            <p:ph idx="1"/>
          </p:nvPr>
        </p:nvSpPr>
        <p:spPr/>
        <p:txBody>
          <a:bodyPr/>
          <a:lstStyle/>
          <a:p>
            <a:r>
              <a:rPr lang="en-US" smtClean="0"/>
              <a:t>Reading assignment!</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915400" cy="4525963"/>
          </a:xfrm>
        </p:spPr>
        <p:txBody>
          <a:bodyPr>
            <a:normAutofit/>
          </a:bodyPr>
          <a:lstStyle/>
          <a:p>
            <a:r>
              <a:rPr lang="en-US" dirty="0" smtClean="0"/>
              <a:t>X-ray Tomography (1940’s):</a:t>
            </a:r>
            <a:r>
              <a:rPr lang="en-US" dirty="0"/>
              <a:t>allowing "</a:t>
            </a:r>
            <a:r>
              <a:rPr lang="en-US" dirty="0" smtClean="0"/>
              <a:t>tomograms</a:t>
            </a:r>
            <a:r>
              <a:rPr lang="en-US" dirty="0"/>
              <a:t>" or slices to be obtained through tissues without the over- or under-lying tissue's being seen. This was achieved by rotating the X-ray tube so that only the desired slice of tissue stayed in focus during tube </a:t>
            </a:r>
            <a:r>
              <a:rPr lang="en-US" dirty="0" smtClean="0"/>
              <a:t>rotation.  Now replaced by CT and MRI (both </a:t>
            </a:r>
            <a:r>
              <a:rPr lang="en-US" dirty="0"/>
              <a:t>CT and MRI are </a:t>
            </a:r>
            <a:r>
              <a:rPr lang="en-US" dirty="0" err="1"/>
              <a:t>tomographic</a:t>
            </a:r>
            <a:r>
              <a:rPr lang="en-US" dirty="0"/>
              <a:t> techniques that display the anatomy in slices rather than through and through projections (like an X-ray</a:t>
            </a:r>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4525963"/>
          </a:xfrm>
        </p:spPr>
        <p:txBody>
          <a:bodyPr>
            <a:noAutofit/>
          </a:bodyPr>
          <a:lstStyle/>
          <a:p>
            <a:r>
              <a:rPr lang="en-US" sz="2400" dirty="0"/>
              <a:t>X-ray is also the basis of </a:t>
            </a:r>
            <a:r>
              <a:rPr lang="en-US" sz="2400" b="1" dirty="0"/>
              <a:t>"angiography,</a:t>
            </a:r>
            <a:r>
              <a:rPr lang="en-US" sz="2400" dirty="0"/>
              <a:t>" or the imaging of blood </a:t>
            </a:r>
            <a:r>
              <a:rPr lang="en-US" sz="2400" dirty="0" smtClean="0"/>
              <a:t>vessels (suspected stroke (narrowing </a:t>
            </a:r>
            <a:r>
              <a:rPr lang="en-US" sz="2400" dirty="0"/>
              <a:t>of the carotid </a:t>
            </a:r>
            <a:r>
              <a:rPr lang="en-US" sz="2400" dirty="0" smtClean="0"/>
              <a:t>artery), heart attack (narrowing </a:t>
            </a:r>
            <a:r>
              <a:rPr lang="en-US" sz="2400" dirty="0"/>
              <a:t>of the coronary </a:t>
            </a:r>
            <a:r>
              <a:rPr lang="en-US" sz="2400" dirty="0" smtClean="0"/>
              <a:t>arteries), brain </a:t>
            </a:r>
            <a:r>
              <a:rPr lang="en-US" sz="2400" dirty="0"/>
              <a:t>tumor, or vascular </a:t>
            </a:r>
            <a:r>
              <a:rPr lang="en-US" sz="2400" dirty="0" smtClean="0"/>
              <a:t>malformation). </a:t>
            </a:r>
          </a:p>
          <a:p>
            <a:r>
              <a:rPr lang="en-US" sz="2400" b="1" dirty="0" smtClean="0"/>
              <a:t>Nuclear Medicine </a:t>
            </a:r>
            <a:r>
              <a:rPr lang="en-US" sz="2400" dirty="0" smtClean="0"/>
              <a:t>(1950’s):  gamma rays with radioactive compounds as source (compounds</a:t>
            </a:r>
            <a:r>
              <a:rPr lang="en-US" sz="2400" dirty="0"/>
              <a:t>, which typically emit gamma rays as they </a:t>
            </a:r>
            <a:r>
              <a:rPr lang="en-US" sz="2400" dirty="0" smtClean="0"/>
              <a:t>decay): </a:t>
            </a:r>
            <a:r>
              <a:rPr lang="en-US" sz="2400" b="1" dirty="0" smtClean="0"/>
              <a:t>PET</a:t>
            </a:r>
            <a:r>
              <a:rPr lang="en-US" sz="2400" dirty="0" smtClean="0"/>
              <a:t> (positron emission tomography),</a:t>
            </a:r>
            <a:r>
              <a:rPr lang="en-US" sz="2400" dirty="0"/>
              <a:t> </a:t>
            </a:r>
            <a:r>
              <a:rPr lang="en-US" sz="2400" dirty="0" smtClean="0"/>
              <a:t>scanning in which case instead </a:t>
            </a:r>
            <a:r>
              <a:rPr lang="en-US" sz="2400" dirty="0"/>
              <a:t>of emitting gamma rays, these isotopes emit positrons </a:t>
            </a:r>
            <a:r>
              <a:rPr lang="en-US" sz="2400" dirty="0" smtClean="0"/>
              <a:t>(positively charged electrons) when </a:t>
            </a:r>
            <a:r>
              <a:rPr lang="en-US" sz="2400" dirty="0"/>
              <a:t>they decay. Most PET is based on a positron-emitting isotope of fluorine (F-18) that is incorporated into a glucose analog called </a:t>
            </a:r>
            <a:r>
              <a:rPr lang="en-US" sz="2400" dirty="0" err="1"/>
              <a:t>fluorodeoxyglucose</a:t>
            </a:r>
            <a:r>
              <a:rPr lang="en-US" sz="2400" dirty="0"/>
              <a:t> (FDG). Since glucose uptake is increased in most cancers, FDG PET </a:t>
            </a:r>
            <a:r>
              <a:rPr lang="en-US" sz="2400" dirty="0" smtClean="0"/>
              <a:t>has</a:t>
            </a:r>
            <a:r>
              <a:rPr lang="en-US" sz="2400" dirty="0"/>
              <a:t> become a mainstream technique to diagnose </a:t>
            </a:r>
            <a:r>
              <a:rPr lang="en-US" sz="2400" dirty="0" smtClean="0"/>
              <a:t>both primary and metastasized cancers. Now a-days we have </a:t>
            </a:r>
            <a:r>
              <a:rPr lang="en-US" sz="2400" b="1" dirty="0" smtClean="0"/>
              <a:t>PET-CT </a:t>
            </a:r>
            <a:r>
              <a:rPr lang="en-US" sz="2400" dirty="0" smtClean="0"/>
              <a:t>that combines </a:t>
            </a:r>
            <a:r>
              <a:rPr lang="en-US" sz="2400" dirty="0"/>
              <a:t>the metabolic (albeit low resolution) information of PET with the high spatial resolution of CT, facilitating localization of the cancer for biopsy, radiation therapy, or </a:t>
            </a:r>
            <a:r>
              <a:rPr lang="en-US" sz="2400" dirty="0" smtClean="0"/>
              <a:t>surgery; </a:t>
            </a:r>
            <a:r>
              <a:rPr lang="en-US" sz="2400" b="1" dirty="0" smtClean="0"/>
              <a:t>SPECT</a:t>
            </a:r>
            <a:r>
              <a:rPr lang="en-US" sz="2400" dirty="0" smtClean="0"/>
              <a:t>  (single photon emission computerized tomography</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4525963"/>
          </a:xfrm>
        </p:spPr>
        <p:txBody>
          <a:bodyPr/>
          <a:lstStyle/>
          <a:p>
            <a:r>
              <a:rPr lang="en-US" b="1" dirty="0" smtClean="0"/>
              <a:t>Ultrasound</a:t>
            </a:r>
            <a:r>
              <a:rPr lang="en-US" dirty="0" smtClean="0"/>
              <a:t> (1970’s): </a:t>
            </a:r>
            <a:r>
              <a:rPr lang="en-US" dirty="0"/>
              <a:t>Unlike X-ray and nuclear medicine, ultrasound uses no ionizing radiation - just sound waves. As the sound waves pass through the tissue and are reflected back, </a:t>
            </a:r>
            <a:r>
              <a:rPr lang="en-US" dirty="0" err="1"/>
              <a:t>tomographic</a:t>
            </a:r>
            <a:r>
              <a:rPr lang="en-US" dirty="0"/>
              <a:t> images can be created and tissues can be character- </a:t>
            </a:r>
            <a:r>
              <a:rPr lang="en-US" dirty="0" err="1" smtClean="0"/>
              <a:t>ize</a:t>
            </a:r>
            <a:r>
              <a:rPr lang="en-US" dirty="0" smtClean="0"/>
              <a:t>: </a:t>
            </a:r>
            <a:r>
              <a:rPr lang="en-US" dirty="0"/>
              <a:t>For example, a mass found on a mammogram can be further </a:t>
            </a:r>
            <a:r>
              <a:rPr lang="en-US" dirty="0" smtClean="0"/>
              <a:t>characterized </a:t>
            </a:r>
            <a:r>
              <a:rPr lang="en-US" dirty="0"/>
              <a:t>as solid (possibly cancer) or cystic (most likely benign</a:t>
            </a:r>
            <a:r>
              <a:rPr lang="en-US" dirty="0" smtClean="0"/>
              <a:t>); </a:t>
            </a:r>
            <a:r>
              <a:rPr lang="en-US" dirty="0" err="1" smtClean="0"/>
              <a:t>maging</a:t>
            </a:r>
            <a:r>
              <a:rPr lang="en-US" dirty="0" smtClean="0"/>
              <a:t> </a:t>
            </a:r>
            <a:r>
              <a:rPr lang="en-US" dirty="0"/>
              <a:t>the fetus during pregnancy.</a:t>
            </a:r>
            <a:r>
              <a:rPr lang="en-US" dirty="0" smtClean="0"/>
              <a: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4525963"/>
          </a:xfrm>
        </p:spPr>
        <p:txBody>
          <a:bodyPr/>
          <a:lstStyle/>
          <a:p>
            <a:r>
              <a:rPr lang="en-US" b="1" dirty="0" smtClean="0"/>
              <a:t>CT</a:t>
            </a:r>
            <a:r>
              <a:rPr lang="en-US" dirty="0" smtClean="0"/>
              <a:t> (computed tomography) (1973): </a:t>
            </a:r>
            <a:r>
              <a:rPr lang="en-US" dirty="0"/>
              <a:t>In CT an X-ray tube rotates around the patient and </a:t>
            </a:r>
            <a:r>
              <a:rPr lang="en-US" dirty="0" smtClean="0"/>
              <a:t>various </a:t>
            </a:r>
            <a:r>
              <a:rPr lang="en-US" dirty="0"/>
              <a:t>detectors pick up the X-rays that are not absorbed, reflected, or </a:t>
            </a:r>
            <a:r>
              <a:rPr lang="en-US" dirty="0" smtClean="0"/>
              <a:t>refracted </a:t>
            </a:r>
            <a:r>
              <a:rPr lang="en-US" dirty="0"/>
              <a:t>as they pass through the body. </a:t>
            </a:r>
            <a:endParaRPr lang="en-US" dirty="0" smtClean="0"/>
          </a:p>
          <a:p>
            <a:r>
              <a:rPr lang="en-US" b="1" dirty="0" smtClean="0"/>
              <a:t>MRI </a:t>
            </a:r>
            <a:r>
              <a:rPr lang="en-US" dirty="0" smtClean="0"/>
              <a:t>(1970s): uses no ionizing radiation like X-ray based CT, uses radio waves.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4525963"/>
          </a:xfrm>
        </p:spPr>
        <p:txBody>
          <a:bodyPr/>
          <a:lstStyle/>
          <a:p>
            <a:r>
              <a:rPr lang="en-US" dirty="0"/>
              <a:t>Over the 1980s and 1990s, superconducting magnets became common, initially at 1.5 Tesla and now at 3 Tesla. (Tesla is a measure of magnetic field strength. The earth's magnetic field, for example, is .00005 Tesla. Thus a 1.5 T magnet has a field strength 30,000 times stronger than that of the earth.)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1600200"/>
            <a:ext cx="8991600" cy="4525963"/>
          </a:xfrm>
        </p:spPr>
        <p:txBody>
          <a:bodyPr>
            <a:normAutofit fontScale="92500" lnSpcReduction="10000"/>
          </a:bodyPr>
          <a:lstStyle/>
          <a:p>
            <a:r>
              <a:rPr lang="en-US" dirty="0"/>
              <a:t>Most clinical MRI today uses the hydrogen nucleus because it is so abundant in water and because its nucleus has a property known as spin. Hydrogen nuclei (single protons) resonate at frequencies in the radio- frequency range. The exact resonance frequency depends on the local value of the magnetic field. When a proton resonates, it emits a radio- frequency signal that can be detected by a radio antenna (usually in the form of an RF coil around the body part being imaged).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TotalTime>
  <Words>827</Words>
  <Application>Microsoft Office PowerPoint</Application>
  <PresentationFormat>On-screen Show (4:3)</PresentationFormat>
  <Paragraphs>37</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Chapter 9</vt:lpstr>
      <vt:lpstr>Domains of Medical Imaging</vt:lpstr>
      <vt:lpstr>History of Medical Imaging</vt:lpstr>
      <vt:lpstr>Slide 4</vt:lpstr>
      <vt:lpstr>Slide 5</vt:lpstr>
      <vt:lpstr>Slide 6</vt:lpstr>
      <vt:lpstr>Slide 7</vt:lpstr>
      <vt:lpstr>Slide 8</vt:lpstr>
      <vt:lpstr>Slide 9</vt:lpstr>
      <vt:lpstr>Slide 10</vt:lpstr>
      <vt:lpstr>Slide 11</vt:lpstr>
      <vt:lpstr>Slide 12</vt:lpstr>
      <vt:lpstr>Synopsis of MRI</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Hybrid Techniques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41</cp:revision>
  <dcterms:created xsi:type="dcterms:W3CDTF">2018-07-11T21:05:47Z</dcterms:created>
  <dcterms:modified xsi:type="dcterms:W3CDTF">2018-07-17T14:35:39Z</dcterms:modified>
</cp:coreProperties>
</file>