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0" r:id="rId4"/>
    <p:sldId id="267" r:id="rId5"/>
    <p:sldId id="268" r:id="rId6"/>
    <p:sldId id="262" r:id="rId7"/>
    <p:sldId id="261" r:id="rId8"/>
    <p:sldId id="265" r:id="rId9"/>
    <p:sldId id="266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1C46-A5C5-4E11-B66B-52C1EA0DDF82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84B35-251A-4177-BF55-EFA006A8D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rength_training" TargetMode="External"/><Relationship Id="rId2" Type="http://schemas.openxmlformats.org/officeDocument/2006/relationships/hyperlink" Target="https://en.wikipedia.org/wiki/Balance_(ability)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Abdomen" TargetMode="External"/><Relationship Id="rId5" Type="http://schemas.openxmlformats.org/officeDocument/2006/relationships/hyperlink" Target="https://en.wikipedia.org/wiki/Agility" TargetMode="External"/><Relationship Id="rId4" Type="http://schemas.openxmlformats.org/officeDocument/2006/relationships/hyperlink" Target="https://en.wikipedia.org/wiki/Flexibility_(anatomy)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pringboard_(gymnastics)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File:Skubik_on_Uneven_Bars_2006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Dorina_B%C3%B6cz%C3%B6g%C5%91,_balance_beam,_2013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n.wikipedia.org/wiki/File:Double_ring_leap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Plywoo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scipline" TargetMode="External"/><Relationship Id="rId2" Type="http://schemas.openxmlformats.org/officeDocument/2006/relationships/hyperlink" Target="https://en.wikipedia.org/wiki/Self-confidenc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Artistic_gymnastics" TargetMode="External"/><Relationship Id="rId4" Type="http://schemas.openxmlformats.org/officeDocument/2006/relationships/hyperlink" Target="https://en.wikipedia.org/wiki/Hellenic_civiliz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ymnastic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%C3%A9d%C3%A9ration_Internationale_de_Gymnastiqu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hythmic_Gymnastics" TargetMode="External"/><Relationship Id="rId2" Type="http://schemas.openxmlformats.org/officeDocument/2006/relationships/hyperlink" Target="https://en.wikipedia.org/wiki/Artistic_gymnastics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Parkour" TargetMode="External"/><Relationship Id="rId4" Type="http://schemas.openxmlformats.org/officeDocument/2006/relationships/hyperlink" Target="https://en.wikipedia.org/wiki/Tumbling_(gymnastics)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.wikipedia.org/wiki/File:PIked_Tsukahara_L9_Reginals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610600" cy="947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FF0000"/>
                </a:solidFill>
              </a:rPr>
              <a:t>Gymnastics </a:t>
            </a:r>
            <a:r>
              <a:rPr lang="en-US" sz="2800" dirty="0">
                <a:solidFill>
                  <a:srgbClr val="FF0000"/>
                </a:solidFill>
              </a:rPr>
              <a:t> </a:t>
            </a:r>
            <a:r>
              <a:rPr lang="en-US" sz="2000" dirty="0" smtClean="0"/>
              <a:t>is:- </a:t>
            </a:r>
          </a:p>
          <a:p>
            <a:pPr algn="just">
              <a:buFont typeface="Arial" pitchFamily="34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sport that includes exercises requiring 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  <a:hlinkClick r:id="rId2" tooltip="Balance (ability)"/>
              </a:rPr>
              <a:t>balance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  <a:hlinkClick r:id="rId3" tooltip="Strength training"/>
              </a:rPr>
              <a:t>strength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  <a:hlinkClick r:id="rId4" tooltip="Flexibility (anatomy)"/>
              </a:rPr>
              <a:t>flexibility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  <a:hlinkClick r:id="rId5" tooltip="Agility"/>
              </a:rPr>
              <a:t>agility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coordination, and endurance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0000"/>
                </a:solidFill>
              </a:rPr>
              <a:t>Apparatus</a:t>
            </a:r>
            <a:r>
              <a:rPr lang="en-US" sz="3200" dirty="0"/>
              <a:t>: Any one of the pieces of equipment used in </a:t>
            </a:r>
            <a:r>
              <a:rPr lang="en-US" sz="3200" b="1" dirty="0"/>
              <a:t>gymnastics</a:t>
            </a:r>
            <a:r>
              <a:rPr lang="en-US" sz="3200" dirty="0"/>
              <a:t> competition,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movements involved in gymnastics contribute to the development of the arms, legs, shoulders, back, chest, and </a:t>
            </a:r>
            <a:r>
              <a:rPr lang="en-US" sz="3200" dirty="0">
                <a:latin typeface="Times New Roman" pitchFamily="18" charset="0"/>
                <a:cs typeface="Times New Roman" pitchFamily="18" charset="0"/>
                <a:hlinkClick r:id="rId6" tooltip="Abdomen"/>
              </a:rPr>
              <a:t>abdominal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muscle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groups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610600" cy="1071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vaulting events, gymnasts sprint down a 25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metres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(82 ft) runway,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jump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onto a springboard (or perform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roundoff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or handspring entry onto a 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  <a:hlinkClick r:id="rId2" tooltip="Springboard (gymnastics)"/>
              </a:rPr>
              <a:t>springboard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momentarily inverted on the hands on the vaulting horse or vaulting table (pre-flight segment),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propel themselves forward or backward off that platform to a two-footed landing (post-flight segment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gymnast starts at a different point on the vault runway depending on their height and strength.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upload.wikimedia.org/wikipedia/en/thumb/7/71/Skubik_on_Uneven_Bars_2006.JPG/220px-Skubik_on_Uneven_Bars_2006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04800"/>
            <a:ext cx="6705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657600"/>
            <a:ext cx="8534400" cy="837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Gymnast on uneven bars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dirty="0" smtClean="0"/>
              <a:t>On the uneven bars, the gymnast performs a timed routine on two parallel horizontal bars set at different </a:t>
            </a:r>
            <a:r>
              <a:rPr lang="en-US" sz="2000" dirty="0" smtClean="0"/>
              <a:t>heights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upload.wikimedia.org/wikipedia/commons/thumb/4/48/Dorina_B%C3%B6cz%C3%B6g%C5%91%2C_balance_beam%2C_2013.jpg/220px-Dorina_B%C3%B6cz%C3%B6g%C5%91%2C_balance_beam%2C_2013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28600"/>
            <a:ext cx="5029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04800" y="3048000"/>
            <a:ext cx="85344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Balance </a:t>
            </a:r>
            <a:r>
              <a:rPr lang="en-US" sz="2000" b="1" dirty="0" smtClean="0">
                <a:solidFill>
                  <a:srgbClr val="FF0000"/>
                </a:solidFill>
              </a:rPr>
              <a:t>beam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gymnast performs a choreographed routine of up to 90 seconds in length consisting of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leaps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acrobatic skills, somersaults, turns and dance elements on a padded beam.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beam is 125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centimetres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(4 ft 1 in) from the ground,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metres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(16 ft 5 in) long, and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centimetres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(3.9 in)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wide.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event requires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balance, flexibility, grace, poise, 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upload.wikimedia.org/wikipedia/commons/thumb/c/cb/Double_ring_leap.jpg/170px-Double_ring_leap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1" y="152400"/>
            <a:ext cx="327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320040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event in gymnastics performed on the floor is called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floor exercise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floor event now occurs on a carpeted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12m × 12m square, 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consisting of hard foam over a layer of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tooltip="Plywood"/>
              </a:rPr>
              <a:t>plywood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supported by springs generally called a spring floor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/>
              <a:t>The floor event now occurs on a carpeted 12m × 12m square, usually consisting of </a:t>
            </a:r>
            <a:r>
              <a:rPr lang="en-US" sz="2400" dirty="0" smtClean="0"/>
              <a:t>hard </a:t>
            </a:r>
            <a:r>
              <a:rPr lang="en-US" sz="2400" dirty="0" smtClean="0"/>
              <a:t>foam over a layer of </a:t>
            </a:r>
            <a:r>
              <a:rPr lang="en-US" sz="2400" dirty="0" smtClean="0">
                <a:hlinkClick r:id="rId4" tooltip="Plywood"/>
              </a:rPr>
              <a:t>plywood</a:t>
            </a:r>
            <a:r>
              <a:rPr lang="en-US" sz="2400" dirty="0" smtClean="0"/>
              <a:t>, which is supported by springs generally called a spring floor.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458200" cy="1078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Alertness, precision, daring,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 tooltip="Self-confidence"/>
              </a:rPr>
              <a:t>self-confidence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3" tooltip="Discipline"/>
              </a:rPr>
              <a:t>self-discipline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are mental traits that can also be developed through gymnastics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Gymnastics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evolved from exercises used by the ancient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4" tooltip="Hellenic civilization"/>
              </a:rPr>
              <a:t>Greeks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that included skills for mounting and dismounting a horse and from circus performance skills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most common form of competitive gymnastics is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5" tooltip="Artistic gymnastics"/>
              </a:rPr>
              <a:t>artistic gymnastics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consists of</a:t>
            </a: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81000" y="0"/>
            <a:ext cx="8229600" cy="1160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vaulting table, 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uneven bars, 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balance beam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horizontal bars,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parallel bars,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pommel horse and 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still rings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Gymnastics was introduced in early Greek civilization to facilitate bodily development through a series of exercises that included </a:t>
            </a:r>
            <a:endParaRPr lang="en-US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running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jumping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swimming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throwing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wrestling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lifting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699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/>
              <a:t>Modern Gymnastics</a:t>
            </a:r>
            <a:endParaRPr lang="en-US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In </a:t>
            </a:r>
            <a:r>
              <a:rPr lang="en-US" sz="3200" dirty="0"/>
              <a:t>1774, a Prussian, Johann Bernhard </a:t>
            </a:r>
            <a:r>
              <a:rPr lang="en-US" sz="3200" dirty="0" err="1"/>
              <a:t>Basedow</a:t>
            </a:r>
            <a:r>
              <a:rPr lang="en-US" sz="3200" dirty="0"/>
              <a:t>, included physical exercises with other forms of instruction at his school in Dessau, Saxony</a:t>
            </a:r>
            <a:r>
              <a:rPr lang="en-US" sz="3200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/>
              <a:t>In the late 1700s, </a:t>
            </a:r>
            <a:r>
              <a:rPr lang="en-US" sz="3600" dirty="0">
                <a:solidFill>
                  <a:srgbClr val="002060"/>
                </a:solidFill>
              </a:rPr>
              <a:t>Friedrich Ludwig Jahn </a:t>
            </a:r>
            <a:r>
              <a:rPr lang="en-US" sz="3200" dirty="0"/>
              <a:t>of Germany developed the </a:t>
            </a:r>
            <a:r>
              <a:rPr lang="en-US" sz="3200" dirty="0">
                <a:solidFill>
                  <a:srgbClr val="C00000"/>
                </a:solidFill>
              </a:rPr>
              <a:t>side bar, the horizontal bar, the parallel bars, the balance beam, and jumping events</a:t>
            </a:r>
            <a:r>
              <a:rPr lang="en-US" sz="3200" dirty="0" smtClean="0">
                <a:solidFill>
                  <a:srgbClr val="C00000"/>
                </a:solidFill>
              </a:rPr>
              <a:t>. </a:t>
            </a:r>
            <a:r>
              <a:rPr lang="en-US" sz="3200" dirty="0"/>
              <a:t>is considered the "father of modern gymnastics."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04800" y="228600"/>
            <a:ext cx="8382000" cy="1089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Artistic events for women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8288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Vault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8288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Uneven bars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8288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Balance beam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828800" algn="l"/>
              </a:tabLs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Floor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Artistic events for men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828800" algn="l"/>
              </a:tabLst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Floor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828800" algn="l"/>
              </a:tabLst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Pommel horse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828800" algn="l"/>
              </a:tabLst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Still rings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828800" algn="l"/>
              </a:tabLst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Vault</a:t>
            </a:r>
            <a:endParaRPr kumimoji="0" lang="en-US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1828800" algn="l"/>
              </a:tabLst>
            </a:pPr>
            <a:r>
              <a:rPr kumimoji="0" lang="en-US" sz="3600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Parallel bars</a:t>
            </a:r>
            <a:endParaRPr kumimoji="0" lang="en-US" sz="3600" b="0" i="0" u="sng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1828800" algn="l"/>
              </a:tabLst>
            </a:pPr>
            <a:r>
              <a:rPr lang="en-US" sz="3600" dirty="0">
                <a:solidFill>
                  <a:srgbClr val="002060"/>
                </a:solidFill>
              </a:rPr>
              <a:t>Horizontal bar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lang="en-US" sz="900" dirty="0">
              <a:solidFill>
                <a:srgbClr val="0B0080"/>
              </a:solidFill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0B0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"/>
              <a:tabLst>
                <a:tab pos="18288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610600" cy="11326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 </a:t>
            </a:r>
          </a:p>
          <a:p>
            <a:pPr algn="just"/>
            <a:r>
              <a:rPr lang="en-US" sz="4400" dirty="0"/>
              <a:t>The </a:t>
            </a:r>
            <a:r>
              <a:rPr lang="en-US" sz="4400" dirty="0">
                <a:hlinkClick r:id="rId2" tooltip="Fédération Internationale de Gymnastique"/>
              </a:rPr>
              <a:t>Federation of International Gymnastics</a:t>
            </a:r>
            <a:r>
              <a:rPr lang="en-US" sz="4400" dirty="0"/>
              <a:t> (FIG) was founded in Liege in 1881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governing body for gymnastics through out the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world.</a:t>
            </a:r>
          </a:p>
          <a:p>
            <a:pPr algn="just"/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/>
              <a:t>Eight sports are governed by the FIG, which </a:t>
            </a:r>
            <a:r>
              <a:rPr lang="en-US" sz="4000" dirty="0" smtClean="0"/>
              <a:t>include:-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/>
              <a:t>Gymnastics for All,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/>
              <a:t>Men's and Women’s </a:t>
            </a:r>
            <a:r>
              <a:rPr lang="en-US" sz="3600" dirty="0" smtClean="0">
                <a:hlinkClick r:id="rId2" tooltip="Artistic gymnastics"/>
              </a:rPr>
              <a:t>Artistic Gymnastics</a:t>
            </a:r>
            <a:r>
              <a:rPr lang="en-US" sz="3600" dirty="0" smtClean="0"/>
              <a:t>, 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>
                <a:hlinkClick r:id="rId3" tooltip="Rhythmic Gymnastics"/>
              </a:rPr>
              <a:t>Rhythmic Gymnastics</a:t>
            </a:r>
            <a:r>
              <a:rPr lang="en-US" sz="3600" dirty="0" smtClean="0"/>
              <a:t>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/>
              <a:t>Trampoline (including Double Mini-trampoline),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/>
              <a:t> </a:t>
            </a:r>
            <a:r>
              <a:rPr lang="en-US" sz="3600" dirty="0" smtClean="0">
                <a:hlinkClick r:id="rId4" tooltip="Tumbling (gymnastics)"/>
              </a:rPr>
              <a:t>Tumbling</a:t>
            </a:r>
            <a:r>
              <a:rPr lang="en-US" sz="3600" dirty="0" smtClean="0"/>
              <a:t>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/>
              <a:t> Aerobics,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600" dirty="0" smtClean="0"/>
              <a:t> Acrobatics, and </a:t>
            </a:r>
            <a:r>
              <a:rPr lang="en-US" sz="3600" dirty="0" err="1" smtClean="0">
                <a:hlinkClick r:id="rId5" tooltip="Parkour"/>
              </a:rPr>
              <a:t>Parkour</a:t>
            </a:r>
            <a:endParaRPr lang="en-US" sz="3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228600"/>
            <a:ext cx="8686800" cy="984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Artistic gymnastics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5353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most popular and widely-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35353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practised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5353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form,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35353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artistic gymnastics is divided into women’s and men’s gymnastics. Women compete on four events: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35353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sport consists mainly of the use of various gymnastic apparatus, as well as the use of the floor for different exercises.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3200" b="1" dirty="0" smtClean="0"/>
              <a:t>Vault</a:t>
            </a:r>
            <a:endParaRPr lang="en-US" sz="3200" dirty="0" smtClean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353535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35353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s://upload.wikimedia.org/wikipedia/en/thumb/9/97/PIked_Tsukahara_L9_Reginals.jpg/170px-PIked_Tsukahara_L9_Reginals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581400"/>
            <a:ext cx="4038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276</Words>
  <Application>Microsoft Office PowerPoint</Application>
  <PresentationFormat>On-screen Show (4:3)</PresentationFormat>
  <Paragraphs>310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29</cp:revision>
  <dcterms:created xsi:type="dcterms:W3CDTF">2020-03-03T05:36:38Z</dcterms:created>
  <dcterms:modified xsi:type="dcterms:W3CDTF">2020-03-06T07:14:10Z</dcterms:modified>
</cp:coreProperties>
</file>