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59"/>
  </p:notesMasterIdLst>
  <p:handoutMasterIdLst>
    <p:handoutMasterId r:id="rId60"/>
  </p:handoutMasterIdLst>
  <p:sldIdLst>
    <p:sldId id="349" r:id="rId2"/>
    <p:sldId id="351" r:id="rId3"/>
    <p:sldId id="259" r:id="rId4"/>
    <p:sldId id="337" r:id="rId5"/>
    <p:sldId id="338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92" r:id="rId21"/>
    <p:sldId id="367" r:id="rId22"/>
    <p:sldId id="368" r:id="rId23"/>
    <p:sldId id="369" r:id="rId24"/>
    <p:sldId id="370" r:id="rId25"/>
    <p:sldId id="371" r:id="rId26"/>
    <p:sldId id="267" r:id="rId27"/>
    <p:sldId id="268" r:id="rId28"/>
    <p:sldId id="269" r:id="rId29"/>
    <p:sldId id="271" r:id="rId30"/>
    <p:sldId id="273" r:id="rId31"/>
    <p:sldId id="274" r:id="rId32"/>
    <p:sldId id="372" r:id="rId33"/>
    <p:sldId id="385" r:id="rId34"/>
    <p:sldId id="386" r:id="rId35"/>
    <p:sldId id="387" r:id="rId36"/>
    <p:sldId id="388" r:id="rId37"/>
    <p:sldId id="389" r:id="rId38"/>
    <p:sldId id="390" r:id="rId39"/>
    <p:sldId id="391" r:id="rId40"/>
    <p:sldId id="373" r:id="rId41"/>
    <p:sldId id="374" r:id="rId42"/>
    <p:sldId id="375" r:id="rId43"/>
    <p:sldId id="376" r:id="rId44"/>
    <p:sldId id="377" r:id="rId45"/>
    <p:sldId id="378" r:id="rId46"/>
    <p:sldId id="320" r:id="rId47"/>
    <p:sldId id="379" r:id="rId48"/>
    <p:sldId id="325" r:id="rId49"/>
    <p:sldId id="380" r:id="rId50"/>
    <p:sldId id="381" r:id="rId51"/>
    <p:sldId id="382" r:id="rId52"/>
    <p:sldId id="383" r:id="rId53"/>
    <p:sldId id="345" r:id="rId54"/>
    <p:sldId id="346" r:id="rId55"/>
    <p:sldId id="347" r:id="rId56"/>
    <p:sldId id="348" r:id="rId57"/>
    <p:sldId id="350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66"/>
    <a:srgbClr val="0000CC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40244-7F75-4B65-9E13-A9090424F45C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1FA4D-FFAA-4C49-A0F4-DEB0421DB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41776-74EE-47B2-8AE0-11E4B5161045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4DBAF-D4DD-44F1-82BD-A27B38B7B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1083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B62BE-E032-431B-90F1-A95CC652834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4DBAF-D4DD-44F1-82BD-A27B38B7BD1E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B62BE-E032-431B-90F1-A95CC652834E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7F1B-270D-431E-AA26-CB3D46794AA4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43268F8-89F2-4B22-B52A-6527BF8A2A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7F1B-270D-431E-AA26-CB3D46794AA4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68F8-89F2-4B22-B52A-6527BF8A2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7F1B-270D-431E-AA26-CB3D46794AA4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68F8-89F2-4B22-B52A-6527BF8A2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7F1B-270D-431E-AA26-CB3D46794AA4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68F8-89F2-4B22-B52A-6527BF8A2A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7F1B-270D-431E-AA26-CB3D46794AA4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43268F8-89F2-4B22-B52A-6527BF8A2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7F1B-270D-431E-AA26-CB3D46794AA4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68F8-89F2-4B22-B52A-6527BF8A2A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7F1B-270D-431E-AA26-CB3D46794AA4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68F8-89F2-4B22-B52A-6527BF8A2A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7F1B-270D-431E-AA26-CB3D46794AA4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68F8-89F2-4B22-B52A-6527BF8A2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7F1B-270D-431E-AA26-CB3D46794AA4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68F8-89F2-4B22-B52A-6527BF8A2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7F1B-270D-431E-AA26-CB3D46794AA4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268F8-89F2-4B22-B52A-6527BF8A2A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7F1B-270D-431E-AA26-CB3D46794AA4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43268F8-89F2-4B22-B52A-6527BF8A2A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BA97F1B-270D-431E-AA26-CB3D46794AA4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43268F8-89F2-4B22-B52A-6527BF8A2A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What is ecolo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974237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9144000" cy="4267200"/>
          </a:xfrm>
        </p:spPr>
        <p:txBody>
          <a:bodyPr>
            <a:normAutofit/>
          </a:bodyPr>
          <a:lstStyle/>
          <a:p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POPULATION ECOLOGY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1066800"/>
          </a:xfrm>
        </p:spPr>
        <p:txBody>
          <a:bodyPr/>
          <a:lstStyle/>
          <a:p>
            <a:r>
              <a:rPr lang="en-US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THREE </a:t>
            </a:r>
          </a:p>
        </p:txBody>
      </p:sp>
      <p:pic>
        <p:nvPicPr>
          <p:cNvPr id="5" name="Picture 4" descr="dispers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7334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334962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67400"/>
            <a:ext cx="8229600" cy="76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Figure: Shows a Random distribution pattern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3454"/>
          <a:stretch>
            <a:fillRect/>
          </a:stretch>
        </p:blipFill>
        <p:spPr bwMode="auto">
          <a:xfrm>
            <a:off x="228600" y="609600"/>
            <a:ext cx="8763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398" t="2920" r="6494"/>
          <a:stretch>
            <a:fillRect/>
          </a:stretch>
        </p:blipFill>
        <p:spPr bwMode="auto">
          <a:xfrm>
            <a:off x="5334000" y="1066800"/>
            <a:ext cx="2895600" cy="4572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411162"/>
          </a:xfrm>
        </p:spPr>
        <p:txBody>
          <a:bodyPr>
            <a:normAutofit fontScale="90000"/>
          </a:bodyPr>
          <a:lstStyle/>
          <a:p>
            <a:pPr algn="r"/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763000" cy="6400800"/>
          </a:xfrm>
        </p:spPr>
        <p:txBody>
          <a:bodyPr>
            <a:normAutofit fontScale="92500"/>
          </a:bodyPr>
          <a:lstStyle/>
          <a:p>
            <a:pPr marL="342900" lvl="1" indent="-342900" algn="just">
              <a:buNone/>
            </a:pPr>
            <a:r>
              <a:rPr lang="en-US" sz="2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ii)Uniform distribution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alternatively called as regular or even distribution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It is a kind of dispersion where: 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organisms are uniformly spaced 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They have private use of areas 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Individual has a tendency to avoid other individuals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is a result of fierce competition for very limited resources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result is that individuals are more evenly spaced than expected by chance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However, it is rare in nature</a:t>
            </a:r>
          </a:p>
          <a:p>
            <a:pPr>
              <a:buFont typeface="Wingdings" pitchFamily="2" charset="2"/>
              <a:buChar char="q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258762"/>
          </a:xfrm>
        </p:spPr>
        <p:txBody>
          <a:bodyPr>
            <a:noAutofit/>
          </a:bodyPr>
          <a:lstStyle/>
          <a:p>
            <a:pPr algn="r"/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67400"/>
            <a:ext cx="8229600" cy="76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Figure: Shows a Uniform distribution pattern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2621"/>
          <a:stretch>
            <a:fillRect/>
          </a:stretch>
        </p:blipFill>
        <p:spPr bwMode="auto">
          <a:xfrm>
            <a:off x="0" y="457200"/>
            <a:ext cx="88392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5281" t="2930" r="4950" b="366"/>
          <a:stretch>
            <a:fillRect/>
          </a:stretch>
        </p:blipFill>
        <p:spPr bwMode="auto">
          <a:xfrm>
            <a:off x="4800600" y="1066800"/>
            <a:ext cx="2590800" cy="4419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381000"/>
          </a:xfrm>
        </p:spPr>
        <p:txBody>
          <a:bodyPr>
            <a:noAutofit/>
          </a:bodyPr>
          <a:lstStyle/>
          <a:p>
            <a:pPr algn="r"/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763000" cy="6019800"/>
          </a:xfrm>
        </p:spPr>
        <p:txBody>
          <a:bodyPr>
            <a:normAutofit fontScale="92500"/>
          </a:bodyPr>
          <a:lstStyle/>
          <a:p>
            <a:pPr marL="342900" lvl="1" indent="-342900">
              <a:lnSpc>
                <a:spcPct val="150000"/>
              </a:lnSpc>
              <a:buNone/>
            </a:pPr>
            <a:r>
              <a:rPr lang="en-US" sz="30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iii) Clumped distribution</a:t>
            </a:r>
          </a:p>
          <a:p>
            <a:pPr algn="just">
              <a:buFont typeface="Wingdings" pitchFamily="2" charset="2"/>
              <a:buChar char="@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It alternatively called as aggregate of organisms dispersion</a:t>
            </a:r>
          </a:p>
          <a:p>
            <a:pPr algn="just">
              <a:buFont typeface="Wingdings" pitchFamily="2" charset="2"/>
              <a:buChar char="@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In such kinds of dispersion, suitable physical, chemical &amp; biological conditions are patchy, not uniform</a:t>
            </a:r>
          </a:p>
          <a:p>
            <a:pPr algn="just">
              <a:buFont typeface="Wingdings" pitchFamily="2" charset="2"/>
              <a:buChar char="@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It occurs when individuals tend to be attracted to a particular parts of the environment or to other individuals</a:t>
            </a:r>
          </a:p>
          <a:p>
            <a:pPr algn="just">
              <a:buFont typeface="Wingdings" pitchFamily="2" charset="2"/>
              <a:buChar char="@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In this distribution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pattern,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organisms have less chance of being anywhere</a:t>
            </a:r>
          </a:p>
          <a:p>
            <a:pPr algn="just">
              <a:buFont typeface="Wingdings" pitchFamily="2" charset="2"/>
              <a:buChar char="@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The result is that individuals are closer together than expected by chance &amp; mutual attraction between individuals is high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334962"/>
          </a:xfrm>
        </p:spPr>
        <p:txBody>
          <a:bodyPr>
            <a:noAutofit/>
          </a:bodyPr>
          <a:lstStyle/>
          <a:p>
            <a:pPr algn="r"/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Cont….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19800"/>
            <a:ext cx="8610600" cy="838200"/>
          </a:xfrm>
        </p:spPr>
        <p:txBody>
          <a:bodyPr/>
          <a:lstStyle/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Figure: Shows a Clumped distribution pattern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37" r="13559"/>
          <a:stretch>
            <a:fillRect/>
          </a:stretch>
        </p:blipFill>
        <p:spPr bwMode="auto">
          <a:xfrm>
            <a:off x="228600" y="457200"/>
            <a:ext cx="8610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6494" t="2974" r="3780"/>
          <a:stretch>
            <a:fillRect/>
          </a:stretch>
        </p:blipFill>
        <p:spPr bwMode="auto">
          <a:xfrm>
            <a:off x="6324600" y="1219200"/>
            <a:ext cx="2209800" cy="4343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411162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Cont….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686800" cy="6400800"/>
          </a:xfrm>
        </p:spPr>
        <p:txBody>
          <a:bodyPr/>
          <a:lstStyle/>
          <a:p>
            <a:pPr algn="just">
              <a:buNone/>
            </a:pP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Population structure/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sex ratio and age structure /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It refers the sex ratio and age structure</a:t>
            </a:r>
          </a:p>
          <a:p>
            <a:pPr marL="342900" lvl="1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 proportion of individuals, i.e. males and females, in each age group is called as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sex ratio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of the population</a:t>
            </a:r>
          </a:p>
          <a:p>
            <a:pPr marL="342900" lvl="1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600" dirty="0"/>
              <a:t>Population age structure is the summary of the number of individuals of each age in the population</a:t>
            </a:r>
          </a:p>
          <a:p>
            <a:pPr marL="342900" lvl="1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Age structure influences birth and death rates of a population</a:t>
            </a:r>
          </a:p>
          <a:p>
            <a:pPr marL="342900" lvl="1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It also determine the reproductive status of the population and help to predict future population growth</a:t>
            </a:r>
          </a:p>
          <a:p>
            <a:pPr>
              <a:buFont typeface="Wingdings" pitchFamily="2" charset="2"/>
              <a:buChar char="q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457200"/>
          </a:xfrm>
        </p:spPr>
        <p:txBody>
          <a:bodyPr>
            <a:noAutofit/>
          </a:bodyPr>
          <a:lstStyle/>
          <a:p>
            <a:pPr algn="r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610600" cy="6400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From an ecological point of view there are </a:t>
            </a:r>
            <a:r>
              <a:rPr lang="en-US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three major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age groups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any population</a:t>
            </a:r>
          </a:p>
          <a:p>
            <a:pPr marL="571500" indent="-571500" algn="just">
              <a:lnSpc>
                <a:spcPct val="150000"/>
              </a:lnSpc>
              <a:buAutoNum type="romanLcParenR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Pre-reproductive age -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a juvenile or dependent phase of a population</a:t>
            </a:r>
          </a:p>
          <a:p>
            <a:pPr marL="685800" lvl="1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Contains a lot of new birth that are not matured for reproduction</a:t>
            </a:r>
          </a:p>
          <a:p>
            <a:pPr marL="571500" indent="-571500" algn="just">
              <a:lnSpc>
                <a:spcPct val="150000"/>
              </a:lnSpc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ii) Reproductive –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an adult phase of the population</a:t>
            </a:r>
          </a:p>
          <a:p>
            <a:pPr marL="971550" lvl="1" indent="-5715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Contains a lot of population capable of reproduction.</a:t>
            </a:r>
          </a:p>
          <a:p>
            <a:pPr marL="571500" indent="-571500" algn="just">
              <a:lnSpc>
                <a:spcPct val="150000"/>
              </a:lnSpc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iii) Post-reproductive 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an old phase of the population</a:t>
            </a:r>
          </a:p>
          <a:p>
            <a:pPr marL="971550" lvl="1" indent="-5715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Contains  a population that are too old to reproduce</a:t>
            </a:r>
          </a:p>
          <a:p>
            <a:pPr marL="971550" lvl="1" indent="-571500" algn="just">
              <a:lnSpc>
                <a:spcPct val="150000"/>
              </a:lnSpc>
              <a:buNone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533400"/>
          </a:xfrm>
        </p:spPr>
        <p:txBody>
          <a:bodyPr>
            <a:noAutofit/>
          </a:bodyPr>
          <a:lstStyle/>
          <a:p>
            <a:pPr algn="r"/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Cont….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991600" cy="6400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Age Pyramids</a:t>
            </a:r>
          </a:p>
          <a:p>
            <a:pPr>
              <a:buFont typeface="Wingdings" pitchFamily="2" charset="2"/>
              <a:buChar char="C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is a geometric model used to represent the proportion of different age groups in the population of any organism</a:t>
            </a:r>
          </a:p>
          <a:p>
            <a:pPr>
              <a:buFont typeface="Wingdings" pitchFamily="2" charset="2"/>
              <a:buChar char="C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summarize age structure which is differ for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increasing, steady, and declining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populations </a:t>
            </a:r>
          </a:p>
          <a:p>
            <a:pPr>
              <a:buFont typeface="Wingdings" pitchFamily="2" charset="2"/>
              <a:buChar char="C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expresses:</a:t>
            </a:r>
          </a:p>
          <a:p>
            <a:pPr lvl="1">
              <a:lnSpc>
                <a:spcPct val="150000"/>
              </a:lnSpc>
              <a:buFont typeface="Webdings" pitchFamily="18" charset="2"/>
              <a:buChar char="ÿ"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The relative sizes of age groups</a:t>
            </a:r>
          </a:p>
          <a:p>
            <a:pPr lvl="1">
              <a:lnSpc>
                <a:spcPct val="150000"/>
              </a:lnSpc>
              <a:buFont typeface="Webdings" pitchFamily="18" charset="2"/>
              <a:buChar char="ÿ"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The status of populations (Stability, declining, increasing</a:t>
            </a:r>
          </a:p>
          <a:p>
            <a:pPr lvl="1">
              <a:lnSpc>
                <a:spcPct val="150000"/>
              </a:lnSpc>
              <a:buFont typeface="Webdings" pitchFamily="18" charset="2"/>
              <a:buChar char="ÿ"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Sex ratios (proportion of male and female)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nature, population might have one of the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three types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age pyramids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457200"/>
          </a:xfrm>
        </p:spPr>
        <p:txBody>
          <a:bodyPr>
            <a:noAutofit/>
          </a:bodyPr>
          <a:lstStyle/>
          <a:p>
            <a:pPr algn="r"/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763000" cy="6400800"/>
          </a:xfrm>
        </p:spPr>
        <p:txBody>
          <a:bodyPr>
            <a:normAutofit/>
          </a:bodyPr>
          <a:lstStyle/>
          <a:p>
            <a:pPr marL="349250" indent="-349250" algn="just">
              <a:buAutoNum type="romanLcParenR"/>
            </a:pP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Bell shaped pyramids</a:t>
            </a:r>
          </a:p>
          <a:p>
            <a:pPr marL="403225" indent="-403225" algn="just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indicates an equal number of young (pre reproductive) and middle (reproductive) aged individuals, but the post reproductive age group remains small</a:t>
            </a:r>
          </a:p>
          <a:p>
            <a:pPr marL="403225" indent="-403225" algn="just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shows a stable population </a:t>
            </a:r>
          </a:p>
          <a:p>
            <a:pPr marL="511175" indent="-511175" algn="just">
              <a:buNone/>
            </a:pP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ii) Triangular shaped Pyramids</a:t>
            </a:r>
          </a:p>
          <a:p>
            <a:pPr marL="403225" indent="-403225" algn="just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indicates a rapidly expanding population with higher young but lower old individuals</a:t>
            </a:r>
          </a:p>
          <a:p>
            <a:pPr marL="403225" indent="-403225" algn="just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shows an increasing population</a:t>
            </a:r>
          </a:p>
          <a:p>
            <a:pPr marL="511175" indent="-511175" algn="just">
              <a:buNone/>
            </a:pP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iii) Urn shaped pyramids</a:t>
            </a:r>
          </a:p>
          <a:p>
            <a:pPr marL="403225" indent="-403225" algn="just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indicates a lower young age groups, higher middle age groups and lower old age individuals</a:t>
            </a:r>
          </a:p>
          <a:p>
            <a:pPr marL="403225" indent="-403225" algn="just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always shows a declining population</a:t>
            </a:r>
          </a:p>
          <a:p>
            <a:pPr marL="571500" indent="-571500">
              <a:buFont typeface="Wingdings" pitchFamily="2" charset="2"/>
              <a:buChar char="ü"/>
            </a:pPr>
            <a:endParaRPr lang="en-US" dirty="0"/>
          </a:p>
          <a:p>
            <a:pPr marL="571500" indent="-571500"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05400"/>
            <a:ext cx="9144000" cy="1752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Declining Population               Expanding population         Stable population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800" b="1" dirty="0"/>
              <a:t>Sex ratio</a:t>
            </a:r>
          </a:p>
          <a:p>
            <a:pPr algn="just">
              <a:lnSpc>
                <a:spcPct val="120000"/>
              </a:lnSpc>
            </a:pPr>
            <a:r>
              <a:rPr lang="en-US" sz="2800" dirty="0"/>
              <a:t>In most sexually reproducing organisms the sex ratio tends to be 1:1(one male for one female</a:t>
            </a: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02919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33600" y="609600"/>
            <a:ext cx="990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Urn like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77200" y="609600"/>
            <a:ext cx="90178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Bell like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638800" y="4267200"/>
          <a:ext cx="381000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581400" y="4267200"/>
          <a:ext cx="381000" cy="24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029200" y="609600"/>
            <a:ext cx="1302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Triangle like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0" y="4800600"/>
            <a:ext cx="184731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1143000" y="4800600"/>
            <a:ext cx="210314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82000" cy="14478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3200" b="1" dirty="0">
                <a:solidFill>
                  <a:schemeClr val="tx1"/>
                </a:solidFill>
                <a:latin typeface="+mn-lt"/>
              </a:rPr>
            </a:br>
            <a:r>
              <a:rPr lang="en-US" sz="3200" b="1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3200" b="1" dirty="0">
                <a:solidFill>
                  <a:schemeClr val="tx1"/>
                </a:solidFill>
                <a:latin typeface="+mn-lt"/>
              </a:rPr>
            </a:br>
            <a:r>
              <a:rPr lang="en-US" sz="3200" b="1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3200" b="1" dirty="0">
                <a:solidFill>
                  <a:schemeClr val="tx1"/>
                </a:solidFill>
                <a:latin typeface="+mn-lt"/>
              </a:rPr>
            </a:br>
            <a:r>
              <a:rPr lang="en-US" sz="3200" b="1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3200" b="1" dirty="0">
                <a:solidFill>
                  <a:schemeClr val="tx1"/>
                </a:solidFill>
                <a:latin typeface="+mn-lt"/>
              </a:rPr>
            </a:br>
            <a:r>
              <a:rPr lang="en-US" sz="3200" b="1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3200" b="1" dirty="0">
                <a:solidFill>
                  <a:schemeClr val="tx1"/>
                </a:solidFill>
                <a:latin typeface="+mn-lt"/>
              </a:rPr>
            </a:br>
            <a:r>
              <a:rPr lang="en-US" sz="3200" b="1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3200" b="1" dirty="0">
                <a:solidFill>
                  <a:schemeClr val="tx1"/>
                </a:solidFill>
                <a:latin typeface="+mn-lt"/>
              </a:rPr>
            </a:b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2800" b="1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 </a:t>
            </a:r>
            <a:r>
              <a:rPr lang="en-US" sz="3600" b="1" spc="6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spc="6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3200" b="1" dirty="0">
                <a:solidFill>
                  <a:schemeClr val="tx1"/>
                </a:solidFill>
                <a:latin typeface="+mn-lt"/>
              </a:rPr>
            </a:br>
            <a:r>
              <a:rPr lang="en-US" sz="3200" b="1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685800"/>
            <a:ext cx="8763000" cy="5943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 b="1" dirty="0">
                <a:latin typeface="Rockwell" pitchFamily="18" charset="0"/>
              </a:rPr>
              <a:t>At the end of this unit you will be able to: </a:t>
            </a:r>
          </a:p>
          <a:p>
            <a:pPr marL="855663" lvl="0" indent="-339725" algn="just">
              <a:lnSpc>
                <a:spcPct val="200000"/>
              </a:lnSpc>
              <a:buClr>
                <a:srgbClr val="00B050"/>
              </a:buClr>
              <a:buFont typeface="Wingdings" pitchFamily="2" charset="2"/>
              <a:buChar char="F"/>
            </a:pPr>
            <a:r>
              <a:rPr lang="en-US" sz="2400" dirty="0">
                <a:latin typeface="Rockwell" pitchFamily="18" charset="0"/>
              </a:rPr>
              <a:t> </a:t>
            </a:r>
            <a:r>
              <a:rPr lang="en-US" dirty="0">
                <a:latin typeface="Rockwell" pitchFamily="18" charset="0"/>
              </a:rPr>
              <a:t>Define the term population</a:t>
            </a:r>
          </a:p>
          <a:p>
            <a:pPr marL="855663" lvl="0" indent="-339725" algn="just">
              <a:lnSpc>
                <a:spcPct val="200000"/>
              </a:lnSpc>
              <a:buClr>
                <a:srgbClr val="00B050"/>
              </a:buClr>
              <a:buFont typeface="Wingdings" pitchFamily="2" charset="2"/>
              <a:buChar char="F"/>
            </a:pPr>
            <a:r>
              <a:rPr lang="en-US" dirty="0">
                <a:latin typeface="Rockwell" pitchFamily="18" charset="0"/>
              </a:rPr>
              <a:t>Discuss population characteristics </a:t>
            </a:r>
          </a:p>
          <a:p>
            <a:pPr marL="855663" indent="-339725" algn="just">
              <a:lnSpc>
                <a:spcPct val="200000"/>
              </a:lnSpc>
              <a:buClr>
                <a:srgbClr val="00B050"/>
              </a:buClr>
              <a:buFont typeface="Wingdings" pitchFamily="2" charset="2"/>
              <a:buChar char="F"/>
            </a:pPr>
            <a:r>
              <a:rPr lang="en-US" sz="2400" dirty="0">
                <a:latin typeface="Rockwell" pitchFamily="18" charset="0"/>
              </a:rPr>
              <a:t>Explain population growth, regulation &amp; competition  </a:t>
            </a:r>
          </a:p>
          <a:p>
            <a:pPr marL="855663" indent="-339725" algn="just">
              <a:lnSpc>
                <a:spcPct val="200000"/>
              </a:lnSpc>
              <a:buClr>
                <a:srgbClr val="00B050"/>
              </a:buClr>
              <a:buFont typeface="Wingdings" pitchFamily="2" charset="2"/>
              <a:buChar char="F"/>
            </a:pPr>
            <a:r>
              <a:rPr lang="en-US" sz="2400" dirty="0">
                <a:latin typeface="Rockwell" pitchFamily="18" charset="0"/>
              </a:rPr>
              <a:t>Define population interaction </a:t>
            </a:r>
          </a:p>
          <a:p>
            <a:pPr marL="855663" lvl="0" indent="-339725" algn="just">
              <a:lnSpc>
                <a:spcPct val="200000"/>
              </a:lnSpc>
              <a:buClr>
                <a:srgbClr val="00B050"/>
              </a:buClr>
              <a:buFont typeface="Wingdings" pitchFamily="2" charset="2"/>
              <a:buChar char="F"/>
            </a:pPr>
            <a:r>
              <a:rPr lang="en-US" sz="2400" dirty="0">
                <a:latin typeface="Rockwell" pitchFamily="18" charset="0"/>
              </a:rPr>
              <a:t>Differentiate different types of population interactions </a:t>
            </a:r>
          </a:p>
          <a:p>
            <a:pPr marL="855663" lvl="0" indent="-339725" algn="just">
              <a:lnSpc>
                <a:spcPct val="200000"/>
              </a:lnSpc>
              <a:buClr>
                <a:srgbClr val="00B050"/>
              </a:buClr>
              <a:buFont typeface="Wingdings" pitchFamily="2" charset="2"/>
              <a:buChar char="F"/>
            </a:pPr>
            <a:r>
              <a:rPr lang="en-US" sz="2400" dirty="0">
                <a:latin typeface="Rockwell" pitchFamily="18" charset="0"/>
              </a:rPr>
              <a:t> Define and discuss  human population </a:t>
            </a:r>
          </a:p>
          <a:p>
            <a:pPr marL="855663" lvl="0" indent="-339725" algn="just">
              <a:lnSpc>
                <a:spcPct val="200000"/>
              </a:lnSpc>
              <a:buClr>
                <a:srgbClr val="00B050"/>
              </a:buClr>
              <a:buFont typeface="Wingdings" pitchFamily="2" charset="2"/>
              <a:buChar char="F"/>
            </a:pPr>
            <a:endParaRPr lang="en-US" sz="2400" dirty="0">
              <a:latin typeface="Rockwell" pitchFamily="18" charset="0"/>
            </a:endParaRPr>
          </a:p>
          <a:p>
            <a:pPr marL="855663" lvl="0" indent="-339725" algn="just">
              <a:lnSpc>
                <a:spcPct val="200000"/>
              </a:lnSpc>
              <a:buClr>
                <a:srgbClr val="00B050"/>
              </a:buClr>
              <a:buFont typeface="Wingdings" pitchFamily="2" charset="2"/>
              <a:buChar char="F"/>
            </a:pPr>
            <a:endParaRPr lang="en-US" sz="2400" dirty="0">
              <a:latin typeface="Rockwell" pitchFamily="18" charset="0"/>
            </a:endParaRPr>
          </a:p>
          <a:p>
            <a:pPr marL="855663" lvl="0" indent="-339725" algn="just">
              <a:lnSpc>
                <a:spcPct val="200000"/>
              </a:lnSpc>
              <a:buClr>
                <a:srgbClr val="00B050"/>
              </a:buClr>
              <a:buFont typeface="Wingdings" pitchFamily="2" charset="2"/>
              <a:buChar char="F"/>
            </a:pPr>
            <a:endParaRPr lang="en-US" sz="2400" dirty="0">
              <a:latin typeface="Rockwell" pitchFamily="18" charset="0"/>
            </a:endParaRPr>
          </a:p>
          <a:p>
            <a:pPr marL="855663" lvl="0" indent="-339725" algn="just">
              <a:lnSpc>
                <a:spcPct val="200000"/>
              </a:lnSpc>
              <a:buClr>
                <a:srgbClr val="00B050"/>
              </a:buClr>
              <a:buFont typeface="Wingdings" pitchFamily="2" charset="2"/>
              <a:buChar char="F"/>
            </a:pPr>
            <a:endParaRPr lang="en-US" sz="2400" dirty="0">
              <a:latin typeface="Rockwell" pitchFamily="18" charset="0"/>
            </a:endParaRPr>
          </a:p>
          <a:p>
            <a:pPr marL="855663" lvl="0" indent="-339725" algn="just">
              <a:lnSpc>
                <a:spcPct val="200000"/>
              </a:lnSpc>
              <a:buClr>
                <a:srgbClr val="00B050"/>
              </a:buClr>
              <a:buFont typeface="Wingdings" pitchFamily="2" charset="2"/>
              <a:buChar char="F"/>
            </a:pPr>
            <a:endParaRPr lang="en-US" sz="2400" dirty="0">
              <a:latin typeface="Rockwell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4335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639762"/>
          </a:xfrm>
        </p:spPr>
        <p:txBody>
          <a:bodyPr>
            <a:normAutofit/>
          </a:bodyPr>
          <a:lstStyle/>
          <a:p>
            <a:pPr algn="ctr"/>
            <a:r>
              <a:rPr lang="en-US" sz="3200" spc="600" dirty="0">
                <a:solidFill>
                  <a:srgbClr val="FF0000"/>
                </a:solidFill>
              </a:rPr>
              <a:t>Class 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8458200" cy="5638800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dirty="0">
                <a:latin typeface="Rockwell" pitchFamily="18" charset="0"/>
                <a:ea typeface="Times New Roman" pitchFamily="18" charset="0"/>
                <a:cs typeface="Times New Roman" pitchFamily="18" charset="0"/>
              </a:rPr>
              <a:t>Among basic characteristics of population list and explain the size or density of any population 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dirty="0">
                <a:latin typeface="Rockwell" pitchFamily="18" charset="0"/>
                <a:ea typeface="Times New Roman" pitchFamily="18" charset="0"/>
                <a:cs typeface="Times New Roman" pitchFamily="18" charset="0"/>
              </a:rPr>
              <a:t> Give the definition of the term population?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dirty="0">
                <a:latin typeface="Rockwell" pitchFamily="18" charset="0"/>
                <a:ea typeface="Times New Roman" pitchFamily="18" charset="0"/>
                <a:cs typeface="Times New Roman" pitchFamily="18" charset="0"/>
              </a:rPr>
              <a:t> List and discuss </a:t>
            </a:r>
            <a:r>
              <a:rPr lang="en-US" i="1" dirty="0">
                <a:latin typeface="Rockwell" pitchFamily="18" charset="0"/>
                <a:cs typeface="Times New Roman" pitchFamily="18" charset="0"/>
              </a:rPr>
              <a:t>three major </a:t>
            </a:r>
            <a:r>
              <a:rPr lang="en-US" dirty="0">
                <a:latin typeface="Rockwell" pitchFamily="18" charset="0"/>
                <a:cs typeface="Times New Roman" pitchFamily="18" charset="0"/>
              </a:rPr>
              <a:t>age groups in any population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dirty="0">
                <a:latin typeface="Rockwell" pitchFamily="18" charset="0"/>
                <a:ea typeface="Times New Roman" pitchFamily="18" charset="0"/>
                <a:cs typeface="Times New Roman" pitchFamily="18" charset="0"/>
              </a:rPr>
              <a:t> What is population distribution? List and discuss all types of population dispersion.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dirty="0">
                <a:latin typeface="Rockwell" pitchFamily="18" charset="0"/>
                <a:ea typeface="Times New Roman" pitchFamily="18" charset="0"/>
                <a:cs typeface="Times New Roman" pitchFamily="18" charset="0"/>
              </a:rPr>
              <a:t> What is age pyramid? List and discuss all of them?</a:t>
            </a:r>
          </a:p>
          <a:p>
            <a:pPr marL="514350" indent="-514350" algn="just">
              <a:buAutoNum type="arabicPeriod"/>
            </a:pPr>
            <a:endParaRPr lang="en-US" sz="28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Population Dynamics/Growth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6019800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en-US" sz="47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Population dynamics </a:t>
            </a:r>
            <a:r>
              <a:rPr lang="en-US" sz="4700" dirty="0">
                <a:latin typeface="Times New Roman" pitchFamily="18" charset="0"/>
                <a:cs typeface="Times New Roman" pitchFamily="18" charset="0"/>
              </a:rPr>
              <a:t>refers to the change (fluctuation)  of population size in a given period of time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en-US" sz="4700" dirty="0">
                <a:latin typeface="Times New Roman" pitchFamily="18" charset="0"/>
                <a:cs typeface="Times New Roman" pitchFamily="18" charset="0"/>
              </a:rPr>
              <a:t>The population changes </a:t>
            </a:r>
            <a:r>
              <a:rPr lang="en-US" sz="4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(ΔN) </a:t>
            </a:r>
            <a:r>
              <a:rPr lang="en-US" sz="4700" dirty="0">
                <a:latin typeface="Times New Roman" pitchFamily="18" charset="0"/>
                <a:cs typeface="Times New Roman" pitchFamily="18" charset="0"/>
              </a:rPr>
              <a:t>is determined by: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4700" b="1" i="1" dirty="0">
                <a:latin typeface="Times New Roman" pitchFamily="18" charset="0"/>
                <a:cs typeface="Times New Roman" pitchFamily="18" charset="0"/>
              </a:rPr>
              <a:t>I)Natality -</a:t>
            </a:r>
            <a:r>
              <a:rPr lang="en-US" sz="47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700" dirty="0">
                <a:latin typeface="Times New Roman" pitchFamily="18" charset="0"/>
                <a:cs typeface="Times New Roman" pitchFamily="18" charset="0"/>
              </a:rPr>
              <a:t>is the term that refers the production of new individuals in the population. or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4700" dirty="0">
                <a:latin typeface="Times New Roman" pitchFamily="18" charset="0"/>
                <a:cs typeface="Times New Roman" pitchFamily="18" charset="0"/>
              </a:rPr>
              <a:t>It expressed as the number of organism born per female per unit time (new birth per female per unit of time)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47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US" sz="4700" dirty="0">
                <a:latin typeface="Times New Roman" pitchFamily="18" charset="0"/>
                <a:cs typeface="Times New Roman" pitchFamily="18" charset="0"/>
              </a:rPr>
              <a:t>, 5 individuals of dogs born per female per 1 year.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47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Natality</a:t>
            </a:r>
            <a:r>
              <a:rPr lang="en-US" sz="4700" dirty="0">
                <a:latin typeface="Times New Roman" pitchFamily="18" charset="0"/>
                <a:cs typeface="Times New Roman" pitchFamily="18" charset="0"/>
              </a:rPr>
              <a:t> has the following two components:</a:t>
            </a:r>
          </a:p>
          <a:p>
            <a:pPr lvl="1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4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Fertility: </a:t>
            </a:r>
            <a:r>
              <a:rPr lang="en-US" sz="4700" dirty="0">
                <a:latin typeface="Times New Roman" pitchFamily="18" charset="0"/>
                <a:cs typeface="Times New Roman" pitchFamily="18" charset="0"/>
              </a:rPr>
              <a:t>indicates an organism which is capable of producing offspring</a:t>
            </a:r>
          </a:p>
          <a:p>
            <a:pPr lvl="1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4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Fecundity: </a:t>
            </a:r>
            <a:r>
              <a:rPr lang="en-US" sz="4700" dirty="0">
                <a:latin typeface="Times New Roman" pitchFamily="18" charset="0"/>
                <a:cs typeface="Times New Roman" pitchFamily="18" charset="0"/>
              </a:rPr>
              <a:t>indicates the number of offspring produced by a female during a period of time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915400" cy="64008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Two types of fecundity: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Potential fecundity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–is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natural and unaffected number of offspring produced per female.</a:t>
            </a:r>
          </a:p>
          <a:p>
            <a:pPr algn="just">
              <a:buNone/>
            </a:pPr>
            <a:r>
              <a:rPr lang="en-US" sz="2700" b="1" i="1" dirty="0"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:  human can give 1 birth per 9 months per female.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Realized fecundity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the affected number of offspring produced per female. </a:t>
            </a:r>
          </a:p>
          <a:p>
            <a:pPr algn="just">
              <a:buNone/>
            </a:pPr>
            <a:r>
              <a:rPr lang="en-US" sz="2700" b="1" i="1" dirty="0">
                <a:latin typeface="Times New Roman" pitchFamily="18" charset="0"/>
                <a:cs typeface="Times New Roman" pitchFamily="18" charset="0"/>
              </a:rPr>
              <a:t>Example: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human may give only 1 birth per 5 years per female.</a:t>
            </a:r>
          </a:p>
          <a:p>
            <a:pPr algn="just">
              <a:buNone/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II) Mortality </a:t>
            </a:r>
            <a:r>
              <a:rPr lang="en-US" sz="28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refers the death rate (deaths per unit time).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It is a negative factor for population growth.</a:t>
            </a:r>
          </a:p>
          <a:p>
            <a:pPr algn="just">
              <a:buNone/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III) Migration -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refers the Immigration (I) and Emigration (E) rate of an individuals in a population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Which population  factors cause population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increment or decrement?</a:t>
            </a:r>
          </a:p>
          <a:p>
            <a:pPr algn="just">
              <a:buFont typeface="Wingdings" pitchFamily="2" charset="2"/>
              <a:buChar char="§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7709"/>
            <a:ext cx="8762999" cy="713509"/>
          </a:xfrm>
        </p:spPr>
        <p:txBody>
          <a:bodyPr>
            <a:noAutofit/>
          </a:bodyPr>
          <a:lstStyle/>
          <a:p>
            <a:pPr algn="r"/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Cont…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-635" y="913827"/>
            <a:ext cx="9144614" cy="5630546"/>
            <a:chOff x="1126" y="387"/>
            <a:chExt cx="2952" cy="3447"/>
          </a:xfrm>
        </p:grpSpPr>
        <p:pic>
          <p:nvPicPr>
            <p:cNvPr id="8" name="Picture 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1" y="667"/>
              <a:ext cx="2154" cy="293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25"/>
            <p:cNvSpPr txBox="1">
              <a:spLocks noChangeArrowheads="1"/>
            </p:cNvSpPr>
            <p:nvPr/>
          </p:nvSpPr>
          <p:spPr bwMode="auto">
            <a:xfrm>
              <a:off x="1200" y="387"/>
              <a:ext cx="2804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kumimoji="1"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Births and immigration </a:t>
              </a:r>
              <a:r>
                <a:rPr kumimoji="1"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add</a:t>
              </a:r>
              <a:r>
                <a:rPr kumimoji="1"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individuals to a population</a:t>
              </a:r>
            </a:p>
          </p:txBody>
        </p:sp>
        <p:sp>
          <p:nvSpPr>
            <p:cNvPr id="10" name="Text Box 26"/>
            <p:cNvSpPr txBox="1">
              <a:spLocks noChangeArrowheads="1"/>
            </p:cNvSpPr>
            <p:nvPr/>
          </p:nvSpPr>
          <p:spPr bwMode="auto">
            <a:xfrm>
              <a:off x="2258" y="807"/>
              <a:ext cx="280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sz="2000" b="1" dirty="0">
                  <a:latin typeface="Times New Roman" pitchFamily="18" charset="0"/>
                  <a:cs typeface="Times New Roman" pitchFamily="18" charset="0"/>
                </a:rPr>
                <a:t>Births</a:t>
              </a:r>
              <a:endParaRPr kumimoji="1"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 Box 27"/>
            <p:cNvSpPr txBox="1">
              <a:spLocks noChangeArrowheads="1"/>
            </p:cNvSpPr>
            <p:nvPr/>
          </p:nvSpPr>
          <p:spPr bwMode="auto">
            <a:xfrm>
              <a:off x="3049" y="807"/>
              <a:ext cx="931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pPr algn="ctr"/>
              <a:r>
                <a:rPr kumimoji="1" lang="en-US" sz="2000" b="1" dirty="0">
                  <a:latin typeface="Times New Roman" pitchFamily="18" charset="0"/>
                  <a:cs typeface="Times New Roman" pitchFamily="18" charset="0"/>
                </a:rPr>
                <a:t>Immigration</a:t>
              </a:r>
              <a:endParaRPr kumimoji="1"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 Box 28"/>
            <p:cNvSpPr txBox="1">
              <a:spLocks noChangeArrowheads="1"/>
            </p:cNvSpPr>
            <p:nvPr/>
          </p:nvSpPr>
          <p:spPr bwMode="auto">
            <a:xfrm>
              <a:off x="1225" y="1973"/>
              <a:ext cx="786" cy="28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r>
                <a:rPr kumimoji="1" lang="en-US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Population size</a:t>
              </a:r>
            </a:p>
          </p:txBody>
        </p:sp>
        <p:sp>
          <p:nvSpPr>
            <p:cNvPr id="13" name="Text Box 29"/>
            <p:cNvSpPr txBox="1">
              <a:spLocks noChangeArrowheads="1"/>
            </p:cNvSpPr>
            <p:nvPr/>
          </p:nvSpPr>
          <p:spPr bwMode="auto">
            <a:xfrm>
              <a:off x="1348" y="3233"/>
              <a:ext cx="464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r>
                <a:rPr kumimoji="1" lang="en-US" sz="2000" b="1" dirty="0">
                  <a:latin typeface="Times New Roman" pitchFamily="18" charset="0"/>
                  <a:cs typeface="Times New Roman" pitchFamily="18" charset="0"/>
                </a:rPr>
                <a:t>Emigration</a:t>
              </a:r>
              <a:endParaRPr kumimoji="1"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 Box 30"/>
            <p:cNvSpPr txBox="1">
              <a:spLocks noChangeArrowheads="1"/>
            </p:cNvSpPr>
            <p:nvPr/>
          </p:nvSpPr>
          <p:spPr bwMode="auto">
            <a:xfrm>
              <a:off x="3045" y="3186"/>
              <a:ext cx="365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r>
                <a:rPr kumimoji="1" lang="en-US" sz="2000" b="1" dirty="0">
                  <a:latin typeface="Times New Roman" pitchFamily="18" charset="0"/>
                  <a:cs typeface="Times New Roman" pitchFamily="18" charset="0"/>
                </a:rPr>
                <a:t>Deaths</a:t>
              </a:r>
              <a:endParaRPr kumimoji="1"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 Box 31"/>
            <p:cNvSpPr txBox="1">
              <a:spLocks noChangeArrowheads="1"/>
            </p:cNvSpPr>
            <p:nvPr/>
          </p:nvSpPr>
          <p:spPr bwMode="auto">
            <a:xfrm>
              <a:off x="1126" y="3513"/>
              <a:ext cx="2952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kumimoji="1"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Deaths and emigration </a:t>
              </a:r>
              <a:r>
                <a:rPr kumimoji="1"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minus</a:t>
              </a:r>
              <a:r>
                <a:rPr kumimoji="1" lang="en-US" sz="28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individuals from a population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0201188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334962"/>
          </a:xfrm>
        </p:spPr>
        <p:txBody>
          <a:bodyPr>
            <a:normAutofit fontScale="90000"/>
          </a:bodyPr>
          <a:lstStyle/>
          <a:p>
            <a:pPr algn="r"/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6019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Population Change (ΔN) can be calculated by:</a:t>
            </a: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ΔN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= (B+I) - (D+E) or </a:t>
            </a:r>
          </a:p>
          <a:p>
            <a:pPr>
              <a:buNone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= (B-D)  + (I-E) </a:t>
            </a:r>
          </a:p>
          <a:p>
            <a:pPr>
              <a:buNone/>
            </a:pP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1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If B and I = D and E the population stay 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stable (constant).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If B and I  D and E the size of population is 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decreasing.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If B and I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 D and E the size of population is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increasing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</a:p>
          <a:p>
            <a:pPr>
              <a:buFont typeface="Wingdings" pitchFamily="2" charset="2"/>
              <a:buChar char="q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819400"/>
            <a:ext cx="3810000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is a natural  growth or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decline.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affected by natural &amp; human pop/n      factors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it can be +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or –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3400" y="2819400"/>
            <a:ext cx="4495800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a mechanical growth or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decline.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affected by social factors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For human pop/n.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+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for developed country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for developing country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4610894" y="2551906"/>
            <a:ext cx="5334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3086894" y="2475706"/>
            <a:ext cx="5334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685800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763000" cy="64008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There are 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two main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types of population growth forms.</a:t>
            </a:r>
          </a:p>
          <a:p>
            <a:pPr marL="349250" indent="-349250" algn="just">
              <a:lnSpc>
                <a:spcPct val="150000"/>
              </a:lnSpc>
              <a:buAutoNum type="romanLcParenR"/>
            </a:pP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Exponential Growth &amp; Logistic growth form</a:t>
            </a:r>
          </a:p>
          <a:p>
            <a:pPr marL="403225" indent="-403225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is a growth at which the population density increase rapidly in an exponential manner, then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crashed suddenly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due to effective environmental resistance</a:t>
            </a:r>
          </a:p>
          <a:p>
            <a:pPr marL="403225" indent="-403225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shows a 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‘J’ shaped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growth curve</a:t>
            </a:r>
          </a:p>
          <a:p>
            <a:pPr marL="403225" indent="-403225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when there is limited resources </a:t>
            </a:r>
          </a:p>
          <a:p>
            <a:pPr marL="403225" indent="-403225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Exponential growth cannot continue because 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resources are limited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03225" indent="-403225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mostly seen in an environment that has all the needed resources.  e.g. Bacterial growth</a:t>
            </a:r>
          </a:p>
          <a:p>
            <a:pPr marL="571500" indent="-571500" algn="just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1116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>
                <a:latin typeface="+mn-lt"/>
              </a:rPr>
              <a:t>Con’t…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533400"/>
            <a:ext cx="8839200" cy="61722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69913" indent="-569913" algn="just">
              <a:lnSpc>
                <a:spcPct val="150000"/>
              </a:lnSpc>
              <a:buNone/>
            </a:pPr>
            <a:r>
              <a:rPr lang="en-US" sz="2200" dirty="0"/>
              <a:t>Q1. Why many exotic species often grow at exponential rates for some time following their introduction into a new environment?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6936656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0386" y="4736068"/>
            <a:ext cx="34634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Fig.:- Exponential growth</a:t>
            </a:r>
          </a:p>
        </p:txBody>
      </p:sp>
    </p:spTree>
    <p:extLst>
      <p:ext uri="{BB962C8B-B14F-4D97-AF65-F5344CB8AC3E}">
        <p14:creationId xmlns="" xmlns:p14="http://schemas.microsoft.com/office/powerpoint/2010/main" val="1787967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772400" cy="487362"/>
          </a:xfrm>
        </p:spPr>
        <p:txBody>
          <a:bodyPr>
            <a:normAutofit fontScale="90000"/>
          </a:bodyPr>
          <a:lstStyle/>
          <a:p>
            <a:pPr algn="r"/>
            <a:r>
              <a:rPr lang="en-US" sz="3100" dirty="0">
                <a:latin typeface="+mn-lt"/>
              </a:rPr>
              <a:t>Con’t…</a:t>
            </a:r>
            <a:r>
              <a:rPr lang="en-US" dirty="0">
                <a:latin typeface="+mn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381000"/>
            <a:ext cx="8839200" cy="6324600"/>
          </a:xfrm>
        </p:spPr>
        <p:txBody>
          <a:bodyPr>
            <a:normAutofit/>
          </a:bodyPr>
          <a:lstStyle/>
          <a:p>
            <a:pPr marL="571500" indent="-571500" algn="just">
              <a:buNone/>
            </a:pP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ii) Logistic growth form</a:t>
            </a:r>
          </a:p>
          <a:p>
            <a:pPr marL="403225" indent="-403225" algn="just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is a growth form in which the population grows rapidly with enough resources</a:t>
            </a:r>
          </a:p>
          <a:p>
            <a:pPr marL="403225" indent="-403225" algn="just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When the resources become limited, its growth rate slows down gradually and levels off</a:t>
            </a:r>
          </a:p>
          <a:p>
            <a:pPr marL="403225" indent="-403225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effect of the environment on population growth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is reflected in the </a:t>
            </a:r>
            <a:r>
              <a:rPr lang="en-US" sz="2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shape of population growth curves</a:t>
            </a:r>
          </a:p>
          <a:p>
            <a:pPr marL="403225" indent="-403225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growth rate slows down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hence levels off as the population size increases.</a:t>
            </a:r>
          </a:p>
          <a:p>
            <a:pPr marL="403225" indent="-403225" algn="just">
              <a:buFont typeface="Wingdings" pitchFamily="2" charset="2"/>
              <a:buChar char="ü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This pattern of growth produces a 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sigmoidal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S-shaped population growth curve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03225" indent="-403225" algn="just">
              <a:buFont typeface="Wingdings" pitchFamily="2" charset="2"/>
              <a:buChar char="ü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population size at which </a:t>
            </a:r>
            <a:r>
              <a:rPr lang="en-US" sz="2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growth stops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is generally called </a:t>
            </a:r>
            <a:r>
              <a:rPr lang="en-US" sz="2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carrying capacity, K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9794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772400" cy="487362"/>
          </a:xfrm>
        </p:spPr>
        <p:txBody>
          <a:bodyPr>
            <a:noAutofit/>
          </a:bodyPr>
          <a:lstStyle/>
          <a:p>
            <a:pPr algn="r"/>
            <a:r>
              <a:rPr lang="en-US" sz="2400" dirty="0"/>
              <a:t>Con’t…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304800"/>
            <a:ext cx="8839200" cy="640080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K is </a:t>
            </a:r>
            <a:r>
              <a:rPr lang="en-US" sz="2400" dirty="0">
                <a:solidFill>
                  <a:srgbClr val="FF0066"/>
                </a:solidFill>
              </a:rPr>
              <a:t>the number of individuals of a particular population </a:t>
            </a:r>
            <a:r>
              <a:rPr lang="en-US" sz="2400" dirty="0"/>
              <a:t>that the environment can support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At </a:t>
            </a:r>
            <a:r>
              <a:rPr lang="en-US" sz="2400" b="1" dirty="0">
                <a:solidFill>
                  <a:srgbClr val="FF0066"/>
                </a:solidFill>
              </a:rPr>
              <a:t>carrying capacity</a:t>
            </a:r>
            <a:r>
              <a:rPr lang="en-US" sz="2400" dirty="0"/>
              <a:t>, population size is </a:t>
            </a:r>
            <a:r>
              <a:rPr lang="en-US" sz="2400" dirty="0">
                <a:solidFill>
                  <a:srgbClr val="0000FF"/>
                </a:solidFill>
              </a:rPr>
              <a:t>approximately constant, </a:t>
            </a:r>
            <a:r>
              <a:rPr lang="en-US" sz="2400" dirty="0"/>
              <a:t>birth rates and death rates are equal and population growth is </a:t>
            </a:r>
            <a:r>
              <a:rPr lang="en-US" sz="2400" b="1" dirty="0">
                <a:solidFill>
                  <a:srgbClr val="FF0066"/>
                </a:solidFill>
              </a:rPr>
              <a:t>zero</a:t>
            </a:r>
          </a:p>
          <a:p>
            <a:pPr algn="just">
              <a:lnSpc>
                <a:spcPct val="150000"/>
              </a:lnSpc>
              <a:buClr>
                <a:srgbClr val="0000FF"/>
              </a:buClr>
              <a:buFont typeface="Perpetua" pitchFamily="18" charset="0"/>
              <a:buChar char="√"/>
            </a:pP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dirty="0"/>
              <a:t>Populations are expected to </a:t>
            </a:r>
            <a:r>
              <a:rPr lang="en-US" sz="2400" dirty="0">
                <a:solidFill>
                  <a:srgbClr val="0000FF"/>
                </a:solidFill>
              </a:rPr>
              <a:t>reach a carrying capacity </a:t>
            </a:r>
            <a:r>
              <a:rPr lang="en-US" sz="2400" dirty="0"/>
              <a:t>(rather than continuing to grow exponentially) because </a:t>
            </a:r>
            <a:r>
              <a:rPr lang="en-US" sz="2400" dirty="0">
                <a:solidFill>
                  <a:srgbClr val="FF0066"/>
                </a:solidFill>
              </a:rPr>
              <a:t>birth rates </a:t>
            </a:r>
            <a:r>
              <a:rPr lang="en-US" sz="2400" dirty="0"/>
              <a:t>and</a:t>
            </a:r>
            <a:r>
              <a:rPr lang="en-US" sz="2400" dirty="0">
                <a:solidFill>
                  <a:srgbClr val="FF0066"/>
                </a:solidFill>
              </a:rPr>
              <a:t> death rates are </a:t>
            </a:r>
            <a:r>
              <a:rPr lang="en-US" sz="2400" b="1" dirty="0">
                <a:solidFill>
                  <a:srgbClr val="0000FF"/>
                </a:solidFill>
              </a:rPr>
              <a:t>density dependent </a:t>
            </a:r>
            <a:r>
              <a:rPr lang="en-US" sz="2400" dirty="0"/>
              <a:t>(i.e., depend on population size)</a:t>
            </a:r>
          </a:p>
          <a:p>
            <a:pPr algn="just">
              <a:lnSpc>
                <a:spcPct val="150000"/>
              </a:lnSpc>
              <a:buClr>
                <a:srgbClr val="0000FF"/>
              </a:buClr>
              <a:buFont typeface="Perpetua" pitchFamily="18" charset="0"/>
              <a:buChar char="√"/>
            </a:pPr>
            <a:r>
              <a:rPr lang="en-US" sz="2400" dirty="0"/>
              <a:t>For example, as </a:t>
            </a:r>
            <a:r>
              <a:rPr lang="en-US" sz="2400" dirty="0">
                <a:solidFill>
                  <a:srgbClr val="FF0066"/>
                </a:solidFill>
              </a:rPr>
              <a:t>population sizes increase </a:t>
            </a:r>
            <a:r>
              <a:rPr lang="en-US" sz="2400" dirty="0"/>
              <a:t>the population birth rates (the number of births/individual/time) will </a:t>
            </a:r>
            <a:r>
              <a:rPr lang="en-US" sz="2400" dirty="0">
                <a:solidFill>
                  <a:srgbClr val="FF0066"/>
                </a:solidFill>
              </a:rPr>
              <a:t>decline</a:t>
            </a:r>
            <a:r>
              <a:rPr lang="en-US" sz="2400" dirty="0"/>
              <a:t>, because of </a:t>
            </a:r>
            <a:r>
              <a:rPr lang="en-US" sz="2400" dirty="0">
                <a:solidFill>
                  <a:srgbClr val="0000FF"/>
                </a:solidFill>
              </a:rPr>
              <a:t>increased competition for resources. </a:t>
            </a:r>
          </a:p>
          <a:p>
            <a:pPr algn="just">
              <a:lnSpc>
                <a:spcPct val="150000"/>
              </a:lnSpc>
              <a:buClr>
                <a:srgbClr val="0000FF"/>
              </a:buClr>
              <a:buFont typeface="Perpetua" pitchFamily="18" charset="0"/>
              <a:buChar char="√"/>
            </a:pPr>
            <a:r>
              <a:rPr lang="en-US" sz="2400" dirty="0"/>
              <a:t>As </a:t>
            </a:r>
            <a:r>
              <a:rPr lang="en-US" sz="2400" dirty="0">
                <a:solidFill>
                  <a:srgbClr val="FF0066"/>
                </a:solidFill>
              </a:rPr>
              <a:t>population sizes increase </a:t>
            </a:r>
            <a:r>
              <a:rPr lang="en-US" sz="2400" dirty="0"/>
              <a:t>the per capita death rates (the number of deaths/individual/time) will </a:t>
            </a:r>
            <a:r>
              <a:rPr lang="en-US" sz="2400" dirty="0">
                <a:solidFill>
                  <a:srgbClr val="FF0066"/>
                </a:solidFill>
              </a:rPr>
              <a:t>increase,</a:t>
            </a:r>
            <a:r>
              <a:rPr lang="en-US" sz="2400" dirty="0"/>
              <a:t> because of </a:t>
            </a:r>
            <a:r>
              <a:rPr lang="en-US" sz="2400" dirty="0">
                <a:solidFill>
                  <a:srgbClr val="0000FF"/>
                </a:solidFill>
              </a:rPr>
              <a:t>competition for resources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0000FF"/>
                </a:solidFill>
              </a:rPr>
              <a:t>the influence of predators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0000FF"/>
                </a:solidFill>
              </a:rPr>
              <a:t>disease</a:t>
            </a:r>
          </a:p>
          <a:p>
            <a:pPr algn="just">
              <a:lnSpc>
                <a:spcPct val="150000"/>
              </a:lnSpc>
              <a:buClr>
                <a:srgbClr val="0000FF"/>
              </a:buClr>
              <a:buFont typeface="Perpetua" pitchFamily="18" charset="0"/>
              <a:buChar char="√"/>
            </a:pPr>
            <a:r>
              <a:rPr lang="en-US" sz="2400" dirty="0"/>
              <a:t>The carrying capacity is reached at the population size at which the </a:t>
            </a:r>
            <a:r>
              <a:rPr lang="en-US" sz="2400" dirty="0">
                <a:solidFill>
                  <a:srgbClr val="0000FF"/>
                </a:solidFill>
              </a:rPr>
              <a:t>per capita birth rate equals the per capita death rate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757691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8736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Con’t…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46667"/>
            <a:ext cx="8534400" cy="514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6800" y="6096000"/>
            <a:ext cx="4536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Fig.:- Logistic population growth curve</a:t>
            </a:r>
          </a:p>
        </p:txBody>
      </p:sp>
    </p:spTree>
    <p:extLst>
      <p:ext uri="{BB962C8B-B14F-4D97-AF65-F5344CB8AC3E}">
        <p14:creationId xmlns="" xmlns:p14="http://schemas.microsoft.com/office/powerpoint/2010/main" val="1101033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73162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Definition and Concepts of Population Ecology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990600"/>
            <a:ext cx="8839200" cy="56388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term population is derived from  the Latin word  ‘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populous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’ =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People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 Ecology,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population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defined as a group of organisms of the same species that:</a:t>
            </a:r>
          </a:p>
          <a:p>
            <a:pPr lvl="3" algn="just">
              <a:buFont typeface="Wingdings" pitchFamily="2" charset="2"/>
              <a:buChar char="Ø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Can be interbreed</a:t>
            </a:r>
          </a:p>
          <a:p>
            <a:pPr lvl="3" algn="just">
              <a:buFont typeface="Wingdings" pitchFamily="2" charset="2"/>
              <a:buChar char="Ø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Produce fertile offspring</a:t>
            </a:r>
          </a:p>
          <a:p>
            <a:pPr lvl="3" algn="just">
              <a:buFont typeface="Wingdings" pitchFamily="2" charset="2"/>
              <a:buChar char="Ø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Have high degree of morphological similarity</a:t>
            </a:r>
          </a:p>
          <a:p>
            <a:pPr lvl="3" algn="just">
              <a:buFont typeface="Wingdings" pitchFamily="2" charset="2"/>
              <a:buChar char="Ø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Live together in the same place</a:t>
            </a:r>
          </a:p>
          <a:p>
            <a:pPr algn="just">
              <a:buFont typeface="Wingdings" pitchFamily="2" charset="2"/>
              <a:buChar char="q"/>
            </a:pPr>
            <a:r>
              <a:rPr lang="en-US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Thus,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if the organisms belong to a single population (species), they mostly compete each other for 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food, water, space, light and for other resources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a short supply</a:t>
            </a:r>
          </a:p>
          <a:p>
            <a:pPr algn="just">
              <a:lnSpc>
                <a:spcPct val="160000"/>
              </a:lnSpc>
              <a:buFont typeface="Wingdings" pitchFamily="2" charset="2"/>
              <a:buChar char="q"/>
            </a:pP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This is b/c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they need similar resources for survival</a:t>
            </a:r>
          </a:p>
        </p:txBody>
      </p:sp>
    </p:spTree>
    <p:extLst>
      <p:ext uri="{BB962C8B-B14F-4D97-AF65-F5344CB8AC3E}">
        <p14:creationId xmlns="" xmlns:p14="http://schemas.microsoft.com/office/powerpoint/2010/main" val="2089204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411162"/>
          </a:xfrm>
        </p:spPr>
        <p:txBody>
          <a:bodyPr>
            <a:noAutofit/>
          </a:bodyPr>
          <a:lstStyle/>
          <a:p>
            <a:pPr algn="r"/>
            <a:r>
              <a:rPr lang="en-US" sz="2400" dirty="0"/>
              <a:t>Con’t…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457200"/>
            <a:ext cx="8839200" cy="6248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rgbClr val="0000FF"/>
              </a:buClr>
              <a:buFont typeface="Perpetua" pitchFamily="18" charset="0"/>
              <a:buChar char="√"/>
            </a:pPr>
            <a:r>
              <a:rPr lang="en-US" sz="2200" dirty="0"/>
              <a:t>Populations are expected to </a:t>
            </a:r>
            <a:r>
              <a:rPr lang="en-US" sz="2200" dirty="0">
                <a:solidFill>
                  <a:srgbClr val="0000FF"/>
                </a:solidFill>
              </a:rPr>
              <a:t>reach a carrying capacity </a:t>
            </a:r>
            <a:r>
              <a:rPr lang="en-US" sz="2200" dirty="0"/>
              <a:t>(rather than continuing to grow exponentially) because </a:t>
            </a:r>
            <a:r>
              <a:rPr lang="en-US" sz="2200" dirty="0">
                <a:solidFill>
                  <a:srgbClr val="FF0066"/>
                </a:solidFill>
              </a:rPr>
              <a:t>birth rates </a:t>
            </a:r>
            <a:r>
              <a:rPr lang="en-US" sz="2200" dirty="0"/>
              <a:t>and</a:t>
            </a:r>
            <a:r>
              <a:rPr lang="en-US" sz="2200" dirty="0">
                <a:solidFill>
                  <a:srgbClr val="FF0066"/>
                </a:solidFill>
              </a:rPr>
              <a:t> death rates are </a:t>
            </a:r>
            <a:r>
              <a:rPr lang="en-US" sz="2200" b="1" dirty="0">
                <a:solidFill>
                  <a:srgbClr val="0000FF"/>
                </a:solidFill>
              </a:rPr>
              <a:t>density dependent </a:t>
            </a:r>
            <a:r>
              <a:rPr lang="en-US" sz="2200" dirty="0"/>
              <a:t>(i.e., depend on population size)</a:t>
            </a:r>
          </a:p>
          <a:p>
            <a:pPr algn="just">
              <a:lnSpc>
                <a:spcPct val="150000"/>
              </a:lnSpc>
              <a:buClr>
                <a:srgbClr val="0000FF"/>
              </a:buClr>
              <a:buFont typeface="Perpetua" pitchFamily="18" charset="0"/>
              <a:buChar char="√"/>
            </a:pPr>
            <a:r>
              <a:rPr lang="en-US" sz="2200" dirty="0"/>
              <a:t>For example, as </a:t>
            </a:r>
            <a:r>
              <a:rPr lang="en-US" sz="2200" dirty="0">
                <a:solidFill>
                  <a:srgbClr val="FF0066"/>
                </a:solidFill>
              </a:rPr>
              <a:t>population sizes increase </a:t>
            </a:r>
            <a:r>
              <a:rPr lang="en-US" sz="2200" dirty="0"/>
              <a:t>the population birth rates (the number of births/individual/time) will </a:t>
            </a:r>
            <a:r>
              <a:rPr lang="en-US" sz="2200" dirty="0">
                <a:solidFill>
                  <a:srgbClr val="FF0066"/>
                </a:solidFill>
              </a:rPr>
              <a:t>decline</a:t>
            </a:r>
            <a:r>
              <a:rPr lang="en-US" sz="2200" dirty="0"/>
              <a:t>, because of </a:t>
            </a:r>
            <a:r>
              <a:rPr lang="en-US" sz="2200" dirty="0">
                <a:solidFill>
                  <a:srgbClr val="0000FF"/>
                </a:solidFill>
              </a:rPr>
              <a:t>increased competition for resources. </a:t>
            </a:r>
          </a:p>
          <a:p>
            <a:pPr algn="just">
              <a:lnSpc>
                <a:spcPct val="150000"/>
              </a:lnSpc>
              <a:buClr>
                <a:srgbClr val="0000FF"/>
              </a:buClr>
              <a:buFont typeface="Perpetua" pitchFamily="18" charset="0"/>
              <a:buChar char="√"/>
            </a:pPr>
            <a:r>
              <a:rPr lang="en-US" sz="2200" dirty="0"/>
              <a:t>As </a:t>
            </a:r>
            <a:r>
              <a:rPr lang="en-US" sz="2200" dirty="0">
                <a:solidFill>
                  <a:srgbClr val="FF0066"/>
                </a:solidFill>
              </a:rPr>
              <a:t>population sizes increase </a:t>
            </a:r>
            <a:r>
              <a:rPr lang="en-US" sz="2200" dirty="0"/>
              <a:t>the per capita death rates (the number of deaths/individual/time) will </a:t>
            </a:r>
            <a:r>
              <a:rPr lang="en-US" sz="2200" dirty="0">
                <a:solidFill>
                  <a:srgbClr val="FF0066"/>
                </a:solidFill>
              </a:rPr>
              <a:t>increase,</a:t>
            </a:r>
            <a:r>
              <a:rPr lang="en-US" sz="2200" dirty="0"/>
              <a:t> because of </a:t>
            </a:r>
            <a:r>
              <a:rPr lang="en-US" sz="2200" dirty="0">
                <a:solidFill>
                  <a:srgbClr val="0000FF"/>
                </a:solidFill>
              </a:rPr>
              <a:t>competition for resources </a:t>
            </a:r>
            <a:r>
              <a:rPr lang="en-US" sz="2200" dirty="0"/>
              <a:t>and </a:t>
            </a:r>
            <a:r>
              <a:rPr lang="en-US" sz="2200" dirty="0">
                <a:solidFill>
                  <a:srgbClr val="0000FF"/>
                </a:solidFill>
              </a:rPr>
              <a:t>the influence of predators </a:t>
            </a:r>
            <a:r>
              <a:rPr lang="en-US" sz="2200" dirty="0"/>
              <a:t>and </a:t>
            </a:r>
            <a:r>
              <a:rPr lang="en-US" sz="2200" dirty="0">
                <a:solidFill>
                  <a:srgbClr val="0000FF"/>
                </a:solidFill>
              </a:rPr>
              <a:t>disease</a:t>
            </a:r>
          </a:p>
          <a:p>
            <a:pPr algn="just">
              <a:lnSpc>
                <a:spcPct val="150000"/>
              </a:lnSpc>
              <a:buClr>
                <a:srgbClr val="0000FF"/>
              </a:buClr>
              <a:buFont typeface="Perpetua" pitchFamily="18" charset="0"/>
              <a:buChar char="√"/>
            </a:pPr>
            <a:r>
              <a:rPr lang="en-US" sz="2200" dirty="0"/>
              <a:t>The carrying capacity is reached at the population size at which the </a:t>
            </a:r>
            <a:r>
              <a:rPr lang="en-US" sz="2200" dirty="0">
                <a:solidFill>
                  <a:srgbClr val="0000FF"/>
                </a:solidFill>
              </a:rPr>
              <a:t>per capita birth rate equals the per capita death rate</a:t>
            </a:r>
          </a:p>
        </p:txBody>
      </p:sp>
    </p:spTree>
    <p:extLst>
      <p:ext uri="{BB962C8B-B14F-4D97-AF65-F5344CB8AC3E}">
        <p14:creationId xmlns="" xmlns:p14="http://schemas.microsoft.com/office/powerpoint/2010/main" val="3940540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87362"/>
          </a:xfrm>
        </p:spPr>
        <p:txBody>
          <a:bodyPr>
            <a:noAutofit/>
          </a:bodyPr>
          <a:lstStyle/>
          <a:p>
            <a:pPr algn="r"/>
            <a:r>
              <a:rPr lang="en-US" sz="2400" dirty="0"/>
              <a:t>Con’t…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6934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16796" y="5943600"/>
            <a:ext cx="2722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Fig:-Carrying capacity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2743200" y="1219200"/>
            <a:ext cx="9906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CC"/>
                </a:solidFill>
              </a:rPr>
              <a:t>(K)  </a:t>
            </a:r>
          </a:p>
        </p:txBody>
      </p:sp>
    </p:spTree>
    <p:extLst>
      <p:ext uri="{BB962C8B-B14F-4D97-AF65-F5344CB8AC3E}">
        <p14:creationId xmlns="" xmlns:p14="http://schemas.microsoft.com/office/powerpoint/2010/main" val="39997521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381000"/>
          </a:xfrm>
        </p:spPr>
        <p:txBody>
          <a:bodyPr>
            <a:normAutofit fontScale="90000"/>
          </a:bodyPr>
          <a:lstStyle/>
          <a:p>
            <a:pPr lvl="3"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Population 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763000" cy="617220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Char char="q"/>
            </a:pP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Population regulation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a density dependent process, meaning that population growth rates are regulated by the density of a population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q"/>
            </a:pP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the process by which the density dependent factors returns the population to an 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equilibrium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when the population size is disturbed</a:t>
            </a:r>
          </a:p>
          <a:p>
            <a:pPr algn="just">
              <a:lnSpc>
                <a:spcPct val="110000"/>
              </a:lnSpc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(the population is neither increasing nor decreasing) 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is the control of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population density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not to increase indefinitely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not to decrease to extinction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buFont typeface="Wingdings" pitchFamily="2" charset="2"/>
              <a:buChar char="q"/>
            </a:pP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Thus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no population continuous to grow indefinitely</a:t>
            </a:r>
          </a:p>
          <a:p>
            <a:pPr algn="just">
              <a:lnSpc>
                <a:spcPct val="110000"/>
              </a:lnSpc>
            </a:pPr>
            <a:r>
              <a:rPr lang="en-US" sz="2800" dirty="0"/>
              <a:t>In a population which </a:t>
            </a:r>
            <a:r>
              <a:rPr lang="en-US" sz="2800" dirty="0">
                <a:solidFill>
                  <a:srgbClr val="FF0066"/>
                </a:solidFill>
              </a:rPr>
              <a:t>drops below the density that the environment can support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00FF"/>
                </a:solidFill>
              </a:rPr>
              <a:t>mortality decreases, </a:t>
            </a:r>
            <a:r>
              <a:rPr lang="en-US" sz="2800" dirty="0" err="1">
                <a:solidFill>
                  <a:srgbClr val="0000FF"/>
                </a:solidFill>
              </a:rPr>
              <a:t>natality</a:t>
            </a:r>
            <a:r>
              <a:rPr lang="en-US" sz="2800" dirty="0">
                <a:solidFill>
                  <a:srgbClr val="0000FF"/>
                </a:solidFill>
              </a:rPr>
              <a:t> increases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0000FF"/>
                </a:solidFill>
              </a:rPr>
              <a:t>the population grows</a:t>
            </a:r>
            <a:endParaRPr lang="en-US" sz="2800" dirty="0"/>
          </a:p>
          <a:p>
            <a:pPr algn="just">
              <a:lnSpc>
                <a:spcPct val="110000"/>
              </a:lnSpc>
            </a:pPr>
            <a:r>
              <a:rPr lang="en-US" sz="2800" dirty="0"/>
              <a:t>Population regulation depends on </a:t>
            </a:r>
            <a:r>
              <a:rPr lang="en-US" sz="2800" dirty="0">
                <a:solidFill>
                  <a:srgbClr val="FF0066"/>
                </a:solidFill>
              </a:rPr>
              <a:t>population density </a:t>
            </a:r>
            <a:r>
              <a:rPr lang="en-US" sz="2800" dirty="0"/>
              <a:t>which in turn is </a:t>
            </a:r>
            <a:r>
              <a:rPr lang="en-US" sz="2800" dirty="0">
                <a:solidFill>
                  <a:srgbClr val="FF0066"/>
                </a:solidFill>
              </a:rPr>
              <a:t>determined by the resources available</a:t>
            </a:r>
          </a:p>
          <a:p>
            <a:pPr algn="just">
              <a:lnSpc>
                <a:spcPct val="110000"/>
              </a:lnSpc>
            </a:pPr>
            <a:r>
              <a:rPr lang="en-US" sz="2800" dirty="0">
                <a:solidFill>
                  <a:srgbClr val="FF0066"/>
                </a:solidFill>
              </a:rPr>
              <a:t>Determined by environmental factors  such as biotic and </a:t>
            </a:r>
            <a:r>
              <a:rPr lang="en-US" sz="2800" dirty="0" err="1">
                <a:solidFill>
                  <a:srgbClr val="FF0066"/>
                </a:solidFill>
              </a:rPr>
              <a:t>abiotic</a:t>
            </a:r>
            <a:r>
              <a:rPr lang="en-US" sz="2800" dirty="0">
                <a:solidFill>
                  <a:srgbClr val="FF0066"/>
                </a:solidFill>
              </a:rPr>
              <a:t>  factors </a:t>
            </a:r>
          </a:p>
          <a:p>
            <a:pPr algn="just">
              <a:lnSpc>
                <a:spcPct val="150000"/>
              </a:lnSpc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endParaRPr lang="en-US" sz="2800" dirty="0"/>
          </a:p>
          <a:p>
            <a:pPr algn="just">
              <a:buFont typeface="Wingdings" pitchFamily="2" charset="2"/>
              <a:buChar char="q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11162"/>
          </a:xfrm>
        </p:spPr>
        <p:txBody>
          <a:bodyPr>
            <a:noAutofit/>
          </a:bodyPr>
          <a:lstStyle/>
          <a:p>
            <a:pPr algn="r"/>
            <a:r>
              <a:rPr lang="en-US" sz="2800" dirty="0"/>
              <a:t>Con’t…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381000"/>
            <a:ext cx="8839200" cy="63246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/>
              <a:t>Competition</a:t>
            </a:r>
          </a:p>
          <a:p>
            <a:pPr algn="just"/>
            <a:r>
              <a:rPr lang="en-US" sz="2800" dirty="0"/>
              <a:t>Competition results only when </a:t>
            </a:r>
            <a:r>
              <a:rPr lang="en-US" sz="2800" dirty="0">
                <a:solidFill>
                  <a:srgbClr val="0000FF"/>
                </a:solidFill>
              </a:rPr>
              <a:t>a needed resource is in short supply relative to the number seeking it</a:t>
            </a:r>
          </a:p>
          <a:p>
            <a:pPr algn="just"/>
            <a:r>
              <a:rPr lang="en-US" sz="2800" dirty="0"/>
              <a:t>Competition is </a:t>
            </a:r>
            <a:r>
              <a:rPr lang="en-US" sz="2800" dirty="0">
                <a:solidFill>
                  <a:srgbClr val="FF0066"/>
                </a:solidFill>
              </a:rPr>
              <a:t>an interaction between individuals of the same species </a:t>
            </a:r>
            <a:r>
              <a:rPr lang="en-US" sz="2800" dirty="0"/>
              <a:t>or </a:t>
            </a:r>
            <a:r>
              <a:rPr lang="en-US" sz="2800" dirty="0">
                <a:solidFill>
                  <a:srgbClr val="FF0066"/>
                </a:solidFill>
              </a:rPr>
              <a:t>different species</a:t>
            </a:r>
            <a:r>
              <a:rPr lang="en-US" sz="2800" dirty="0"/>
              <a:t> in which the fitness of one is lowered by the presence of another</a:t>
            </a:r>
          </a:p>
          <a:p>
            <a:pPr algn="just"/>
            <a:r>
              <a:rPr lang="en-US" sz="2800" dirty="0"/>
              <a:t>Competition among members of the </a:t>
            </a:r>
            <a:r>
              <a:rPr lang="en-US" sz="2800" dirty="0">
                <a:solidFill>
                  <a:srgbClr val="0000FF"/>
                </a:solidFill>
              </a:rPr>
              <a:t>same species </a:t>
            </a:r>
            <a:r>
              <a:rPr lang="en-US" sz="2800" dirty="0"/>
              <a:t>is known as </a:t>
            </a:r>
            <a:r>
              <a:rPr lang="en-US" sz="2800" b="1" dirty="0">
                <a:solidFill>
                  <a:srgbClr val="FF0066"/>
                </a:solidFill>
              </a:rPr>
              <a:t>intraspecific competition </a:t>
            </a:r>
            <a:r>
              <a:rPr lang="en-US" sz="2800" dirty="0"/>
              <a:t>while competition between individuals of </a:t>
            </a:r>
            <a:r>
              <a:rPr lang="en-US" sz="2800" dirty="0">
                <a:solidFill>
                  <a:srgbClr val="0000FF"/>
                </a:solidFill>
              </a:rPr>
              <a:t>different species </a:t>
            </a:r>
            <a:r>
              <a:rPr lang="en-US" sz="2800" dirty="0"/>
              <a:t>is known as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interspecific</a:t>
            </a:r>
            <a:r>
              <a:rPr lang="en-US" sz="2800" b="1" dirty="0">
                <a:solidFill>
                  <a:srgbClr val="FF0066"/>
                </a:solidFill>
              </a:rPr>
              <a:t> competition</a:t>
            </a:r>
            <a:endParaRPr lang="en-US" sz="2800" dirty="0"/>
          </a:p>
          <a:p>
            <a:pPr algn="just"/>
            <a:r>
              <a:rPr lang="en-US" sz="2800" dirty="0"/>
              <a:t>Competition is </a:t>
            </a:r>
            <a:r>
              <a:rPr lang="en-US" sz="2800" dirty="0">
                <a:solidFill>
                  <a:srgbClr val="0000FF"/>
                </a:solidFill>
              </a:rPr>
              <a:t>not always a straight forward</a:t>
            </a:r>
            <a:r>
              <a:rPr lang="en-US" sz="2800" dirty="0"/>
              <a:t>, and can occur in </a:t>
            </a:r>
            <a:r>
              <a:rPr lang="en-US" sz="2800" dirty="0">
                <a:solidFill>
                  <a:srgbClr val="FF0066"/>
                </a:solidFill>
              </a:rPr>
              <a:t>both direct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FF0066"/>
                </a:solidFill>
              </a:rPr>
              <a:t>indirect fashion</a:t>
            </a:r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12714539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411162"/>
          </a:xfrm>
        </p:spPr>
        <p:txBody>
          <a:bodyPr>
            <a:normAutofit fontScale="90000"/>
          </a:bodyPr>
          <a:lstStyle/>
          <a:p>
            <a:pPr algn="r"/>
            <a:r>
              <a:rPr lang="en-US" sz="2700" dirty="0"/>
              <a:t>Con’t…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867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In evolutionary theory, this </a:t>
            </a:r>
            <a:r>
              <a:rPr lang="en-US" sz="2800" dirty="0">
                <a:solidFill>
                  <a:srgbClr val="FF0066"/>
                </a:solidFill>
              </a:rPr>
              <a:t>competition within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FF0066"/>
                </a:solidFill>
              </a:rPr>
              <a:t>between species</a:t>
            </a:r>
            <a:r>
              <a:rPr lang="en-US" sz="2800" dirty="0"/>
              <a:t> for resources </a:t>
            </a:r>
            <a:r>
              <a:rPr lang="en-US" sz="2800" dirty="0">
                <a:solidFill>
                  <a:srgbClr val="0000FF"/>
                </a:solidFill>
              </a:rPr>
              <a:t>plays a critical role in natural selection</a:t>
            </a:r>
            <a:r>
              <a:rPr lang="en-US" sz="2800" dirty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200" b="1" dirty="0"/>
              <a:t>Types of competition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The following terms describe mechanisms by which competition occurs, which can generally be divided into </a:t>
            </a:r>
            <a:r>
              <a:rPr lang="en-US" sz="2800" dirty="0">
                <a:solidFill>
                  <a:srgbClr val="FF0066"/>
                </a:solidFill>
              </a:rPr>
              <a:t>direct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FF0066"/>
                </a:solidFill>
              </a:rPr>
              <a:t>indirect</a:t>
            </a:r>
            <a:r>
              <a:rPr lang="en-US" sz="2800" dirty="0"/>
              <a:t>.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800" dirty="0"/>
              <a:t>Broadly: </a:t>
            </a:r>
            <a:r>
              <a:rPr lang="en-US" sz="2800" b="1" dirty="0"/>
              <a:t>two </a:t>
            </a:r>
            <a:r>
              <a:rPr lang="en-US" sz="2800" dirty="0"/>
              <a:t>types of competition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800" dirty="0"/>
              <a:t>1.</a:t>
            </a:r>
            <a:r>
              <a:rPr lang="en-US" sz="2800" b="1" dirty="0"/>
              <a:t>Intra-specific (b/n the same species) and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800" b="1" dirty="0"/>
              <a:t>2. </a:t>
            </a:r>
            <a:r>
              <a:rPr lang="en-US" sz="2800" b="1" dirty="0" err="1"/>
              <a:t>Interspecific</a:t>
            </a:r>
            <a:r>
              <a:rPr lang="en-US" sz="2800" b="1" dirty="0"/>
              <a:t> competitions (b/n different species)</a:t>
            </a:r>
          </a:p>
          <a:p>
            <a:pPr algn="just"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6686184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11162"/>
          </a:xfrm>
        </p:spPr>
        <p:txBody>
          <a:bodyPr>
            <a:noAutofit/>
          </a:bodyPr>
          <a:lstStyle/>
          <a:p>
            <a:pPr algn="r"/>
            <a:r>
              <a:rPr lang="en-US" sz="2400" dirty="0"/>
              <a:t>Con’t…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457200"/>
            <a:ext cx="8991600" cy="6248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b="1" dirty="0"/>
              <a:t>Intra-specific competition (b/n same species) </a:t>
            </a:r>
          </a:p>
          <a:p>
            <a:pPr algn="just"/>
            <a:r>
              <a:rPr lang="en-US" sz="2800" dirty="0"/>
              <a:t>When </a:t>
            </a:r>
            <a:r>
              <a:rPr lang="en-US" sz="2800" dirty="0">
                <a:solidFill>
                  <a:srgbClr val="FF0066"/>
                </a:solidFill>
              </a:rPr>
              <a:t>resources are limited</a:t>
            </a:r>
            <a:r>
              <a:rPr lang="en-US" sz="2800" dirty="0"/>
              <a:t>, a population may exhibit either </a:t>
            </a:r>
            <a:r>
              <a:rPr lang="en-US" sz="2800" dirty="0">
                <a:solidFill>
                  <a:srgbClr val="FF0066"/>
                </a:solidFill>
              </a:rPr>
              <a:t>scramble</a:t>
            </a:r>
            <a:r>
              <a:rPr lang="en-US" sz="2800" dirty="0"/>
              <a:t> or </a:t>
            </a:r>
            <a:r>
              <a:rPr lang="en-US" sz="2800" dirty="0">
                <a:solidFill>
                  <a:srgbClr val="FF0066"/>
                </a:solidFill>
              </a:rPr>
              <a:t>contest completion</a:t>
            </a:r>
          </a:p>
          <a:p>
            <a:pPr algn="just"/>
            <a:r>
              <a:rPr lang="en-US" sz="2800" dirty="0"/>
              <a:t>In </a:t>
            </a:r>
            <a:r>
              <a:rPr lang="en-US" sz="2800" b="1" dirty="0">
                <a:solidFill>
                  <a:srgbClr val="0000FF"/>
                </a:solidFill>
              </a:rPr>
              <a:t>scramble completion</a:t>
            </a:r>
            <a:r>
              <a:rPr lang="en-US" sz="2800" dirty="0"/>
              <a:t>, all the individuals of a population can </a:t>
            </a:r>
            <a:r>
              <a:rPr lang="en-US" sz="2800" dirty="0">
                <a:solidFill>
                  <a:srgbClr val="FF0066"/>
                </a:solidFill>
              </a:rPr>
              <a:t>share the available resources equally</a:t>
            </a:r>
            <a:endParaRPr lang="en-US" sz="2800" dirty="0"/>
          </a:p>
          <a:p>
            <a:pPr algn="just"/>
            <a:r>
              <a:rPr lang="en-US" sz="2800" dirty="0"/>
              <a:t>In this completion </a:t>
            </a:r>
            <a:r>
              <a:rPr lang="en-US" sz="2800" dirty="0">
                <a:solidFill>
                  <a:srgbClr val="FF0066"/>
                </a:solidFill>
              </a:rPr>
              <a:t>none of them gets enough resource </a:t>
            </a:r>
            <a:r>
              <a:rPr lang="en-US" sz="2800" dirty="0"/>
              <a:t>that enable them for growth, reproduction etc., but </a:t>
            </a:r>
            <a:r>
              <a:rPr lang="en-US" sz="2800" dirty="0">
                <a:solidFill>
                  <a:srgbClr val="FF0066"/>
                </a:solidFill>
              </a:rPr>
              <a:t>the population density remains high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FF0066"/>
                </a:solidFill>
              </a:rPr>
              <a:t>competition remains intense</a:t>
            </a:r>
          </a:p>
          <a:p>
            <a:pPr algn="just"/>
            <a:r>
              <a:rPr lang="en-US" sz="2800" dirty="0"/>
              <a:t>In </a:t>
            </a:r>
            <a:r>
              <a:rPr lang="en-US" sz="2800" b="1" dirty="0">
                <a:solidFill>
                  <a:srgbClr val="0000FF"/>
                </a:solidFill>
              </a:rPr>
              <a:t>contest completion </a:t>
            </a:r>
            <a:r>
              <a:rPr lang="en-US" sz="2800" dirty="0"/>
              <a:t>some individuals </a:t>
            </a:r>
            <a:r>
              <a:rPr lang="en-US" sz="2800" dirty="0">
                <a:solidFill>
                  <a:srgbClr val="FF0066"/>
                </a:solidFill>
              </a:rPr>
              <a:t>claim enough resources </a:t>
            </a:r>
            <a:r>
              <a:rPr lang="en-US" sz="2800" dirty="0"/>
              <a:t>for survival and reproduction denying the share of others for the resource. </a:t>
            </a:r>
          </a:p>
          <a:p>
            <a:pPr algn="just"/>
            <a:r>
              <a:rPr lang="en-US" sz="2800" dirty="0"/>
              <a:t>In the habitat with </a:t>
            </a:r>
            <a:r>
              <a:rPr lang="en-US" sz="2800" dirty="0">
                <a:solidFill>
                  <a:srgbClr val="FF0066"/>
                </a:solidFill>
              </a:rPr>
              <a:t>stress of limited resources </a:t>
            </a:r>
            <a:r>
              <a:rPr lang="en-US" sz="2800" dirty="0"/>
              <a:t>a species exhibit </a:t>
            </a:r>
            <a:r>
              <a:rPr lang="en-US" sz="2800" dirty="0">
                <a:solidFill>
                  <a:srgbClr val="FF0066"/>
                </a:solidFill>
              </a:rPr>
              <a:t>only one type of completions 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FF0066"/>
                </a:solidFill>
              </a:rPr>
              <a:t>scramble </a:t>
            </a:r>
            <a:r>
              <a:rPr lang="en-US" sz="2800" dirty="0"/>
              <a:t>or</a:t>
            </a:r>
            <a:r>
              <a:rPr lang="en-US" sz="2800" dirty="0">
                <a:solidFill>
                  <a:srgbClr val="FF0066"/>
                </a:solidFill>
              </a:rPr>
              <a:t> contest</a:t>
            </a:r>
            <a:r>
              <a:rPr lang="en-US" sz="2800" dirty="0"/>
              <a:t>)</a:t>
            </a:r>
          </a:p>
          <a:p>
            <a:pPr algn="just"/>
            <a:r>
              <a:rPr lang="en-US" sz="2800" dirty="0"/>
              <a:t>Some species </a:t>
            </a:r>
            <a:r>
              <a:rPr lang="en-US" sz="2800" dirty="0">
                <a:solidFill>
                  <a:srgbClr val="0000FF"/>
                </a:solidFill>
              </a:rPr>
              <a:t>experience scramble completion </a:t>
            </a:r>
            <a:r>
              <a:rPr lang="en-US" sz="2800" dirty="0"/>
              <a:t>while other </a:t>
            </a:r>
            <a:r>
              <a:rPr lang="en-US" sz="2800" dirty="0">
                <a:solidFill>
                  <a:srgbClr val="0000FF"/>
                </a:solidFill>
              </a:rPr>
              <a:t>exhibit contest competition</a:t>
            </a:r>
          </a:p>
        </p:txBody>
      </p:sp>
    </p:spTree>
    <p:extLst>
      <p:ext uri="{BB962C8B-B14F-4D97-AF65-F5344CB8AC3E}">
        <p14:creationId xmlns="" xmlns:p14="http://schemas.microsoft.com/office/powerpoint/2010/main" val="21900062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11162"/>
          </a:xfrm>
        </p:spPr>
        <p:txBody>
          <a:bodyPr>
            <a:normAutofit fontScale="90000"/>
          </a:bodyPr>
          <a:lstStyle/>
          <a:p>
            <a:pPr algn="r"/>
            <a:r>
              <a:rPr lang="en-US" sz="3100" dirty="0"/>
              <a:t>Con’t…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609600"/>
            <a:ext cx="8839200" cy="6096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Both scramble and contest completions have </a:t>
            </a:r>
            <a:r>
              <a:rPr lang="en-US" sz="2400" dirty="0">
                <a:solidFill>
                  <a:srgbClr val="0000FF"/>
                </a:solidFill>
              </a:rPr>
              <a:t>different effects</a:t>
            </a:r>
            <a:r>
              <a:rPr lang="en-US" sz="2400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The </a:t>
            </a:r>
            <a:r>
              <a:rPr lang="en-US" sz="2400" b="1" dirty="0">
                <a:solidFill>
                  <a:srgbClr val="FF0066"/>
                </a:solidFill>
              </a:rPr>
              <a:t>scramble competition </a:t>
            </a:r>
            <a:r>
              <a:rPr lang="en-US" sz="2400" dirty="0"/>
              <a:t>results in </a:t>
            </a:r>
            <a:r>
              <a:rPr lang="en-US" sz="2400" dirty="0">
                <a:solidFill>
                  <a:srgbClr val="0000FF"/>
                </a:solidFill>
              </a:rPr>
              <a:t>chaotic oscillations </a:t>
            </a:r>
            <a:r>
              <a:rPr lang="en-US" sz="2400" dirty="0"/>
              <a:t>in the population over time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It </a:t>
            </a:r>
            <a:r>
              <a:rPr lang="en-US" sz="2400" dirty="0">
                <a:solidFill>
                  <a:srgbClr val="0000FF"/>
                </a:solidFill>
              </a:rPr>
              <a:t>limits the average density of the population </a:t>
            </a:r>
            <a:r>
              <a:rPr lang="en-US" sz="2400" dirty="0"/>
              <a:t>below the carrying capacity of the resource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In </a:t>
            </a:r>
            <a:r>
              <a:rPr lang="en-US" sz="2400" b="1" dirty="0">
                <a:solidFill>
                  <a:srgbClr val="0000FF"/>
                </a:solidFill>
              </a:rPr>
              <a:t>contest completion </a:t>
            </a:r>
            <a:r>
              <a:rPr lang="en-US" sz="2400"/>
              <a:t>the </a:t>
            </a:r>
            <a:r>
              <a:rPr lang="en-US" sz="2400" smtClean="0"/>
              <a:t>res11ource </a:t>
            </a:r>
            <a:r>
              <a:rPr lang="en-US" sz="2400" dirty="0"/>
              <a:t>is </a:t>
            </a:r>
            <a:r>
              <a:rPr lang="en-US" sz="2400" dirty="0">
                <a:solidFill>
                  <a:srgbClr val="FF0066"/>
                </a:solidFill>
              </a:rPr>
              <a:t>confined to a fraction of a population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en-US" sz="2400" dirty="0"/>
              <a:t>This </a:t>
            </a:r>
            <a:r>
              <a:rPr lang="en-US" sz="2400" dirty="0">
                <a:solidFill>
                  <a:srgbClr val="FF0000"/>
                </a:solidFill>
              </a:rPr>
              <a:t>eliminates the waste of resources, permits the maintenance of a relatively high population density and maintains some numerical constancy</a:t>
            </a:r>
          </a:p>
        </p:txBody>
      </p:sp>
    </p:spTree>
    <p:extLst>
      <p:ext uri="{BB962C8B-B14F-4D97-AF65-F5344CB8AC3E}">
        <p14:creationId xmlns="" xmlns:p14="http://schemas.microsoft.com/office/powerpoint/2010/main" val="21224583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11162"/>
          </a:xfrm>
        </p:spPr>
        <p:txBody>
          <a:bodyPr>
            <a:noAutofit/>
          </a:bodyPr>
          <a:lstStyle/>
          <a:p>
            <a:pPr algn="r"/>
            <a:r>
              <a:rPr lang="en-US" sz="2400" dirty="0"/>
              <a:t>Con’t…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609600"/>
            <a:ext cx="8839200" cy="6096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650" dirty="0"/>
              <a:t>Intraspecific competition occurs when </a:t>
            </a:r>
            <a:r>
              <a:rPr lang="en-US" sz="2650" dirty="0">
                <a:solidFill>
                  <a:srgbClr val="FF0066"/>
                </a:solidFill>
              </a:rPr>
              <a:t>members of the same species vie for the same resources in an ecosystem</a:t>
            </a:r>
            <a:r>
              <a:rPr lang="en-US" sz="2650" dirty="0"/>
              <a:t> (</a:t>
            </a:r>
            <a:r>
              <a:rPr lang="en-US" sz="2650" dirty="0">
                <a:solidFill>
                  <a:srgbClr val="FF0066"/>
                </a:solidFill>
              </a:rPr>
              <a:t>food, light, nutrients,</a:t>
            </a:r>
            <a:r>
              <a:rPr lang="en-US" sz="2650" dirty="0"/>
              <a:t> and </a:t>
            </a:r>
            <a:r>
              <a:rPr lang="en-US" sz="2650" dirty="0">
                <a:solidFill>
                  <a:srgbClr val="FF0066"/>
                </a:solidFill>
              </a:rPr>
              <a:t>space</a:t>
            </a:r>
            <a:r>
              <a:rPr lang="en-US" sz="2650" dirty="0"/>
              <a:t>). </a:t>
            </a:r>
          </a:p>
          <a:p>
            <a:pPr algn="just">
              <a:lnSpc>
                <a:spcPct val="150000"/>
              </a:lnSpc>
            </a:pPr>
            <a:r>
              <a:rPr lang="en-US" sz="2650" dirty="0"/>
              <a:t>For example, two trees growing close together will </a:t>
            </a:r>
            <a:r>
              <a:rPr lang="en-US" sz="2650" dirty="0">
                <a:solidFill>
                  <a:srgbClr val="0000FF"/>
                </a:solidFill>
              </a:rPr>
              <a:t>compete for light </a:t>
            </a:r>
            <a:r>
              <a:rPr lang="en-US" sz="2650" dirty="0"/>
              <a:t>above ground, and </a:t>
            </a:r>
            <a:r>
              <a:rPr lang="en-US" sz="2650" dirty="0">
                <a:solidFill>
                  <a:srgbClr val="FF0066"/>
                </a:solidFill>
              </a:rPr>
              <a:t>water</a:t>
            </a:r>
            <a:r>
              <a:rPr lang="en-US" sz="2650" dirty="0"/>
              <a:t> and </a:t>
            </a:r>
            <a:r>
              <a:rPr lang="en-US" sz="2650" dirty="0">
                <a:solidFill>
                  <a:srgbClr val="0000FF"/>
                </a:solidFill>
              </a:rPr>
              <a:t>nutrients in the soil</a:t>
            </a:r>
            <a:r>
              <a:rPr lang="en-US" sz="265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650" dirty="0"/>
              <a:t>Adaptations to such an environment include </a:t>
            </a:r>
            <a:r>
              <a:rPr lang="en-US" sz="2650" dirty="0">
                <a:solidFill>
                  <a:srgbClr val="FF0066"/>
                </a:solidFill>
              </a:rPr>
              <a:t>growing taller</a:t>
            </a:r>
            <a:r>
              <a:rPr lang="en-US" sz="2650" dirty="0"/>
              <a:t>, (where the specific prediction provided by the competition model is that </a:t>
            </a:r>
            <a:r>
              <a:rPr lang="en-US" sz="2650" dirty="0">
                <a:solidFill>
                  <a:srgbClr val="FF0066"/>
                </a:solidFill>
              </a:rPr>
              <a:t>all species in such a situation will grow as tall as possible</a:t>
            </a:r>
            <a:r>
              <a:rPr lang="en-US" sz="2650" dirty="0"/>
              <a:t>). or </a:t>
            </a:r>
            <a:r>
              <a:rPr lang="en-US" sz="2650" dirty="0">
                <a:solidFill>
                  <a:srgbClr val="FF0066"/>
                </a:solidFill>
              </a:rPr>
              <a:t>developing a larger root system </a:t>
            </a:r>
            <a:r>
              <a:rPr lang="en-US" sz="2650" dirty="0"/>
              <a:t>(where the specific prediction is that </a:t>
            </a:r>
            <a:r>
              <a:rPr lang="en-US" sz="2650" dirty="0">
                <a:solidFill>
                  <a:srgbClr val="0000FF"/>
                </a:solidFill>
              </a:rPr>
              <a:t>all species in the system will develop very deep root systems</a:t>
            </a:r>
            <a:r>
              <a:rPr lang="en-US" sz="2650" dirty="0"/>
              <a:t>).</a:t>
            </a:r>
          </a:p>
        </p:txBody>
      </p:sp>
    </p:spTree>
    <p:extLst>
      <p:ext uri="{BB962C8B-B14F-4D97-AF65-F5344CB8AC3E}">
        <p14:creationId xmlns="" xmlns:p14="http://schemas.microsoft.com/office/powerpoint/2010/main" val="30534524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11162"/>
          </a:xfrm>
        </p:spPr>
        <p:txBody>
          <a:bodyPr>
            <a:noAutofit/>
          </a:bodyPr>
          <a:lstStyle/>
          <a:p>
            <a:pPr algn="r"/>
            <a:r>
              <a:rPr lang="en-US" sz="2400" dirty="0"/>
              <a:t>Con’t…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457200"/>
            <a:ext cx="8839200" cy="6172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/>
              <a:t>Inter-specific competition</a:t>
            </a:r>
          </a:p>
          <a:p>
            <a:pPr algn="just"/>
            <a:r>
              <a:rPr lang="en-US" sz="2800" dirty="0"/>
              <a:t>Individuals of two different species sharing the </a:t>
            </a:r>
            <a:r>
              <a:rPr lang="en-US" sz="2800" dirty="0">
                <a:solidFill>
                  <a:srgbClr val="FF0066"/>
                </a:solidFill>
              </a:rPr>
              <a:t>same resource in the same area </a:t>
            </a:r>
            <a:r>
              <a:rPr lang="en-US" sz="2800" dirty="0"/>
              <a:t>may compete for it. </a:t>
            </a:r>
          </a:p>
          <a:p>
            <a:pPr algn="just"/>
            <a:r>
              <a:rPr lang="en-US" sz="2800" dirty="0"/>
              <a:t>If the resource </a:t>
            </a:r>
            <a:r>
              <a:rPr lang="en-US" sz="2800" dirty="0">
                <a:solidFill>
                  <a:srgbClr val="0000FF"/>
                </a:solidFill>
              </a:rPr>
              <a:t>cannot support both populations</a:t>
            </a:r>
            <a:r>
              <a:rPr lang="en-US" sz="2800" dirty="0"/>
              <a:t>, then lowered fecundity, growth, or survival may result in at least one species.</a:t>
            </a:r>
          </a:p>
          <a:p>
            <a:pPr algn="just"/>
            <a:r>
              <a:rPr lang="en-US" sz="2800" dirty="0"/>
              <a:t>Interspecific competition has </a:t>
            </a:r>
            <a:r>
              <a:rPr lang="en-US" sz="2800" dirty="0">
                <a:solidFill>
                  <a:srgbClr val="FF0066"/>
                </a:solidFill>
              </a:rPr>
              <a:t>the potential to alter populations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FF0066"/>
                </a:solidFill>
              </a:rPr>
              <a:t>communities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FF0066"/>
                </a:solidFill>
              </a:rPr>
              <a:t>the evolution of interacting species.</a:t>
            </a:r>
          </a:p>
          <a:p>
            <a:pPr algn="just"/>
            <a:r>
              <a:rPr lang="en-US" sz="2800" dirty="0"/>
              <a:t>Interspecific competition, like intraspecific competition, </a:t>
            </a:r>
            <a:r>
              <a:rPr lang="en-US" sz="2800" dirty="0">
                <a:solidFill>
                  <a:srgbClr val="0000FF"/>
                </a:solidFill>
              </a:rPr>
              <a:t>involves the seeking of a scarce resource</a:t>
            </a:r>
            <a:r>
              <a:rPr lang="en-US" sz="2800" dirty="0"/>
              <a:t>, but </a:t>
            </a:r>
            <a:r>
              <a:rPr lang="en-US" sz="2800" dirty="0">
                <a:solidFill>
                  <a:srgbClr val="0000FF"/>
                </a:solidFill>
              </a:rPr>
              <a:t>more than one species involve in the competition</a:t>
            </a:r>
            <a:r>
              <a:rPr lang="en-US" sz="2800" dirty="0"/>
              <a:t>. </a:t>
            </a:r>
          </a:p>
          <a:p>
            <a:pPr algn="just"/>
            <a:r>
              <a:rPr lang="en-US" sz="2800" dirty="0"/>
              <a:t>Both intraspecific and interspecific completions </a:t>
            </a:r>
            <a:r>
              <a:rPr lang="en-US" sz="2800" dirty="0">
                <a:solidFill>
                  <a:srgbClr val="FF0066"/>
                </a:solidFill>
              </a:rPr>
              <a:t>may happen simultaneously.</a:t>
            </a:r>
          </a:p>
          <a:p>
            <a:pPr algn="just"/>
            <a:r>
              <a:rPr lang="en-US" sz="2800" dirty="0"/>
              <a:t>Interspecific competition is of </a:t>
            </a:r>
            <a:r>
              <a:rPr lang="en-US" sz="2800" dirty="0">
                <a:solidFill>
                  <a:srgbClr val="0000FF"/>
                </a:solidFill>
              </a:rPr>
              <a:t>two types.</a:t>
            </a:r>
          </a:p>
          <a:p>
            <a:pPr marL="0" indent="0" algn="just">
              <a:buNone/>
            </a:pPr>
            <a:r>
              <a:rPr lang="en-US" sz="2800" dirty="0"/>
              <a:t>                 1. Interference competition</a:t>
            </a:r>
          </a:p>
          <a:p>
            <a:pPr marL="0" indent="0" algn="just">
              <a:buNone/>
            </a:pPr>
            <a:r>
              <a:rPr lang="en-US" sz="2800" dirty="0"/>
              <a:t>                 2. Exploitation competitions</a:t>
            </a:r>
          </a:p>
        </p:txBody>
      </p:sp>
    </p:spTree>
    <p:extLst>
      <p:ext uri="{BB962C8B-B14F-4D97-AF65-F5344CB8AC3E}">
        <p14:creationId xmlns="" xmlns:p14="http://schemas.microsoft.com/office/powerpoint/2010/main" val="13129814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11162"/>
          </a:xfrm>
        </p:spPr>
        <p:txBody>
          <a:bodyPr>
            <a:noAutofit/>
          </a:bodyPr>
          <a:lstStyle/>
          <a:p>
            <a:pPr algn="r"/>
            <a:r>
              <a:rPr lang="en-US" sz="2400" dirty="0"/>
              <a:t>Con’t…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533400"/>
            <a:ext cx="8839200" cy="61722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b="1" dirty="0">
                <a:solidFill>
                  <a:srgbClr val="0000FF"/>
                </a:solidFill>
              </a:rPr>
              <a:t>Interference competition </a:t>
            </a:r>
            <a:r>
              <a:rPr lang="en-US" sz="2800" dirty="0"/>
              <a:t>equates</a:t>
            </a:r>
            <a:r>
              <a:rPr lang="en-US" sz="2800" b="1" dirty="0"/>
              <a:t> </a:t>
            </a:r>
            <a:r>
              <a:rPr lang="en-US" sz="2800" dirty="0"/>
              <a:t>with </a:t>
            </a:r>
            <a:r>
              <a:rPr lang="en-US" sz="2800" dirty="0">
                <a:solidFill>
                  <a:srgbClr val="FF0066"/>
                </a:solidFill>
              </a:rPr>
              <a:t>contest competition</a:t>
            </a:r>
            <a:r>
              <a:rPr lang="en-US" sz="2800" dirty="0"/>
              <a:t>. </a:t>
            </a:r>
          </a:p>
          <a:p>
            <a:pPr algn="just"/>
            <a:r>
              <a:rPr lang="en-US" sz="2800" dirty="0"/>
              <a:t>It involves </a:t>
            </a:r>
            <a:r>
              <a:rPr lang="en-US" sz="2800" dirty="0">
                <a:solidFill>
                  <a:srgbClr val="0000FF"/>
                </a:solidFill>
              </a:rPr>
              <a:t>direst</a:t>
            </a:r>
            <a:r>
              <a:rPr lang="en-US" sz="2800" dirty="0"/>
              <a:t> or </a:t>
            </a:r>
            <a:r>
              <a:rPr lang="en-US" sz="2800" dirty="0">
                <a:solidFill>
                  <a:srgbClr val="0000FF"/>
                </a:solidFill>
              </a:rPr>
              <a:t>aggressive interactions </a:t>
            </a:r>
            <a:r>
              <a:rPr lang="en-US" sz="2800" dirty="0"/>
              <a:t>(in animals) between competitors. </a:t>
            </a:r>
          </a:p>
          <a:p>
            <a:pPr algn="just"/>
            <a:r>
              <a:rPr lang="en-US" sz="2800" dirty="0"/>
              <a:t>In this competition there is a </a:t>
            </a:r>
            <a:r>
              <a:rPr lang="en-US" sz="2800" dirty="0">
                <a:solidFill>
                  <a:srgbClr val="FF0066"/>
                </a:solidFill>
              </a:rPr>
              <a:t>direct interaction between competitors </a:t>
            </a:r>
            <a:r>
              <a:rPr lang="en-US" sz="2800" dirty="0"/>
              <a:t>in which </a:t>
            </a:r>
            <a:r>
              <a:rPr lang="en-US" sz="2800" dirty="0">
                <a:solidFill>
                  <a:srgbClr val="0000FF"/>
                </a:solidFill>
              </a:rPr>
              <a:t>one denies the access to the resources by another.</a:t>
            </a:r>
          </a:p>
          <a:p>
            <a:pPr algn="just">
              <a:buNone/>
            </a:pPr>
            <a:r>
              <a:rPr lang="en-US" sz="2800" b="1" dirty="0">
                <a:solidFill>
                  <a:srgbClr val="FF0066"/>
                </a:solidFill>
              </a:rPr>
              <a:t>Exploitation competition </a:t>
            </a:r>
            <a:r>
              <a:rPr lang="en-US" sz="2800" dirty="0"/>
              <a:t>is similar to </a:t>
            </a:r>
            <a:r>
              <a:rPr lang="en-US" sz="2800" dirty="0">
                <a:solidFill>
                  <a:srgbClr val="FF0066"/>
                </a:solidFill>
              </a:rPr>
              <a:t>scramble competition</a:t>
            </a:r>
            <a:r>
              <a:rPr lang="en-US" sz="2800" dirty="0"/>
              <a:t>. </a:t>
            </a:r>
          </a:p>
          <a:p>
            <a:pPr algn="just"/>
            <a:r>
              <a:rPr lang="en-US" sz="2800" dirty="0"/>
              <a:t>In this type of competition, the species </a:t>
            </a:r>
            <a:r>
              <a:rPr lang="en-US" sz="2800" dirty="0">
                <a:solidFill>
                  <a:srgbClr val="0000FF"/>
                </a:solidFill>
              </a:rPr>
              <a:t>use the same resources such as food</a:t>
            </a:r>
            <a:r>
              <a:rPr lang="en-US" sz="2800" dirty="0"/>
              <a:t>. This </a:t>
            </a:r>
            <a:r>
              <a:rPr lang="en-US" sz="2800" dirty="0">
                <a:solidFill>
                  <a:srgbClr val="0000FF"/>
                </a:solidFill>
              </a:rPr>
              <a:t>depletes the availability of the resources</a:t>
            </a:r>
            <a:r>
              <a:rPr lang="en-US" sz="2800" dirty="0"/>
              <a:t> for another. </a:t>
            </a:r>
          </a:p>
          <a:p>
            <a:pPr algn="just"/>
            <a:r>
              <a:rPr lang="en-US" sz="2800" dirty="0"/>
              <a:t>The outcome is determined by </a:t>
            </a:r>
            <a:r>
              <a:rPr lang="en-US" sz="2800" dirty="0">
                <a:solidFill>
                  <a:srgbClr val="FF0066"/>
                </a:solidFill>
              </a:rPr>
              <a:t>how efficiently each of the competitors uses the resources. </a:t>
            </a:r>
          </a:p>
          <a:p>
            <a:pPr algn="just"/>
            <a:r>
              <a:rPr lang="en-US" sz="2800" dirty="0"/>
              <a:t>This results in </a:t>
            </a:r>
            <a:r>
              <a:rPr lang="en-US" sz="2800" dirty="0">
                <a:solidFill>
                  <a:srgbClr val="0000FF"/>
                </a:solidFill>
              </a:rPr>
              <a:t>reduced growth of all competitors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563562"/>
          </a:xfrm>
        </p:spPr>
        <p:txBody>
          <a:bodyPr>
            <a:noAutofit/>
          </a:bodyPr>
          <a:lstStyle/>
          <a:p>
            <a:pPr algn="r"/>
            <a:r>
              <a:rPr lang="en-US" sz="2400" dirty="0"/>
              <a:t>Con’t…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304800"/>
            <a:ext cx="8839200" cy="63246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Population ecology</a:t>
            </a:r>
            <a:r>
              <a:rPr lang="en-US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the study of populations in relation to their environment. OR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It is the study of interactions within a population &amp; their environment (i.e. the interaction is </a:t>
            </a:r>
            <a:r>
              <a:rPr lang="en-US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intraspecific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general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population ecology addresses the following </a:t>
            </a:r>
            <a:r>
              <a:rPr lang="en-US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five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main aspects of population</a:t>
            </a:r>
          </a:p>
          <a:p>
            <a:pPr lvl="1" algn="just">
              <a:lnSpc>
                <a:spcPct val="150000"/>
              </a:lnSpc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Namely: </a:t>
            </a:r>
          </a:p>
          <a:p>
            <a:pPr lvl="3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>
                <a:latin typeface="Aparajita" pitchFamily="34" charset="0"/>
                <a:cs typeface="Aparajita" pitchFamily="34" charset="0"/>
              </a:rPr>
              <a:t>Population Characteristics</a:t>
            </a:r>
          </a:p>
          <a:p>
            <a:pPr lvl="3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>
                <a:latin typeface="Aparajita" pitchFamily="34" charset="0"/>
                <a:cs typeface="Aparajita" pitchFamily="34" charset="0"/>
              </a:rPr>
              <a:t>Population Dynamics/Growth </a:t>
            </a:r>
          </a:p>
          <a:p>
            <a:pPr lvl="3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>
                <a:latin typeface="Aparajita" pitchFamily="34" charset="0"/>
                <a:cs typeface="Aparajita" pitchFamily="34" charset="0"/>
              </a:rPr>
              <a:t>Population Regulation</a:t>
            </a:r>
          </a:p>
          <a:p>
            <a:pPr lvl="3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>
                <a:latin typeface="Aparajita" pitchFamily="34" charset="0"/>
                <a:cs typeface="Aparajita" pitchFamily="34" charset="0"/>
              </a:rPr>
              <a:t> Population Interactions </a:t>
            </a:r>
          </a:p>
          <a:p>
            <a:pPr lvl="3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>
                <a:latin typeface="Aparajita" pitchFamily="34" charset="0"/>
                <a:cs typeface="Aparajita" pitchFamily="34" charset="0"/>
              </a:rPr>
              <a:t> Human Population </a:t>
            </a:r>
          </a:p>
          <a:p>
            <a:pPr marL="1139825" indent="-450850">
              <a:lnSpc>
                <a:spcPct val="150000"/>
              </a:lnSpc>
              <a:buFont typeface="Courier New" pitchFamily="49" charset="0"/>
              <a:buChar char="o"/>
            </a:pPr>
            <a:endParaRPr lang="en-US" sz="22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Population interaction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58674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Interaction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is the situation in which two or more organisms 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 up on one another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produce a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new effect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The new effect (situation) produced by organisms interaction my be 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beneficial (+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or harmful (-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There are five general types of organisms interaction in the habitat.</a:t>
            </a:r>
          </a:p>
          <a:p>
            <a:pPr algn="just">
              <a:buNone/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These are: </a:t>
            </a:r>
          </a:p>
          <a:p>
            <a:pPr lvl="3" algn="just"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Mutualism</a:t>
            </a:r>
          </a:p>
          <a:p>
            <a:pPr lvl="3" algn="just"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Commensalism</a:t>
            </a:r>
          </a:p>
          <a:p>
            <a:pPr lvl="3" algn="just"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Exploitation</a:t>
            </a:r>
          </a:p>
          <a:p>
            <a:pPr lvl="3" algn="just"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Amensalism</a:t>
            </a:r>
          </a:p>
          <a:p>
            <a:pPr lvl="3" algn="just"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Competition</a:t>
            </a:r>
          </a:p>
          <a:p>
            <a:pPr lvl="3" algn="just">
              <a:buNone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3" algn="just">
              <a:buFont typeface="Wingdings" pitchFamily="2" charset="2"/>
              <a:buChar char="§"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>
            <a:normAutofit/>
          </a:bodyPr>
          <a:lstStyle/>
          <a:p>
            <a:pPr algn="r"/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991600" cy="6400800"/>
          </a:xfrm>
        </p:spPr>
        <p:txBody>
          <a:bodyPr>
            <a:noAutofit/>
          </a:bodyPr>
          <a:lstStyle/>
          <a:p>
            <a:pPr marL="342900" lvl="3" indent="-342900">
              <a:buNone/>
            </a:pP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1) Mutualism</a:t>
            </a:r>
          </a:p>
          <a:p>
            <a:pPr>
              <a:buFont typeface="Wingdings" pitchFamily="2" charset="2"/>
              <a:buChar char="q"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It is the interaction of organisms for the benefit of both spp.</a:t>
            </a:r>
          </a:p>
          <a:p>
            <a:pPr>
              <a:buFont typeface="Wingdings" pitchFamily="2" charset="2"/>
              <a:buChar char="q"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The effect of this interaction is 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(+/+)</a:t>
            </a:r>
          </a:p>
          <a:p>
            <a:pPr>
              <a:buFont typeface="Wingdings" pitchFamily="2" charset="2"/>
              <a:buChar char="q"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It classified in to the following:</a:t>
            </a:r>
          </a:p>
          <a:p>
            <a:pPr marL="406400" indent="-349250">
              <a:buAutoNum type="alphaLcParenR"/>
            </a:pPr>
            <a:r>
              <a:rPr lang="en-US" sz="27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Obligate mutualism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– the interaction is necessary (must) for the survival of both species.</a:t>
            </a:r>
          </a:p>
          <a:p>
            <a:pPr marL="406400" indent="-349250">
              <a:buFont typeface="Wingdings" pitchFamily="2" charset="2"/>
              <a:buChar char="ü"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Neither of the species can persist with out interaction</a:t>
            </a:r>
          </a:p>
          <a:p>
            <a:pPr marL="406400" indent="-349250">
              <a:buNone/>
            </a:pPr>
            <a:r>
              <a:rPr lang="en-US" sz="2700" b="1" i="1" dirty="0">
                <a:latin typeface="Times New Roman" pitchFamily="18" charset="0"/>
                <a:cs typeface="Times New Roman" pitchFamily="18" charset="0"/>
              </a:rPr>
              <a:t>Example,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the association fungus &amp; algae (Lichen) to survive on bare rock surface</a:t>
            </a:r>
          </a:p>
          <a:p>
            <a:pPr marL="457200" indent="-400050">
              <a:buNone/>
            </a:pPr>
            <a:r>
              <a:rPr lang="en-US" sz="27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Facultative mutualism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–  the interaction is good for the wellness of both species.</a:t>
            </a:r>
          </a:p>
          <a:p>
            <a:pPr marL="457200" indent="-400050">
              <a:buFont typeface="Wingdings" pitchFamily="2" charset="2"/>
              <a:buChar char="ü"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Both species can persist on their own.</a:t>
            </a:r>
          </a:p>
          <a:p>
            <a:pPr marL="403225" lvl="1" indent="-346075">
              <a:buNone/>
            </a:pPr>
            <a:r>
              <a:rPr lang="en-US" sz="2700" b="1" i="1" dirty="0">
                <a:latin typeface="Times New Roman" pitchFamily="18" charset="0"/>
                <a:cs typeface="Times New Roman" pitchFamily="18" charset="0"/>
              </a:rPr>
              <a:t>Example, </a:t>
            </a:r>
            <a:r>
              <a:rPr lang="en-US" sz="27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Crocodile &amp; tooth cleaning birds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pPr marL="571500" indent="-514350">
              <a:buNone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/>
          </a:bodyPr>
          <a:lstStyle/>
          <a:p>
            <a:pPr algn="r"/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6019800"/>
          </a:xfrm>
        </p:spPr>
        <p:txBody>
          <a:bodyPr/>
          <a:lstStyle/>
          <a:p>
            <a:pPr marL="342900" lvl="3" indent="-342900">
              <a:lnSpc>
                <a:spcPct val="150000"/>
              </a:lnSpc>
              <a:buNone/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Facultative-obligate mutualism</a:t>
            </a:r>
          </a:p>
          <a:p>
            <a:pPr marL="342900" lvl="3" indent="-342900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this type of interaction, only one species can persist with out the obligate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mutualist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3" indent="-342900">
              <a:buFont typeface="Wingdings" pitchFamily="2" charset="2"/>
              <a:buChar char="ü"/>
            </a:pP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Thus,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obligate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mutualist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will go to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extinict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if this interaction is too weak.</a:t>
            </a:r>
          </a:p>
          <a:p>
            <a:pPr marL="342900" lvl="3" indent="-342900">
              <a:lnSpc>
                <a:spcPct val="150000"/>
              </a:lnSpc>
              <a:buNone/>
            </a:pP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2) Commensalism</a:t>
            </a:r>
          </a:p>
          <a:p>
            <a:pPr marL="342900" lvl="3" indent="-342900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is the interaction in which two or more species are associated and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at least one species derives a benefit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where as the other is neither benefited nor harmed.</a:t>
            </a:r>
          </a:p>
          <a:p>
            <a:pPr marL="342900" lvl="3" indent="-342900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effect of this interaction is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(+ / 0).</a:t>
            </a:r>
          </a:p>
          <a:p>
            <a:pPr marL="342900" lvl="3" indent="-342900">
              <a:buNone/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Example,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Climber and tree 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991600" cy="61722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Exploitation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is the action of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utilizing (eating) one another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effect of this interaction is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(+ / -).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exploitation interaction is of two types.</a:t>
            </a:r>
          </a:p>
          <a:p>
            <a:pPr marL="347663" indent="-347663" algn="just">
              <a:buAutoNum type="alphaLcParenR"/>
            </a:pP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Parasitism:-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the interaction in which one organism(the parasite) is benefited and the other organism (the host) is harmed.</a:t>
            </a:r>
          </a:p>
          <a:p>
            <a:pPr marL="1089025" lvl="2" indent="-288925" algn="just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Example, 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Tapeworm &amp; human being</a:t>
            </a:r>
          </a:p>
          <a:p>
            <a:pPr marL="349250" indent="-349250" algn="just">
              <a:buNone/>
            </a:pP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b)Predation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:-is the interaction in which one organism (predator) is benefited by eating the other organism (prey).</a:t>
            </a:r>
          </a:p>
          <a:p>
            <a:pPr marL="1089025" lvl="2" indent="-288925" algn="just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Example, 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Cat &amp; rat</a:t>
            </a:r>
          </a:p>
          <a:p>
            <a:pPr marL="514350" indent="-514350" algn="just">
              <a:buFont typeface="Wingdings" pitchFamily="2" charset="2"/>
              <a:buChar char="q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Explain the difference between 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parasitism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predator.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pPr algn="r"/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458200" cy="6248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4) Amensalism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is the interaction in which one species is harmed and the other species remain unaffected.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is rare in nature.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effect of this interaction is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(- / 0)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5)Competition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is the interaction that affects both species negatively.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effect of this interaction is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(- / -)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mostly observed in a habitat with a limited resources.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7620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Table: summary on different types of interaction.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68519887"/>
              </p:ext>
            </p:extLst>
          </p:nvPr>
        </p:nvGraphicFramePr>
        <p:xfrm>
          <a:off x="228600" y="762000"/>
          <a:ext cx="8534400" cy="58673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582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489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272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18374">
                <a:tc>
                  <a:txBody>
                    <a:bodyPr/>
                    <a:lstStyle/>
                    <a:p>
                      <a:r>
                        <a:rPr lang="en-US" sz="3200" b="1" i="1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Type</a:t>
                      </a:r>
                      <a:r>
                        <a:rPr lang="en-US" sz="3200" b="1" i="1" baseline="0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of interaction</a:t>
                      </a:r>
                      <a:endParaRPr lang="en-US" sz="3200" b="1" i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Effect on species 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Effect on species 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3628">
                <a:tc>
                  <a:txBody>
                    <a:bodyPr/>
                    <a:lstStyle/>
                    <a:p>
                      <a:r>
                        <a:rPr lang="en-US" sz="28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Neutralism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3628">
                <a:tc>
                  <a:txBody>
                    <a:bodyPr/>
                    <a:lstStyle/>
                    <a:p>
                      <a:r>
                        <a:rPr lang="en-US" sz="2800" b="1" i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Commensalism</a:t>
                      </a:r>
                      <a:endParaRPr lang="en-US" sz="28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3628">
                <a:tc>
                  <a:txBody>
                    <a:bodyPr/>
                    <a:lstStyle/>
                    <a:p>
                      <a:r>
                        <a:rPr lang="en-US" sz="28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Amensalism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3628">
                <a:tc>
                  <a:txBody>
                    <a:bodyPr/>
                    <a:lstStyle/>
                    <a:p>
                      <a:r>
                        <a:rPr lang="en-US" sz="28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Mutualism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3628">
                <a:tc>
                  <a:txBody>
                    <a:bodyPr/>
                    <a:lstStyle/>
                    <a:p>
                      <a:r>
                        <a:rPr lang="en-US" sz="2800" b="1" i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Competition</a:t>
                      </a:r>
                      <a:endParaRPr lang="en-US" sz="28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3628">
                <a:tc>
                  <a:txBody>
                    <a:bodyPr/>
                    <a:lstStyle/>
                    <a:p>
                      <a:r>
                        <a:rPr lang="en-US" sz="28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Predation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93628">
                <a:tc>
                  <a:txBody>
                    <a:bodyPr/>
                    <a:lstStyle/>
                    <a:p>
                      <a:r>
                        <a:rPr lang="en-US" sz="28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Parasitism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93628">
                <a:tc>
                  <a:txBody>
                    <a:bodyPr/>
                    <a:lstStyle/>
                    <a:p>
                      <a:r>
                        <a:rPr lang="en-US" sz="28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Herbivory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5635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Human population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609600"/>
            <a:ext cx="8839200" cy="60960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200" dirty="0"/>
              <a:t>Let us consider the human population growth from </a:t>
            </a:r>
            <a:r>
              <a:rPr lang="en-US" sz="2200" dirty="0">
                <a:solidFill>
                  <a:srgbClr val="0000FF"/>
                </a:solidFill>
              </a:rPr>
              <a:t>10,000,000 B.C to 2018 G.C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200" b="1" dirty="0"/>
              <a:t>           Year                                          Total human population</a:t>
            </a:r>
          </a:p>
          <a:p>
            <a:pPr algn="just">
              <a:lnSpc>
                <a:spcPct val="150000"/>
              </a:lnSpc>
            </a:pPr>
            <a:r>
              <a:rPr lang="en-US" sz="2200" dirty="0"/>
              <a:t>10,000,000 B.C                             &gt;5-10 million</a:t>
            </a:r>
          </a:p>
          <a:p>
            <a:pPr algn="just">
              <a:lnSpc>
                <a:spcPct val="150000"/>
              </a:lnSpc>
            </a:pPr>
            <a:r>
              <a:rPr lang="en-US" sz="2200" dirty="0"/>
              <a:t>1AD                                               &gt;170,000,000</a:t>
            </a:r>
          </a:p>
          <a:p>
            <a:pPr algn="just">
              <a:lnSpc>
                <a:spcPct val="150000"/>
              </a:lnSpc>
            </a:pPr>
            <a:r>
              <a:rPr lang="en-US" sz="2200" dirty="0"/>
              <a:t>1800                                              &gt;1,000,000,000 (1 billion) </a:t>
            </a:r>
          </a:p>
          <a:p>
            <a:pPr algn="just">
              <a:lnSpc>
                <a:spcPct val="150000"/>
              </a:lnSpc>
            </a:pPr>
            <a:r>
              <a:rPr lang="en-US" sz="2200" dirty="0"/>
              <a:t>1930                                             &gt;2,000,000,000 (2 billion) </a:t>
            </a:r>
          </a:p>
          <a:p>
            <a:pPr algn="just">
              <a:lnSpc>
                <a:spcPct val="150000"/>
              </a:lnSpc>
            </a:pPr>
            <a:r>
              <a:rPr lang="en-US" sz="2200" dirty="0"/>
              <a:t>1960                                             &gt;3,000,000,000 (3 billion) </a:t>
            </a:r>
          </a:p>
          <a:p>
            <a:pPr algn="just">
              <a:lnSpc>
                <a:spcPct val="150000"/>
              </a:lnSpc>
            </a:pPr>
            <a:r>
              <a:rPr lang="en-US" sz="2200" dirty="0"/>
              <a:t>1975                                            &gt;4,000,000,000 (4 billion) </a:t>
            </a:r>
          </a:p>
          <a:p>
            <a:pPr algn="just">
              <a:lnSpc>
                <a:spcPct val="150000"/>
              </a:lnSpc>
            </a:pPr>
            <a:r>
              <a:rPr lang="en-US" sz="2200" dirty="0"/>
              <a:t>1987                                             &gt;5,000,000,000 (5 billion) </a:t>
            </a:r>
          </a:p>
          <a:p>
            <a:pPr algn="just">
              <a:lnSpc>
                <a:spcPct val="150000"/>
              </a:lnSpc>
            </a:pPr>
            <a:r>
              <a:rPr lang="en-US" sz="2200" dirty="0"/>
              <a:t>1999                                             &gt;6,000,000,000 (6 billion) </a:t>
            </a:r>
          </a:p>
          <a:p>
            <a:pPr algn="just">
              <a:lnSpc>
                <a:spcPct val="150000"/>
              </a:lnSpc>
            </a:pPr>
            <a:r>
              <a:rPr lang="en-US" sz="2200" dirty="0"/>
              <a:t> 2018 		               &gt;7,600,000,000 (7.6 billion) 	         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411162"/>
          </a:xfrm>
        </p:spPr>
        <p:txBody>
          <a:bodyPr>
            <a:normAutofit fontScale="90000"/>
          </a:bodyPr>
          <a:lstStyle/>
          <a:p>
            <a:pPr algn="r"/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Cont…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686800" cy="617220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Human populations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exhibit the same fundamental characteristics as do populations of all other organisms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vital statistics &amp; changes of human population over time is studied by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demography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b="1" dirty="0"/>
              <a:t>Demography</a:t>
            </a:r>
            <a:r>
              <a:rPr lang="en-US" sz="2800" dirty="0"/>
              <a:t> is the study of human </a:t>
            </a:r>
            <a:r>
              <a:rPr lang="en-US" sz="2800" b="1" dirty="0"/>
              <a:t>populations</a:t>
            </a:r>
            <a:r>
              <a:rPr lang="en-US" sz="2800" dirty="0"/>
              <a:t> – their size, composition &amp; distribution across space and the process through which </a:t>
            </a:r>
            <a:r>
              <a:rPr lang="en-US" sz="2800" b="1" dirty="0"/>
              <a:t>populations</a:t>
            </a:r>
            <a:r>
              <a:rPr lang="en-US" sz="2800" dirty="0"/>
              <a:t> change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/>
              <a:t>Births, deaths and migration are the 'big three' of </a:t>
            </a:r>
            <a:r>
              <a:rPr lang="en-US" sz="2800" b="1" dirty="0"/>
              <a:t>demography</a:t>
            </a:r>
            <a:r>
              <a:rPr lang="en-US" sz="2800" dirty="0"/>
              <a:t>, jointly producing </a:t>
            </a:r>
            <a:r>
              <a:rPr lang="en-US" sz="2800" b="1" dirty="0"/>
              <a:t>population</a:t>
            </a:r>
            <a:r>
              <a:rPr lang="en-US" sz="2800" dirty="0"/>
              <a:t> stability or change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/>
              <a:t> 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Currently,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human population size of the world reach about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7.6 billion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b/c the birth rate is more greater than the death rates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001000" cy="487362"/>
          </a:xfrm>
        </p:spPr>
        <p:txBody>
          <a:bodyPr>
            <a:noAutofit/>
          </a:bodyPr>
          <a:lstStyle/>
          <a:p>
            <a:pPr algn="r"/>
            <a:r>
              <a:rPr lang="en-US" sz="2400" dirty="0"/>
              <a:t>Con’t…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763000" cy="63246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/>
              <a:t>The Demographic Transition</a:t>
            </a:r>
          </a:p>
          <a:p>
            <a:pPr algn="just">
              <a:lnSpc>
                <a:spcPct val="150000"/>
              </a:lnSpc>
            </a:pPr>
            <a:r>
              <a:rPr lang="en-US" sz="2700" dirty="0"/>
              <a:t>The transition of human population from </a:t>
            </a:r>
            <a:r>
              <a:rPr lang="en-US" sz="2700" dirty="0">
                <a:solidFill>
                  <a:srgbClr val="0000FF"/>
                </a:solidFill>
              </a:rPr>
              <a:t>high birth rates </a:t>
            </a:r>
            <a:r>
              <a:rPr lang="en-US" sz="2700" dirty="0"/>
              <a:t>and </a:t>
            </a:r>
            <a:r>
              <a:rPr lang="en-US" sz="2700" dirty="0">
                <a:solidFill>
                  <a:srgbClr val="0000FF"/>
                </a:solidFill>
              </a:rPr>
              <a:t>high death rates </a:t>
            </a:r>
            <a:r>
              <a:rPr lang="en-US" sz="2700" dirty="0"/>
              <a:t>to </a:t>
            </a:r>
            <a:r>
              <a:rPr lang="en-US" sz="2700" dirty="0">
                <a:solidFill>
                  <a:srgbClr val="FF0066"/>
                </a:solidFill>
              </a:rPr>
              <a:t>the low birth rates </a:t>
            </a:r>
            <a:r>
              <a:rPr lang="en-US" sz="2700" dirty="0"/>
              <a:t>and </a:t>
            </a:r>
            <a:r>
              <a:rPr lang="en-US" sz="2700" dirty="0">
                <a:solidFill>
                  <a:srgbClr val="FF0066"/>
                </a:solidFill>
              </a:rPr>
              <a:t>death rates </a:t>
            </a:r>
            <a:r>
              <a:rPr lang="en-US" sz="2700" dirty="0"/>
              <a:t>is referred to as </a:t>
            </a:r>
            <a:r>
              <a:rPr lang="en-US" sz="2700" b="1" dirty="0">
                <a:solidFill>
                  <a:srgbClr val="FF0066"/>
                </a:solidFill>
              </a:rPr>
              <a:t>demographic transition</a:t>
            </a:r>
            <a:r>
              <a:rPr lang="en-US" sz="27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700" dirty="0"/>
              <a:t>Demographic transition </a:t>
            </a:r>
            <a:r>
              <a:rPr lang="en-US" sz="2700" dirty="0">
                <a:solidFill>
                  <a:srgbClr val="0000FF"/>
                </a:solidFill>
              </a:rPr>
              <a:t>has three stages</a:t>
            </a:r>
            <a:endParaRPr lang="en-US" sz="2700" dirty="0"/>
          </a:p>
          <a:p>
            <a:pPr algn="just">
              <a:lnSpc>
                <a:spcPct val="150000"/>
              </a:lnSpc>
              <a:buNone/>
            </a:pPr>
            <a:r>
              <a:rPr lang="en-US" sz="2700" b="1" dirty="0">
                <a:solidFill>
                  <a:srgbClr val="FF0066"/>
                </a:solidFill>
              </a:rPr>
              <a:t>Stage 1</a:t>
            </a:r>
            <a:r>
              <a:rPr lang="en-US" sz="2700" b="1" dirty="0"/>
              <a:t>:- </a:t>
            </a:r>
            <a:r>
              <a:rPr lang="en-US" sz="2700" dirty="0"/>
              <a:t>Both birth rates and death rates are high </a:t>
            </a:r>
            <a:r>
              <a:rPr lang="en-US" sz="2700" dirty="0">
                <a:solidFill>
                  <a:srgbClr val="0000FF"/>
                </a:solidFill>
              </a:rPr>
              <a:t>resulting in little growth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700" b="1" dirty="0">
                <a:solidFill>
                  <a:srgbClr val="FF0066"/>
                </a:solidFill>
              </a:rPr>
              <a:t>Stage 2</a:t>
            </a:r>
            <a:r>
              <a:rPr lang="en-US" sz="2700" dirty="0">
                <a:solidFill>
                  <a:srgbClr val="FF0066"/>
                </a:solidFill>
              </a:rPr>
              <a:t>:</a:t>
            </a:r>
            <a:r>
              <a:rPr lang="en-US" sz="2700" dirty="0"/>
              <a:t>- The death rates fall as a result of improved living standards and the birth rates remain high. In the second phase </a:t>
            </a:r>
            <a:r>
              <a:rPr lang="en-US" sz="2700" dirty="0">
                <a:solidFill>
                  <a:srgbClr val="0000FF"/>
                </a:solidFill>
              </a:rPr>
              <a:t>population growth is high</a:t>
            </a:r>
            <a:endParaRPr lang="en-US" sz="2700" dirty="0"/>
          </a:p>
          <a:p>
            <a:pPr algn="just">
              <a:lnSpc>
                <a:spcPct val="150000"/>
              </a:lnSpc>
              <a:buNone/>
            </a:pPr>
            <a:r>
              <a:rPr lang="en-US" sz="2700" b="1" dirty="0">
                <a:solidFill>
                  <a:srgbClr val="FF0066"/>
                </a:solidFill>
              </a:rPr>
              <a:t>Stage 3</a:t>
            </a:r>
            <a:r>
              <a:rPr lang="en-US" sz="2700" dirty="0"/>
              <a:t>:- In the third phase fertility falls and closes the gap between birth and death rates and these results in </a:t>
            </a:r>
            <a:r>
              <a:rPr lang="en-US" sz="2700" dirty="0">
                <a:solidFill>
                  <a:srgbClr val="0000FF"/>
                </a:solidFill>
              </a:rPr>
              <a:t>a slower pace of population growth. </a:t>
            </a:r>
          </a:p>
          <a:p>
            <a:pPr algn="just">
              <a:lnSpc>
                <a:spcPct val="150000"/>
              </a:lnSpc>
            </a:pPr>
            <a:r>
              <a:rPr lang="en-US" sz="2700" dirty="0"/>
              <a:t>The more developed countries </a:t>
            </a:r>
            <a:r>
              <a:rPr lang="en-US" sz="2700" dirty="0">
                <a:solidFill>
                  <a:srgbClr val="FF0066"/>
                </a:solidFill>
              </a:rPr>
              <a:t>went through all the stages </a:t>
            </a:r>
            <a:r>
              <a:rPr lang="en-US" sz="2700" dirty="0"/>
              <a:t>and </a:t>
            </a:r>
            <a:r>
              <a:rPr lang="en-US" sz="2700" dirty="0">
                <a:solidFill>
                  <a:srgbClr val="FF0066"/>
                </a:solidFill>
              </a:rPr>
              <a:t>entered the third stage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258762"/>
          </a:xfrm>
        </p:spPr>
        <p:txBody>
          <a:bodyPr>
            <a:normAutofit fontScale="90000"/>
          </a:bodyPr>
          <a:lstStyle/>
          <a:p>
            <a:pPr algn="r"/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en-US" b="1" i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Factors Affecting Human Population Size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Birth rate and fertility rates</a:t>
            </a:r>
          </a:p>
          <a:p>
            <a:pPr marL="914400" lvl="1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These are affected by:</a:t>
            </a:r>
            <a:endParaRPr lang="en-US" dirty="0"/>
          </a:p>
          <a:p>
            <a:pPr lvl="2" algn="just">
              <a:lnSpc>
                <a:spcPct val="150000"/>
              </a:lnSpc>
              <a:spcBef>
                <a:spcPct val="1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Availability of pension systems</a:t>
            </a:r>
          </a:p>
          <a:p>
            <a:pPr lvl="2" algn="just">
              <a:lnSpc>
                <a:spcPct val="150000"/>
              </a:lnSpc>
              <a:spcBef>
                <a:spcPct val="1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Education for women</a:t>
            </a:r>
          </a:p>
          <a:p>
            <a:pPr lvl="2" algn="just">
              <a:lnSpc>
                <a:spcPct val="150000"/>
              </a:lnSpc>
              <a:spcBef>
                <a:spcPct val="1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Infant mortality rate</a:t>
            </a:r>
          </a:p>
          <a:p>
            <a:pPr lvl="2" algn="just">
              <a:lnSpc>
                <a:spcPct val="150000"/>
              </a:lnSpc>
              <a:spcBef>
                <a:spcPct val="1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Average marrying age</a:t>
            </a:r>
          </a:p>
          <a:p>
            <a:pPr lvl="2" algn="just">
              <a:lnSpc>
                <a:spcPct val="150000"/>
              </a:lnSpc>
              <a:spcBef>
                <a:spcPct val="1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Abortion</a:t>
            </a:r>
          </a:p>
          <a:p>
            <a:pPr lvl="2" algn="just">
              <a:lnSpc>
                <a:spcPct val="150000"/>
              </a:lnSpc>
              <a:spcBef>
                <a:spcPct val="1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Availability of birth control</a:t>
            </a:r>
          </a:p>
          <a:p>
            <a:pPr>
              <a:lnSpc>
                <a:spcPct val="150000"/>
              </a:lnSpc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563562"/>
          </a:xfrm>
        </p:spPr>
        <p:txBody>
          <a:bodyPr>
            <a:noAutofit/>
          </a:bodyPr>
          <a:lstStyle/>
          <a:p>
            <a:pPr algn="r"/>
            <a:r>
              <a:rPr lang="en-US" sz="2800" dirty="0"/>
              <a:t>Con’t…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609600"/>
            <a:ext cx="8839200" cy="6019800"/>
          </a:xfrm>
        </p:spPr>
        <p:txBody>
          <a:bodyPr>
            <a:normAutofit fontScale="92500" lnSpcReduction="10000"/>
          </a:bodyPr>
          <a:lstStyle/>
          <a:p>
            <a:pPr marL="274320" lvl="3" indent="-274320">
              <a:spcBef>
                <a:spcPts val="580"/>
              </a:spcBef>
              <a:buClr>
                <a:schemeClr val="accent1"/>
              </a:buClr>
              <a:buSzPct val="85000"/>
              <a:buNone/>
            </a:pPr>
            <a:r>
              <a:rPr lang="en-US" sz="3000" b="1" dirty="0">
                <a:latin typeface="Aparajita" pitchFamily="34" charset="0"/>
                <a:cs typeface="Aparajita" pitchFamily="34" charset="0"/>
              </a:rPr>
              <a:t>Population Characteristics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 population has various group of characteristics, which are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statistically measured</a:t>
            </a:r>
          </a:p>
          <a:p>
            <a:pPr algn="just"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These are: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Population size &amp; density</a:t>
            </a:r>
          </a:p>
          <a:p>
            <a:pPr algn="just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  b) Population distribution and</a:t>
            </a:r>
          </a:p>
          <a:p>
            <a:pPr algn="just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  c) Population structure</a:t>
            </a:r>
          </a:p>
          <a:p>
            <a:pPr marL="349250" indent="-349250" algn="just">
              <a:buAutoNum type="alphaLcParenR"/>
            </a:pP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Population size &amp; density:</a:t>
            </a:r>
          </a:p>
          <a:p>
            <a:pPr algn="just">
              <a:buFont typeface="Wingdings" pitchFamily="2" charset="2"/>
              <a:buChar char="@"/>
            </a:pP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Size of population (N)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expressed as number of individuals in a population</a:t>
            </a:r>
          </a:p>
          <a:p>
            <a:pPr algn="just">
              <a:buFont typeface="Wingdings" pitchFamily="2" charset="2"/>
              <a:buChar char="@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At any given place, it is determined by the processes of: 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Birth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(B)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Death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(D)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Immigration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(I) – </a:t>
            </a:r>
            <a:r>
              <a:rPr 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new arrivals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of species from outside 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Emigration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(E) – species </a:t>
            </a:r>
            <a:r>
              <a:rPr 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going out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from the group</a:t>
            </a:r>
          </a:p>
          <a:p>
            <a:pPr marL="284163" indent="-284163">
              <a:lnSpc>
                <a:spcPct val="150000"/>
              </a:lnSpc>
              <a:tabLst>
                <a:tab pos="284163" algn="l"/>
              </a:tabLst>
            </a:pPr>
            <a:endParaRPr lang="en-US" sz="22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533400"/>
          </a:xfrm>
        </p:spPr>
        <p:txBody>
          <a:bodyPr>
            <a:noAutofit/>
          </a:bodyPr>
          <a:lstStyle/>
          <a:p>
            <a:pPr algn="r"/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686800" cy="5410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Sex ratios</a:t>
            </a:r>
            <a:endParaRPr lang="en-US" sz="2800" b="1" dirty="0">
              <a:solidFill>
                <a:srgbClr val="00009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057400"/>
            <a:ext cx="1828800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  <a:buClrTx/>
              <a:buFont typeface="Wingdings" pitchFamily="2" charset="2"/>
              <a:buChar char="@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 population’s sex ratio can affect its growth rate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81" r="13055" b="3542"/>
          <a:stretch>
            <a:fillRect/>
          </a:stretch>
        </p:blipFill>
        <p:spPr bwMode="auto">
          <a:xfrm>
            <a:off x="2057400" y="762000"/>
            <a:ext cx="7086600" cy="609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715962"/>
          </a:xfrm>
        </p:spPr>
        <p:txBody>
          <a:bodyPr>
            <a:normAutofit fontScale="90000"/>
          </a:bodyPr>
          <a:lstStyle/>
          <a:p>
            <a:pPr algn="l">
              <a:buFont typeface="Wingdings" pitchFamily="2" charset="2"/>
              <a:buChar char="q"/>
            </a:pP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Age structure                               </a:t>
            </a:r>
            <a:r>
              <a:rPr lang="en-US" sz="31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Cont…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1295400"/>
            <a:ext cx="23622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0" fontAlgn="auto" latinLnBrk="0" hangingPunct="0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@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Age structure can influence population growth rates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127" r="14743" b="3787"/>
          <a:stretch>
            <a:fillRect/>
          </a:stretch>
        </p:blipFill>
        <p:spPr bwMode="auto">
          <a:xfrm>
            <a:off x="2362200" y="990600"/>
            <a:ext cx="6629400" cy="5867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762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Population structure of some world countries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1"/>
            <a:ext cx="8915400" cy="6096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>
              <a:buNone/>
            </a:pPr>
            <a:r>
              <a:rPr lang="en-US" sz="27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Developing countries          </a:t>
            </a:r>
            <a:r>
              <a:rPr lang="en-US" sz="28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Developed countries</a:t>
            </a:r>
            <a:endParaRPr lang="en-US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AE59-2CAC-41FE-B431-55A1037E3436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915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287000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5638800"/>
            <a:ext cx="1029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Ethiopia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86800" y="647700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</a:rPr>
              <a:t>72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962400"/>
            <a:ext cx="196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Middle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" y="4648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667000"/>
            <a:ext cx="101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Old aged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411162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>
                <a:solidFill>
                  <a:schemeClr val="tx1"/>
                </a:solidFill>
                <a:latin typeface="+mn-lt"/>
              </a:rPr>
              <a:t>The impact of human population growth on global environment </a:t>
            </a:r>
            <a:endParaRPr lang="en-US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762000"/>
            <a:ext cx="8839200" cy="58674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GB" altLang="en-US" sz="2200" dirty="0"/>
              <a:t>Improvements in agriculture health and medicine have produced a dramatic rise in the human population</a:t>
            </a:r>
          </a:p>
          <a:p>
            <a:pPr algn="just">
              <a:lnSpc>
                <a:spcPct val="150000"/>
              </a:lnSpc>
            </a:pPr>
            <a:r>
              <a:rPr lang="en-GB" altLang="en-US" sz="2200" dirty="0"/>
              <a:t>This increase in population size leads to an increase in pollution and higher demand for the world’s resources</a:t>
            </a:r>
          </a:p>
          <a:p>
            <a:pPr algn="just">
              <a:lnSpc>
                <a:spcPct val="150000"/>
              </a:lnSpc>
            </a:pPr>
            <a:r>
              <a:rPr lang="en-GB" altLang="en-US" sz="2200" dirty="0"/>
              <a:t>Humans are using up the earth’s resources, including fossil fuels.</a:t>
            </a:r>
          </a:p>
          <a:p>
            <a:pPr algn="just">
              <a:lnSpc>
                <a:spcPct val="150000"/>
              </a:lnSpc>
            </a:pPr>
            <a:r>
              <a:rPr lang="en-GB" altLang="en-US" sz="2200" dirty="0"/>
              <a:t>Burning fossil fuels in cars and power stations produces carbon dioxide, sulphur dioxide  and other greenhouse gases</a:t>
            </a:r>
          </a:p>
          <a:p>
            <a:pPr algn="just">
              <a:lnSpc>
                <a:spcPct val="150000"/>
              </a:lnSpc>
            </a:pPr>
            <a:r>
              <a:rPr lang="en-GB" altLang="en-US" sz="2200" dirty="0"/>
              <a:t>Carbon dioxide traps heat in the atmosphere and causes the temperature of the earth to rise.</a:t>
            </a:r>
          </a:p>
          <a:p>
            <a:pPr algn="just">
              <a:lnSpc>
                <a:spcPct val="150000"/>
              </a:lnSpc>
            </a:pPr>
            <a:r>
              <a:rPr lang="en-GB" altLang="en-US" sz="2200" dirty="0"/>
              <a:t>This leads to disruption of the weather patterns </a:t>
            </a:r>
            <a:r>
              <a:rPr lang="en-GB" altLang="en-US" sz="2200" dirty="0" err="1"/>
              <a:t>eg</a:t>
            </a:r>
            <a:r>
              <a:rPr lang="en-GB" altLang="en-US" sz="2200" dirty="0"/>
              <a:t> drought, floods</a:t>
            </a:r>
          </a:p>
          <a:p>
            <a:pPr algn="just">
              <a:lnSpc>
                <a:spcPct val="150000"/>
              </a:lnSpc>
            </a:pPr>
            <a:r>
              <a:rPr lang="en-GB" altLang="en-US" sz="2200" dirty="0"/>
              <a:t>Some weeds may thrive on the extra carbon dioxide while other plants are killed</a:t>
            </a:r>
          </a:p>
        </p:txBody>
      </p:sp>
    </p:spTree>
    <p:extLst>
      <p:ext uri="{BB962C8B-B14F-4D97-AF65-F5344CB8AC3E}">
        <p14:creationId xmlns="" xmlns:p14="http://schemas.microsoft.com/office/powerpoint/2010/main" val="27150100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411162"/>
          </a:xfrm>
        </p:spPr>
        <p:txBody>
          <a:bodyPr>
            <a:noAutofit/>
          </a:bodyPr>
          <a:lstStyle/>
          <a:p>
            <a:pPr algn="r"/>
            <a:r>
              <a:rPr lang="en-US" sz="2400" b="1" dirty="0">
                <a:solidFill>
                  <a:schemeClr val="tx1"/>
                </a:solidFill>
                <a:latin typeface="+mn-lt"/>
              </a:rPr>
              <a:t>Con’t…</a:t>
            </a:r>
            <a:endParaRPr lang="en-US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"/>
            <a:ext cx="8839200" cy="65532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GB" altLang="en-US" sz="2200" dirty="0"/>
              <a:t>Sulphur dioxide will dissolve in rain producing Acid Rain</a:t>
            </a:r>
          </a:p>
          <a:p>
            <a:pPr algn="just">
              <a:lnSpc>
                <a:spcPct val="150000"/>
              </a:lnSpc>
            </a:pPr>
            <a:r>
              <a:rPr lang="en-GB" altLang="en-US" sz="2200" dirty="0"/>
              <a:t>Acid rain damages trees and pollutes rivers and lakes.</a:t>
            </a:r>
          </a:p>
          <a:p>
            <a:pPr algn="just">
              <a:lnSpc>
                <a:spcPct val="150000"/>
              </a:lnSpc>
            </a:pPr>
            <a:r>
              <a:rPr lang="en-GB" altLang="en-US" sz="2200" dirty="0"/>
              <a:t>Acid rain causes erosion of buildings and statues particularly if they are made of limestone</a:t>
            </a:r>
          </a:p>
          <a:p>
            <a:pPr algn="just">
              <a:lnSpc>
                <a:spcPct val="150000"/>
              </a:lnSpc>
              <a:buNone/>
            </a:pPr>
            <a:r>
              <a:rPr lang="en-GB" altLang="en-US" sz="2200" b="1" dirty="0"/>
              <a:t>Deforestation</a:t>
            </a:r>
          </a:p>
          <a:p>
            <a:pPr algn="just">
              <a:lnSpc>
                <a:spcPct val="150000"/>
              </a:lnSpc>
            </a:pPr>
            <a:r>
              <a:rPr lang="en-GB" altLang="en-US" sz="2200" dirty="0"/>
              <a:t>In may countries people are chopping down forests to provide timber or space for agriculture for the growing population</a:t>
            </a:r>
          </a:p>
          <a:p>
            <a:pPr algn="just">
              <a:lnSpc>
                <a:spcPct val="150000"/>
              </a:lnSpc>
            </a:pPr>
            <a:r>
              <a:rPr lang="en-GB" altLang="en-US" sz="2200" dirty="0"/>
              <a:t>This causes several problems</a:t>
            </a:r>
          </a:p>
          <a:p>
            <a:pPr marL="1254125" indent="-398463">
              <a:lnSpc>
                <a:spcPct val="150000"/>
              </a:lnSpc>
              <a:buFontTx/>
              <a:buAutoNum type="arabicPeriod"/>
            </a:pPr>
            <a:r>
              <a:rPr lang="en-GB" altLang="en-US" sz="2200" dirty="0"/>
              <a:t>Burning the timber increases the level of carbon dioxide in the air</a:t>
            </a:r>
          </a:p>
          <a:p>
            <a:pPr marL="1254125" indent="-398463">
              <a:lnSpc>
                <a:spcPct val="150000"/>
              </a:lnSpc>
              <a:buFontTx/>
              <a:buAutoNum type="arabicPeriod"/>
            </a:pPr>
            <a:r>
              <a:rPr lang="en-GB" altLang="en-US" sz="2200" dirty="0"/>
              <a:t>Less trees means less carbon dioxide absorbed for photosynthesis</a:t>
            </a:r>
          </a:p>
          <a:p>
            <a:pPr marL="1254125" indent="-398463">
              <a:lnSpc>
                <a:spcPct val="150000"/>
              </a:lnSpc>
              <a:buFontTx/>
              <a:buAutoNum type="arabicPeriod"/>
            </a:pPr>
            <a:r>
              <a:rPr lang="en-GB" altLang="en-US" sz="2200" dirty="0"/>
              <a:t>Soil is eroded as it is exposed to the wind and rain</a:t>
            </a:r>
          </a:p>
          <a:p>
            <a:pPr marL="1254125" indent="-398463">
              <a:lnSpc>
                <a:spcPct val="150000"/>
              </a:lnSpc>
              <a:buFontTx/>
              <a:buAutoNum type="arabicPeriod"/>
            </a:pPr>
            <a:r>
              <a:rPr lang="en-GB" altLang="en-US" sz="2200" dirty="0"/>
              <a:t>Less water is transpired into the atmosphere</a:t>
            </a:r>
          </a:p>
          <a:p>
            <a:pPr marL="1254125" indent="-398463">
              <a:lnSpc>
                <a:spcPct val="150000"/>
              </a:lnSpc>
              <a:buFontTx/>
              <a:buAutoNum type="arabicPeriod"/>
            </a:pPr>
            <a:r>
              <a:rPr lang="en-GB" altLang="en-US" sz="2200" dirty="0"/>
              <a:t>Many animal and plant habitats are destroyed causing extinction of species</a:t>
            </a:r>
          </a:p>
          <a:p>
            <a:pPr algn="just">
              <a:lnSpc>
                <a:spcPct val="150000"/>
              </a:lnSpc>
            </a:pPr>
            <a:endParaRPr lang="en-GB" alt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23071532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411162"/>
          </a:xfrm>
        </p:spPr>
        <p:txBody>
          <a:bodyPr>
            <a:noAutofit/>
          </a:bodyPr>
          <a:lstStyle/>
          <a:p>
            <a:pPr algn="r"/>
            <a:r>
              <a:rPr lang="en-US" sz="2400" b="1" dirty="0">
                <a:solidFill>
                  <a:schemeClr val="tx1"/>
                </a:solidFill>
                <a:latin typeface="+mn-lt"/>
              </a:rPr>
              <a:t>Con’t…</a:t>
            </a:r>
            <a:endParaRPr lang="en-US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304800"/>
            <a:ext cx="8839200" cy="64008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GB" altLang="en-US" sz="2200" b="1" dirty="0"/>
              <a:t>Intensive Farming</a:t>
            </a:r>
          </a:p>
          <a:p>
            <a:pPr algn="just">
              <a:lnSpc>
                <a:spcPct val="150000"/>
              </a:lnSpc>
            </a:pPr>
            <a:r>
              <a:rPr lang="en-GB" altLang="en-US" sz="2200" dirty="0"/>
              <a:t>Farming has become more intensive to provide a higher % yield from land</a:t>
            </a:r>
          </a:p>
          <a:p>
            <a:pPr algn="just">
              <a:lnSpc>
                <a:spcPct val="150000"/>
              </a:lnSpc>
            </a:pPr>
            <a:r>
              <a:rPr lang="en-GB" altLang="en-US" sz="2200" dirty="0"/>
              <a:t>Many people regard intensive farming of animals to be cruel</a:t>
            </a:r>
          </a:p>
          <a:p>
            <a:pPr algn="just">
              <a:lnSpc>
                <a:spcPct val="150000"/>
              </a:lnSpc>
            </a:pPr>
            <a:r>
              <a:rPr lang="en-GB" altLang="en-US" sz="2200" dirty="0"/>
              <a:t>In order to produce more food from the land farmers have to use more fertilisers and pesticides</a:t>
            </a:r>
          </a:p>
          <a:p>
            <a:pPr algn="just">
              <a:lnSpc>
                <a:spcPct val="150000"/>
              </a:lnSpc>
            </a:pPr>
            <a:r>
              <a:rPr lang="en-GB" altLang="en-US" sz="2200" dirty="0"/>
              <a:t>Problems with Fertilisers</a:t>
            </a:r>
          </a:p>
          <a:p>
            <a:pPr algn="just">
              <a:lnSpc>
                <a:spcPct val="150000"/>
              </a:lnSpc>
            </a:pPr>
            <a:r>
              <a:rPr lang="en-GB" altLang="en-US" sz="2200" dirty="0"/>
              <a:t>Fertilisers enable farmers to grow more food as they are replacing the nutrients removed from the soil by plants</a:t>
            </a:r>
          </a:p>
          <a:p>
            <a:pPr algn="just">
              <a:lnSpc>
                <a:spcPct val="150000"/>
              </a:lnSpc>
            </a:pPr>
            <a:r>
              <a:rPr lang="en-GB" altLang="en-US" sz="2200" dirty="0"/>
              <a:t>However, if too much fertiliser is added and it then rains, the fertiliser finds its way into rivers and lakes</a:t>
            </a:r>
          </a:p>
          <a:p>
            <a:pPr algn="just">
              <a:lnSpc>
                <a:spcPct val="150000"/>
              </a:lnSpc>
            </a:pPr>
            <a:r>
              <a:rPr lang="en-GB" altLang="en-US" sz="2200" dirty="0"/>
              <a:t>This causes the water plants to grow  and as there is competition for light, some will die</a:t>
            </a:r>
          </a:p>
          <a:p>
            <a:pPr algn="just">
              <a:lnSpc>
                <a:spcPct val="150000"/>
              </a:lnSpc>
            </a:pPr>
            <a:endParaRPr lang="en-GB" altLang="en-US" sz="2200" b="1" dirty="0"/>
          </a:p>
        </p:txBody>
      </p:sp>
    </p:spTree>
    <p:extLst>
      <p:ext uri="{BB962C8B-B14F-4D97-AF65-F5344CB8AC3E}">
        <p14:creationId xmlns="" xmlns:p14="http://schemas.microsoft.com/office/powerpoint/2010/main" val="31684144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304800"/>
            <a:ext cx="8839200" cy="6400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altLang="en-US" sz="2200" dirty="0"/>
              <a:t>Bacteria decay the dead plants and in so doing use up oxygen from the water</a:t>
            </a:r>
          </a:p>
          <a:p>
            <a:pPr algn="just">
              <a:lnSpc>
                <a:spcPct val="150000"/>
              </a:lnSpc>
            </a:pPr>
            <a:r>
              <a:rPr lang="en-GB" altLang="en-US" sz="2200" dirty="0"/>
              <a:t>This means the fish suffocate and die</a:t>
            </a:r>
          </a:p>
          <a:p>
            <a:pPr algn="just">
              <a:lnSpc>
                <a:spcPct val="150000"/>
              </a:lnSpc>
            </a:pPr>
            <a:r>
              <a:rPr lang="en-GB" altLang="en-US" sz="2200" dirty="0"/>
              <a:t>This process is called Eutrophication</a:t>
            </a:r>
          </a:p>
          <a:p>
            <a:pPr algn="just">
              <a:lnSpc>
                <a:spcPct val="150000"/>
              </a:lnSpc>
            </a:pPr>
            <a:r>
              <a:rPr lang="en-GB" altLang="en-US" sz="2200" dirty="0"/>
              <a:t>Raw sewage pumped into rivers has the same effect</a:t>
            </a:r>
          </a:p>
          <a:p>
            <a:pPr algn="just">
              <a:lnSpc>
                <a:spcPct val="150000"/>
              </a:lnSpc>
            </a:pPr>
            <a:r>
              <a:rPr lang="en-GB" altLang="en-US" sz="2200" dirty="0"/>
              <a:t>Pesticides</a:t>
            </a:r>
          </a:p>
          <a:p>
            <a:pPr algn="just">
              <a:lnSpc>
                <a:spcPct val="150000"/>
              </a:lnSpc>
            </a:pPr>
            <a:r>
              <a:rPr lang="en-GB" altLang="en-US" sz="2200" dirty="0"/>
              <a:t>Pesticides kill insects that will damage crops</a:t>
            </a:r>
          </a:p>
          <a:p>
            <a:pPr algn="just">
              <a:lnSpc>
                <a:spcPct val="150000"/>
              </a:lnSpc>
            </a:pPr>
            <a:r>
              <a:rPr lang="en-GB" altLang="en-US" sz="2200" dirty="0"/>
              <a:t>They also kill harmless insects or  can get washed into rivers and pollute the water</a:t>
            </a:r>
          </a:p>
          <a:p>
            <a:pPr algn="just">
              <a:lnSpc>
                <a:spcPct val="150000"/>
              </a:lnSpc>
            </a:pPr>
            <a:r>
              <a:rPr lang="en-GB" altLang="en-US" sz="2200" dirty="0"/>
              <a:t>They may even end up in the food chain</a:t>
            </a:r>
          </a:p>
          <a:p>
            <a:pPr algn="just">
              <a:lnSpc>
                <a:spcPct val="150000"/>
              </a:lnSpc>
            </a:pPr>
            <a:r>
              <a:rPr lang="en-GB" altLang="en-US" sz="2200" dirty="0"/>
              <a:t>In the 1960s, DDT in the food chain threatened  bird populations. </a:t>
            </a:r>
            <a:br>
              <a:rPr lang="en-GB" altLang="en-US" sz="2200" dirty="0"/>
            </a:br>
            <a:r>
              <a:rPr lang="en-GB" altLang="en-US" sz="2200" dirty="0"/>
              <a:t>Many birds of prey came close to extinction</a:t>
            </a:r>
            <a:endParaRPr lang="en-GB" altLang="en-US" sz="2200" b="1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610600" cy="411162"/>
          </a:xfrm>
        </p:spPr>
        <p:txBody>
          <a:bodyPr>
            <a:noAutofit/>
          </a:bodyPr>
          <a:lstStyle/>
          <a:p>
            <a:pPr algn="r"/>
            <a:r>
              <a:rPr lang="en-US" sz="2400" b="1" dirty="0">
                <a:solidFill>
                  <a:schemeClr val="tx1"/>
                </a:solidFill>
                <a:latin typeface="+mn-lt"/>
              </a:rPr>
              <a:t>Con’t…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96371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What is ecolo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974237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4114800"/>
          </a:xfrm>
        </p:spPr>
        <p:txBody>
          <a:bodyPr>
            <a:normAutofit/>
          </a:bodyPr>
          <a:lstStyle/>
          <a:p>
            <a:r>
              <a:rPr lang="en-US" sz="4000" b="1" spc="6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1066800"/>
          </a:xfrm>
        </p:spPr>
        <p:txBody>
          <a:bodyPr/>
          <a:lstStyle/>
          <a:p>
            <a:r>
              <a:rPr lang="en-US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END OF UNIT  </a:t>
            </a:r>
            <a:r>
              <a:rPr lang="en-US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THREE </a:t>
            </a:r>
          </a:p>
        </p:txBody>
      </p:sp>
      <p:pic>
        <p:nvPicPr>
          <p:cNvPr id="5" name="Picture 4" descr="dispers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8915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7334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>
            <a:normAutofit/>
          </a:bodyPr>
          <a:lstStyle/>
          <a:p>
            <a:pPr algn="r"/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686800" cy="63246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@"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Density of population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explained as the average  number of individuals of a species per unit of area (or volume)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@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Density may be: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Numerical density/number of individuals per unit area or volume 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e.g. 600 trees per hectare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Biomass density/biomass per unit area or volume 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e.g. 100 kilograms of fish per hectare of water surface</a:t>
            </a:r>
          </a:p>
          <a:p>
            <a:pPr algn="just">
              <a:buFont typeface="Wingdings" pitchFamily="2" charset="2"/>
              <a:buChar char="@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a given area population density declines with increasing organism body size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09600"/>
          </a:xfrm>
        </p:spPr>
        <p:txBody>
          <a:bodyPr>
            <a:normAutofit/>
          </a:bodyPr>
          <a:lstStyle/>
          <a:p>
            <a:pPr algn="r"/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60198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Due to different pattern of organism’s distribution in nature, there are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 types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density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Crude density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the density (number or biomass) per unit total space</a:t>
            </a:r>
          </a:p>
          <a:p>
            <a:pPr algn="just">
              <a:buNone/>
            </a:pP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ii) Ecological density </a:t>
            </a:r>
            <a:r>
              <a:rPr lang="en-US" sz="28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specific density</a:t>
            </a:r>
            <a:r>
              <a:rPr lang="en-US" sz="28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the density /number or biomass) per unit of habitual space</a:t>
            </a:r>
          </a:p>
          <a:p>
            <a:pPr algn="just">
              <a:buFont typeface="Wingdings" pitchFamily="2" charset="2"/>
              <a:buChar char="@"/>
            </a:pP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 example,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some shade loving plant species are found more crowded in shady patch, and few in other parts of same area </a:t>
            </a:r>
          </a:p>
          <a:p>
            <a:pPr algn="just">
              <a:buFont typeface="Wingdings" pitchFamily="2" charset="2"/>
              <a:buChar char="@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Thus, density calculated into total area (shady as well as exposed) would be crude density</a:t>
            </a:r>
          </a:p>
          <a:p>
            <a:pPr algn="just">
              <a:buFont typeface="Wingdings" pitchFamily="2" charset="2"/>
              <a:buChar char="@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Whereas the density value for only shady area (where the plants actually grow) would be ecological density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300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609600"/>
          </a:xfrm>
        </p:spPr>
        <p:txBody>
          <a:bodyPr>
            <a:normAutofit/>
          </a:bodyPr>
          <a:lstStyle/>
          <a:p>
            <a:pPr algn="r"/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8674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Population distribution/ Dispersion/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is spatial arrangement of individuals in a given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geographical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range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know as population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dispersion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There are three basic population distribution patterns in the habitat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These are: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romanLcPeriod"/>
            </a:pPr>
            <a:r>
              <a:rPr lang="en-US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Random distribution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romanLcPeriod"/>
            </a:pPr>
            <a:r>
              <a:rPr lang="en-US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Uniform distribution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romanLcPeriod"/>
            </a:pPr>
            <a:r>
              <a:rPr lang="en-US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Clumped distribution</a:t>
            </a:r>
          </a:p>
          <a:p>
            <a:pPr>
              <a:buFont typeface="Wingdings" pitchFamily="2" charset="2"/>
              <a:buChar char="q"/>
            </a:pPr>
            <a:endParaRPr lang="en-US" b="1" i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609600"/>
          </a:xfrm>
        </p:spPr>
        <p:txBody>
          <a:bodyPr>
            <a:noAutofit/>
          </a:bodyPr>
          <a:lstStyle/>
          <a:p>
            <a:pPr algn="r"/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686800" cy="6172200"/>
          </a:xfrm>
        </p:spPr>
        <p:txBody>
          <a:bodyPr>
            <a:normAutofit/>
          </a:bodyPr>
          <a:lstStyle/>
          <a:p>
            <a:pPr marL="228600" lvl="1" indent="-228600" algn="just">
              <a:lnSpc>
                <a:spcPct val="150000"/>
              </a:lnSpc>
              <a:buFont typeface="+mj-lt"/>
              <a:buAutoNum type="romanLcPeriod"/>
            </a:pPr>
            <a:r>
              <a:rPr lang="en-US" sz="2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Random distribution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Such type of dispersion is favored when a given habitat has: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Similar environmental conditions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Evenly distributed resources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Therefore, organisms have the chance of being anywhere unevenly in the environment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In random distribution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pattern,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individuals (members the population) are neither attracting nor repelling each other</a:t>
            </a:r>
          </a:p>
          <a:p>
            <a:pPr marL="628650" lvl="2" algn="just">
              <a:buNone/>
            </a:pPr>
            <a:endParaRPr lang="en-US" sz="28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2887</TotalTime>
  <Words>4099</Words>
  <Application>Microsoft Office PowerPoint</Application>
  <PresentationFormat>On-screen Show (4:3)</PresentationFormat>
  <Paragraphs>471</Paragraphs>
  <Slides>57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Equity</vt:lpstr>
      <vt:lpstr>UNIT THREE </vt:lpstr>
      <vt:lpstr>       Objectives    </vt:lpstr>
      <vt:lpstr>Definition and Concepts of Population Ecology </vt:lpstr>
      <vt:lpstr>Con’t…</vt:lpstr>
      <vt:lpstr>Con’t…</vt:lpstr>
      <vt:lpstr>Cont…</vt:lpstr>
      <vt:lpstr>Cont…</vt:lpstr>
      <vt:lpstr>Cont…</vt:lpstr>
      <vt:lpstr>Cont…</vt:lpstr>
      <vt:lpstr>Cont…</vt:lpstr>
      <vt:lpstr>Cont…</vt:lpstr>
      <vt:lpstr>Cont…</vt:lpstr>
      <vt:lpstr>Cont…</vt:lpstr>
      <vt:lpstr>Cont….</vt:lpstr>
      <vt:lpstr>Cont….</vt:lpstr>
      <vt:lpstr>Cont…</vt:lpstr>
      <vt:lpstr>Cont….</vt:lpstr>
      <vt:lpstr>Cont…</vt:lpstr>
      <vt:lpstr>Slide 19</vt:lpstr>
      <vt:lpstr>Class Work </vt:lpstr>
      <vt:lpstr>Population Dynamics/Growth </vt:lpstr>
      <vt:lpstr>Con…</vt:lpstr>
      <vt:lpstr>Cont…</vt:lpstr>
      <vt:lpstr>Cont…</vt:lpstr>
      <vt:lpstr>Cont…</vt:lpstr>
      <vt:lpstr>Con’t… </vt:lpstr>
      <vt:lpstr>Con’t… </vt:lpstr>
      <vt:lpstr>Con’t… </vt:lpstr>
      <vt:lpstr>Con’t… </vt:lpstr>
      <vt:lpstr>Con’t… </vt:lpstr>
      <vt:lpstr>Con’t… </vt:lpstr>
      <vt:lpstr>Population Regulation</vt:lpstr>
      <vt:lpstr>Con’t…</vt:lpstr>
      <vt:lpstr>Con’t… </vt:lpstr>
      <vt:lpstr>Con’t… </vt:lpstr>
      <vt:lpstr>Con’t… </vt:lpstr>
      <vt:lpstr>Con’t…</vt:lpstr>
      <vt:lpstr>Con’t… </vt:lpstr>
      <vt:lpstr>Con’t… </vt:lpstr>
      <vt:lpstr>Population interaction</vt:lpstr>
      <vt:lpstr>Cont…</vt:lpstr>
      <vt:lpstr>Cont…</vt:lpstr>
      <vt:lpstr>Cont…</vt:lpstr>
      <vt:lpstr>Cont…</vt:lpstr>
      <vt:lpstr>Table: summary on different types of interaction.</vt:lpstr>
      <vt:lpstr>Human population</vt:lpstr>
      <vt:lpstr>Cont…</vt:lpstr>
      <vt:lpstr>Con’t…</vt:lpstr>
      <vt:lpstr>Cont…</vt:lpstr>
      <vt:lpstr>Cont…</vt:lpstr>
      <vt:lpstr>Age structure                               Cont…</vt:lpstr>
      <vt:lpstr>Population structure of some world countries</vt:lpstr>
      <vt:lpstr>The impact of human population growth on global environment </vt:lpstr>
      <vt:lpstr>Con’t…</vt:lpstr>
      <vt:lpstr>Con’t…</vt:lpstr>
      <vt:lpstr>Con’t…</vt:lpstr>
      <vt:lpstr>END OF UNIT  THREE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AMU</dc:creator>
  <cp:lastModifiedBy>user</cp:lastModifiedBy>
  <cp:revision>413</cp:revision>
  <dcterms:created xsi:type="dcterms:W3CDTF">2014-02-10T18:06:33Z</dcterms:created>
  <dcterms:modified xsi:type="dcterms:W3CDTF">2020-03-12T03:06:40Z</dcterms:modified>
</cp:coreProperties>
</file>