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2"/>
  </p:notesMasterIdLst>
  <p:sldIdLst>
    <p:sldId id="536" r:id="rId2"/>
    <p:sldId id="537" r:id="rId3"/>
    <p:sldId id="414" r:id="rId4"/>
    <p:sldId id="315" r:id="rId5"/>
    <p:sldId id="328" r:id="rId6"/>
    <p:sldId id="304" r:id="rId7"/>
    <p:sldId id="265" r:id="rId8"/>
    <p:sldId id="301" r:id="rId9"/>
    <p:sldId id="302" r:id="rId10"/>
    <p:sldId id="266" r:id="rId11"/>
    <p:sldId id="409" r:id="rId12"/>
    <p:sldId id="267" r:id="rId13"/>
    <p:sldId id="316" r:id="rId14"/>
    <p:sldId id="259" r:id="rId15"/>
    <p:sldId id="317" r:id="rId16"/>
    <p:sldId id="276" r:id="rId17"/>
    <p:sldId id="277" r:id="rId18"/>
    <p:sldId id="406" r:id="rId19"/>
    <p:sldId id="278" r:id="rId20"/>
    <p:sldId id="412" r:id="rId21"/>
    <p:sldId id="305" r:id="rId22"/>
    <p:sldId id="306" r:id="rId23"/>
    <p:sldId id="413" r:id="rId24"/>
    <p:sldId id="269" r:id="rId25"/>
    <p:sldId id="411" r:id="rId26"/>
    <p:sldId id="303" r:id="rId27"/>
    <p:sldId id="272" r:id="rId28"/>
    <p:sldId id="403" r:id="rId29"/>
    <p:sldId id="337" r:id="rId30"/>
    <p:sldId id="338" r:id="rId31"/>
    <p:sldId id="405" r:id="rId32"/>
    <p:sldId id="339" r:id="rId33"/>
    <p:sldId id="343" r:id="rId34"/>
    <p:sldId id="352" r:id="rId35"/>
    <p:sldId id="407" r:id="rId36"/>
    <p:sldId id="353" r:id="rId37"/>
    <p:sldId id="408" r:id="rId38"/>
    <p:sldId id="344" r:id="rId39"/>
    <p:sldId id="345" r:id="rId40"/>
    <p:sldId id="346" r:id="rId41"/>
    <p:sldId id="347" r:id="rId42"/>
    <p:sldId id="348" r:id="rId43"/>
    <p:sldId id="349" r:id="rId44"/>
    <p:sldId id="350" r:id="rId45"/>
    <p:sldId id="351" r:id="rId46"/>
    <p:sldId id="354" r:id="rId47"/>
    <p:sldId id="355" r:id="rId48"/>
    <p:sldId id="356" r:id="rId49"/>
    <p:sldId id="418" r:id="rId50"/>
    <p:sldId id="357" r:id="rId51"/>
    <p:sldId id="416" r:id="rId52"/>
    <p:sldId id="415" r:id="rId53"/>
    <p:sldId id="358" r:id="rId54"/>
    <p:sldId id="359" r:id="rId55"/>
    <p:sldId id="420" r:id="rId56"/>
    <p:sldId id="360" r:id="rId57"/>
    <p:sldId id="361" r:id="rId58"/>
    <p:sldId id="362" r:id="rId59"/>
    <p:sldId id="421" r:id="rId60"/>
    <p:sldId id="363" r:id="rId61"/>
    <p:sldId id="422" r:id="rId62"/>
    <p:sldId id="364" r:id="rId63"/>
    <p:sldId id="423" r:id="rId64"/>
    <p:sldId id="365" r:id="rId65"/>
    <p:sldId id="424" r:id="rId66"/>
    <p:sldId id="366" r:id="rId67"/>
    <p:sldId id="367" r:id="rId68"/>
    <p:sldId id="425" r:id="rId69"/>
    <p:sldId id="368" r:id="rId70"/>
    <p:sldId id="426" r:id="rId71"/>
    <p:sldId id="369" r:id="rId72"/>
    <p:sldId id="370" r:id="rId73"/>
    <p:sldId id="371" r:id="rId74"/>
    <p:sldId id="427" r:id="rId75"/>
    <p:sldId id="372" r:id="rId76"/>
    <p:sldId id="373" r:id="rId77"/>
    <p:sldId id="374" r:id="rId78"/>
    <p:sldId id="375" r:id="rId79"/>
    <p:sldId id="376" r:id="rId80"/>
    <p:sldId id="319" r:id="rId81"/>
    <p:sldId id="329" r:id="rId82"/>
    <p:sldId id="330" r:id="rId83"/>
    <p:sldId id="331" r:id="rId84"/>
    <p:sldId id="332" r:id="rId85"/>
    <p:sldId id="334" r:id="rId86"/>
    <p:sldId id="335" r:id="rId87"/>
    <p:sldId id="428" r:id="rId88"/>
    <p:sldId id="336" r:id="rId89"/>
    <p:sldId id="275" r:id="rId90"/>
    <p:sldId id="279" r:id="rId91"/>
    <p:sldId id="280" r:id="rId92"/>
    <p:sldId id="281" r:id="rId93"/>
    <p:sldId id="320" r:id="rId94"/>
    <p:sldId id="442" r:id="rId95"/>
    <p:sldId id="443" r:id="rId96"/>
    <p:sldId id="444" r:id="rId97"/>
    <p:sldId id="445" r:id="rId98"/>
    <p:sldId id="446" r:id="rId99"/>
    <p:sldId id="447" r:id="rId100"/>
    <p:sldId id="448" r:id="rId101"/>
    <p:sldId id="449" r:id="rId102"/>
    <p:sldId id="450" r:id="rId103"/>
    <p:sldId id="451" r:id="rId104"/>
    <p:sldId id="452" r:id="rId105"/>
    <p:sldId id="453" r:id="rId106"/>
    <p:sldId id="454" r:id="rId107"/>
    <p:sldId id="455" r:id="rId108"/>
    <p:sldId id="456" r:id="rId109"/>
    <p:sldId id="493" r:id="rId110"/>
    <p:sldId id="494" r:id="rId111"/>
    <p:sldId id="527" r:id="rId112"/>
    <p:sldId id="495" r:id="rId113"/>
    <p:sldId id="496" r:id="rId114"/>
    <p:sldId id="497" r:id="rId115"/>
    <p:sldId id="528" r:id="rId116"/>
    <p:sldId id="498" r:id="rId117"/>
    <p:sldId id="499" r:id="rId118"/>
    <p:sldId id="500" r:id="rId119"/>
    <p:sldId id="501" r:id="rId120"/>
    <p:sldId id="529" r:id="rId121"/>
    <p:sldId id="502" r:id="rId122"/>
    <p:sldId id="503" r:id="rId123"/>
    <p:sldId id="504" r:id="rId124"/>
    <p:sldId id="505" r:id="rId125"/>
    <p:sldId id="506" r:id="rId126"/>
    <p:sldId id="507" r:id="rId127"/>
    <p:sldId id="508" r:id="rId128"/>
    <p:sldId id="509" r:id="rId129"/>
    <p:sldId id="510" r:id="rId130"/>
    <p:sldId id="511" r:id="rId131"/>
    <p:sldId id="512" r:id="rId132"/>
    <p:sldId id="530" r:id="rId133"/>
    <p:sldId id="513" r:id="rId134"/>
    <p:sldId id="514" r:id="rId135"/>
    <p:sldId id="515" r:id="rId136"/>
    <p:sldId id="516" r:id="rId137"/>
    <p:sldId id="517" r:id="rId138"/>
    <p:sldId id="518" r:id="rId139"/>
    <p:sldId id="531" r:id="rId140"/>
    <p:sldId id="519" r:id="rId141"/>
    <p:sldId id="520" r:id="rId142"/>
    <p:sldId id="532" r:id="rId143"/>
    <p:sldId id="521" r:id="rId144"/>
    <p:sldId id="522" r:id="rId145"/>
    <p:sldId id="523" r:id="rId146"/>
    <p:sldId id="524" r:id="rId147"/>
    <p:sldId id="525" r:id="rId148"/>
    <p:sldId id="526" r:id="rId149"/>
    <p:sldId id="457" r:id="rId150"/>
    <p:sldId id="458" r:id="rId151"/>
    <p:sldId id="459" r:id="rId152"/>
    <p:sldId id="460" r:id="rId153"/>
    <p:sldId id="533" r:id="rId154"/>
    <p:sldId id="461" r:id="rId155"/>
    <p:sldId id="462" r:id="rId156"/>
    <p:sldId id="463" r:id="rId157"/>
    <p:sldId id="465" r:id="rId158"/>
    <p:sldId id="466" r:id="rId159"/>
    <p:sldId id="467" r:id="rId160"/>
    <p:sldId id="468" r:id="rId161"/>
    <p:sldId id="469" r:id="rId162"/>
    <p:sldId id="470" r:id="rId163"/>
    <p:sldId id="471" r:id="rId164"/>
    <p:sldId id="472" r:id="rId165"/>
    <p:sldId id="473" r:id="rId166"/>
    <p:sldId id="474" r:id="rId167"/>
    <p:sldId id="475" r:id="rId168"/>
    <p:sldId id="476" r:id="rId169"/>
    <p:sldId id="477" r:id="rId170"/>
    <p:sldId id="534" r:id="rId171"/>
    <p:sldId id="478" r:id="rId172"/>
    <p:sldId id="479" r:id="rId173"/>
    <p:sldId id="480" r:id="rId174"/>
    <p:sldId id="481" r:id="rId175"/>
    <p:sldId id="482" r:id="rId176"/>
    <p:sldId id="535" r:id="rId177"/>
    <p:sldId id="483" r:id="rId178"/>
    <p:sldId id="484" r:id="rId179"/>
    <p:sldId id="485" r:id="rId180"/>
    <p:sldId id="486" r:id="rId181"/>
    <p:sldId id="487" r:id="rId182"/>
    <p:sldId id="488" r:id="rId183"/>
    <p:sldId id="489" r:id="rId184"/>
    <p:sldId id="490" r:id="rId185"/>
    <p:sldId id="282" r:id="rId186"/>
    <p:sldId id="283" r:id="rId187"/>
    <p:sldId id="284" r:id="rId188"/>
    <p:sldId id="321" r:id="rId189"/>
    <p:sldId id="285" r:id="rId190"/>
    <p:sldId id="436" r:id="rId191"/>
    <p:sldId id="322" r:id="rId192"/>
    <p:sldId id="286" r:id="rId193"/>
    <p:sldId id="323" r:id="rId194"/>
    <p:sldId id="429" r:id="rId195"/>
    <p:sldId id="287" r:id="rId196"/>
    <p:sldId id="288" r:id="rId197"/>
    <p:sldId id="430" r:id="rId198"/>
    <p:sldId id="289" r:id="rId199"/>
    <p:sldId id="300" r:id="rId200"/>
    <p:sldId id="290" r:id="rId201"/>
    <p:sldId id="324" r:id="rId202"/>
    <p:sldId id="291" r:id="rId203"/>
    <p:sldId id="292" r:id="rId204"/>
    <p:sldId id="293" r:id="rId205"/>
    <p:sldId id="325" r:id="rId206"/>
    <p:sldId id="294" r:id="rId207"/>
    <p:sldId id="295" r:id="rId208"/>
    <p:sldId id="296" r:id="rId209"/>
    <p:sldId id="431" r:id="rId210"/>
    <p:sldId id="297" r:id="rId21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66" d="100"/>
          <a:sy n="66" d="100"/>
        </p:scale>
        <p:origin x="-14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26746587-ECEE-4A06-9163-C5202D71B603}" type="datetimeFigureOut">
              <a:rPr lang="en-US" smtClean="0"/>
              <a:t>4/21/2020</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D1BA1041-CEDA-4191-ACD9-2DBEF2306558}" type="slidenum">
              <a:rPr lang="en-US" smtClean="0"/>
              <a:t>‹#›</a:t>
            </a:fld>
            <a:endParaRPr lang="en-US"/>
          </a:p>
        </p:txBody>
      </p:sp>
    </p:spTree>
    <p:extLst>
      <p:ext uri="{BB962C8B-B14F-4D97-AF65-F5344CB8AC3E}">
        <p14:creationId xmlns:p14="http://schemas.microsoft.com/office/powerpoint/2010/main" val="346916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A1041-CEDA-4191-ACD9-2DBEF2306558}" type="slidenum">
              <a:rPr lang="en-US" smtClean="0"/>
              <a:t>7</a:t>
            </a:fld>
            <a:endParaRPr lang="en-US"/>
          </a:p>
        </p:txBody>
      </p:sp>
    </p:spTree>
    <p:extLst>
      <p:ext uri="{BB962C8B-B14F-4D97-AF65-F5344CB8AC3E}">
        <p14:creationId xmlns:p14="http://schemas.microsoft.com/office/powerpoint/2010/main" val="21597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A1041-CEDA-4191-ACD9-2DBEF2306558}" type="slidenum">
              <a:rPr lang="en-US" smtClean="0"/>
              <a:t>10</a:t>
            </a:fld>
            <a:endParaRPr lang="en-US"/>
          </a:p>
        </p:txBody>
      </p:sp>
    </p:spTree>
    <p:extLst>
      <p:ext uri="{BB962C8B-B14F-4D97-AF65-F5344CB8AC3E}">
        <p14:creationId xmlns:p14="http://schemas.microsoft.com/office/powerpoint/2010/main" val="410215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A1041-CEDA-4191-ACD9-2DBEF2306558}" type="slidenum">
              <a:rPr lang="en-US" smtClean="0"/>
              <a:t>16</a:t>
            </a:fld>
            <a:endParaRPr lang="en-US"/>
          </a:p>
        </p:txBody>
      </p:sp>
    </p:spTree>
    <p:extLst>
      <p:ext uri="{BB962C8B-B14F-4D97-AF65-F5344CB8AC3E}">
        <p14:creationId xmlns:p14="http://schemas.microsoft.com/office/powerpoint/2010/main" val="234655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BBCF0-274A-4920-8625-5039E18CC217}"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414387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BBCF0-274A-4920-8625-5039E18CC217}"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81935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BBCF0-274A-4920-8625-5039E18CC217}"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19608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BBCF0-274A-4920-8625-5039E18CC217}"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39644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BBCF0-274A-4920-8625-5039E18CC217}"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16666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ABBCF0-274A-4920-8625-5039E18CC217}"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14540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ABBCF0-274A-4920-8625-5039E18CC217}" type="datetimeFigureOut">
              <a:rPr lang="en-US" smtClean="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420305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BBCF0-274A-4920-8625-5039E18CC217}"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26116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BBCF0-274A-4920-8625-5039E18CC217}"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111547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BBCF0-274A-4920-8625-5039E18CC217}"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292808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BBCF0-274A-4920-8625-5039E18CC217}"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E4D07-3BB0-463B-8B7F-8AA351E3B63B}" type="slidenum">
              <a:rPr lang="en-US" smtClean="0"/>
              <a:pPr/>
              <a:t>‹#›</a:t>
            </a:fld>
            <a:endParaRPr lang="en-US"/>
          </a:p>
        </p:txBody>
      </p:sp>
    </p:spTree>
    <p:extLst>
      <p:ext uri="{BB962C8B-B14F-4D97-AF65-F5344CB8AC3E}">
        <p14:creationId xmlns:p14="http://schemas.microsoft.com/office/powerpoint/2010/main" val="69635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BBCF0-274A-4920-8625-5039E18CC217}" type="datetimeFigureOut">
              <a:rPr lang="en-US" smtClean="0"/>
              <a:pPr/>
              <a:t>4/21/2020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E4D07-3BB0-463B-8B7F-8AA351E3B63B}" type="slidenum">
              <a:rPr lang="en-US" smtClean="0"/>
              <a:pPr/>
              <a:t>‹#›</a:t>
            </a:fld>
            <a:endParaRPr lang="en-US"/>
          </a:p>
        </p:txBody>
      </p:sp>
    </p:spTree>
    <p:extLst>
      <p:ext uri="{BB962C8B-B14F-4D97-AF65-F5344CB8AC3E}">
        <p14:creationId xmlns:p14="http://schemas.microsoft.com/office/powerpoint/2010/main" val="108541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839200" cy="4351338"/>
          </a:xfrm>
        </p:spPr>
        <p:txBody>
          <a:bodyPr>
            <a:normAutofit/>
          </a:bodyPr>
          <a:lstStyle/>
          <a:p>
            <a:pPr marL="0" marR="0" indent="0" algn="ctr">
              <a:lnSpc>
                <a:spcPct val="115000"/>
              </a:lnSpc>
              <a:spcBef>
                <a:spcPts val="0"/>
              </a:spcBef>
              <a:spcAft>
                <a:spcPts val="1000"/>
              </a:spcAft>
              <a:buNone/>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Environmental Impact Assessment</a:t>
            </a: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0"/>
              </a:spcBef>
              <a:spcAft>
                <a:spcPts val="1000"/>
              </a:spcAft>
              <a:buNone/>
            </a:pP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Course Code: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GeES</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531</a:t>
            </a: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0"/>
              </a:spcBef>
              <a:spcAft>
                <a:spcPts val="1000"/>
              </a:spcAft>
              <a:buNone/>
            </a:pP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Cr.h</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 3</a:t>
            </a: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15000"/>
              </a:lnSpc>
              <a:spcBef>
                <a:spcPct val="0"/>
              </a:spcBef>
              <a:spcAft>
                <a:spcPts val="1000"/>
              </a:spcAft>
              <a:buNone/>
            </a:pPr>
            <a:r>
              <a:rPr lang="en-US" b="1" dirty="0">
                <a:solidFill>
                  <a:srgbClr val="FF0000"/>
                </a:solidFill>
                <a:latin typeface="Times New Roman" pitchFamily="18" charset="0"/>
                <a:cs typeface="Times New Roman" pitchFamily="18" charset="0"/>
              </a:rPr>
              <a:t>By Dr. </a:t>
            </a:r>
            <a:r>
              <a:rPr lang="en-US" b="1" dirty="0" err="1">
                <a:solidFill>
                  <a:srgbClr val="FF0000"/>
                </a:solidFill>
                <a:latin typeface="Times New Roman" pitchFamily="18" charset="0"/>
                <a:cs typeface="Times New Roman" pitchFamily="18" charset="0"/>
              </a:rPr>
              <a:t>Kindie</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Gebeyehu</a:t>
            </a:r>
            <a:endParaRPr lang="en-US" sz="1800" b="1" dirty="0">
              <a:solidFill>
                <a:srgbClr val="FF0000"/>
              </a:solidFill>
              <a:latin typeface="Times New Roman" pitchFamily="18" charset="0"/>
              <a:cs typeface="Times New Roman" pitchFamily="18" charset="0"/>
            </a:endParaRPr>
          </a:p>
          <a:p>
            <a:pPr marL="0" indent="0" algn="ctr">
              <a:buNone/>
            </a:pPr>
            <a:r>
              <a:rPr lang="en-US" b="1" dirty="0">
                <a:latin typeface="Times New Roman" pitchFamily="18" charset="0"/>
                <a:cs typeface="Times New Roman" pitchFamily="18" charset="0"/>
              </a:rPr>
              <a:t>Department of Geography and Environmental </a:t>
            </a:r>
            <a:r>
              <a:rPr lang="en-US" b="1" dirty="0" smtClean="0">
                <a:latin typeface="Times New Roman" pitchFamily="18" charset="0"/>
                <a:cs typeface="Times New Roman" pitchFamily="18" charset="0"/>
              </a:rPr>
              <a:t>Studies 2012 E.C </a:t>
            </a:r>
            <a:r>
              <a:rPr lang="en-US" b="1" dirty="0">
                <a:latin typeface="Times New Roman" pitchFamily="18" charset="0"/>
                <a:cs typeface="Times New Roman" pitchFamily="18" charset="0"/>
              </a:rPr>
              <a:t>Post graduate Regular Program 2</a:t>
            </a:r>
            <a:r>
              <a:rPr lang="en-US" b="1" baseline="30000" dirty="0">
                <a:latin typeface="Times New Roman" pitchFamily="18" charset="0"/>
                <a:cs typeface="Times New Roman" pitchFamily="18" charset="0"/>
              </a:rPr>
              <a:t>nd</a:t>
            </a:r>
            <a:r>
              <a:rPr lang="en-US" b="1" dirty="0">
                <a:latin typeface="Times New Roman" pitchFamily="18" charset="0"/>
                <a:cs typeface="Times New Roman" pitchFamily="18" charset="0"/>
              </a:rPr>
              <a:t> </a:t>
            </a:r>
            <a:r>
              <a:rPr lang="en-US" b="1">
                <a:latin typeface="Times New Roman" pitchFamily="18" charset="0"/>
                <a:cs typeface="Times New Roman" pitchFamily="18" charset="0"/>
              </a:rPr>
              <a:t>semester </a:t>
            </a:r>
            <a:r>
              <a:rPr lang="en-US" b="1" smtClean="0">
                <a:latin typeface="Times New Roman" pitchFamily="18" charset="0"/>
                <a:cs typeface="Times New Roman" pitchFamily="18" charset="0"/>
              </a:rPr>
              <a:t>for </a:t>
            </a:r>
            <a:r>
              <a:rPr lang="en-US" b="1" dirty="0">
                <a:latin typeface="Times New Roman" pitchFamily="18" charset="0"/>
                <a:cs typeface="Times New Roman" pitchFamily="18" charset="0"/>
              </a:rPr>
              <a:t>First year Students  </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39110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705600"/>
          </a:xfrm>
        </p:spPr>
        <p:txBody>
          <a:bodyPr>
            <a:normAutofit fontScale="92500" lnSpcReduction="10000"/>
          </a:bodyPr>
          <a:lstStyle/>
          <a:p>
            <a:pPr marL="344488" lvl="1" indent="0" algn="just">
              <a:lnSpc>
                <a:spcPct val="120000"/>
              </a:lnSpc>
              <a:buNone/>
            </a:pPr>
            <a:r>
              <a:rPr lang="en-US" sz="2800" b="1" i="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a:t>
            </a:r>
            <a:r>
              <a:rPr lang="en-US" sz="2800"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order; second order, higher order</a:t>
            </a: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first-order effects are the immediate consequences of the proposed activity; </a:t>
            </a:r>
            <a:endPar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01688" lvl="1" indent="-457200" algn="just">
              <a:lnSpc>
                <a:spcPct val="120000"/>
              </a:lnSpc>
            </a:pP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second-order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 are the immediate consequences of the first-order effects, etc. </a:t>
            </a:r>
            <a:endPar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69913" lvl="1" indent="-225425" algn="just">
              <a:lnSpc>
                <a:spcPct val="120000"/>
              </a:lnSpc>
            </a:pP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order effects are more difficult to assess than the first-order effects, but they can be more important than the first-order effects. </a:t>
            </a:r>
          </a:p>
          <a:p>
            <a:pPr marL="569913" lvl="1" indent="-225425" algn="just">
              <a:lnSpc>
                <a:spcPct val="120000"/>
              </a:lnSpc>
            </a:pPr>
            <a:r>
              <a:rPr lang="en-US" sz="2800"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Non-cumulative and cumulative -</a:t>
            </a: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combined effects of a proposed activity and other, already existing or planned activities. </a:t>
            </a:r>
            <a:endPar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69913" lvl="1" indent="-225425" algn="just">
              <a:lnSpc>
                <a:spcPct val="120000"/>
              </a:lnSpc>
            </a:pP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case, the effects of several activities can cancel each other but in many cases they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reinforce/ strengthen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another. </a:t>
            </a:r>
            <a:endPar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sz="24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noAutofit/>
          </a:bodyPr>
          <a:lstStyle/>
          <a:p>
            <a:pPr algn="l"/>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Providing formal requirements, clear provisions and competences to conduct and effectively consider EIA </a:t>
            </a:r>
          </a:p>
        </p:txBody>
      </p:sp>
      <p:sp>
        <p:nvSpPr>
          <p:cNvPr id="3" name="Content Placeholder 2"/>
          <p:cNvSpPr>
            <a:spLocks noGrp="1"/>
          </p:cNvSpPr>
          <p:nvPr>
            <p:ph idx="1"/>
          </p:nvPr>
        </p:nvSpPr>
        <p:spPr>
          <a:xfrm>
            <a:off x="152400" y="1066800"/>
            <a:ext cx="8839200" cy="5638800"/>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Formal requirements are the basis for EIA to be applied in a consistent manner (Sadler, 1996). Furthermore, explicit provisions to consider assessment results in decision making show commitment and are likely to be a key condition for effective EIA.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Without </a:t>
            </a:r>
            <a:r>
              <a:rPr lang="en-US" dirty="0">
                <a:latin typeface="Times New Roman" panose="02020603050405020304" pitchFamily="18" charset="0"/>
                <a:cs typeface="Times New Roman" panose="02020603050405020304" pitchFamily="18" charset="0"/>
              </a:rPr>
              <a:t>formal requirements and provisions, EIA is bound to be “toothless” and highly sensitive to political struggles and power games.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Formal </a:t>
            </a:r>
            <a:r>
              <a:rPr lang="en-US" dirty="0">
                <a:latin typeface="Times New Roman" panose="02020603050405020304" pitchFamily="18" charset="0"/>
                <a:cs typeface="Times New Roman" panose="02020603050405020304" pitchFamily="18" charset="0"/>
              </a:rPr>
              <a:t>requirements give certainty to the actors involved in EIA and project planning processes (</a:t>
            </a:r>
            <a:r>
              <a:rPr lang="en-US" dirty="0" err="1">
                <a:latin typeface="Times New Roman" panose="02020603050405020304" pitchFamily="18" charset="0"/>
                <a:cs typeface="Times New Roman" panose="02020603050405020304" pitchFamily="18" charset="0"/>
              </a:rPr>
              <a:t>Partidario</a:t>
            </a:r>
            <a:r>
              <a:rPr lang="en-US" dirty="0">
                <a:latin typeface="Times New Roman" panose="02020603050405020304" pitchFamily="18" charset="0"/>
                <a:cs typeface="Times New Roman" panose="02020603050405020304" pitchFamily="18" charset="0"/>
              </a:rPr>
              <a:t>, 1997; Fischer, 2002).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Provisions </a:t>
            </a:r>
            <a:r>
              <a:rPr lang="en-US" dirty="0">
                <a:latin typeface="Times New Roman" panose="02020603050405020304" pitchFamily="18" charset="0"/>
                <a:cs typeface="Times New Roman" panose="02020603050405020304" pitchFamily="18" charset="0"/>
              </a:rPr>
              <a:t>in the form of clear and established guidance help EIA to be routinely and confidently applied (following Wilburn </a:t>
            </a:r>
            <a:r>
              <a:rPr lang="en-US" i="1" dirty="0">
                <a:latin typeface="Times New Roman" panose="02020603050405020304" pitchFamily="18" charset="0"/>
                <a:cs typeface="Times New Roman" panose="02020603050405020304" pitchFamily="18" charset="0"/>
              </a:rPr>
              <a:t>et al.</a:t>
            </a:r>
            <a:r>
              <a:rPr lang="en-US" dirty="0">
                <a:latin typeface="Times New Roman" panose="02020603050405020304" pitchFamily="18" charset="0"/>
                <a:cs typeface="Times New Roman" panose="02020603050405020304" pitchFamily="18" charset="0"/>
              </a:rPr>
              <a:t>, 2004).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Furthermore</a:t>
            </a:r>
            <a:r>
              <a:rPr lang="en-US" dirty="0">
                <a:latin typeface="Times New Roman" panose="02020603050405020304" pitchFamily="18" charset="0"/>
                <a:cs typeface="Times New Roman" panose="02020603050405020304" pitchFamily="18" charset="0"/>
              </a:rPr>
              <a:t>, provisions for regular internal reporting on EIA processes will help decision makers and other actors to learn from experiences, thus advancing knowledge.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Formal </a:t>
            </a:r>
            <a:r>
              <a:rPr lang="en-US" dirty="0">
                <a:latin typeface="Times New Roman" panose="02020603050405020304" pitchFamily="18" charset="0"/>
                <a:cs typeface="Times New Roman" panose="02020603050405020304" pitchFamily="18" charset="0"/>
              </a:rPr>
              <a:t>requirements should ask for EIA to take results of other prior assessments (e.g. of SEA) to be taken into account (see Tomlinson and Fry, 2002).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Canada, </a:t>
            </a:r>
            <a:r>
              <a:rPr lang="en-US" dirty="0" err="1">
                <a:latin typeface="Times New Roman" panose="02020603050405020304" pitchFamily="18" charset="0"/>
                <a:cs typeface="Times New Roman" panose="02020603050405020304" pitchFamily="18" charset="0"/>
              </a:rPr>
              <a:t>Hazell</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Benevides</a:t>
            </a:r>
            <a:r>
              <a:rPr lang="en-US" dirty="0">
                <a:latin typeface="Times New Roman" panose="02020603050405020304" pitchFamily="18" charset="0"/>
                <a:cs typeface="Times New Roman" panose="02020603050405020304" pitchFamily="18" charset="0"/>
              </a:rPr>
              <a:t> (1997) found that assessments that were legally required by the 1991 Farm Income Protection Act were “superior” to those prepared under the Federal Cabinet Directive in that they were more effectively leading to a better consideration of the environment in decision making.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Another </a:t>
            </a:r>
            <a:r>
              <a:rPr lang="en-US" dirty="0">
                <a:latin typeface="Times New Roman" panose="02020603050405020304" pitchFamily="18" charset="0"/>
                <a:cs typeface="Times New Roman" panose="02020603050405020304" pitchFamily="18" charset="0"/>
              </a:rPr>
              <a:t>important aspect for effective EIA is an allocation of clear competences, which may not always be easy to achieve if e.g. decision making power is split between different administrations. </a:t>
            </a:r>
          </a:p>
        </p:txBody>
      </p:sp>
    </p:spTree>
    <p:extLst>
      <p:ext uri="{BB962C8B-B14F-4D97-AF65-F5344CB8AC3E}">
        <p14:creationId xmlns:p14="http://schemas.microsoft.com/office/powerpoint/2010/main" val="31957197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685800"/>
          </a:xfrm>
        </p:spPr>
        <p:txBody>
          <a:bodyPr>
            <a:noAutofit/>
          </a:bodyPr>
          <a:lstStyle/>
          <a:p>
            <a:pPr algn="l"/>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Establishing clear, transparent and consistent value frames and expectations </a:t>
            </a:r>
          </a:p>
        </p:txBody>
      </p:sp>
      <p:sp>
        <p:nvSpPr>
          <p:cNvPr id="3" name="Content Placeholder 2"/>
          <p:cNvSpPr>
            <a:spLocks noGrp="1"/>
          </p:cNvSpPr>
          <p:nvPr>
            <p:ph idx="1"/>
          </p:nvPr>
        </p:nvSpPr>
        <p:spPr>
          <a:xfrm>
            <a:off x="76200" y="838200"/>
            <a:ext cx="8915400" cy="5867400"/>
          </a:xfrm>
        </p:spPr>
        <p:txBody>
          <a:bodyPr>
            <a:normAutofit/>
          </a:bodyPr>
          <a:lstStyle/>
          <a:p>
            <a:r>
              <a:rPr lang="en-US" sz="2400" dirty="0">
                <a:latin typeface="Times New Roman" panose="02020603050405020304" pitchFamily="18" charset="0"/>
                <a:cs typeface="Times New Roman" panose="02020603050405020304" pitchFamily="18" charset="0"/>
              </a:rPr>
              <a:t>Clear goals that are coming out of a common belief system provide guidance for EIA. In this context, common expectations of what EIA should achieve are important. </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Faludi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(2000) suggested that “planning doctrines” or “paradigms” can act as normative or “value” frames (also called “policy frames” by </a:t>
            </a:r>
            <a:r>
              <a:rPr lang="en-US" sz="2400" dirty="0" err="1">
                <a:latin typeface="Times New Roman" panose="02020603050405020304" pitchFamily="18" charset="0"/>
                <a:cs typeface="Times New Roman" panose="02020603050405020304" pitchFamily="18" charset="0"/>
              </a:rPr>
              <a:t>Schön</a:t>
            </a:r>
            <a:r>
              <a:rPr lang="en-US" sz="2400" dirty="0">
                <a:latin typeface="Times New Roman" panose="02020603050405020304" pitchFamily="18" charset="0"/>
                <a:cs typeface="Times New Roman" panose="02020603050405020304" pitchFamily="18" charset="0"/>
              </a:rPr>
              <a:t> and Rein, 1994).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this context, mega-objectives for planners and assessors are needed.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there is no consensus on underlying goals, planning has been said to mean “</a:t>
            </a:r>
            <a:r>
              <a:rPr lang="en-US" sz="2400" i="1" dirty="0">
                <a:latin typeface="Times New Roman" panose="02020603050405020304" pitchFamily="18" charset="0"/>
                <a:cs typeface="Times New Roman" panose="02020603050405020304" pitchFamily="18" charset="0"/>
              </a:rPr>
              <a:t>endless argument, and reasoned choice becomes difficult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Faludi</a:t>
            </a:r>
            <a:r>
              <a:rPr lang="en-US" sz="2400" dirty="0">
                <a:latin typeface="Times New Roman" panose="02020603050405020304" pitchFamily="18" charset="0"/>
                <a:cs typeface="Times New Roman" panose="02020603050405020304" pitchFamily="18" charset="0"/>
              </a:rPr>
              <a:t>, 2000, p. 315).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existence of sustainable development strategies and linkages to existing environmental objectives that are accepted by all actors have been shown to be particularly useful (Wilburn </a:t>
            </a:r>
            <a:r>
              <a:rPr lang="en-US" sz="2400" i="1" dirty="0">
                <a:latin typeface="Times New Roman" panose="02020603050405020304" pitchFamily="18" charset="0"/>
                <a:cs typeface="Times New Roman" panose="02020603050405020304" pitchFamily="18" charset="0"/>
              </a:rPr>
              <a:t>et al.</a:t>
            </a:r>
            <a:r>
              <a:rPr lang="en-US" sz="2400" dirty="0">
                <a:latin typeface="Times New Roman" panose="02020603050405020304" pitchFamily="18" charset="0"/>
                <a:cs typeface="Times New Roman" panose="02020603050405020304" pitchFamily="18" charset="0"/>
              </a:rPr>
              <a:t>, 2004). </a:t>
            </a:r>
          </a:p>
        </p:txBody>
      </p:sp>
    </p:spTree>
    <p:extLst>
      <p:ext uri="{BB962C8B-B14F-4D97-AF65-F5344CB8AC3E}">
        <p14:creationId xmlns:p14="http://schemas.microsoft.com/office/powerpoint/2010/main" val="22864886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15400" cy="6629400"/>
          </a:xfrm>
        </p:spPr>
        <p:txBody>
          <a:bodyPr>
            <a:normAutofit/>
          </a:bodyPr>
          <a:lstStyle/>
          <a:p>
            <a:pPr marL="0" indent="0">
              <a:buNone/>
            </a:pP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Considering and influencing traditional decision making </a:t>
            </a:r>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approaches:</a:t>
            </a:r>
          </a:p>
          <a:p>
            <a:r>
              <a:rPr lang="en-US" dirty="0" smtClean="0">
                <a:latin typeface="Times New Roman" panose="02020603050405020304" pitchFamily="18" charset="0"/>
                <a:cs typeface="Times New Roman" panose="02020603050405020304" pitchFamily="18" charset="0"/>
              </a:rPr>
              <a:t>Compartmentalized organizational </a:t>
            </a:r>
            <a:r>
              <a:rPr lang="en-US" dirty="0">
                <a:latin typeface="Times New Roman" panose="02020603050405020304" pitchFamily="18" charset="0"/>
                <a:cs typeface="Times New Roman" panose="02020603050405020304" pitchFamily="18" charset="0"/>
              </a:rPr>
              <a:t>structures and bureaucratic prerogatives may be in the way of effective EIA application (see, for example, </a:t>
            </a:r>
            <a:r>
              <a:rPr lang="en-US" dirty="0" err="1">
                <a:latin typeface="Times New Roman" panose="02020603050405020304" pitchFamily="18" charset="0"/>
                <a:cs typeface="Times New Roman" panose="02020603050405020304" pitchFamily="18" charset="0"/>
              </a:rPr>
              <a:t>Diamantini</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Geneletti</a:t>
            </a:r>
            <a:r>
              <a:rPr lang="en-US" dirty="0">
                <a:latin typeface="Times New Roman" panose="02020603050405020304" pitchFamily="18" charset="0"/>
                <a:cs typeface="Times New Roman" panose="02020603050405020304" pitchFamily="18" charset="0"/>
              </a:rPr>
              <a:t>, 2004).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Therefore</a:t>
            </a:r>
            <a:r>
              <a:rPr lang="en-US" dirty="0">
                <a:latin typeface="Times New Roman" panose="02020603050405020304" pitchFamily="18" charset="0"/>
                <a:cs typeface="Times New Roman" panose="02020603050405020304" pitchFamily="18" charset="0"/>
              </a:rPr>
              <a:t>, careful consideration of decision making traditions is of crucially important for effective EIA application.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achievement of a full commitment by actors and stakeholders is likely to take some time</a:t>
            </a:r>
            <a:r>
              <a:rPr lang="en-US" dirty="0" smtClean="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In order to avoid frustration about initial EIA “failures”, it is therefore important that actors involved in EIA processes are made aware of any potential problems and uncertainties. </a:t>
            </a:r>
            <a:r>
              <a:rPr lang="en-US" sz="3000" dirty="0" smtClean="0">
                <a:latin typeface="Times New Roman" panose="02020603050405020304" pitchFamily="18" charset="0"/>
                <a:cs typeface="Times New Roman" panose="02020603050405020304" pitchFamily="18" charset="0"/>
              </a:rPr>
              <a:t> </a:t>
            </a:r>
            <a:endParaRPr lang="en-US" sz="3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4076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838200"/>
          </a:xfrm>
        </p:spPr>
        <p:txBody>
          <a:bodyPr>
            <a:noAutofit/>
          </a:bodyPr>
          <a:lstStyle/>
          <a:p>
            <a:pPr algn="l"/>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Establishing a clear focus —addressing the right issues at the right time </a:t>
            </a:r>
          </a:p>
        </p:txBody>
      </p:sp>
      <p:sp>
        <p:nvSpPr>
          <p:cNvPr id="3" name="Content Placeholder 2"/>
          <p:cNvSpPr>
            <a:spLocks noGrp="1"/>
          </p:cNvSpPr>
          <p:nvPr>
            <p:ph idx="1"/>
          </p:nvPr>
        </p:nvSpPr>
        <p:spPr>
          <a:xfrm>
            <a:off x="152400" y="1066800"/>
            <a:ext cx="8915400" cy="5638800"/>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A clear focus is important for the effective application of EIA.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problem of boundary setting in planning processes was </a:t>
            </a:r>
            <a:r>
              <a:rPr lang="en-US" dirty="0" smtClean="0">
                <a:latin typeface="Times New Roman" panose="02020603050405020304" pitchFamily="18" charset="0"/>
                <a:cs typeface="Times New Roman" panose="02020603050405020304" pitchFamily="18" charset="0"/>
              </a:rPr>
              <a:t>recognized </a:t>
            </a:r>
            <a:r>
              <a:rPr lang="en-US" dirty="0">
                <a:latin typeface="Times New Roman" panose="02020603050405020304" pitchFamily="18" charset="0"/>
                <a:cs typeface="Times New Roman" panose="02020603050405020304" pitchFamily="18" charset="0"/>
              </a:rPr>
              <a:t>as early as the 1950s.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Simon </a:t>
            </a:r>
            <a:r>
              <a:rPr lang="en-US" dirty="0">
                <a:latin typeface="Times New Roman" panose="02020603050405020304" pitchFamily="18" charset="0"/>
                <a:cs typeface="Times New Roman" panose="02020603050405020304" pitchFamily="18" charset="0"/>
              </a:rPr>
              <a:t>(1957) established that there is often ambiguity about the boundaries of the problem for which a solution is to be found.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order to overcome confusion and disagreement with the choice and form of alternatives, clear “framing” of the issues to be considered in an EIA is needed (Valve, 1999).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Effective </a:t>
            </a:r>
            <a:r>
              <a:rPr lang="en-US" dirty="0">
                <a:latin typeface="Times New Roman" panose="02020603050405020304" pitchFamily="18" charset="0"/>
                <a:cs typeface="Times New Roman" panose="02020603050405020304" pitchFamily="18" charset="0"/>
              </a:rPr>
              <a:t>framing should help to create situations in which EIA actors do not only struggle to define the issues to be addressed, but are actually dealing with the question what can be done to address them.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context, the definition of clear and relevant tasks is of great importance. </a:t>
            </a:r>
          </a:p>
        </p:txBody>
      </p:sp>
    </p:spTree>
    <p:extLst>
      <p:ext uri="{BB962C8B-B14F-4D97-AF65-F5344CB8AC3E}">
        <p14:creationId xmlns:p14="http://schemas.microsoft.com/office/powerpoint/2010/main" val="37141436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381000"/>
          </a:xfrm>
        </p:spPr>
        <p:txBody>
          <a:bodyPr>
            <a:noAutofit/>
          </a:bodyPr>
          <a:lstStyle/>
          <a:p>
            <a:pPr algn="l"/>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Clearly defining roles of assessors and planners </a:t>
            </a:r>
          </a:p>
        </p:txBody>
      </p:sp>
      <p:sp>
        <p:nvSpPr>
          <p:cNvPr id="3" name="Content Placeholder 2"/>
          <p:cNvSpPr>
            <a:spLocks noGrp="1"/>
          </p:cNvSpPr>
          <p:nvPr>
            <p:ph idx="1"/>
          </p:nvPr>
        </p:nvSpPr>
        <p:spPr>
          <a:xfrm>
            <a:off x="25021" y="381000"/>
            <a:ext cx="8915400" cy="6324600"/>
          </a:xfrm>
        </p:spPr>
        <p:txBody>
          <a:bodyPr>
            <a:noAutofit/>
          </a:bodyPr>
          <a:lstStyle/>
          <a:p>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should be possible to overcome cognitive limitations, at least to some extent, if environmental assessment (including EIA and SEA) systems are put into place that clearly allocate tasks to different tiers of decision making (see also chapters 14 and 15 on SEA). </a:t>
            </a:r>
            <a:endPar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context, the role of the assessor and planner may be more clearly defined. </a:t>
            </a:r>
            <a:endPar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Policy </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situations are marked by a low degree of knowledge and concreteness. Here, planners may find themselves as policy mediators, supporting a “</a:t>
            </a:r>
            <a:r>
              <a:rPr lang="en-US" sz="22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wide debate on overall objectives and values</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situations, planners may find themselves acting as “</a:t>
            </a:r>
            <a:r>
              <a:rPr lang="en-US" sz="22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entrepreneurs, advocating values and norms, reflecting those formulated in higher tier policies</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 and </a:t>
            </a:r>
            <a:r>
              <a:rPr lang="en-US" sz="22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programme</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situations, there is often a high degree of knowledge and concreteness</a:t>
            </a:r>
            <a:r>
              <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en-US"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Planners </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 therefore act as technicians, using previously defined stakeholder values in multi-criteria analysis and cost-benefit analysis (</a:t>
            </a:r>
            <a:r>
              <a:rPr lang="en-US" sz="22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Leknes</a:t>
            </a:r>
            <a:r>
              <a:rPr lang="en-US"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2001; Fischer, 2003). </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9049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457200"/>
          </a:xfrm>
        </p:spPr>
        <p:txBody>
          <a:bodyPr>
            <a:noAutofit/>
          </a:bodyPr>
          <a:lstStyle/>
          <a:p>
            <a:pPr algn="l"/>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Achieving a willingness to cooperate in integration </a:t>
            </a:r>
          </a:p>
        </p:txBody>
      </p:sp>
      <p:sp>
        <p:nvSpPr>
          <p:cNvPr id="3" name="Content Placeholder 2"/>
          <p:cNvSpPr>
            <a:spLocks noGrp="1"/>
          </p:cNvSpPr>
          <p:nvPr>
            <p:ph idx="1"/>
          </p:nvPr>
        </p:nvSpPr>
        <p:spPr>
          <a:xfrm>
            <a:off x="76200" y="609600"/>
            <a:ext cx="8991600" cy="6019800"/>
          </a:xfrm>
        </p:spPr>
        <p:txBody>
          <a:bodyPr>
            <a:normAutofit fontScale="77500" lnSpcReduction="20000"/>
          </a:bodyPr>
          <a:lstStyle/>
          <a:p>
            <a:pPr marL="0" indent="0">
              <a:buNone/>
            </a:pPr>
            <a:r>
              <a:rPr lang="en-US" dirty="0"/>
              <a:t>Whilst integration is at the heart of any balanced decision making, so far there is no clear evidence as to whether integration improves the position of “the environment” or whether it rather waters down “weaker” aspects (see Kidd and Fischer, 2007). Integration requires trust and “</a:t>
            </a:r>
            <a:r>
              <a:rPr lang="en-US" i="1" dirty="0"/>
              <a:t>acceptance for the need to compromise, which may involve concessions from all sides</a:t>
            </a:r>
            <a:r>
              <a:rPr lang="en-US" dirty="0"/>
              <a:t>” (German Presidency of the EC Council, 1999, p1). Insufficient political will and a limited societal support base are barriers for the effective application of EIA (Sadler and </a:t>
            </a:r>
            <a:r>
              <a:rPr lang="en-US" dirty="0" err="1"/>
              <a:t>Verheem</a:t>
            </a:r>
            <a:r>
              <a:rPr lang="en-US" dirty="0"/>
              <a:t>, 1996). These barriers will take time to overcome. Only if administrations, agencies, politicians and other decision makers consider themselves as </a:t>
            </a:r>
            <a:r>
              <a:rPr lang="en-US" i="1" dirty="0"/>
              <a:t>real </a:t>
            </a:r>
            <a:r>
              <a:rPr lang="en-US" dirty="0"/>
              <a:t>actors in the PPP process, is it likely that they are going to be willing to get fully involved. Power relationships need to be identified, as integration is likely to bring actors with differing powers together and those issues that are supported by powerful interests often receive more attention. Furthermore, clear communication of assessment results is important, as participants’ awareness of how their decisions can influence the environment can increase (see </a:t>
            </a:r>
            <a:r>
              <a:rPr lang="en-US" dirty="0" err="1"/>
              <a:t>Kaljonen</a:t>
            </a:r>
            <a:r>
              <a:rPr lang="en-US" dirty="0"/>
              <a:t>, 1999; PIARC, 1999). In this context, experts need to present their findings in a way that makes sense to the policy maker (Alton and Underwood, 2003; </a:t>
            </a:r>
            <a:r>
              <a:rPr lang="en-US" dirty="0" err="1"/>
              <a:t>Cherp</a:t>
            </a:r>
            <a:r>
              <a:rPr lang="en-US" dirty="0"/>
              <a:t> and </a:t>
            </a:r>
            <a:r>
              <a:rPr lang="en-US" dirty="0" err="1"/>
              <a:t>Antypas</a:t>
            </a:r>
            <a:r>
              <a:rPr lang="en-US" dirty="0"/>
              <a:t>, 2003). </a:t>
            </a:r>
            <a:r>
              <a:rPr lang="en-US" dirty="0" err="1"/>
              <a:t>Organisational</a:t>
            </a:r>
            <a:r>
              <a:rPr lang="en-US" dirty="0"/>
              <a:t> and political support and positive attitudes will increase the willingness to cooperate in integration and are important building blocks of effective SEA systems (see Sadler, 1996; </a:t>
            </a:r>
            <a:r>
              <a:rPr lang="en-US" dirty="0" err="1"/>
              <a:t>Elling</a:t>
            </a:r>
            <a:r>
              <a:rPr lang="en-US" dirty="0"/>
              <a:t>, 1998; Fischer, 2002). </a:t>
            </a:r>
          </a:p>
        </p:txBody>
      </p:sp>
    </p:spTree>
    <p:extLst>
      <p:ext uri="{BB962C8B-B14F-4D97-AF65-F5344CB8AC3E}">
        <p14:creationId xmlns:p14="http://schemas.microsoft.com/office/powerpoint/2010/main" val="38893979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29570"/>
            <a:ext cx="8763000" cy="334962"/>
          </a:xfrm>
        </p:spPr>
        <p:txBody>
          <a:bodyPr>
            <a:noAutofit/>
          </a:bodyPr>
          <a:lstStyle/>
          <a:p>
            <a:pPr algn="l"/>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Acknowledging and dealing with uncertainties </a:t>
            </a:r>
          </a:p>
        </p:txBody>
      </p:sp>
      <p:sp>
        <p:nvSpPr>
          <p:cNvPr id="3" name="Content Placeholder 2"/>
          <p:cNvSpPr>
            <a:spLocks noGrp="1"/>
          </p:cNvSpPr>
          <p:nvPr>
            <p:ph idx="1"/>
          </p:nvPr>
        </p:nvSpPr>
        <p:spPr>
          <a:xfrm>
            <a:off x="152400" y="685800"/>
            <a:ext cx="8915400" cy="6019800"/>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It is important that actors involved in EIA are made aware of and acknowledge that uncertainties and unforeseeable impacts are likely to occur in all EIA situations. </a:t>
            </a:r>
            <a:endParaRPr lang="en-US" sz="3600" dirty="0" smtClean="0">
              <a:solidFill>
                <a:srgbClr val="000000"/>
              </a:solidFill>
              <a:latin typeface="Times New Roman" panose="02020603050405020304" pitchFamily="18" charset="0"/>
              <a:cs typeface="Times New Roman" panose="02020603050405020304" pitchFamily="18" charset="0"/>
            </a:endParaRPr>
          </a:p>
          <a:p>
            <a:r>
              <a:rPr lang="en-US" sz="3600" dirty="0" smtClean="0">
                <a:solidFill>
                  <a:srgbClr val="000000"/>
                </a:solidFill>
                <a:latin typeface="Times New Roman" panose="02020603050405020304" pitchFamily="18" charset="0"/>
                <a:cs typeface="Times New Roman" panose="02020603050405020304" pitchFamily="18" charset="0"/>
              </a:rPr>
              <a:t>Furthermore</a:t>
            </a:r>
            <a:r>
              <a:rPr lang="en-US" sz="3600" dirty="0">
                <a:solidFill>
                  <a:srgbClr val="000000"/>
                </a:solidFill>
                <a:latin typeface="Times New Roman" panose="02020603050405020304" pitchFamily="18" charset="0"/>
                <a:cs typeface="Times New Roman" panose="02020603050405020304" pitchFamily="18" charset="0"/>
              </a:rPr>
              <a:t>, all actors need to </a:t>
            </a:r>
            <a:r>
              <a:rPr lang="en-US" sz="3600" dirty="0" smtClean="0">
                <a:solidFill>
                  <a:srgbClr val="000000"/>
                </a:solidFill>
                <a:latin typeface="Times New Roman" panose="02020603050405020304" pitchFamily="18" charset="0"/>
                <a:cs typeface="Times New Roman" panose="02020603050405020304" pitchFamily="18" charset="0"/>
              </a:rPr>
              <a:t>recognize </a:t>
            </a:r>
            <a:r>
              <a:rPr lang="en-US" sz="3600" dirty="0">
                <a:solidFill>
                  <a:srgbClr val="000000"/>
                </a:solidFill>
                <a:latin typeface="Times New Roman" panose="02020603050405020304" pitchFamily="18" charset="0"/>
                <a:cs typeface="Times New Roman" panose="02020603050405020304" pitchFamily="18" charset="0"/>
              </a:rPr>
              <a:t>that information about the effects of alternatives and the possibilities of mitigation are often going to be incomplete (</a:t>
            </a:r>
            <a:r>
              <a:rPr lang="en-US" sz="3600" dirty="0" err="1">
                <a:solidFill>
                  <a:srgbClr val="000000"/>
                </a:solidFill>
                <a:latin typeface="Times New Roman" panose="02020603050405020304" pitchFamily="18" charset="0"/>
                <a:cs typeface="Times New Roman" panose="02020603050405020304" pitchFamily="18" charset="0"/>
              </a:rPr>
              <a:t>Niekerk</a:t>
            </a:r>
            <a:r>
              <a:rPr lang="en-US" sz="3600" dirty="0">
                <a:solidFill>
                  <a:srgbClr val="000000"/>
                </a:solidFill>
                <a:latin typeface="Times New Roman" panose="02020603050405020304" pitchFamily="18" charset="0"/>
                <a:cs typeface="Times New Roman" panose="02020603050405020304" pitchFamily="18" charset="0"/>
              </a:rPr>
              <a:t> and </a:t>
            </a:r>
            <a:r>
              <a:rPr lang="en-US" sz="3600" dirty="0" err="1">
                <a:solidFill>
                  <a:srgbClr val="000000"/>
                </a:solidFill>
                <a:latin typeface="Times New Roman" panose="02020603050405020304" pitchFamily="18" charset="0"/>
                <a:cs typeface="Times New Roman" panose="02020603050405020304" pitchFamily="18" charset="0"/>
              </a:rPr>
              <a:t>Voogd</a:t>
            </a:r>
            <a:r>
              <a:rPr lang="en-US" sz="3600" dirty="0">
                <a:solidFill>
                  <a:srgbClr val="000000"/>
                </a:solidFill>
                <a:latin typeface="Times New Roman" panose="02020603050405020304" pitchFamily="18" charset="0"/>
                <a:cs typeface="Times New Roman" panose="02020603050405020304" pitchFamily="18" charset="0"/>
              </a:rPr>
              <a:t>, 1996).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0288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381000"/>
          </a:xfrm>
        </p:spPr>
        <p:txBody>
          <a:bodyPr>
            <a:noAutofit/>
          </a:bodyPr>
          <a:lstStyle/>
          <a:p>
            <a:pPr algn="l"/>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Providing appropriate funding, time and support </a:t>
            </a:r>
          </a:p>
        </p:txBody>
      </p:sp>
      <p:sp>
        <p:nvSpPr>
          <p:cNvPr id="3" name="Content Placeholder 2"/>
          <p:cNvSpPr>
            <a:spLocks noGrp="1"/>
          </p:cNvSpPr>
          <p:nvPr>
            <p:ph idx="1"/>
          </p:nvPr>
        </p:nvSpPr>
        <p:spPr>
          <a:xfrm>
            <a:off x="152400" y="609600"/>
            <a:ext cx="8839200" cy="6096000"/>
          </a:xfrm>
        </p:spPr>
        <p:txBody>
          <a:bodyPr>
            <a:normAutofit lnSpcReduction="10000"/>
          </a:bodyPr>
          <a:lstStyle/>
          <a:p>
            <a:r>
              <a:rPr lang="en-US" dirty="0">
                <a:latin typeface="Times New Roman" panose="02020603050405020304" pitchFamily="18" charset="0"/>
                <a:cs typeface="Times New Roman" panose="02020603050405020304" pitchFamily="18" charset="0"/>
              </a:rPr>
              <a:t>Appropriate funding, time and support are of essential importance for being able to conduct EIA in a meaningful manner.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Sufficient </a:t>
            </a:r>
            <a:r>
              <a:rPr lang="en-US" dirty="0">
                <a:latin typeface="Times New Roman" panose="02020603050405020304" pitchFamily="18" charset="0"/>
                <a:cs typeface="Times New Roman" panose="02020603050405020304" pitchFamily="18" charset="0"/>
              </a:rPr>
              <a:t>time needs to be made available in the interest of reliable results and effective consultation and participation.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Appropriate </a:t>
            </a:r>
            <a:r>
              <a:rPr lang="en-US" dirty="0">
                <a:latin typeface="Times New Roman" panose="02020603050405020304" pitchFamily="18" charset="0"/>
                <a:cs typeface="Times New Roman" panose="02020603050405020304" pitchFamily="18" charset="0"/>
              </a:rPr>
              <a:t>support mechanisms help PPP makers and assessors to deliver an effective and efficient EIA process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Support </a:t>
            </a:r>
            <a:r>
              <a:rPr lang="en-US" dirty="0">
                <a:latin typeface="Times New Roman" panose="02020603050405020304" pitchFamily="18" charset="0"/>
                <a:cs typeface="Times New Roman" panose="02020603050405020304" pitchFamily="18" charset="0"/>
              </a:rPr>
              <a:t>can be provided, for example, by suitable agencies, </a:t>
            </a:r>
            <a:r>
              <a:rPr lang="en-US" dirty="0" err="1">
                <a:latin typeface="Times New Roman" panose="02020603050405020304" pitchFamily="18" charset="0"/>
                <a:cs typeface="Times New Roman" panose="02020603050405020304" pitchFamily="18" charset="0"/>
              </a:rPr>
              <a:t>centres</a:t>
            </a:r>
            <a:r>
              <a:rPr lang="en-US" dirty="0">
                <a:latin typeface="Times New Roman" panose="02020603050405020304" pitchFamily="18" charset="0"/>
                <a:cs typeface="Times New Roman" panose="02020603050405020304" pitchFamily="18" charset="0"/>
              </a:rPr>
              <a:t> of expertise or coordination units (German Presidency of the EC Council, 1999, point 12).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Other </a:t>
            </a:r>
            <a:r>
              <a:rPr lang="en-US" dirty="0">
                <a:latin typeface="Times New Roman" panose="02020603050405020304" pitchFamily="18" charset="0"/>
                <a:cs typeface="Times New Roman" panose="02020603050405020304" pitchFamily="18" charset="0"/>
              </a:rPr>
              <a:t>possibilities include advisory bodies that are jointly established by several ministries or departments, bringing together different networks of experts and different sectors. Finally, education and training are important. </a:t>
            </a:r>
          </a:p>
        </p:txBody>
      </p:sp>
    </p:spTree>
    <p:extLst>
      <p:ext uri="{BB962C8B-B14F-4D97-AF65-F5344CB8AC3E}">
        <p14:creationId xmlns:p14="http://schemas.microsoft.com/office/powerpoint/2010/main" val="42429809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000000"/>
                </a:solidFill>
                <a:latin typeface="Calibri" panose="020F0502020204030204" pitchFamily="34" charset="0"/>
              </a:rPr>
              <a:t>Practical exercise </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latin typeface="Calibri" panose="020F0502020204030204" pitchFamily="34" charset="0"/>
              </a:rPr>
              <a:t>Students </a:t>
            </a:r>
            <a:r>
              <a:rPr lang="en-US" dirty="0">
                <a:solidFill>
                  <a:srgbClr val="000000"/>
                </a:solidFill>
                <a:latin typeface="Calibri" panose="020F0502020204030204" pitchFamily="34" charset="0"/>
              </a:rPr>
              <a:t>are to research other decision making support tools and find out how they work, including e.g. cost-benefit analysis – CBA, multi-criteria analysis – MCA, life-cycle-assessment – LCA, technology assessment, risk assessment, generic modelling tools and others; students should prepare a table as to how these differ from EIA. </a:t>
            </a:r>
            <a:endParaRPr lang="en-US" dirty="0"/>
          </a:p>
        </p:txBody>
      </p:sp>
    </p:spTree>
    <p:extLst>
      <p:ext uri="{BB962C8B-B14F-4D97-AF65-F5344CB8AC3E}">
        <p14:creationId xmlns:p14="http://schemas.microsoft.com/office/powerpoint/2010/main" val="563396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533400"/>
          </a:xfrm>
        </p:spPr>
        <p:txBody>
          <a:bodyPr>
            <a:normAutofit fontScale="90000"/>
          </a:bodyPr>
          <a:lstStyle/>
          <a:p>
            <a:r>
              <a:rPr lang="en-US" sz="1800" b="1" dirty="0">
                <a:effectLst>
                  <a:outerShdw blurRad="38100" dist="38100" dir="2700000" algn="tl">
                    <a:srgbClr val="000000">
                      <a:alpha val="43137"/>
                    </a:srgbClr>
                  </a:outerShdw>
                </a:effectLst>
                <a:latin typeface="Times New Roman" panose="02020603050405020304" pitchFamily="18" charset="0"/>
              </a:rPr>
              <a:t>CHAPTER </a:t>
            </a:r>
            <a:r>
              <a:rPr lang="en-US" sz="1800" b="1" dirty="0" smtClean="0">
                <a:effectLst>
                  <a:outerShdw blurRad="38100" dist="38100" dir="2700000" algn="tl">
                    <a:srgbClr val="000000">
                      <a:alpha val="43137"/>
                    </a:srgbClr>
                  </a:outerShdw>
                </a:effectLst>
                <a:latin typeface="Times New Roman" panose="02020603050405020304" pitchFamily="18" charset="0"/>
              </a:rPr>
              <a:t>TWO</a:t>
            </a:r>
            <a:br>
              <a:rPr lang="en-US" sz="1800" b="1" dirty="0" smtClean="0">
                <a:effectLst>
                  <a:outerShdw blurRad="38100" dist="38100" dir="2700000" algn="tl">
                    <a:srgbClr val="000000">
                      <a:alpha val="43137"/>
                    </a:srgbClr>
                  </a:outerShdw>
                </a:effectLst>
                <a:latin typeface="Times New Roman" panose="02020603050405020304" pitchFamily="18" charset="0"/>
              </a:rPr>
            </a:br>
            <a:r>
              <a:rPr lang="en-US" sz="1800" b="1" dirty="0" smtClean="0">
                <a:effectLst>
                  <a:outerShdw blurRad="38100" dist="38100" dir="2700000" algn="tl">
                    <a:srgbClr val="000000">
                      <a:alpha val="43137"/>
                    </a:srgbClr>
                  </a:outerShdw>
                </a:effectLst>
                <a:latin typeface="Times New Roman" panose="02020603050405020304" pitchFamily="18" charset="0"/>
              </a:rPr>
              <a:t>LAW</a:t>
            </a:r>
            <a:r>
              <a:rPr lang="en-US" sz="1800" b="1" dirty="0">
                <a:effectLst>
                  <a:outerShdw blurRad="38100" dist="38100" dir="2700000" algn="tl">
                    <a:srgbClr val="000000">
                      <a:alpha val="43137"/>
                    </a:srgbClr>
                  </a:outerShdw>
                </a:effectLst>
                <a:latin typeface="Times New Roman" panose="02020603050405020304" pitchFamily="18" charset="0"/>
              </a:rPr>
              <a:t>, POLICY AND INSTITUTIONAL </a:t>
            </a:r>
            <a:r>
              <a:rPr lang="en-US" sz="1800" b="1" dirty="0" smtClean="0">
                <a:effectLst>
                  <a:outerShdw blurRad="38100" dist="38100" dir="2700000" algn="tl">
                    <a:srgbClr val="000000">
                      <a:alpha val="43137"/>
                    </a:srgbClr>
                  </a:outerShdw>
                </a:effectLst>
                <a:latin typeface="Times New Roman" panose="02020603050405020304" pitchFamily="18" charset="0"/>
              </a:rPr>
              <a:t>FRAMEWORKS</a:t>
            </a:r>
            <a:endParaRPr lang="en-US" sz="2800" dirty="0"/>
          </a:p>
        </p:txBody>
      </p:sp>
      <p:sp>
        <p:nvSpPr>
          <p:cNvPr id="3" name="Content Placeholder 2"/>
          <p:cNvSpPr>
            <a:spLocks noGrp="1"/>
          </p:cNvSpPr>
          <p:nvPr>
            <p:ph idx="1"/>
          </p:nvPr>
        </p:nvSpPr>
        <p:spPr>
          <a:xfrm>
            <a:off x="73924" y="533400"/>
            <a:ext cx="8993875" cy="6172200"/>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Introduction</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topic provides insight into the different types of EIA systems, the range of </a:t>
            </a:r>
            <a:r>
              <a:rPr lang="en-US" sz="2400" dirty="0" smtClean="0">
                <a:latin typeface="Times New Roman" panose="02020603050405020304" pitchFamily="18" charset="0"/>
                <a:cs typeface="Times New Roman" panose="02020603050405020304" pitchFamily="18" charset="0"/>
              </a:rPr>
              <a:t>legal, policy and institutional </a:t>
            </a:r>
            <a:r>
              <a:rPr lang="en-US" sz="2400" dirty="0">
                <a:latin typeface="Times New Roman" panose="02020603050405020304" pitchFamily="18" charset="0"/>
                <a:cs typeface="Times New Roman" panose="02020603050405020304" pitchFamily="18" charset="0"/>
              </a:rPr>
              <a:t>arrangements that can be provided and the directions in </a:t>
            </a:r>
            <a:r>
              <a:rPr lang="en-US" sz="2400" dirty="0" smtClean="0">
                <a:latin typeface="Times New Roman" panose="02020603050405020304" pitchFamily="18" charset="0"/>
                <a:cs typeface="Times New Roman" panose="02020603050405020304" pitchFamily="18" charset="0"/>
              </a:rPr>
              <a:t>which these </a:t>
            </a:r>
            <a:r>
              <a:rPr lang="en-US" sz="2400" dirty="0">
                <a:latin typeface="Times New Roman" panose="02020603050405020304" pitchFamily="18" charset="0"/>
                <a:cs typeface="Times New Roman" panose="02020603050405020304" pitchFamily="18" charset="0"/>
              </a:rPr>
              <a:t>are developing.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also examines the factors that need to be considered </a:t>
            </a:r>
            <a:r>
              <a:rPr lang="en-US" sz="2400" dirty="0" smtClean="0">
                <a:latin typeface="Times New Roman" panose="02020603050405020304" pitchFamily="18" charset="0"/>
                <a:cs typeface="Times New Roman" panose="02020603050405020304" pitchFamily="18" charset="0"/>
              </a:rPr>
              <a:t>when establishing </a:t>
            </a:r>
            <a:r>
              <a:rPr lang="en-US" sz="2400" dirty="0">
                <a:latin typeface="Times New Roman" panose="02020603050405020304" pitchFamily="18" charset="0"/>
                <a:cs typeface="Times New Roman" panose="02020603050405020304" pitchFamily="18" charset="0"/>
              </a:rPr>
              <a:t>or modifying a national EIA system</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 of this Section</a:t>
            </a:r>
          </a:p>
          <a:p>
            <a:pPr marL="0" indent="0">
              <a:buNone/>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successful completion of this Section, you will be able </a:t>
            </a:r>
            <a:r>
              <a:rPr 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p>
          <a:p>
            <a:pPr lvl="1"/>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purpose, scope and content of EIA policy and legislation</a:t>
            </a:r>
          </a:p>
          <a:p>
            <a:pPr lvl="1"/>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EIA requirements of International Organizations and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relevant International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Agreements</a:t>
            </a:r>
          </a:p>
          <a:p>
            <a:pPr lvl="1"/>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Demonstrate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understanding of the legal principles underpinning a functional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system</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Show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familiarity with duties placed on local authorities and developers</a:t>
            </a:r>
          </a:p>
        </p:txBody>
      </p:sp>
    </p:spTree>
    <p:extLst>
      <p:ext uri="{BB962C8B-B14F-4D97-AF65-F5344CB8AC3E}">
        <p14:creationId xmlns:p14="http://schemas.microsoft.com/office/powerpoint/2010/main" val="122536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lnSpcReduction="10000"/>
          </a:bodyPr>
          <a:lstStyle/>
          <a:p>
            <a:pPr marL="569913" lvl="1" indent="-225425">
              <a:lnSpc>
                <a:spcPct val="120000"/>
              </a:lnSpc>
            </a:pPr>
            <a:r>
              <a:rPr lang="en-US" sz="4400"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and negative</a:t>
            </a:r>
            <a:r>
              <a:rPr lang="en-US" sz="4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with the meaning of favorable or unfavorable according to a given set of criteria</a:t>
            </a:r>
          </a:p>
          <a:p>
            <a:pPr marL="569913" lvl="1" indent="-225425">
              <a:lnSpc>
                <a:spcPct val="120000"/>
              </a:lnSpc>
            </a:pPr>
            <a:r>
              <a:rPr lang="en-US" sz="4400"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Significant and insignificant</a:t>
            </a:r>
            <a:r>
              <a:rPr lang="en-US" sz="4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according to their relevance (</a:t>
            </a:r>
            <a:r>
              <a:rPr lang="en-US" sz="44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intensity/power </a:t>
            </a:r>
            <a:r>
              <a:rPr lang="en-US" sz="4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importance} according to a given set of criteria.</a:t>
            </a:r>
          </a:p>
          <a:p>
            <a:pPr marL="0" indent="0">
              <a:buNone/>
            </a:pPr>
            <a:endParaRPr lang="en-US" dirty="0"/>
          </a:p>
        </p:txBody>
      </p:sp>
    </p:spTree>
    <p:extLst>
      <p:ext uri="{BB962C8B-B14F-4D97-AF65-F5344CB8AC3E}">
        <p14:creationId xmlns:p14="http://schemas.microsoft.com/office/powerpoint/2010/main" val="16527075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pPr algn="l"/>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a:t>
            </a: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EIA </a:t>
            </a:r>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endParaRPr lang="en-US" sz="28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09600"/>
            <a:ext cx="8991600" cy="6172200"/>
          </a:xfrm>
        </p:spPr>
        <p:txBody>
          <a:bodyPr>
            <a:noAutofit/>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an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evolving /developing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 When establishing or strengthening an EIA system, there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an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opportunity to build upon the experience of others and to move towards legal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policy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frameworks that support environmental sustainability.</a:t>
            </a:r>
          </a:p>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systems have become progressively more broadly based, encompassing a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wider range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impacts, higher levels of decision-making and new areas of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emphasis.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particular, there are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trends toward</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ore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systematic procedures for EIA implementation, quality control,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compliance and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enforcement</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5883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lstStyle/>
          <a:p>
            <a:pPr lvl="0"/>
            <a:r>
              <a:rPr lang="en-US" sz="32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Integrated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consideration of biophysical, social, risk, health and other impacts;</a:t>
            </a:r>
          </a:p>
          <a:p>
            <a:pPr lvl="0"/>
            <a:r>
              <a:rPr lang="en-US" sz="32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Extended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temporal and spatial frameworks, which include cumulative, </a:t>
            </a:r>
            <a:r>
              <a:rPr lang="en-US" sz="3200"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transboundary</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ecosystem-level effects and, to a lesser extent, global change; increasing provision for strategic environmental assessment (SEA) of policy, plan and </a:t>
            </a:r>
            <a:r>
              <a:rPr lang="en-US" sz="3200"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programme</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proposals;</a:t>
            </a:r>
          </a:p>
          <a:p>
            <a:pPr lvl="0"/>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32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ncorporation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sustainability perspectives and principles into EIA and SEA processes; and</a:t>
            </a:r>
          </a:p>
          <a:p>
            <a:pPr lvl="0"/>
            <a:r>
              <a:rPr lang="en-US" sz="32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Greater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linkage of EIA systems with other planning, regulatory and management regimes.</a:t>
            </a:r>
          </a:p>
          <a:p>
            <a:endParaRPr lang="en-US" dirty="0"/>
          </a:p>
        </p:txBody>
      </p:sp>
    </p:spTree>
    <p:extLst>
      <p:ext uri="{BB962C8B-B14F-4D97-AF65-F5344CB8AC3E}">
        <p14:creationId xmlns:p14="http://schemas.microsoft.com/office/powerpoint/2010/main" val="7802228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p:spPr>
        <p:txBody>
          <a:bodyPr>
            <a:noAutofit/>
          </a:bodyPr>
          <a:lstStyle/>
          <a:p>
            <a:r>
              <a:rPr lang="en-US" sz="2800" dirty="0">
                <a:effectLst>
                  <a:outerShdw blurRad="38100" dist="38100" dir="2700000" algn="tl">
                    <a:srgbClr val="000000">
                      <a:alpha val="43137"/>
                    </a:srgbClr>
                  </a:outerShdw>
                </a:effectLst>
                <a:latin typeface="Times New Roman" panose="02020603050405020304" pitchFamily="18" charset="0"/>
              </a:rPr>
              <a:t>These trends are identified in the International </a:t>
            </a:r>
            <a:r>
              <a:rPr lang="en-US" sz="2800" dirty="0" smtClean="0">
                <a:effectLst>
                  <a:outerShdw blurRad="38100" dist="38100" dir="2700000" algn="tl">
                    <a:srgbClr val="000000">
                      <a:alpha val="43137"/>
                    </a:srgbClr>
                  </a:outerShdw>
                </a:effectLst>
                <a:latin typeface="Times New Roman" panose="02020603050405020304" pitchFamily="18" charset="0"/>
              </a:rPr>
              <a:t>Study of </a:t>
            </a:r>
            <a:r>
              <a:rPr lang="en-US" sz="2800" dirty="0">
                <a:effectLst>
                  <a:outerShdw blurRad="38100" dist="38100" dir="2700000" algn="tl">
                    <a:srgbClr val="000000">
                      <a:alpha val="43137"/>
                    </a:srgbClr>
                  </a:outerShdw>
                </a:effectLst>
                <a:latin typeface="Times New Roman" panose="02020603050405020304" pitchFamily="18" charset="0"/>
              </a:rPr>
              <a:t>EA Effectiveness. </a:t>
            </a:r>
            <a:endParaRPr lang="en-US" sz="2800" dirty="0" smtClean="0">
              <a:effectLst>
                <a:outerShdw blurRad="38100" dist="38100" dir="2700000" algn="tl">
                  <a:srgbClr val="000000">
                    <a:alpha val="43137"/>
                  </a:srgbClr>
                </a:outerShdw>
              </a:effectLst>
              <a:latin typeface="Times New Roman" panose="02020603050405020304" pitchFamily="18" charset="0"/>
            </a:endParaRPr>
          </a:p>
          <a:p>
            <a:r>
              <a:rPr lang="en-US" sz="2800" dirty="0" smtClean="0">
                <a:effectLst>
                  <a:outerShdw blurRad="38100" dist="38100" dir="2700000" algn="tl">
                    <a:srgbClr val="000000">
                      <a:alpha val="43137"/>
                    </a:srgbClr>
                  </a:outerShdw>
                </a:effectLst>
                <a:latin typeface="Times New Roman" panose="02020603050405020304" pitchFamily="18" charset="0"/>
              </a:rPr>
              <a:t>This </a:t>
            </a:r>
            <a:r>
              <a:rPr lang="en-US" sz="2800" dirty="0">
                <a:effectLst>
                  <a:outerShdw blurRad="38100" dist="38100" dir="2700000" algn="tl">
                    <a:srgbClr val="000000">
                      <a:alpha val="43137"/>
                    </a:srgbClr>
                  </a:outerShdw>
                </a:effectLst>
                <a:latin typeface="Times New Roman" panose="02020603050405020304" pitchFamily="18" charset="0"/>
              </a:rPr>
              <a:t>study </a:t>
            </a:r>
            <a:r>
              <a:rPr lang="en-US" sz="2800" dirty="0" smtClean="0">
                <a:effectLst>
                  <a:outerShdw blurRad="38100" dist="38100" dir="2700000" algn="tl">
                    <a:srgbClr val="000000">
                      <a:alpha val="43137"/>
                    </a:srgbClr>
                  </a:outerShdw>
                </a:effectLst>
                <a:latin typeface="Times New Roman" panose="02020603050405020304" pitchFamily="18" charset="0"/>
              </a:rPr>
              <a:t>also illustrates </a:t>
            </a:r>
            <a:r>
              <a:rPr lang="en-US" sz="2800" dirty="0">
                <a:effectLst>
                  <a:outerShdw blurRad="38100" dist="38100" dir="2700000" algn="tl">
                    <a:srgbClr val="000000">
                      <a:alpha val="43137"/>
                    </a:srgbClr>
                  </a:outerShdw>
                </a:effectLst>
                <a:latin typeface="Times New Roman" panose="02020603050405020304" pitchFamily="18" charset="0"/>
              </a:rPr>
              <a:t>how EIA has become institutionalized and looks at the strengths </a:t>
            </a:r>
            <a:r>
              <a:rPr lang="en-US" sz="2800" dirty="0" smtClean="0">
                <a:effectLst>
                  <a:outerShdw blurRad="38100" dist="38100" dir="2700000" algn="tl">
                    <a:srgbClr val="000000">
                      <a:alpha val="43137"/>
                    </a:srgbClr>
                  </a:outerShdw>
                </a:effectLst>
                <a:latin typeface="Times New Roman" panose="02020603050405020304" pitchFamily="18" charset="0"/>
              </a:rPr>
              <a:t>and weaknesses </a:t>
            </a:r>
            <a:r>
              <a:rPr lang="en-US" sz="2800" dirty="0">
                <a:effectLst>
                  <a:outerShdw blurRad="38100" dist="38100" dir="2700000" algn="tl">
                    <a:srgbClr val="000000">
                      <a:alpha val="43137"/>
                    </a:srgbClr>
                  </a:outerShdw>
                </a:effectLst>
                <a:latin typeface="Times New Roman" panose="02020603050405020304" pitchFamily="18" charset="0"/>
              </a:rPr>
              <a:t>of current practice in relation to different legal policy and </a:t>
            </a:r>
            <a:r>
              <a:rPr lang="en-US" sz="2800" dirty="0" smtClean="0">
                <a:effectLst>
                  <a:outerShdw blurRad="38100" dist="38100" dir="2700000" algn="tl">
                    <a:srgbClr val="000000">
                      <a:alpha val="43137"/>
                    </a:srgbClr>
                  </a:outerShdw>
                </a:effectLst>
                <a:latin typeface="Times New Roman" panose="02020603050405020304" pitchFamily="18" charset="0"/>
              </a:rPr>
              <a:t>institutional arrangements.</a:t>
            </a:r>
          </a:p>
          <a:p>
            <a:r>
              <a:rPr lang="en-US" sz="2800" dirty="0" smtClean="0">
                <a:effectLst>
                  <a:outerShdw blurRad="38100" dist="38100" dir="2700000" algn="tl">
                    <a:srgbClr val="000000">
                      <a:alpha val="43137"/>
                    </a:srgbClr>
                  </a:outerShdw>
                </a:effectLst>
                <a:latin typeface="Times New Roman" panose="02020603050405020304" pitchFamily="18" charset="0"/>
              </a:rPr>
              <a:t>Every </a:t>
            </a:r>
            <a:r>
              <a:rPr lang="en-US" sz="2800" dirty="0">
                <a:effectLst>
                  <a:outerShdw blurRad="38100" dist="38100" dir="2700000" algn="tl">
                    <a:srgbClr val="000000">
                      <a:alpha val="43137"/>
                    </a:srgbClr>
                  </a:outerShdw>
                </a:effectLst>
                <a:latin typeface="Times New Roman" panose="02020603050405020304" pitchFamily="18" charset="0"/>
              </a:rPr>
              <a:t>EIA system is distinctive to some degree, reflecting the political system of </a:t>
            </a:r>
            <a:r>
              <a:rPr lang="en-US" sz="2800" dirty="0" smtClean="0">
                <a:effectLst>
                  <a:outerShdw blurRad="38100" dist="38100" dir="2700000" algn="tl">
                    <a:srgbClr val="000000">
                      <a:alpha val="43137"/>
                    </a:srgbClr>
                  </a:outerShdw>
                </a:effectLst>
                <a:latin typeface="Times New Roman" panose="02020603050405020304" pitchFamily="18" charset="0"/>
              </a:rPr>
              <a:t>a country</a:t>
            </a:r>
            <a:r>
              <a:rPr lang="en-US" sz="2800" dirty="0">
                <a:effectLst>
                  <a:outerShdw blurRad="38100" dist="38100" dir="2700000" algn="tl">
                    <a:srgbClr val="000000">
                      <a:alpha val="43137"/>
                    </a:srgbClr>
                  </a:outerShdw>
                </a:effectLst>
                <a:latin typeface="Times New Roman" panose="02020603050405020304" pitchFamily="18" charset="0"/>
              </a:rPr>
              <a:t>. </a:t>
            </a:r>
            <a:endParaRPr lang="en-US" sz="2800" dirty="0" smtClean="0">
              <a:effectLst>
                <a:outerShdw blurRad="38100" dist="38100" dir="2700000" algn="tl">
                  <a:srgbClr val="000000">
                    <a:alpha val="43137"/>
                  </a:srgbClr>
                </a:outerShdw>
              </a:effectLst>
              <a:latin typeface="Times New Roman" panose="02020603050405020304" pitchFamily="18" charset="0"/>
            </a:endParaRPr>
          </a:p>
          <a:p>
            <a:r>
              <a:rPr lang="en-US" sz="2800" dirty="0" smtClean="0">
                <a:effectLst>
                  <a:outerShdw blurRad="38100" dist="38100" dir="2700000" algn="tl">
                    <a:srgbClr val="000000">
                      <a:alpha val="43137"/>
                    </a:srgbClr>
                  </a:outerShdw>
                </a:effectLst>
                <a:latin typeface="Times New Roman" panose="02020603050405020304" pitchFamily="18" charset="0"/>
              </a:rPr>
              <a:t>An </a:t>
            </a:r>
            <a:r>
              <a:rPr lang="en-US" sz="2800" dirty="0">
                <a:effectLst>
                  <a:outerShdw blurRad="38100" dist="38100" dir="2700000" algn="tl">
                    <a:srgbClr val="000000">
                      <a:alpha val="43137"/>
                    </a:srgbClr>
                  </a:outerShdw>
                </a:effectLst>
                <a:latin typeface="Times New Roman" panose="02020603050405020304" pitchFamily="18" charset="0"/>
              </a:rPr>
              <a:t>EIA framework or components from one country (or </a:t>
            </a:r>
            <a:r>
              <a:rPr lang="en-US" sz="2800" dirty="0" smtClean="0">
                <a:effectLst>
                  <a:outerShdw blurRad="38100" dist="38100" dir="2700000" algn="tl">
                    <a:srgbClr val="000000">
                      <a:alpha val="43137"/>
                    </a:srgbClr>
                  </a:outerShdw>
                </a:effectLst>
                <a:latin typeface="Times New Roman" panose="02020603050405020304" pitchFamily="18" charset="0"/>
              </a:rPr>
              <a:t>international organization</a:t>
            </a:r>
            <a:r>
              <a:rPr lang="en-US" sz="2800" dirty="0">
                <a:effectLst>
                  <a:outerShdw blurRad="38100" dist="38100" dir="2700000" algn="tl">
                    <a:srgbClr val="000000">
                      <a:alpha val="43137"/>
                    </a:srgbClr>
                  </a:outerShdw>
                </a:effectLst>
                <a:latin typeface="Times New Roman" panose="02020603050405020304" pitchFamily="18" charset="0"/>
              </a:rPr>
              <a:t>) may not be readily imported into another, at least without </a:t>
            </a:r>
            <a:r>
              <a:rPr lang="en-US" sz="2800" dirty="0" smtClean="0">
                <a:effectLst>
                  <a:outerShdw blurRad="38100" dist="38100" dir="2700000" algn="tl">
                    <a:srgbClr val="000000">
                      <a:alpha val="43137"/>
                    </a:srgbClr>
                  </a:outerShdw>
                </a:effectLst>
                <a:latin typeface="Times New Roman" panose="02020603050405020304" pitchFamily="18" charset="0"/>
              </a:rPr>
              <a:t>significant adaptation</a:t>
            </a:r>
            <a:r>
              <a:rPr lang="en-US" sz="2800" dirty="0">
                <a:effectLst>
                  <a:outerShdw blurRad="38100" dist="38100" dir="2700000" algn="tl">
                    <a:srgbClr val="000000">
                      <a:alpha val="43137"/>
                    </a:srgbClr>
                  </a:outerShdw>
                </a:effectLst>
                <a:latin typeface="Times New Roman" panose="02020603050405020304" pitchFamily="18" charset="0"/>
              </a:rPr>
              <a:t>. </a:t>
            </a:r>
            <a:endParaRPr lang="en-US" sz="2800" dirty="0" smtClean="0">
              <a:effectLst>
                <a:outerShdw blurRad="38100" dist="38100" dir="2700000" algn="tl">
                  <a:srgbClr val="000000">
                    <a:alpha val="43137"/>
                  </a:srgbClr>
                </a:outerShdw>
              </a:effectLst>
              <a:latin typeface="Times New Roman" panose="02020603050405020304" pitchFamily="18" charset="0"/>
            </a:endParaRPr>
          </a:p>
          <a:p>
            <a:r>
              <a:rPr lang="en-US" sz="2800" dirty="0" smtClean="0">
                <a:effectLst>
                  <a:outerShdw blurRad="38100" dist="38100" dir="2700000" algn="tl">
                    <a:srgbClr val="000000">
                      <a:alpha val="43137"/>
                    </a:srgbClr>
                  </a:outerShdw>
                </a:effectLst>
                <a:latin typeface="Times New Roman" panose="02020603050405020304" pitchFamily="18" charset="0"/>
              </a:rPr>
              <a:t>The </a:t>
            </a:r>
            <a:r>
              <a:rPr lang="en-US" sz="2800" dirty="0">
                <a:effectLst>
                  <a:outerShdw blurRad="38100" dist="38100" dir="2700000" algn="tl">
                    <a:srgbClr val="000000">
                      <a:alpha val="43137"/>
                    </a:srgbClr>
                  </a:outerShdw>
                </a:effectLst>
                <a:latin typeface="Times New Roman" panose="02020603050405020304" pitchFamily="18" charset="0"/>
              </a:rPr>
              <a:t>information gathered during the Training Needs Analysis should help </a:t>
            </a:r>
            <a:r>
              <a:rPr lang="en-US" sz="2800" dirty="0" smtClean="0">
                <a:effectLst>
                  <a:outerShdw blurRad="38100" dist="38100" dir="2700000" algn="tl">
                    <a:srgbClr val="000000">
                      <a:alpha val="43137"/>
                    </a:srgbClr>
                  </a:outerShdw>
                </a:effectLst>
                <a:latin typeface="Times New Roman" panose="02020603050405020304" pitchFamily="18" charset="0"/>
              </a:rPr>
              <a:t>in identifying </a:t>
            </a:r>
            <a:r>
              <a:rPr lang="en-US" sz="2800" dirty="0">
                <a:effectLst>
                  <a:outerShdw blurRad="38100" dist="38100" dir="2700000" algn="tl">
                    <a:srgbClr val="000000">
                      <a:alpha val="43137"/>
                    </a:srgbClr>
                  </a:outerShdw>
                </a:effectLst>
                <a:latin typeface="Times New Roman" panose="02020603050405020304" pitchFamily="18" charset="0"/>
              </a:rPr>
              <a:t>current and needed activities in the development of an EIA </a:t>
            </a:r>
            <a:r>
              <a:rPr lang="en-US" sz="2800" dirty="0" smtClean="0">
                <a:effectLst>
                  <a:outerShdw blurRad="38100" dist="38100" dir="2700000" algn="tl">
                    <a:srgbClr val="000000">
                      <a:alpha val="43137"/>
                    </a:srgbClr>
                  </a:outerShdw>
                </a:effectLst>
                <a:latin typeface="Times New Roman" panose="02020603050405020304" pitchFamily="18" charset="0"/>
              </a:rPr>
              <a:t>system. </a:t>
            </a:r>
          </a:p>
        </p:txBody>
      </p:sp>
    </p:spTree>
    <p:extLst>
      <p:ext uri="{BB962C8B-B14F-4D97-AF65-F5344CB8AC3E}">
        <p14:creationId xmlns:p14="http://schemas.microsoft.com/office/powerpoint/2010/main" val="39472219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lvl="0"/>
            <a:r>
              <a:rPr lang="en-US" sz="3600" dirty="0">
                <a:solidFill>
                  <a:prstClr val="black"/>
                </a:solidFill>
                <a:latin typeface="Times New Roman" panose="02020603050405020304" pitchFamily="18" charset="0"/>
              </a:rPr>
              <a:t>What are the key features to look for, and how do they </a:t>
            </a:r>
            <a:r>
              <a:rPr lang="en-US" sz="3600" dirty="0" smtClean="0">
                <a:solidFill>
                  <a:prstClr val="black"/>
                </a:solidFill>
                <a:latin typeface="Times New Roman" panose="02020603050405020304" pitchFamily="18" charset="0"/>
              </a:rPr>
              <a:t>differ EIA </a:t>
            </a:r>
            <a:r>
              <a:rPr lang="en-US" sz="3600" dirty="0">
                <a:solidFill>
                  <a:prstClr val="black"/>
                </a:solidFill>
                <a:latin typeface="Times New Roman" panose="02020603050405020304" pitchFamily="18" charset="0"/>
              </a:rPr>
              <a:t>systems</a:t>
            </a:r>
            <a:r>
              <a:rPr lang="en-US" sz="3600" dirty="0" smtClean="0">
                <a:solidFill>
                  <a:prstClr val="black"/>
                </a:solidFill>
                <a:latin typeface="Times New Roman" panose="02020603050405020304" pitchFamily="18" charset="0"/>
              </a:rPr>
              <a:t>? </a:t>
            </a:r>
            <a:endParaRPr lang="en-US" sz="3600" dirty="0">
              <a:solidFill>
                <a:prstClr val="black"/>
              </a:solidFill>
              <a:latin typeface="Times New Roman" panose="02020603050405020304" pitchFamily="18" charset="0"/>
            </a:endParaRPr>
          </a:p>
          <a:p>
            <a:pPr lvl="0"/>
            <a:r>
              <a:rPr lang="en-US" sz="3600" dirty="0">
                <a:solidFill>
                  <a:prstClr val="black"/>
                </a:solidFill>
                <a:latin typeface="Times New Roman" panose="02020603050405020304" pitchFamily="18" charset="0"/>
              </a:rPr>
              <a:t>It can be used to develop a profile of the key provisions that apply, including: </a:t>
            </a:r>
          </a:p>
          <a:p>
            <a:pPr lvl="1"/>
            <a:r>
              <a:rPr lang="en-US" sz="3200" dirty="0">
                <a:solidFill>
                  <a:prstClr val="black"/>
                </a:solidFill>
                <a:latin typeface="Times New Roman" panose="02020603050405020304" pitchFamily="18" charset="0"/>
              </a:rPr>
              <a:t>the designation of an authority responsible for overseeing the implementation of EIA </a:t>
            </a:r>
            <a:r>
              <a:rPr lang="en-US" sz="3200" dirty="0" smtClean="0">
                <a:solidFill>
                  <a:prstClr val="black"/>
                </a:solidFill>
                <a:latin typeface="Times New Roman" panose="02020603050405020304" pitchFamily="18" charset="0"/>
              </a:rPr>
              <a:t>procedure;</a:t>
            </a:r>
          </a:p>
          <a:p>
            <a:pPr lvl="1"/>
            <a:r>
              <a:rPr lang="en-US" sz="3200" dirty="0" smtClean="0">
                <a:solidFill>
                  <a:prstClr val="black"/>
                </a:solidFill>
                <a:latin typeface="Times New Roman" panose="02020603050405020304" pitchFamily="18" charset="0"/>
              </a:rPr>
              <a:t>the </a:t>
            </a:r>
            <a:r>
              <a:rPr lang="en-US" sz="3200" dirty="0">
                <a:solidFill>
                  <a:prstClr val="black"/>
                </a:solidFill>
                <a:latin typeface="Times New Roman" panose="02020603050405020304" pitchFamily="18" charset="0"/>
              </a:rPr>
              <a:t>requirement for public participation, and whether it is a mandatory or discretionary procedure; and</a:t>
            </a:r>
          </a:p>
          <a:p>
            <a:pPr lvl="1"/>
            <a:r>
              <a:rPr lang="en-US" sz="3200" dirty="0">
                <a:solidFill>
                  <a:prstClr val="black"/>
                </a:solidFill>
                <a:latin typeface="Times New Roman" panose="02020603050405020304" pitchFamily="18" charset="0"/>
              </a:rPr>
              <a:t>procedural checks and balances for EIA quality control, comprising key stages of the EIA </a:t>
            </a:r>
            <a:r>
              <a:rPr lang="en-US" sz="3200" dirty="0" smtClean="0">
                <a:solidFill>
                  <a:prstClr val="black"/>
                </a:solidFill>
                <a:latin typeface="Times New Roman" panose="02020603050405020304" pitchFamily="18" charset="0"/>
              </a:rPr>
              <a:t>process.</a:t>
            </a:r>
            <a:endParaRPr lang="en-US" sz="3200" dirty="0">
              <a:solidFill>
                <a:prstClr val="black"/>
              </a:solidFill>
            </a:endParaRPr>
          </a:p>
          <a:p>
            <a:endParaRPr lang="en-US" dirty="0"/>
          </a:p>
        </p:txBody>
      </p:sp>
    </p:spTree>
    <p:extLst>
      <p:ext uri="{BB962C8B-B14F-4D97-AF65-F5344CB8AC3E}">
        <p14:creationId xmlns:p14="http://schemas.microsoft.com/office/powerpoint/2010/main" val="1813379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r>
              <a:rPr lang="en-US" dirty="0">
                <a:latin typeface="Times New Roman" panose="02020603050405020304" pitchFamily="18" charset="0"/>
                <a:cs typeface="Times New Roman" panose="02020603050405020304" pitchFamily="18" charset="0"/>
              </a:rPr>
              <a:t>The matrix will be most useful when used to compare the EIA systems of countries in </a:t>
            </a:r>
            <a:r>
              <a:rPr lang="en-US" dirty="0" smtClean="0">
                <a:latin typeface="Times New Roman" panose="02020603050405020304" pitchFamily="18" charset="0"/>
                <a:cs typeface="Times New Roman" panose="02020603050405020304" pitchFamily="18" charset="0"/>
              </a:rPr>
              <a:t>the same </a:t>
            </a:r>
            <a:r>
              <a:rPr lang="en-US" dirty="0">
                <a:latin typeface="Times New Roman" panose="02020603050405020304" pitchFamily="18" charset="0"/>
                <a:cs typeface="Times New Roman" panose="02020603050405020304" pitchFamily="18" charset="0"/>
              </a:rPr>
              <a:t>region.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completed, the table can be used to identify directions in which </a:t>
            </a:r>
            <a:r>
              <a:rPr lang="en-US" dirty="0" smtClean="0">
                <a:latin typeface="Times New Roman" panose="02020603050405020304" pitchFamily="18" charset="0"/>
                <a:cs typeface="Times New Roman" panose="02020603050405020304" pitchFamily="18" charset="0"/>
              </a:rPr>
              <a:t>legal, policy </a:t>
            </a:r>
            <a:r>
              <a:rPr lang="en-US" dirty="0">
                <a:latin typeface="Times New Roman" panose="02020603050405020304" pitchFamily="18" charset="0"/>
                <a:cs typeface="Times New Roman" panose="02020603050405020304" pitchFamily="18" charset="0"/>
              </a:rPr>
              <a:t>and institutional arrangements might be strengthened.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some </a:t>
            </a:r>
            <a:r>
              <a:rPr lang="en-US" dirty="0" smtClean="0">
                <a:latin typeface="Times New Roman" panose="02020603050405020304" pitchFamily="18" charset="0"/>
                <a:cs typeface="Times New Roman" panose="02020603050405020304" pitchFamily="18" charset="0"/>
              </a:rPr>
              <a:t>developing countries </a:t>
            </a:r>
            <a:r>
              <a:rPr lang="en-US" dirty="0">
                <a:latin typeface="Times New Roman" panose="02020603050405020304" pitchFamily="18" charset="0"/>
                <a:cs typeface="Times New Roman" panose="02020603050405020304" pitchFamily="18" charset="0"/>
              </a:rPr>
              <a:t>for example the arrangements for public participation made by </a:t>
            </a:r>
            <a:r>
              <a:rPr lang="en-US" dirty="0" smtClean="0">
                <a:latin typeface="Times New Roman" panose="02020603050405020304" pitchFamily="18" charset="0"/>
                <a:cs typeface="Times New Roman" panose="02020603050405020304" pitchFamily="18" charset="0"/>
              </a:rPr>
              <a:t>individual countries </a:t>
            </a:r>
            <a:r>
              <a:rPr lang="en-US" dirty="0">
                <a:latin typeface="Times New Roman" panose="02020603050405020304" pitchFamily="18" charset="0"/>
                <a:cs typeface="Times New Roman" panose="02020603050405020304" pitchFamily="18" charset="0"/>
              </a:rPr>
              <a:t>may vary significantly, reflecting different traditions and styles of governance.</a:t>
            </a:r>
          </a:p>
          <a:p>
            <a:r>
              <a:rPr lang="en-US" dirty="0">
                <a:latin typeface="Times New Roman" panose="02020603050405020304" pitchFamily="18" charset="0"/>
                <a:cs typeface="Times New Roman" panose="02020603050405020304" pitchFamily="18" charset="0"/>
              </a:rPr>
              <a:t>Some countries have established a separate EIA authority; in others the EIA process </a:t>
            </a:r>
            <a:r>
              <a:rPr lang="en-US" dirty="0" smtClean="0">
                <a:latin typeface="Times New Roman" panose="02020603050405020304" pitchFamily="18" charset="0"/>
                <a:cs typeface="Times New Roman" panose="02020603050405020304" pitchFamily="18" charset="0"/>
              </a:rPr>
              <a:t>is administered </a:t>
            </a:r>
            <a:r>
              <a:rPr lang="en-US" dirty="0">
                <a:latin typeface="Times New Roman" panose="02020603050405020304" pitchFamily="18" charset="0"/>
                <a:cs typeface="Times New Roman" panose="02020603050405020304" pitchFamily="18" charset="0"/>
              </a:rPr>
              <a:t>by the environment department or by the planning authority.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 </a:t>
            </a:r>
            <a:r>
              <a:rPr lang="en-US" dirty="0">
                <a:latin typeface="Times New Roman" panose="02020603050405020304" pitchFamily="18" charset="0"/>
                <a:cs typeface="Times New Roman" panose="02020603050405020304" pitchFamily="18" charset="0"/>
              </a:rPr>
              <a:t>single </a:t>
            </a:r>
            <a:r>
              <a:rPr lang="en-US" dirty="0" smtClean="0">
                <a:latin typeface="Times New Roman" panose="02020603050405020304" pitchFamily="18" charset="0"/>
                <a:cs typeface="Times New Roman" panose="02020603050405020304" pitchFamily="18" charset="0"/>
              </a:rPr>
              <a:t>EIA model </a:t>
            </a:r>
            <a:r>
              <a:rPr lang="en-US" dirty="0">
                <a:latin typeface="Times New Roman" panose="02020603050405020304" pitchFamily="18" charset="0"/>
                <a:cs typeface="Times New Roman" panose="02020603050405020304" pitchFamily="18" charset="0"/>
              </a:rPr>
              <a:t>is appropriate for all countries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1793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lvl="0"/>
            <a:r>
              <a:rPr lang="en-US" sz="4800" dirty="0">
                <a:solidFill>
                  <a:prstClr val="black"/>
                </a:solidFill>
                <a:latin typeface="Times New Roman" panose="02020603050405020304" pitchFamily="18" charset="0"/>
                <a:cs typeface="Times New Roman" panose="02020603050405020304" pitchFamily="18" charset="0"/>
              </a:rPr>
              <a:t>Two main types of legal provision are made for EIA:</a:t>
            </a:r>
          </a:p>
          <a:p>
            <a:pPr lvl="1"/>
            <a:r>
              <a:rPr lang="en-US" sz="4000" dirty="0" smtClean="0">
                <a:solidFill>
                  <a:prstClr val="black"/>
                </a:solidFill>
                <a:latin typeface="Times New Roman" panose="02020603050405020304" pitchFamily="18" charset="0"/>
                <a:cs typeface="Times New Roman" panose="02020603050405020304" pitchFamily="18" charset="0"/>
              </a:rPr>
              <a:t>General </a:t>
            </a:r>
            <a:r>
              <a:rPr lang="en-US" sz="4000" dirty="0">
                <a:solidFill>
                  <a:prstClr val="black"/>
                </a:solidFill>
                <a:latin typeface="Times New Roman" panose="02020603050405020304" pitchFamily="18" charset="0"/>
                <a:cs typeface="Times New Roman" panose="02020603050405020304" pitchFamily="18" charset="0"/>
              </a:rPr>
              <a:t>environmental or resource management law, which incorporates EIA requirements and procedure; and</a:t>
            </a:r>
          </a:p>
          <a:p>
            <a:pPr lvl="1"/>
            <a:r>
              <a:rPr lang="en-US" sz="4400" dirty="0" smtClean="0">
                <a:solidFill>
                  <a:prstClr val="black"/>
                </a:solidFill>
                <a:latin typeface="Times New Roman" panose="02020603050405020304" pitchFamily="18" charset="0"/>
                <a:cs typeface="Times New Roman" panose="02020603050405020304" pitchFamily="18" charset="0"/>
              </a:rPr>
              <a:t>An </a:t>
            </a:r>
            <a:r>
              <a:rPr lang="en-US" sz="4400" dirty="0">
                <a:solidFill>
                  <a:prstClr val="black"/>
                </a:solidFill>
                <a:latin typeface="Times New Roman" panose="02020603050405020304" pitchFamily="18" charset="0"/>
                <a:cs typeface="Times New Roman" panose="02020603050405020304" pitchFamily="18" charset="0"/>
              </a:rPr>
              <a:t>EIA specific law, which can either be comprehensive or take the form of a framework or enabling </a:t>
            </a:r>
            <a:r>
              <a:rPr lang="en-US" sz="4400" dirty="0" smtClean="0">
                <a:solidFill>
                  <a:prstClr val="black"/>
                </a:solidFill>
                <a:latin typeface="Times New Roman" panose="02020603050405020304" pitchFamily="18" charset="0"/>
                <a:cs typeface="Times New Roman" panose="02020603050405020304" pitchFamily="18" charset="0"/>
              </a:rPr>
              <a:t>statute /order.</a:t>
            </a:r>
            <a:endParaRPr lang="en-US" sz="4400" dirty="0">
              <a:solidFill>
                <a:prstClr val="black"/>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400386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8" y="0"/>
            <a:ext cx="8229600" cy="609600"/>
          </a:xfrm>
        </p:spPr>
        <p:txBody>
          <a:bodyPr>
            <a:normAutofit/>
          </a:bodyPr>
          <a:lstStyle/>
          <a:p>
            <a:pPr algn="l"/>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a:t>
            </a: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Policy and </a:t>
            </a:r>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Legislation</a:t>
            </a:r>
            <a:endPar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1928" y="628934"/>
            <a:ext cx="8935872" cy="6076666"/>
          </a:xfrm>
        </p:spPr>
        <p:txBody>
          <a:bodyPr>
            <a:noAutofit/>
          </a:bodyPr>
          <a:lstStyle/>
          <a:p>
            <a:r>
              <a:rPr lang="en-US" sz="3200" dirty="0" smtClean="0">
                <a:latin typeface="Times New Roman" panose="02020603050405020304" pitchFamily="18" charset="0"/>
                <a:cs typeface="Times New Roman" panose="02020603050405020304" pitchFamily="18" charset="0"/>
              </a:rPr>
              <a:t>Specific </a:t>
            </a:r>
            <a:r>
              <a:rPr lang="en-US" sz="3200" dirty="0">
                <a:latin typeface="Times New Roman" panose="02020603050405020304" pitchFamily="18" charset="0"/>
                <a:cs typeface="Times New Roman" panose="02020603050405020304" pitchFamily="18" charset="0"/>
              </a:rPr>
              <a:t>legislation that have set precedents or have been used by other countries </a:t>
            </a:r>
            <a:r>
              <a:rPr lang="en-US" sz="3200" dirty="0" smtClean="0">
                <a:latin typeface="Times New Roman" panose="02020603050405020304" pitchFamily="18" charset="0"/>
                <a:cs typeface="Times New Roman" panose="02020603050405020304" pitchFamily="18" charset="0"/>
              </a:rPr>
              <a:t>include:</a:t>
            </a:r>
          </a:p>
          <a:p>
            <a:pPr lvl="1"/>
            <a:r>
              <a:rPr lang="en-US" sz="3200" dirty="0" smtClean="0">
                <a:latin typeface="Times New Roman" panose="02020603050405020304" pitchFamily="18" charset="0"/>
                <a:cs typeface="Times New Roman" panose="02020603050405020304" pitchFamily="18" charset="0"/>
              </a:rPr>
              <a:t>US </a:t>
            </a:r>
            <a:r>
              <a:rPr lang="en-US" sz="3200" dirty="0">
                <a:latin typeface="Times New Roman" panose="02020603050405020304" pitchFamily="18" charset="0"/>
                <a:cs typeface="Times New Roman" panose="02020603050405020304" pitchFamily="18" charset="0"/>
              </a:rPr>
              <a:t>National Environmental Policy Act (NEPA, 1969)</a:t>
            </a:r>
          </a:p>
          <a:p>
            <a:pPr lvl="1"/>
            <a:r>
              <a:rPr lang="en-US" sz="3200" dirty="0" smtClean="0">
                <a:latin typeface="Times New Roman" panose="02020603050405020304" pitchFamily="18" charset="0"/>
                <a:cs typeface="Times New Roman" panose="02020603050405020304" pitchFamily="18" charset="0"/>
              </a:rPr>
              <a:t>New </a:t>
            </a:r>
            <a:r>
              <a:rPr lang="en-US" sz="3200" dirty="0">
                <a:latin typeface="Times New Roman" panose="02020603050405020304" pitchFamily="18" charset="0"/>
                <a:cs typeface="Times New Roman" panose="02020603050405020304" pitchFamily="18" charset="0"/>
              </a:rPr>
              <a:t>Zealand Resource Management Act (RMA, 1991)</a:t>
            </a:r>
          </a:p>
          <a:p>
            <a:pPr lvl="1"/>
            <a:r>
              <a:rPr lang="en-US" sz="3200" dirty="0" smtClean="0">
                <a:latin typeface="Times New Roman" panose="02020603050405020304" pitchFamily="18" charset="0"/>
                <a:cs typeface="Times New Roman" panose="02020603050405020304" pitchFamily="18" charset="0"/>
              </a:rPr>
              <a:t>Canadian </a:t>
            </a:r>
            <a:r>
              <a:rPr lang="en-US" sz="3200" dirty="0">
                <a:latin typeface="Times New Roman" panose="02020603050405020304" pitchFamily="18" charset="0"/>
                <a:cs typeface="Times New Roman" panose="02020603050405020304" pitchFamily="18" charset="0"/>
              </a:rPr>
              <a:t>Environmental Assessment Act (CEAA, 1993; proclaimed in 1995)</a:t>
            </a:r>
          </a:p>
          <a:p>
            <a:pPr lvl="1"/>
            <a:r>
              <a:rPr lang="en-US" sz="3200" dirty="0" smtClean="0">
                <a:latin typeface="Times New Roman" panose="02020603050405020304" pitchFamily="18" charset="0"/>
                <a:cs typeface="Times New Roman" panose="02020603050405020304" pitchFamily="18" charset="0"/>
              </a:rPr>
              <a:t>European </a:t>
            </a:r>
            <a:r>
              <a:rPr lang="en-US" sz="3200" dirty="0">
                <a:latin typeface="Times New Roman" panose="02020603050405020304" pitchFamily="18" charset="0"/>
                <a:cs typeface="Times New Roman" panose="02020603050405020304" pitchFamily="18" charset="0"/>
              </a:rPr>
              <a:t>Commission (EC) Directive on EIA (1985, amended 1997</a:t>
            </a:r>
            <a:r>
              <a:rPr lang="en-US" sz="3200" dirty="0" smtClean="0">
                <a:latin typeface="Times New Roman" panose="02020603050405020304" pitchFamily="18" charset="0"/>
                <a:cs typeface="Times New Roman" panose="02020603050405020304" pitchFamily="18" charset="0"/>
              </a:rPr>
              <a:t>)</a:t>
            </a:r>
          </a:p>
          <a:p>
            <a:pPr lvl="1"/>
            <a:r>
              <a:rPr lang="en-US" sz="3200" dirty="0" smtClean="0">
                <a:latin typeface="Times New Roman" panose="02020603050405020304" pitchFamily="18" charset="0"/>
                <a:cs typeface="Times New Roman" panose="02020603050405020304" pitchFamily="18" charset="0"/>
              </a:rPr>
              <a:t>FDRE </a:t>
            </a:r>
            <a:r>
              <a:rPr lang="en-US" sz="3200" dirty="0">
                <a:latin typeface="Times New Roman" panose="02020603050405020304" pitchFamily="18" charset="0"/>
                <a:cs typeface="Times New Roman" panose="02020603050405020304" pitchFamily="18" charset="0"/>
              </a:rPr>
              <a:t>Environmental Policy Document</a:t>
            </a:r>
          </a:p>
          <a:p>
            <a:pPr lvl="1"/>
            <a:r>
              <a:rPr lang="fr-FR" sz="3200" dirty="0" smtClean="0">
                <a:latin typeface="Times New Roman" panose="02020603050405020304" pitchFamily="18" charset="0"/>
                <a:cs typeface="Times New Roman" panose="02020603050405020304" pitchFamily="18" charset="0"/>
              </a:rPr>
              <a:t>FDRE Environnemental </a:t>
            </a:r>
            <a:r>
              <a:rPr lang="fr-FR" sz="3200" dirty="0">
                <a:latin typeface="Times New Roman" panose="02020603050405020304" pitchFamily="18" charset="0"/>
                <a:cs typeface="Times New Roman" panose="02020603050405020304" pitchFamily="18" charset="0"/>
              </a:rPr>
              <a:t>Impact </a:t>
            </a:r>
            <a:r>
              <a:rPr lang="fr-FR" sz="3200" dirty="0" err="1">
                <a:latin typeface="Times New Roman" panose="02020603050405020304" pitchFamily="18" charset="0"/>
                <a:cs typeface="Times New Roman" panose="02020603050405020304" pitchFamily="18" charset="0"/>
              </a:rPr>
              <a:t>Assessment</a:t>
            </a:r>
            <a:r>
              <a:rPr lang="fr-FR" sz="3200" dirty="0">
                <a:latin typeface="Times New Roman" panose="02020603050405020304" pitchFamily="18" charset="0"/>
                <a:cs typeface="Times New Roman" panose="02020603050405020304" pitchFamily="18" charset="0"/>
              </a:rPr>
              <a:t> Guideline Document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7397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781800"/>
          </a:xfrm>
        </p:spPr>
        <p:txBody>
          <a:bodyPr>
            <a:normAutofit lnSpcReduction="10000"/>
          </a:bodyPr>
          <a:lstStyle/>
          <a:p>
            <a:pPr marL="0" indent="0">
              <a:buNone/>
            </a:pPr>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International environmental law and policy of relevance to EIA</a:t>
            </a:r>
          </a:p>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demonstrated, significant developments have taken place in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international environmental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law and policy which are relevant to or applicable by the EIA systems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all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 These can be divided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into:</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on-binding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instruments, such as the Rio Declaration, that establish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important principles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sustainable development, including those which need to be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reflected in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arrangements (e.g. the application of the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precautionary/Prospective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egal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conventions and treaties related to environmental protection at the global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regional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level, which carry obligations for signatory countries that may be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 through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arrangements;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egal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conventions and protocols that apply specifically to EIA arrangements . </a:t>
            </a:r>
            <a:endPar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1" indent="0">
              <a:buNone/>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5541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91600" cy="6248400"/>
          </a:xfrm>
        </p:spPr>
        <p:txBody>
          <a:bodyPr/>
          <a:lstStyle/>
          <a:p>
            <a:pPr lvl="1"/>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number of international environmental agreements establish </a:t>
            </a:r>
            <a:r>
              <a:rPr lang="en-US" sz="32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substantive/practical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obligations on the countries that ratify them. </a:t>
            </a:r>
          </a:p>
          <a:p>
            <a:pPr lvl="1"/>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Conventions on Climate Change and Biological Change are flagship agreements because of their global scope, the importance of the issues that are addressed and their ratification by a large number of countries. </a:t>
            </a:r>
          </a:p>
          <a:p>
            <a:pPr lvl="1"/>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is specified as a mechanism for implementing certain aspects of both agreements.</a:t>
            </a:r>
          </a:p>
          <a:p>
            <a:pPr marL="0" indent="0">
              <a:buNone/>
            </a:pPr>
            <a:endParaRPr lang="en-US" dirty="0"/>
          </a:p>
        </p:txBody>
      </p:sp>
    </p:spTree>
    <p:extLst>
      <p:ext uri="{BB962C8B-B14F-4D97-AF65-F5344CB8AC3E}">
        <p14:creationId xmlns:p14="http://schemas.microsoft.com/office/powerpoint/2010/main" val="26169444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197"/>
            <a:ext cx="8839200" cy="411162"/>
          </a:xfrm>
        </p:spPr>
        <p:txBody>
          <a:bodyPr>
            <a:normAutofit fontScale="90000"/>
          </a:bodyPr>
          <a:lstStyle/>
          <a:p>
            <a:r>
              <a:rPr lang="en-US" sz="3100" b="1" dirty="0" smtClean="0">
                <a:latin typeface="Times New Roman" panose="02020603050405020304" pitchFamily="18" charset="0"/>
                <a:cs typeface="Times New Roman" panose="02020603050405020304" pitchFamily="18" charset="0"/>
              </a:rPr>
              <a:t>2.3 </a:t>
            </a:r>
            <a:r>
              <a:rPr lang="en-US" sz="3100" b="1" dirty="0">
                <a:latin typeface="Times New Roman" panose="02020603050405020304" pitchFamily="18" charset="0"/>
                <a:cs typeface="Times New Roman" panose="02020603050405020304" pitchFamily="18" charset="0"/>
              </a:rPr>
              <a:t>EIA Requirements of International </a:t>
            </a:r>
            <a:r>
              <a:rPr lang="en-US" sz="3100" b="1" dirty="0" smtClean="0">
                <a:latin typeface="Times New Roman" panose="02020603050405020304" pitchFamily="18" charset="0"/>
                <a:cs typeface="Times New Roman" panose="02020603050405020304" pitchFamily="18" charset="0"/>
              </a:rPr>
              <a:t>organizations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533400"/>
            <a:ext cx="8839200" cy="6096000"/>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World Bank and the regional development banks, such as the African </a:t>
            </a:r>
            <a:r>
              <a:rPr lang="en-US" dirty="0" smtClean="0">
                <a:latin typeface="Times New Roman" panose="02020603050405020304" pitchFamily="18" charset="0"/>
                <a:cs typeface="Times New Roman" panose="02020603050405020304" pitchFamily="18" charset="0"/>
              </a:rPr>
              <a:t>Development Bank</a:t>
            </a:r>
            <a:r>
              <a:rPr lang="en-US" dirty="0">
                <a:latin typeface="Times New Roman" panose="02020603050405020304" pitchFamily="18" charset="0"/>
                <a:cs typeface="Times New Roman" panose="02020603050405020304" pitchFamily="18" charset="0"/>
              </a:rPr>
              <a:t>, Asian Development Bank, European Bank for Reconstruction and </a:t>
            </a:r>
            <a:r>
              <a:rPr lang="en-US" dirty="0" smtClean="0">
                <a:latin typeface="Times New Roman" panose="02020603050405020304" pitchFamily="18" charset="0"/>
                <a:cs typeface="Times New Roman" panose="02020603050405020304" pitchFamily="18" charset="0"/>
              </a:rPr>
              <a:t>Development, and </a:t>
            </a:r>
            <a:r>
              <a:rPr lang="en-US" dirty="0">
                <a:latin typeface="Times New Roman" panose="02020603050405020304" pitchFamily="18" charset="0"/>
                <a:cs typeface="Times New Roman" panose="02020603050405020304" pitchFamily="18" charset="0"/>
              </a:rPr>
              <a:t>Inter-American Development Bank, now have well-established EIA </a:t>
            </a:r>
            <a:r>
              <a:rPr lang="en-US" dirty="0" smtClean="0">
                <a:latin typeface="Times New Roman" panose="02020603050405020304" pitchFamily="18" charset="0"/>
                <a:cs typeface="Times New Roman" panose="02020603050405020304" pitchFamily="18" charset="0"/>
              </a:rPr>
              <a:t>procedures, which </a:t>
            </a:r>
            <a:r>
              <a:rPr lang="en-US" dirty="0">
                <a:latin typeface="Times New Roman" panose="02020603050405020304" pitchFamily="18" charset="0"/>
                <a:cs typeface="Times New Roman" panose="02020603050405020304" pitchFamily="18" charset="0"/>
              </a:rPr>
              <a:t>apply to their lending activities and projects undertaken by borrowing countries.</a:t>
            </a:r>
          </a:p>
          <a:p>
            <a:r>
              <a:rPr lang="en-US" dirty="0">
                <a:latin typeface="Times New Roman" panose="02020603050405020304" pitchFamily="18" charset="0"/>
                <a:cs typeface="Times New Roman" panose="02020603050405020304" pitchFamily="18" charset="0"/>
              </a:rPr>
              <a:t>Although their operational policies and requirements vary in certain respects, </a:t>
            </a:r>
            <a:r>
              <a:rPr lang="en-US" dirty="0" smtClean="0">
                <a:latin typeface="Times New Roman" panose="02020603050405020304" pitchFamily="18" charset="0"/>
                <a:cs typeface="Times New Roman" panose="02020603050405020304" pitchFamily="18" charset="0"/>
              </a:rPr>
              <a:t>the development </a:t>
            </a:r>
            <a:r>
              <a:rPr lang="en-US" dirty="0">
                <a:latin typeface="Times New Roman" panose="02020603050405020304" pitchFamily="18" charset="0"/>
                <a:cs typeface="Times New Roman" panose="02020603050405020304" pitchFamily="18" charset="0"/>
              </a:rPr>
              <a:t>banks follow a relatively standard procedure for the preparation </a:t>
            </a:r>
            <a:r>
              <a:rPr lang="en-US" dirty="0" smtClean="0">
                <a:latin typeface="Times New Roman" panose="02020603050405020304" pitchFamily="18" charset="0"/>
                <a:cs typeface="Times New Roman" panose="02020603050405020304" pitchFamily="18" charset="0"/>
              </a:rPr>
              <a:t>and approval </a:t>
            </a:r>
            <a:r>
              <a:rPr lang="en-US" dirty="0">
                <a:latin typeface="Times New Roman" panose="02020603050405020304" pitchFamily="18" charset="0"/>
                <a:cs typeface="Times New Roman" panose="02020603050405020304" pitchFamily="18" charset="0"/>
              </a:rPr>
              <a:t>of an EIA report.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procedure generally follows the stages outlined in </a:t>
            </a:r>
            <a:r>
              <a:rPr lang="en-US" dirty="0" smtClean="0">
                <a:latin typeface="Times New Roman" panose="02020603050405020304" pitchFamily="18" charset="0"/>
                <a:cs typeface="Times New Roman" panose="02020603050405020304" pitchFamily="18" charset="0"/>
              </a:rPr>
              <a:t>the flow </a:t>
            </a:r>
            <a:r>
              <a:rPr lang="en-US" dirty="0">
                <a:latin typeface="Times New Roman" panose="02020603050405020304" pitchFamily="18" charset="0"/>
                <a:cs typeface="Times New Roman" panose="02020603050405020304" pitchFamily="18" charset="0"/>
              </a:rPr>
              <a:t>chart shown on the verso of the topic divider.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Borrowing </a:t>
            </a:r>
            <a:r>
              <a:rPr lang="en-US" dirty="0">
                <a:latin typeface="Times New Roman" panose="02020603050405020304" pitchFamily="18" charset="0"/>
                <a:cs typeface="Times New Roman" panose="02020603050405020304" pitchFamily="18" charset="0"/>
              </a:rPr>
              <a:t>countries are </a:t>
            </a:r>
            <a:r>
              <a:rPr lang="en-US" dirty="0" smtClean="0">
                <a:latin typeface="Times New Roman" panose="02020603050405020304" pitchFamily="18" charset="0"/>
                <a:cs typeface="Times New Roman" panose="02020603050405020304" pitchFamily="18" charset="0"/>
              </a:rPr>
              <a:t>responsible for </a:t>
            </a:r>
            <a:r>
              <a:rPr lang="en-US" dirty="0">
                <a:latin typeface="Times New Roman" panose="02020603050405020304" pitchFamily="18" charset="0"/>
                <a:cs typeface="Times New Roman" panose="02020603050405020304" pitchFamily="18" charset="0"/>
              </a:rPr>
              <a:t>the preparation of the EIA, and this requirement possibly more than any other </a:t>
            </a:r>
            <a:r>
              <a:rPr lang="en-US" dirty="0" smtClean="0">
                <a:latin typeface="Times New Roman" panose="02020603050405020304" pitchFamily="18" charset="0"/>
                <a:cs typeface="Times New Roman" panose="02020603050405020304" pitchFamily="18" charset="0"/>
              </a:rPr>
              <a:t>has influenced </a:t>
            </a:r>
            <a:r>
              <a:rPr lang="en-US" dirty="0">
                <a:latin typeface="Times New Roman" panose="02020603050405020304" pitchFamily="18" charset="0"/>
                <a:cs typeface="Times New Roman" panose="02020603050405020304" pitchFamily="18" charset="0"/>
              </a:rPr>
              <a:t>the introduction and development of EIA in many developing countries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99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fontScale="85000" lnSpcReduction="10000"/>
          </a:bodyPr>
          <a:lstStyle/>
          <a:p>
            <a:pPr marL="165100" indent="-165100" algn="just"/>
            <a:r>
              <a:rPr lang="en-US" sz="4000" b="1" dirty="0" smtClean="0">
                <a:solidFill>
                  <a:srgbClr val="FF0000"/>
                </a:solidFill>
                <a:latin typeface="Times New Roman" panose="02020603050405020304" pitchFamily="18" charset="0"/>
                <a:cs typeface="Times New Roman" panose="02020603050405020304" pitchFamily="18" charset="0"/>
              </a:rPr>
              <a:t>Reversible </a:t>
            </a:r>
            <a:r>
              <a:rPr lang="en-US" sz="4000" b="1" dirty="0">
                <a:solidFill>
                  <a:srgbClr val="FF0000"/>
                </a:solidFill>
                <a:latin typeface="Times New Roman" panose="02020603050405020304" pitchFamily="18" charset="0"/>
                <a:cs typeface="Times New Roman" panose="02020603050405020304" pitchFamily="18" charset="0"/>
              </a:rPr>
              <a:t>and irreversible</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permanent or long lasting as opposed to short term.</a:t>
            </a:r>
          </a:p>
          <a:p>
            <a:pPr marL="165100" indent="-165100" algn="just"/>
            <a:r>
              <a:rPr lang="en-US" sz="4000" b="1" dirty="0">
                <a:solidFill>
                  <a:srgbClr val="FF0000"/>
                </a:solidFill>
                <a:latin typeface="Times New Roman" panose="02020603050405020304" pitchFamily="18" charset="0"/>
                <a:cs typeface="Times New Roman" panose="02020603050405020304" pitchFamily="18" charset="0"/>
              </a:rPr>
              <a:t>Physical, biological, </a:t>
            </a:r>
            <a:r>
              <a:rPr lang="en-US" sz="4000" b="1" dirty="0" smtClean="0">
                <a:solidFill>
                  <a:srgbClr val="FF0000"/>
                </a:solidFill>
                <a:latin typeface="Times New Roman" panose="02020603050405020304" pitchFamily="18" charset="0"/>
                <a:cs typeface="Times New Roman" panose="02020603050405020304" pitchFamily="18" charset="0"/>
              </a:rPr>
              <a:t>socio-economic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according to the nature of the effect. </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Cultura1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 may be considered a part of socio­economic effects.</a:t>
            </a:r>
          </a:p>
          <a:p>
            <a:pPr marL="165100" indent="-165100" algn="just"/>
            <a:r>
              <a:rPr lang="en-US" sz="4000" b="1" dirty="0">
                <a:solidFill>
                  <a:srgbClr val="FF0000"/>
                </a:solidFill>
                <a:latin typeface="Times New Roman" panose="02020603050405020304" pitchFamily="18" charset="0"/>
                <a:cs typeface="Times New Roman" panose="02020603050405020304" pitchFamily="18" charset="0"/>
              </a:rPr>
              <a:t>Environmental impacts:</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consequences of environmental effects of a project which are of significance to human society. </a:t>
            </a:r>
            <a:endPar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65100" indent="-165100" algn="just"/>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Impacts are always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measured as differences between situations with and without the project</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65100" indent="-165100" algn="just"/>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Parameters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used to qualify and quantify impacts are related to magnitude/intensity, geographic area of influence and significance according to some set of established criteria.</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91600" cy="625474"/>
          </a:xfrm>
        </p:spPr>
        <p:txBody>
          <a:bodyPr/>
          <a:lstStyle/>
          <a:p>
            <a:r>
              <a:rPr lang="en-US" sz="2800" b="1" dirty="0" smtClean="0">
                <a:solidFill>
                  <a:prstClr val="black"/>
                </a:solidFill>
                <a:latin typeface="Times New Roman" panose="02020603050405020304" pitchFamily="18" charset="0"/>
                <a:cs typeface="Times New Roman" panose="02020603050405020304" pitchFamily="18" charset="0"/>
              </a:rPr>
              <a:t>EIA </a:t>
            </a:r>
            <a:r>
              <a:rPr lang="en-US" sz="2800" b="1" dirty="0">
                <a:solidFill>
                  <a:prstClr val="black"/>
                </a:solidFill>
                <a:latin typeface="Times New Roman" panose="02020603050405020304" pitchFamily="18" charset="0"/>
                <a:cs typeface="Times New Roman" panose="02020603050405020304" pitchFamily="18" charset="0"/>
              </a:rPr>
              <a:t>Requirements of International </a:t>
            </a:r>
            <a:r>
              <a:rPr lang="en-US" sz="2800" b="1" dirty="0" smtClean="0">
                <a:solidFill>
                  <a:prstClr val="black"/>
                </a:solidFill>
                <a:latin typeface="Times New Roman" panose="02020603050405020304" pitchFamily="18" charset="0"/>
                <a:cs typeface="Times New Roman" panose="02020603050405020304" pitchFamily="18" charset="0"/>
              </a:rPr>
              <a:t>organizations…….</a:t>
            </a:r>
            <a:endParaRPr lang="en-US" dirty="0"/>
          </a:p>
        </p:txBody>
      </p:sp>
      <p:sp>
        <p:nvSpPr>
          <p:cNvPr id="3" name="Content Placeholder 2"/>
          <p:cNvSpPr>
            <a:spLocks noGrp="1"/>
          </p:cNvSpPr>
          <p:nvPr>
            <p:ph idx="1"/>
          </p:nvPr>
        </p:nvSpPr>
        <p:spPr>
          <a:xfrm>
            <a:off x="304800" y="1143000"/>
            <a:ext cx="8610600" cy="5562600"/>
          </a:xfrm>
        </p:spPr>
        <p:txBody>
          <a:bodyPr>
            <a:normAutofit/>
          </a:bodyPr>
          <a:lstStyle/>
          <a:p>
            <a:pPr lvl="0"/>
            <a:r>
              <a:rPr lang="en-US" dirty="0">
                <a:solidFill>
                  <a:prstClr val="black"/>
                </a:solidFill>
                <a:latin typeface="Times New Roman" panose="02020603050405020304" pitchFamily="18" charset="0"/>
                <a:cs typeface="Times New Roman" panose="02020603050405020304" pitchFamily="18" charset="0"/>
              </a:rPr>
              <a:t>The EIA policies and arrangements of the development banks remain important, especially in countries that have weak or non-existent domestic arrangements. </a:t>
            </a:r>
          </a:p>
          <a:p>
            <a:pPr lvl="0"/>
            <a:r>
              <a:rPr lang="en-US" dirty="0">
                <a:solidFill>
                  <a:prstClr val="black"/>
                </a:solidFill>
                <a:latin typeface="Times New Roman" panose="02020603050405020304" pitchFamily="18" charset="0"/>
                <a:cs typeface="Times New Roman" panose="02020603050405020304" pitchFamily="18" charset="0"/>
              </a:rPr>
              <a:t>Recently, the World Bank has made a number of changes to make the application of its EIA procedure more systematic, notably through its linkage to new environmental and social safeguard policies. </a:t>
            </a:r>
          </a:p>
          <a:p>
            <a:pPr lvl="0"/>
            <a:r>
              <a:rPr lang="en-US" dirty="0">
                <a:solidFill>
                  <a:prstClr val="black"/>
                </a:solidFill>
                <a:latin typeface="Times New Roman" panose="02020603050405020304" pitchFamily="18" charset="0"/>
                <a:cs typeface="Times New Roman" panose="02020603050405020304" pitchFamily="18" charset="0"/>
              </a:rPr>
              <a:t>In addition, the Banks broader environmental policy has moved from a do no harm approach to minimize the adverse effects of its projects to the use of SEA as part of a strategy of promoting long-term sustainability and integrating environment into sector </a:t>
            </a:r>
            <a:r>
              <a:rPr lang="en-US" dirty="0" err="1">
                <a:solidFill>
                  <a:prstClr val="black"/>
                </a:solidFill>
                <a:latin typeface="Times New Roman" panose="02020603050405020304" pitchFamily="18" charset="0"/>
                <a:cs typeface="Times New Roman" panose="02020603050405020304" pitchFamily="18" charset="0"/>
              </a:rPr>
              <a:t>programmes</a:t>
            </a:r>
            <a:r>
              <a:rPr lang="en-US" dirty="0">
                <a:solidFill>
                  <a:prstClr val="black"/>
                </a:solidFill>
                <a:latin typeface="Times New Roman" panose="02020603050405020304" pitchFamily="18" charset="0"/>
                <a:cs typeface="Times New Roman" panose="02020603050405020304" pitchFamily="18" charset="0"/>
              </a:rPr>
              <a:t> and macro policies (see table below).</a:t>
            </a:r>
          </a:p>
          <a:p>
            <a:pPr marL="0" indent="0">
              <a:buNone/>
            </a:pPr>
            <a:endParaRPr lang="en-US" dirty="0"/>
          </a:p>
        </p:txBody>
      </p:sp>
    </p:spTree>
    <p:extLst>
      <p:ext uri="{BB962C8B-B14F-4D97-AF65-F5344CB8AC3E}">
        <p14:creationId xmlns:p14="http://schemas.microsoft.com/office/powerpoint/2010/main" val="24650692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200"/>
          </a:xfrm>
        </p:spPr>
        <p:txBody>
          <a:bodyPr>
            <a:noAutofit/>
          </a:bodyPr>
          <a:lstStyle/>
          <a:p>
            <a:pPr algn="l"/>
            <a:r>
              <a:rPr lang="en-US" sz="2400" b="1" dirty="0" smtClean="0">
                <a:latin typeface="Times New Roman" panose="02020603050405020304" pitchFamily="18" charset="0"/>
              </a:rPr>
              <a:t>The World </a:t>
            </a:r>
            <a:r>
              <a:rPr lang="en-US" sz="2400" b="1" dirty="0">
                <a:latin typeface="Times New Roman" panose="02020603050405020304" pitchFamily="18" charset="0"/>
              </a:rPr>
              <a:t>Bank environmental </a:t>
            </a:r>
            <a:r>
              <a:rPr lang="en-US" sz="2400" b="1" dirty="0" smtClean="0">
                <a:latin typeface="Times New Roman" panose="02020603050405020304" pitchFamily="18" charset="0"/>
              </a:rPr>
              <a:t>agenda;</a:t>
            </a:r>
            <a:r>
              <a:rPr lang="en-US" sz="2000" b="1" dirty="0" smtClean="0">
                <a:latin typeface="Times New Roman" panose="02020603050405020304" pitchFamily="18" charset="0"/>
              </a:rPr>
              <a:t/>
            </a:r>
            <a:br>
              <a:rPr lang="en-US" sz="2000" b="1" dirty="0" smtClean="0">
                <a:latin typeface="Times New Roman" panose="02020603050405020304" pitchFamily="18" charset="0"/>
              </a:rPr>
            </a:br>
            <a:r>
              <a:rPr lang="en-US" sz="1800" i="1" dirty="0"/>
              <a:t>Source: World Bank (1999: 8-10)</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6514720"/>
              </p:ext>
            </p:extLst>
          </p:nvPr>
        </p:nvGraphicFramePr>
        <p:xfrm>
          <a:off x="126242" y="609601"/>
          <a:ext cx="8865358" cy="6113061"/>
        </p:xfrm>
        <a:graphic>
          <a:graphicData uri="http://schemas.openxmlformats.org/drawingml/2006/table">
            <a:tbl>
              <a:tblPr firstRow="1" firstCol="1" bandRow="1">
                <a:tableStyleId>{5940675A-B579-460E-94D1-54222C63F5DA}</a:tableStyleId>
              </a:tblPr>
              <a:tblGrid>
                <a:gridCol w="1016758"/>
                <a:gridCol w="7848600"/>
              </a:tblGrid>
              <a:tr h="312754">
                <a:tc>
                  <a:txBody>
                    <a:bodyPr/>
                    <a:lstStyle/>
                    <a:p>
                      <a:pPr marL="0" marR="0">
                        <a:lnSpc>
                          <a:spcPct val="107000"/>
                        </a:lnSpc>
                        <a:spcBef>
                          <a:spcPts val="0"/>
                        </a:spcBef>
                        <a:spcAft>
                          <a:spcPts val="0"/>
                        </a:spcAft>
                      </a:pPr>
                      <a:r>
                        <a:rPr lang="en-US" sz="1100" dirty="0">
                          <a:effectLst>
                            <a:outerShdw blurRad="38100" dist="38100" dir="2700000" algn="tl">
                              <a:srgbClr val="000000">
                                <a:alpha val="43137"/>
                              </a:srgbClr>
                            </a:outerShdw>
                          </a:effectLst>
                        </a:rPr>
                        <a:t> </a:t>
                      </a:r>
                      <a:r>
                        <a:rPr lang="en-US" sz="18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Policy</a:t>
                      </a:r>
                      <a:endParaRPr lang="en-US"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dirty="0">
                          <a:effectLst/>
                        </a:rPr>
                        <a:t> </a:t>
                      </a:r>
                      <a:r>
                        <a:rPr lang="en-US" sz="20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Aims</a:t>
                      </a:r>
                      <a:endParaRPr lang="en-US" sz="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676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Do-No-Harm</a:t>
                      </a:r>
                    </a:p>
                    <a:p>
                      <a:pPr marL="0" marR="0">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To mitigate the potential adverse effects of the Bank’s investment projects on the environment and vulnerable populations, EIA procedures and safeguard policies are applied. </a:t>
                      </a:r>
                    </a:p>
                    <a:p>
                      <a:pPr algn="just"/>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In many cases, these have contributed to better project design and environmental management plans have helped to improve project implementation.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49557">
                <a:tc>
                  <a:txBody>
                    <a:bodyPr/>
                    <a:lstStyle/>
                    <a:p>
                      <a:r>
                        <a:rPr lang="en-US" sz="18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Targeted</a:t>
                      </a:r>
                    </a:p>
                    <a:p>
                      <a:r>
                        <a:rPr lang="en-US" sz="18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Environmental</a:t>
                      </a:r>
                    </a:p>
                    <a:p>
                      <a:r>
                        <a:rPr lang="en-US" sz="18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Assistance</a:t>
                      </a:r>
                    </a:p>
                    <a:p>
                      <a:pPr marL="0" marR="0">
                        <a:lnSpc>
                          <a:spcPct val="107000"/>
                        </a:lnSpc>
                        <a:spcBef>
                          <a:spcPts val="0"/>
                        </a:spcBef>
                        <a:spcAft>
                          <a:spcPts val="0"/>
                        </a:spcAft>
                      </a:pPr>
                      <a:endPar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To foster long-term environmental sustainability and improve conditions in developing countries, designated Bank projects target the following areas: </a:t>
                      </a:r>
                      <a:r>
                        <a:rPr lang="en-US" sz="2000" b="0"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Sustainable natural resource management, including watershed protection and biodiversity </a:t>
                      </a:r>
                      <a:r>
                        <a:rPr lang="fr-FR" sz="2000" b="0"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conservation; pollution management and </a:t>
                      </a:r>
                      <a:r>
                        <a:rPr lang="fr-FR" sz="2000" b="0" i="0" u="none" strike="noStrike" kern="1200" baseline="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urban</a:t>
                      </a:r>
                      <a:r>
                        <a:rPr lang="fr-FR" sz="2000" b="0"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environnemental </a:t>
                      </a:r>
                      <a:r>
                        <a:rPr lang="en-US" sz="2000" b="0"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improvements; environmental institution and capacity building, and global environmental actions, in accordance with international environmental conventions and commitments.</a:t>
                      </a:r>
                      <a:endParaRPr lang="en-US" sz="12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4525">
                <a:tc>
                  <a:txBody>
                    <a:bodyPr/>
                    <a:lstStyle/>
                    <a:p>
                      <a:r>
                        <a:rPr lang="en-US" sz="1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Mainstreaming’ the</a:t>
                      </a:r>
                    </a:p>
                    <a:p>
                      <a:r>
                        <a:rPr lang="en-US" sz="1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Environment at the</a:t>
                      </a:r>
                    </a:p>
                    <a:p>
                      <a:r>
                        <a:rPr lang="en-US" sz="1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Level of Policy and</a:t>
                      </a:r>
                    </a:p>
                    <a:p>
                      <a:r>
                        <a:rPr lang="en-US" sz="1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Programs</a:t>
                      </a:r>
                    </a:p>
                    <a:p>
                      <a:pPr marL="0" marR="0">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To integrate environmental concerns at the macro level, the Bank has reviewed the policies of the energy, rural development and other sectors, established an environmental framework for its country assistance strategies and intends to make greater use of SEA at the </a:t>
                      </a:r>
                      <a:r>
                        <a:rPr lang="en-US" sz="2000" b="0"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Programme</a:t>
                      </a: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and regional level.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312675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p:spPr>
        <p:txBody>
          <a:bodyPr>
            <a:noAutofit/>
          </a:bodyPr>
          <a:lstStyle/>
          <a:p>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countries provide various types of guidance on how to apply their EIA procedure.</a:t>
            </a:r>
          </a:p>
          <a:p>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the guidance is official, it is usually prepared by the overseeing authority to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ensure compliance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EIA requirements. </a:t>
            </a:r>
            <a:endPar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is aimed primarily at the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proponent, government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agencies and others with designated responsibility for implementation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EIA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arrangements. </a:t>
            </a:r>
            <a:endPar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certain countries, procedural guidance is oriented more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toward promoting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good practice for key stages and activities of the process, such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screening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scoping.</a:t>
            </a:r>
          </a:p>
          <a:p>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procedural guidance is not available, it may be developed by reference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guidelines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prepared by other countries or international agencies. </a:t>
            </a:r>
            <a:endPar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examples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which to draw. </a:t>
            </a:r>
            <a:endPar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useful starting point is the </a:t>
            </a:r>
            <a:r>
              <a:rPr lang="en-US"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IIED Directory of </a:t>
            </a:r>
            <a:r>
              <a:rPr lang="en-US" sz="2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Assessment </a:t>
            </a:r>
            <a:r>
              <a:rPr lang="en-US"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contains numerous entries organized by country, sector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agency</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includes guidelines issued by development banks, bilateral-donor, </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intergovernmental and </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organizations.</a:t>
            </a:r>
          </a:p>
        </p:txBody>
      </p:sp>
    </p:spTree>
    <p:extLst>
      <p:ext uri="{BB962C8B-B14F-4D97-AF65-F5344CB8AC3E}">
        <p14:creationId xmlns:p14="http://schemas.microsoft.com/office/powerpoint/2010/main" val="1687663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many jurisdictions, more than one set of EIA procedures may apply to a proposal. </a:t>
            </a:r>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lack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coherence between the EIA requirements of various governments or agencies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lead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uncertainty, confusion and added expense for proponents. </a:t>
            </a:r>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Problems commonly occur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ountries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receive aid from a number of donors, each having its own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prescribed assessment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p>
          <a:p>
            <a:pPr lvl="1"/>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proposal is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transboundary</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nature, requiring compliance with EIA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procedures in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or more countries, states or levels of government.</a:t>
            </a:r>
          </a:p>
        </p:txBody>
      </p:sp>
    </p:spTree>
    <p:extLst>
      <p:ext uri="{BB962C8B-B14F-4D97-AF65-F5344CB8AC3E}">
        <p14:creationId xmlns:p14="http://schemas.microsoft.com/office/powerpoint/2010/main" val="24781811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29400"/>
          </a:xfrm>
        </p:spPr>
        <p:txBody>
          <a:bodyPr>
            <a:normAutofit/>
          </a:bodyPr>
          <a:lstStyle/>
          <a:p>
            <a:r>
              <a:rPr lang="en-US" sz="3200" dirty="0">
                <a:latin typeface="Times New Roman" panose="02020603050405020304" pitchFamily="18" charset="0"/>
                <a:cs typeface="Times New Roman" panose="02020603050405020304" pitchFamily="18" charset="0"/>
              </a:rPr>
              <a:t>The problems of coherence of EIA for international bilateral aid were addressed by </a:t>
            </a:r>
            <a:r>
              <a:rPr lang="en-US" sz="3200" dirty="0" smtClean="0">
                <a:latin typeface="Times New Roman" panose="02020603050405020304" pitchFamily="18" charset="0"/>
                <a:cs typeface="Times New Roman" panose="02020603050405020304" pitchFamily="18" charset="0"/>
              </a:rPr>
              <a:t>the Working </a:t>
            </a:r>
            <a:r>
              <a:rPr lang="en-US" sz="3200" dirty="0">
                <a:latin typeface="Times New Roman" panose="02020603050405020304" pitchFamily="18" charset="0"/>
                <a:cs typeface="Times New Roman" panose="02020603050405020304" pitchFamily="18" charset="0"/>
              </a:rPr>
              <a:t>Party of the Development Assistance </a:t>
            </a:r>
            <a:r>
              <a:rPr lang="en-US" sz="3200" dirty="0" smtClean="0">
                <a:latin typeface="Times New Roman" panose="02020603050405020304" pitchFamily="18" charset="0"/>
                <a:cs typeface="Times New Roman" panose="02020603050405020304" pitchFamily="18" charset="0"/>
              </a:rPr>
              <a:t>Committee. </a:t>
            </a:r>
          </a:p>
          <a:p>
            <a:r>
              <a:rPr lang="en-US" sz="3200" dirty="0" smtClean="0">
                <a:latin typeface="Times New Roman" panose="02020603050405020304" pitchFamily="18" charset="0"/>
                <a:cs typeface="Times New Roman" panose="02020603050405020304" pitchFamily="18" charset="0"/>
              </a:rPr>
              <a:t>A practical guide </a:t>
            </a:r>
            <a:r>
              <a:rPr lang="en-US" sz="3200" dirty="0">
                <a:latin typeface="Times New Roman" panose="02020603050405020304" pitchFamily="18" charset="0"/>
                <a:cs typeface="Times New Roman" panose="02020603050405020304" pitchFamily="18" charset="0"/>
              </a:rPr>
              <a:t>on this subject was prepared to aid both officials in bilateral donor agencies </a:t>
            </a:r>
            <a:r>
              <a:rPr lang="en-US" sz="3200" dirty="0" smtClean="0">
                <a:latin typeface="Times New Roman" panose="02020603050405020304" pitchFamily="18" charset="0"/>
                <a:cs typeface="Times New Roman" panose="02020603050405020304" pitchFamily="18" charset="0"/>
              </a:rPr>
              <a:t>and their </a:t>
            </a:r>
            <a:r>
              <a:rPr lang="en-US" sz="3200" dirty="0">
                <a:latin typeface="Times New Roman" panose="02020603050405020304" pitchFamily="18" charset="0"/>
                <a:cs typeface="Times New Roman" panose="02020603050405020304" pitchFamily="18" charset="0"/>
              </a:rPr>
              <a:t>counterparts in developing countries.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summarizes the various EIA </a:t>
            </a:r>
            <a:r>
              <a:rPr lang="en-US" sz="3200" dirty="0" smtClean="0">
                <a:latin typeface="Times New Roman" panose="02020603050405020304" pitchFamily="18" charset="0"/>
                <a:cs typeface="Times New Roman" panose="02020603050405020304" pitchFamily="18" charset="0"/>
              </a:rPr>
              <a:t>procedures used </a:t>
            </a:r>
            <a:r>
              <a:rPr lang="en-US" sz="3200" dirty="0">
                <a:latin typeface="Times New Roman" panose="02020603050405020304" pitchFamily="18" charset="0"/>
                <a:cs typeface="Times New Roman" panose="02020603050405020304" pitchFamily="18" charset="0"/>
              </a:rPr>
              <a:t>by the different agencies and provides two key means of promoting coherence:</a:t>
            </a:r>
          </a:p>
          <a:p>
            <a:pPr lvl="1"/>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framework </a:t>
            </a:r>
            <a:r>
              <a:rPr lang="en-US" sz="2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ToR</a:t>
            </a: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the EIA of development assistance projects; </a:t>
            </a:r>
            <a:r>
              <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lvl="1"/>
            <a:r>
              <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comprehensive checklist for managing </a:t>
            </a:r>
            <a:r>
              <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a:t>
            </a:r>
          </a:p>
        </p:txBody>
      </p:sp>
    </p:spTree>
    <p:extLst>
      <p:ext uri="{BB962C8B-B14F-4D97-AF65-F5344CB8AC3E}">
        <p14:creationId xmlns:p14="http://schemas.microsoft.com/office/powerpoint/2010/main" val="35978950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lvl="1"/>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Experience in many countries indicates that the foundations of an effective EIA system are established by the following arrangements:</a:t>
            </a:r>
          </a:p>
          <a:p>
            <a:pPr lvl="2"/>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explicit basis in law and regulation;</a:t>
            </a:r>
          </a:p>
          <a:p>
            <a:pPr lvl="2"/>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clear statement of objective(s) and requirement(s);</a:t>
            </a:r>
          </a:p>
          <a:p>
            <a:pPr lvl="2"/>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mandatory compliance and enforcement;</a:t>
            </a:r>
          </a:p>
          <a:p>
            <a:pPr lvl="2"/>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comprehensive scope of application to proposals with potentially significant impacts;</a:t>
            </a:r>
          </a:p>
          <a:p>
            <a:pPr lvl="2"/>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prescribed process of steps and activities;</a:t>
            </a:r>
          </a:p>
          <a:p>
            <a:pPr lvl="2"/>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provision for public consultation and access to information; and</a:t>
            </a:r>
          </a:p>
          <a:p>
            <a:pPr lvl="2"/>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linkage to project authorization, permitting and condition setting.</a:t>
            </a:r>
          </a:p>
          <a:p>
            <a:pPr marL="0" indent="0">
              <a:buNone/>
            </a:pPr>
            <a:endParaRPr lang="en-US" dirty="0"/>
          </a:p>
        </p:txBody>
      </p:sp>
    </p:spTree>
    <p:extLst>
      <p:ext uri="{BB962C8B-B14F-4D97-AF65-F5344CB8AC3E}">
        <p14:creationId xmlns:p14="http://schemas.microsoft.com/office/powerpoint/2010/main" val="1924062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553200"/>
          </a:xfrm>
        </p:spPr>
        <p:txBody>
          <a:bodyPr>
            <a:normAutofit/>
          </a:bodyPr>
          <a:lstStyle/>
          <a:p>
            <a:pPr marL="0" indent="0">
              <a:buNone/>
            </a:pP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terms of legal provision, aspects of specific importance </a:t>
            </a:r>
            <a:r>
              <a:rPr lang="en-US"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a:t>
            </a:r>
          </a:p>
          <a:p>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road </a:t>
            </a:r>
            <a:r>
              <a:rPr lang="en-US" sz="3200" dirty="0">
                <a:latin typeface="Times New Roman" panose="02020603050405020304" pitchFamily="18" charset="0"/>
                <a:cs typeface="Times New Roman" panose="02020603050405020304" pitchFamily="18" charset="0"/>
              </a:rPr>
              <a:t>definition of the environment and </a:t>
            </a:r>
            <a:r>
              <a:rPr lang="en-US" sz="3200" dirty="0" smtClean="0">
                <a:latin typeface="Times New Roman" panose="02020603050405020304" pitchFamily="18" charset="0"/>
                <a:cs typeface="Times New Roman" panose="02020603050405020304" pitchFamily="18" charset="0"/>
              </a:rPr>
              <a:t>effects;</a:t>
            </a:r>
          </a:p>
          <a:p>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uty </a:t>
            </a:r>
            <a:r>
              <a:rPr lang="en-US" sz="3200" dirty="0">
                <a:latin typeface="Times New Roman" panose="02020603050405020304" pitchFamily="18" charset="0"/>
                <a:cs typeface="Times New Roman" panose="02020603050405020304" pitchFamily="18" charset="0"/>
              </a:rPr>
              <a:t>to avoid, mitigate or remedy adverse effects arising from an </a:t>
            </a:r>
            <a:r>
              <a:rPr lang="en-US" sz="3200" dirty="0" smtClean="0">
                <a:latin typeface="Times New Roman" panose="02020603050405020304" pitchFamily="18" charset="0"/>
                <a:cs typeface="Times New Roman" panose="02020603050405020304" pitchFamily="18" charset="0"/>
              </a:rPr>
              <a:t>activity;</a:t>
            </a:r>
          </a:p>
          <a:p>
            <a:r>
              <a:rPr lang="en-US" sz="3200" dirty="0">
                <a:latin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cs typeface="Times New Roman" panose="02020603050405020304" pitchFamily="18" charset="0"/>
              </a:rPr>
              <a:t>equirement </a:t>
            </a:r>
            <a:r>
              <a:rPr lang="en-US" sz="3200" dirty="0">
                <a:latin typeface="Times New Roman" panose="02020603050405020304" pitchFamily="18" charset="0"/>
                <a:cs typeface="Times New Roman" panose="02020603050405020304" pitchFamily="18" charset="0"/>
              </a:rPr>
              <a:t>for an EIA report to specify mitigation measures the </a:t>
            </a:r>
            <a:r>
              <a:rPr lang="en-US" sz="3200" dirty="0" smtClean="0">
                <a:latin typeface="Times New Roman" panose="02020603050405020304" pitchFamily="18" charset="0"/>
                <a:cs typeface="Times New Roman" panose="02020603050405020304" pitchFamily="18" charset="0"/>
              </a:rPr>
              <a:t>proponent intends </a:t>
            </a:r>
            <a:r>
              <a:rPr lang="en-US" sz="3200" dirty="0">
                <a:latin typeface="Times New Roman" panose="02020603050405020304" pitchFamily="18" charset="0"/>
                <a:cs typeface="Times New Roman" panose="02020603050405020304" pitchFamily="18" charset="0"/>
              </a:rPr>
              <a:t>to </a:t>
            </a:r>
            <a:r>
              <a:rPr lang="en-US" sz="3200" dirty="0" smtClean="0">
                <a:latin typeface="Times New Roman" panose="02020603050405020304" pitchFamily="18" charset="0"/>
                <a:cs typeface="Times New Roman" panose="02020603050405020304" pitchFamily="18" charset="0"/>
              </a:rPr>
              <a:t>apply;</a:t>
            </a:r>
          </a:p>
          <a:p>
            <a:r>
              <a:rPr lang="en-US" sz="3200" dirty="0">
                <a:latin typeface="Times New Roman" panose="02020603050405020304" pitchFamily="18" charset="0"/>
                <a:cs typeface="Times New Roman" panose="02020603050405020304" pitchFamily="18" charset="0"/>
              </a:rPr>
              <a:t>P</a:t>
            </a:r>
            <a:r>
              <a:rPr lang="en-US" sz="3200" dirty="0" smtClean="0">
                <a:latin typeface="Times New Roman" panose="02020603050405020304" pitchFamily="18" charset="0"/>
                <a:cs typeface="Times New Roman" panose="02020603050405020304" pitchFamily="18" charset="0"/>
              </a:rPr>
              <a:t>rocedural </a:t>
            </a:r>
            <a:r>
              <a:rPr lang="en-US" sz="3200" dirty="0">
                <a:latin typeface="Times New Roman" panose="02020603050405020304" pitchFamily="18" charset="0"/>
                <a:cs typeface="Times New Roman" panose="02020603050405020304" pitchFamily="18" charset="0"/>
              </a:rPr>
              <a:t>guidance on compliance and good practice in applying </a:t>
            </a:r>
            <a:r>
              <a:rPr lang="en-US" sz="3200" dirty="0" smtClean="0">
                <a:latin typeface="Times New Roman" panose="02020603050405020304" pitchFamily="18" charset="0"/>
                <a:cs typeface="Times New Roman" panose="02020603050405020304" pitchFamily="18" charset="0"/>
              </a:rPr>
              <a:t>EIA arrangements</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and </a:t>
            </a:r>
          </a:p>
          <a:p>
            <a:r>
              <a:rPr lang="en-US" sz="3200" dirty="0">
                <a:latin typeface="Times New Roman" panose="02020603050405020304" pitchFamily="18" charset="0"/>
                <a:cs typeface="Times New Roman" panose="02020603050405020304" pitchFamily="18" charset="0"/>
              </a:rPr>
              <a:t>G</a:t>
            </a:r>
            <a:r>
              <a:rPr lang="en-US" sz="3200" dirty="0" smtClean="0">
                <a:latin typeface="Times New Roman" panose="02020603050405020304" pitchFamily="18" charset="0"/>
                <a:cs typeface="Times New Roman" panose="02020603050405020304" pitchFamily="18" charset="0"/>
              </a:rPr>
              <a:t>iving </a:t>
            </a:r>
            <a:r>
              <a:rPr lang="en-US" sz="3200" dirty="0">
                <a:latin typeface="Times New Roman" panose="02020603050405020304" pitchFamily="18" charset="0"/>
                <a:cs typeface="Times New Roman" panose="02020603050405020304" pitchFamily="18" charset="0"/>
              </a:rPr>
              <a:t>reasons for decisions on proposals subject to EIA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6408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248400"/>
          </a:xfrm>
        </p:spPr>
        <p:txBody>
          <a:bodyPr>
            <a:normAutofit lnSpcReduction="10000"/>
          </a:bodyPr>
          <a:lstStyle/>
          <a:p>
            <a:r>
              <a:rPr lang="en-US" sz="3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components can be used to evaluate how current EIA systems measure up against accepted standards for law, policy and institutional arrangements. </a:t>
            </a:r>
          </a:p>
          <a:p>
            <a:r>
              <a:rPr lang="en-US" sz="3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these prerequisites are in place, they do not guarantee, in themselves, good EIA practice and effective performance. Other factors may intervene. </a:t>
            </a:r>
          </a:p>
          <a:p>
            <a:r>
              <a:rPr lang="en-US" sz="3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where the basic arrangements are inadequate, then the EIA process is very unlikely to lead in the direction of good outcomes.</a:t>
            </a:r>
          </a:p>
          <a:p>
            <a:pPr marL="0" indent="0">
              <a:buNone/>
            </a:pPr>
            <a:endParaRPr lang="en-US" dirty="0"/>
          </a:p>
        </p:txBody>
      </p:sp>
    </p:spTree>
    <p:extLst>
      <p:ext uri="{BB962C8B-B14F-4D97-AF65-F5344CB8AC3E}">
        <p14:creationId xmlns:p14="http://schemas.microsoft.com/office/powerpoint/2010/main" val="10470628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29400"/>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In developing countries experience has shown a number of underlying conditions </a:t>
            </a:r>
            <a:r>
              <a:rPr lang="en-US" sz="3200" dirty="0" smtClean="0">
                <a:latin typeface="Times New Roman" panose="02020603050405020304" pitchFamily="18" charset="0"/>
                <a:cs typeface="Times New Roman" panose="02020603050405020304" pitchFamily="18" charset="0"/>
              </a:rPr>
              <a:t>will determine </a:t>
            </a:r>
            <a:r>
              <a:rPr lang="en-US" sz="3200" dirty="0">
                <a:latin typeface="Times New Roman" panose="02020603050405020304" pitchFamily="18" charset="0"/>
                <a:cs typeface="Times New Roman" panose="02020603050405020304" pitchFamily="18" charset="0"/>
              </a:rPr>
              <a:t>whether and how an EIA system is instituted. </a:t>
            </a:r>
            <a:endParaRPr lang="en-US" sz="3200" dirty="0" smtClean="0">
              <a:latin typeface="Times New Roman" panose="02020603050405020304" pitchFamily="18" charset="0"/>
              <a:cs typeface="Times New Roman" panose="02020603050405020304" pitchFamily="18" charset="0"/>
            </a:endParaRPr>
          </a:p>
          <a:p>
            <a:pPr marL="0" indent="0">
              <a:buNone/>
            </a:pP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interrelated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reinforcing</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include</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functional legal regime;</a:t>
            </a:r>
          </a:p>
          <a:p>
            <a:pPr lvl="1"/>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ound </a:t>
            </a:r>
            <a:r>
              <a:rPr lang="en-US" sz="2800" dirty="0">
                <a:latin typeface="Times New Roman" panose="02020603050405020304" pitchFamily="18" charset="0"/>
                <a:cs typeface="Times New Roman" panose="02020603050405020304" pitchFamily="18" charset="0"/>
              </a:rPr>
              <a:t>administration and flexible policy-making;</a:t>
            </a:r>
          </a:p>
          <a:p>
            <a:pPr lvl="1"/>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takeholder </a:t>
            </a:r>
            <a:r>
              <a:rPr lang="en-US" sz="2800" dirty="0">
                <a:latin typeface="Times New Roman" panose="02020603050405020304" pitchFamily="18" charset="0"/>
                <a:cs typeface="Times New Roman" panose="02020603050405020304" pitchFamily="18" charset="0"/>
              </a:rPr>
              <a:t>understanding of the aims of the process and its potential benefits;</a:t>
            </a:r>
          </a:p>
          <a:p>
            <a:pPr lvl="1"/>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olitical </a:t>
            </a:r>
            <a:r>
              <a:rPr lang="en-US" sz="2800" dirty="0">
                <a:latin typeface="Times New Roman" panose="02020603050405020304" pitchFamily="18" charset="0"/>
                <a:cs typeface="Times New Roman" panose="02020603050405020304" pitchFamily="18" charset="0"/>
              </a:rPr>
              <a:t>commitment;</a:t>
            </a:r>
          </a:p>
          <a:p>
            <a:pPr lvl="1"/>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nstitutional </a:t>
            </a:r>
            <a:r>
              <a:rPr lang="en-US" sz="2800" dirty="0">
                <a:latin typeface="Times New Roman" panose="02020603050405020304" pitchFamily="18" charset="0"/>
                <a:cs typeface="Times New Roman" panose="02020603050405020304" pitchFamily="18" charset="0"/>
              </a:rPr>
              <a:t>capacity for implementation;</a:t>
            </a:r>
          </a:p>
          <a:p>
            <a:pPr lvl="1"/>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dequate </a:t>
            </a:r>
            <a:r>
              <a:rPr lang="en-US" sz="2800" dirty="0">
                <a:latin typeface="Times New Roman" panose="02020603050405020304" pitchFamily="18" charset="0"/>
                <a:cs typeface="Times New Roman" panose="02020603050405020304" pitchFamily="18" charset="0"/>
              </a:rPr>
              <a:t>technical capacity, data and information;</a:t>
            </a:r>
          </a:p>
          <a:p>
            <a:pPr lvl="1"/>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ublic </a:t>
            </a:r>
            <a:r>
              <a:rPr lang="en-US" sz="2800" dirty="0">
                <a:latin typeface="Times New Roman" panose="02020603050405020304" pitchFamily="18" charset="0"/>
                <a:cs typeface="Times New Roman" panose="02020603050405020304" pitchFamily="18" charset="0"/>
              </a:rPr>
              <a:t>involvement; and</a:t>
            </a:r>
          </a:p>
          <a:p>
            <a:pPr lvl="1"/>
            <a:r>
              <a:rPr lang="en-US" sz="2800" dirty="0" smtClean="0">
                <a:latin typeface="Times New Roman" panose="02020603050405020304" pitchFamily="18" charset="0"/>
                <a:cs typeface="Times New Roman" panose="02020603050405020304" pitchFamily="18" charset="0"/>
              </a:rPr>
              <a:t>Financial </a:t>
            </a:r>
            <a:r>
              <a:rPr lang="en-US" sz="2800" dirty="0">
                <a:latin typeface="Times New Roman" panose="02020603050405020304" pitchFamily="18" charset="0"/>
                <a:cs typeface="Times New Roman" panose="02020603050405020304" pitchFamily="18" charset="0"/>
              </a:rPr>
              <a:t>capacity.</a:t>
            </a:r>
          </a:p>
        </p:txBody>
      </p:sp>
    </p:spTree>
    <p:extLst>
      <p:ext uri="{BB962C8B-B14F-4D97-AF65-F5344CB8AC3E}">
        <p14:creationId xmlns:p14="http://schemas.microsoft.com/office/powerpoint/2010/main" val="18697871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533400"/>
          </a:xfrm>
        </p:spPr>
        <p:txBody>
          <a:bodyPr>
            <a:noAutofit/>
          </a:bodyPr>
          <a:lstStyle/>
          <a:p>
            <a:pPr algn="l"/>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Principles for a Functional EIA </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a:t>
            </a:r>
            <a:endParaRPr lang="en-US"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762000"/>
            <a:ext cx="8915400" cy="6019800"/>
          </a:xfrm>
        </p:spPr>
        <p:txBody>
          <a:bodyPr>
            <a:normAutofit/>
          </a:bodyPr>
          <a:lstStyle/>
          <a:p>
            <a:r>
              <a:rPr lang="en-US" sz="3200" dirty="0" smtClean="0">
                <a:latin typeface="Times New Roman" panose="02020603050405020304" pitchFamily="18" charset="0"/>
                <a:cs typeface="Times New Roman" panose="02020603050405020304" pitchFamily="18" charset="0"/>
              </a:rPr>
              <a:t>Legislation </a:t>
            </a:r>
            <a:r>
              <a:rPr lang="en-US" sz="3200" dirty="0">
                <a:latin typeface="Times New Roman" panose="02020603050405020304" pitchFamily="18" charset="0"/>
                <a:cs typeface="Times New Roman" panose="02020603050405020304" pitchFamily="18" charset="0"/>
              </a:rPr>
              <a:t>should make clear and explicit provision for the EIA process and identify </a:t>
            </a:r>
            <a:r>
              <a:rPr lang="en-US" sz="3200" dirty="0" smtClean="0">
                <a:latin typeface="Times New Roman" panose="02020603050405020304" pitchFamily="18" charset="0"/>
                <a:cs typeface="Times New Roman" panose="02020603050405020304" pitchFamily="18" charset="0"/>
              </a:rPr>
              <a:t>the responsibilities </a:t>
            </a:r>
            <a:r>
              <a:rPr lang="en-US" sz="3200" dirty="0">
                <a:latin typeface="Times New Roman" panose="02020603050405020304" pitchFamily="18" charset="0"/>
                <a:cs typeface="Times New Roman" panose="02020603050405020304" pitchFamily="18" charset="0"/>
              </a:rPr>
              <a:t>of the various participants. </a:t>
            </a:r>
            <a:endParaRPr lang="en-US" sz="3200" dirty="0" smtClean="0">
              <a:latin typeface="Times New Roman" panose="02020603050405020304" pitchFamily="18" charset="0"/>
              <a:cs typeface="Times New Roman" panose="02020603050405020304" pitchFamily="18" charset="0"/>
            </a:endParaRPr>
          </a:p>
          <a:p>
            <a:pPr marL="0" indent="0">
              <a:buNone/>
            </a:pPr>
            <a:endParaRPr lang="en-US" sz="9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needs to be framed specifically to </a:t>
            </a:r>
            <a:r>
              <a:rPr lang="en-US" sz="3200" dirty="0" smtClean="0">
                <a:latin typeface="Times New Roman" panose="02020603050405020304" pitchFamily="18" charset="0"/>
                <a:cs typeface="Times New Roman" panose="02020603050405020304" pitchFamily="18" charset="0"/>
              </a:rPr>
              <a:t>achieve the </a:t>
            </a:r>
            <a:r>
              <a:rPr lang="en-US" sz="3200" dirty="0">
                <a:latin typeface="Times New Roman" panose="02020603050405020304" pitchFamily="18" charset="0"/>
                <a:cs typeface="Times New Roman" panose="02020603050405020304" pitchFamily="18" charset="0"/>
              </a:rPr>
              <a:t>goals or outcomes that have been identified and incorporate provision for </a:t>
            </a:r>
            <a:r>
              <a:rPr lang="en-US" sz="3200" dirty="0" smtClean="0">
                <a:latin typeface="Times New Roman" panose="02020603050405020304" pitchFamily="18" charset="0"/>
                <a:cs typeface="Times New Roman" panose="02020603050405020304" pitchFamily="18" charset="0"/>
              </a:rPr>
              <a:t>periodic review </a:t>
            </a:r>
            <a:r>
              <a:rPr lang="en-US" sz="3200" dirty="0">
                <a:latin typeface="Times New Roman" panose="02020603050405020304" pitchFamily="18" charset="0"/>
                <a:cs typeface="Times New Roman" panose="02020603050405020304" pitchFamily="18" charset="0"/>
              </a:rPr>
              <a:t>(to allow for the lessons of experience, changing societal expectations and </a:t>
            </a:r>
            <a:r>
              <a:rPr lang="en-US" sz="3200" dirty="0" smtClean="0">
                <a:latin typeface="Times New Roman" panose="02020603050405020304" pitchFamily="18" charset="0"/>
                <a:cs typeface="Times New Roman" panose="02020603050405020304" pitchFamily="18" charset="0"/>
              </a:rPr>
              <a:t>new demands</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buNone/>
            </a:pPr>
            <a:endParaRPr lang="en-US" sz="105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functional legal system is needed if EIA legislation is to be </a:t>
            </a:r>
            <a:r>
              <a:rPr lang="en-US" sz="3200" dirty="0" smtClean="0">
                <a:latin typeface="Times New Roman" panose="02020603050405020304" pitchFamily="18" charset="0"/>
                <a:cs typeface="Times New Roman" panose="02020603050405020304" pitchFamily="18" charset="0"/>
              </a:rPr>
              <a:t>implemented effectively.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14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fontScale="92500" lnSpcReduction="10000"/>
          </a:bodyPr>
          <a:lstStyle/>
          <a:p>
            <a:pPr marL="165100" indent="-165100" algn="just">
              <a:lnSpc>
                <a:spcPct val="120000"/>
              </a:lnSpc>
            </a:pP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preservation:</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Maintaining a certain environmental system </a:t>
            </a:r>
            <a:r>
              <a:rPr lang="en-US"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unaffected or natural </a:t>
            </a: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changes due to human action and activities.</a:t>
            </a:r>
          </a:p>
          <a:p>
            <a:pPr marL="165100" indent="-165100" algn="just"/>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conservation:</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Planned changes of the environmental system by human action, carried out in such a way as to achieve sustainability.</a:t>
            </a:r>
          </a:p>
          <a:p>
            <a:pPr marL="165100" indent="-165100" algn="just">
              <a:lnSpc>
                <a:spcPct val="120000"/>
              </a:lnSpc>
            </a:pP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impact </a:t>
            </a:r>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mitigation:</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Measures </a:t>
            </a: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control adverse impacts (intensity, significance, area of influence). </a:t>
            </a:r>
            <a:endParaRPr lang="en-US"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65100" indent="-165100" algn="just">
              <a:lnSpc>
                <a:spcPct val="120000"/>
              </a:lnSpc>
            </a:pPr>
            <a:r>
              <a:rPr lang="en-US" sz="3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Such </a:t>
            </a:r>
            <a:r>
              <a:rPr lang="en-US" sz="3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measures may be </a:t>
            </a:r>
            <a:r>
              <a:rPr lang="en-US"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preventive, corrective and compensatory, </a:t>
            </a:r>
            <a:r>
              <a:rPr lang="en-US" sz="35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corresponding to avoidance, correction or compensation </a:t>
            </a:r>
            <a:r>
              <a:rPr lang="en-US" sz="3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impacts respectively.</a:t>
            </a: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2340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a:bodyPr>
          <a:lstStyle/>
          <a:p>
            <a:pPr marL="0" lvl="0" indent="0">
              <a:buNone/>
            </a:pPr>
            <a:r>
              <a:rPr lang="en-US" sz="2800" b="1" dirty="0">
                <a:solidFill>
                  <a:prstClr val="black"/>
                </a:solidFill>
                <a:latin typeface="Times New Roman" panose="02020603050405020304" pitchFamily="18" charset="0"/>
                <a:cs typeface="Times New Roman" panose="02020603050405020304" pitchFamily="18" charset="0"/>
              </a:rPr>
              <a:t>Sound administration and flexible policy-making</a:t>
            </a:r>
          </a:p>
          <a:p>
            <a:pPr lvl="0"/>
            <a:r>
              <a:rPr lang="en-US" sz="2800" dirty="0">
                <a:solidFill>
                  <a:prstClr val="black"/>
                </a:solidFill>
                <a:latin typeface="Times New Roman" panose="02020603050405020304" pitchFamily="18" charset="0"/>
                <a:cs typeface="Times New Roman" panose="02020603050405020304" pitchFamily="18" charset="0"/>
              </a:rPr>
              <a:t>The legal and institutional arrangements for EIA need to be implemented </a:t>
            </a:r>
            <a:r>
              <a:rPr lang="en-US" sz="2800" dirty="0" smtClean="0">
                <a:solidFill>
                  <a:prstClr val="black"/>
                </a:solidFill>
                <a:latin typeface="Times New Roman" panose="02020603050405020304" pitchFamily="18" charset="0"/>
                <a:cs typeface="Times New Roman" panose="02020603050405020304" pitchFamily="18" charset="0"/>
              </a:rPr>
              <a:t>fairly, consistently </a:t>
            </a:r>
            <a:r>
              <a:rPr lang="en-US" sz="2800" dirty="0">
                <a:solidFill>
                  <a:prstClr val="black"/>
                </a:solidFill>
                <a:latin typeface="Times New Roman" panose="02020603050405020304" pitchFamily="18" charset="0"/>
                <a:cs typeface="Times New Roman" panose="02020603050405020304" pitchFamily="18" charset="0"/>
              </a:rPr>
              <a:t>and efficiently. </a:t>
            </a:r>
            <a:endParaRPr lang="en-US" sz="2800" dirty="0" smtClean="0">
              <a:solidFill>
                <a:prstClr val="black"/>
              </a:solidFill>
              <a:latin typeface="Times New Roman" panose="02020603050405020304" pitchFamily="18" charset="0"/>
              <a:cs typeface="Times New Roman" panose="02020603050405020304" pitchFamily="18" charset="0"/>
            </a:endParaRPr>
          </a:p>
          <a:p>
            <a:pPr lvl="0"/>
            <a:r>
              <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policy should be developed flexibly and its </a:t>
            </a:r>
            <a:r>
              <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effectiveness monitored</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giving particular attention to the following </a:t>
            </a:r>
            <a:r>
              <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a:t>
            </a:r>
          </a:p>
          <a:p>
            <a:pPr lvl="1"/>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reasons for introducing EIA and the problems that it is meant to </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resolve;</a:t>
            </a:r>
          </a:p>
          <a:p>
            <a:pPr lvl="1"/>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goals of the EIA process and how their achievement can be </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measured;</a:t>
            </a:r>
          </a:p>
          <a:p>
            <a:pPr lvl="1"/>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most appropriate approaches to implementing, enforcing and monitoring </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outcomes </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EIA process; </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lvl="1"/>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echanisms </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reviewing and adapting the EIA process to ensure that </a:t>
            </a:r>
            <a:r>
              <a:rPr lang="en-US" sz="28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continues </a:t>
            </a:r>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meet needs.</a:t>
            </a:r>
          </a:p>
          <a:p>
            <a:pPr marL="0" indent="0">
              <a:buNone/>
            </a:pPr>
            <a:endParaRPr lang="en-US" dirty="0"/>
          </a:p>
        </p:txBody>
      </p:sp>
    </p:spTree>
    <p:extLst>
      <p:ext uri="{BB962C8B-B14F-4D97-AF65-F5344CB8AC3E}">
        <p14:creationId xmlns:p14="http://schemas.microsoft.com/office/powerpoint/2010/main" val="29119183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6400800"/>
          </a:xfrm>
        </p:spPr>
        <p:txBody>
          <a:bodyPr>
            <a:normAutofit/>
          </a:bodyPr>
          <a:lstStyle/>
          <a:p>
            <a:pPr marL="0" indent="0">
              <a:buNone/>
            </a:pPr>
            <a:r>
              <a:rPr lang="en-US" sz="36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Stakeholder perception of the aims and benefits of the process</a:t>
            </a:r>
          </a:p>
          <a:p>
            <a:r>
              <a:rPr lang="en-US" sz="3600" dirty="0">
                <a:latin typeface="Times New Roman" panose="02020603050405020304" pitchFamily="18" charset="0"/>
                <a:cs typeface="Times New Roman" panose="02020603050405020304" pitchFamily="18" charset="0"/>
              </a:rPr>
              <a:t>It is important for all stakeholders to have a realistic understanding of the role that EIA </a:t>
            </a:r>
            <a:r>
              <a:rPr lang="en-US" sz="3600" dirty="0" smtClean="0">
                <a:latin typeface="Times New Roman" panose="02020603050405020304" pitchFamily="18" charset="0"/>
                <a:cs typeface="Times New Roman" panose="02020603050405020304" pitchFamily="18" charset="0"/>
              </a:rPr>
              <a:t>is intended </a:t>
            </a:r>
            <a:r>
              <a:rPr lang="en-US" sz="3600" dirty="0">
                <a:latin typeface="Times New Roman" panose="02020603050405020304" pitchFamily="18" charset="0"/>
                <a:cs typeface="Times New Roman" panose="02020603050405020304" pitchFamily="18" charset="0"/>
              </a:rPr>
              <a:t>to play in development approvals. </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Also</a:t>
            </a:r>
            <a:r>
              <a:rPr lang="en-US" sz="3600" dirty="0">
                <a:latin typeface="Times New Roman" panose="02020603050405020304" pitchFamily="18" charset="0"/>
                <a:cs typeface="Times New Roman" panose="02020603050405020304" pitchFamily="18" charset="0"/>
              </a:rPr>
              <a:t>, in order to ensure continued support </a:t>
            </a:r>
            <a:r>
              <a:rPr lang="en-US" sz="3600" dirty="0" smtClean="0">
                <a:latin typeface="Times New Roman" panose="02020603050405020304" pitchFamily="18" charset="0"/>
                <a:cs typeface="Times New Roman" panose="02020603050405020304" pitchFamily="18" charset="0"/>
              </a:rPr>
              <a:t>for the </a:t>
            </a:r>
            <a:r>
              <a:rPr lang="en-US" sz="3600" dirty="0">
                <a:latin typeface="Times New Roman" panose="02020603050405020304" pitchFamily="18" charset="0"/>
                <a:cs typeface="Times New Roman" panose="02020603050405020304" pitchFamily="18" charset="0"/>
              </a:rPr>
              <a:t>EIA process, its benefits need to be explicitly recognized and acknowledged, and </a:t>
            </a:r>
            <a:r>
              <a:rPr lang="en-US" sz="3600" dirty="0" smtClean="0">
                <a:latin typeface="Times New Roman" panose="02020603050405020304" pitchFamily="18" charset="0"/>
                <a:cs typeface="Times New Roman" panose="02020603050405020304" pitchFamily="18" charset="0"/>
              </a:rPr>
              <a:t>if necessary</a:t>
            </a:r>
            <a:r>
              <a:rPr lang="en-US" sz="3600" dirty="0">
                <a:latin typeface="Times New Roman" panose="02020603050405020304" pitchFamily="18" charset="0"/>
                <a:cs typeface="Times New Roman" panose="02020603050405020304" pitchFamily="18" charset="0"/>
              </a:rPr>
              <a:t>, action taken to add </a:t>
            </a:r>
            <a:r>
              <a:rPr lang="en-US" sz="3600" dirty="0" smtClean="0">
                <a:latin typeface="Times New Roman" panose="02020603050405020304" pitchFamily="18" charset="0"/>
                <a:cs typeface="Times New Roman" panose="02020603050405020304" pitchFamily="18" charset="0"/>
              </a:rPr>
              <a:t>value.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2684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91600" cy="5491163"/>
          </a:xfrm>
        </p:spPr>
        <p:txBody>
          <a:bodyPr/>
          <a:lstStyle/>
          <a:p>
            <a:pPr marL="0" lvl="0" indent="0">
              <a:buNone/>
            </a:pPr>
            <a:r>
              <a:rPr lang="en-US" sz="36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Political commitment</a:t>
            </a:r>
          </a:p>
          <a:p>
            <a:pPr lvl="0"/>
            <a:r>
              <a:rPr lang="en-US" sz="3600" dirty="0">
                <a:solidFill>
                  <a:prstClr val="black"/>
                </a:solidFill>
                <a:latin typeface="Times New Roman" panose="02020603050405020304" pitchFamily="18" charset="0"/>
                <a:cs typeface="Times New Roman" panose="02020603050405020304" pitchFamily="18" charset="0"/>
              </a:rPr>
              <a:t>The EIA process cannot succeed in its aims without political commitment, public support and adequate resources. </a:t>
            </a:r>
          </a:p>
          <a:p>
            <a:pPr lvl="0"/>
            <a:r>
              <a:rPr lang="en-US" sz="3600" dirty="0">
                <a:solidFill>
                  <a:prstClr val="black"/>
                </a:solidFill>
                <a:latin typeface="Times New Roman" panose="02020603050405020304" pitchFamily="18" charset="0"/>
                <a:cs typeface="Times New Roman" panose="02020603050405020304" pitchFamily="18" charset="0"/>
              </a:rPr>
              <a:t>Poorer developing countries with weak economies and/or unstable political conditions might need to gradually introduce or strengthen their EIA systems.</a:t>
            </a:r>
          </a:p>
          <a:p>
            <a:endParaRPr lang="en-US" dirty="0"/>
          </a:p>
        </p:txBody>
      </p:sp>
    </p:spTree>
    <p:extLst>
      <p:ext uri="{BB962C8B-B14F-4D97-AF65-F5344CB8AC3E}">
        <p14:creationId xmlns:p14="http://schemas.microsoft.com/office/powerpoint/2010/main" val="26294723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15400" cy="6629400"/>
          </a:xfrm>
        </p:spPr>
        <p:txBody>
          <a:bodyPr>
            <a:noAutofit/>
          </a:bodyPr>
          <a:lstStyle/>
          <a:p>
            <a:pPr marL="0" indent="0">
              <a:buNone/>
            </a:pPr>
            <a:r>
              <a:rPr lang="en-US" sz="3200" b="1" dirty="0">
                <a:solidFill>
                  <a:srgbClr val="003399"/>
                </a:solidFill>
                <a:latin typeface="Times New Roman" panose="02020603050405020304" pitchFamily="18" charset="0"/>
                <a:cs typeface="Times New Roman" panose="02020603050405020304" pitchFamily="18" charset="0"/>
              </a:rPr>
              <a:t>Institutional capacity</a:t>
            </a:r>
          </a:p>
          <a:p>
            <a:r>
              <a:rPr lang="en-US" sz="3200" dirty="0">
                <a:latin typeface="Times New Roman" panose="02020603050405020304" pitchFamily="18" charset="0"/>
                <a:cs typeface="Times New Roman" panose="02020603050405020304" pitchFamily="18" charset="0"/>
              </a:rPr>
              <a:t>The successful operation of an EIA system requires the responsible institutions to </a:t>
            </a:r>
            <a:r>
              <a:rPr lang="en-US" sz="3200" dirty="0" smtClean="0">
                <a:latin typeface="Times New Roman" panose="02020603050405020304" pitchFamily="18" charset="0"/>
                <a:cs typeface="Times New Roman" panose="02020603050405020304" pitchFamily="18" charset="0"/>
              </a:rPr>
              <a:t>have the </a:t>
            </a:r>
            <a:r>
              <a:rPr lang="en-US" sz="3200" dirty="0">
                <a:latin typeface="Times New Roman" panose="02020603050405020304" pitchFamily="18" charset="0"/>
                <a:cs typeface="Times New Roman" panose="02020603050405020304" pitchFamily="18" charset="0"/>
              </a:rPr>
              <a:t>capability to carry out the key functions and activities.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Otherwise</a:t>
            </a:r>
            <a:r>
              <a:rPr lang="en-US" sz="3200" dirty="0">
                <a:latin typeface="Times New Roman" panose="02020603050405020304" pitchFamily="18" charset="0"/>
                <a:cs typeface="Times New Roman" panose="02020603050405020304" pitchFamily="18" charset="0"/>
              </a:rPr>
              <a:t>, even if </a:t>
            </a:r>
            <a:r>
              <a:rPr lang="en-US" sz="3200" dirty="0" smtClean="0">
                <a:latin typeface="Times New Roman" panose="02020603050405020304" pitchFamily="18" charset="0"/>
                <a:cs typeface="Times New Roman" panose="02020603050405020304" pitchFamily="18" charset="0"/>
              </a:rPr>
              <a:t>EIA legislation </a:t>
            </a:r>
            <a:r>
              <a:rPr lang="en-US" sz="3200" dirty="0">
                <a:latin typeface="Times New Roman" panose="02020603050405020304" pitchFamily="18" charset="0"/>
                <a:cs typeface="Times New Roman" panose="02020603050405020304" pitchFamily="18" charset="0"/>
              </a:rPr>
              <a:t>is in place, its potential benefits will not be delivered.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Even </a:t>
            </a:r>
            <a:r>
              <a:rPr lang="en-US" sz="3200" dirty="0">
                <a:latin typeface="Times New Roman" panose="02020603050405020304" pitchFamily="18" charset="0"/>
                <a:cs typeface="Times New Roman" panose="02020603050405020304" pitchFamily="18" charset="0"/>
              </a:rPr>
              <a:t>where </a:t>
            </a:r>
            <a:r>
              <a:rPr lang="en-US" sz="3200" dirty="0" smtClean="0">
                <a:latin typeface="Times New Roman" panose="02020603050405020304" pitchFamily="18" charset="0"/>
                <a:cs typeface="Times New Roman" panose="02020603050405020304" pitchFamily="18" charset="0"/>
              </a:rPr>
              <a:t>institutional capacity </a:t>
            </a:r>
            <a:r>
              <a:rPr lang="en-US" sz="3200" dirty="0">
                <a:latin typeface="Times New Roman" panose="02020603050405020304" pitchFamily="18" charset="0"/>
                <a:cs typeface="Times New Roman" panose="02020603050405020304" pitchFamily="18" charset="0"/>
              </a:rPr>
              <a:t>is sufficient, particular care may need to be taken to facilitate </a:t>
            </a:r>
            <a:r>
              <a:rPr lang="en-US" sz="3200" dirty="0" smtClean="0">
                <a:latin typeface="Times New Roman" panose="02020603050405020304" pitchFamily="18" charset="0"/>
                <a:cs typeface="Times New Roman" panose="02020603050405020304" pitchFamily="18" charset="0"/>
              </a:rPr>
              <a:t>good communication</a:t>
            </a:r>
            <a:r>
              <a:rPr lang="en-US" sz="3200" dirty="0">
                <a:latin typeface="Times New Roman" panose="02020603050405020304" pitchFamily="18" charset="0"/>
                <a:cs typeface="Times New Roman" panose="02020603050405020304" pitchFamily="18" charset="0"/>
              </a:rPr>
              <a:t>, coordination and cooperation between the various </a:t>
            </a:r>
            <a:r>
              <a:rPr lang="en-US" sz="3200" dirty="0" smtClean="0">
                <a:latin typeface="Times New Roman" panose="02020603050405020304" pitchFamily="18" charset="0"/>
                <a:cs typeface="Times New Roman" panose="02020603050405020304" pitchFamily="18" charset="0"/>
              </a:rPr>
              <a:t>government departments </a:t>
            </a:r>
            <a:r>
              <a:rPr lang="en-US" sz="3200" dirty="0">
                <a:latin typeface="Times New Roman" panose="02020603050405020304" pitchFamily="18" charset="0"/>
                <a:cs typeface="Times New Roman" panose="02020603050405020304" pitchFamily="18" charset="0"/>
              </a:rPr>
              <a:t>responsible for development and environmental management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585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lstStyle/>
          <a:p>
            <a:pPr marL="0" lvl="0" indent="0">
              <a:buNone/>
            </a:pP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Technical capacity, data and information</a:t>
            </a:r>
          </a:p>
          <a:p>
            <a:pPr lvl="0"/>
            <a:r>
              <a:rPr lang="en-US" sz="3200" dirty="0">
                <a:solidFill>
                  <a:prstClr val="black"/>
                </a:solidFill>
                <a:latin typeface="Times New Roman" panose="02020603050405020304" pitchFamily="18" charset="0"/>
                <a:cs typeface="Times New Roman" panose="02020603050405020304" pitchFamily="18" charset="0"/>
              </a:rPr>
              <a:t>In particular, the successful operation of the EIA system depends upon the availability of qualified people with the technical skills and expertise to carry out the research, analysis and preparation of an EIA report to the level necessary to inform decision-making. </a:t>
            </a:r>
          </a:p>
          <a:p>
            <a:pPr lvl="0"/>
            <a:r>
              <a:rPr lang="en-US" sz="3200" dirty="0">
                <a:solidFill>
                  <a:prstClr val="black"/>
                </a:solidFill>
                <a:latin typeface="Times New Roman" panose="02020603050405020304" pitchFamily="18" charset="0"/>
                <a:cs typeface="Times New Roman" panose="02020603050405020304" pitchFamily="18" charset="0"/>
              </a:rPr>
              <a:t>The quality of technical work also reflects upon the availability of baseline data and information on the natural environment, and the research and education system that is in place in a particular country.</a:t>
            </a:r>
          </a:p>
          <a:p>
            <a:pPr marL="0" indent="0">
              <a:buNone/>
            </a:pPr>
            <a:endParaRPr lang="en-US" dirty="0"/>
          </a:p>
        </p:txBody>
      </p:sp>
    </p:spTree>
    <p:extLst>
      <p:ext uri="{BB962C8B-B14F-4D97-AF65-F5344CB8AC3E}">
        <p14:creationId xmlns:p14="http://schemas.microsoft.com/office/powerpoint/2010/main" val="15924690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15400" cy="662940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Public involvement</a:t>
            </a:r>
          </a:p>
          <a:p>
            <a:r>
              <a:rPr lang="en-US" sz="3200" dirty="0">
                <a:latin typeface="Times New Roman" panose="02020603050405020304" pitchFamily="18" charset="0"/>
                <a:cs typeface="Times New Roman" panose="02020603050405020304" pitchFamily="18" charset="0"/>
              </a:rPr>
              <a:t>Although attention to technical matters is essential, public involvement is crucial </a:t>
            </a:r>
            <a:r>
              <a:rPr lang="en-US" sz="3200" dirty="0" smtClean="0">
                <a:latin typeface="Times New Roman" panose="02020603050405020304" pitchFamily="18" charset="0"/>
                <a:cs typeface="Times New Roman" panose="02020603050405020304" pitchFamily="18" charset="0"/>
              </a:rPr>
              <a:t>to identifying </a:t>
            </a:r>
            <a:r>
              <a:rPr lang="en-US" sz="3200" dirty="0">
                <a:latin typeface="Times New Roman" panose="02020603050405020304" pitchFamily="18" charset="0"/>
                <a:cs typeface="Times New Roman" panose="02020603050405020304" pitchFamily="18" charset="0"/>
              </a:rPr>
              <a:t>the issues and information that may be of importance in EIA.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Local</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knowledge </a:t>
            </a:r>
            <a:r>
              <a:rPr lang="en-US" sz="3200" dirty="0">
                <a:latin typeface="Times New Roman" panose="02020603050405020304" pitchFamily="18" charset="0"/>
                <a:cs typeface="Times New Roman" panose="02020603050405020304" pitchFamily="18" charset="0"/>
              </a:rPr>
              <a:t>also may be of considerable benefit to the development and viability of </a:t>
            </a:r>
            <a:r>
              <a:rPr lang="en-US" sz="3200" dirty="0" smtClean="0">
                <a:latin typeface="Times New Roman" panose="02020603050405020304" pitchFamily="18" charset="0"/>
                <a:cs typeface="Times New Roman" panose="02020603050405020304" pitchFamily="18" charset="0"/>
              </a:rPr>
              <a:t>a project</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Many </a:t>
            </a:r>
            <a:r>
              <a:rPr lang="en-US" sz="3200" dirty="0">
                <a:latin typeface="Times New Roman" panose="02020603050405020304" pitchFamily="18" charset="0"/>
                <a:cs typeface="Times New Roman" panose="02020603050405020304" pitchFamily="18" charset="0"/>
              </a:rPr>
              <a:t>projects have failed because they did not take into account local </a:t>
            </a:r>
            <a:r>
              <a:rPr lang="en-US" sz="3200" dirty="0" smtClean="0">
                <a:latin typeface="Times New Roman" panose="02020603050405020304" pitchFamily="18" charset="0"/>
                <a:cs typeface="Times New Roman" panose="02020603050405020304" pitchFamily="18" charset="0"/>
              </a:rPr>
              <a:t>or traditional </a:t>
            </a:r>
            <a:r>
              <a:rPr lang="en-US" sz="3200" dirty="0">
                <a:latin typeface="Times New Roman" panose="02020603050405020304" pitchFamily="18" charset="0"/>
                <a:cs typeface="Times New Roman" panose="02020603050405020304" pitchFamily="18" charset="0"/>
              </a:rPr>
              <a:t>factors or because they failed to gain public acceptance and support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8812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pPr marL="0" lvl="0" indent="0">
              <a:buNone/>
            </a:pPr>
            <a:r>
              <a:rPr lang="en-US" sz="2400" b="1" dirty="0">
                <a:solidFill>
                  <a:prstClr val="black"/>
                </a:solidFill>
                <a:latin typeface="Times New Roman" panose="02020603050405020304" pitchFamily="18" charset="0"/>
                <a:cs typeface="Times New Roman" panose="02020603050405020304" pitchFamily="18" charset="0"/>
              </a:rPr>
              <a:t>Financial support</a:t>
            </a:r>
          </a:p>
          <a:p>
            <a:pPr lvl="0"/>
            <a:r>
              <a:rPr lang="en-US" sz="2400" dirty="0">
                <a:solidFill>
                  <a:prstClr val="black"/>
                </a:solidFill>
                <a:latin typeface="Times New Roman" panose="02020603050405020304" pitchFamily="18" charset="0"/>
                <a:cs typeface="Times New Roman" panose="02020603050405020304" pitchFamily="18" charset="0"/>
              </a:rPr>
              <a:t>Part of the political commitment to the EIA process is the provision of adequate funds to administer the process and carry out required activities. </a:t>
            </a:r>
          </a:p>
          <a:p>
            <a:pPr lvl="0"/>
            <a:r>
              <a:rPr lang="en-US" sz="2400" dirty="0">
                <a:solidFill>
                  <a:prstClr val="black"/>
                </a:solidFill>
                <a:latin typeface="Times New Roman" panose="02020603050405020304" pitchFamily="18" charset="0"/>
                <a:cs typeface="Times New Roman" panose="02020603050405020304" pitchFamily="18" charset="0"/>
              </a:rPr>
              <a:t>Where necessary, this commitment should include funds for EIA capacity building and training. </a:t>
            </a:r>
          </a:p>
          <a:p>
            <a:pPr lvl="0"/>
            <a:r>
              <a:rPr lang="en-US" sz="2400" dirty="0">
                <a:solidFill>
                  <a:prstClr val="black"/>
                </a:solidFill>
                <a:latin typeface="Times New Roman" panose="02020603050405020304" pitchFamily="18" charset="0"/>
                <a:cs typeface="Times New Roman" panose="02020603050405020304" pitchFamily="18" charset="0"/>
              </a:rPr>
              <a:t>Often, too, there is a need to provide funding for public involvement </a:t>
            </a:r>
            <a:r>
              <a:rPr lang="en-US" sz="2400" dirty="0" err="1">
                <a:solidFill>
                  <a:prstClr val="black"/>
                </a:solidFill>
                <a:latin typeface="Times New Roman" panose="02020603050405020304" pitchFamily="18" charset="0"/>
                <a:cs typeface="Times New Roman" panose="02020603050405020304" pitchFamily="18" charset="0"/>
              </a:rPr>
              <a:t>programmes</a:t>
            </a:r>
            <a:r>
              <a:rPr lang="en-US" sz="2400" dirty="0">
                <a:solidFill>
                  <a:prstClr val="black"/>
                </a:solidFill>
                <a:latin typeface="Times New Roman" panose="02020603050405020304" pitchFamily="18" charset="0"/>
                <a:cs typeface="Times New Roman" panose="02020603050405020304" pitchFamily="18" charset="0"/>
              </a:rPr>
              <a:t>, especially in cases where major projects result in involuntary resettlement or other types of social dislocation.</a:t>
            </a:r>
          </a:p>
          <a:p>
            <a:pPr lvl="0"/>
            <a:r>
              <a:rPr lang="en-US" sz="2400" dirty="0">
                <a:solidFill>
                  <a:prstClr val="black"/>
                </a:solidFill>
                <a:latin typeface="Times New Roman" panose="02020603050405020304" pitchFamily="18" charset="0"/>
                <a:cs typeface="Times New Roman" panose="02020603050405020304" pitchFamily="18" charset="0"/>
              </a:rPr>
              <a:t>Generally, the need for these </a:t>
            </a:r>
            <a:r>
              <a:rPr lang="en-US" sz="2400" dirty="0" err="1">
                <a:solidFill>
                  <a:prstClr val="black"/>
                </a:solidFill>
                <a:latin typeface="Times New Roman" panose="02020603050405020304" pitchFamily="18" charset="0"/>
                <a:cs typeface="Times New Roman" panose="02020603050405020304" pitchFamily="18" charset="0"/>
              </a:rPr>
              <a:t>programmes</a:t>
            </a:r>
            <a:r>
              <a:rPr lang="en-US" sz="2400" dirty="0">
                <a:solidFill>
                  <a:prstClr val="black"/>
                </a:solidFill>
                <a:latin typeface="Times New Roman" panose="02020603050405020304" pitchFamily="18" charset="0"/>
                <a:cs typeface="Times New Roman" panose="02020603050405020304" pitchFamily="18" charset="0"/>
              </a:rPr>
              <a:t> is greatest where financial resources are scarcest. </a:t>
            </a:r>
          </a:p>
          <a:p>
            <a:pPr lvl="0"/>
            <a:r>
              <a:rPr lang="en-US" sz="2400" dirty="0">
                <a:solidFill>
                  <a:prstClr val="black"/>
                </a:solidFill>
                <a:latin typeface="Times New Roman" panose="02020603050405020304" pitchFamily="18" charset="0"/>
                <a:cs typeface="Times New Roman" panose="02020603050405020304" pitchFamily="18" charset="0"/>
              </a:rPr>
              <a:t>Realistically, in many cases progress will be limited without international assistance.</a:t>
            </a:r>
          </a:p>
          <a:p>
            <a:pPr lvl="0"/>
            <a:r>
              <a:rPr lang="en-US" sz="2400" dirty="0">
                <a:solidFill>
                  <a:prstClr val="black"/>
                </a:solidFill>
                <a:latin typeface="Times New Roman" panose="02020603050405020304" pitchFamily="18" charset="0"/>
                <a:cs typeface="Times New Roman" panose="02020603050405020304" pitchFamily="18" charset="0"/>
              </a:rPr>
              <a:t>In the long term, adequate funding will depend upon the recognition of the benefits that the EIA process brings to a country. </a:t>
            </a:r>
          </a:p>
          <a:p>
            <a:pPr lvl="0"/>
            <a:r>
              <a:rPr lang="en-US" sz="2400" dirty="0">
                <a:solidFill>
                  <a:prstClr val="black"/>
                </a:solidFill>
                <a:latin typeface="Times New Roman" panose="02020603050405020304" pitchFamily="18" charset="0"/>
                <a:cs typeface="Times New Roman" panose="02020603050405020304" pitchFamily="18" charset="0"/>
              </a:rPr>
              <a:t>These benefits need to be recorded (such as in case studies) so that they are available for later use.</a:t>
            </a:r>
          </a:p>
          <a:p>
            <a:endParaRPr lang="en-US" dirty="0"/>
          </a:p>
        </p:txBody>
      </p:sp>
    </p:spTree>
    <p:extLst>
      <p:ext uri="{BB962C8B-B14F-4D97-AF65-F5344CB8AC3E}">
        <p14:creationId xmlns:p14="http://schemas.microsoft.com/office/powerpoint/2010/main" val="39634696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29400"/>
          </a:xfrm>
        </p:spPr>
        <p:txBody>
          <a:bodyPr>
            <a:noAutofit/>
          </a:bodyPr>
          <a:lstStyle/>
          <a:p>
            <a:pPr marL="0" indent="0">
              <a:buNone/>
            </a:pPr>
            <a:r>
              <a:rPr lang="en-US"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Getting ready</a:t>
            </a:r>
          </a:p>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development or modification of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country’s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procedures requires:</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aining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support of government</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stablishing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pre-conditions noted in the previous section;</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nderstanding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planning and regulatory processes and their relationship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the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system so as to avoid duplication of requirements and functions;</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onsideration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relative strengths and weaknesses of legal, policy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institutional arrangements;</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dentification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appropriate means of implementing them;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lvl="1"/>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aking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account of key trends and directions for EIA development and </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their relevance </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 political, social and economic circumstances.</a:t>
            </a:r>
          </a:p>
        </p:txBody>
      </p:sp>
    </p:spTree>
    <p:extLst>
      <p:ext uri="{BB962C8B-B14F-4D97-AF65-F5344CB8AC3E}">
        <p14:creationId xmlns:p14="http://schemas.microsoft.com/office/powerpoint/2010/main" val="2842678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91600" cy="6477000"/>
          </a:xfrm>
        </p:spPr>
        <p:txBody>
          <a:bodyPr>
            <a:noAutofit/>
          </a:bodyPr>
          <a:lstStyle/>
          <a:p>
            <a:pPr marL="0" indent="0">
              <a:buNone/>
            </a:pPr>
            <a:r>
              <a:rPr lang="en-US"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Steps towards establishing an EIA system</a:t>
            </a:r>
          </a:p>
          <a:p>
            <a:r>
              <a:rPr lang="en-US" dirty="0">
                <a:latin typeface="Times New Roman" panose="02020603050405020304" pitchFamily="18" charset="0"/>
                <a:cs typeface="Times New Roman" panose="02020603050405020304" pitchFamily="18" charset="0"/>
              </a:rPr>
              <a:t>A number of steps can be taken in adopting or adapting a national EIA system to meet </a:t>
            </a:r>
            <a:r>
              <a:rPr lang="en-US" dirty="0" smtClean="0">
                <a:latin typeface="Times New Roman" panose="02020603050405020304" pitchFamily="18" charset="0"/>
                <a:cs typeface="Times New Roman" panose="02020603050405020304" pitchFamily="18" charset="0"/>
              </a:rPr>
              <a:t>the needs </a:t>
            </a:r>
            <a:r>
              <a:rPr lang="en-US" dirty="0">
                <a:latin typeface="Times New Roman" panose="02020603050405020304" pitchFamily="18" charset="0"/>
                <a:cs typeface="Times New Roman" panose="02020603050405020304" pitchFamily="18" charset="0"/>
              </a:rPr>
              <a:t>of a particular country, including the following:</a:t>
            </a:r>
          </a:p>
          <a:p>
            <a:pPr lvl="1"/>
            <a:r>
              <a:rPr lang="en-US" sz="2800" dirty="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stablish </a:t>
            </a:r>
            <a:r>
              <a:rPr lang="en-US" sz="2800" dirty="0">
                <a:latin typeface="Times New Roman" panose="02020603050405020304" pitchFamily="18" charset="0"/>
                <a:cs typeface="Times New Roman" panose="02020603050405020304" pitchFamily="18" charset="0"/>
              </a:rPr>
              <a:t>the goals and objectives of the EIA </a:t>
            </a:r>
            <a:r>
              <a:rPr lang="en-US" sz="2800" dirty="0" smtClean="0">
                <a:latin typeface="Times New Roman" panose="02020603050405020304" pitchFamily="18" charset="0"/>
                <a:cs typeface="Times New Roman" panose="02020603050405020304" pitchFamily="18" charset="0"/>
              </a:rPr>
              <a:t>process;</a:t>
            </a:r>
          </a:p>
          <a:p>
            <a:pPr lvl="1"/>
            <a:r>
              <a:rPr lang="en-US" sz="2800" dirty="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eview </a:t>
            </a:r>
            <a:r>
              <a:rPr lang="en-US" sz="2800" dirty="0">
                <a:latin typeface="Times New Roman" panose="02020603050405020304" pitchFamily="18" charset="0"/>
                <a:cs typeface="Times New Roman" panose="02020603050405020304" pitchFamily="18" charset="0"/>
              </a:rPr>
              <a:t>EIA systems established in neighboring and other countries, </a:t>
            </a:r>
            <a:r>
              <a:rPr lang="en-US" sz="2800" dirty="0" smtClean="0">
                <a:latin typeface="Times New Roman" panose="02020603050405020304" pitchFamily="18" charset="0"/>
                <a:cs typeface="Times New Roman" panose="02020603050405020304" pitchFamily="18" charset="0"/>
              </a:rPr>
              <a:t>especially</a:t>
            </a:r>
          </a:p>
          <a:p>
            <a:pPr lvl="1"/>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hose </a:t>
            </a:r>
            <a:r>
              <a:rPr lang="en-US" sz="2800" dirty="0">
                <a:latin typeface="Times New Roman" panose="02020603050405020304" pitchFamily="18" charset="0"/>
                <a:cs typeface="Times New Roman" panose="02020603050405020304" pitchFamily="18" charset="0"/>
              </a:rPr>
              <a:t>that are similar in nature and level of </a:t>
            </a:r>
            <a:r>
              <a:rPr lang="en-US" sz="2800" dirty="0" smtClean="0">
                <a:latin typeface="Times New Roman" panose="02020603050405020304" pitchFamily="18" charset="0"/>
                <a:cs typeface="Times New Roman" panose="02020603050405020304" pitchFamily="18" charset="0"/>
              </a:rPr>
              <a:t>development;</a:t>
            </a:r>
          </a:p>
          <a:p>
            <a:pPr lvl="1"/>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dentify</a:t>
            </a:r>
            <a:r>
              <a:rPr lang="en-US" sz="2800" dirty="0">
                <a:latin typeface="Times New Roman" panose="02020603050405020304" pitchFamily="18" charset="0"/>
                <a:cs typeface="Times New Roman" panose="02020603050405020304" pitchFamily="18" charset="0"/>
              </a:rPr>
              <a:t>, and cater for, international obligations and commitments such as </a:t>
            </a:r>
            <a:r>
              <a:rPr lang="en-US" sz="2800" dirty="0" smtClean="0">
                <a:latin typeface="Times New Roman" panose="02020603050405020304" pitchFamily="18" charset="0"/>
                <a:cs typeface="Times New Roman" panose="02020603050405020304" pitchFamily="18" charset="0"/>
              </a:rPr>
              <a:t>those arising </a:t>
            </a:r>
            <a:r>
              <a:rPr lang="en-US" sz="2800" dirty="0">
                <a:latin typeface="Times New Roman" panose="02020603050405020304" pitchFamily="18" charset="0"/>
                <a:cs typeface="Times New Roman" panose="02020603050405020304" pitchFamily="18" charset="0"/>
              </a:rPr>
              <a:t>from ratifying the Conventions on Biological Diversity and </a:t>
            </a:r>
            <a:r>
              <a:rPr lang="en-US" sz="2800" dirty="0" smtClean="0">
                <a:latin typeface="Times New Roman" panose="02020603050405020304" pitchFamily="18" charset="0"/>
                <a:cs typeface="Times New Roman" panose="02020603050405020304" pitchFamily="18" charset="0"/>
              </a:rPr>
              <a:t>Climate Change;</a:t>
            </a:r>
          </a:p>
        </p:txBody>
      </p:sp>
    </p:spTree>
    <p:extLst>
      <p:ext uri="{BB962C8B-B14F-4D97-AF65-F5344CB8AC3E}">
        <p14:creationId xmlns:p14="http://schemas.microsoft.com/office/powerpoint/2010/main" val="39875782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839200" cy="533400"/>
          </a:xfrm>
        </p:spPr>
        <p:txBody>
          <a:bodyPr>
            <a:normAutofit/>
          </a:bodyPr>
          <a:lstStyle/>
          <a:p>
            <a:pPr lvl="0">
              <a:spcBef>
                <a:spcPts val="1000"/>
              </a:spcBef>
            </a:pP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Steps towards establishing an EIA </a:t>
            </a:r>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a:t>
            </a:r>
            <a:endParaRPr lang="en-US" sz="5400"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838200"/>
            <a:ext cx="8686800" cy="5791200"/>
          </a:xfrm>
        </p:spPr>
        <p:txBody>
          <a:bodyPr>
            <a:normAutofit/>
          </a:bodyPr>
          <a:lstStyle/>
          <a:p>
            <a:pPr lvl="1"/>
            <a:r>
              <a:rPr lang="en-US" sz="2800" dirty="0" smtClean="0">
                <a:solidFill>
                  <a:prstClr val="black"/>
                </a:solidFill>
                <a:latin typeface="Times New Roman" panose="02020603050405020304" pitchFamily="18" charset="0"/>
                <a:cs typeface="Times New Roman" panose="02020603050405020304" pitchFamily="18" charset="0"/>
              </a:rPr>
              <a:t>Learn </a:t>
            </a:r>
            <a:r>
              <a:rPr lang="en-US" sz="2800" dirty="0">
                <a:solidFill>
                  <a:prstClr val="black"/>
                </a:solidFill>
                <a:latin typeface="Times New Roman" panose="02020603050405020304" pitchFamily="18" charset="0"/>
                <a:cs typeface="Times New Roman" panose="02020603050405020304" pitchFamily="18" charset="0"/>
              </a:rPr>
              <a:t>from the experience of others (consider international reviews such as the effectiveness study but also look for regional examples);</a:t>
            </a:r>
          </a:p>
          <a:p>
            <a:pPr lvl="1"/>
            <a:r>
              <a:rPr lang="en-US" sz="2800" dirty="0" smtClean="0">
                <a:solidFill>
                  <a:prstClr val="black"/>
                </a:solidFill>
                <a:latin typeface="Times New Roman" panose="02020603050405020304" pitchFamily="18" charset="0"/>
                <a:cs typeface="Times New Roman" panose="02020603050405020304" pitchFamily="18" charset="0"/>
              </a:rPr>
              <a:t>Incorporate </a:t>
            </a:r>
            <a:r>
              <a:rPr lang="en-US" sz="2800" dirty="0">
                <a:solidFill>
                  <a:prstClr val="black"/>
                </a:solidFill>
                <a:latin typeface="Times New Roman" panose="02020603050405020304" pitchFamily="18" charset="0"/>
                <a:cs typeface="Times New Roman" panose="02020603050405020304" pitchFamily="18" charset="0"/>
              </a:rPr>
              <a:t>features that will facilitate the move towards sustainability;</a:t>
            </a:r>
          </a:p>
          <a:p>
            <a:pPr lvl="1"/>
            <a:r>
              <a:rPr lang="en-US" sz="2800" dirty="0" smtClean="0">
                <a:solidFill>
                  <a:prstClr val="black"/>
                </a:solidFill>
                <a:latin typeface="Times New Roman" panose="02020603050405020304" pitchFamily="18" charset="0"/>
                <a:cs typeface="Times New Roman" panose="02020603050405020304" pitchFamily="18" charset="0"/>
              </a:rPr>
              <a:t>Identify </a:t>
            </a:r>
            <a:r>
              <a:rPr lang="en-US" sz="2800" dirty="0">
                <a:solidFill>
                  <a:prstClr val="black"/>
                </a:solidFill>
                <a:latin typeface="Times New Roman" panose="02020603050405020304" pitchFamily="18" charset="0"/>
                <a:cs typeface="Times New Roman" panose="02020603050405020304" pitchFamily="18" charset="0"/>
              </a:rPr>
              <a:t>appropriate standards and procedures;</a:t>
            </a:r>
          </a:p>
          <a:p>
            <a:pPr lvl="1"/>
            <a:r>
              <a:rPr lang="en-US" sz="2800" dirty="0" smtClean="0">
                <a:solidFill>
                  <a:prstClr val="black"/>
                </a:solidFill>
                <a:latin typeface="Times New Roman" panose="02020603050405020304" pitchFamily="18" charset="0"/>
                <a:cs typeface="Times New Roman" panose="02020603050405020304" pitchFamily="18" charset="0"/>
              </a:rPr>
              <a:t>Develop </a:t>
            </a:r>
            <a:r>
              <a:rPr lang="en-US" sz="2800" dirty="0">
                <a:solidFill>
                  <a:prstClr val="black"/>
                </a:solidFill>
                <a:latin typeface="Times New Roman" panose="02020603050405020304" pitchFamily="18" charset="0"/>
                <a:cs typeface="Times New Roman" panose="02020603050405020304" pitchFamily="18" charset="0"/>
              </a:rPr>
              <a:t>trial guidelines to test the system in practice;</a:t>
            </a:r>
          </a:p>
          <a:p>
            <a:pPr lvl="1"/>
            <a:r>
              <a:rPr lang="en-US" sz="2800" dirty="0" smtClean="0">
                <a:solidFill>
                  <a:prstClr val="black"/>
                </a:solidFill>
                <a:latin typeface="Times New Roman" panose="02020603050405020304" pitchFamily="18" charset="0"/>
                <a:cs typeface="Times New Roman" panose="02020603050405020304" pitchFamily="18" charset="0"/>
              </a:rPr>
              <a:t>Draft </a:t>
            </a:r>
            <a:r>
              <a:rPr lang="en-US" sz="2800" dirty="0">
                <a:solidFill>
                  <a:prstClr val="black"/>
                </a:solidFill>
                <a:latin typeface="Times New Roman" panose="02020603050405020304" pitchFamily="18" charset="0"/>
                <a:cs typeface="Times New Roman" panose="02020603050405020304" pitchFamily="18" charset="0"/>
              </a:rPr>
              <a:t>or revise the legislation necessary to implement the necessary changes; and</a:t>
            </a:r>
          </a:p>
          <a:p>
            <a:pPr lvl="1"/>
            <a:r>
              <a:rPr lang="en-US" sz="2800" dirty="0" smtClean="0">
                <a:solidFill>
                  <a:prstClr val="black"/>
                </a:solidFill>
                <a:latin typeface="Times New Roman" panose="02020603050405020304" pitchFamily="18" charset="0"/>
                <a:cs typeface="Times New Roman" panose="02020603050405020304" pitchFamily="18" charset="0"/>
              </a:rPr>
              <a:t>Incorporate </a:t>
            </a:r>
            <a:r>
              <a:rPr lang="en-US" sz="2800" dirty="0">
                <a:solidFill>
                  <a:prstClr val="black"/>
                </a:solidFill>
                <a:latin typeface="Times New Roman" panose="02020603050405020304" pitchFamily="18" charset="0"/>
                <a:cs typeface="Times New Roman" panose="02020603050405020304" pitchFamily="18" charset="0"/>
              </a:rPr>
              <a:t>measures to appropriately monitor and review the EIA process to ensure that it is working as intended, and, where necessary, adapt it to meet new requirements and needs of the country.</a:t>
            </a:r>
          </a:p>
          <a:p>
            <a:endParaRPr lang="en-US" dirty="0"/>
          </a:p>
        </p:txBody>
      </p:sp>
    </p:spTree>
    <p:extLst>
      <p:ext uri="{BB962C8B-B14F-4D97-AF65-F5344CB8AC3E}">
        <p14:creationId xmlns:p14="http://schemas.microsoft.com/office/powerpoint/2010/main" val="70743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normAutofit/>
          </a:bodyPr>
          <a:lstStyle/>
          <a:p>
            <a:pPr>
              <a:buNone/>
            </a:pPr>
            <a:r>
              <a:rPr lang="en-US" sz="38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3. Purpose of EIA</a:t>
            </a:r>
          </a:p>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purpose of EIA is to:</a:t>
            </a:r>
          </a:p>
          <a:p>
            <a:pPr lvl="1"/>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rovide </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 for decision-making on the environmental consequences </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proposed </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actions; </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p>
          <a:p>
            <a:pPr lvl="1"/>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romote </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environmentally sound and sustainable development through </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identification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appropriate enhancement and mitigation measures.</a:t>
            </a:r>
            <a:endPar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lnSpc>
                <a:spcPct val="120000"/>
              </a:lnSpc>
              <a:buNone/>
            </a:pPr>
            <a:endParaRPr lang="en-US" sz="3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763000" cy="5287963"/>
          </a:xfrm>
        </p:spPr>
        <p:txBody>
          <a:bodyPr>
            <a:normAutofit/>
          </a:bodyPr>
          <a:lstStyle/>
          <a:p>
            <a:r>
              <a:rPr lang="en-US" sz="4400" dirty="0">
                <a:latin typeface="Times New Roman" panose="02020603050405020304" pitchFamily="18" charset="0"/>
                <a:cs typeface="Times New Roman" panose="02020603050405020304" pitchFamily="18" charset="0"/>
              </a:rPr>
              <a:t>Experience with the operation of EIA systems has generated a number of </a:t>
            </a:r>
            <a:r>
              <a:rPr lang="en-US" sz="4400" dirty="0" smtClean="0">
                <a:latin typeface="Times New Roman" panose="02020603050405020304" pitchFamily="18" charset="0"/>
                <a:cs typeface="Times New Roman" panose="02020603050405020304" pitchFamily="18" charset="0"/>
              </a:rPr>
              <a:t>rules </a:t>
            </a:r>
            <a:r>
              <a:rPr lang="en-US" sz="4400" dirty="0">
                <a:latin typeface="Times New Roman" panose="02020603050405020304" pitchFamily="18" charset="0"/>
                <a:cs typeface="Times New Roman" panose="02020603050405020304" pitchFamily="18" charset="0"/>
              </a:rPr>
              <a:t>of </a:t>
            </a:r>
            <a:r>
              <a:rPr lang="en-US" sz="4400" dirty="0" smtClean="0">
                <a:latin typeface="Times New Roman" panose="02020603050405020304" pitchFamily="18" charset="0"/>
                <a:cs typeface="Times New Roman" panose="02020603050405020304" pitchFamily="18" charset="0"/>
              </a:rPr>
              <a:t>thumb that </a:t>
            </a:r>
            <a:r>
              <a:rPr lang="en-US" sz="4400" dirty="0">
                <a:latin typeface="Times New Roman" panose="02020603050405020304" pitchFamily="18" charset="0"/>
                <a:cs typeface="Times New Roman" panose="02020603050405020304" pitchFamily="18" charset="0"/>
              </a:rPr>
              <a:t>may be generally applicable or useful when adopting or adapting legal, policy </a:t>
            </a:r>
            <a:r>
              <a:rPr lang="en-US" sz="4400" dirty="0" smtClean="0">
                <a:latin typeface="Times New Roman" panose="02020603050405020304" pitchFamily="18" charset="0"/>
                <a:cs typeface="Times New Roman" panose="02020603050405020304" pitchFamily="18" charset="0"/>
              </a:rPr>
              <a:t>and institutional </a:t>
            </a:r>
            <a:r>
              <a:rPr lang="en-US" sz="4400" dirty="0">
                <a:latin typeface="Times New Roman" panose="02020603050405020304" pitchFamily="18" charset="0"/>
                <a:cs typeface="Times New Roman" panose="02020603050405020304" pitchFamily="18" charset="0"/>
              </a:rPr>
              <a:t>arrangements</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2341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pPr marL="0" lvl="0" indent="0">
              <a:buNone/>
            </a:pPr>
            <a:r>
              <a:rPr lang="en-US" sz="3200" b="1" dirty="0">
                <a:solidFill>
                  <a:prstClr val="black"/>
                </a:solidFill>
                <a:latin typeface="Times New Roman" panose="02020603050405020304" pitchFamily="18" charset="0"/>
                <a:cs typeface="Times New Roman" panose="02020603050405020304" pitchFamily="18" charset="0"/>
              </a:rPr>
              <a:t>Developing Rules of </a:t>
            </a:r>
            <a:r>
              <a:rPr lang="en-US" sz="3200" b="1" dirty="0" smtClean="0">
                <a:solidFill>
                  <a:prstClr val="black"/>
                </a:solidFill>
                <a:latin typeface="Times New Roman" panose="02020603050405020304" pitchFamily="18" charset="0"/>
                <a:cs typeface="Times New Roman" panose="02020603050405020304" pitchFamily="18" charset="0"/>
              </a:rPr>
              <a:t>Thumb</a:t>
            </a:r>
          </a:p>
          <a:p>
            <a:pPr marL="0" lvl="0" indent="0">
              <a:buNone/>
            </a:pPr>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Consider </a:t>
            </a: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following in developing the list:</a:t>
            </a:r>
          </a:p>
          <a:p>
            <a:pPr lvl="0"/>
            <a:r>
              <a:rPr lang="en-US" sz="3200" dirty="0" smtClean="0">
                <a:solidFill>
                  <a:prstClr val="black"/>
                </a:solidFill>
                <a:latin typeface="Times New Roman" panose="02020603050405020304" pitchFamily="18" charset="0"/>
                <a:cs typeface="Times New Roman" panose="02020603050405020304" pitchFamily="18" charset="0"/>
              </a:rPr>
              <a:t>Without </a:t>
            </a:r>
            <a:r>
              <a:rPr lang="en-US" sz="3200" dirty="0">
                <a:solidFill>
                  <a:prstClr val="black"/>
                </a:solidFill>
                <a:latin typeface="Times New Roman" panose="02020603050405020304" pitchFamily="18" charset="0"/>
                <a:cs typeface="Times New Roman" panose="02020603050405020304" pitchFamily="18" charset="0"/>
              </a:rPr>
              <a:t>a clear legal and institutional framework, EIA is ad hoc and the benefits are lost or reduced.</a:t>
            </a:r>
          </a:p>
          <a:p>
            <a:pPr lvl="0"/>
            <a:r>
              <a:rPr lang="en-US" sz="3200" dirty="0" smtClean="0">
                <a:solidFill>
                  <a:prstClr val="black"/>
                </a:solidFill>
                <a:latin typeface="Times New Roman" panose="02020603050405020304" pitchFamily="18" charset="0"/>
                <a:cs typeface="Times New Roman" panose="02020603050405020304" pitchFamily="18" charset="0"/>
              </a:rPr>
              <a:t>EIA </a:t>
            </a:r>
            <a:r>
              <a:rPr lang="en-US" sz="3200" dirty="0">
                <a:solidFill>
                  <a:prstClr val="black"/>
                </a:solidFill>
                <a:latin typeface="Times New Roman" panose="02020603050405020304" pitchFamily="18" charset="0"/>
                <a:cs typeface="Times New Roman" panose="02020603050405020304" pitchFamily="18" charset="0"/>
              </a:rPr>
              <a:t>relies on and is assisted by other environmental policy and regulatory systems which set objectives and standards (e.g. for ambient air quality, emission and discharge limits etc.)</a:t>
            </a:r>
          </a:p>
          <a:p>
            <a:pPr lvl="0"/>
            <a:r>
              <a:rPr lang="en-US" sz="3200" dirty="0" smtClean="0">
                <a:solidFill>
                  <a:prstClr val="black"/>
                </a:solidFill>
                <a:latin typeface="Times New Roman" panose="02020603050405020304" pitchFamily="18" charset="0"/>
                <a:cs typeface="Times New Roman" panose="02020603050405020304" pitchFamily="18" charset="0"/>
              </a:rPr>
              <a:t>Other </a:t>
            </a:r>
            <a:r>
              <a:rPr lang="en-US" sz="3200" dirty="0">
                <a:solidFill>
                  <a:prstClr val="black"/>
                </a:solidFill>
                <a:latin typeface="Times New Roman" panose="02020603050405020304" pitchFamily="18" charset="0"/>
                <a:cs typeface="Times New Roman" panose="02020603050405020304" pitchFamily="18" charset="0"/>
              </a:rPr>
              <a:t>EIA systems always need to be adapted to the political culture of a specific country particularly in the area of public involvement.</a:t>
            </a:r>
          </a:p>
          <a:p>
            <a:pPr lvl="0"/>
            <a:r>
              <a:rPr lang="en-US" sz="3200" dirty="0" smtClean="0">
                <a:solidFill>
                  <a:prstClr val="black"/>
                </a:solidFill>
                <a:latin typeface="Times New Roman" panose="02020603050405020304" pitchFamily="18" charset="0"/>
                <a:cs typeface="Times New Roman" panose="02020603050405020304" pitchFamily="18" charset="0"/>
              </a:rPr>
              <a:t>EIA </a:t>
            </a:r>
            <a:r>
              <a:rPr lang="en-US" sz="3200" dirty="0">
                <a:solidFill>
                  <a:prstClr val="black"/>
                </a:solidFill>
                <a:latin typeface="Times New Roman" panose="02020603050405020304" pitchFamily="18" charset="0"/>
                <a:cs typeface="Times New Roman" panose="02020603050405020304" pitchFamily="18" charset="0"/>
              </a:rPr>
              <a:t>should apply equally to private and publicly funded projects; their environmental significance is what matters.</a:t>
            </a:r>
          </a:p>
          <a:p>
            <a:pPr marL="0" indent="0">
              <a:buNone/>
            </a:pPr>
            <a:endParaRPr lang="en-US" dirty="0"/>
          </a:p>
        </p:txBody>
      </p:sp>
    </p:spTree>
    <p:extLst>
      <p:ext uri="{BB962C8B-B14F-4D97-AF65-F5344CB8AC3E}">
        <p14:creationId xmlns:p14="http://schemas.microsoft.com/office/powerpoint/2010/main" val="17469279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039100" cy="381000"/>
          </a:xfrm>
        </p:spPr>
        <p:txBody>
          <a:bodyPr>
            <a:noAutofit/>
          </a:bodyPr>
          <a:lstStyle/>
          <a:p>
            <a:pPr lvl="0">
              <a:spcBef>
                <a:spcPts val="1000"/>
              </a:spcBef>
            </a:pPr>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Developing Rules of </a:t>
            </a:r>
            <a:r>
              <a:rPr lang="en-US" sz="20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Thumb…</a:t>
            </a:r>
            <a:endParaRPr lang="en-US" sz="4800"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457200"/>
            <a:ext cx="8915400" cy="6248400"/>
          </a:xfrm>
        </p:spPr>
        <p:txBody>
          <a:bodyPr>
            <a:normAutofit/>
          </a:bodyPr>
          <a:lstStyle/>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order to achieve maximum effectiveness, the EIA process should be integrated with the project cycle at the earliest pre-feasibility stage.</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quick start up to gain </a:t>
            </a:r>
            <a:r>
              <a:rPr lang="en-US"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hands on </a:t>
            </a:r>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experience with EIA arrangements is usually preferable to lengthy preparatory studies.</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approach will pay most dividends when it is part of an explicit attempt to learn and adapt as you go</a:t>
            </a:r>
            <a:r>
              <a:rPr lang="en-US"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though institutional capability may be at an early stage, EIA can still lead to substantial benefits in the form of better environmental protection.</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proponents, the government and the public are experienced in the process they are more likely to have realistic expectations of the process and its outcomes. </a:t>
            </a:r>
          </a:p>
          <a:p>
            <a:pPr marL="0" indent="0">
              <a:buNone/>
            </a:pPr>
            <a:endParaRPr lang="en-US" dirty="0"/>
          </a:p>
        </p:txBody>
      </p:sp>
    </p:spTree>
    <p:extLst>
      <p:ext uri="{BB962C8B-B14F-4D97-AF65-F5344CB8AC3E}">
        <p14:creationId xmlns:p14="http://schemas.microsoft.com/office/powerpoint/2010/main" val="6063874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609600"/>
          </a:xfrm>
        </p:spPr>
        <p:txBody>
          <a:bodyPr>
            <a:normAutofit fontScale="90000"/>
          </a:bodyPr>
          <a:lstStyle/>
          <a:p>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rPr>
              <a:t>CHAPTER THREE</a:t>
            </a:r>
            <a:b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rPr>
            </a:b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rPr>
              <a:t>PUBLIC INVOLVEMENT IN EIA</a:t>
            </a:r>
            <a:endParaRPr lang="en-US" sz="2800"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990600"/>
            <a:ext cx="8839200" cy="563880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Introduction</a:t>
            </a:r>
          </a:p>
          <a:p>
            <a:r>
              <a:rPr lang="en-US" dirty="0">
                <a:latin typeface="Times New Roman" panose="02020603050405020304" pitchFamily="18" charset="0"/>
                <a:cs typeface="Times New Roman" panose="02020603050405020304" pitchFamily="18" charset="0"/>
              </a:rPr>
              <a:t>Public involvement is a fundamental principle of the EIA process.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Timely</a:t>
            </a:r>
            <a:r>
              <a:rPr lang="en-US" dirty="0">
                <a:latin typeface="Times New Roman" panose="02020603050405020304" pitchFamily="18" charset="0"/>
                <a:cs typeface="Times New Roman" panose="02020603050405020304" pitchFamily="18" charset="0"/>
              </a:rPr>
              <a:t>, well </a:t>
            </a:r>
            <a:r>
              <a:rPr lang="en-US" dirty="0" smtClean="0">
                <a:latin typeface="Times New Roman" panose="02020603050405020304" pitchFamily="18" charset="0"/>
                <a:cs typeface="Times New Roman" panose="02020603050405020304" pitchFamily="18" charset="0"/>
              </a:rPr>
              <a:t>planned and </a:t>
            </a:r>
            <a:r>
              <a:rPr lang="en-US" dirty="0">
                <a:latin typeface="Times New Roman" panose="02020603050405020304" pitchFamily="18" charset="0"/>
                <a:cs typeface="Times New Roman" panose="02020603050405020304" pitchFamily="18" charset="0"/>
              </a:rPr>
              <a:t>appropriately implemented public involvement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will contribute to </a:t>
            </a:r>
            <a:r>
              <a:rPr lang="en-US" dirty="0" smtClean="0">
                <a:latin typeface="Times New Roman" panose="02020603050405020304" pitchFamily="18" charset="0"/>
                <a:cs typeface="Times New Roman" panose="02020603050405020304" pitchFamily="18" charset="0"/>
              </a:rPr>
              <a:t>EIA studies </a:t>
            </a:r>
            <a:r>
              <a:rPr lang="en-US" dirty="0">
                <a:latin typeface="Times New Roman" panose="02020603050405020304" pitchFamily="18" charset="0"/>
                <a:cs typeface="Times New Roman" panose="02020603050405020304" pitchFamily="18" charset="0"/>
              </a:rPr>
              <a:t>and to the successful design, implementation, operation and management </a:t>
            </a:r>
            <a:r>
              <a:rPr lang="en-US" dirty="0" smtClean="0">
                <a:latin typeface="Times New Roman" panose="02020603050405020304" pitchFamily="18" charset="0"/>
                <a:cs typeface="Times New Roman" panose="02020603050405020304" pitchFamily="18" charset="0"/>
              </a:rPr>
              <a:t>of proposals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Specifically </a:t>
            </a:r>
            <a:r>
              <a:rPr lang="en-US" dirty="0">
                <a:latin typeface="Times New Roman" panose="02020603050405020304" pitchFamily="18" charset="0"/>
                <a:cs typeface="Times New Roman" panose="02020603050405020304" pitchFamily="18" charset="0"/>
              </a:rPr>
              <a:t>public involvement is a valuable source of information on </a:t>
            </a:r>
            <a:r>
              <a:rPr lang="en-US" dirty="0" smtClean="0">
                <a:latin typeface="Times New Roman" panose="02020603050405020304" pitchFamily="18" charset="0"/>
                <a:cs typeface="Times New Roman" panose="02020603050405020304" pitchFamily="18" charset="0"/>
              </a:rPr>
              <a:t>key impacts</a:t>
            </a:r>
            <a:r>
              <a:rPr lang="en-US" dirty="0">
                <a:latin typeface="Times New Roman" panose="02020603050405020304" pitchFamily="18" charset="0"/>
                <a:cs typeface="Times New Roman" panose="02020603050405020304" pitchFamily="18" charset="0"/>
              </a:rPr>
              <a:t>, potential mitigation measures and the identification and selection of alternatives.</a:t>
            </a:r>
          </a:p>
          <a:p>
            <a:r>
              <a:rPr lang="en-US" dirty="0">
                <a:latin typeface="Times New Roman" panose="02020603050405020304" pitchFamily="18" charset="0"/>
                <a:cs typeface="Times New Roman" panose="02020603050405020304" pitchFamily="18" charset="0"/>
              </a:rPr>
              <a:t>It also ensures the EIA process is open, transparent and robust, characterized </a:t>
            </a:r>
            <a:r>
              <a:rPr lang="en-US" dirty="0" smtClean="0">
                <a:latin typeface="Times New Roman" panose="02020603050405020304" pitchFamily="18" charset="0"/>
                <a:cs typeface="Times New Roman" panose="02020603050405020304" pitchFamily="18" charset="0"/>
              </a:rPr>
              <a:t>by defensible </a:t>
            </a:r>
            <a:r>
              <a:rPr lang="en-US" dirty="0">
                <a:latin typeface="Times New Roman" panose="02020603050405020304" pitchFamily="18" charset="0"/>
                <a:cs typeface="Times New Roman" panose="02020603050405020304" pitchFamily="18" charset="0"/>
              </a:rPr>
              <a:t>analysis.</a:t>
            </a:r>
          </a:p>
        </p:txBody>
      </p:sp>
    </p:spTree>
    <p:extLst>
      <p:ext uri="{BB962C8B-B14F-4D97-AF65-F5344CB8AC3E}">
        <p14:creationId xmlns:p14="http://schemas.microsoft.com/office/powerpoint/2010/main" val="42580584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a:t>Learning Outcomes of this </a:t>
            </a:r>
            <a:r>
              <a:rPr lang="en-US" b="1" dirty="0" smtClean="0"/>
              <a:t>Section</a:t>
            </a:r>
            <a:endParaRPr lang="en-US" dirty="0"/>
          </a:p>
        </p:txBody>
      </p:sp>
      <p:sp>
        <p:nvSpPr>
          <p:cNvPr id="3" name="Content Placeholder 2"/>
          <p:cNvSpPr>
            <a:spLocks noGrp="1"/>
          </p:cNvSpPr>
          <p:nvPr>
            <p:ph idx="1"/>
          </p:nvPr>
        </p:nvSpPr>
        <p:spPr>
          <a:xfrm>
            <a:off x="152400" y="1219200"/>
            <a:ext cx="8915400" cy="5410200"/>
          </a:xfrm>
        </p:spPr>
        <p:txBody>
          <a:bodyPr>
            <a:normAutofit/>
          </a:bodyPr>
          <a:lstStyle/>
          <a:p>
            <a:r>
              <a:rPr lang="en-US" sz="3600" dirty="0" smtClean="0">
                <a:latin typeface="Times New Roman" panose="02020603050405020304" pitchFamily="18" charset="0"/>
                <a:cs typeface="Times New Roman" panose="02020603050405020304" pitchFamily="18" charset="0"/>
              </a:rPr>
              <a:t>On </a:t>
            </a:r>
            <a:r>
              <a:rPr lang="en-US" sz="3600" dirty="0">
                <a:latin typeface="Times New Roman" panose="02020603050405020304" pitchFamily="18" charset="0"/>
                <a:cs typeface="Times New Roman" panose="02020603050405020304" pitchFamily="18" charset="0"/>
              </a:rPr>
              <a:t>successful completion of this Section, you will be able to:</a:t>
            </a:r>
          </a:p>
          <a:p>
            <a:pPr lvl="1"/>
            <a:r>
              <a:rPr lang="en-US" sz="3200" dirty="0" smtClean="0">
                <a:latin typeface="Times New Roman" panose="02020603050405020304" pitchFamily="18" charset="0"/>
                <a:cs typeface="Times New Roman" panose="02020603050405020304" pitchFamily="18" charset="0"/>
              </a:rPr>
              <a:t>Describe </a:t>
            </a:r>
            <a:r>
              <a:rPr lang="en-US" sz="3200" dirty="0">
                <a:latin typeface="Times New Roman" panose="02020603050405020304" pitchFamily="18" charset="0"/>
                <a:cs typeface="Times New Roman" panose="02020603050405020304" pitchFamily="18" charset="0"/>
              </a:rPr>
              <a:t>the principles and appreciate the importance of effective </a:t>
            </a:r>
            <a:r>
              <a:rPr lang="en-US" sz="3200" dirty="0" smtClean="0">
                <a:latin typeface="Times New Roman" panose="02020603050405020304" pitchFamily="18" charset="0"/>
                <a:cs typeface="Times New Roman" panose="02020603050405020304" pitchFamily="18" charset="0"/>
              </a:rPr>
              <a:t>public engagement </a:t>
            </a:r>
            <a:r>
              <a:rPr lang="en-US" sz="3200" dirty="0">
                <a:latin typeface="Times New Roman" panose="02020603050405020304" pitchFamily="18" charset="0"/>
                <a:cs typeface="Times New Roman" panose="02020603050405020304" pitchFamily="18" charset="0"/>
              </a:rPr>
              <a:t>in successful EIA </a:t>
            </a:r>
            <a:r>
              <a:rPr lang="en-US" sz="3200" dirty="0" smtClean="0">
                <a:latin typeface="Times New Roman" panose="02020603050405020304" pitchFamily="18" charset="0"/>
                <a:cs typeface="Times New Roman" panose="02020603050405020304" pitchFamily="18" charset="0"/>
              </a:rPr>
              <a:t>implementation;</a:t>
            </a:r>
          </a:p>
          <a:p>
            <a:pPr lvl="1"/>
            <a:r>
              <a:rPr lang="en-US" sz="3200" dirty="0" smtClean="0">
                <a:latin typeface="Times New Roman" panose="02020603050405020304" pitchFamily="18" charset="0"/>
                <a:cs typeface="Times New Roman" panose="02020603050405020304" pitchFamily="18" charset="0"/>
              </a:rPr>
              <a:t>Demonstrate </a:t>
            </a:r>
            <a:r>
              <a:rPr lang="en-US" sz="3200" dirty="0">
                <a:latin typeface="Times New Roman" panose="02020603050405020304" pitchFamily="18" charset="0"/>
                <a:cs typeface="Times New Roman" panose="02020603050405020304" pitchFamily="18" charset="0"/>
              </a:rPr>
              <a:t>knowledge of how to implement a public involvement </a:t>
            </a:r>
            <a:r>
              <a:rPr lang="en-US" sz="3200" dirty="0" err="1" smtClean="0">
                <a:latin typeface="Times New Roman" panose="02020603050405020304" pitchFamily="18" charset="0"/>
                <a:cs typeface="Times New Roman" panose="02020603050405020304" pitchFamily="18" charset="0"/>
              </a:rPr>
              <a:t>programme</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within </a:t>
            </a:r>
            <a:r>
              <a:rPr lang="en-US" sz="3200" dirty="0">
                <a:latin typeface="Times New Roman" panose="02020603050405020304" pitchFamily="18" charset="0"/>
                <a:cs typeface="Times New Roman" panose="02020603050405020304" pitchFamily="18" charset="0"/>
              </a:rPr>
              <a:t>an EIA context; </a:t>
            </a:r>
            <a:r>
              <a:rPr lang="en-US" sz="3200" dirty="0" smtClean="0">
                <a:latin typeface="Times New Roman" panose="02020603050405020304" pitchFamily="18" charset="0"/>
                <a:cs typeface="Times New Roman" panose="02020603050405020304" pitchFamily="18" charset="0"/>
              </a:rPr>
              <a:t>and</a:t>
            </a:r>
          </a:p>
          <a:p>
            <a:pPr lvl="1"/>
            <a:r>
              <a:rPr lang="en-US" sz="3200" dirty="0" smtClean="0">
                <a:latin typeface="Times New Roman" panose="02020603050405020304" pitchFamily="18" charset="0"/>
                <a:cs typeface="Times New Roman" panose="02020603050405020304" pitchFamily="18" charset="0"/>
              </a:rPr>
              <a:t>Appreciate </a:t>
            </a:r>
            <a:r>
              <a:rPr lang="en-US" sz="3200" dirty="0">
                <a:latin typeface="Times New Roman" panose="02020603050405020304" pitchFamily="18" charset="0"/>
                <a:cs typeface="Times New Roman" panose="02020603050405020304" pitchFamily="18" charset="0"/>
              </a:rPr>
              <a:t>the arguments for public </a:t>
            </a:r>
            <a:r>
              <a:rPr lang="en-US" sz="3200" dirty="0" smtClean="0">
                <a:latin typeface="Times New Roman" panose="02020603050405020304" pitchFamily="18" charset="0"/>
                <a:cs typeface="Times New Roman" panose="02020603050405020304" pitchFamily="18" charset="0"/>
              </a:rPr>
              <a:t>involvement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6613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3.1 </a:t>
            </a:r>
            <a:r>
              <a:rPr lang="en-US" b="1" dirty="0">
                <a:latin typeface="Times New Roman" panose="02020603050405020304" pitchFamily="18" charset="0"/>
                <a:cs typeface="Times New Roman" panose="02020603050405020304" pitchFamily="18" charset="0"/>
              </a:rPr>
              <a:t>What is public involvement?</a:t>
            </a:r>
          </a:p>
          <a:p>
            <a:r>
              <a:rPr lang="en-US" dirty="0">
                <a:latin typeface="Times New Roman" panose="02020603050405020304" pitchFamily="18" charset="0"/>
                <a:cs typeface="Times New Roman" panose="02020603050405020304" pitchFamily="18" charset="0"/>
              </a:rPr>
              <a:t>Nearly all EIA systems make provision for some type of public involvement.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term includes </a:t>
            </a:r>
            <a:r>
              <a:rPr lang="en-US" dirty="0">
                <a:latin typeface="Times New Roman" panose="02020603050405020304" pitchFamily="18" charset="0"/>
                <a:cs typeface="Times New Roman" panose="02020603050405020304" pitchFamily="18" charset="0"/>
              </a:rPr>
              <a:t>public consultation (or dialogue) and public participation, which is a </a:t>
            </a:r>
            <a:r>
              <a:rPr lang="en-US" dirty="0" smtClean="0">
                <a:latin typeface="Times New Roman" panose="02020603050405020304" pitchFamily="18" charset="0"/>
                <a:cs typeface="Times New Roman" panose="02020603050405020304" pitchFamily="18" charset="0"/>
              </a:rPr>
              <a:t>more interactive </a:t>
            </a:r>
            <a:r>
              <a:rPr lang="en-US" dirty="0">
                <a:latin typeface="Times New Roman" panose="02020603050405020304" pitchFamily="18" charset="0"/>
                <a:cs typeface="Times New Roman" panose="02020603050405020304" pitchFamily="18" charset="0"/>
              </a:rPr>
              <a:t>and intensive process of stakeholder engagement.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EIA processes </a:t>
            </a:r>
            <a:r>
              <a:rPr lang="en-US" dirty="0" smtClean="0">
                <a:latin typeface="Times New Roman" panose="02020603050405020304" pitchFamily="18" charset="0"/>
                <a:cs typeface="Times New Roman" panose="02020603050405020304" pitchFamily="18" charset="0"/>
              </a:rPr>
              <a:t>are undertaken </a:t>
            </a:r>
            <a:r>
              <a:rPr lang="en-US" dirty="0">
                <a:latin typeface="Times New Roman" panose="02020603050405020304" pitchFamily="18" charset="0"/>
                <a:cs typeface="Times New Roman" panose="02020603050405020304" pitchFamily="18" charset="0"/>
              </a:rPr>
              <a:t>through consultation rather than participation.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a minimum, </a:t>
            </a:r>
            <a:r>
              <a:rPr lang="en-US" dirty="0" smtClean="0">
                <a:latin typeface="Times New Roman" panose="02020603050405020304" pitchFamily="18" charset="0"/>
                <a:cs typeface="Times New Roman" panose="02020603050405020304" pitchFamily="18" charset="0"/>
              </a:rPr>
              <a:t>public involvement </a:t>
            </a:r>
            <a:r>
              <a:rPr lang="en-US" dirty="0">
                <a:latin typeface="Times New Roman" panose="02020603050405020304" pitchFamily="18" charset="0"/>
                <a:cs typeface="Times New Roman" panose="02020603050405020304" pitchFamily="18" charset="0"/>
              </a:rPr>
              <a:t>must provide an opportunity for those directly affected by a proposal </a:t>
            </a:r>
            <a:r>
              <a:rPr lang="en-US" dirty="0" smtClean="0">
                <a:latin typeface="Times New Roman" panose="02020603050405020304" pitchFamily="18" charset="0"/>
                <a:cs typeface="Times New Roman" panose="02020603050405020304" pitchFamily="18" charset="0"/>
              </a:rPr>
              <a:t>to express </a:t>
            </a:r>
            <a:r>
              <a:rPr lang="en-US" dirty="0">
                <a:latin typeface="Times New Roman" panose="02020603050405020304" pitchFamily="18" charset="0"/>
                <a:cs typeface="Times New Roman" panose="02020603050405020304" pitchFamily="18" charset="0"/>
              </a:rPr>
              <a:t>their views regarding the proposal and its environmental and social </a:t>
            </a:r>
            <a:r>
              <a:rPr lang="en-US" dirty="0" smtClean="0">
                <a:latin typeface="Times New Roman" panose="02020603050405020304" pitchFamily="18" charset="0"/>
                <a:cs typeface="Times New Roman" panose="02020603050405020304" pitchFamily="18" charset="0"/>
              </a:rPr>
              <a:t>impacts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purpose of public involvement is to:</a:t>
            </a:r>
          </a:p>
          <a:p>
            <a:pPr lvl="1"/>
            <a:r>
              <a:rPr lang="en-US" dirty="0" smtClean="0">
                <a:latin typeface="Times New Roman" panose="02020603050405020304" pitchFamily="18" charset="0"/>
                <a:cs typeface="Times New Roman" panose="02020603050405020304" pitchFamily="18" charset="0"/>
              </a:rPr>
              <a:t>inform </a:t>
            </a:r>
            <a:r>
              <a:rPr lang="en-US" dirty="0">
                <a:latin typeface="Times New Roman" panose="02020603050405020304" pitchFamily="18" charset="0"/>
                <a:cs typeface="Times New Roman" panose="02020603050405020304" pitchFamily="18" charset="0"/>
              </a:rPr>
              <a:t>the stakeholders about the proposal and its likely effects;</a:t>
            </a:r>
          </a:p>
          <a:p>
            <a:pPr lvl="1"/>
            <a:r>
              <a:rPr lang="en-US" dirty="0" smtClean="0">
                <a:latin typeface="Times New Roman" panose="02020603050405020304" pitchFamily="18" charset="0"/>
                <a:cs typeface="Times New Roman" panose="02020603050405020304" pitchFamily="18" charset="0"/>
              </a:rPr>
              <a:t>canvass </a:t>
            </a:r>
            <a:r>
              <a:rPr lang="en-US" dirty="0">
                <a:latin typeface="Times New Roman" panose="02020603050405020304" pitchFamily="18" charset="0"/>
                <a:cs typeface="Times New Roman" panose="02020603050405020304" pitchFamily="18" charset="0"/>
              </a:rPr>
              <a:t>their inputs, views and concerns; and</a:t>
            </a:r>
          </a:p>
          <a:p>
            <a:pPr lvl="1"/>
            <a:r>
              <a:rPr lang="en-US" dirty="0" smtClean="0">
                <a:latin typeface="Times New Roman" panose="02020603050405020304" pitchFamily="18" charset="0"/>
                <a:cs typeface="Times New Roman" panose="02020603050405020304" pitchFamily="18" charset="0"/>
              </a:rPr>
              <a:t>take </a:t>
            </a:r>
            <a:r>
              <a:rPr lang="en-US" dirty="0">
                <a:latin typeface="Times New Roman" panose="02020603050405020304" pitchFamily="18" charset="0"/>
                <a:cs typeface="Times New Roman" panose="02020603050405020304" pitchFamily="18" charset="0"/>
              </a:rPr>
              <a:t>account of the information and views of the public in the EIA and </a:t>
            </a:r>
            <a:r>
              <a:rPr lang="en-US" dirty="0" smtClean="0">
                <a:latin typeface="Times New Roman" panose="02020603050405020304" pitchFamily="18" charset="0"/>
                <a:cs typeface="Times New Roman" panose="02020603050405020304" pitchFamily="18" charset="0"/>
              </a:rPr>
              <a:t>decision making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05637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553200"/>
          </a:xfrm>
        </p:spPr>
        <p:txBody>
          <a:bodyPr>
            <a:normAutofit lnSpcReduction="10000"/>
          </a:bodyPr>
          <a:lstStyle/>
          <a:p>
            <a:pPr marL="0" indent="0">
              <a:buNone/>
            </a:pPr>
            <a:r>
              <a:rPr lang="en-US" b="1" dirty="0">
                <a:solidFill>
                  <a:srgbClr val="003399"/>
                </a:solidFill>
                <a:latin typeface="Times New Roman" panose="02020603050405020304" pitchFamily="18" charset="0"/>
                <a:cs typeface="Times New Roman" panose="02020603050405020304" pitchFamily="18" charset="0"/>
              </a:rPr>
              <a:t>The key objectives of public involvement are to:</a:t>
            </a:r>
          </a:p>
          <a:p>
            <a:r>
              <a:rPr lang="en-US" dirty="0" smtClean="0">
                <a:latin typeface="Times New Roman" panose="02020603050405020304" pitchFamily="18" charset="0"/>
                <a:cs typeface="Times New Roman" panose="02020603050405020304" pitchFamily="18" charset="0"/>
              </a:rPr>
              <a:t>obtain </a:t>
            </a:r>
            <a:r>
              <a:rPr lang="en-US" dirty="0">
                <a:latin typeface="Times New Roman" panose="02020603050405020304" pitchFamily="18" charset="0"/>
                <a:cs typeface="Times New Roman" panose="02020603050405020304" pitchFamily="18" charset="0"/>
              </a:rPr>
              <a:t>local and traditional knowledge that may be useful for decision-making;</a:t>
            </a:r>
          </a:p>
          <a:p>
            <a:r>
              <a:rPr lang="en-US" dirty="0" smtClean="0">
                <a:latin typeface="Times New Roman" panose="02020603050405020304" pitchFamily="18" charset="0"/>
                <a:cs typeface="Times New Roman" panose="02020603050405020304" pitchFamily="18" charset="0"/>
              </a:rPr>
              <a:t>facilitate </a:t>
            </a:r>
            <a:r>
              <a:rPr lang="en-US" dirty="0">
                <a:latin typeface="Times New Roman" panose="02020603050405020304" pitchFamily="18" charset="0"/>
                <a:cs typeface="Times New Roman" panose="02020603050405020304" pitchFamily="18" charset="0"/>
              </a:rPr>
              <a:t>consideration of alternatives, mitigation measures and tradeoffs;</a:t>
            </a:r>
          </a:p>
          <a:p>
            <a:r>
              <a:rPr lang="en-US" dirty="0" smtClean="0">
                <a:latin typeface="Times New Roman" panose="02020603050405020304" pitchFamily="18" charset="0"/>
                <a:cs typeface="Times New Roman" panose="02020603050405020304" pitchFamily="18" charset="0"/>
              </a:rPr>
              <a:t>ensure </a:t>
            </a:r>
            <a:r>
              <a:rPr lang="en-US" dirty="0">
                <a:latin typeface="Times New Roman" panose="02020603050405020304" pitchFamily="18" charset="0"/>
                <a:cs typeface="Times New Roman" panose="02020603050405020304" pitchFamily="18" charset="0"/>
              </a:rPr>
              <a:t>that important impacts are not overlooked and benefits are </a:t>
            </a:r>
            <a:r>
              <a:rPr lang="en-US" dirty="0" smtClean="0">
                <a:latin typeface="Times New Roman" panose="02020603050405020304" pitchFamily="18" charset="0"/>
                <a:cs typeface="Times New Roman" panose="02020603050405020304" pitchFamily="18" charset="0"/>
              </a:rPr>
              <a:t>maximized;</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reduce </a:t>
            </a:r>
            <a:r>
              <a:rPr lang="en-US" dirty="0">
                <a:latin typeface="Times New Roman" panose="02020603050405020304" pitchFamily="18" charset="0"/>
                <a:cs typeface="Times New Roman" panose="02020603050405020304" pitchFamily="18" charset="0"/>
              </a:rPr>
              <a:t>conflict through the early identification of contentious issues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provide </a:t>
            </a:r>
            <a:r>
              <a:rPr lang="en-US" dirty="0">
                <a:latin typeface="Times New Roman" panose="02020603050405020304" pitchFamily="18" charset="0"/>
                <a:cs typeface="Times New Roman" panose="02020603050405020304" pitchFamily="18" charset="0"/>
              </a:rPr>
              <a:t>an opportunity for the public to influence project design in a </a:t>
            </a:r>
            <a:r>
              <a:rPr lang="en-US" dirty="0" smtClean="0">
                <a:latin typeface="Times New Roman" panose="02020603050405020304" pitchFamily="18" charset="0"/>
                <a:cs typeface="Times New Roman" panose="02020603050405020304" pitchFamily="18" charset="0"/>
              </a:rPr>
              <a:t>positive manner </a:t>
            </a:r>
            <a:r>
              <a:rPr lang="en-US" dirty="0">
                <a:latin typeface="Times New Roman" panose="02020603050405020304" pitchFamily="18" charset="0"/>
                <a:cs typeface="Times New Roman" panose="02020603050405020304" pitchFamily="18" charset="0"/>
              </a:rPr>
              <a:t>(thereby creating a sense of ownership of the proposal);</a:t>
            </a:r>
          </a:p>
          <a:p>
            <a:r>
              <a:rPr lang="en-US" dirty="0" smtClean="0">
                <a:latin typeface="Times New Roman" panose="02020603050405020304" pitchFamily="18" charset="0"/>
                <a:cs typeface="Times New Roman" panose="02020603050405020304" pitchFamily="18" charset="0"/>
              </a:rPr>
              <a:t>improve </a:t>
            </a:r>
            <a:r>
              <a:rPr lang="en-US" dirty="0">
                <a:latin typeface="Times New Roman" panose="02020603050405020304" pitchFamily="18" charset="0"/>
                <a:cs typeface="Times New Roman" panose="02020603050405020304" pitchFamily="18" charset="0"/>
              </a:rPr>
              <a:t>transparency and accountability of decision-making; and</a:t>
            </a:r>
          </a:p>
          <a:p>
            <a:r>
              <a:rPr lang="en-US" dirty="0" smtClean="0">
                <a:latin typeface="Times New Roman" panose="02020603050405020304" pitchFamily="18" charset="0"/>
                <a:cs typeface="Times New Roman" panose="02020603050405020304" pitchFamily="18" charset="0"/>
              </a:rPr>
              <a:t>increase </a:t>
            </a:r>
            <a:r>
              <a:rPr lang="en-US" dirty="0">
                <a:latin typeface="Times New Roman" panose="02020603050405020304" pitchFamily="18" charset="0"/>
                <a:cs typeface="Times New Roman" panose="02020603050405020304" pitchFamily="18" charset="0"/>
              </a:rPr>
              <a:t>public confidence in the EIA process.</a:t>
            </a:r>
          </a:p>
        </p:txBody>
      </p:sp>
    </p:spTree>
    <p:extLst>
      <p:ext uri="{BB962C8B-B14F-4D97-AF65-F5344CB8AC3E}">
        <p14:creationId xmlns:p14="http://schemas.microsoft.com/office/powerpoint/2010/main" val="8256811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629400"/>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The basic </a:t>
            </a:r>
            <a:r>
              <a:rPr lang="en-US" dirty="0">
                <a:latin typeface="Times New Roman" panose="02020603050405020304" pitchFamily="18" charset="0"/>
                <a:cs typeface="Times New Roman" panose="02020603050405020304" pitchFamily="18" charset="0"/>
              </a:rPr>
              <a:t>types of public involvement are organized as a </a:t>
            </a:r>
            <a:r>
              <a:rPr lang="en-US" dirty="0" smtClean="0">
                <a:latin typeface="Times New Roman" panose="02020603050405020304" pitchFamily="18" charset="0"/>
                <a:cs typeface="Times New Roman" panose="02020603050405020304" pitchFamily="18" charset="0"/>
              </a:rPr>
              <a:t>ladder </a:t>
            </a:r>
            <a:r>
              <a:rPr lang="en-US" dirty="0">
                <a:latin typeface="Times New Roman" panose="02020603050405020304" pitchFamily="18" charset="0"/>
                <a:cs typeface="Times New Roman" panose="02020603050405020304" pitchFamily="18" charset="0"/>
              </a:rPr>
              <a:t>of steps of </a:t>
            </a:r>
            <a:r>
              <a:rPr lang="en-US" dirty="0" smtClean="0">
                <a:latin typeface="Times New Roman" panose="02020603050405020304" pitchFamily="18" charset="0"/>
                <a:cs typeface="Times New Roman" panose="02020603050405020304" pitchFamily="18" charset="0"/>
              </a:rPr>
              <a:t>increasing intensity </a:t>
            </a:r>
            <a:r>
              <a:rPr lang="en-US" dirty="0">
                <a:latin typeface="Times New Roman" panose="02020603050405020304" pitchFamily="18" charset="0"/>
                <a:cs typeface="Times New Roman" panose="02020603050405020304" pitchFamily="18" charset="0"/>
              </a:rPr>
              <a:t>and interaction.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reviewing them, note their different requirements </a:t>
            </a:r>
            <a:r>
              <a:rPr lang="en-US" dirty="0" smtClean="0">
                <a:latin typeface="Times New Roman" panose="02020603050405020304" pitchFamily="18" charset="0"/>
                <a:cs typeface="Times New Roman" panose="02020603050405020304" pitchFamily="18" charset="0"/>
              </a:rPr>
              <a:t>with regard </a:t>
            </a:r>
            <a:r>
              <a:rPr lang="en-US" dirty="0">
                <a:latin typeface="Times New Roman" panose="02020603050405020304" pitchFamily="18" charset="0"/>
                <a:cs typeface="Times New Roman" panose="02020603050405020304" pitchFamily="18" charset="0"/>
              </a:rPr>
              <a:t>to planning and designing a public involvement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a:t>
            </a:r>
          </a:p>
          <a:p>
            <a:r>
              <a:rPr lang="en-US"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 and notification, </a:t>
            </a:r>
            <a:r>
              <a:rPr lang="en-US" dirty="0">
                <a:latin typeface="Times New Roman" panose="02020603050405020304" pitchFamily="18" charset="0"/>
                <a:cs typeface="Times New Roman" panose="02020603050405020304" pitchFamily="18" charset="0"/>
              </a:rPr>
              <a:t>strictly speaking, are preconditions of meaningful </a:t>
            </a:r>
            <a:r>
              <a:rPr lang="en-US" dirty="0" smtClean="0">
                <a:latin typeface="Times New Roman" panose="02020603050405020304" pitchFamily="18" charset="0"/>
                <a:cs typeface="Times New Roman" panose="02020603050405020304" pitchFamily="18" charset="0"/>
              </a:rPr>
              <a:t>public involvement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its own, information disclosure is not a sufficient provision in </a:t>
            </a:r>
            <a:r>
              <a:rPr lang="en-US" dirty="0" smtClean="0">
                <a:latin typeface="Times New Roman" panose="02020603050405020304" pitchFamily="18" charset="0"/>
                <a:cs typeface="Times New Roman" panose="02020603050405020304" pitchFamily="18" charset="0"/>
              </a:rPr>
              <a:t>public involvement </a:t>
            </a:r>
            <a:r>
              <a:rPr lang="en-US" dirty="0">
                <a:latin typeface="Times New Roman" panose="02020603050405020304" pitchFamily="18" charset="0"/>
                <a:cs typeface="Times New Roman" panose="02020603050405020304" pitchFamily="18" charset="0"/>
              </a:rPr>
              <a:t>for an EIA of a major proposal. </a:t>
            </a:r>
            <a:endParaRPr lang="en-US" dirty="0" smtClean="0">
              <a:latin typeface="Times New Roman" panose="02020603050405020304" pitchFamily="18" charset="0"/>
              <a:cs typeface="Times New Roman" panose="02020603050405020304" pitchFamily="18" charset="0"/>
            </a:endParaRPr>
          </a:p>
          <a:p>
            <a:r>
              <a:rPr lang="en-US" b="1" i="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Consultation </a:t>
            </a:r>
            <a:r>
              <a:rPr lang="en-US" dirty="0">
                <a:latin typeface="Times New Roman" panose="02020603050405020304" pitchFamily="18" charset="0"/>
                <a:cs typeface="Times New Roman" panose="02020603050405020304" pitchFamily="18" charset="0"/>
              </a:rPr>
              <a:t>denotes an exchange </a:t>
            </a:r>
            <a:r>
              <a:rPr lang="en-US" dirty="0" smtClean="0">
                <a:latin typeface="Times New Roman" panose="02020603050405020304" pitchFamily="18" charset="0"/>
                <a:cs typeface="Times New Roman" panose="02020603050405020304" pitchFamily="18" charset="0"/>
              </a:rPr>
              <a:t>of information </a:t>
            </a:r>
            <a:r>
              <a:rPr lang="en-US" dirty="0">
                <a:latin typeface="Times New Roman" panose="02020603050405020304" pitchFamily="18" charset="0"/>
                <a:cs typeface="Times New Roman" panose="02020603050405020304" pitchFamily="18" charset="0"/>
              </a:rPr>
              <a:t>designed to canvass the views of stakeholders on a proposal and its impacts.</a:t>
            </a:r>
          </a:p>
          <a:p>
            <a:r>
              <a:rPr lang="en-US"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Participation</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more interactive process of engaging the public in addressing </a:t>
            </a:r>
            <a:r>
              <a:rPr lang="en-US" dirty="0" smtClean="0">
                <a:latin typeface="Times New Roman" panose="02020603050405020304" pitchFamily="18" charset="0"/>
                <a:cs typeface="Times New Roman" panose="02020603050405020304" pitchFamily="18" charset="0"/>
              </a:rPr>
              <a:t>the issues</a:t>
            </a:r>
            <a:r>
              <a:rPr lang="en-US" dirty="0">
                <a:latin typeface="Times New Roman" panose="02020603050405020304" pitchFamily="18" charset="0"/>
                <a:cs typeface="Times New Roman" panose="02020603050405020304" pitchFamily="18" charset="0"/>
              </a:rPr>
              <a:t>, establishing areas of agreement and disagreement and trying to reach </a:t>
            </a:r>
            <a:r>
              <a:rPr lang="en-US" dirty="0" smtClean="0">
                <a:latin typeface="Times New Roman" panose="02020603050405020304" pitchFamily="18" charset="0"/>
                <a:cs typeface="Times New Roman" panose="02020603050405020304" pitchFamily="18" charset="0"/>
              </a:rPr>
              <a:t>common positions.</a:t>
            </a:r>
          </a:p>
          <a:p>
            <a:r>
              <a:rPr lang="en-US" b="1" i="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Negotiation </a:t>
            </a:r>
            <a:r>
              <a:rPr lang="en-US" dirty="0">
                <a:latin typeface="Times New Roman" panose="02020603050405020304" pitchFamily="18" charset="0"/>
                <a:cs typeface="Times New Roman" panose="02020603050405020304" pitchFamily="18" charset="0"/>
              </a:rPr>
              <a:t>among stakeholders is an </a:t>
            </a:r>
            <a:r>
              <a:rPr lang="en-US"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alternative dispute resolution </a:t>
            </a:r>
            <a:r>
              <a:rPr lang="en-US"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 </a:t>
            </a:r>
            <a:r>
              <a:rPr lang="en-US" dirty="0" smtClean="0">
                <a:latin typeface="Times New Roman" panose="02020603050405020304" pitchFamily="18" charset="0"/>
                <a:cs typeface="Times New Roman" panose="02020603050405020304" pitchFamily="18" charset="0"/>
              </a:rPr>
              <a:t>mechanism</a:t>
            </a:r>
            <a:r>
              <a:rPr lang="en-US" dirty="0">
                <a:latin typeface="Times New Roman" panose="02020603050405020304" pitchFamily="18" charset="0"/>
                <a:cs typeface="Times New Roman" panose="02020603050405020304" pitchFamily="18" charset="0"/>
              </a:rPr>
              <a:t>, which is based on joint fact-finding, consensus building and </a:t>
            </a:r>
            <a:r>
              <a:rPr lang="en-US" dirty="0" smtClean="0">
                <a:latin typeface="Times New Roman" panose="02020603050405020304" pitchFamily="18" charset="0"/>
                <a:cs typeface="Times New Roman" panose="02020603050405020304" pitchFamily="18" charset="0"/>
              </a:rPr>
              <a:t>mutual accommodation </a:t>
            </a:r>
            <a:r>
              <a:rPr lang="en-US" dirty="0">
                <a:latin typeface="Times New Roman" panose="02020603050405020304" pitchFamily="18" charset="0"/>
                <a:cs typeface="Times New Roman" panose="02020603050405020304" pitchFamily="18" charset="0"/>
              </a:rPr>
              <a:t>of different interests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3072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629400"/>
          </a:xfrm>
        </p:spPr>
        <p:txBody>
          <a:bodyPr>
            <a:normAutofit/>
          </a:bodyPr>
          <a:lstStyle/>
          <a:p>
            <a:pPr lvl="0"/>
            <a:r>
              <a:rPr lang="en-US" sz="3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practice, public involvement in EIA largely corresponds to consultation. </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participation will be appropriate in many circumstances, for example, </a:t>
            </a:r>
            <a:r>
              <a:rPr lang="en-US"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a local population is displaced or relocated as a result of a project. </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few countries also make provision for mediation or negotiation facilitated by a neutral third party. </a:t>
            </a:r>
            <a:endParaRPr lang="en-US"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 these approaches to public involvement in EIA are distinctive and relatively separate.</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they may be used in combination; for example, </a:t>
            </a:r>
            <a:endParaRPr lang="en-US"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sz="3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30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onsultation </a:t>
            </a:r>
            <a:r>
              <a:rPr lang="en-US" sz="3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participation can be appropriate at different stages of the same EIA process.</a:t>
            </a:r>
          </a:p>
          <a:p>
            <a:pPr marL="0" indent="0">
              <a:buNone/>
            </a:pPr>
            <a:endParaRPr lang="en-US" dirty="0"/>
          </a:p>
        </p:txBody>
      </p:sp>
    </p:spTree>
    <p:extLst>
      <p:ext uri="{BB962C8B-B14F-4D97-AF65-F5344CB8AC3E}">
        <p14:creationId xmlns:p14="http://schemas.microsoft.com/office/powerpoint/2010/main" val="422025680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762000"/>
          </a:xfrm>
        </p:spPr>
        <p:txBody>
          <a:bodyPr>
            <a:normAutofit fontScale="90000"/>
          </a:bodyPr>
          <a:lstStyle/>
          <a:p>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Four</a:t>
            </a:r>
            <a:b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Decision making theory and practice</a:t>
            </a:r>
            <a:r>
              <a:rPr lang="en-US" sz="3200" b="1" dirty="0"/>
              <a:t> </a:t>
            </a:r>
            <a:endParaRPr lang="en-US" sz="3200" dirty="0"/>
          </a:p>
        </p:txBody>
      </p:sp>
      <p:sp>
        <p:nvSpPr>
          <p:cNvPr id="3" name="Content Placeholder 2"/>
          <p:cNvSpPr>
            <a:spLocks noGrp="1"/>
          </p:cNvSpPr>
          <p:nvPr>
            <p:ph idx="1"/>
          </p:nvPr>
        </p:nvSpPr>
        <p:spPr>
          <a:xfrm>
            <a:off x="76200" y="838200"/>
            <a:ext cx="8915400" cy="5867400"/>
          </a:xfrm>
        </p:spPr>
        <p:txBody>
          <a:bodyPr>
            <a:normAutofit/>
          </a:bodyPr>
          <a:lstStyle/>
          <a:p>
            <a:pPr marL="0" indent="0">
              <a:buNone/>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chapter is sub-divided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into different parts. </a:t>
            </a:r>
          </a:p>
          <a:p>
            <a:pPr marL="0" indent="0">
              <a:buNone/>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EIA’s role as an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advocacy / support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 in decision making and recent integration attempts are discussed.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roles of actors interacting in and through EIA are identified.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organizational behavior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explored. Decision making models are introduced and influences on effective decision making are established.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Finally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EIA as part of the decision making process is elaborated on. </a:t>
            </a:r>
          </a:p>
        </p:txBody>
      </p:sp>
    </p:spTree>
    <p:extLst>
      <p:ext uri="{BB962C8B-B14F-4D97-AF65-F5344CB8AC3E}">
        <p14:creationId xmlns:p14="http://schemas.microsoft.com/office/powerpoint/2010/main" val="219480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457200"/>
          </a:xfrm>
        </p:spPr>
        <p:txBody>
          <a:bodyPr>
            <a:noAutofit/>
          </a:bodyPr>
          <a:lstStyle/>
          <a:p>
            <a:pPr algn="l"/>
            <a:r>
              <a:rPr lang="en-US" sz="36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Purpose of </a:t>
            </a:r>
            <a:r>
              <a:rPr lang="en-US" sz="36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EIA…….</a:t>
            </a:r>
            <a:endParaRPr lang="en-US" sz="3600" dirty="0"/>
          </a:p>
        </p:txBody>
      </p:sp>
      <p:sp>
        <p:nvSpPr>
          <p:cNvPr id="3" name="Content Placeholder 2"/>
          <p:cNvSpPr>
            <a:spLocks noGrp="1"/>
          </p:cNvSpPr>
          <p:nvPr>
            <p:ph idx="1"/>
          </p:nvPr>
        </p:nvSpPr>
        <p:spPr>
          <a:xfrm>
            <a:off x="152400" y="685800"/>
            <a:ext cx="8839200" cy="6019800"/>
          </a:xfrm>
        </p:spPr>
        <p:txBody>
          <a:bodyPr>
            <a:normAutofit lnSpcReduction="10000"/>
          </a:bodyPr>
          <a:lstStyle/>
          <a:p>
            <a:pPr marL="165100" indent="-165100"/>
            <a:r>
              <a:rPr lang="en-US" sz="3600" dirty="0">
                <a:effectLst>
                  <a:outerShdw blurRad="38100" dist="38100" dir="2700000" algn="tl">
                    <a:srgbClr val="000000">
                      <a:alpha val="43137"/>
                    </a:srgbClr>
                  </a:outerShdw>
                </a:effectLst>
                <a:latin typeface="Times New Roman" pitchFamily="18" charset="0"/>
                <a:cs typeface="Times New Roman" pitchFamily="18" charset="0"/>
              </a:rPr>
              <a:t>Agenda 21, the global action plan for sustainable development, emphasizes the importance of integrated environment and development decision-making and promotes the use of EIA and other policy instruments for this purpose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pPr>
            <a:endParaRPr lang="en-US" sz="1800" dirty="0">
              <a:effectLst>
                <a:outerShdw blurRad="38100" dist="38100" dir="2700000" algn="tl">
                  <a:srgbClr val="000000">
                    <a:alpha val="43137"/>
                  </a:srgbClr>
                </a:outerShdw>
              </a:effectLst>
              <a:latin typeface="Times New Roman" pitchFamily="18" charset="0"/>
              <a:cs typeface="Times New Roman" pitchFamily="18" charset="0"/>
            </a:endParaRPr>
          </a:p>
          <a:p>
            <a:pPr marL="165100" indent="-165100"/>
            <a:r>
              <a:rPr lang="en-US" sz="3600" dirty="0">
                <a:effectLst>
                  <a:outerShdw blurRad="38100" dist="38100" dir="2700000" algn="tl">
                    <a:srgbClr val="000000">
                      <a:alpha val="43137"/>
                    </a:srgbClr>
                  </a:outerShdw>
                </a:effectLst>
                <a:latin typeface="Times New Roman" pitchFamily="18" charset="0"/>
                <a:cs typeface="Times New Roman" pitchFamily="18" charset="0"/>
              </a:rPr>
              <a:t>The EIA process makes sure that environmental issues are raised when a project or plan is first discussed and that all relevant concerns are addressed as a project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proceeds/continue </a:t>
            </a:r>
            <a:r>
              <a:rPr lang="en-US" sz="3600" dirty="0">
                <a:effectLst>
                  <a:outerShdw blurRad="38100" dist="38100" dir="2700000" algn="tl">
                    <a:srgbClr val="000000">
                      <a:alpha val="43137"/>
                    </a:srgbClr>
                  </a:outerShdw>
                </a:effectLst>
                <a:latin typeface="Times New Roman" pitchFamily="18" charset="0"/>
                <a:cs typeface="Times New Roman" pitchFamily="18" charset="0"/>
              </a:rPr>
              <a:t>towards implementation. </a:t>
            </a:r>
          </a:p>
          <a:p>
            <a:endParaRPr lang="en-US" dirty="0"/>
          </a:p>
        </p:txBody>
      </p:sp>
    </p:spTree>
    <p:extLst>
      <p:ext uri="{BB962C8B-B14F-4D97-AF65-F5344CB8AC3E}">
        <p14:creationId xmlns:p14="http://schemas.microsoft.com/office/powerpoint/2010/main" val="23383701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838200"/>
          </a:xfrm>
        </p:spPr>
        <p:txBody>
          <a:bodyPr>
            <a:normAutofit/>
          </a:bodyPr>
          <a:lstStyle/>
          <a:p>
            <a:pPr algn="l"/>
            <a:r>
              <a:rPr lang="en-US" sz="27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7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EIA’s role to act as an advocacy instrument in decision making and recent integration attempts </a:t>
            </a:r>
            <a:endParaRPr lang="en-US"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066800"/>
            <a:ext cx="8991600" cy="5638800"/>
          </a:xfrm>
        </p:spPr>
        <p:txBody>
          <a:bodyPr>
            <a:normAutofit lnSpcReduction="10000"/>
          </a:bodyPr>
          <a:lstStyle/>
          <a:p>
            <a:pPr marL="0" indent="0">
              <a:buNone/>
            </a:pPr>
            <a:r>
              <a:rPr lang="en-US" sz="3600" dirty="0" smtClean="0">
                <a:solidFill>
                  <a:srgbClr val="000000"/>
                </a:solidFill>
                <a:latin typeface="Times New Roman" panose="02020603050405020304" pitchFamily="18" charset="0"/>
                <a:cs typeface="Times New Roman" panose="02020603050405020304" pitchFamily="18" charset="0"/>
              </a:rPr>
              <a:t>The </a:t>
            </a:r>
            <a:r>
              <a:rPr lang="en-US" sz="3600" dirty="0">
                <a:solidFill>
                  <a:srgbClr val="000000"/>
                </a:solidFill>
                <a:latin typeface="Times New Roman" panose="02020603050405020304" pitchFamily="18" charset="0"/>
                <a:cs typeface="Times New Roman" panose="02020603050405020304" pitchFamily="18" charset="0"/>
              </a:rPr>
              <a:t>original purpose of EIA </a:t>
            </a:r>
            <a:r>
              <a:rPr lang="en-US" sz="3600" dirty="0" smtClean="0">
                <a:solidFill>
                  <a:srgbClr val="000000"/>
                </a:solidFill>
                <a:latin typeface="Times New Roman" panose="02020603050405020304" pitchFamily="18" charset="0"/>
                <a:cs typeface="Times New Roman" panose="02020603050405020304" pitchFamily="18" charset="0"/>
              </a:rPr>
              <a:t>was </a:t>
            </a:r>
            <a:r>
              <a:rPr lang="en-US" sz="3600" dirty="0">
                <a:solidFill>
                  <a:srgbClr val="000000"/>
                </a:solidFill>
                <a:latin typeface="Times New Roman" panose="02020603050405020304" pitchFamily="18" charset="0"/>
                <a:cs typeface="Times New Roman" panose="02020603050405020304" pitchFamily="18" charset="0"/>
              </a:rPr>
              <a:t>to support the consideration of the biophysical environment in decision-making for development proposals. </a:t>
            </a:r>
            <a:endParaRPr lang="en-US" sz="3600"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en-US" sz="3600" dirty="0" smtClean="0">
                <a:solidFill>
                  <a:srgbClr val="000000"/>
                </a:solidFill>
                <a:latin typeface="Times New Roman" panose="02020603050405020304" pitchFamily="18" charset="0"/>
                <a:cs typeface="Times New Roman" panose="02020603050405020304" pitchFamily="18" charset="0"/>
              </a:rPr>
              <a:t>In </a:t>
            </a:r>
            <a:r>
              <a:rPr lang="en-US" sz="3600" dirty="0">
                <a:solidFill>
                  <a:srgbClr val="000000"/>
                </a:solidFill>
                <a:latin typeface="Times New Roman" panose="02020603050405020304" pitchFamily="18" charset="0"/>
                <a:cs typeface="Times New Roman" panose="02020603050405020304" pitchFamily="18" charset="0"/>
              </a:rPr>
              <a:t>this context, Gibson (</a:t>
            </a:r>
            <a:r>
              <a:rPr lang="en-US" sz="3600" dirty="0" smtClean="0">
                <a:solidFill>
                  <a:srgbClr val="000000"/>
                </a:solidFill>
                <a:latin typeface="Times New Roman" panose="02020603050405020304" pitchFamily="18" charset="0"/>
                <a:cs typeface="Times New Roman" panose="02020603050405020304" pitchFamily="18" charset="0"/>
              </a:rPr>
              <a:t>2001) </a:t>
            </a:r>
            <a:r>
              <a:rPr lang="en-US" sz="3600" dirty="0">
                <a:solidFill>
                  <a:srgbClr val="000000"/>
                </a:solidFill>
                <a:latin typeface="Times New Roman" panose="02020603050405020304" pitchFamily="18" charset="0"/>
                <a:cs typeface="Times New Roman" panose="02020603050405020304" pitchFamily="18" charset="0"/>
              </a:rPr>
              <a:t>noted that EIA: </a:t>
            </a:r>
            <a:endParaRPr lang="en-US" sz="3600"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en-US" sz="1000" dirty="0">
              <a:solidFill>
                <a:srgbClr val="000000"/>
              </a:solidFill>
              <a:latin typeface="Times New Roman" panose="02020603050405020304" pitchFamily="18" charset="0"/>
              <a:cs typeface="Times New Roman" panose="02020603050405020304" pitchFamily="18" charset="0"/>
            </a:endParaRPr>
          </a:p>
          <a:p>
            <a:pPr marL="0" indent="0">
              <a:buNone/>
            </a:pPr>
            <a:r>
              <a:rPr lang="en-US" sz="3600"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generally been viewed as a means of adding environmental considerations into predominantly financial, technical and political decision-making processes, encouraging some adjustments to the usual objectives in the interests of avoiding serious environmental harm”. </a:t>
            </a:r>
            <a:endParaRPr lang="en-US" sz="3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0686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7" y="76200"/>
            <a:ext cx="8229600" cy="457200"/>
          </a:xfrm>
        </p:spPr>
        <p:txBody>
          <a:bodyPr>
            <a:normAutofit/>
          </a:bodyPr>
          <a:lstStyle/>
          <a:p>
            <a:pPr algn="l"/>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EIA’s </a:t>
            </a:r>
            <a:r>
              <a:rPr lang="en-US" sz="24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role……</a:t>
            </a:r>
            <a:endParaRPr lang="en-US" dirty="0"/>
          </a:p>
        </p:txBody>
      </p:sp>
      <p:sp>
        <p:nvSpPr>
          <p:cNvPr id="3" name="Content Placeholder 2"/>
          <p:cNvSpPr>
            <a:spLocks noGrp="1"/>
          </p:cNvSpPr>
          <p:nvPr>
            <p:ph idx="1"/>
          </p:nvPr>
        </p:nvSpPr>
        <p:spPr>
          <a:xfrm>
            <a:off x="76200" y="533400"/>
            <a:ext cx="8915400" cy="6172200"/>
          </a:xfrm>
        </p:spPr>
        <p:txBody>
          <a:bodyPr>
            <a:noAutofit/>
          </a:bodyPr>
          <a:lstStyle/>
          <a:p>
            <a:r>
              <a:rPr lang="en-US" dirty="0">
                <a:solidFill>
                  <a:srgbClr val="000000"/>
                </a:solidFill>
                <a:latin typeface="Times New Roman" panose="02020603050405020304" pitchFamily="18" charset="0"/>
                <a:cs typeface="Times New Roman" panose="02020603050405020304" pitchFamily="18" charset="0"/>
              </a:rPr>
              <a:t>EIA is not only a simple environmental protection tool, but an instrument for strengthening environmental management processes</a:t>
            </a:r>
            <a:r>
              <a:rPr lang="en-US" dirty="0" smtClean="0">
                <a:solidFill>
                  <a:srgbClr val="000000"/>
                </a:solidFill>
                <a:latin typeface="Times New Roman" panose="02020603050405020304" pitchFamily="18" charset="0"/>
                <a:cs typeface="Times New Roman" panose="02020603050405020304" pitchFamily="18" charset="0"/>
              </a:rPr>
              <a:t>.</a:t>
            </a:r>
          </a:p>
          <a:p>
            <a:r>
              <a:rPr lang="en-US" dirty="0" smtClean="0">
                <a:solidFill>
                  <a:srgbClr val="000000"/>
                </a:solidFill>
                <a:latin typeface="Times New Roman" panose="02020603050405020304" pitchFamily="18" charset="0"/>
                <a:cs typeface="Times New Roman" panose="02020603050405020304" pitchFamily="18" charset="0"/>
              </a:rPr>
              <a:t>Furthermore</a:t>
            </a:r>
            <a:r>
              <a:rPr lang="en-US" dirty="0">
                <a:solidFill>
                  <a:srgbClr val="000000"/>
                </a:solidFill>
                <a:latin typeface="Times New Roman" panose="02020603050405020304" pitchFamily="18" charset="0"/>
                <a:cs typeface="Times New Roman" panose="02020603050405020304" pitchFamily="18" charset="0"/>
              </a:rPr>
              <a:t>, over the past 40 years, EIA has been followed by the development of many other forms of impact assessment, including, for example</a:t>
            </a:r>
            <a:r>
              <a:rPr lang="en-US" dirty="0" smtClean="0">
                <a:solidFill>
                  <a:srgbClr val="000000"/>
                </a:solidFill>
                <a:latin typeface="Times New Roman" panose="02020603050405020304" pitchFamily="18" charset="0"/>
                <a:cs typeface="Times New Roman" panose="02020603050405020304" pitchFamily="18" charset="0"/>
              </a:rPr>
              <a:t>,</a:t>
            </a:r>
          </a:p>
          <a:p>
            <a:pPr lvl="1"/>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ealth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assessment, </a:t>
            </a:r>
            <a:endPar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ocial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assessment, </a:t>
            </a:r>
            <a:endPar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isk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assessment and others. </a:t>
            </a:r>
            <a:endPar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Since </a:t>
            </a:r>
            <a:r>
              <a:rPr lang="en-US" dirty="0">
                <a:solidFill>
                  <a:srgbClr val="000000"/>
                </a:solidFill>
                <a:latin typeface="Times New Roman" panose="02020603050405020304" pitchFamily="18" charset="0"/>
                <a:cs typeface="Times New Roman" panose="02020603050405020304" pitchFamily="18" charset="0"/>
              </a:rPr>
              <a:t>the beginning of the 1990s, EIA has also increasingly been used at strategic levels of decision-making.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Here</a:t>
            </a:r>
            <a:r>
              <a:rPr lang="en-US" dirty="0">
                <a:solidFill>
                  <a:srgbClr val="000000"/>
                </a:solidFill>
                <a:latin typeface="Times New Roman" panose="02020603050405020304" pitchFamily="18" charset="0"/>
                <a:cs typeface="Times New Roman" panose="02020603050405020304" pitchFamily="18" charset="0"/>
              </a:rPr>
              <a:t>, it has become known as </a:t>
            </a: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strategic environmental assessment (SEA). </a:t>
            </a:r>
            <a:endParaRPr lang="en-US"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4500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77200" cy="457200"/>
          </a:xfrm>
        </p:spPr>
        <p:txBody>
          <a:bodyPr/>
          <a:lstStyle/>
          <a:p>
            <a:pPr algn="l"/>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EIA’s role……</a:t>
            </a:r>
            <a:endParaRPr lang="en-US" dirty="0"/>
          </a:p>
        </p:txBody>
      </p:sp>
      <p:sp>
        <p:nvSpPr>
          <p:cNvPr id="3" name="Content Placeholder 2"/>
          <p:cNvSpPr>
            <a:spLocks noGrp="1"/>
          </p:cNvSpPr>
          <p:nvPr>
            <p:ph idx="1"/>
          </p:nvPr>
        </p:nvSpPr>
        <p:spPr>
          <a:xfrm>
            <a:off x="134203" y="550460"/>
            <a:ext cx="8763000" cy="6155140"/>
          </a:xfrm>
        </p:spPr>
        <p:txBody>
          <a:bodyPr>
            <a:noAutofit/>
          </a:bodyPr>
          <a:lstStyle/>
          <a:p>
            <a:r>
              <a:rPr lang="en-US" sz="3600" dirty="0">
                <a:solidFill>
                  <a:srgbClr val="000000"/>
                </a:solidFill>
                <a:latin typeface="Times New Roman" panose="02020603050405020304" pitchFamily="18" charset="0"/>
                <a:cs typeface="Times New Roman" panose="02020603050405020304" pitchFamily="18" charset="0"/>
              </a:rPr>
              <a:t>Over the past 20 years, discussions have intensified on whether EIA should not only focus on biophysical (and in this context, human health) aspects, but also take account of social and economic considerations. </a:t>
            </a:r>
            <a:endParaRPr lang="en-US" sz="3600" dirty="0" smtClean="0">
              <a:solidFill>
                <a:srgbClr val="000000"/>
              </a:solidFill>
              <a:latin typeface="Times New Roman" panose="02020603050405020304" pitchFamily="18" charset="0"/>
              <a:cs typeface="Times New Roman" panose="02020603050405020304" pitchFamily="18" charset="0"/>
            </a:endParaRPr>
          </a:p>
          <a:p>
            <a:r>
              <a:rPr lang="en-US" sz="3600" dirty="0" smtClean="0">
                <a:solidFill>
                  <a:srgbClr val="000000"/>
                </a:solidFill>
                <a:latin typeface="Times New Roman" panose="02020603050405020304" pitchFamily="18" charset="0"/>
                <a:cs typeface="Times New Roman" panose="02020603050405020304" pitchFamily="18" charset="0"/>
              </a:rPr>
              <a:t>In </a:t>
            </a:r>
            <a:r>
              <a:rPr lang="en-US" sz="3600" dirty="0">
                <a:solidFill>
                  <a:srgbClr val="000000"/>
                </a:solidFill>
                <a:latin typeface="Times New Roman" panose="02020603050405020304" pitchFamily="18" charset="0"/>
                <a:cs typeface="Times New Roman" panose="02020603050405020304" pitchFamily="18" charset="0"/>
              </a:rPr>
              <a:t>this context, there has been a growing interest in more integrated forms of assessment. </a:t>
            </a:r>
            <a:endParaRPr lang="en-US" sz="3600" dirty="0" smtClean="0">
              <a:solidFill>
                <a:srgbClr val="000000"/>
              </a:solidFill>
              <a:latin typeface="Times New Roman" panose="02020603050405020304" pitchFamily="18" charset="0"/>
              <a:cs typeface="Times New Roman" panose="02020603050405020304" pitchFamily="18" charset="0"/>
            </a:endParaRPr>
          </a:p>
          <a:p>
            <a:r>
              <a:rPr lang="en-US" sz="3600" dirty="0" smtClean="0">
                <a:solidFill>
                  <a:srgbClr val="000000"/>
                </a:solidFill>
                <a:latin typeface="Times New Roman" panose="02020603050405020304" pitchFamily="18" charset="0"/>
                <a:cs typeface="Times New Roman" panose="02020603050405020304" pitchFamily="18" charset="0"/>
              </a:rPr>
              <a:t>This </a:t>
            </a:r>
            <a:r>
              <a:rPr lang="en-US" sz="3600" dirty="0">
                <a:solidFill>
                  <a:srgbClr val="000000"/>
                </a:solidFill>
                <a:latin typeface="Times New Roman" panose="02020603050405020304" pitchFamily="18" charset="0"/>
                <a:cs typeface="Times New Roman" panose="02020603050405020304" pitchFamily="18" charset="0"/>
              </a:rPr>
              <a:t>has led to the development of sustainability assessment (SA), which seeks to integrate economic, social and environmental components. </a:t>
            </a:r>
          </a:p>
        </p:txBody>
      </p:sp>
    </p:spTree>
    <p:extLst>
      <p:ext uri="{BB962C8B-B14F-4D97-AF65-F5344CB8AC3E}">
        <p14:creationId xmlns:p14="http://schemas.microsoft.com/office/powerpoint/2010/main" val="22949822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86700" cy="396874"/>
          </a:xfrm>
        </p:spPr>
        <p:txBody>
          <a:bodyPr>
            <a:normAutofit fontScale="90000"/>
          </a:bodyPr>
          <a:lstStyle/>
          <a:p>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EIA’s role……</a:t>
            </a:r>
            <a:endParaRPr lang="en-US" dirty="0"/>
          </a:p>
        </p:txBody>
      </p:sp>
      <p:sp>
        <p:nvSpPr>
          <p:cNvPr id="3" name="Content Placeholder 2"/>
          <p:cNvSpPr>
            <a:spLocks noGrp="1"/>
          </p:cNvSpPr>
          <p:nvPr>
            <p:ph idx="1"/>
          </p:nvPr>
        </p:nvSpPr>
        <p:spPr>
          <a:xfrm>
            <a:off x="152400" y="685800"/>
            <a:ext cx="8839200" cy="6096000"/>
          </a:xfrm>
        </p:spPr>
        <p:txBody>
          <a:bodyPr>
            <a:normAutofit lnSpcReduction="10000"/>
          </a:bodyPr>
          <a:lstStyle/>
          <a:p>
            <a:pPr lvl="0"/>
            <a:r>
              <a:rPr lang="en-US" sz="3200" dirty="0">
                <a:solidFill>
                  <a:srgbClr val="000000"/>
                </a:solidFill>
                <a:latin typeface="Times New Roman" panose="02020603050405020304" pitchFamily="18" charset="0"/>
                <a:cs typeface="Times New Roman" panose="02020603050405020304" pitchFamily="18" charset="0"/>
              </a:rPr>
              <a:t>Emerging evidence on whether integration in assessment leads to more balanced decisions suggests that in many situations it may be preferable to keep EIA as an advocacy environmental assessment instrument. </a:t>
            </a:r>
          </a:p>
          <a:p>
            <a:pPr lvl="0"/>
            <a:r>
              <a:rPr lang="en-US" sz="3200" dirty="0">
                <a:solidFill>
                  <a:srgbClr val="000000"/>
                </a:solidFill>
                <a:latin typeface="Times New Roman" panose="02020603050405020304" pitchFamily="18" charset="0"/>
                <a:cs typeface="Times New Roman" panose="02020603050405020304" pitchFamily="18" charset="0"/>
              </a:rPr>
              <a:t>This was shown and discussed by e.g. Morrison-Saunders and Fischer (2006) for EIA and Tajima and Fischer (2013) for SEA. </a:t>
            </a:r>
          </a:p>
          <a:p>
            <a:pPr lvl="0"/>
            <a:r>
              <a:rPr lang="en-US" sz="3200" dirty="0">
                <a:solidFill>
                  <a:srgbClr val="000000"/>
                </a:solidFill>
                <a:latin typeface="Times New Roman" panose="02020603050405020304" pitchFamily="18" charset="0"/>
                <a:cs typeface="Times New Roman" panose="02020603050405020304" pitchFamily="18" charset="0"/>
              </a:rPr>
              <a:t>Similarly, Pope </a:t>
            </a:r>
            <a:r>
              <a:rPr lang="en-US" sz="3200" i="1" dirty="0">
                <a:solidFill>
                  <a:srgbClr val="000000"/>
                </a:solidFill>
                <a:latin typeface="Times New Roman" panose="02020603050405020304" pitchFamily="18" charset="0"/>
                <a:cs typeface="Times New Roman" panose="02020603050405020304" pitchFamily="18" charset="0"/>
              </a:rPr>
              <a:t>et al. </a:t>
            </a:r>
            <a:r>
              <a:rPr lang="en-US" sz="3200" dirty="0">
                <a:solidFill>
                  <a:srgbClr val="000000"/>
                </a:solidFill>
                <a:latin typeface="Times New Roman" panose="02020603050405020304" pitchFamily="18" charset="0"/>
                <a:cs typeface="Times New Roman" panose="02020603050405020304" pitchFamily="18" charset="0"/>
              </a:rPr>
              <a:t>(2004) argued that integration through sustainability assessment: </a:t>
            </a:r>
          </a:p>
          <a:p>
            <a:pPr lvl="1"/>
            <a:r>
              <a:rPr lang="en-US" sz="3200"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be seen to overly promote the </a:t>
            </a:r>
            <a:r>
              <a:rPr lang="en-US" sz="3200" b="1" i="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prevailing / fundamental </a:t>
            </a:r>
            <a:r>
              <a:rPr lang="en-US" sz="3200"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agenda and thereby undermine 30 years worth of hard-won environmental policy gains”.</a:t>
            </a:r>
            <a:endPar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104031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86700" cy="473074"/>
          </a:xfrm>
        </p:spPr>
        <p:txBody>
          <a:bodyPr>
            <a:noAutofit/>
          </a:bodyPr>
          <a:lstStyle/>
          <a:p>
            <a:pPr algn="l"/>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EIA’s role……</a:t>
            </a:r>
            <a:endParaRPr lang="en-US" sz="5400" dirty="0"/>
          </a:p>
        </p:txBody>
      </p:sp>
      <p:sp>
        <p:nvSpPr>
          <p:cNvPr id="3" name="Content Placeholder 2"/>
          <p:cNvSpPr>
            <a:spLocks noGrp="1"/>
          </p:cNvSpPr>
          <p:nvPr>
            <p:ph idx="1"/>
          </p:nvPr>
        </p:nvSpPr>
        <p:spPr>
          <a:xfrm>
            <a:off x="152400" y="838202"/>
            <a:ext cx="8839200" cy="5943598"/>
          </a:xfrm>
        </p:spPr>
        <p:txBody>
          <a:bodyPr>
            <a:normAutofit lnSpcReduction="10000"/>
          </a:bodyPr>
          <a:lstStyle/>
          <a:p>
            <a:r>
              <a:rPr lang="en-US" sz="3200" dirty="0">
                <a:solidFill>
                  <a:srgbClr val="000000"/>
                </a:solidFill>
                <a:latin typeface="Times New Roman" panose="02020603050405020304" pitchFamily="18" charset="0"/>
                <a:cs typeface="Times New Roman" panose="02020603050405020304" pitchFamily="18" charset="0"/>
              </a:rPr>
              <a:t>The greatest concern from those who advocate the consideration of environmental aspects through EIA is that environmental impacts are becoming increasingly traded-off for socio-economic gains. </a:t>
            </a:r>
            <a:endParaRPr lang="en-US" sz="3200" dirty="0" smtClean="0">
              <a:solidFill>
                <a:srgbClr val="000000"/>
              </a:solidFill>
              <a:latin typeface="Times New Roman" panose="02020603050405020304" pitchFamily="18" charset="0"/>
              <a:cs typeface="Times New Roman" panose="02020603050405020304" pitchFamily="18" charset="0"/>
            </a:endParaRPr>
          </a:p>
          <a:p>
            <a:r>
              <a:rPr lang="en-US" sz="3200" dirty="0" smtClean="0">
                <a:solidFill>
                  <a:srgbClr val="000000"/>
                </a:solidFill>
                <a:latin typeface="Times New Roman" panose="02020603050405020304" pitchFamily="18" charset="0"/>
                <a:cs typeface="Times New Roman" panose="02020603050405020304" pitchFamily="18" charset="0"/>
              </a:rPr>
              <a:t>In </a:t>
            </a:r>
            <a:r>
              <a:rPr lang="en-US" sz="3200" dirty="0">
                <a:solidFill>
                  <a:srgbClr val="000000"/>
                </a:solidFill>
                <a:latin typeface="Times New Roman" panose="02020603050405020304" pitchFamily="18" charset="0"/>
                <a:cs typeface="Times New Roman" panose="02020603050405020304" pitchFamily="18" charset="0"/>
              </a:rPr>
              <a:t>fact, the increasing emphasis on integrated assessment is seen by some (Kidd and Fischer, 2007): </a:t>
            </a:r>
            <a:endParaRPr lang="en-US" sz="3200"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en-US" sz="1050" dirty="0" smtClean="0">
              <a:solidFill>
                <a:srgbClr val="000000"/>
              </a:solidFill>
              <a:latin typeface="Times New Roman" panose="02020603050405020304" pitchFamily="18" charset="0"/>
              <a:cs typeface="Times New Roman" panose="02020603050405020304" pitchFamily="18" charset="0"/>
            </a:endParaRPr>
          </a:p>
          <a:p>
            <a:pPr lvl="1"/>
            <a:r>
              <a:rPr lang="en-US" sz="3600" i="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a:t>
            </a:r>
            <a:r>
              <a:rPr lang="en-US" sz="3600"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of an incremental erosion of the environmental focus within the field of impact assessment as environmental concerns are increasingly subordinated to broader sustainability and governance </a:t>
            </a:r>
            <a:r>
              <a:rPr lang="en-US" sz="3600" i="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debates. </a:t>
            </a:r>
            <a:endParaRPr lang="en-US" sz="3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10366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304800"/>
          </a:xfrm>
        </p:spPr>
        <p:txBody>
          <a:bodyPr>
            <a:noAutofit/>
          </a:bodyPr>
          <a:lstStyle/>
          <a:p>
            <a:pPr algn="l"/>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EIA’s role……</a:t>
            </a:r>
            <a:endParaRPr lang="en-US" sz="4000" dirty="0"/>
          </a:p>
        </p:txBody>
      </p:sp>
      <p:sp>
        <p:nvSpPr>
          <p:cNvPr id="3" name="Content Placeholder 2"/>
          <p:cNvSpPr>
            <a:spLocks noGrp="1"/>
          </p:cNvSpPr>
          <p:nvPr>
            <p:ph idx="1"/>
          </p:nvPr>
        </p:nvSpPr>
        <p:spPr>
          <a:xfrm>
            <a:off x="152400" y="381000"/>
            <a:ext cx="8915400" cy="6324600"/>
          </a:xfrm>
        </p:spPr>
        <p:txBody>
          <a:bodyPr>
            <a:normAutofit fontScale="92500" lnSpcReduction="10000"/>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Putting it somewhat more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bluntly/directly/frankly,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Dovers</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(2002) asserted that: </a:t>
            </a:r>
          </a:p>
          <a:p>
            <a:pPr lvl="1"/>
            <a:r>
              <a:rPr lang="en-US" sz="3200"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and social issues matter, until it matters economically”. </a:t>
            </a:r>
            <a:endPar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Along similar lines, the Environmental Protection Authority (EPA) of Western Australia suggested that: </a:t>
            </a:r>
          </a:p>
          <a:p>
            <a:pPr lvl="1"/>
            <a:r>
              <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“traditional thinking is generally based on the model which sees the economy as the main game, with social and environmental issues peripheral” (EPA, 2004). </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integrated forms of impact assessment may simply serve to promote dominant economic perspectives over broader sustainability and environmental concerns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Scrase</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Sheate</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2002).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Integration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different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substantive (economic, social and environmental)</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aspects through EIA therefore has to be seen with some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skepticism / uncertainty. </a:t>
            </a:r>
            <a:endPar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9637347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381000"/>
          </a:xfrm>
        </p:spPr>
        <p:txBody>
          <a:bodyPr>
            <a:noAutofit/>
          </a:body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Actors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interacting in and through EIA </a:t>
            </a:r>
            <a:endPar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520890"/>
            <a:ext cx="8839200" cy="6260910"/>
          </a:xfrm>
        </p:spPr>
        <p:txBody>
          <a:bodyPr>
            <a:normAutofit fontScale="92500" lnSpcReduction="10000"/>
          </a:bodyPr>
          <a:lstStyle/>
          <a:p>
            <a:r>
              <a:rPr lang="en-US" dirty="0">
                <a:solidFill>
                  <a:srgbClr val="000000"/>
                </a:solidFill>
                <a:latin typeface="Times New Roman" panose="02020603050405020304" pitchFamily="18" charset="0"/>
                <a:cs typeface="Times New Roman" panose="02020603050405020304" pitchFamily="18" charset="0"/>
              </a:rPr>
              <a:t>EIA is a decision making support instrument which acts as a communication platform on which numerous actors come together and interact.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Regulators </a:t>
            </a:r>
            <a:r>
              <a:rPr lang="en-US" dirty="0">
                <a:solidFill>
                  <a:srgbClr val="000000"/>
                </a:solidFill>
                <a:latin typeface="Times New Roman" panose="02020603050405020304" pitchFamily="18" charset="0"/>
                <a:cs typeface="Times New Roman" panose="02020603050405020304" pitchFamily="18" charset="0"/>
              </a:rPr>
              <a:t>set the overall framework and monitor compliance with EIA legislation.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Developers </a:t>
            </a:r>
            <a:r>
              <a:rPr lang="en-US" dirty="0">
                <a:solidFill>
                  <a:srgbClr val="000000"/>
                </a:solidFill>
                <a:latin typeface="Times New Roman" panose="02020603050405020304" pitchFamily="18" charset="0"/>
                <a:cs typeface="Times New Roman" panose="02020603050405020304" pitchFamily="18" charset="0"/>
              </a:rPr>
              <a:t>need to apply the instrument and are supported by facilitators (i.e. consultants and advisors).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Furthermore</a:t>
            </a:r>
            <a:r>
              <a:rPr lang="en-US" dirty="0">
                <a:solidFill>
                  <a:srgbClr val="000000"/>
                </a:solidFill>
                <a:latin typeface="Times New Roman" panose="02020603050405020304" pitchFamily="18" charset="0"/>
                <a:cs typeface="Times New Roman" panose="02020603050405020304" pitchFamily="18" charset="0"/>
              </a:rPr>
              <a:t>, those potentially affected are given an opportunity to comment or, if they feel impacts are unacceptable, to object. Figure </a:t>
            </a:r>
            <a:r>
              <a:rPr lang="en-US" dirty="0" smtClean="0">
                <a:solidFill>
                  <a:srgbClr val="000000"/>
                </a:solidFill>
                <a:latin typeface="Times New Roman" panose="02020603050405020304" pitchFamily="18" charset="0"/>
                <a:cs typeface="Times New Roman" panose="02020603050405020304" pitchFamily="18" charset="0"/>
              </a:rPr>
              <a:t>below </a:t>
            </a:r>
            <a:r>
              <a:rPr lang="en-US" dirty="0">
                <a:solidFill>
                  <a:srgbClr val="000000"/>
                </a:solidFill>
                <a:latin typeface="Times New Roman" panose="02020603050405020304" pitchFamily="18" charset="0"/>
                <a:cs typeface="Times New Roman" panose="02020603050405020304" pitchFamily="18" charset="0"/>
              </a:rPr>
              <a:t>shows the actors coming together in and through </a:t>
            </a:r>
            <a:r>
              <a:rPr lang="en-US" dirty="0" smtClean="0">
                <a:solidFill>
                  <a:srgbClr val="000000"/>
                </a:solidFill>
                <a:latin typeface="Times New Roman" panose="02020603050405020304" pitchFamily="18" charset="0"/>
                <a:cs typeface="Times New Roman" panose="02020603050405020304" pitchFamily="18" charset="0"/>
              </a:rPr>
              <a:t>EIA.</a:t>
            </a:r>
          </a:p>
          <a:p>
            <a:r>
              <a:rPr lang="en-US" dirty="0" smtClean="0">
                <a:solidFill>
                  <a:srgbClr val="000000"/>
                </a:solidFill>
                <a:latin typeface="Times New Roman" panose="02020603050405020304" pitchFamily="18" charset="0"/>
                <a:cs typeface="Times New Roman" panose="02020603050405020304" pitchFamily="18" charset="0"/>
              </a:rPr>
              <a:t>These </a:t>
            </a:r>
            <a:r>
              <a:rPr lang="en-US" dirty="0">
                <a:solidFill>
                  <a:srgbClr val="000000"/>
                </a:solidFill>
                <a:latin typeface="Times New Roman" panose="02020603050405020304" pitchFamily="18" charset="0"/>
                <a:cs typeface="Times New Roman" panose="02020603050405020304" pitchFamily="18" charset="0"/>
              </a:rPr>
              <a:t>include the developers and their facilitators (consultants and other advisors).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Furthermore</a:t>
            </a:r>
            <a:r>
              <a:rPr lang="en-US" dirty="0">
                <a:solidFill>
                  <a:srgbClr val="000000"/>
                </a:solidFill>
                <a:latin typeface="Times New Roman" panose="02020603050405020304" pitchFamily="18" charset="0"/>
                <a:cs typeface="Times New Roman" panose="02020603050405020304" pitchFamily="18" charset="0"/>
              </a:rPr>
              <a:t>, it includes the affected parties (e.g. statutory </a:t>
            </a:r>
            <a:r>
              <a:rPr lang="en-US" dirty="0" smtClean="0">
                <a:solidFill>
                  <a:srgbClr val="000000"/>
                </a:solidFill>
                <a:latin typeface="Times New Roman" panose="02020603050405020304" pitchFamily="18" charset="0"/>
                <a:cs typeface="Times New Roman" panose="02020603050405020304" pitchFamily="18" charset="0"/>
              </a:rPr>
              <a:t>/ legislative bodies </a:t>
            </a:r>
            <a:r>
              <a:rPr lang="en-US" dirty="0">
                <a:solidFill>
                  <a:srgbClr val="000000"/>
                </a:solidFill>
                <a:latin typeface="Times New Roman" panose="02020603050405020304" pitchFamily="18" charset="0"/>
                <a:cs typeface="Times New Roman" panose="02020603050405020304" pitchFamily="18" charset="0"/>
              </a:rPr>
              <a:t>and the general public).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Finally</a:t>
            </a:r>
            <a:r>
              <a:rPr lang="en-US" dirty="0">
                <a:solidFill>
                  <a:srgbClr val="000000"/>
                </a:solidFill>
                <a:latin typeface="Times New Roman" panose="02020603050405020304" pitchFamily="18" charset="0"/>
                <a:cs typeface="Times New Roman" panose="02020603050405020304" pitchFamily="18" charset="0"/>
              </a:rPr>
              <a:t>, it includes those setting the rules for planning and EIA, i.e. the regulators.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7352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19" y="152400"/>
            <a:ext cx="8229600" cy="411162"/>
          </a:xfrm>
        </p:spPr>
        <p:txBody>
          <a:bodyPr>
            <a:normAutofit fontScale="90000"/>
          </a:bodyPr>
          <a:lstStyle/>
          <a:p>
            <a:pPr algn="l"/>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Figure : Actors interacting in EIA </a:t>
            </a:r>
            <a:endParaRPr lang="en-US" dirty="0"/>
          </a:p>
        </p:txBody>
      </p:sp>
      <p:pic>
        <p:nvPicPr>
          <p:cNvPr id="4" name="Content Placeholder 3"/>
          <p:cNvPicPr>
            <a:picLocks noGrp="1" noChangeAspect="1"/>
          </p:cNvPicPr>
          <p:nvPr>
            <p:ph idx="1"/>
          </p:nvPr>
        </p:nvPicPr>
        <p:blipFill>
          <a:blip r:embed="rId2"/>
          <a:stretch>
            <a:fillRect/>
          </a:stretch>
        </p:blipFill>
        <p:spPr>
          <a:xfrm>
            <a:off x="304800" y="1066800"/>
            <a:ext cx="3048000" cy="2286000"/>
          </a:xfrm>
          <a:prstGeom prst="rect">
            <a:avLst/>
          </a:prstGeom>
        </p:spPr>
      </p:pic>
      <p:pic>
        <p:nvPicPr>
          <p:cNvPr id="5" name="Picture 4"/>
          <p:cNvPicPr>
            <a:picLocks noChangeAspect="1"/>
          </p:cNvPicPr>
          <p:nvPr/>
        </p:nvPicPr>
        <p:blipFill>
          <a:blip r:embed="rId3"/>
          <a:stretch>
            <a:fillRect/>
          </a:stretch>
        </p:blipFill>
        <p:spPr>
          <a:xfrm>
            <a:off x="4225118" y="563562"/>
            <a:ext cx="4614082" cy="3292476"/>
          </a:xfrm>
          <a:prstGeom prst="rect">
            <a:avLst/>
          </a:prstGeom>
        </p:spPr>
      </p:pic>
      <p:pic>
        <p:nvPicPr>
          <p:cNvPr id="6" name="Picture 5"/>
          <p:cNvPicPr>
            <a:picLocks noChangeAspect="1"/>
          </p:cNvPicPr>
          <p:nvPr/>
        </p:nvPicPr>
        <p:blipFill>
          <a:blip r:embed="rId4"/>
          <a:stretch>
            <a:fillRect/>
          </a:stretch>
        </p:blipFill>
        <p:spPr>
          <a:xfrm>
            <a:off x="335506" y="3856038"/>
            <a:ext cx="3093493" cy="2773362"/>
          </a:xfrm>
          <a:prstGeom prst="rect">
            <a:avLst/>
          </a:prstGeom>
        </p:spPr>
      </p:pic>
      <p:pic>
        <p:nvPicPr>
          <p:cNvPr id="7" name="Picture 6"/>
          <p:cNvPicPr>
            <a:picLocks noChangeAspect="1"/>
          </p:cNvPicPr>
          <p:nvPr/>
        </p:nvPicPr>
        <p:blipFill>
          <a:blip r:embed="rId5"/>
          <a:stretch>
            <a:fillRect/>
          </a:stretch>
        </p:blipFill>
        <p:spPr>
          <a:xfrm>
            <a:off x="4225118" y="4343400"/>
            <a:ext cx="3699681" cy="2057400"/>
          </a:xfrm>
          <a:prstGeom prst="rect">
            <a:avLst/>
          </a:prstGeom>
        </p:spPr>
      </p:pic>
      <p:cxnSp>
        <p:nvCxnSpPr>
          <p:cNvPr id="9" name="Straight Arrow Connector 8"/>
          <p:cNvCxnSpPr/>
          <p:nvPr/>
        </p:nvCxnSpPr>
        <p:spPr>
          <a:xfrm flipV="1">
            <a:off x="5943600" y="3856038"/>
            <a:ext cx="0" cy="411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1981200"/>
            <a:ext cx="872318" cy="150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19818" y="2964259"/>
            <a:ext cx="931458" cy="8536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a:stretch>
            <a:fillRect/>
          </a:stretch>
        </p:blipFill>
        <p:spPr>
          <a:xfrm>
            <a:off x="1369456" y="3352799"/>
            <a:ext cx="542649" cy="503239"/>
          </a:xfrm>
          <a:prstGeom prst="rect">
            <a:avLst/>
          </a:prstGeom>
        </p:spPr>
      </p:pic>
      <p:cxnSp>
        <p:nvCxnSpPr>
          <p:cNvPr id="25" name="Straight Arrow Connector 24"/>
          <p:cNvCxnSpPr/>
          <p:nvPr/>
        </p:nvCxnSpPr>
        <p:spPr>
          <a:xfrm flipH="1" flipV="1">
            <a:off x="3319818" y="2964260"/>
            <a:ext cx="931458" cy="1379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429000" y="5562600"/>
            <a:ext cx="8222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3719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457200"/>
          </a:xfrm>
        </p:spPr>
        <p:txBody>
          <a:bodyPr>
            <a:noAutofit/>
          </a:bodyPr>
          <a:lstStyle/>
          <a:p>
            <a:pPr algn="l"/>
            <a:r>
              <a:rPr lang="en-US" sz="3600" b="1" dirty="0" smtClean="0">
                <a:solidFill>
                  <a:srgbClr val="003399"/>
                </a:solidFill>
                <a:latin typeface="Times New Roman" panose="02020603050405020304" pitchFamily="18" charset="0"/>
                <a:cs typeface="Times New Roman" panose="02020603050405020304" pitchFamily="18" charset="0"/>
              </a:rPr>
              <a:t>3. Organizational behavior</a:t>
            </a:r>
            <a:endParaRPr lang="en-US" sz="3600" b="1" dirty="0">
              <a:solidFill>
                <a:srgbClr val="00339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762000"/>
            <a:ext cx="8915400" cy="5943600"/>
          </a:xfrm>
        </p:spPr>
        <p:txBody>
          <a:bodyPr>
            <a:normAutofit/>
          </a:bodyPr>
          <a:lstStyle/>
          <a:p>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Organizational behavior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understood as the study of human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behavior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organizational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contexts. </a:t>
            </a:r>
            <a:endPar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 is both, on individual as well as group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behaviors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(including processes and actions; see Brooks, 2003). </a:t>
            </a:r>
            <a:endPar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study of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organizational behavior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developed in the management sciences. </a:t>
            </a:r>
            <a:endPar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 has roots in many traditional disciplines, including psychology, social psychology, sociology, anthropology, political science and economics. </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1562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l"/>
            <a:r>
              <a:rPr lang="en-US" sz="2800" b="1" dirty="0">
                <a:solidFill>
                  <a:srgbClr val="003399"/>
                </a:solidFill>
                <a:latin typeface="Times New Roman" panose="02020603050405020304" pitchFamily="18" charset="0"/>
                <a:cs typeface="Times New Roman" panose="02020603050405020304" pitchFamily="18" charset="0"/>
              </a:rPr>
              <a:t>Organizational </a:t>
            </a:r>
            <a:r>
              <a:rPr lang="en-US" sz="2800" b="1" dirty="0" smtClean="0">
                <a:solidFill>
                  <a:srgbClr val="003399"/>
                </a:solidFill>
                <a:latin typeface="Times New Roman" panose="02020603050405020304" pitchFamily="18" charset="0"/>
                <a:cs typeface="Times New Roman" panose="02020603050405020304" pitchFamily="18" charset="0"/>
              </a:rPr>
              <a:t>behavior…..</a:t>
            </a:r>
            <a:endParaRPr lang="en-US" sz="3600" dirty="0"/>
          </a:p>
        </p:txBody>
      </p:sp>
      <p:sp>
        <p:nvSpPr>
          <p:cNvPr id="3" name="Content Placeholder 2"/>
          <p:cNvSpPr>
            <a:spLocks noGrp="1"/>
          </p:cNvSpPr>
          <p:nvPr>
            <p:ph idx="1"/>
          </p:nvPr>
        </p:nvSpPr>
        <p:spPr>
          <a:xfrm>
            <a:off x="152400" y="457200"/>
            <a:ext cx="8839200" cy="6248400"/>
          </a:xfrm>
        </p:spPr>
        <p:txBody>
          <a:bodyPr>
            <a:normAutofit fontScale="92500" lnSpcReduction="10000"/>
          </a:bodyPr>
          <a:lstStyle/>
          <a:p>
            <a:pPr>
              <a:buFont typeface="Wingdings" panose="05000000000000000000" pitchFamily="2" charset="2"/>
              <a:buChar char="ü"/>
            </a:pPr>
            <a:r>
              <a:rPr lang="en-US" dirty="0">
                <a:solidFill>
                  <a:srgbClr val="000000"/>
                </a:solidFill>
                <a:latin typeface="Times New Roman" panose="02020603050405020304" pitchFamily="18" charset="0"/>
                <a:cs typeface="Times New Roman" panose="02020603050405020304" pitchFamily="18" charset="0"/>
              </a:rPr>
              <a:t>There are different dimensions of </a:t>
            </a:r>
            <a:r>
              <a:rPr lang="en-US" dirty="0" smtClean="0">
                <a:solidFill>
                  <a:srgbClr val="000000"/>
                </a:solidFill>
                <a:latin typeface="Times New Roman" panose="02020603050405020304" pitchFamily="18" charset="0"/>
                <a:cs typeface="Times New Roman" panose="02020603050405020304" pitchFamily="18" charset="0"/>
              </a:rPr>
              <a:t>organizational behavior </a:t>
            </a:r>
            <a:r>
              <a:rPr lang="en-US" dirty="0">
                <a:solidFill>
                  <a:srgbClr val="000000"/>
                </a:solidFill>
                <a:latin typeface="Times New Roman" panose="02020603050405020304" pitchFamily="18" charset="0"/>
                <a:cs typeface="Times New Roman" panose="02020603050405020304" pitchFamily="18" charset="0"/>
              </a:rPr>
              <a:t>that can be allocated to micro, macro, and </a:t>
            </a:r>
            <a:r>
              <a:rPr lang="en-US" dirty="0" err="1">
                <a:solidFill>
                  <a:srgbClr val="000000"/>
                </a:solidFill>
                <a:latin typeface="Times New Roman" panose="02020603050405020304" pitchFamily="18" charset="0"/>
                <a:cs typeface="Times New Roman" panose="02020603050405020304" pitchFamily="18" charset="0"/>
              </a:rPr>
              <a:t>meso</a:t>
            </a:r>
            <a:r>
              <a:rPr lang="en-US" dirty="0">
                <a:solidFill>
                  <a:srgbClr val="000000"/>
                </a:solidFill>
                <a:latin typeface="Times New Roman" panose="02020603050405020304" pitchFamily="18" charset="0"/>
                <a:cs typeface="Times New Roman" panose="02020603050405020304" pitchFamily="18" charset="0"/>
              </a:rPr>
              <a:t> scales. </a:t>
            </a:r>
            <a:endParaRPr lang="en-US" dirty="0" smtClean="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smtClean="0">
                <a:solidFill>
                  <a:srgbClr val="000000"/>
                </a:solidFill>
                <a:latin typeface="Times New Roman" panose="02020603050405020304" pitchFamily="18" charset="0"/>
                <a:cs typeface="Times New Roman" panose="02020603050405020304" pitchFamily="18" charset="0"/>
              </a:rPr>
              <a:t>Micro </a:t>
            </a:r>
            <a:r>
              <a:rPr lang="en-US" dirty="0">
                <a:solidFill>
                  <a:srgbClr val="000000"/>
                </a:solidFill>
                <a:latin typeface="Times New Roman" panose="02020603050405020304" pitchFamily="18" charset="0"/>
                <a:cs typeface="Times New Roman" panose="02020603050405020304" pitchFamily="18" charset="0"/>
              </a:rPr>
              <a:t>themes are psychological principles that govern the exercise of leadership, motivation, decision-making, negotiation, and creativity. </a:t>
            </a:r>
            <a:endParaRPr lang="en-US" dirty="0" smtClean="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smtClean="0">
                <a:solidFill>
                  <a:srgbClr val="000000"/>
                </a:solidFill>
                <a:latin typeface="Times New Roman" panose="02020603050405020304" pitchFamily="18" charset="0"/>
                <a:cs typeface="Times New Roman" panose="02020603050405020304" pitchFamily="18" charset="0"/>
              </a:rPr>
              <a:t>Macro </a:t>
            </a:r>
            <a:r>
              <a:rPr lang="en-US" dirty="0">
                <a:solidFill>
                  <a:srgbClr val="000000"/>
                </a:solidFill>
                <a:latin typeface="Times New Roman" panose="02020603050405020304" pitchFamily="18" charset="0"/>
                <a:cs typeface="Times New Roman" panose="02020603050405020304" pitchFamily="18" charset="0"/>
              </a:rPr>
              <a:t>themes consist of sociological, cultural and institutional factors shaping </a:t>
            </a:r>
            <a:r>
              <a:rPr lang="en-US" dirty="0" smtClean="0">
                <a:solidFill>
                  <a:srgbClr val="000000"/>
                </a:solidFill>
                <a:latin typeface="Times New Roman" panose="02020603050405020304" pitchFamily="18" charset="0"/>
                <a:cs typeface="Times New Roman" panose="02020603050405020304" pitchFamily="18" charset="0"/>
              </a:rPr>
              <a:t>organizational </a:t>
            </a:r>
            <a:r>
              <a:rPr lang="en-US" dirty="0">
                <a:solidFill>
                  <a:srgbClr val="000000"/>
                </a:solidFill>
                <a:latin typeface="Times New Roman" panose="02020603050405020304" pitchFamily="18" charset="0"/>
                <a:cs typeface="Times New Roman" panose="02020603050405020304" pitchFamily="18" charset="0"/>
              </a:rPr>
              <a:t>structures and systems, </a:t>
            </a:r>
            <a:r>
              <a:rPr lang="en-US" dirty="0" smtClean="0">
                <a:solidFill>
                  <a:srgbClr val="000000"/>
                </a:solidFill>
                <a:latin typeface="Times New Roman" panose="02020603050405020304" pitchFamily="18" charset="0"/>
                <a:cs typeface="Times New Roman" panose="02020603050405020304" pitchFamily="18" charset="0"/>
              </a:rPr>
              <a:t>inter- organizational </a:t>
            </a:r>
            <a:r>
              <a:rPr lang="en-US" dirty="0">
                <a:solidFill>
                  <a:srgbClr val="000000"/>
                </a:solidFill>
                <a:latin typeface="Times New Roman" panose="02020603050405020304" pitchFamily="18" charset="0"/>
                <a:cs typeface="Times New Roman" panose="02020603050405020304" pitchFamily="18" charset="0"/>
              </a:rPr>
              <a:t>relationships, and networks. </a:t>
            </a:r>
            <a:endParaRPr lang="en-US" dirty="0" smtClean="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smtClean="0">
                <a:solidFill>
                  <a:srgbClr val="000000"/>
                </a:solidFill>
                <a:latin typeface="Times New Roman" panose="02020603050405020304" pitchFamily="18" charset="0"/>
                <a:cs typeface="Times New Roman" panose="02020603050405020304" pitchFamily="18" charset="0"/>
              </a:rPr>
              <a:t>Finally</a:t>
            </a:r>
            <a:r>
              <a:rPr lang="en-US" dirty="0">
                <a:solidFill>
                  <a:srgbClr val="000000"/>
                </a:solidFill>
                <a:latin typeface="Times New Roman" panose="02020603050405020304" pitchFamily="18" charset="0"/>
                <a:cs typeface="Times New Roman" panose="02020603050405020304" pitchFamily="18" charset="0"/>
              </a:rPr>
              <a:t>, in between the micro and macro scales are "</a:t>
            </a:r>
            <a:r>
              <a:rPr lang="en-US" dirty="0" err="1">
                <a:solidFill>
                  <a:srgbClr val="000000"/>
                </a:solidFill>
                <a:latin typeface="Times New Roman" panose="02020603050405020304" pitchFamily="18" charset="0"/>
                <a:cs typeface="Times New Roman" panose="02020603050405020304" pitchFamily="18" charset="0"/>
              </a:rPr>
              <a:t>meso</a:t>
            </a:r>
            <a:r>
              <a:rPr lang="en-US" dirty="0">
                <a:solidFill>
                  <a:srgbClr val="000000"/>
                </a:solidFill>
                <a:latin typeface="Times New Roman" panose="02020603050405020304" pitchFamily="18" charset="0"/>
                <a:cs typeface="Times New Roman" panose="02020603050405020304" pitchFamily="18" charset="0"/>
              </a:rPr>
              <a:t>" factors, including teamwork, group dynamics, and </a:t>
            </a:r>
            <a:r>
              <a:rPr lang="en-US" dirty="0" smtClean="0">
                <a:solidFill>
                  <a:srgbClr val="000000"/>
                </a:solidFill>
                <a:latin typeface="Times New Roman" panose="02020603050405020304" pitchFamily="18" charset="0"/>
                <a:cs typeface="Times New Roman" panose="02020603050405020304" pitchFamily="18" charset="0"/>
              </a:rPr>
              <a:t>organizational </a:t>
            </a:r>
            <a:r>
              <a:rPr lang="en-US" dirty="0">
                <a:solidFill>
                  <a:srgbClr val="000000"/>
                </a:solidFill>
                <a:latin typeface="Times New Roman" panose="02020603050405020304" pitchFamily="18" charset="0"/>
                <a:cs typeface="Times New Roman" panose="02020603050405020304" pitchFamily="18" charset="0"/>
              </a:rPr>
              <a:t>culture (London Business School, 2007). </a:t>
            </a:r>
            <a:endParaRPr lang="en-US" dirty="0" smtClean="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smtClean="0">
                <a:solidFill>
                  <a:srgbClr val="000000"/>
                </a:solidFill>
                <a:latin typeface="Times New Roman" panose="02020603050405020304" pitchFamily="18" charset="0"/>
                <a:cs typeface="Times New Roman" panose="02020603050405020304" pitchFamily="18" charset="0"/>
              </a:rPr>
              <a:t>There </a:t>
            </a:r>
            <a:r>
              <a:rPr lang="en-US" dirty="0">
                <a:solidFill>
                  <a:srgbClr val="000000"/>
                </a:solidFill>
                <a:latin typeface="Times New Roman" panose="02020603050405020304" pitchFamily="18" charset="0"/>
                <a:cs typeface="Times New Roman" panose="02020603050405020304" pitchFamily="18" charset="0"/>
              </a:rPr>
              <a:t>are three overarching themes in </a:t>
            </a:r>
            <a:r>
              <a:rPr lang="en-US" dirty="0" smtClean="0">
                <a:solidFill>
                  <a:srgbClr val="000000"/>
                </a:solidFill>
                <a:latin typeface="Times New Roman" panose="02020603050405020304" pitchFamily="18" charset="0"/>
                <a:cs typeface="Times New Roman" panose="02020603050405020304" pitchFamily="18" charset="0"/>
              </a:rPr>
              <a:t>organizational </a:t>
            </a:r>
            <a:r>
              <a:rPr lang="en-US" dirty="0">
                <a:solidFill>
                  <a:srgbClr val="000000"/>
                </a:solidFill>
                <a:latin typeface="Times New Roman" panose="02020603050405020304" pitchFamily="18" charset="0"/>
                <a:cs typeface="Times New Roman" panose="02020603050405020304" pitchFamily="18" charset="0"/>
              </a:rPr>
              <a:t>management, including (Brooks, 2003): </a:t>
            </a:r>
          </a:p>
          <a:p>
            <a:pPr lvl="1"/>
            <a:r>
              <a:rPr lang="en-US" sz="33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33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 of change, </a:t>
            </a:r>
          </a:p>
          <a:p>
            <a:pPr lvl="1"/>
            <a:r>
              <a:rPr lang="en-US" sz="33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communication</a:t>
            </a:r>
            <a:r>
              <a:rPr lang="en-US" sz="33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p>
          <a:p>
            <a:pPr lvl="1"/>
            <a:r>
              <a:rPr lang="en-US" sz="33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a:t>
            </a:r>
            <a:r>
              <a:rPr lang="en-US" sz="33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7860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629400"/>
          </a:xfrm>
        </p:spPr>
        <p:txBody>
          <a:bodyPr>
            <a:normAutofit/>
          </a:bodyPr>
          <a:lstStyle/>
          <a:p>
            <a:pPr marL="225425" indent="-225425">
              <a:tabLst>
                <a:tab pos="2233613" algn="l"/>
              </a:tabLst>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Recommendations resulting from EIA may lead to </a:t>
            </a:r>
            <a:r>
              <a:rPr lang="en-US" sz="36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redesigning some project components and suggest changes affecting project viability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or </a:t>
            </a: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causing delays in project implementation</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225425" indent="-225425">
              <a:tabLst>
                <a:tab pos="2233613" algn="l"/>
              </a:tabLst>
            </a:pPr>
            <a:r>
              <a:rPr lang="en-US" sz="36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Environmental Impact Assessment is a part of project preparation. </a:t>
            </a:r>
          </a:p>
          <a:p>
            <a:pPr marL="225425" indent="-225425">
              <a:tabLst>
                <a:tab pos="2233613" algn="l"/>
              </a:tabLst>
            </a:pP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Close integration of EIA with others aspects of project preparation ensures that: environmental considerations are given due weight in project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selection, sitting and designing decisions.</a:t>
            </a:r>
          </a:p>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28600"/>
          </a:xfrm>
        </p:spPr>
        <p:txBody>
          <a:bodyPr>
            <a:normAutofit fontScale="90000"/>
          </a:bodyPr>
          <a:lstStyle/>
          <a:p>
            <a:pPr algn="l"/>
            <a:r>
              <a:rPr lang="en-US" sz="2800" b="1" dirty="0">
                <a:solidFill>
                  <a:srgbClr val="003399"/>
                </a:solidFill>
                <a:latin typeface="Times New Roman" panose="02020603050405020304" pitchFamily="18" charset="0"/>
                <a:cs typeface="Times New Roman" panose="02020603050405020304" pitchFamily="18" charset="0"/>
              </a:rPr>
              <a:t>Organizational behavior…..</a:t>
            </a:r>
            <a:endParaRPr lang="en-US" dirty="0"/>
          </a:p>
        </p:txBody>
      </p:sp>
      <p:sp>
        <p:nvSpPr>
          <p:cNvPr id="3" name="Content Placeholder 2"/>
          <p:cNvSpPr>
            <a:spLocks noGrp="1"/>
          </p:cNvSpPr>
          <p:nvPr>
            <p:ph idx="1"/>
          </p:nvPr>
        </p:nvSpPr>
        <p:spPr>
          <a:xfrm>
            <a:off x="152400" y="457200"/>
            <a:ext cx="8839200" cy="6248400"/>
          </a:xfrm>
        </p:spPr>
        <p:txBody>
          <a:bodyPr>
            <a:noAutofit/>
          </a:bodyPr>
          <a:lstStyle/>
          <a:p>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three areas influence an </a:t>
            </a:r>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organization's </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competitiveness and ability to meet its objectives. </a:t>
            </a:r>
            <a:endPar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Overall</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developing a good understanding of </a:t>
            </a:r>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organizational behavior </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should enable those in charge of an </a:t>
            </a:r>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 </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in the case of EIA, of a decision process) to </a:t>
            </a:r>
          </a:p>
          <a:p>
            <a:pPr lvl="1"/>
            <a:r>
              <a:rPr lang="en-US" sz="21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“explain and predict human </a:t>
            </a:r>
            <a:r>
              <a:rPr lang="en-US" sz="2100"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behavior </a:t>
            </a:r>
            <a:r>
              <a:rPr lang="en-US" sz="21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100"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organizations </a:t>
            </a:r>
            <a:r>
              <a:rPr lang="en-US" sz="21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even control it if appropriate” </a:t>
            </a:r>
            <a:r>
              <a:rPr lang="en-US" sz="2100"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Generally speaking, a good understanding of </a:t>
            </a:r>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organizational behavior </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help decision makers to </a:t>
            </a:r>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optimize </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conditions for smoother processes and more effective outcomes. </a:t>
            </a:r>
            <a:endPar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Subsequently</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selected number of theories and models that are relevant for EIA will be introduced. </a:t>
            </a:r>
            <a:endPar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 theories of motivation and goal setting as well as SMART metrics. </a:t>
            </a:r>
            <a:endPar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Furthermore</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organizational </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and the role of power are explored. </a:t>
            </a:r>
            <a:endPar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Political </a:t>
            </a:r>
            <a:r>
              <a:rPr lang="en-US" sz="21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processes and knowledge on how to support conflict resolution are discussed and factors for the successful construction of an environmental problem are introduced. </a:t>
            </a:r>
            <a:endPar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9841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81000"/>
          </a:xfrm>
        </p:spPr>
        <p:txBody>
          <a:bodyPr>
            <a:noAutofit/>
          </a:bodyPr>
          <a:lstStyle/>
          <a:p>
            <a:pPr algn="l"/>
            <a:r>
              <a:rPr lang="en-US" sz="2800" b="1" dirty="0" smtClean="0">
                <a:solidFill>
                  <a:srgbClr val="003399"/>
                </a:solidFill>
                <a:latin typeface="Times New Roman" panose="02020603050405020304" pitchFamily="18" charset="0"/>
                <a:cs typeface="Times New Roman" panose="02020603050405020304" pitchFamily="18" charset="0"/>
              </a:rPr>
              <a:t>3.1. </a:t>
            </a:r>
            <a:r>
              <a:rPr lang="en-US" sz="2800" b="1" dirty="0">
                <a:solidFill>
                  <a:srgbClr val="003399"/>
                </a:solidFill>
                <a:latin typeface="Times New Roman" panose="02020603050405020304" pitchFamily="18" charset="0"/>
                <a:cs typeface="Times New Roman" panose="02020603050405020304" pitchFamily="18" charset="0"/>
              </a:rPr>
              <a:t>Motivation, goal setting theory and SMART metrics </a:t>
            </a:r>
          </a:p>
        </p:txBody>
      </p:sp>
      <p:sp>
        <p:nvSpPr>
          <p:cNvPr id="3" name="Content Placeholder 2"/>
          <p:cNvSpPr>
            <a:spLocks noGrp="1"/>
          </p:cNvSpPr>
          <p:nvPr>
            <p:ph idx="1"/>
          </p:nvPr>
        </p:nvSpPr>
        <p:spPr>
          <a:xfrm>
            <a:off x="152400" y="685800"/>
            <a:ext cx="8839200" cy="6019800"/>
          </a:xfrm>
        </p:spPr>
        <p:txBody>
          <a:bodyPr>
            <a:noAutofit/>
          </a:bodyPr>
          <a:lstStyle/>
          <a:p>
            <a:r>
              <a:rPr lang="en-US" sz="2400" dirty="0">
                <a:latin typeface="Times New Roman" panose="02020603050405020304" pitchFamily="18" charset="0"/>
                <a:cs typeface="Times New Roman" panose="02020603050405020304" pitchFamily="18" charset="0"/>
              </a:rPr>
              <a:t>Theories of motivation include Maslow’s hierarchy of needs.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Developed </a:t>
            </a:r>
            <a:r>
              <a:rPr lang="en-US" sz="2400" dirty="0">
                <a:latin typeface="Times New Roman" panose="02020603050405020304" pitchFamily="18" charset="0"/>
                <a:cs typeface="Times New Roman" panose="02020603050405020304" pitchFamily="18" charset="0"/>
              </a:rPr>
              <a:t>in 1943, this model of human motivation is based on a pyramid, which has physiological needs (food, water, shelter, and clothing) at the bottom of the hierarchy, followed by security needs, love and belonging needs, esteem needs, and finally at the top of the pyramid growth needs.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lower needs are the most powerful and </a:t>
            </a:r>
            <a:r>
              <a:rPr lang="en-US" sz="2400" dirty="0" smtClean="0">
                <a:latin typeface="Times New Roman" panose="02020603050405020304" pitchFamily="18" charset="0"/>
                <a:cs typeface="Times New Roman" panose="02020603050405020304" pitchFamily="18" charset="0"/>
              </a:rPr>
              <a:t>instinctive.</a:t>
            </a:r>
          </a:p>
          <a:p>
            <a:r>
              <a:rPr lang="en-US" sz="2400" dirty="0" smtClean="0">
                <a:latin typeface="Times New Roman" panose="02020603050405020304" pitchFamily="18" charset="0"/>
                <a:cs typeface="Times New Roman" panose="02020603050405020304" pitchFamily="18" charset="0"/>
              </a:rPr>
              <a:t>Maslow’s </a:t>
            </a:r>
            <a:r>
              <a:rPr lang="en-US" sz="2400" dirty="0">
                <a:latin typeface="Times New Roman" panose="02020603050405020304" pitchFamily="18" charset="0"/>
                <a:cs typeface="Times New Roman" panose="02020603050405020304" pitchFamily="18" charset="0"/>
              </a:rPr>
              <a:t>pyramid helps explain why people, especially those in marginal circumstances, are likely to support options and alternatives that will help them meeting their basic needs.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regards to EIA, what is of particular interest is that people affected by projects may have an interest in safeguarding the environment, because they depend on it for their basic needs (i.e. air, water, food, and shelter). </a:t>
            </a:r>
          </a:p>
        </p:txBody>
      </p:sp>
    </p:spTree>
    <p:extLst>
      <p:ext uri="{BB962C8B-B14F-4D97-AF65-F5344CB8AC3E}">
        <p14:creationId xmlns:p14="http://schemas.microsoft.com/office/powerpoint/2010/main" val="415968434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a:bodyPr>
          <a:lstStyle/>
          <a:p>
            <a:r>
              <a:rPr lang="en-US" sz="3200" dirty="0">
                <a:solidFill>
                  <a:srgbClr val="000000"/>
                </a:solidFill>
                <a:latin typeface="Times New Roman" panose="02020603050405020304" pitchFamily="18" charset="0"/>
                <a:cs typeface="Times New Roman" panose="02020603050405020304" pitchFamily="18" charset="0"/>
              </a:rPr>
              <a:t>Goal setting theory provides for another motivation-related model, which was developed first over 50 years ago by Locke. </a:t>
            </a:r>
            <a:endParaRPr lang="en-US" sz="3200" dirty="0" smtClean="0">
              <a:solidFill>
                <a:srgbClr val="000000"/>
              </a:solidFill>
              <a:latin typeface="Times New Roman" panose="02020603050405020304" pitchFamily="18" charset="0"/>
              <a:cs typeface="Times New Roman" panose="02020603050405020304" pitchFamily="18" charset="0"/>
            </a:endParaRPr>
          </a:p>
          <a:p>
            <a:r>
              <a:rPr lang="en-US" sz="3200" dirty="0" smtClean="0">
                <a:solidFill>
                  <a:srgbClr val="000000"/>
                </a:solidFill>
                <a:latin typeface="Times New Roman" panose="02020603050405020304" pitchFamily="18" charset="0"/>
                <a:cs typeface="Times New Roman" panose="02020603050405020304" pitchFamily="18" charset="0"/>
              </a:rPr>
              <a:t>This </a:t>
            </a:r>
            <a:r>
              <a:rPr lang="en-US" sz="3200" dirty="0">
                <a:solidFill>
                  <a:srgbClr val="000000"/>
                </a:solidFill>
                <a:latin typeface="Times New Roman" panose="02020603050405020304" pitchFamily="18" charset="0"/>
                <a:cs typeface="Times New Roman" panose="02020603050405020304" pitchFamily="18" charset="0"/>
              </a:rPr>
              <a:t>concept thinks of goals as being motivators. Five areas should be considered when setting goals, namely: </a:t>
            </a:r>
          </a:p>
          <a:p>
            <a:pPr marL="971550" lvl="1" indent="-514350">
              <a:buFont typeface="+mj-lt"/>
              <a:buAutoNum type="arabicPeriod"/>
            </a:pPr>
            <a:r>
              <a:rPr lang="en-US" sz="4000" dirty="0" smtClean="0">
                <a:solidFill>
                  <a:srgbClr val="000000"/>
                </a:solidFill>
                <a:latin typeface="Times New Roman" panose="02020603050405020304" pitchFamily="18" charset="0"/>
                <a:cs typeface="Times New Roman" panose="02020603050405020304" pitchFamily="18" charset="0"/>
              </a:rPr>
              <a:t>goal </a:t>
            </a:r>
            <a:r>
              <a:rPr lang="en-US" sz="4000" dirty="0">
                <a:solidFill>
                  <a:srgbClr val="000000"/>
                </a:solidFill>
                <a:latin typeface="Times New Roman" panose="02020603050405020304" pitchFamily="18" charset="0"/>
                <a:cs typeface="Times New Roman" panose="02020603050405020304" pitchFamily="18" charset="0"/>
              </a:rPr>
              <a:t>clarity; </a:t>
            </a:r>
          </a:p>
          <a:p>
            <a:pPr marL="971550" lvl="1" indent="-514350">
              <a:buFont typeface="+mj-lt"/>
              <a:buAutoNum type="arabicPeriod"/>
            </a:pPr>
            <a:r>
              <a:rPr lang="en-US" sz="4000" dirty="0" smtClean="0">
                <a:solidFill>
                  <a:srgbClr val="000000"/>
                </a:solidFill>
                <a:latin typeface="Times New Roman" panose="02020603050405020304" pitchFamily="18" charset="0"/>
                <a:cs typeface="Times New Roman" panose="02020603050405020304" pitchFamily="18" charset="0"/>
              </a:rPr>
              <a:t>level </a:t>
            </a:r>
            <a:r>
              <a:rPr lang="en-US" sz="4000" dirty="0">
                <a:solidFill>
                  <a:srgbClr val="000000"/>
                </a:solidFill>
                <a:latin typeface="Times New Roman" panose="02020603050405020304" pitchFamily="18" charset="0"/>
                <a:cs typeface="Times New Roman" panose="02020603050405020304" pitchFamily="18" charset="0"/>
              </a:rPr>
              <a:t>of challenge; </a:t>
            </a:r>
          </a:p>
          <a:p>
            <a:pPr marL="971550" lvl="1" indent="-514350">
              <a:buFont typeface="+mj-lt"/>
              <a:buAutoNum type="arabicPeriod"/>
            </a:pPr>
            <a:r>
              <a:rPr lang="en-US" sz="4000" dirty="0" smtClean="0">
                <a:solidFill>
                  <a:srgbClr val="000000"/>
                </a:solidFill>
                <a:latin typeface="Times New Roman" panose="02020603050405020304" pitchFamily="18" charset="0"/>
                <a:cs typeface="Times New Roman" panose="02020603050405020304" pitchFamily="18" charset="0"/>
              </a:rPr>
              <a:t>commitment </a:t>
            </a:r>
            <a:r>
              <a:rPr lang="en-US" sz="4000" dirty="0">
                <a:solidFill>
                  <a:srgbClr val="000000"/>
                </a:solidFill>
                <a:latin typeface="Times New Roman" panose="02020603050405020304" pitchFamily="18" charset="0"/>
                <a:cs typeface="Times New Roman" panose="02020603050405020304" pitchFamily="18" charset="0"/>
              </a:rPr>
              <a:t>(buy in); </a:t>
            </a:r>
          </a:p>
          <a:p>
            <a:pPr marL="971550" lvl="1" indent="-514350">
              <a:buFont typeface="+mj-lt"/>
              <a:buAutoNum type="arabicPeriod"/>
            </a:pPr>
            <a:r>
              <a:rPr lang="en-US" sz="4000" dirty="0" smtClean="0">
                <a:solidFill>
                  <a:srgbClr val="000000"/>
                </a:solidFill>
                <a:latin typeface="Times New Roman" panose="02020603050405020304" pitchFamily="18" charset="0"/>
                <a:cs typeface="Times New Roman" panose="02020603050405020304" pitchFamily="18" charset="0"/>
              </a:rPr>
              <a:t>feedback</a:t>
            </a:r>
            <a:r>
              <a:rPr lang="en-US" sz="4000" dirty="0">
                <a:solidFill>
                  <a:srgbClr val="000000"/>
                </a:solidFill>
                <a:latin typeface="Times New Roman" panose="02020603050405020304" pitchFamily="18" charset="0"/>
                <a:cs typeface="Times New Roman" panose="02020603050405020304" pitchFamily="18" charset="0"/>
              </a:rPr>
              <a:t>; and </a:t>
            </a:r>
          </a:p>
          <a:p>
            <a:pPr marL="971550" lvl="1" indent="-514350">
              <a:buFont typeface="+mj-lt"/>
              <a:buAutoNum type="arabicPeriod"/>
            </a:pPr>
            <a:r>
              <a:rPr lang="en-US" sz="4000" dirty="0" smtClean="0">
                <a:solidFill>
                  <a:srgbClr val="000000"/>
                </a:solidFill>
                <a:latin typeface="Times New Roman" panose="02020603050405020304" pitchFamily="18" charset="0"/>
                <a:cs typeface="Times New Roman" panose="02020603050405020304" pitchFamily="18" charset="0"/>
              </a:rPr>
              <a:t>task </a:t>
            </a:r>
            <a:r>
              <a:rPr lang="en-US" sz="4000" dirty="0">
                <a:solidFill>
                  <a:srgbClr val="000000"/>
                </a:solidFill>
                <a:latin typeface="Times New Roman" panose="02020603050405020304" pitchFamily="18" charset="0"/>
                <a:cs typeface="Times New Roman" panose="02020603050405020304" pitchFamily="18" charset="0"/>
              </a:rPr>
              <a:t>complexity. </a:t>
            </a:r>
          </a:p>
          <a:p>
            <a:pPr marL="514350" indent="-514350">
              <a:buFont typeface="+mj-lt"/>
              <a:buAutoNum type="arabicPeriod"/>
            </a:pPr>
            <a:endParaRPr lang="en-US" dirty="0"/>
          </a:p>
        </p:txBody>
      </p:sp>
    </p:spTree>
    <p:extLst>
      <p:ext uri="{BB962C8B-B14F-4D97-AF65-F5344CB8AC3E}">
        <p14:creationId xmlns:p14="http://schemas.microsoft.com/office/powerpoint/2010/main" val="2389557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44" y="0"/>
            <a:ext cx="9035955" cy="6705600"/>
          </a:xfrm>
        </p:spPr>
        <p:txBody>
          <a:bodyPr>
            <a:noAutofit/>
          </a:bodyPr>
          <a:lstStyle/>
          <a:p>
            <a:r>
              <a:rPr lang="en-US" sz="2400" dirty="0">
                <a:solidFill>
                  <a:srgbClr val="000000"/>
                </a:solidFill>
                <a:latin typeface="Times New Roman" panose="02020603050405020304" pitchFamily="18" charset="0"/>
                <a:cs typeface="Times New Roman" panose="02020603050405020304" pitchFamily="18" charset="0"/>
              </a:rPr>
              <a:t>Understanding these five areas can help making EIA processes more effective.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Feedback </a:t>
            </a:r>
            <a:r>
              <a:rPr lang="en-US" sz="2400" dirty="0">
                <a:solidFill>
                  <a:srgbClr val="000000"/>
                </a:solidFill>
                <a:latin typeface="Times New Roman" panose="02020603050405020304" pitchFamily="18" charset="0"/>
                <a:cs typeface="Times New Roman" panose="02020603050405020304" pitchFamily="18" charset="0"/>
              </a:rPr>
              <a:t>is seen to be a particular important motivator.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Commitment </a:t>
            </a:r>
            <a:r>
              <a:rPr lang="en-US" sz="2400" dirty="0">
                <a:solidFill>
                  <a:srgbClr val="000000"/>
                </a:solidFill>
                <a:latin typeface="Times New Roman" panose="02020603050405020304" pitchFamily="18" charset="0"/>
                <a:cs typeface="Times New Roman" panose="02020603050405020304" pitchFamily="18" charset="0"/>
              </a:rPr>
              <a:t>is connected with the presence of values in many processes, including cultural, religious and others.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This </a:t>
            </a:r>
            <a:r>
              <a:rPr lang="en-US" sz="2400" dirty="0">
                <a:solidFill>
                  <a:srgbClr val="000000"/>
                </a:solidFill>
                <a:latin typeface="Times New Roman" panose="02020603050405020304" pitchFamily="18" charset="0"/>
                <a:cs typeface="Times New Roman" panose="02020603050405020304" pitchFamily="18" charset="0"/>
              </a:rPr>
              <a:t>implies that people are likely to perform better with regards to a goal if this is consistent with their own values and personal standards.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Finally</a:t>
            </a:r>
            <a:r>
              <a:rPr lang="en-US" sz="2400" dirty="0">
                <a:solidFill>
                  <a:srgbClr val="000000"/>
                </a:solidFill>
                <a:latin typeface="Times New Roman" panose="02020603050405020304" pitchFamily="18" charset="0"/>
                <a:cs typeface="Times New Roman" panose="02020603050405020304" pitchFamily="18" charset="0"/>
              </a:rPr>
              <a:t>, recognition and improved reputation is an important motivational factor. </a:t>
            </a:r>
          </a:p>
          <a:p>
            <a:r>
              <a:rPr lang="en-US" sz="2400" dirty="0">
                <a:solidFill>
                  <a:srgbClr val="000000"/>
                </a:solidFill>
                <a:latin typeface="Times New Roman" panose="02020603050405020304" pitchFamily="18" charset="0"/>
                <a:cs typeface="Times New Roman" panose="02020603050405020304" pitchFamily="18" charset="0"/>
              </a:rPr>
              <a:t>In management, the acronym SMART is frequently used.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This </a:t>
            </a:r>
            <a:r>
              <a:rPr lang="en-US" sz="2400" dirty="0">
                <a:solidFill>
                  <a:srgbClr val="000000"/>
                </a:solidFill>
                <a:latin typeface="Times New Roman" panose="02020603050405020304" pitchFamily="18" charset="0"/>
                <a:cs typeface="Times New Roman" panose="02020603050405020304" pitchFamily="18" charset="0"/>
              </a:rPr>
              <a:t>stands for goals and objectives that are Specific, Measurable, Attainable (or Agreed), Relevant (or Realistic) and Time-bound.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cs typeface="Times New Roman" panose="02020603050405020304" pitchFamily="18" charset="0"/>
              </a:rPr>
              <a:t>ideas on goals and motivation presented in this section should be born in mind when designing EIA objectives, follow-up, monitoring and evaluation criteria.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They </a:t>
            </a:r>
            <a:r>
              <a:rPr lang="en-US" sz="2400" dirty="0">
                <a:solidFill>
                  <a:srgbClr val="000000"/>
                </a:solidFill>
                <a:latin typeface="Times New Roman" panose="02020603050405020304" pitchFamily="18" charset="0"/>
                <a:cs typeface="Times New Roman" panose="02020603050405020304" pitchFamily="18" charset="0"/>
              </a:rPr>
              <a:t>can help to motivate collaborators and relevant stakeholders.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4268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 y="76200"/>
            <a:ext cx="9058701" cy="381000"/>
          </a:xfrm>
        </p:spPr>
        <p:txBody>
          <a:bodyPr>
            <a:noAutofit/>
          </a:bodyPr>
          <a:lstStyle/>
          <a:p>
            <a:pPr algn="l"/>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 Organizational learning</a:t>
            </a:r>
            <a:endPar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748" y="457200"/>
            <a:ext cx="8915399" cy="6324600"/>
          </a:xfrm>
        </p:spPr>
        <p:txBody>
          <a:bodyPr>
            <a:normAutofit/>
          </a:bodyPr>
          <a:lstStyle/>
          <a:p>
            <a:r>
              <a:rPr lang="en-US" dirty="0">
                <a:solidFill>
                  <a:srgbClr val="000000"/>
                </a:solidFill>
                <a:latin typeface="Times New Roman" panose="02020603050405020304" pitchFamily="18" charset="0"/>
                <a:cs typeface="Times New Roman" panose="02020603050405020304" pitchFamily="18" charset="0"/>
              </a:rPr>
              <a:t>In recent years, enabling individual, organizational and wider social learning has increasingly been portrayed as being one of EIA’s main roles.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In </a:t>
            </a:r>
            <a:r>
              <a:rPr lang="en-US" dirty="0">
                <a:solidFill>
                  <a:srgbClr val="000000"/>
                </a:solidFill>
                <a:latin typeface="Times New Roman" panose="02020603050405020304" pitchFamily="18" charset="0"/>
                <a:cs typeface="Times New Roman" panose="02020603050405020304" pitchFamily="18" charset="0"/>
              </a:rPr>
              <a:t>this context, many authors have drawn on Kolb’s work who saw learning as a continuous process of experience, reflection, and action.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His </a:t>
            </a:r>
            <a:r>
              <a:rPr lang="en-US" dirty="0">
                <a:solidFill>
                  <a:srgbClr val="000000"/>
                </a:solidFill>
                <a:latin typeface="Times New Roman" panose="02020603050405020304" pitchFamily="18" charset="0"/>
                <a:cs typeface="Times New Roman" panose="02020603050405020304" pitchFamily="18" charset="0"/>
              </a:rPr>
              <a:t>model </a:t>
            </a:r>
            <a:r>
              <a:rPr lang="en-US" dirty="0" smtClean="0">
                <a:solidFill>
                  <a:srgbClr val="000000"/>
                </a:solidFill>
                <a:latin typeface="Times New Roman" panose="02020603050405020304" pitchFamily="18" charset="0"/>
                <a:cs typeface="Times New Roman" panose="02020603050405020304" pitchFamily="18" charset="0"/>
              </a:rPr>
              <a:t>is </a:t>
            </a:r>
            <a:r>
              <a:rPr lang="en-US" dirty="0">
                <a:solidFill>
                  <a:srgbClr val="000000"/>
                </a:solidFill>
                <a:latin typeface="Times New Roman" panose="02020603050405020304" pitchFamily="18" charset="0"/>
                <a:cs typeface="Times New Roman" panose="02020603050405020304" pitchFamily="18" charset="0"/>
              </a:rPr>
              <a:t>based on the belief that people learn through their experiences.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Kolb’s </a:t>
            </a:r>
            <a:r>
              <a:rPr lang="en-US" dirty="0">
                <a:solidFill>
                  <a:srgbClr val="000000"/>
                </a:solidFill>
                <a:latin typeface="Times New Roman" panose="02020603050405020304" pitchFamily="18" charset="0"/>
                <a:cs typeface="Times New Roman" panose="02020603050405020304" pitchFamily="18" charset="0"/>
              </a:rPr>
              <a:t>model led on to studies on cognitive styles.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These </a:t>
            </a:r>
            <a:r>
              <a:rPr lang="en-US" dirty="0">
                <a:solidFill>
                  <a:srgbClr val="000000"/>
                </a:solidFill>
                <a:latin typeface="Times New Roman" panose="02020603050405020304" pitchFamily="18" charset="0"/>
                <a:cs typeface="Times New Roman" panose="02020603050405020304" pitchFamily="18" charset="0"/>
              </a:rPr>
              <a:t>styles deal with the way information is </a:t>
            </a:r>
            <a:r>
              <a:rPr lang="en-US" dirty="0" smtClean="0">
                <a:solidFill>
                  <a:srgbClr val="000000"/>
                </a:solidFill>
                <a:latin typeface="Times New Roman" panose="02020603050405020304" pitchFamily="18" charset="0"/>
                <a:cs typeface="Times New Roman" panose="02020603050405020304" pitchFamily="18" charset="0"/>
              </a:rPr>
              <a:t>organized </a:t>
            </a:r>
            <a:r>
              <a:rPr lang="en-US" dirty="0">
                <a:solidFill>
                  <a:srgbClr val="000000"/>
                </a:solidFill>
                <a:latin typeface="Times New Roman" panose="02020603050405020304" pitchFamily="18" charset="0"/>
                <a:cs typeface="Times New Roman" panose="02020603050405020304" pitchFamily="18" charset="0"/>
              </a:rPr>
              <a:t>and processed.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Subsequently</a:t>
            </a:r>
            <a:r>
              <a:rPr lang="en-US" dirty="0">
                <a:solidFill>
                  <a:srgbClr val="000000"/>
                </a:solidFill>
                <a:latin typeface="Times New Roman" panose="02020603050405020304" pitchFamily="18" charset="0"/>
                <a:cs typeface="Times New Roman" panose="02020603050405020304" pitchFamily="18" charset="0"/>
              </a:rPr>
              <a:t>, four cognitive styles were identified that are linked to the phases of Kolb’s cycle.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6299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a:bodyPr>
          <a:lstStyle/>
          <a:p>
            <a:pPr marL="0" indent="0">
              <a:buNone/>
            </a:pPr>
            <a:r>
              <a:rPr lang="en-US"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are (Brooks, 2003, p35):</a:t>
            </a:r>
            <a:endParaRPr lang="en-US"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solidFill>
                  <a:srgbClr val="003399"/>
                </a:solidFill>
                <a:latin typeface="Times New Roman" panose="02020603050405020304" pitchFamily="18" charset="0"/>
                <a:cs typeface="Times New Roman" panose="02020603050405020304" pitchFamily="18" charset="0"/>
              </a:rPr>
              <a:t>the </a:t>
            </a:r>
            <a:r>
              <a:rPr lang="en-US" dirty="0">
                <a:solidFill>
                  <a:srgbClr val="003399"/>
                </a:solidFill>
                <a:latin typeface="Times New Roman" panose="02020603050405020304" pitchFamily="18" charset="0"/>
                <a:cs typeface="Times New Roman" panose="02020603050405020304" pitchFamily="18" charset="0"/>
              </a:rPr>
              <a:t>activist (linked to concrete experimentation), </a:t>
            </a:r>
          </a:p>
          <a:p>
            <a:r>
              <a:rPr lang="en-US" dirty="0" smtClean="0">
                <a:solidFill>
                  <a:srgbClr val="003399"/>
                </a:solidFill>
                <a:latin typeface="Times New Roman" panose="02020603050405020304" pitchFamily="18" charset="0"/>
                <a:cs typeface="Times New Roman" panose="02020603050405020304" pitchFamily="18" charset="0"/>
              </a:rPr>
              <a:t>the </a:t>
            </a:r>
            <a:r>
              <a:rPr lang="en-US" dirty="0">
                <a:solidFill>
                  <a:srgbClr val="003399"/>
                </a:solidFill>
                <a:latin typeface="Times New Roman" panose="02020603050405020304" pitchFamily="18" charset="0"/>
                <a:cs typeface="Times New Roman" panose="02020603050405020304" pitchFamily="18" charset="0"/>
              </a:rPr>
              <a:t>reflector (reflective observation), </a:t>
            </a:r>
          </a:p>
          <a:p>
            <a:r>
              <a:rPr lang="en-US" dirty="0" smtClean="0">
                <a:solidFill>
                  <a:srgbClr val="003399"/>
                </a:solidFill>
                <a:latin typeface="Times New Roman" panose="02020603050405020304" pitchFamily="18" charset="0"/>
                <a:cs typeface="Times New Roman" panose="02020603050405020304" pitchFamily="18" charset="0"/>
              </a:rPr>
              <a:t>the </a:t>
            </a:r>
            <a:r>
              <a:rPr lang="en-US" dirty="0">
                <a:solidFill>
                  <a:srgbClr val="003399"/>
                </a:solidFill>
                <a:latin typeface="Times New Roman" panose="02020603050405020304" pitchFamily="18" charset="0"/>
                <a:cs typeface="Times New Roman" panose="02020603050405020304" pitchFamily="18" charset="0"/>
              </a:rPr>
              <a:t>theorist (abstract </a:t>
            </a:r>
            <a:r>
              <a:rPr lang="en-US" dirty="0" smtClean="0">
                <a:solidFill>
                  <a:srgbClr val="003399"/>
                </a:solidFill>
                <a:latin typeface="Times New Roman" panose="02020603050405020304" pitchFamily="18" charset="0"/>
                <a:cs typeface="Times New Roman" panose="02020603050405020304" pitchFamily="18" charset="0"/>
              </a:rPr>
              <a:t>conceptualization), </a:t>
            </a:r>
            <a:r>
              <a:rPr lang="en-US" dirty="0">
                <a:solidFill>
                  <a:srgbClr val="003399"/>
                </a:solidFill>
                <a:latin typeface="Times New Roman" panose="02020603050405020304" pitchFamily="18" charset="0"/>
                <a:cs typeface="Times New Roman" panose="02020603050405020304" pitchFamily="18" charset="0"/>
              </a:rPr>
              <a:t>and finally </a:t>
            </a:r>
          </a:p>
          <a:p>
            <a:r>
              <a:rPr lang="en-US" dirty="0" smtClean="0">
                <a:solidFill>
                  <a:srgbClr val="003399"/>
                </a:solidFill>
                <a:latin typeface="Times New Roman" panose="02020603050405020304" pitchFamily="18" charset="0"/>
                <a:cs typeface="Times New Roman" panose="02020603050405020304" pitchFamily="18" charset="0"/>
              </a:rPr>
              <a:t>the </a:t>
            </a:r>
            <a:r>
              <a:rPr lang="en-US" dirty="0">
                <a:solidFill>
                  <a:srgbClr val="003399"/>
                </a:solidFill>
                <a:latin typeface="Times New Roman" panose="02020603050405020304" pitchFamily="18" charset="0"/>
                <a:cs typeface="Times New Roman" panose="02020603050405020304" pitchFamily="18" charset="0"/>
              </a:rPr>
              <a:t>pragmatist (</a:t>
            </a:r>
            <a:r>
              <a:rPr lang="en-US" dirty="0" smtClean="0">
                <a:solidFill>
                  <a:srgbClr val="003399"/>
                </a:solidFill>
                <a:latin typeface="Times New Roman" panose="02020603050405020304" pitchFamily="18" charset="0"/>
                <a:cs typeface="Times New Roman" panose="02020603050405020304" pitchFamily="18" charset="0"/>
              </a:rPr>
              <a:t>active experimentation/ testing</a:t>
            </a:r>
            <a:r>
              <a:rPr lang="en-US" dirty="0">
                <a:solidFill>
                  <a:srgbClr val="003399"/>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To date, empirical evidence for the importance of learning has been generated mostly for strategic environmental assessment (SEA; see e.g. </a:t>
            </a:r>
            <a:r>
              <a:rPr lang="en-US" dirty="0" err="1">
                <a:latin typeface="Times New Roman" panose="02020603050405020304" pitchFamily="18" charset="0"/>
                <a:cs typeface="Times New Roman" panose="02020603050405020304" pitchFamily="18" charset="0"/>
              </a:rPr>
              <a:t>Jha</a:t>
            </a:r>
            <a:r>
              <a:rPr lang="en-US" dirty="0">
                <a:latin typeface="Times New Roman" panose="02020603050405020304" pitchFamily="18" charset="0"/>
                <a:cs typeface="Times New Roman" panose="02020603050405020304" pitchFamily="18" charset="0"/>
              </a:rPr>
              <a:t>-Thakur et al 2009; Fischer et al 2009).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a more conceptual level, learning and EIA have been discussed by e.g. </a:t>
            </a:r>
            <a:r>
              <a:rPr lang="en-US" dirty="0" err="1">
                <a:latin typeface="Times New Roman" panose="02020603050405020304" pitchFamily="18" charset="0"/>
                <a:cs typeface="Times New Roman" panose="02020603050405020304" pitchFamily="18" charset="0"/>
              </a:rPr>
              <a:t>Diduck</a:t>
            </a:r>
            <a:r>
              <a:rPr lang="en-US" dirty="0">
                <a:latin typeface="Times New Roman" panose="02020603050405020304" pitchFamily="18" charset="0"/>
                <a:cs typeface="Times New Roman" panose="02020603050405020304" pitchFamily="18" charset="0"/>
              </a:rPr>
              <a:t> and Mitchell (2003) and Sinclair et al (2008).</a:t>
            </a:r>
          </a:p>
        </p:txBody>
      </p:sp>
    </p:spTree>
    <p:extLst>
      <p:ext uri="{BB962C8B-B14F-4D97-AF65-F5344CB8AC3E}">
        <p14:creationId xmlns:p14="http://schemas.microsoft.com/office/powerpoint/2010/main" val="25250522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09600"/>
          </a:xfrm>
        </p:spPr>
        <p:txBody>
          <a:bodyPr>
            <a:noAutofit/>
          </a:bodyPr>
          <a:lstStyle/>
          <a:p>
            <a:pPr algn="l"/>
            <a:r>
              <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3.3 </a:t>
            </a:r>
            <a:r>
              <a:rPr lang="en-US" sz="2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Making EIA an effective instrument - the role of power</a:t>
            </a:r>
          </a:p>
        </p:txBody>
      </p:sp>
      <p:sp>
        <p:nvSpPr>
          <p:cNvPr id="3" name="Content Placeholder 2"/>
          <p:cNvSpPr>
            <a:spLocks noGrp="1"/>
          </p:cNvSpPr>
          <p:nvPr>
            <p:ph idx="1"/>
          </p:nvPr>
        </p:nvSpPr>
        <p:spPr>
          <a:xfrm>
            <a:off x="152400" y="762000"/>
            <a:ext cx="8839200" cy="58674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Different sources of power have been </a:t>
            </a:r>
            <a:r>
              <a:rPr lang="en-US" dirty="0" smtClean="0">
                <a:latin typeface="Times New Roman" panose="02020603050405020304" pitchFamily="18" charset="0"/>
                <a:cs typeface="Times New Roman" panose="02020603050405020304" pitchFamily="18" charset="0"/>
              </a:rPr>
              <a:t>identified, these </a:t>
            </a:r>
            <a:r>
              <a:rPr lang="en-US" dirty="0">
                <a:latin typeface="Times New Roman" panose="02020603050405020304" pitchFamily="18" charset="0"/>
                <a:cs typeface="Times New Roman" panose="02020603050405020304" pitchFamily="18" charset="0"/>
              </a:rPr>
              <a:t>include: </a:t>
            </a:r>
          </a:p>
          <a:p>
            <a:r>
              <a:rPr lang="en-US" dirty="0" smtClean="0">
                <a:latin typeface="Times New Roman" panose="02020603050405020304" pitchFamily="18" charset="0"/>
                <a:cs typeface="Times New Roman" panose="02020603050405020304" pitchFamily="18" charset="0"/>
              </a:rPr>
              <a:t>Coercive/ tough  </a:t>
            </a:r>
            <a:r>
              <a:rPr lang="en-US" dirty="0">
                <a:latin typeface="Times New Roman" panose="02020603050405020304" pitchFamily="18" charset="0"/>
                <a:cs typeface="Times New Roman" panose="02020603050405020304" pitchFamily="18" charset="0"/>
              </a:rPr>
              <a:t>power (threat of disciplinary action or sanction) </a:t>
            </a:r>
          </a:p>
          <a:p>
            <a:r>
              <a:rPr lang="en-US" dirty="0" smtClean="0">
                <a:latin typeface="Times New Roman" panose="02020603050405020304" pitchFamily="18" charset="0"/>
                <a:cs typeface="Times New Roman" panose="02020603050405020304" pitchFamily="18" charset="0"/>
              </a:rPr>
              <a:t>Reward </a:t>
            </a:r>
            <a:r>
              <a:rPr lang="en-US" dirty="0">
                <a:latin typeface="Times New Roman" panose="02020603050405020304" pitchFamily="18" charset="0"/>
                <a:cs typeface="Times New Roman" panose="02020603050405020304" pitchFamily="18" charset="0"/>
              </a:rPr>
              <a:t>power (being rewarded with a benefit) </a:t>
            </a:r>
          </a:p>
          <a:p>
            <a:r>
              <a:rPr lang="en-US" dirty="0" smtClean="0">
                <a:latin typeface="Times New Roman" panose="02020603050405020304" pitchFamily="18" charset="0"/>
                <a:cs typeface="Times New Roman" panose="02020603050405020304" pitchFamily="18" charset="0"/>
              </a:rPr>
              <a:t>Expert </a:t>
            </a:r>
            <a:r>
              <a:rPr lang="en-US" dirty="0">
                <a:latin typeface="Times New Roman" panose="02020603050405020304" pitchFamily="18" charset="0"/>
                <a:cs typeface="Times New Roman" panose="02020603050405020304" pitchFamily="18" charset="0"/>
              </a:rPr>
              <a:t>power (possessing special skills or knowledge) </a:t>
            </a:r>
          </a:p>
          <a:p>
            <a:r>
              <a:rPr lang="en-US" dirty="0" smtClean="0">
                <a:latin typeface="Times New Roman" panose="02020603050405020304" pitchFamily="18" charset="0"/>
                <a:cs typeface="Times New Roman" panose="02020603050405020304" pitchFamily="18" charset="0"/>
              </a:rPr>
              <a:t>Legitimate </a:t>
            </a:r>
            <a:r>
              <a:rPr lang="en-US" dirty="0">
                <a:latin typeface="Times New Roman" panose="02020603050405020304" pitchFamily="18" charset="0"/>
                <a:cs typeface="Times New Roman" panose="02020603050405020304" pitchFamily="18" charset="0"/>
              </a:rPr>
              <a:t>or position power (holding a formal position) </a:t>
            </a:r>
          </a:p>
          <a:p>
            <a:r>
              <a:rPr lang="en-US" dirty="0" smtClean="0">
                <a:latin typeface="Times New Roman" panose="02020603050405020304" pitchFamily="18" charset="0"/>
                <a:cs typeface="Times New Roman" panose="02020603050405020304" pitchFamily="18" charset="0"/>
              </a:rPr>
              <a:t>Referent </a:t>
            </a:r>
            <a:r>
              <a:rPr lang="en-US" dirty="0">
                <a:latin typeface="Times New Roman" panose="02020603050405020304" pitchFamily="18" charset="0"/>
                <a:cs typeface="Times New Roman" panose="02020603050405020304" pitchFamily="18" charset="0"/>
              </a:rPr>
              <a:t>power or charismatic authority (admiration or respect for an individual) </a:t>
            </a:r>
          </a:p>
          <a:p>
            <a:pPr marL="0" indent="0">
              <a:buNone/>
            </a:pPr>
            <a:r>
              <a:rPr lang="en-US" dirty="0">
                <a:latin typeface="Times New Roman" panose="02020603050405020304" pitchFamily="18" charset="0"/>
                <a:cs typeface="Times New Roman" panose="02020603050405020304" pitchFamily="18" charset="0"/>
              </a:rPr>
              <a:t>Further sources of power include e.g. control of knowledge and information, control of boundaries, control of technology, control of boundaries, control of the informal </a:t>
            </a:r>
            <a:r>
              <a:rPr lang="en-US" dirty="0" smtClean="0">
                <a:latin typeface="Times New Roman" panose="02020603050405020304" pitchFamily="18" charset="0"/>
                <a:cs typeface="Times New Roman" panose="02020603050405020304" pitchFamily="18" charset="0"/>
              </a:rPr>
              <a:t>organization, </a:t>
            </a:r>
            <a:r>
              <a:rPr lang="en-US" dirty="0">
                <a:latin typeface="Times New Roman" panose="02020603050405020304" pitchFamily="18" charset="0"/>
                <a:cs typeface="Times New Roman" panose="02020603050405020304" pitchFamily="18" charset="0"/>
              </a:rPr>
              <a:t>and interpersonal </a:t>
            </a:r>
            <a:r>
              <a:rPr lang="en-US" dirty="0" smtClean="0">
                <a:latin typeface="Times New Roman" panose="02020603050405020304" pitchFamily="18" charset="0"/>
                <a:cs typeface="Times New Roman" panose="02020603050405020304" pitchFamily="18" charset="0"/>
              </a:rPr>
              <a:t>alliances.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8371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pPr algn="l"/>
            <a:r>
              <a:rPr lang="en-US" sz="20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 </a:t>
            </a:r>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Political processes and knowledge on how to support conflict resolution </a:t>
            </a:r>
          </a:p>
        </p:txBody>
      </p:sp>
      <p:sp>
        <p:nvSpPr>
          <p:cNvPr id="3" name="Content Placeholder 2"/>
          <p:cNvSpPr>
            <a:spLocks noGrp="1"/>
          </p:cNvSpPr>
          <p:nvPr>
            <p:ph idx="1"/>
          </p:nvPr>
        </p:nvSpPr>
        <p:spPr>
          <a:xfrm>
            <a:off x="152400" y="457200"/>
            <a:ext cx="8839200" cy="6248400"/>
          </a:xfrm>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An understanding of political processes and knowledge on how to support conflict resolution are important when applying EIA as it is often conducted in situations of conflict and in the presence of power differences. </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Generally </a:t>
            </a:r>
            <a:r>
              <a:rPr lang="en-US" sz="2800" dirty="0">
                <a:latin typeface="Times New Roman" panose="02020603050405020304" pitchFamily="18" charset="0"/>
                <a:cs typeface="Times New Roman" panose="02020603050405020304" pitchFamily="18" charset="0"/>
              </a:rPr>
              <a:t>speaking, politics can be described as </a:t>
            </a:r>
          </a:p>
          <a:p>
            <a:pPr lvl="1"/>
            <a:r>
              <a:rPr lang="en-US" sz="2400"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process of bargaining and negotiation that is used to overcome conflicts and differences of opinion” </a:t>
            </a:r>
            <a:r>
              <a:rPr lang="en-US" sz="2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(Daft, 1992, p403). </a:t>
            </a:r>
          </a:p>
          <a:p>
            <a:pPr marL="0" indent="0">
              <a:buNone/>
            </a:pPr>
            <a:r>
              <a:rPr lang="en-US" sz="2800" dirty="0">
                <a:latin typeface="Times New Roman" panose="02020603050405020304" pitchFamily="18" charset="0"/>
                <a:cs typeface="Times New Roman" panose="02020603050405020304" pitchFamily="18" charset="0"/>
              </a:rPr>
              <a:t>Conflict often occurs when at least one party feels its interests have been frustrated. Conflict often arises due to: </a:t>
            </a:r>
          </a:p>
          <a:p>
            <a:r>
              <a:rPr lang="en-US" sz="2800" dirty="0" smtClean="0">
                <a:latin typeface="Times New Roman" panose="02020603050405020304" pitchFamily="18" charset="0"/>
                <a:cs typeface="Times New Roman" panose="02020603050405020304" pitchFamily="18" charset="0"/>
              </a:rPr>
              <a:t>difference </a:t>
            </a:r>
            <a:r>
              <a:rPr lang="en-US" sz="2800" dirty="0">
                <a:latin typeface="Times New Roman" panose="02020603050405020304" pitchFamily="18" charset="0"/>
                <a:cs typeface="Times New Roman" panose="02020603050405020304" pitchFamily="18" charset="0"/>
              </a:rPr>
              <a:t>in status; </a:t>
            </a:r>
          </a:p>
          <a:p>
            <a:r>
              <a:rPr lang="en-US" sz="2800" dirty="0" smtClean="0">
                <a:latin typeface="Times New Roman" panose="02020603050405020304" pitchFamily="18" charset="0"/>
                <a:cs typeface="Times New Roman" panose="02020603050405020304" pitchFamily="18" charset="0"/>
              </a:rPr>
              <a:t>scarcity </a:t>
            </a:r>
            <a:r>
              <a:rPr lang="en-US" sz="2800" dirty="0">
                <a:latin typeface="Times New Roman" panose="02020603050405020304" pitchFamily="18" charset="0"/>
                <a:cs typeface="Times New Roman" panose="02020603050405020304" pitchFamily="18" charset="0"/>
              </a:rPr>
              <a:t>of resources (e.g. budget); </a:t>
            </a:r>
          </a:p>
          <a:p>
            <a:r>
              <a:rPr lang="en-US" sz="2800" dirty="0" smtClean="0">
                <a:latin typeface="Times New Roman" panose="02020603050405020304" pitchFamily="18" charset="0"/>
                <a:cs typeface="Times New Roman" panose="02020603050405020304" pitchFamily="18" charset="0"/>
              </a:rPr>
              <a:t>dependency </a:t>
            </a:r>
            <a:r>
              <a:rPr lang="en-US" sz="2800" dirty="0">
                <a:latin typeface="Times New Roman" panose="02020603050405020304" pitchFamily="18" charset="0"/>
                <a:cs typeface="Times New Roman" panose="02020603050405020304" pitchFamily="18" charset="0"/>
              </a:rPr>
              <a:t>on others; </a:t>
            </a: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existence of winners and losers; and </a:t>
            </a:r>
          </a:p>
          <a:p>
            <a:r>
              <a:rPr lang="en-US" sz="2800" dirty="0" smtClean="0">
                <a:latin typeface="Times New Roman" panose="02020603050405020304" pitchFamily="18" charset="0"/>
                <a:cs typeface="Times New Roman" panose="02020603050405020304" pitchFamily="18" charset="0"/>
              </a:rPr>
              <a:t>cultural </a:t>
            </a:r>
            <a:r>
              <a:rPr lang="en-US" sz="2800" dirty="0">
                <a:latin typeface="Times New Roman" panose="02020603050405020304" pitchFamily="18" charset="0"/>
                <a:cs typeface="Times New Roman" panose="02020603050405020304" pitchFamily="18" charset="0"/>
              </a:rPr>
              <a:t>differences. </a:t>
            </a:r>
          </a:p>
          <a:p>
            <a:endParaRPr lang="en-US" dirty="0"/>
          </a:p>
        </p:txBody>
      </p:sp>
    </p:spTree>
    <p:extLst>
      <p:ext uri="{BB962C8B-B14F-4D97-AF65-F5344CB8AC3E}">
        <p14:creationId xmlns:p14="http://schemas.microsoft.com/office/powerpoint/2010/main" val="13389725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553200"/>
          </a:xfrm>
        </p:spPr>
        <p:txBody>
          <a:bodyPr>
            <a:normAutofit/>
          </a:bodyPr>
          <a:lstStyle/>
          <a:p>
            <a:pPr marL="0" indent="0">
              <a:buNone/>
            </a:pPr>
            <a:r>
              <a:rPr lang="en-US" dirty="0">
                <a:solidFill>
                  <a:srgbClr val="000000"/>
                </a:solidFill>
                <a:latin typeface="Times New Roman" panose="02020603050405020304" pitchFamily="18" charset="0"/>
                <a:cs typeface="Times New Roman" panose="02020603050405020304" pitchFamily="18" charset="0"/>
              </a:rPr>
              <a:t>Conflicts can be avoided or accommodated and EIA may play an important role in this. </a:t>
            </a:r>
            <a:endParaRPr lang="en-US"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en-US" dirty="0" smtClean="0">
                <a:solidFill>
                  <a:srgbClr val="000000"/>
                </a:solidFill>
                <a:latin typeface="Times New Roman" panose="02020603050405020304" pitchFamily="18" charset="0"/>
                <a:cs typeface="Times New Roman" panose="02020603050405020304" pitchFamily="18" charset="0"/>
              </a:rPr>
              <a:t>Furthermore</a:t>
            </a:r>
            <a:r>
              <a:rPr lang="en-US" dirty="0">
                <a:solidFill>
                  <a:srgbClr val="000000"/>
                </a:solidFill>
                <a:latin typeface="Times New Roman" panose="02020603050405020304" pitchFamily="18" charset="0"/>
                <a:cs typeface="Times New Roman" panose="02020603050405020304" pitchFamily="18" charset="0"/>
              </a:rPr>
              <a:t>, if conflicts cannot be easily avoided or accommodated, compromising may be necessary. </a:t>
            </a:r>
            <a:endParaRPr lang="en-US"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en-US" dirty="0" smtClean="0">
                <a:solidFill>
                  <a:srgbClr val="000000"/>
                </a:solidFill>
                <a:latin typeface="Times New Roman" panose="02020603050405020304" pitchFamily="18" charset="0"/>
                <a:cs typeface="Times New Roman" panose="02020603050405020304" pitchFamily="18" charset="0"/>
              </a:rPr>
              <a:t>Collaboration </a:t>
            </a:r>
            <a:r>
              <a:rPr lang="en-US" dirty="0">
                <a:solidFill>
                  <a:srgbClr val="000000"/>
                </a:solidFill>
                <a:latin typeface="Times New Roman" panose="02020603050405020304" pitchFamily="18" charset="0"/>
                <a:cs typeface="Times New Roman" panose="02020603050405020304" pitchFamily="18" charset="0"/>
              </a:rPr>
              <a:t>in order to resolve conflict is often seen as the most preferable solution. </a:t>
            </a:r>
            <a:endParaRPr lang="en-US"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en-US" dirty="0" smtClean="0">
                <a:solidFill>
                  <a:srgbClr val="000000"/>
                </a:solidFill>
                <a:latin typeface="Times New Roman" panose="02020603050405020304" pitchFamily="18" charset="0"/>
                <a:cs typeface="Times New Roman" panose="02020603050405020304" pitchFamily="18" charset="0"/>
              </a:rPr>
              <a:t>Factors </a:t>
            </a:r>
            <a:r>
              <a:rPr lang="en-US" dirty="0">
                <a:solidFill>
                  <a:srgbClr val="000000"/>
                </a:solidFill>
                <a:latin typeface="Times New Roman" panose="02020603050405020304" pitchFamily="18" charset="0"/>
                <a:cs typeface="Times New Roman" panose="02020603050405020304" pitchFamily="18" charset="0"/>
              </a:rPr>
              <a:t>likely to influence how to best handle conflicts </a:t>
            </a:r>
            <a:r>
              <a:rPr lang="en-US" dirty="0" smtClean="0">
                <a:solidFill>
                  <a:srgbClr val="000000"/>
                </a:solidFill>
                <a:latin typeface="Times New Roman" panose="02020603050405020304" pitchFamily="18" charset="0"/>
                <a:cs typeface="Times New Roman" panose="02020603050405020304" pitchFamily="18" charset="0"/>
              </a:rPr>
              <a:t>include: </a:t>
            </a:r>
            <a:endParaRPr lang="en-US" dirty="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time available to resolve the conflict; </a:t>
            </a:r>
          </a:p>
          <a:p>
            <a:r>
              <a:rPr lang="en-US" dirty="0" smtClean="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level of importance of the issue stimulating the conflict; </a:t>
            </a:r>
          </a:p>
          <a:p>
            <a:r>
              <a:rPr lang="en-US" dirty="0" smtClean="0">
                <a:solidFill>
                  <a:srgbClr val="000000"/>
                </a:solidFill>
                <a:latin typeface="Times New Roman" panose="02020603050405020304" pitchFamily="18" charset="0"/>
                <a:cs typeface="Times New Roman" panose="02020603050405020304" pitchFamily="18" charset="0"/>
              </a:rPr>
              <a:t>whether </a:t>
            </a:r>
            <a:r>
              <a:rPr lang="en-US" dirty="0">
                <a:solidFill>
                  <a:srgbClr val="000000"/>
                </a:solidFill>
                <a:latin typeface="Times New Roman" panose="02020603050405020304" pitchFamily="18" charset="0"/>
                <a:cs typeface="Times New Roman" panose="02020603050405020304" pitchFamily="18" charset="0"/>
              </a:rPr>
              <a:t>one of the styles is more suitable to the circumstances; and </a:t>
            </a:r>
          </a:p>
          <a:p>
            <a:r>
              <a:rPr lang="en-US" dirty="0" smtClean="0">
                <a:solidFill>
                  <a:srgbClr val="000000"/>
                </a:solidFill>
                <a:latin typeface="Times New Roman" panose="02020603050405020304" pitchFamily="18" charset="0"/>
                <a:cs typeface="Times New Roman" panose="02020603050405020304" pitchFamily="18" charset="0"/>
              </a:rPr>
              <a:t>issues </a:t>
            </a:r>
            <a:r>
              <a:rPr lang="en-US" dirty="0">
                <a:solidFill>
                  <a:srgbClr val="000000"/>
                </a:solidFill>
                <a:latin typeface="Times New Roman" panose="02020603050405020304" pitchFamily="18" charset="0"/>
                <a:cs typeface="Times New Roman" panose="02020603050405020304" pitchFamily="18" charset="0"/>
              </a:rPr>
              <a:t>of commitment, motivation and precedence. </a:t>
            </a:r>
          </a:p>
          <a:p>
            <a:endParaRPr lang="en-US" dirty="0"/>
          </a:p>
        </p:txBody>
      </p:sp>
    </p:spTree>
    <p:extLst>
      <p:ext uri="{BB962C8B-B14F-4D97-AF65-F5344CB8AC3E}">
        <p14:creationId xmlns:p14="http://schemas.microsoft.com/office/powerpoint/2010/main" val="41289829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304800"/>
          </a:xfrm>
        </p:spPr>
        <p:txBody>
          <a:bodyPr>
            <a:noAutofit/>
          </a:bodyPr>
          <a:lstStyle/>
          <a:p>
            <a:pPr algn="l"/>
            <a:r>
              <a:rPr lang="en-US" sz="2000" b="1" i="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3.5</a:t>
            </a:r>
            <a:r>
              <a:rPr lang="en-US" sz="2000" i="1" dirty="0" smtClean="0"/>
              <a:t>. </a:t>
            </a:r>
            <a:r>
              <a:rPr lang="en-US" sz="20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 </a:t>
            </a:r>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successful construction of an environmental problem </a:t>
            </a:r>
          </a:p>
        </p:txBody>
      </p:sp>
      <p:sp>
        <p:nvSpPr>
          <p:cNvPr id="3" name="Content Placeholder 2"/>
          <p:cNvSpPr>
            <a:spLocks noGrp="1"/>
          </p:cNvSpPr>
          <p:nvPr>
            <p:ph idx="1"/>
          </p:nvPr>
        </p:nvSpPr>
        <p:spPr>
          <a:xfrm>
            <a:off x="152400" y="533400"/>
            <a:ext cx="8839200" cy="6172200"/>
          </a:xfrm>
        </p:spPr>
        <p:txBody>
          <a:bodyPr>
            <a:normAutofit/>
          </a:bodyPr>
          <a:lstStyle/>
          <a:p>
            <a:pPr marL="0" indent="0">
              <a:buNone/>
            </a:pP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Hannigan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(2006) outlined six factors for successful construction of an environmental problem, including: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Scientific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authority and validation of claims;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Existence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‘popularizers’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can bridge environmentalism and science;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Media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attention in which the problem is ‘framed’ as novel and important;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Dramatization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problem in symbolic and visual terms;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incentives for taking positive action; and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Recruitment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an institutional sponsor who can ensure both legitimacy and continuity. </a:t>
            </a:r>
          </a:p>
        </p:txBody>
      </p:sp>
    </p:spTree>
    <p:extLst>
      <p:ext uri="{BB962C8B-B14F-4D97-AF65-F5344CB8AC3E}">
        <p14:creationId xmlns:p14="http://schemas.microsoft.com/office/powerpoint/2010/main" val="343871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a:bodyPr>
          <a:lstStyle/>
          <a:p>
            <a:pPr marL="0" indent="0" algn="just">
              <a:buNone/>
            </a:pPr>
            <a:r>
              <a:rPr lang="en-US" sz="4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main purposes of EIA can then be stated in the following manner:</a:t>
            </a:r>
          </a:p>
          <a:p>
            <a:pPr marL="565150" lvl="1" indent="-165100"/>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Identify and forecast the possible positive and negative impacts to the environment resulting from proposed projects.</a:t>
            </a:r>
          </a:p>
          <a:p>
            <a:pPr marL="565150" lvl="1" indent="-165100"/>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Provide for a plan which, upon implementation, will reduce or offset the negative impacts of a project resulting in acceptable environmental changes.</a:t>
            </a:r>
          </a:p>
          <a:p>
            <a:pPr marL="565150" lvl="1" indent="-165100"/>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Measure the level of plan implementation and the degree of effectiveness of the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above environmental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protection provisions.</a:t>
            </a:r>
          </a:p>
          <a:p>
            <a:pPr marL="0" indent="0">
              <a:buNone/>
            </a:pP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lnSpcReduction="10000"/>
          </a:bodyPr>
          <a:lstStyle/>
          <a:p>
            <a:pPr marL="0" lvl="0" indent="0">
              <a:buNone/>
            </a:pP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issues that may not have powerful advocates, such as particulate levels in city air, knowledge of the factors may assist in helping to give stronger credibility or drawing attention to them. </a:t>
            </a:r>
            <a:endParaRPr lang="en-US" sz="32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buNone/>
            </a:pPr>
            <a:r>
              <a:rPr lang="en-US" sz="32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While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EIA process may not necessarily be doing all these things, bearing them in mind may help communicate the importance of an issue both, among decision makers and the public. </a:t>
            </a:r>
          </a:p>
          <a:p>
            <a:pPr marL="0" lvl="0" indent="0">
              <a:buNone/>
            </a:pP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public participation processes, it might be helpful to structure communication along some of these lines, i.e. mention scientific authorities and their claims, reference popularizers and media attention to specific issues, consider how to discuss problems in symbolic and visual terms. </a:t>
            </a:r>
          </a:p>
          <a:p>
            <a:endParaRPr lang="en-US" dirty="0"/>
          </a:p>
        </p:txBody>
      </p:sp>
    </p:spTree>
    <p:extLst>
      <p:ext uri="{BB962C8B-B14F-4D97-AF65-F5344CB8AC3E}">
        <p14:creationId xmlns:p14="http://schemas.microsoft.com/office/powerpoint/2010/main" val="2634906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304800"/>
          </a:xfrm>
        </p:spPr>
        <p:txBody>
          <a:bodyPr>
            <a:noAutofit/>
          </a:bodyPr>
          <a:lstStyle/>
          <a:p>
            <a:pPr algn="l"/>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Decision making models </a:t>
            </a:r>
          </a:p>
        </p:txBody>
      </p:sp>
      <p:sp>
        <p:nvSpPr>
          <p:cNvPr id="3" name="Content Placeholder 2"/>
          <p:cNvSpPr>
            <a:spLocks noGrp="1"/>
          </p:cNvSpPr>
          <p:nvPr>
            <p:ph idx="1"/>
          </p:nvPr>
        </p:nvSpPr>
        <p:spPr>
          <a:xfrm>
            <a:off x="152400" y="457200"/>
            <a:ext cx="8915400" cy="6248400"/>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One of the main purposes of EIA is to act as a decision making aid, and as a consequence it is often defined as a ‘systematic decision support process’ </a:t>
            </a: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Though </a:t>
            </a:r>
            <a:r>
              <a:rPr lang="en-US" dirty="0">
                <a:latin typeface="Times New Roman" panose="02020603050405020304" pitchFamily="18" charset="0"/>
                <a:cs typeface="Times New Roman" panose="02020603050405020304" pitchFamily="18" charset="0"/>
              </a:rPr>
              <a:t>frequently ‘the decision’ in EIA is portrayed as occurring between the EIA review and post decision making stages, in reality it consists of many implicit and explicit decision moments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cover the entire process.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fact, EIA is understood to influence decisions in three main ways, </a:t>
            </a:r>
            <a:r>
              <a:rPr lang="en-US" dirty="0" smtClean="0">
                <a:latin typeface="Times New Roman" panose="02020603050405020304" pitchFamily="18" charset="0"/>
                <a:cs typeface="Times New Roman" panose="02020603050405020304" pitchFamily="18" charset="0"/>
              </a:rPr>
              <a:t>including: </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providing </a:t>
            </a:r>
            <a:r>
              <a:rPr lang="en-US" dirty="0">
                <a:latin typeface="Times New Roman" panose="02020603050405020304" pitchFamily="18" charset="0"/>
                <a:cs typeface="Times New Roman" panose="02020603050405020304" pitchFamily="18" charset="0"/>
              </a:rPr>
              <a:t>better information;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enabling </a:t>
            </a:r>
            <a:r>
              <a:rPr lang="en-US" dirty="0">
                <a:latin typeface="Times New Roman" panose="02020603050405020304" pitchFamily="18" charset="0"/>
                <a:cs typeface="Times New Roman" panose="02020603050405020304" pitchFamily="18" charset="0"/>
              </a:rPr>
              <a:t>attitudes and perceptions to change through participation and involvement; and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changing </a:t>
            </a:r>
            <a:r>
              <a:rPr lang="en-US" dirty="0">
                <a:latin typeface="Times New Roman" panose="02020603050405020304" pitchFamily="18" charset="0"/>
                <a:cs typeface="Times New Roman" panose="02020603050405020304" pitchFamily="18" charset="0"/>
              </a:rPr>
              <a:t>established routines over a longer period of time. </a:t>
            </a:r>
          </a:p>
          <a:p>
            <a:pPr marL="0" indent="0">
              <a:buNone/>
            </a:pPr>
            <a:r>
              <a:rPr lang="en-US" dirty="0">
                <a:latin typeface="Times New Roman" panose="02020603050405020304" pitchFamily="18" charset="0"/>
                <a:cs typeface="Times New Roman" panose="02020603050405020304" pitchFamily="18" charset="0"/>
              </a:rPr>
              <a:t>In theory, decisions are made via an uninterrupted linear process that results in rational solutions.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Yet </a:t>
            </a:r>
            <a:r>
              <a:rPr lang="en-US" dirty="0">
                <a:latin typeface="Times New Roman" panose="02020603050405020304" pitchFamily="18" charset="0"/>
                <a:cs typeface="Times New Roman" panose="02020603050405020304" pitchFamily="18" charset="0"/>
              </a:rPr>
              <a:t>in practice, things do not always go that way. Subsequently, four key models of decision making that are of relevance for EIA are therefore explored.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Then </a:t>
            </a:r>
            <a:r>
              <a:rPr lang="en-US" dirty="0">
                <a:latin typeface="Times New Roman" panose="02020603050405020304" pitchFamily="18" charset="0"/>
                <a:cs typeface="Times New Roman" panose="02020603050405020304" pitchFamily="18" charset="0"/>
              </a:rPr>
              <a:t>the various influences on decisions that assessors should be aware of are discussed. </a:t>
            </a:r>
          </a:p>
        </p:txBody>
      </p:sp>
    </p:spTree>
    <p:extLst>
      <p:ext uri="{BB962C8B-B14F-4D97-AF65-F5344CB8AC3E}">
        <p14:creationId xmlns:p14="http://schemas.microsoft.com/office/powerpoint/2010/main" val="47582728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0"/>
            <a:ext cx="7886700" cy="5262563"/>
          </a:xfrm>
        </p:spPr>
        <p:txBody>
          <a:bodyPr/>
          <a:lstStyle/>
          <a:p>
            <a:r>
              <a:rPr lang="en-US" dirty="0">
                <a:solidFill>
                  <a:srgbClr val="000000"/>
                </a:solidFill>
                <a:latin typeface="Calibri" panose="020F0502020204030204" pitchFamily="34" charset="0"/>
              </a:rPr>
              <a:t>Finally, some generic decision aids that may be helpful to anyone involved with EIA processes are considered </a:t>
            </a:r>
            <a:r>
              <a:rPr lang="en-US" dirty="0" smtClean="0">
                <a:solidFill>
                  <a:srgbClr val="000000"/>
                </a:solidFill>
                <a:latin typeface="Calibri" panose="020F0502020204030204" pitchFamily="34" charset="0"/>
              </a:rPr>
              <a:t>(see Box). </a:t>
            </a:r>
          </a:p>
          <a:p>
            <a:r>
              <a:rPr lang="en-US" b="1" dirty="0" smtClean="0">
                <a:solidFill>
                  <a:srgbClr val="000000"/>
                </a:solidFill>
                <a:latin typeface="Calibri" panose="020F0502020204030204" pitchFamily="34" charset="0"/>
              </a:rPr>
              <a:t>Box: Decisions made throughout the EIA process </a:t>
            </a:r>
            <a:endParaRPr lang="en-US" dirty="0"/>
          </a:p>
        </p:txBody>
      </p:sp>
    </p:spTree>
    <p:extLst>
      <p:ext uri="{BB962C8B-B14F-4D97-AF65-F5344CB8AC3E}">
        <p14:creationId xmlns:p14="http://schemas.microsoft.com/office/powerpoint/2010/main" val="167148993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4932221"/>
              </p:ext>
            </p:extLst>
          </p:nvPr>
        </p:nvGraphicFramePr>
        <p:xfrm>
          <a:off x="152400" y="761999"/>
          <a:ext cx="8686800" cy="6032645"/>
        </p:xfrm>
        <a:graphic>
          <a:graphicData uri="http://schemas.openxmlformats.org/drawingml/2006/table">
            <a:tbl>
              <a:tblPr firstRow="1" firstCol="1" bandRow="1">
                <a:tableStyleId>{5940675A-B579-460E-94D1-54222C63F5DA}</a:tableStyleId>
              </a:tblPr>
              <a:tblGrid>
                <a:gridCol w="2459978"/>
                <a:gridCol w="6226822"/>
              </a:tblGrid>
              <a:tr h="554727">
                <a:tc>
                  <a:txBody>
                    <a:bodyPr/>
                    <a:lstStyle/>
                    <a:p>
                      <a:pPr marL="0" marR="0">
                        <a:spcBef>
                          <a:spcPts val="0"/>
                        </a:spcBef>
                        <a:spcAft>
                          <a:spcPts val="0"/>
                        </a:spcAft>
                      </a:pPr>
                      <a:r>
                        <a:rPr lang="en-US" sz="3200" b="1" dirty="0">
                          <a:solidFill>
                            <a:srgbClr val="FF0000"/>
                          </a:solidFill>
                          <a:effectLst>
                            <a:outerShdw blurRad="38100" dist="38100" dir="2700000" algn="tl">
                              <a:srgbClr val="000000">
                                <a:alpha val="43137"/>
                              </a:srgbClr>
                            </a:outerShdw>
                          </a:effectLst>
                        </a:rPr>
                        <a:t>EIA </a:t>
                      </a:r>
                      <a:r>
                        <a:rPr lang="en-US" sz="3200" b="1" dirty="0" smtClean="0">
                          <a:solidFill>
                            <a:srgbClr val="FF0000"/>
                          </a:solidFill>
                          <a:effectLst>
                            <a:outerShdw blurRad="38100" dist="38100" dir="2700000" algn="tl">
                              <a:srgbClr val="000000">
                                <a:alpha val="43137"/>
                              </a:srgbClr>
                            </a:outerShdw>
                          </a:effectLst>
                        </a:rPr>
                        <a:t>stage</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 requiring decisions</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534" marR="6534" marT="3267" marB="3267"/>
                </a:tc>
              </a:tr>
              <a:tr h="36325">
                <a:tc>
                  <a:txBody>
                    <a:bodyPr/>
                    <a:lstStyle/>
                    <a:p>
                      <a:endParaRPr lang="en-US" sz="100">
                        <a:solidFill>
                          <a:schemeClr val="tx1"/>
                        </a:solidFill>
                      </a:endParaRPr>
                    </a:p>
                  </a:txBody>
                  <a:tcPr marL="4901" marR="4901" marT="0" marB="0"/>
                </a:tc>
                <a:tc>
                  <a:txBody>
                    <a:bodyPr/>
                    <a:lstStyle/>
                    <a:p>
                      <a:endParaRPr lang="en-US" sz="100"/>
                    </a:p>
                  </a:txBody>
                  <a:tcPr marL="6534" marR="6534" marT="3267" marB="3267"/>
                </a:tc>
              </a:tr>
              <a:tr h="626980">
                <a:tc>
                  <a:txBody>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Screening </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Is the project one for which an EIA is necessary?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r>
              <a:tr h="731277">
                <a:tc>
                  <a:txBody>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Scoping </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What environmental impacts need to be examined?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r>
              <a:tr h="731277">
                <a:tc>
                  <a:txBody>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Prediction </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What is the size, magnitude or extent of the impacts?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r>
              <a:tr h="352899">
                <a:tc>
                  <a:txBody>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Assessment </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Is the impact significant?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r>
              <a:tr h="481170">
                <a:tc>
                  <a:txBody>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Mitigation </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What can be done to reduce the impact?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r>
              <a:tr h="787370">
                <a:tc>
                  <a:txBody>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Review </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Are the assessment and the environmental statement adequate?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r>
              <a:tr h="597817">
                <a:tc>
                  <a:txBody>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Decision </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Should the project be authorized to proceed?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r>
              <a:tr h="991503">
                <a:tc>
                  <a:txBody>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 and auditing </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Was the prediction of impacts accurate and do the mitigation measures work?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01" marR="4901" marT="0" marB="0"/>
                </a:tc>
              </a:tr>
            </a:tbl>
          </a:graphicData>
        </a:graphic>
      </p:graphicFrame>
      <p:pic>
        <p:nvPicPr>
          <p:cNvPr id="6" name="Picture 5"/>
          <p:cNvPicPr>
            <a:picLocks noChangeAspect="1"/>
          </p:cNvPicPr>
          <p:nvPr/>
        </p:nvPicPr>
        <p:blipFill>
          <a:blip r:embed="rId2"/>
          <a:stretch>
            <a:fillRect/>
          </a:stretch>
        </p:blipFill>
        <p:spPr>
          <a:xfrm>
            <a:off x="304800" y="76200"/>
            <a:ext cx="7858425" cy="533401"/>
          </a:xfrm>
          <a:prstGeom prst="rect">
            <a:avLst/>
          </a:prstGeom>
        </p:spPr>
      </p:pic>
    </p:spTree>
    <p:extLst>
      <p:ext uri="{BB962C8B-B14F-4D97-AF65-F5344CB8AC3E}">
        <p14:creationId xmlns:p14="http://schemas.microsoft.com/office/powerpoint/2010/main" val="16464328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304799"/>
          </a:xfrm>
        </p:spPr>
        <p:txBody>
          <a:bodyPr>
            <a:normAutofit fontScale="90000"/>
          </a:bodyPr>
          <a:lstStyle/>
          <a:p>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 </a:t>
            </a: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 key decision making models of relevance for EIA </a:t>
            </a:r>
          </a:p>
        </p:txBody>
      </p:sp>
      <p:sp>
        <p:nvSpPr>
          <p:cNvPr id="3" name="Content Placeholder 2"/>
          <p:cNvSpPr>
            <a:spLocks noGrp="1"/>
          </p:cNvSpPr>
          <p:nvPr>
            <p:ph idx="1"/>
          </p:nvPr>
        </p:nvSpPr>
        <p:spPr>
          <a:xfrm>
            <a:off x="152400" y="609600"/>
            <a:ext cx="8839200" cy="6172199"/>
          </a:xfrm>
        </p:spPr>
        <p:txBody>
          <a:bodyPr>
            <a:normAutofit fontScale="85000" lnSpcReduction="20000"/>
          </a:bodyPr>
          <a:lstStyle/>
          <a:p>
            <a:pPr marL="0" indent="0">
              <a:buNone/>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four key decision making models that are of relevance for EIA. These include: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rational model;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bounded rational model;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garbage can model; and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political or coalition approach to decision making. </a:t>
            </a:r>
          </a:p>
          <a:p>
            <a:pPr marL="0" indent="0">
              <a:buNone/>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first – </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rational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 decision making is understood as a rational, linear process that will produce rational outcomes.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used to explain microeconomic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behaviour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is the accepted model in many disciplines up to the present.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steps in rational decision making are as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follows: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identifying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problem that requires a decision;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gathering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 and materials that will help solve that problem;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generating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potential solutions to the problem; and </a:t>
            </a: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making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rational choice, selecting the best solution, and then implementing it. </a:t>
            </a:r>
          </a:p>
          <a:p>
            <a:endParaRPr lang="en-US" dirty="0"/>
          </a:p>
        </p:txBody>
      </p:sp>
    </p:spTree>
    <p:extLst>
      <p:ext uri="{BB962C8B-B14F-4D97-AF65-F5344CB8AC3E}">
        <p14:creationId xmlns:p14="http://schemas.microsoft.com/office/powerpoint/2010/main" val="26816092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20000"/>
          </a:bodyPr>
          <a:lstStyle/>
          <a:p>
            <a:r>
              <a:rPr lang="en-US" dirty="0">
                <a:solidFill>
                  <a:srgbClr val="000000"/>
                </a:solidFill>
                <a:latin typeface="Times New Roman" panose="02020603050405020304" pitchFamily="18" charset="0"/>
                <a:cs typeface="Times New Roman" panose="02020603050405020304" pitchFamily="18" charset="0"/>
              </a:rPr>
              <a:t>The rational model is a logical normative model.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main difficulties with it lie not with the model’s process, but rather with its underlying assumptions.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Thus</a:t>
            </a:r>
            <a:r>
              <a:rPr lang="en-US" dirty="0">
                <a:solidFill>
                  <a:srgbClr val="000000"/>
                </a:solidFill>
                <a:latin typeface="Times New Roman" panose="02020603050405020304" pitchFamily="18" charset="0"/>
                <a:cs typeface="Times New Roman" panose="02020603050405020304" pitchFamily="18" charset="0"/>
              </a:rPr>
              <a:t>, the model implies that a person will: </a:t>
            </a:r>
          </a:p>
          <a:p>
            <a:r>
              <a:rPr lang="en-US" i="1" dirty="0">
                <a:solidFill>
                  <a:srgbClr val="000000"/>
                </a:solidFill>
                <a:latin typeface="Times New Roman" panose="02020603050405020304" pitchFamily="18" charset="0"/>
                <a:cs typeface="Times New Roman" panose="02020603050405020304" pitchFamily="18" charset="0"/>
              </a:rPr>
              <a:t>“always make a rational decision based on the ability to evaluate all the alternatives and effectively calculate the potential success of each alternative (Brooks, 2003, p36).” </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In addition, it suggests that the decision is being made in a stable, slow-moving environment and that the decision maker has ample of time to gather all the information, reflect on all the alternatives, and reach a rational solution.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logical steps in the model are reminiscent of the EIA process. </a:t>
            </a:r>
          </a:p>
          <a:p>
            <a:r>
              <a:rPr lang="en-US" dirty="0">
                <a:solidFill>
                  <a:srgbClr val="000000"/>
                </a:solidFill>
                <a:latin typeface="Times New Roman" panose="02020603050405020304" pitchFamily="18" charset="0"/>
                <a:cs typeface="Times New Roman" panose="02020603050405020304" pitchFamily="18" charset="0"/>
              </a:rPr>
              <a:t>In practice, some routine decision processes may nearly follow a rational approach (Butler, 1991).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However</a:t>
            </a:r>
            <a:r>
              <a:rPr lang="en-US" dirty="0">
                <a:solidFill>
                  <a:srgbClr val="000000"/>
                </a:solidFill>
                <a:latin typeface="Times New Roman" panose="02020603050405020304" pitchFamily="18" charset="0"/>
                <a:cs typeface="Times New Roman" panose="02020603050405020304" pitchFamily="18" charset="0"/>
              </a:rPr>
              <a:t>, quite a number of decisions (including many in EIA) face more pressures and unknowns than this model’s assumptions allow for. </a:t>
            </a:r>
          </a:p>
        </p:txBody>
      </p:sp>
    </p:spTree>
    <p:extLst>
      <p:ext uri="{BB962C8B-B14F-4D97-AF65-F5344CB8AC3E}">
        <p14:creationId xmlns:p14="http://schemas.microsoft.com/office/powerpoint/2010/main" val="15763809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477000"/>
          </a:xfrm>
        </p:spPr>
        <p:txBody>
          <a:bodyPr>
            <a:normAutofit fontScale="92500" lnSpcReduction="10000"/>
          </a:bodyPr>
          <a:lstStyle/>
          <a:p>
            <a:pPr lvl="0"/>
            <a:r>
              <a:rPr lang="en-US" dirty="0">
                <a:solidFill>
                  <a:srgbClr val="000000"/>
                </a:solidFill>
                <a:latin typeface="Times New Roman" panose="02020603050405020304" pitchFamily="18" charset="0"/>
                <a:cs typeface="Times New Roman" panose="02020603050405020304" pitchFamily="18" charset="0"/>
              </a:rPr>
              <a:t>This is why the concept of </a:t>
            </a:r>
            <a:r>
              <a:rPr lang="en-US" i="1" dirty="0">
                <a:solidFill>
                  <a:srgbClr val="000000"/>
                </a:solidFill>
                <a:latin typeface="Times New Roman" panose="02020603050405020304" pitchFamily="18" charset="0"/>
                <a:cs typeface="Times New Roman" panose="02020603050405020304" pitchFamily="18" charset="0"/>
              </a:rPr>
              <a:t>bounded rationality </a:t>
            </a:r>
            <a:r>
              <a:rPr lang="en-US" dirty="0">
                <a:solidFill>
                  <a:srgbClr val="000000"/>
                </a:solidFill>
                <a:latin typeface="Times New Roman" panose="02020603050405020304" pitchFamily="18" charset="0"/>
                <a:cs typeface="Times New Roman" panose="02020603050405020304" pitchFamily="18" charset="0"/>
              </a:rPr>
              <a:t>was introduced by Simon (1957). </a:t>
            </a:r>
            <a:endParaRPr lang="en-US" dirty="0" smtClean="0">
              <a:solidFill>
                <a:srgbClr val="000000"/>
              </a:solidFill>
              <a:latin typeface="Times New Roman" panose="02020603050405020304" pitchFamily="18" charset="0"/>
              <a:cs typeface="Times New Roman" panose="02020603050405020304" pitchFamily="18" charset="0"/>
            </a:endParaRPr>
          </a:p>
          <a:p>
            <a:pPr lvl="0"/>
            <a:r>
              <a:rPr lang="en-US" dirty="0" smtClean="0">
                <a:solidFill>
                  <a:srgbClr val="000000"/>
                </a:solidFill>
                <a:latin typeface="Times New Roman" panose="02020603050405020304" pitchFamily="18" charset="0"/>
                <a:cs typeface="Times New Roman" panose="02020603050405020304" pitchFamily="18" charset="0"/>
              </a:rPr>
              <a:t>This </a:t>
            </a:r>
            <a:r>
              <a:rPr lang="en-US" dirty="0">
                <a:solidFill>
                  <a:srgbClr val="000000"/>
                </a:solidFill>
                <a:latin typeface="Times New Roman" panose="02020603050405020304" pitchFamily="18" charset="0"/>
                <a:cs typeface="Times New Roman" panose="02020603050405020304" pitchFamily="18" charset="0"/>
              </a:rPr>
              <a:t>addresses the rational model’s potential weaknesses and incongruence with many decision making contexts, which are not benefiting from unlimited time and perfect information. </a:t>
            </a:r>
            <a:endParaRPr lang="en-US" dirty="0" smtClean="0">
              <a:solidFill>
                <a:srgbClr val="000000"/>
              </a:solidFill>
              <a:latin typeface="Times New Roman" panose="02020603050405020304" pitchFamily="18" charset="0"/>
              <a:cs typeface="Times New Roman" panose="02020603050405020304" pitchFamily="18" charset="0"/>
            </a:endParaRPr>
          </a:p>
          <a:p>
            <a:pPr lvl="0"/>
            <a:r>
              <a:rPr lang="en-US" dirty="0" smtClean="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bounded rationality model has been shown to be more consistent with the way those driving and managing processes </a:t>
            </a:r>
            <a:r>
              <a:rPr lang="en-US" dirty="0" smtClean="0">
                <a:solidFill>
                  <a:srgbClr val="000000"/>
                </a:solidFill>
                <a:latin typeface="Times New Roman" panose="02020603050405020304" pitchFamily="18" charset="0"/>
                <a:cs typeface="Times New Roman" panose="02020603050405020304" pitchFamily="18" charset="0"/>
              </a:rPr>
              <a:t>behave. </a:t>
            </a:r>
          </a:p>
          <a:p>
            <a:pPr lvl="0"/>
            <a:r>
              <a:rPr lang="en-US" dirty="0" smtClean="0">
                <a:solidFill>
                  <a:srgbClr val="000000"/>
                </a:solidFill>
                <a:latin typeface="Times New Roman" panose="02020603050405020304" pitchFamily="18" charset="0"/>
                <a:cs typeface="Times New Roman" panose="02020603050405020304" pitchFamily="18" charset="0"/>
              </a:rPr>
              <a:t>In </a:t>
            </a:r>
            <a:r>
              <a:rPr lang="en-US" dirty="0">
                <a:solidFill>
                  <a:srgbClr val="000000"/>
                </a:solidFill>
                <a:latin typeface="Times New Roman" panose="02020603050405020304" pitchFamily="18" charset="0"/>
                <a:cs typeface="Times New Roman" panose="02020603050405020304" pitchFamily="18" charset="0"/>
              </a:rPr>
              <a:t>reality, there are often time pressures and imperfect information, causing decision makers to find solutions that will ‘satisfice’. </a:t>
            </a:r>
            <a:endParaRPr lang="en-US" dirty="0" smtClean="0">
              <a:solidFill>
                <a:srgbClr val="000000"/>
              </a:solidFill>
              <a:latin typeface="Times New Roman" panose="02020603050405020304" pitchFamily="18" charset="0"/>
              <a:cs typeface="Times New Roman" panose="02020603050405020304" pitchFamily="18" charset="0"/>
            </a:endParaRPr>
          </a:p>
          <a:p>
            <a:pPr lvl="0"/>
            <a:r>
              <a:rPr lang="en-US" dirty="0" smtClean="0">
                <a:solidFill>
                  <a:srgbClr val="000000"/>
                </a:solidFill>
                <a:latin typeface="Times New Roman" panose="02020603050405020304" pitchFamily="18" charset="0"/>
                <a:cs typeface="Times New Roman" panose="02020603050405020304" pitchFamily="18" charset="0"/>
              </a:rPr>
              <a:t>These </a:t>
            </a:r>
            <a:r>
              <a:rPr lang="en-US" dirty="0">
                <a:solidFill>
                  <a:srgbClr val="000000"/>
                </a:solidFill>
                <a:latin typeface="Times New Roman" panose="02020603050405020304" pitchFamily="18" charset="0"/>
                <a:cs typeface="Times New Roman" panose="02020603050405020304" pitchFamily="18" charset="0"/>
              </a:rPr>
              <a:t>may not necessarily be the best solutions, though. </a:t>
            </a:r>
            <a:endParaRPr lang="en-US" dirty="0" smtClean="0">
              <a:solidFill>
                <a:srgbClr val="000000"/>
              </a:solidFill>
              <a:latin typeface="Times New Roman" panose="02020603050405020304" pitchFamily="18" charset="0"/>
              <a:cs typeface="Times New Roman" panose="02020603050405020304" pitchFamily="18" charset="0"/>
            </a:endParaRPr>
          </a:p>
          <a:p>
            <a:pPr lvl="0"/>
            <a:r>
              <a:rPr lang="en-US" dirty="0" smtClean="0">
                <a:solidFill>
                  <a:srgbClr val="000000"/>
                </a:solidFill>
                <a:latin typeface="Times New Roman" panose="02020603050405020304" pitchFamily="18" charset="0"/>
                <a:cs typeface="Times New Roman" panose="02020603050405020304" pitchFamily="18" charset="0"/>
              </a:rPr>
              <a:t>While </a:t>
            </a:r>
            <a:r>
              <a:rPr lang="en-US" dirty="0">
                <a:solidFill>
                  <a:srgbClr val="000000"/>
                </a:solidFill>
                <a:latin typeface="Times New Roman" panose="02020603050405020304" pitchFamily="18" charset="0"/>
                <a:cs typeface="Times New Roman" panose="02020603050405020304" pitchFamily="18" charset="0"/>
              </a:rPr>
              <a:t>the rational model can at times explain more routine decisions, the bounded rational model is more suited to explain unfamiliar, non-routine, and potentially contentious issues </a:t>
            </a:r>
            <a:r>
              <a:rPr lang="en-US" dirty="0" smtClean="0">
                <a:solidFill>
                  <a:srgbClr val="000000"/>
                </a:solidFill>
                <a:latin typeface="Times New Roman" panose="02020603050405020304" pitchFamily="18" charset="0"/>
                <a:cs typeface="Times New Roman" panose="02020603050405020304" pitchFamily="18" charset="0"/>
              </a:rPr>
              <a:t>.</a:t>
            </a:r>
          </a:p>
          <a:p>
            <a:pPr lvl="0"/>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Its six explicit assumptions are listed in Box </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401589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990601"/>
          </a:xfrm>
        </p:spPr>
        <p:txBody>
          <a:bodyPr>
            <a:normAutofit/>
          </a:bodyPr>
          <a:lstStyle/>
          <a:p>
            <a:r>
              <a:rPr lang="en-US" sz="36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Assumptions of the bounded rational model </a:t>
            </a:r>
            <a:endParaRPr lang="en-US" sz="3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990600"/>
            <a:ext cx="7886700" cy="5186363"/>
          </a:xfrm>
        </p:spPr>
        <p:txBody>
          <a:bodyPr>
            <a:normAutofit fontScale="85000" lnSpcReduction="20000"/>
          </a:bodyPr>
          <a:lstStyle/>
          <a:p>
            <a:endParaRPr lang="en-US" sz="3100" dirty="0">
              <a:latin typeface="Times New Roman" panose="02020603050405020304" pitchFamily="18" charset="0"/>
              <a:cs typeface="Times New Roman" panose="02020603050405020304" pitchFamily="18" charset="0"/>
            </a:endParaRPr>
          </a:p>
          <a:p>
            <a:r>
              <a:rPr lang="en-US" sz="3100" dirty="0" smtClean="0">
                <a:latin typeface="Times New Roman" panose="02020603050405020304" pitchFamily="18" charset="0"/>
                <a:cs typeface="Times New Roman" panose="02020603050405020304" pitchFamily="18" charset="0"/>
              </a:rPr>
              <a:t>Managers </a:t>
            </a:r>
            <a:r>
              <a:rPr lang="en-US" sz="3100" dirty="0">
                <a:latin typeface="Times New Roman" panose="02020603050405020304" pitchFamily="18" charset="0"/>
                <a:cs typeface="Times New Roman" panose="02020603050405020304" pitchFamily="18" charset="0"/>
              </a:rPr>
              <a:t>respond to problems rather than going out of their way to find them. </a:t>
            </a:r>
          </a:p>
          <a:p>
            <a:r>
              <a:rPr lang="en-US" sz="3100" dirty="0" smtClean="0">
                <a:latin typeface="Times New Roman" panose="02020603050405020304" pitchFamily="18" charset="0"/>
                <a:cs typeface="Times New Roman" panose="02020603050405020304" pitchFamily="18" charset="0"/>
              </a:rPr>
              <a:t>Cognitive </a:t>
            </a:r>
            <a:r>
              <a:rPr lang="en-US" sz="3100" dirty="0">
                <a:latin typeface="Times New Roman" panose="02020603050405020304" pitchFamily="18" charset="0"/>
                <a:cs typeface="Times New Roman" panose="02020603050405020304" pitchFamily="18" charset="0"/>
              </a:rPr>
              <a:t>limits exist in the search process - human mind is limited in comprehension of problem. </a:t>
            </a:r>
          </a:p>
          <a:p>
            <a:r>
              <a:rPr lang="en-US" sz="3100" dirty="0" smtClean="0">
                <a:latin typeface="Times New Roman" panose="02020603050405020304" pitchFamily="18" charset="0"/>
                <a:cs typeface="Times New Roman" panose="02020603050405020304" pitchFamily="18" charset="0"/>
              </a:rPr>
              <a:t>Time </a:t>
            </a:r>
            <a:r>
              <a:rPr lang="en-US" sz="3100" dirty="0">
                <a:latin typeface="Times New Roman" panose="02020603050405020304" pitchFamily="18" charset="0"/>
                <a:cs typeface="Times New Roman" panose="02020603050405020304" pitchFamily="18" charset="0"/>
              </a:rPr>
              <a:t>pressures frequently apply (decisions have to be made with incomplete information). </a:t>
            </a:r>
          </a:p>
          <a:p>
            <a:r>
              <a:rPr lang="en-US" sz="3100" dirty="0" smtClean="0">
                <a:latin typeface="Times New Roman" panose="02020603050405020304" pitchFamily="18" charset="0"/>
                <a:cs typeface="Times New Roman" panose="02020603050405020304" pitchFamily="18" charset="0"/>
              </a:rPr>
              <a:t>Disjointed</a:t>
            </a:r>
            <a:r>
              <a:rPr lang="en-US" sz="3100" dirty="0">
                <a:latin typeface="Times New Roman" panose="02020603050405020304" pitchFamily="18" charset="0"/>
                <a:cs typeface="Times New Roman" panose="02020603050405020304" pitchFamily="18" charset="0"/>
              </a:rPr>
              <a:t>, incremental decision making often occurs, not a smooth continuous rational process. </a:t>
            </a:r>
          </a:p>
          <a:p>
            <a:r>
              <a:rPr lang="en-US" sz="3100" dirty="0" smtClean="0">
                <a:latin typeface="Times New Roman" panose="02020603050405020304" pitchFamily="18" charset="0"/>
                <a:cs typeface="Times New Roman" panose="02020603050405020304" pitchFamily="18" charset="0"/>
              </a:rPr>
              <a:t>Intuition </a:t>
            </a:r>
            <a:r>
              <a:rPr lang="en-US" sz="3100" dirty="0">
                <a:latin typeface="Times New Roman" panose="02020603050405020304" pitchFamily="18" charset="0"/>
                <a:cs typeface="Times New Roman" panose="02020603050405020304" pitchFamily="18" charset="0"/>
              </a:rPr>
              <a:t>and judgment may have to be the basis for making a decision rather than computation. </a:t>
            </a:r>
          </a:p>
          <a:p>
            <a:r>
              <a:rPr lang="en-US" sz="3100" dirty="0" smtClean="0">
                <a:latin typeface="Times New Roman" panose="02020603050405020304" pitchFamily="18" charset="0"/>
                <a:cs typeface="Times New Roman" panose="02020603050405020304" pitchFamily="18" charset="0"/>
              </a:rPr>
              <a:t>Satisficing </a:t>
            </a:r>
            <a:r>
              <a:rPr lang="en-US" sz="3100" dirty="0">
                <a:latin typeface="Times New Roman" panose="02020603050405020304" pitchFamily="18" charset="0"/>
                <a:cs typeface="Times New Roman" panose="02020603050405020304" pitchFamily="18" charset="0"/>
              </a:rPr>
              <a:t>(satisfactory and ‘will do’) solutions rather than optimal solutions are arrived at. </a:t>
            </a:r>
          </a:p>
          <a:p>
            <a:pPr marL="0" indent="0">
              <a:buNone/>
            </a:pPr>
            <a:r>
              <a:rPr lang="en-US" dirty="0"/>
              <a:t>	</a:t>
            </a:r>
          </a:p>
          <a:p>
            <a:endParaRPr lang="en-US" dirty="0"/>
          </a:p>
        </p:txBody>
      </p:sp>
    </p:spTree>
    <p:extLst>
      <p:ext uri="{BB962C8B-B14F-4D97-AF65-F5344CB8AC3E}">
        <p14:creationId xmlns:p14="http://schemas.microsoft.com/office/powerpoint/2010/main" val="7081580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solidFill>
                  <a:srgbClr val="000000"/>
                </a:solidFill>
                <a:latin typeface="Calibri" panose="020F0502020204030204" pitchFamily="34" charset="0"/>
              </a:rPr>
              <a:t>The third model is the ‘</a:t>
            </a:r>
            <a:r>
              <a:rPr lang="en-US" i="1" dirty="0">
                <a:solidFill>
                  <a:srgbClr val="000000"/>
                </a:solidFill>
                <a:latin typeface="Calibri" panose="020F0502020204030204" pitchFamily="34" charset="0"/>
              </a:rPr>
              <a:t>garbage can model</a:t>
            </a:r>
            <a:r>
              <a:rPr lang="en-US" dirty="0">
                <a:solidFill>
                  <a:srgbClr val="000000"/>
                </a:solidFill>
                <a:latin typeface="Calibri" panose="020F0502020204030204" pitchFamily="34" charset="0"/>
              </a:rPr>
              <a:t>’ (Cohen et al, 1972), which is different from the two rationality based models in that it is not a sequence of steps, starting with a problem and ending with a solution. Rather, this model proposes four independent streams, which include problems, solutions, participants, and choice opportunities. An </a:t>
            </a:r>
            <a:r>
              <a:rPr lang="en-US" dirty="0" err="1">
                <a:solidFill>
                  <a:srgbClr val="000000"/>
                </a:solidFill>
                <a:latin typeface="Calibri" panose="020F0502020204030204" pitchFamily="34" charset="0"/>
              </a:rPr>
              <a:t>organisation</a:t>
            </a:r>
            <a:r>
              <a:rPr lang="en-US" dirty="0">
                <a:solidFill>
                  <a:srgbClr val="000000"/>
                </a:solidFill>
                <a:latin typeface="Calibri" panose="020F0502020204030204" pitchFamily="34" charset="0"/>
              </a:rPr>
              <a:t> acts as a ‘garbage can’ in which these streams flow. A decision will be made when problems and solutions can be connected during a time when there are choice ‘opportunities’ (to be made by individuals). This model is more random and likely to be of relevance for volatile processes or environments (Brooks, 2003). Butler (1991) notes that </a:t>
            </a:r>
            <a:r>
              <a:rPr lang="en-US" dirty="0" err="1">
                <a:solidFill>
                  <a:srgbClr val="000000"/>
                </a:solidFill>
                <a:latin typeface="Calibri" panose="020F0502020204030204" pitchFamily="34" charset="0"/>
              </a:rPr>
              <a:t>organisations</a:t>
            </a:r>
            <a:r>
              <a:rPr lang="en-US" dirty="0">
                <a:solidFill>
                  <a:srgbClr val="000000"/>
                </a:solidFill>
                <a:latin typeface="Calibri" panose="020F0502020204030204" pitchFamily="34" charset="0"/>
              </a:rPr>
              <a:t> following this model exhibit several features, including: </a:t>
            </a:r>
          </a:p>
          <a:p>
            <a:r>
              <a:rPr lang="en-US" dirty="0">
                <a:solidFill>
                  <a:srgbClr val="000000"/>
                </a:solidFill>
                <a:latin typeface="Calibri" panose="020F0502020204030204" pitchFamily="34" charset="0"/>
              </a:rPr>
              <a:t> ambiguity in the decision process; </a:t>
            </a:r>
          </a:p>
          <a:p>
            <a:r>
              <a:rPr lang="en-US" dirty="0">
                <a:solidFill>
                  <a:srgbClr val="000000"/>
                </a:solidFill>
                <a:latin typeface="Calibri" panose="020F0502020204030204" pitchFamily="34" charset="0"/>
              </a:rPr>
              <a:t> difficult to determine cause and effect relationships; and </a:t>
            </a:r>
          </a:p>
          <a:p>
            <a:r>
              <a:rPr lang="en-US" dirty="0">
                <a:solidFill>
                  <a:srgbClr val="000000"/>
                </a:solidFill>
                <a:latin typeface="Calibri" panose="020F0502020204030204" pitchFamily="34" charset="0"/>
              </a:rPr>
              <a:t> fluid participation (i.e. turnover of participants). </a:t>
            </a:r>
          </a:p>
          <a:p>
            <a:endParaRPr lang="en-US" dirty="0"/>
          </a:p>
        </p:txBody>
      </p:sp>
    </p:spTree>
    <p:extLst>
      <p:ext uri="{BB962C8B-B14F-4D97-AF65-F5344CB8AC3E}">
        <p14:creationId xmlns:p14="http://schemas.microsoft.com/office/powerpoint/2010/main" val="175233196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158"/>
            <a:ext cx="8839200" cy="320673"/>
          </a:xfrm>
        </p:spPr>
        <p:txBody>
          <a:bodyPr>
            <a:normAutofit fontScale="90000"/>
          </a:bodyPr>
          <a:lstStyle/>
          <a:p>
            <a:r>
              <a:rPr lang="en-US" sz="2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 Choosing the right methodological approach to running EIA </a:t>
            </a:r>
            <a:endParaRPr lang="en-US"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533400"/>
            <a:ext cx="8839200" cy="6019800"/>
          </a:xfrm>
        </p:spPr>
        <p:txBody>
          <a:bodyPr>
            <a:noAutofit/>
          </a:bodyPr>
          <a:lstStyle/>
          <a:p>
            <a:r>
              <a:rPr lang="en-US" dirty="0" smtClean="0">
                <a:solidFill>
                  <a:srgbClr val="000000"/>
                </a:solidFill>
                <a:latin typeface="Times New Roman" panose="02020603050405020304" pitchFamily="18" charset="0"/>
                <a:cs typeface="Times New Roman" panose="02020603050405020304" pitchFamily="18" charset="0"/>
              </a:rPr>
              <a:t>As </a:t>
            </a:r>
            <a:r>
              <a:rPr lang="en-US" dirty="0">
                <a:solidFill>
                  <a:srgbClr val="000000"/>
                </a:solidFill>
                <a:latin typeface="Times New Roman" panose="02020603050405020304" pitchFamily="18" charset="0"/>
                <a:cs typeface="Times New Roman" panose="02020603050405020304" pitchFamily="18" charset="0"/>
              </a:rPr>
              <a:t>was explained above, different decision theories and models may be applicable to different decision making situations.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In </a:t>
            </a:r>
            <a:r>
              <a:rPr lang="en-US" dirty="0">
                <a:solidFill>
                  <a:srgbClr val="000000"/>
                </a:solidFill>
                <a:latin typeface="Times New Roman" panose="02020603050405020304" pitchFamily="18" charset="0"/>
                <a:cs typeface="Times New Roman" panose="02020603050405020304" pitchFamily="18" charset="0"/>
              </a:rPr>
              <a:t>particular, the </a:t>
            </a:r>
            <a:r>
              <a:rPr lang="en-US" dirty="0" err="1">
                <a:solidFill>
                  <a:srgbClr val="000000"/>
                </a:solidFill>
                <a:latin typeface="Times New Roman" panose="02020603050405020304" pitchFamily="18" charset="0"/>
                <a:cs typeface="Times New Roman" panose="02020603050405020304" pitchFamily="18" charset="0"/>
              </a:rPr>
              <a:t>structuredness</a:t>
            </a:r>
            <a:r>
              <a:rPr lang="en-US" dirty="0">
                <a:solidFill>
                  <a:srgbClr val="000000"/>
                </a:solidFill>
                <a:latin typeface="Times New Roman" panose="02020603050405020304" pitchFamily="18" charset="0"/>
                <a:cs typeface="Times New Roman" panose="02020603050405020304" pitchFamily="18" charset="0"/>
              </a:rPr>
              <a:t> of a specific decision making situation may help to define an associated acting strategy.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This </a:t>
            </a:r>
            <a:r>
              <a:rPr lang="en-US" dirty="0">
                <a:solidFill>
                  <a:srgbClr val="000000"/>
                </a:solidFill>
                <a:latin typeface="Times New Roman" panose="02020603050405020304" pitchFamily="18" charset="0"/>
                <a:cs typeface="Times New Roman" panose="02020603050405020304" pitchFamily="18" charset="0"/>
              </a:rPr>
              <a:t>has been said to depend on the uncertainty of (a) objectives (i.e. what it is that is supposed to be achieved); and of (b) the means or methods to achieve something.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contingency model of </a:t>
            </a:r>
            <a:r>
              <a:rPr lang="en-US" dirty="0" smtClean="0">
                <a:solidFill>
                  <a:srgbClr val="000000"/>
                </a:solidFill>
                <a:latin typeface="Times New Roman" panose="02020603050405020304" pitchFamily="18" charset="0"/>
                <a:cs typeface="Times New Roman" panose="02020603050405020304" pitchFamily="18" charset="0"/>
              </a:rPr>
              <a:t>organizational </a:t>
            </a:r>
            <a:r>
              <a:rPr lang="en-US" dirty="0">
                <a:solidFill>
                  <a:srgbClr val="000000"/>
                </a:solidFill>
                <a:latin typeface="Times New Roman" panose="02020603050405020304" pitchFamily="18" charset="0"/>
                <a:cs typeface="Times New Roman" panose="02020603050405020304" pitchFamily="18" charset="0"/>
              </a:rPr>
              <a:t>decision making (Thompson and </a:t>
            </a:r>
            <a:r>
              <a:rPr lang="en-US" dirty="0" err="1">
                <a:solidFill>
                  <a:srgbClr val="000000"/>
                </a:solidFill>
                <a:latin typeface="Times New Roman" panose="02020603050405020304" pitchFamily="18" charset="0"/>
                <a:cs typeface="Times New Roman" panose="02020603050405020304" pitchFamily="18" charset="0"/>
              </a:rPr>
              <a:t>Tuden</a:t>
            </a:r>
            <a:r>
              <a:rPr lang="en-US" dirty="0">
                <a:solidFill>
                  <a:srgbClr val="000000"/>
                </a:solidFill>
                <a:latin typeface="Times New Roman" panose="02020603050405020304" pitchFamily="18" charset="0"/>
                <a:cs typeface="Times New Roman" panose="02020603050405020304" pitchFamily="18" charset="0"/>
              </a:rPr>
              <a:t>, 1956) charts the four decision making models introduced above and assigns them to a specific decision making situation.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71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a:bodyPr>
          <a:lstStyle/>
          <a:p>
            <a:pPr marL="400050" lvl="1" indent="0" algn="just">
              <a:buNone/>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aims and objectives of EIA can be divided into two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categories፡</a:t>
            </a:r>
          </a:p>
          <a:p>
            <a:pPr marL="857250" lvl="1" indent="-457200"/>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3200" dirty="0">
                <a:effectLst>
                  <a:outerShdw blurRad="38100" dist="38100" dir="2700000" algn="tl">
                    <a:srgbClr val="000000">
                      <a:alpha val="43137"/>
                    </a:srgbClr>
                  </a:outerShdw>
                </a:effectLst>
                <a:latin typeface="Times New Roman" pitchFamily="18" charset="0"/>
                <a:cs typeface="Times New Roman" pitchFamily="18" charset="0"/>
              </a:rPr>
              <a:t>immediate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(short </a:t>
            </a:r>
            <a:r>
              <a:rPr lang="en-US" sz="3200" dirty="0">
                <a:effectLst>
                  <a:outerShdw blurRad="38100" dist="38100" dir="2700000" algn="tl">
                    <a:srgbClr val="000000">
                      <a:alpha val="43137"/>
                    </a:srgbClr>
                  </a:outerShdw>
                </a:effectLst>
                <a:latin typeface="Times New Roman" pitchFamily="18" charset="0"/>
                <a:cs typeface="Times New Roman" pitchFamily="18" charset="0"/>
              </a:rPr>
              <a:t>term)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aim </a:t>
            </a:r>
            <a:r>
              <a:rPr lang="en-US" sz="3200" dirty="0">
                <a:effectLst>
                  <a:outerShdw blurRad="38100" dist="38100" dir="2700000" algn="tl">
                    <a:srgbClr val="000000">
                      <a:alpha val="43137"/>
                    </a:srgbClr>
                  </a:outerShdw>
                </a:effectLst>
                <a:latin typeface="Times New Roman" pitchFamily="18" charset="0"/>
                <a:cs typeface="Times New Roman" pitchFamily="18" charset="0"/>
              </a:rPr>
              <a:t>of EIA is to </a:t>
            </a:r>
            <a:r>
              <a:rPr lang="en-US"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inform the process of decision-making by identifying the potentially significant environmental effects and risks of development proposals</a:t>
            </a:r>
            <a:r>
              <a:rPr lang="en-US"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a:t>
            </a:r>
          </a:p>
          <a:p>
            <a:pPr marL="400050" lvl="1" indent="0" algn="just">
              <a:buNone/>
            </a:pPr>
            <a:endParaRPr lang="en-US" sz="11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a:p>
            <a:pPr marL="857250" lvl="1" indent="-457200"/>
            <a:r>
              <a:rPr lang="en-US" sz="32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ultimate (long term) aim of EIA is to promote sustainable development by ensuring that development proposals </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do not undermine critical resource and ecological functions</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or </a:t>
            </a:r>
            <a:r>
              <a:rPr lang="en-US" sz="32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the well being, lifestyle and livelihood of the communities and peoples who depend on them</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13675729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00"/>
                </a:solidFill>
                <a:latin typeface="Calibri" panose="020F0502020204030204" pitchFamily="34" charset="0"/>
              </a:rPr>
              <a:t>5 Influences on effective decision making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solidFill>
                  <a:srgbClr val="000000"/>
                </a:solidFill>
                <a:latin typeface="Calibri" panose="020F0502020204030204" pitchFamily="34" charset="0"/>
              </a:rPr>
              <a:t>The </a:t>
            </a:r>
            <a:r>
              <a:rPr lang="en-US" dirty="0">
                <a:solidFill>
                  <a:srgbClr val="000000"/>
                </a:solidFill>
                <a:latin typeface="Calibri" panose="020F0502020204030204" pitchFamily="34" charset="0"/>
              </a:rPr>
              <a:t>model of bounded rationality introduced above identified some of the key constraints on decision making and rational approaches towards it, including time pressures and incomplete information. Hammond et al. (2002) identified uncertainties, risk tolerance, and linkages to future choices as critical factors that influence decisions. Brooks (2003, p37) singled out what he called ‘cognitive biases’ as compromising “</a:t>
            </a:r>
            <a:r>
              <a:rPr lang="en-US" i="1" dirty="0">
                <a:solidFill>
                  <a:srgbClr val="000000"/>
                </a:solidFill>
                <a:latin typeface="Calibri" panose="020F0502020204030204" pitchFamily="34" charset="0"/>
              </a:rPr>
              <a:t>the rationality and objectivity of decision making</a:t>
            </a:r>
            <a:r>
              <a:rPr lang="en-US" dirty="0">
                <a:solidFill>
                  <a:srgbClr val="000000"/>
                </a:solidFill>
                <a:latin typeface="Calibri" panose="020F0502020204030204" pitchFamily="34" charset="0"/>
              </a:rPr>
              <a:t>”. Cognitive biases are distortions in thinking that can develop in an individual’s cognitive structure over time and are influenced by beliefs, attitudes, values, and the person’s own personality. Cognitive dissonance means there is inconsistency between a person’s beliefs and actions. Whilst this may be observed in practice, cognitive biases are more common and less noticeable for most people. Common cognitive biases include e.g. the illusion of control, where an individual believes he or she can handle a complex problem but in fact cannot. Furthermore, they include </a:t>
            </a:r>
            <a:r>
              <a:rPr lang="en-US" i="1" dirty="0">
                <a:solidFill>
                  <a:srgbClr val="000000"/>
                </a:solidFill>
                <a:latin typeface="Calibri" panose="020F0502020204030204" pitchFamily="34" charset="0"/>
              </a:rPr>
              <a:t>status quo </a:t>
            </a:r>
            <a:r>
              <a:rPr lang="en-US" dirty="0">
                <a:solidFill>
                  <a:srgbClr val="000000"/>
                </a:solidFill>
                <a:latin typeface="Calibri" panose="020F0502020204030204" pitchFamily="34" charset="0"/>
              </a:rPr>
              <a:t>biases, i.e. a tendency to prefer that things stay relatively the same. Also, they include the so-called ‘bandwagon effect’ and ‘groupthink’, representing a tendency to do or believe the same things as others do. Finally, they include what has been called ‘professional deformation’, namely a tendency to look at things only according to the conventions of one’s profession, forgetting broader points of view. Cognitive biases can thus decrease the quality of decisions and decision making. </a:t>
            </a:r>
          </a:p>
          <a:p>
            <a:r>
              <a:rPr lang="en-US" dirty="0">
                <a:solidFill>
                  <a:srgbClr val="000000"/>
                </a:solidFill>
                <a:latin typeface="Calibri" panose="020F0502020204030204" pitchFamily="34" charset="0"/>
              </a:rPr>
              <a:t>Decision making is inherent in and frequently required throughout the EA process. Decisions must be made relating to project scope, approval, implementation, evaluation and follow up, among others. EIA is a specific ‘systematic decision support process’ (Fischer, 2007, </a:t>
            </a:r>
            <a:r>
              <a:rPr lang="en-US" dirty="0" err="1">
                <a:solidFill>
                  <a:srgbClr val="000000"/>
                </a:solidFill>
                <a:latin typeface="Calibri" panose="020F0502020204030204" pitchFamily="34" charset="0"/>
              </a:rPr>
              <a:t>pxiii</a:t>
            </a:r>
            <a:r>
              <a:rPr lang="en-US" dirty="0">
                <a:solidFill>
                  <a:srgbClr val="000000"/>
                </a:solidFill>
                <a:latin typeface="Calibri" panose="020F0502020204030204" pitchFamily="34" charset="0"/>
              </a:rPr>
              <a:t>) aimed at (a) helping reduce or mitigate negative environmental impacts, (b) enhancing environmental opportunities, where possible, and (c) producing more environmentally and socially sustainable outcomes. But there are also other more generic aids for decision making that can be </a:t>
            </a:r>
            <a:r>
              <a:rPr lang="en-US" dirty="0" err="1">
                <a:solidFill>
                  <a:srgbClr val="000000"/>
                </a:solidFill>
                <a:latin typeface="Calibri" panose="020F0502020204030204" pitchFamily="34" charset="0"/>
              </a:rPr>
              <a:t>utilised</a:t>
            </a:r>
            <a:r>
              <a:rPr lang="en-US" dirty="0">
                <a:solidFill>
                  <a:srgbClr val="000000"/>
                </a:solidFill>
                <a:latin typeface="Calibri" panose="020F0502020204030204" pitchFamily="34" charset="0"/>
              </a:rPr>
              <a:t> by all parties in the EIA process. A few of these from </a:t>
            </a:r>
            <a:r>
              <a:rPr lang="en-US" dirty="0" err="1">
                <a:solidFill>
                  <a:srgbClr val="000000"/>
                </a:solidFill>
                <a:latin typeface="Calibri" panose="020F0502020204030204" pitchFamily="34" charset="0"/>
              </a:rPr>
              <a:t>organisational</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behaviour</a:t>
            </a:r>
            <a:r>
              <a:rPr lang="en-US" dirty="0">
                <a:solidFill>
                  <a:srgbClr val="000000"/>
                </a:solidFill>
                <a:latin typeface="Calibri" panose="020F0502020204030204" pitchFamily="34" charset="0"/>
              </a:rPr>
              <a:t> and management will be introduced below, following discussion of criteria for effective decision making processes. </a:t>
            </a:r>
            <a:endParaRPr lang="en-US" dirty="0"/>
          </a:p>
        </p:txBody>
      </p:sp>
    </p:spTree>
    <p:extLst>
      <p:ext uri="{BB962C8B-B14F-4D97-AF65-F5344CB8AC3E}">
        <p14:creationId xmlns:p14="http://schemas.microsoft.com/office/powerpoint/2010/main" val="40651999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i="1" dirty="0">
                <a:solidFill>
                  <a:srgbClr val="000000"/>
                </a:solidFill>
                <a:latin typeface="Calibri" panose="020F0502020204030204" pitchFamily="34" charset="0"/>
              </a:rPr>
              <a:t>Box : Six criteria for an effective decision making process </a:t>
            </a:r>
            <a:r>
              <a:rPr lang="en-US" sz="2700" dirty="0"/>
              <a:t/>
            </a:r>
            <a:br>
              <a:rPr lang="en-US" sz="2700" dirty="0"/>
            </a:br>
            <a:endParaRPr lang="en-US" dirty="0"/>
          </a:p>
        </p:txBody>
      </p:sp>
      <p:sp>
        <p:nvSpPr>
          <p:cNvPr id="3" name="Content Placeholder 2"/>
          <p:cNvSpPr>
            <a:spLocks noGrp="1"/>
          </p:cNvSpPr>
          <p:nvPr>
            <p:ph idx="1"/>
          </p:nvPr>
        </p:nvSpPr>
        <p:spPr>
          <a:xfrm>
            <a:off x="152400" y="1295400"/>
            <a:ext cx="8839200" cy="4881563"/>
          </a:xfrm>
        </p:spPr>
        <p:txBody>
          <a:bodyPr>
            <a:normAutofit fontScale="92500" lnSpcReduction="10000"/>
          </a:bodyPr>
          <a:lstStyle/>
          <a:p>
            <a:pPr marL="0" indent="0">
              <a:buNone/>
            </a:pPr>
            <a:r>
              <a:rPr lang="en-US" dirty="0"/>
              <a:t>An effective decision making process: </a:t>
            </a:r>
          </a:p>
          <a:p>
            <a:r>
              <a:rPr lang="en-US" dirty="0" smtClean="0"/>
              <a:t>Focuses </a:t>
            </a:r>
            <a:r>
              <a:rPr lang="en-US" dirty="0"/>
              <a:t>on what is important </a:t>
            </a:r>
          </a:p>
          <a:p>
            <a:r>
              <a:rPr lang="en-US" dirty="0" smtClean="0"/>
              <a:t>Is </a:t>
            </a:r>
            <a:r>
              <a:rPr lang="en-US" dirty="0"/>
              <a:t>logical and consistent </a:t>
            </a:r>
          </a:p>
          <a:p>
            <a:r>
              <a:rPr lang="en-US" dirty="0" smtClean="0"/>
              <a:t>Acknowledges </a:t>
            </a:r>
            <a:r>
              <a:rPr lang="en-US" dirty="0"/>
              <a:t>both subjective and objective factors and blends analytical and intuitive thinking </a:t>
            </a:r>
          </a:p>
          <a:p>
            <a:r>
              <a:rPr lang="en-US" dirty="0" smtClean="0"/>
              <a:t>Requires </a:t>
            </a:r>
            <a:r>
              <a:rPr lang="en-US" dirty="0"/>
              <a:t>only as much information and analysis as is necessary to resolve the particular dilemma </a:t>
            </a:r>
          </a:p>
          <a:p>
            <a:r>
              <a:rPr lang="en-US" dirty="0" smtClean="0"/>
              <a:t>Encourages </a:t>
            </a:r>
            <a:r>
              <a:rPr lang="en-US" dirty="0"/>
              <a:t>and guides the gathering of relevant information and informed opinion </a:t>
            </a:r>
          </a:p>
          <a:p>
            <a:r>
              <a:rPr lang="en-US" dirty="0" smtClean="0"/>
              <a:t>Is </a:t>
            </a:r>
            <a:r>
              <a:rPr lang="en-US" dirty="0"/>
              <a:t>straightforward, reliable, easy to use, and flexible </a:t>
            </a:r>
          </a:p>
          <a:p>
            <a:pPr marL="0" indent="0">
              <a:buNone/>
            </a:pPr>
            <a:r>
              <a:rPr lang="en-US" dirty="0"/>
              <a:t>	</a:t>
            </a:r>
          </a:p>
          <a:p>
            <a:endParaRPr lang="en-US" dirty="0"/>
          </a:p>
        </p:txBody>
      </p:sp>
    </p:spTree>
    <p:extLst>
      <p:ext uri="{BB962C8B-B14F-4D97-AF65-F5344CB8AC3E}">
        <p14:creationId xmlns:p14="http://schemas.microsoft.com/office/powerpoint/2010/main" val="41469391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latin typeface="Calibri" panose="020F0502020204030204" pitchFamily="34" charset="0"/>
              </a:rPr>
              <a:t>They then introduce a ‘</a:t>
            </a:r>
            <a:r>
              <a:rPr lang="en-US" dirty="0" err="1">
                <a:solidFill>
                  <a:srgbClr val="000000"/>
                </a:solidFill>
                <a:latin typeface="Calibri" panose="020F0502020204030204" pitchFamily="34" charset="0"/>
              </a:rPr>
              <a:t>PrOACT</a:t>
            </a:r>
            <a:r>
              <a:rPr lang="en-US" dirty="0">
                <a:solidFill>
                  <a:srgbClr val="000000"/>
                </a:solidFill>
                <a:latin typeface="Calibri" panose="020F0502020204030204" pitchFamily="34" charset="0"/>
              </a:rPr>
              <a:t> approach’ which relates to the Problem, Objectives, Alternatives, Consequences, and Tradeoffs of decision making situations and which looks similar to a traditional EIA approach. They device strategies for decision making that are connected with the consideration of uncertainty, risk tolerance, and linked decisions. </a:t>
            </a:r>
            <a:endParaRPr lang="en-US" dirty="0"/>
          </a:p>
        </p:txBody>
      </p:sp>
    </p:spTree>
    <p:extLst>
      <p:ext uri="{BB962C8B-B14F-4D97-AF65-F5344CB8AC3E}">
        <p14:creationId xmlns:p14="http://schemas.microsoft.com/office/powerpoint/2010/main" val="29145512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latin typeface="Calibri" panose="020F0502020204030204" pitchFamily="34" charset="0"/>
              </a:rPr>
              <a:t>6 </a:t>
            </a:r>
            <a:r>
              <a:rPr lang="en-US" b="1" dirty="0">
                <a:solidFill>
                  <a:srgbClr val="000000"/>
                </a:solidFill>
                <a:latin typeface="Calibri" panose="020F0502020204030204" pitchFamily="34" charset="0"/>
              </a:rPr>
              <a:t>EIA as part of the decision making process </a:t>
            </a:r>
            <a:r>
              <a:rPr lang="en-US" dirty="0">
                <a:solidFill>
                  <a:srgbClr val="000000"/>
                </a:solidFill>
                <a:latin typeface="Calibri" panose="020F0502020204030204" pitchFamily="34" charset="0"/>
              </a:rPr>
              <a:t/>
            </a:r>
            <a:br>
              <a:rPr lang="en-US" dirty="0">
                <a:solidFill>
                  <a:srgbClr val="000000"/>
                </a:solidFill>
                <a:latin typeface="Calibri" panose="020F0502020204030204" pitchFamily="34" charset="0"/>
              </a:rPr>
            </a:b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solidFill>
                  <a:srgbClr val="000000"/>
                </a:solidFill>
                <a:latin typeface="Calibri" panose="020F0502020204030204" pitchFamily="34" charset="0"/>
              </a:rPr>
              <a:t>Following </a:t>
            </a:r>
            <a:r>
              <a:rPr lang="en-US" dirty="0">
                <a:solidFill>
                  <a:srgbClr val="000000"/>
                </a:solidFill>
                <a:latin typeface="Calibri" panose="020F0502020204030204" pitchFamily="34" charset="0"/>
              </a:rPr>
              <a:t>on from what has been said above, EIA is part of a larger process of decision-making to approve major proposals. The resulting decision is based on information from a number of different sources. In the context of decision making, a large number of trade-offs are normally made. In this context, a balance should be struck between various benefits and costs. Environmental, economic and social elements should be weighed, and uncertainties and arguments over the significance of risks and impacts should be addressed. In this context EIA plays an important role. The different factors that will be of importance in the final approval of a proposal include: </a:t>
            </a:r>
          </a:p>
          <a:p>
            <a:r>
              <a:rPr lang="en-US" sz="200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findings of significant impact contained in the EIA report; </a:t>
            </a:r>
          </a:p>
          <a:p>
            <a:r>
              <a:rPr lang="en-US" sz="200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inputs from economic and social appraisals; and </a:t>
            </a:r>
          </a:p>
          <a:p>
            <a:r>
              <a:rPr lang="en-US" sz="200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other external pressures or political inputs to decision-making. </a:t>
            </a:r>
          </a:p>
          <a:p>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As discussed above, EIA is not the only assessment instrument used in decision making. Rather, it is usually applied next to economic and other (social, equality and others) appraisal. In practice, this means that the decision made involves trade-offs and may not represent the most environmentally friendly choice. Frequently, environmental considerations carry less weight than economic issues (see Fischer, 2003a). An important question in this context is whether EIA should be neutral or rather act as an advocacy instrument for the environment. The predominant view is that the role of the EIA practitioner is to (following UN, 2006c): </a:t>
            </a:r>
          </a:p>
          <a:p>
            <a:r>
              <a:rPr lang="en-US" sz="2000" dirty="0">
                <a:solidFill>
                  <a:srgbClr val="000000"/>
                </a:solidFill>
                <a:latin typeface="Calibri" panose="020F0502020204030204" pitchFamily="34" charset="0"/>
              </a:rPr>
              <a:t> </a:t>
            </a:r>
            <a:r>
              <a:rPr lang="en-US" i="1" dirty="0">
                <a:solidFill>
                  <a:srgbClr val="000000"/>
                </a:solidFill>
                <a:latin typeface="Calibri" panose="020F0502020204030204" pitchFamily="34" charset="0"/>
              </a:rPr>
              <a:t>“provide a clear, objective statement of the environmental impacts and their mitigation; </a:t>
            </a:r>
            <a:endParaRPr lang="en-US"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r>
              <a:rPr lang="en-US" i="1" dirty="0">
                <a:solidFill>
                  <a:srgbClr val="000000"/>
                </a:solidFill>
                <a:latin typeface="Calibri" panose="020F0502020204030204" pitchFamily="34" charset="0"/>
              </a:rPr>
              <a:t>bring the feasible alternatives and the environmentally preferred option to the attention of decision-makers; and, more arguably </a:t>
            </a:r>
            <a:endParaRPr lang="en-US"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r>
              <a:rPr lang="en-US" i="1" dirty="0">
                <a:solidFill>
                  <a:srgbClr val="000000"/>
                </a:solidFill>
                <a:latin typeface="Calibri" panose="020F0502020204030204" pitchFamily="34" charset="0"/>
              </a:rPr>
              <a:t>give contestable advice on the environmental acceptability of the proposal (for example, whether it can be justified in the circumstances)”. </a:t>
            </a: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EIA should enable the input of a wide range of external views and interests into the development project planning process. In this context, it is important that many development proposals (in particular those that are large scale) are controversial and encompass a wide range of issues on which opinion can be divided. </a:t>
            </a:r>
            <a:endParaRPr lang="en-US" dirty="0"/>
          </a:p>
        </p:txBody>
      </p:sp>
    </p:spTree>
    <p:extLst>
      <p:ext uri="{BB962C8B-B14F-4D97-AF65-F5344CB8AC3E}">
        <p14:creationId xmlns:p14="http://schemas.microsoft.com/office/powerpoint/2010/main" val="31646943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886700" cy="549274"/>
          </a:xfrm>
        </p:spPr>
        <p:txBody>
          <a:bodyPr>
            <a:normAutofit fontScale="90000"/>
          </a:bodyPr>
          <a:lstStyle/>
          <a:p>
            <a:r>
              <a:rPr lang="en-US" b="1" dirty="0">
                <a:solidFill>
                  <a:srgbClr val="000000"/>
                </a:solidFill>
                <a:latin typeface="Calibri" panose="020F0502020204030204" pitchFamily="34" charset="0"/>
              </a:rPr>
              <a:t>7 Practical element </a:t>
            </a:r>
            <a:endParaRPr lang="en-US" dirty="0"/>
          </a:p>
        </p:txBody>
      </p:sp>
      <p:sp>
        <p:nvSpPr>
          <p:cNvPr id="3" name="Content Placeholder 2"/>
          <p:cNvSpPr>
            <a:spLocks noGrp="1"/>
          </p:cNvSpPr>
          <p:nvPr>
            <p:ph idx="1"/>
          </p:nvPr>
        </p:nvSpPr>
        <p:spPr>
          <a:xfrm>
            <a:off x="228600" y="1371600"/>
            <a:ext cx="7886700" cy="4351338"/>
          </a:xfrm>
        </p:spPr>
        <p:txBody>
          <a:bodyPr>
            <a:normAutofit fontScale="47500" lnSpcReduction="20000"/>
          </a:bodyPr>
          <a:lstStyle/>
          <a:p>
            <a:pPr marL="0" indent="0">
              <a:buNone/>
            </a:pPr>
            <a:r>
              <a:rPr lang="en-US" dirty="0" smtClean="0">
                <a:solidFill>
                  <a:srgbClr val="000000"/>
                </a:solidFill>
                <a:latin typeface="Calibri" panose="020F0502020204030204" pitchFamily="34" charset="0"/>
              </a:rPr>
              <a:t>Students </a:t>
            </a:r>
            <a:r>
              <a:rPr lang="en-US" dirty="0">
                <a:solidFill>
                  <a:srgbClr val="000000"/>
                </a:solidFill>
                <a:latin typeface="Calibri" panose="020F0502020204030204" pitchFamily="34" charset="0"/>
              </a:rPr>
              <a:t>should discuss how public decisions are made in Pakistan; furthermore, a role play should be conducted around decision making; the suggestion here is to focus on tourism development in a hypothetical country. Whilst the concrete outline is for the lecturer to prepare, a possible case could be </a:t>
            </a:r>
            <a:r>
              <a:rPr lang="en-US" dirty="0" err="1">
                <a:solidFill>
                  <a:srgbClr val="000000"/>
                </a:solidFill>
                <a:latin typeface="Calibri" panose="020F0502020204030204" pitchFamily="34" charset="0"/>
              </a:rPr>
              <a:t>organised</a:t>
            </a:r>
            <a:r>
              <a:rPr lang="en-US" dirty="0">
                <a:solidFill>
                  <a:srgbClr val="000000"/>
                </a:solidFill>
                <a:latin typeface="Calibri" panose="020F0502020204030204" pitchFamily="34" charset="0"/>
              </a:rPr>
              <a:t> as follows (following a personal communication with </a:t>
            </a:r>
            <a:r>
              <a:rPr lang="en-US" dirty="0" err="1">
                <a:solidFill>
                  <a:srgbClr val="000000"/>
                </a:solidFill>
                <a:latin typeface="Calibri" panose="020F0502020204030204" pitchFamily="34" charset="0"/>
              </a:rPr>
              <a:t>Aleh</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Cherp</a:t>
            </a:r>
            <a:r>
              <a:rPr lang="en-US" dirty="0">
                <a:solidFill>
                  <a:srgbClr val="000000"/>
                </a:solidFill>
                <a:latin typeface="Calibri" panose="020F0502020204030204" pitchFamily="34" charset="0"/>
              </a:rPr>
              <a:t> from Central European University in 2008): </a:t>
            </a:r>
          </a:p>
          <a:p>
            <a:r>
              <a:rPr lang="en-US" dirty="0">
                <a:solidFill>
                  <a:srgbClr val="000000"/>
                </a:solidFill>
                <a:latin typeface="Courier New" panose="02070309020205020404" pitchFamily="49" charset="0"/>
              </a:rPr>
              <a:t>o </a:t>
            </a:r>
            <a:r>
              <a:rPr lang="en-US" dirty="0">
                <a:solidFill>
                  <a:srgbClr val="000000"/>
                </a:solidFill>
                <a:latin typeface="Calibri" panose="020F0502020204030204" pitchFamily="34" charset="0"/>
              </a:rPr>
              <a:t>Think up a hypothetical country, where one part is fairly well developed and the other is not; prepare a map with features (mountains, coastline, archaeological sites, sensitive environments, such as wet lands or deserts, towns and infrastructure). </a:t>
            </a:r>
          </a:p>
          <a:p>
            <a:r>
              <a:rPr lang="en-US" dirty="0">
                <a:solidFill>
                  <a:srgbClr val="000000"/>
                </a:solidFill>
                <a:latin typeface="Courier New" panose="02070309020205020404" pitchFamily="49" charset="0"/>
              </a:rPr>
              <a:t>o </a:t>
            </a:r>
            <a:r>
              <a:rPr lang="en-US" dirty="0">
                <a:solidFill>
                  <a:srgbClr val="000000"/>
                </a:solidFill>
                <a:latin typeface="Calibri" panose="020F0502020204030204" pitchFamily="34" charset="0"/>
              </a:rPr>
              <a:t>Use an assumed interest of a developer to build a number of big hotels near the coastline as the basis for your case study; the developer wants to have the hotels near the coast in an environmentally sensitive area in the less developed part where a large proportion of people leading traditional lifestyles (indigenous people). </a:t>
            </a:r>
          </a:p>
          <a:p>
            <a:r>
              <a:rPr lang="en-US" dirty="0">
                <a:solidFill>
                  <a:srgbClr val="000000"/>
                </a:solidFill>
                <a:latin typeface="Courier New" panose="02070309020205020404" pitchFamily="49" charset="0"/>
              </a:rPr>
              <a:t>o </a:t>
            </a:r>
            <a:r>
              <a:rPr lang="en-US" dirty="0">
                <a:solidFill>
                  <a:srgbClr val="000000"/>
                </a:solidFill>
                <a:latin typeface="Calibri" panose="020F0502020204030204" pitchFamily="34" charset="0"/>
              </a:rPr>
              <a:t>Divide the student cohort into different groups which represent national ministries of e.g. economic development, environment, indigenous people and infrastructure. </a:t>
            </a:r>
          </a:p>
          <a:p>
            <a:r>
              <a:rPr lang="en-US" dirty="0">
                <a:solidFill>
                  <a:srgbClr val="000000"/>
                </a:solidFill>
                <a:latin typeface="Courier New" panose="02070309020205020404" pitchFamily="49" charset="0"/>
              </a:rPr>
              <a:t>o </a:t>
            </a:r>
            <a:r>
              <a:rPr lang="en-US" dirty="0">
                <a:solidFill>
                  <a:srgbClr val="000000"/>
                </a:solidFill>
                <a:latin typeface="Calibri" panose="020F0502020204030204" pitchFamily="34" charset="0"/>
              </a:rPr>
              <a:t>Each of the student groups should discuss the developer’s proposal from the point of view of the ministries they represent and should think of ‘counter’ or amended suggestions, keeping in mind the importance of the developer investing in the country. </a:t>
            </a:r>
          </a:p>
          <a:p>
            <a:r>
              <a:rPr lang="en-US" dirty="0">
                <a:solidFill>
                  <a:srgbClr val="000000"/>
                </a:solidFill>
                <a:latin typeface="Courier New" panose="02070309020205020404" pitchFamily="49" charset="0"/>
              </a:rPr>
              <a:t>o </a:t>
            </a:r>
            <a:r>
              <a:rPr lang="en-US" dirty="0">
                <a:solidFill>
                  <a:srgbClr val="000000"/>
                </a:solidFill>
                <a:latin typeface="Calibri" panose="020F0502020204030204" pitchFamily="34" charset="0"/>
              </a:rPr>
              <a:t>Spokespersons’ of the ministries are then to get together and discuss the development and their own ‘counter’ / amended suggestions in front of all students and try to come up with a solution that everyone can agree on. The lecturer is to take on the role of the country’s president (who needs to be convinced). </a:t>
            </a:r>
          </a:p>
          <a:p>
            <a:r>
              <a:rPr lang="en-US" dirty="0">
                <a:solidFill>
                  <a:srgbClr val="000000"/>
                </a:solidFill>
                <a:latin typeface="Courier New" panose="02070309020205020404" pitchFamily="49" charset="0"/>
              </a:rPr>
              <a:t>o </a:t>
            </a:r>
            <a:r>
              <a:rPr lang="en-US" dirty="0">
                <a:solidFill>
                  <a:srgbClr val="000000"/>
                </a:solidFill>
                <a:latin typeface="Calibri" panose="020F0502020204030204" pitchFamily="34" charset="0"/>
              </a:rPr>
              <a:t>All students to reflect on the exercise in terms of issues of decision processes, power and environmental issues; how could EIA has facilitated this process </a:t>
            </a:r>
          </a:p>
          <a:p>
            <a:endParaRPr lang="en-US" dirty="0"/>
          </a:p>
        </p:txBody>
      </p:sp>
    </p:spTree>
    <p:extLst>
      <p:ext uri="{BB962C8B-B14F-4D97-AF65-F5344CB8AC3E}">
        <p14:creationId xmlns:p14="http://schemas.microsoft.com/office/powerpoint/2010/main" val="37566393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fontScale="77500" lnSpcReduction="20000"/>
          </a:bodyPr>
          <a:lstStyle/>
          <a:p>
            <a:pPr marL="0" indent="0">
              <a:buNone/>
            </a:pPr>
            <a:r>
              <a:rPr 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EIA guidelines </a:t>
            </a:r>
          </a:p>
          <a:p>
            <a:pPr marL="225425" indent="-225425" algn="just">
              <a:lnSpc>
                <a:spcPct val="120000"/>
              </a:lnSpc>
            </a:pPr>
            <a:r>
              <a:rPr lang="en-US" sz="3100" dirty="0" smtClean="0">
                <a:latin typeface="Times New Roman" panose="02020603050405020304" pitchFamily="18" charset="0"/>
                <a:cs typeface="Times New Roman" panose="02020603050405020304" pitchFamily="18" charset="0"/>
              </a:rPr>
              <a:t>The General Guidelines describe the format to be used in preparing the EIA report, the contents of such a report, and the degree of detail or depth required.</a:t>
            </a:r>
          </a:p>
          <a:p>
            <a:pPr marL="0" indent="0">
              <a:buNone/>
            </a:pPr>
            <a:r>
              <a:rPr lang="en-US" sz="3100" b="1" dirty="0" smtClean="0">
                <a:latin typeface="Times New Roman" panose="02020603050405020304" pitchFamily="18" charset="0"/>
                <a:cs typeface="Times New Roman" panose="02020603050405020304" pitchFamily="18" charset="0"/>
              </a:rPr>
              <a:t>External assistance </a:t>
            </a:r>
            <a:endParaRPr lang="en-US" sz="3100" dirty="0" smtClean="0">
              <a:latin typeface="Times New Roman" panose="02020603050405020304" pitchFamily="18" charset="0"/>
              <a:cs typeface="Times New Roman" panose="02020603050405020304" pitchFamily="18" charset="0"/>
            </a:endParaRPr>
          </a:p>
          <a:p>
            <a:pPr marL="225425" indent="-225425" algn="just">
              <a:lnSpc>
                <a:spcPct val="120000"/>
              </a:lnSpc>
            </a:pPr>
            <a:r>
              <a:rPr lang="en-US" sz="3100" dirty="0" smtClean="0">
                <a:latin typeface="Times New Roman" panose="02020603050405020304" pitchFamily="18" charset="0"/>
                <a:cs typeface="Times New Roman" panose="02020603050405020304" pitchFamily="18" charset="0"/>
              </a:rPr>
              <a:t>Consulting firms or other groups which are expected to participate in the studies. In some cases international expertise may be needed.</a:t>
            </a:r>
          </a:p>
          <a:p>
            <a:pPr marL="0" indent="0">
              <a:buNone/>
            </a:pPr>
            <a:r>
              <a:rPr lang="en-US" sz="3100" b="1" dirty="0" smtClean="0">
                <a:latin typeface="Times New Roman" panose="02020603050405020304" pitchFamily="18" charset="0"/>
                <a:cs typeface="Times New Roman" panose="02020603050405020304" pitchFamily="18" charset="0"/>
              </a:rPr>
              <a:t>Background information</a:t>
            </a:r>
            <a:endParaRPr lang="en-US" sz="3100" dirty="0" smtClean="0">
              <a:latin typeface="Times New Roman" panose="02020603050405020304" pitchFamily="18" charset="0"/>
              <a:cs typeface="Times New Roman" panose="02020603050405020304" pitchFamily="18" charset="0"/>
            </a:endParaRPr>
          </a:p>
          <a:p>
            <a:pPr marL="225425" indent="-225425" algn="just">
              <a:lnSpc>
                <a:spcPct val="120000"/>
              </a:lnSpc>
              <a:buNone/>
            </a:pPr>
            <a:r>
              <a:rPr lang="en-US" sz="3100" i="1" dirty="0" smtClean="0">
                <a:latin typeface="Times New Roman" panose="02020603050405020304" pitchFamily="18" charset="0"/>
                <a:cs typeface="Times New Roman" panose="02020603050405020304" pitchFamily="18" charset="0"/>
              </a:rPr>
              <a:t> - Specific background studies and reports.</a:t>
            </a:r>
            <a:r>
              <a:rPr lang="en-US" sz="3100" dirty="0" smtClean="0">
                <a:latin typeface="Times New Roman" panose="02020603050405020304" pitchFamily="18" charset="0"/>
                <a:cs typeface="Times New Roman" panose="02020603050405020304" pitchFamily="18" charset="0"/>
              </a:rPr>
              <a:t> Describe and summarize the available information which relates to the environmental aspects of the proposed project. Should include the results of any preliminary EIA which may have been made.</a:t>
            </a:r>
          </a:p>
          <a:p>
            <a:pPr marL="225425" indent="-225425" algn="just">
              <a:lnSpc>
                <a:spcPct val="120000"/>
              </a:lnSpc>
              <a:buNone/>
            </a:pPr>
            <a:r>
              <a:rPr lang="en-US" sz="3100" dirty="0" smtClean="0">
                <a:latin typeface="Times New Roman" panose="02020603050405020304" pitchFamily="18" charset="0"/>
                <a:cs typeface="Times New Roman" panose="02020603050405020304" pitchFamily="18" charset="0"/>
              </a:rPr>
              <a:t> - General background studies and reports. Briefly describe any known available references (such as the United States EPA publications) which may be of special value for the proposed EIA study Should list such references and should indicate how a copy may be obtained. </a:t>
            </a:r>
          </a:p>
          <a:p>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a:bodyPr>
          <a:lstStyle/>
          <a:p>
            <a:pPr marL="165100" indent="-165100"/>
            <a:r>
              <a:rPr lang="en-US" sz="2400" b="1" dirty="0" smtClean="0">
                <a:latin typeface="Times New Roman" panose="02020603050405020304" pitchFamily="18" charset="0"/>
                <a:cs typeface="Times New Roman" panose="02020603050405020304" pitchFamily="18" charset="0"/>
              </a:rPr>
              <a:t>Specific EIA guidelines </a:t>
            </a:r>
            <a:r>
              <a:rPr lang="en-US" sz="2400" dirty="0" smtClean="0">
                <a:latin typeface="Times New Roman" panose="02020603050405020304" pitchFamily="18" charset="0"/>
                <a:cs typeface="Times New Roman" panose="02020603050405020304" pitchFamily="18" charset="0"/>
              </a:rPr>
              <a:t>- orientation on work to be done</a:t>
            </a:r>
          </a:p>
          <a:p>
            <a:pPr marL="165100" indent="-165100" algn="just"/>
            <a:r>
              <a:rPr lang="en-US" sz="2400" b="1" dirty="0" smtClean="0">
                <a:latin typeface="Times New Roman" panose="02020603050405020304" pitchFamily="18" charset="0"/>
                <a:cs typeface="Times New Roman" panose="02020603050405020304" pitchFamily="18" charset="0"/>
              </a:rPr>
              <a:t>Specific environmental effects. </a:t>
            </a:r>
            <a:r>
              <a:rPr lang="en-US" sz="2400" dirty="0" smtClean="0">
                <a:latin typeface="Times New Roman" panose="02020603050405020304" pitchFamily="18" charset="0"/>
                <a:cs typeface="Times New Roman" panose="02020603050405020304" pitchFamily="18" charset="0"/>
              </a:rPr>
              <a:t>List each known or suspected adverse environmental effect of significance. Present a summary of known pertinent/ appropriate information on the extent of the effect, present in detail the specifications for the additional information on the subject to be developed by the EIA study.</a:t>
            </a:r>
          </a:p>
          <a:p>
            <a:pPr marL="165100" lvl="0" indent="-165100" algn="just"/>
            <a:r>
              <a:rPr lang="en-US" sz="2600" b="1" dirty="0" smtClean="0">
                <a:latin typeface="Times New Roman" panose="02020603050405020304" pitchFamily="18" charset="0"/>
                <a:cs typeface="Times New Roman" panose="02020603050405020304" pitchFamily="18" charset="0"/>
              </a:rPr>
              <a:t>Corrective measures. </a:t>
            </a:r>
            <a:r>
              <a:rPr lang="en-US" sz="2600" dirty="0" smtClean="0">
                <a:latin typeface="Times New Roman" panose="02020603050405020304" pitchFamily="18" charset="0"/>
                <a:cs typeface="Times New Roman" panose="02020603050405020304" pitchFamily="18" charset="0"/>
              </a:rPr>
              <a:t>Propose corrective measures including discussion of alternative approaches, the recommended measures, the costs of such measures, and suggested means of financing them.</a:t>
            </a:r>
          </a:p>
          <a:p>
            <a:pPr marL="165100" indent="-165100" algn="just"/>
            <a:r>
              <a:rPr lang="en-US" sz="2600" b="1" i="1" dirty="0" smtClean="0">
                <a:latin typeface="Times New Roman" panose="02020603050405020304" pitchFamily="18" charset="0"/>
                <a:cs typeface="Times New Roman" panose="02020603050405020304" pitchFamily="18" charset="0"/>
              </a:rPr>
              <a:t>Monitoring</a:t>
            </a:r>
            <a:r>
              <a:rPr lang="en-US" sz="2600" dirty="0" smtClean="0">
                <a:latin typeface="Times New Roman" panose="02020603050405020304" pitchFamily="18" charset="0"/>
                <a:cs typeface="Times New Roman" panose="02020603050405020304" pitchFamily="18" charset="0"/>
              </a:rPr>
              <a:t>. The report should include monitoring measures and should describe the needed monitoring program including discussion of applicable parameters, such as field/sampling stations, measurements analyses, frequency of measurements/sampling, presentation and collation and interpretation of data, format for preparation of monitoring reports, suggested distribution of the reports, etc.)</a:t>
            </a:r>
          </a:p>
          <a:p>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477000"/>
          </a:xfrm>
        </p:spPr>
        <p:txBody>
          <a:bodyPr>
            <a:normAutofit fontScale="92500" lnSpcReduction="10000"/>
          </a:bodyPr>
          <a:lstStyle/>
          <a:p>
            <a:r>
              <a:rPr lang="en-US" sz="3400" dirty="0">
                <a:latin typeface="Times New Roman" panose="02020603050405020304" pitchFamily="18" charset="0"/>
                <a:cs typeface="Times New Roman" panose="02020603050405020304" pitchFamily="18" charset="0"/>
              </a:rPr>
              <a:t>S</a:t>
            </a:r>
            <a:r>
              <a:rPr lang="en-US" sz="3400" dirty="0" smtClean="0">
                <a:latin typeface="Times New Roman" panose="02020603050405020304" pitchFamily="18" charset="0"/>
                <a:cs typeface="Times New Roman" panose="02020603050405020304" pitchFamily="18" charset="0"/>
              </a:rPr>
              <a:t>hould present estimates of costs of the proposed monitoring&amp; suggestions for assignment of responsibility for carrying out and financing the monitoring work.</a:t>
            </a:r>
          </a:p>
          <a:p>
            <a:pPr marL="225425" indent="-225425"/>
            <a:r>
              <a:rPr lang="en-US" sz="3400" b="1" i="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EIA study organization.</a:t>
            </a:r>
            <a:r>
              <a:rPr lang="en-US" sz="34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The following main items are to be considered:</a:t>
            </a:r>
          </a:p>
          <a:p>
            <a:pPr marL="569913" lvl="2" indent="-165100" algn="just"/>
            <a:r>
              <a:rPr lang="en-US" sz="3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 tasks </a:t>
            </a:r>
            <a:r>
              <a:rPr lang="en-US" sz="3400" dirty="0" smtClean="0">
                <a:latin typeface="Times New Roman" panose="02020603050405020304" pitchFamily="18" charset="0"/>
                <a:cs typeface="Times New Roman" panose="02020603050405020304" pitchFamily="18" charset="0"/>
              </a:rPr>
              <a:t>- including definition of activities and required skills</a:t>
            </a:r>
          </a:p>
          <a:p>
            <a:pPr marL="569913" lvl="2" indent="-165100" algn="just"/>
            <a:r>
              <a:rPr lang="en-US" sz="3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Study schedule </a:t>
            </a:r>
            <a:r>
              <a:rPr lang="en-US" sz="3400" dirty="0" smtClean="0">
                <a:latin typeface="Times New Roman" panose="02020603050405020304" pitchFamily="18" charset="0"/>
                <a:cs typeface="Times New Roman" panose="02020603050405020304" pitchFamily="18" charset="0"/>
              </a:rPr>
              <a:t>- duration of activities, deadlines</a:t>
            </a:r>
          </a:p>
          <a:p>
            <a:pPr marL="569913" lvl="2" indent="-165100" algn="just"/>
            <a:r>
              <a:rPr lang="en-US" sz="3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Review sessions </a:t>
            </a:r>
            <a:r>
              <a:rPr lang="en-US" sz="3400" dirty="0" smtClean="0">
                <a:latin typeface="Times New Roman" panose="02020603050405020304" pitchFamily="18" charset="0"/>
                <a:cs typeface="Times New Roman" panose="02020603050405020304" pitchFamily="18" charset="0"/>
              </a:rPr>
              <a:t>- number of opportunities, frequency, scope.</a:t>
            </a:r>
          </a:p>
          <a:p>
            <a:pPr marL="569913" lvl="2" indent="-165100" algn="just"/>
            <a:r>
              <a:rPr lang="en-US" sz="3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Printing or reproduction of EIA report </a:t>
            </a:r>
            <a:r>
              <a:rPr lang="en-US" sz="3400" dirty="0" smtClean="0">
                <a:latin typeface="Times New Roman" panose="02020603050405020304" pitchFamily="18" charset="0"/>
                <a:cs typeface="Times New Roman" panose="02020603050405020304" pitchFamily="18" charset="0"/>
              </a:rPr>
              <a:t>- provisions for publications and distribution</a:t>
            </a:r>
          </a:p>
          <a:p>
            <a:pPr marL="225425" lvl="0" indent="-225425"/>
            <a:r>
              <a:rPr lang="en-US" sz="3400" b="1" dirty="0" smtClean="0">
                <a:solidFill>
                  <a:srgbClr val="003399"/>
                </a:solidFill>
                <a:latin typeface="Times New Roman" panose="02020603050405020304" pitchFamily="18" charset="0"/>
                <a:cs typeface="Times New Roman" panose="02020603050405020304" pitchFamily="18" charset="0"/>
              </a:rPr>
              <a:t>Study team - </a:t>
            </a:r>
            <a:r>
              <a:rPr lang="en-US" sz="3400" dirty="0" smtClean="0">
                <a:latin typeface="Times New Roman" panose="02020603050405020304" pitchFamily="18" charset="0"/>
                <a:cs typeface="Times New Roman" panose="02020603050405020304" pitchFamily="18" charset="0"/>
              </a:rPr>
              <a:t>description of the multidisciplinary work team and its qualifications</a:t>
            </a:r>
          </a:p>
          <a:p>
            <a:pPr marL="165100" indent="-165100">
              <a:buNone/>
            </a:pP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fontScale="77500" lnSpcReduction="20000"/>
          </a:bodyPr>
          <a:lstStyle/>
          <a:p>
            <a:pPr marL="225425" lvl="0" indent="-225425"/>
            <a:r>
              <a:rPr lang="en-US" sz="4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constraints: </a:t>
            </a:r>
            <a:r>
              <a:rPr lang="en-US" sz="4200" dirty="0">
                <a:latin typeface="Times New Roman" panose="02020603050405020304" pitchFamily="18" charset="0"/>
                <a:cs typeface="Times New Roman" panose="02020603050405020304" pitchFamily="18" charset="0"/>
              </a:rPr>
              <a:t>The time period allowed for should be indicated.</a:t>
            </a:r>
            <a:endParaRPr lang="en-US" sz="3800" dirty="0">
              <a:latin typeface="Times New Roman" panose="02020603050405020304" pitchFamily="18" charset="0"/>
              <a:cs typeface="Times New Roman" panose="02020603050405020304" pitchFamily="18" charset="0"/>
            </a:endParaRPr>
          </a:p>
          <a:p>
            <a:pPr marL="225425" lvl="0" indent="-225425"/>
            <a:r>
              <a:rPr lang="en-US" sz="4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Budget: </a:t>
            </a:r>
            <a:r>
              <a:rPr lang="en-US" sz="4200" dirty="0">
                <a:latin typeface="Times New Roman" panose="02020603050405020304" pitchFamily="18" charset="0"/>
                <a:cs typeface="Times New Roman" panose="02020603050405020304" pitchFamily="18" charset="0"/>
              </a:rPr>
              <a:t>The approximate budget allowance for EIA study has to be indicated.</a:t>
            </a:r>
          </a:p>
          <a:p>
            <a:pPr marL="569913" lvl="1" indent="-225425"/>
            <a:r>
              <a:rPr lang="en-US" sz="4200" dirty="0">
                <a:latin typeface="Times New Roman" panose="02020603050405020304" pitchFamily="18" charset="0"/>
                <a:cs typeface="Times New Roman" panose="02020603050405020304" pitchFamily="18" charset="0"/>
              </a:rPr>
              <a:t>Proposals will be evaluated on the basis of the quantity and quality of work proposed to be done within the indicated budget.</a:t>
            </a:r>
          </a:p>
          <a:p>
            <a:pPr marL="165100" lvl="0" indent="-165100"/>
            <a:r>
              <a:rPr lang="en-US" sz="4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Outside assistance: </a:t>
            </a:r>
            <a:r>
              <a:rPr lang="en-US" sz="4200" dirty="0">
                <a:latin typeface="Times New Roman" panose="02020603050405020304" pitchFamily="18" charset="0"/>
                <a:cs typeface="Times New Roman" panose="02020603050405020304" pitchFamily="18" charset="0"/>
              </a:rPr>
              <a:t>Consulting firms or other groups, which are expected to participate.</a:t>
            </a:r>
          </a:p>
          <a:p>
            <a:pPr marL="165100" indent="-165100"/>
            <a:r>
              <a:rPr lang="en-US" sz="4600" dirty="0">
                <a:latin typeface="Times New Roman" panose="02020603050405020304" pitchFamily="18" charset="0"/>
                <a:cs typeface="Times New Roman" panose="02020603050405020304" pitchFamily="18" charset="0"/>
              </a:rPr>
              <a:t> In some cases some foreign expertise may be needed.</a:t>
            </a:r>
          </a:p>
          <a:p>
            <a:pPr marL="165100" lvl="0" indent="-165100"/>
            <a:r>
              <a:rPr lang="en-US" sz="4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Additional information: </a:t>
            </a:r>
            <a:r>
              <a:rPr lang="en-US" sz="4200" dirty="0">
                <a:latin typeface="Times New Roman" panose="02020603050405020304" pitchFamily="18" charset="0"/>
                <a:cs typeface="Times New Roman" panose="02020603050405020304" pitchFamily="18" charset="0"/>
              </a:rPr>
              <a:t>Other questions on any aspect of proposed EIA study.</a:t>
            </a:r>
          </a:p>
          <a:p>
            <a:pPr marL="165100" indent="-165100"/>
            <a:r>
              <a:rPr lang="en-US" sz="4200" dirty="0">
                <a:latin typeface="Times New Roman" panose="02020603050405020304" pitchFamily="18" charset="0"/>
                <a:cs typeface="Times New Roman" panose="02020603050405020304" pitchFamily="18" charset="0"/>
              </a:rPr>
              <a:t>Main EIA techniques and tools used during the scoping phase are baseline studies, checklists, matrices and network diagrams.</a:t>
            </a:r>
          </a:p>
          <a:p>
            <a:endParaRPr lang="en-US" dirty="0"/>
          </a:p>
        </p:txBody>
      </p:sp>
    </p:spTree>
    <p:extLst>
      <p:ext uri="{BB962C8B-B14F-4D97-AF65-F5344CB8AC3E}">
        <p14:creationId xmlns:p14="http://schemas.microsoft.com/office/powerpoint/2010/main" val="84470817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fontScale="92500" lnSpcReduction="20000"/>
          </a:bodyPr>
          <a:lstStyle/>
          <a:p>
            <a:pPr marL="165100" indent="-165100">
              <a:buNone/>
            </a:pPr>
            <a:r>
              <a:rPr lang="en-US" sz="34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Prediction and mitigation</a:t>
            </a:r>
            <a:r>
              <a:rPr lang="en-US" sz="40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65100" indent="-165100"/>
            <a:r>
              <a:rPr lang="en-US" sz="3400" dirty="0" smtClean="0">
                <a:latin typeface="Times New Roman" panose="02020603050405020304" pitchFamily="18" charset="0"/>
                <a:cs typeface="Times New Roman" panose="02020603050405020304" pitchFamily="18" charset="0"/>
              </a:rPr>
              <a:t>This is the central part of EIA and has the following objectives:</a:t>
            </a:r>
          </a:p>
          <a:p>
            <a:pPr marL="565150" lvl="1" indent="-165100"/>
            <a:r>
              <a:rPr lang="en-US" sz="3000" dirty="0" smtClean="0">
                <a:latin typeface="Times New Roman" panose="02020603050405020304" pitchFamily="18" charset="0"/>
                <a:cs typeface="Times New Roman" panose="02020603050405020304" pitchFamily="18" charset="0"/>
              </a:rPr>
              <a:t>Forecast of environmental impacts due to the project on the basis of available data and prediction methods and models. </a:t>
            </a:r>
          </a:p>
          <a:p>
            <a:pPr marL="565150" lvl="1" indent="-165100"/>
            <a:r>
              <a:rPr lang="en-US" sz="3000" dirty="0" smtClean="0">
                <a:latin typeface="Times New Roman" panose="02020603050405020304" pitchFamily="18" charset="0"/>
                <a:cs typeface="Times New Roman" panose="02020603050405020304" pitchFamily="18" charset="0"/>
              </a:rPr>
              <a:t>Forecasts are usually carried out for several Project alternatives and degrees of mitigation. </a:t>
            </a:r>
          </a:p>
          <a:p>
            <a:pPr marL="565150" lvl="1" indent="-165100"/>
            <a:r>
              <a:rPr lang="en-US" sz="3000" dirty="0" smtClean="0">
                <a:latin typeface="Times New Roman" panose="02020603050405020304" pitchFamily="18" charset="0"/>
                <a:cs typeface="Times New Roman" panose="02020603050405020304" pitchFamily="18" charset="0"/>
              </a:rPr>
              <a:t>It is to be remembered that environmental impacts are always measured as the difference between the scenarios with and without the Project.</a:t>
            </a:r>
          </a:p>
          <a:p>
            <a:pPr marL="165100" lvl="0" indent="-165100"/>
            <a:r>
              <a:rPr lang="en-US" sz="3400" dirty="0" smtClean="0">
                <a:latin typeface="Times New Roman" panose="02020603050405020304" pitchFamily="18" charset="0"/>
                <a:cs typeface="Times New Roman" panose="02020603050405020304" pitchFamily="18" charset="0"/>
              </a:rPr>
              <a:t>Conception/ideas and detail of measures for the mitigation of environmental impacts, including:</a:t>
            </a:r>
          </a:p>
          <a:p>
            <a:pPr marL="565150" lvl="1" indent="-165100"/>
            <a:r>
              <a:rPr lang="en-US" sz="3000" dirty="0" smtClean="0">
                <a:latin typeface="Times New Roman" panose="02020603050405020304" pitchFamily="18" charset="0"/>
                <a:cs typeface="Times New Roman" panose="02020603050405020304" pitchFamily="18" charset="0"/>
              </a:rPr>
              <a:t>preventive, </a:t>
            </a:r>
          </a:p>
          <a:p>
            <a:pPr marL="565150" lvl="1" indent="-165100"/>
            <a:r>
              <a:rPr lang="en-US" sz="3000" dirty="0" smtClean="0">
                <a:latin typeface="Times New Roman" panose="02020603050405020304" pitchFamily="18" charset="0"/>
                <a:cs typeface="Times New Roman" panose="02020603050405020304" pitchFamily="18" charset="0"/>
              </a:rPr>
              <a:t>corrective and compensatory mitigation; </a:t>
            </a:r>
          </a:p>
          <a:p>
            <a:pPr marL="565150" lvl="1" indent="-165100"/>
            <a:r>
              <a:rPr lang="en-US" sz="3000" dirty="0" smtClean="0">
                <a:latin typeface="Times New Roman" panose="02020603050405020304" pitchFamily="18" charset="0"/>
                <a:cs typeface="Times New Roman" panose="02020603050405020304" pitchFamily="18" charset="0"/>
              </a:rPr>
              <a:t>measures for environmental enhancement; </a:t>
            </a:r>
          </a:p>
          <a:p>
            <a:pPr marL="565150" lvl="1" indent="-165100"/>
            <a:r>
              <a:rPr lang="en-US" sz="3000" dirty="0" smtClean="0">
                <a:latin typeface="Times New Roman" panose="02020603050405020304" pitchFamily="18" charset="0"/>
                <a:cs typeface="Times New Roman" panose="02020603050405020304" pitchFamily="18" charset="0"/>
              </a:rPr>
              <a:t>their cost, schedule and involved responsibilities.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pPr>
              <a:buNone/>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Immediate objectives of EIA are to:</a:t>
            </a:r>
          </a:p>
          <a:p>
            <a:pPr marL="565150" lvl="1" indent="-165100"/>
            <a:r>
              <a:rPr lang="en-US" sz="3600" dirty="0" smtClean="0">
                <a:latin typeface="Times New Roman" pitchFamily="18" charset="0"/>
                <a:cs typeface="Times New Roman" pitchFamily="18" charset="0"/>
              </a:rPr>
              <a:t>Enable to take into account environmental issues at </a:t>
            </a:r>
            <a:r>
              <a:rPr lang="en-US" sz="36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an early stage and in a systematic manner </a:t>
            </a:r>
            <a:r>
              <a:rPr lang="en-US" sz="3600" dirty="0" smtClean="0">
                <a:latin typeface="Times New Roman" pitchFamily="18" charset="0"/>
                <a:cs typeface="Times New Roman" pitchFamily="18" charset="0"/>
              </a:rPr>
              <a:t>so that improve the environmental design of the proposal;</a:t>
            </a:r>
          </a:p>
          <a:p>
            <a:pPr marL="565150" lvl="1" indent="-165100"/>
            <a:r>
              <a:rPr lang="en-US" sz="3600" dirty="0">
                <a:latin typeface="Times New Roman" pitchFamily="18" charset="0"/>
                <a:cs typeface="Times New Roman" pitchFamily="18" charset="0"/>
              </a:rPr>
              <a:t>E</a:t>
            </a:r>
            <a:r>
              <a:rPr lang="en-US" sz="3600" dirty="0" smtClean="0">
                <a:latin typeface="Times New Roman" pitchFamily="18" charset="0"/>
                <a:cs typeface="Times New Roman" pitchFamily="18" charset="0"/>
              </a:rPr>
              <a:t>nsure that resources are used appropriately and efficiently;</a:t>
            </a:r>
          </a:p>
          <a:p>
            <a:pPr marL="565150" lvl="1" indent="-165100"/>
            <a:r>
              <a:rPr lang="en-US" sz="3600" dirty="0">
                <a:latin typeface="Times New Roman" pitchFamily="18" charset="0"/>
                <a:cs typeface="Times New Roman" pitchFamily="18" charset="0"/>
              </a:rPr>
              <a:t>I</a:t>
            </a:r>
            <a:r>
              <a:rPr lang="en-US" sz="3600" dirty="0" smtClean="0">
                <a:latin typeface="Times New Roman" pitchFamily="18" charset="0"/>
                <a:cs typeface="Times New Roman" pitchFamily="18" charset="0"/>
              </a:rPr>
              <a:t>dentify appropriate measures for mitigating the potential impacts of the proposal; and </a:t>
            </a:r>
          </a:p>
          <a:p>
            <a:pPr marL="565150" lvl="1" indent="-165100"/>
            <a:r>
              <a:rPr lang="en-US" sz="3600" dirty="0">
                <a:latin typeface="Times New Roman" pitchFamily="18" charset="0"/>
                <a:cs typeface="Times New Roman" pitchFamily="18" charset="0"/>
              </a:rPr>
              <a:t>F</a:t>
            </a:r>
            <a:r>
              <a:rPr lang="en-US" sz="3600" dirty="0" smtClean="0">
                <a:latin typeface="Times New Roman" pitchFamily="18" charset="0"/>
                <a:cs typeface="Times New Roman" pitchFamily="18" charset="0"/>
              </a:rPr>
              <a:t>acilitate informed decision making, including setting the environmental terms and conditions for implementing the proposal.</a:t>
            </a:r>
          </a:p>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477000"/>
          </a:xfrm>
        </p:spPr>
        <p:txBody>
          <a:bodyPr/>
          <a:lstStyle/>
          <a:p>
            <a:pPr marL="0" lvl="0" indent="0">
              <a:buNone/>
            </a:pPr>
            <a:r>
              <a:rPr lang="en-US"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 this phase of EIA, emphasis is given to:</a:t>
            </a:r>
          </a:p>
          <a:p>
            <a:pPr marL="565150" lvl="1" indent="-165100"/>
            <a:r>
              <a:rPr lang="en-US" sz="3200" dirty="0">
                <a:solidFill>
                  <a:prstClr val="black"/>
                </a:solidFill>
                <a:latin typeface="Times New Roman" panose="02020603050405020304" pitchFamily="18" charset="0"/>
                <a:cs typeface="Times New Roman" panose="02020603050405020304" pitchFamily="18" charset="0"/>
              </a:rPr>
              <a:t>the methods and tools of environmental impact prediction, including use of mathematical modeling techniques and other forecasting models;</a:t>
            </a:r>
          </a:p>
          <a:p>
            <a:pPr marL="565150" lvl="1" indent="-165100"/>
            <a:r>
              <a:rPr lang="en-US" sz="3200" dirty="0">
                <a:solidFill>
                  <a:prstClr val="black"/>
                </a:solidFill>
                <a:latin typeface="Times New Roman" panose="02020603050405020304" pitchFamily="18" charset="0"/>
                <a:cs typeface="Times New Roman" panose="02020603050405020304" pitchFamily="18" charset="0"/>
              </a:rPr>
              <a:t>the interpretation and application of forecasts for project alternatives with and without mitigation measures;</a:t>
            </a:r>
          </a:p>
          <a:p>
            <a:pPr marL="565150" lvl="1" indent="-165100"/>
            <a:r>
              <a:rPr lang="en-US" sz="3200" dirty="0">
                <a:solidFill>
                  <a:prstClr val="black"/>
                </a:solidFill>
                <a:latin typeface="Times New Roman" panose="02020603050405020304" pitchFamily="18" charset="0"/>
                <a:cs typeface="Times New Roman" panose="02020603050405020304" pitchFamily="18" charset="0"/>
              </a:rPr>
              <a:t>the comparison of possible options and selection of preferred options for the project and the environmental mitigation measures.</a:t>
            </a:r>
          </a:p>
          <a:p>
            <a:pPr marL="0" lvl="0" indent="0">
              <a:buNone/>
            </a:pPr>
            <a:endParaRPr lang="en-US" sz="2200" dirty="0">
              <a:solidFill>
                <a:prstClr val="black"/>
              </a:solidFill>
            </a:endParaRPr>
          </a:p>
          <a:p>
            <a:endParaRPr lang="en-US" dirty="0"/>
          </a:p>
        </p:txBody>
      </p:sp>
    </p:spTree>
    <p:extLst>
      <p:ext uri="{BB962C8B-B14F-4D97-AF65-F5344CB8AC3E}">
        <p14:creationId xmlns:p14="http://schemas.microsoft.com/office/powerpoint/2010/main" val="14570549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32" y="26158"/>
            <a:ext cx="8886967" cy="354842"/>
          </a:xfrm>
        </p:spPr>
        <p:txBody>
          <a:bodyPr>
            <a:noAutofit/>
          </a:bodyPr>
          <a:lstStyle/>
          <a:p>
            <a:pPr marL="165100" lvl="0" indent="-165100" algn="l">
              <a:spcBef>
                <a:spcPct val="20000"/>
              </a:spcBef>
            </a:pP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Prediction and </a:t>
            </a:r>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mitigation………..</a:t>
            </a: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457200"/>
            <a:ext cx="8915400" cy="6324600"/>
          </a:xfrm>
        </p:spPr>
        <p:txBody>
          <a:bodyPr>
            <a:normAutofit lnSpcReduction="10000"/>
          </a:bodyPr>
          <a:lstStyle/>
          <a:p>
            <a:pPr algn="just"/>
            <a:r>
              <a:rPr lang="en-US" dirty="0">
                <a:solidFill>
                  <a:prstClr val="black"/>
                </a:solidFill>
                <a:latin typeface="Times New Roman" panose="02020603050405020304" pitchFamily="18" charset="0"/>
                <a:cs typeface="Times New Roman" panose="02020603050405020304" pitchFamily="18" charset="0"/>
              </a:rPr>
              <a:t>Techniques and tools used during this phase </a:t>
            </a:r>
            <a:r>
              <a:rPr lang="en-US" dirty="0" smtClean="0">
                <a:solidFill>
                  <a:prstClr val="black"/>
                </a:solidFill>
                <a:latin typeface="Times New Roman" panose="02020603050405020304" pitchFamily="18" charset="0"/>
                <a:cs typeface="Times New Roman" panose="02020603050405020304" pitchFamily="18" charset="0"/>
              </a:rPr>
              <a:t>include:  </a:t>
            </a:r>
          </a:p>
          <a:p>
            <a:pPr lvl="1" algn="just"/>
            <a:r>
              <a:rPr lang="en-US" sz="35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checklists</a:t>
            </a:r>
            <a:r>
              <a:rPr lang="en-US" sz="35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5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lgn="just"/>
            <a:r>
              <a:rPr lang="en-US" sz="35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matrices</a:t>
            </a:r>
            <a:r>
              <a:rPr lang="en-US" sz="35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5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lgn="just"/>
            <a:r>
              <a:rPr lang="en-US" sz="35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network diagrams, </a:t>
            </a:r>
          </a:p>
          <a:p>
            <a:pPr lvl="1" algn="just"/>
            <a:r>
              <a:rPr lang="en-US" sz="35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mathematical </a:t>
            </a:r>
            <a:r>
              <a:rPr lang="en-US" sz="35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models, </a:t>
            </a:r>
            <a:endParaRPr lang="en-US" sz="35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lgn="just"/>
            <a:r>
              <a:rPr lang="en-US" sz="35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overlays </a:t>
            </a:r>
            <a:r>
              <a:rPr lang="en-US" sz="35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economic/social analysis.</a:t>
            </a:r>
          </a:p>
          <a:p>
            <a:pPr marL="165100" lvl="0" indent="-165100"/>
            <a:r>
              <a:rPr lang="en-US" sz="3000" dirty="0">
                <a:solidFill>
                  <a:prstClr val="black"/>
                </a:solidFill>
                <a:latin typeface="Times New Roman" panose="02020603050405020304" pitchFamily="18" charset="0"/>
                <a:cs typeface="Times New Roman" panose="02020603050405020304" pitchFamily="18" charset="0"/>
              </a:rPr>
              <a:t>Management and monitoring established by law between government and the public; between individuals and groups involved in economic </a:t>
            </a:r>
            <a:r>
              <a:rPr lang="en-US" sz="3000" dirty="0" smtClean="0">
                <a:solidFill>
                  <a:prstClr val="black"/>
                </a:solidFill>
                <a:latin typeface="Times New Roman" panose="02020603050405020304" pitchFamily="18" charset="0"/>
                <a:cs typeface="Times New Roman" panose="02020603050405020304" pitchFamily="18" charset="0"/>
              </a:rPr>
              <a:t>activities; developed </a:t>
            </a:r>
            <a:r>
              <a:rPr lang="en-US" sz="3000" dirty="0">
                <a:solidFill>
                  <a:prstClr val="black"/>
                </a:solidFill>
                <a:latin typeface="Times New Roman" panose="02020603050405020304" pitchFamily="18" charset="0"/>
                <a:cs typeface="Times New Roman" panose="02020603050405020304" pitchFamily="18" charset="0"/>
              </a:rPr>
              <a:t>to articulate </a:t>
            </a:r>
            <a:r>
              <a:rPr lang="en-US" sz="3000" dirty="0" smtClean="0">
                <a:solidFill>
                  <a:prstClr val="black"/>
                </a:solidFill>
                <a:latin typeface="Times New Roman" panose="02020603050405020304" pitchFamily="18" charset="0"/>
                <a:cs typeface="Times New Roman" panose="02020603050405020304" pitchFamily="18" charset="0"/>
              </a:rPr>
              <a:t>legal, administrative </a:t>
            </a:r>
            <a:r>
              <a:rPr lang="en-US" sz="3000" dirty="0">
                <a:solidFill>
                  <a:prstClr val="black"/>
                </a:solidFill>
                <a:latin typeface="Times New Roman" panose="02020603050405020304" pitchFamily="18" charset="0"/>
                <a:cs typeface="Times New Roman" panose="02020603050405020304" pitchFamily="18" charset="0"/>
              </a:rPr>
              <a:t>and financial relations among public agencies;</a:t>
            </a:r>
          </a:p>
          <a:p>
            <a:pPr marL="165100" lvl="0" indent="-165100"/>
            <a:r>
              <a:rPr lang="en-US" sz="3000" dirty="0">
                <a:solidFill>
                  <a:prstClr val="black"/>
                </a:solidFill>
                <a:latin typeface="Times New Roman" panose="02020603050405020304" pitchFamily="18" charset="0"/>
                <a:cs typeface="Times New Roman" panose="02020603050405020304" pitchFamily="18" charset="0"/>
              </a:rPr>
              <a:t>Motivated by social stimuli among groups and individuals.</a:t>
            </a:r>
          </a:p>
          <a:p>
            <a:pPr marL="0" indent="0">
              <a:buNone/>
            </a:pPr>
            <a:endParaRPr lang="en-US" dirty="0"/>
          </a:p>
        </p:txBody>
      </p:sp>
    </p:spTree>
    <p:extLst>
      <p:ext uri="{BB962C8B-B14F-4D97-AF65-F5344CB8AC3E}">
        <p14:creationId xmlns:p14="http://schemas.microsoft.com/office/powerpoint/2010/main" val="4717242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85000" lnSpcReduction="20000"/>
          </a:bodyPr>
          <a:lstStyle/>
          <a:p>
            <a:pPr lvl="2" indent="-1022350">
              <a:buNone/>
            </a:pPr>
            <a:r>
              <a:rPr lang="en-US" sz="4400" b="1" dirty="0" smtClean="0">
                <a:latin typeface="Times New Roman" panose="02020603050405020304" pitchFamily="18" charset="0"/>
                <a:cs typeface="Times New Roman" panose="02020603050405020304" pitchFamily="18" charset="0"/>
              </a:rPr>
              <a:t>4. Management and monitoring</a:t>
            </a:r>
            <a:endParaRPr lang="en-US" sz="4400" dirty="0" smtClean="0">
              <a:latin typeface="Times New Roman" panose="02020603050405020304" pitchFamily="18" charset="0"/>
              <a:cs typeface="Times New Roman" panose="02020603050405020304" pitchFamily="18" charset="0"/>
            </a:endParaRPr>
          </a:p>
          <a:p>
            <a:pPr marL="165100" indent="-165100" algn="just"/>
            <a:r>
              <a:rPr lang="en-US" sz="3600" dirty="0" smtClean="0">
                <a:latin typeface="Times New Roman" panose="02020603050405020304" pitchFamily="18" charset="0"/>
                <a:cs typeface="Times New Roman" panose="02020603050405020304" pitchFamily="18" charset="0"/>
              </a:rPr>
              <a:t>This phase of EIA is also often referred to as the Environmental Action or Environmental Management Plan, oriented towards the implementation of mitigation measures in the short and long terms including also the institutional requirements for this implementation. The institutional framework to be considered encompasses multiple relationships such as:</a:t>
            </a:r>
            <a:endParaRPr lang="en-US" sz="2900" dirty="0" smtClean="0">
              <a:latin typeface="Times New Roman" panose="02020603050405020304" pitchFamily="18" charset="0"/>
              <a:cs typeface="Times New Roman" panose="02020603050405020304" pitchFamily="18" charset="0"/>
            </a:endParaRPr>
          </a:p>
          <a:p>
            <a:pPr marL="404813" lvl="1" indent="-179388" algn="just"/>
            <a:r>
              <a:rPr lang="en-US" sz="3600" dirty="0" smtClean="0">
                <a:latin typeface="Times New Roman" panose="02020603050405020304" pitchFamily="18" charset="0"/>
                <a:cs typeface="Times New Roman" panose="02020603050405020304" pitchFamily="18" charset="0"/>
              </a:rPr>
              <a:t>established by law between government and the public;</a:t>
            </a:r>
            <a:endParaRPr lang="en-US" sz="3300" dirty="0" smtClean="0">
              <a:latin typeface="Times New Roman" panose="02020603050405020304" pitchFamily="18" charset="0"/>
              <a:cs typeface="Times New Roman" panose="02020603050405020304" pitchFamily="18" charset="0"/>
            </a:endParaRPr>
          </a:p>
          <a:p>
            <a:pPr marL="404813" lvl="1" indent="-179388" algn="just"/>
            <a:r>
              <a:rPr lang="en-US" sz="3600" dirty="0" smtClean="0">
                <a:latin typeface="Times New Roman" panose="02020603050405020304" pitchFamily="18" charset="0"/>
                <a:cs typeface="Times New Roman" panose="02020603050405020304" pitchFamily="18" charset="0"/>
              </a:rPr>
              <a:t>between individuals and groups involved in economic activities;</a:t>
            </a:r>
            <a:endParaRPr lang="en-US" sz="3300" dirty="0" smtClean="0">
              <a:latin typeface="Times New Roman" panose="02020603050405020304" pitchFamily="18" charset="0"/>
              <a:cs typeface="Times New Roman" panose="02020603050405020304" pitchFamily="18" charset="0"/>
            </a:endParaRPr>
          </a:p>
          <a:p>
            <a:pPr marL="404813" lvl="1" indent="-179388" algn="just"/>
            <a:r>
              <a:rPr lang="en-US" sz="3600" dirty="0" smtClean="0">
                <a:latin typeface="Times New Roman" panose="02020603050405020304" pitchFamily="18" charset="0"/>
                <a:cs typeface="Times New Roman" panose="02020603050405020304" pitchFamily="18" charset="0"/>
              </a:rPr>
              <a:t>developed to articulate legal, administrative and financial relations among public agencies;</a:t>
            </a:r>
            <a:endParaRPr lang="en-US" sz="3300" dirty="0" smtClean="0">
              <a:latin typeface="Times New Roman" panose="02020603050405020304" pitchFamily="18" charset="0"/>
              <a:cs typeface="Times New Roman" panose="02020603050405020304" pitchFamily="18" charset="0"/>
            </a:endParaRPr>
          </a:p>
          <a:p>
            <a:pPr marL="404813" lvl="1" indent="-179388" algn="just"/>
            <a:r>
              <a:rPr lang="en-US" sz="3600" dirty="0" smtClean="0">
                <a:latin typeface="Times New Roman" panose="02020603050405020304" pitchFamily="18" charset="0"/>
                <a:cs typeface="Times New Roman" panose="02020603050405020304" pitchFamily="18" charset="0"/>
              </a:rPr>
              <a:t>motivated by social stimuli among groups and individuals.</a:t>
            </a:r>
            <a:endParaRPr lang="en-US" sz="3300"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33400"/>
          </a:xfrm>
        </p:spPr>
        <p:txBody>
          <a:bodyPr>
            <a:noAutofit/>
          </a:bodyPr>
          <a:lstStyle/>
          <a:p>
            <a:pPr marL="1143000" marR="0" lvl="2" indent="-1022350" defTabSz="914400" rtl="0" eaLnBrk="1" fontAlgn="auto" latinLnBrk="0" hangingPunct="1">
              <a:lnSpc>
                <a:spcPct val="100000"/>
              </a:lnSpc>
              <a:spcBef>
                <a:spcPct val="20000"/>
              </a:spcBef>
              <a:spcAft>
                <a:spcPts val="0"/>
              </a:spcAft>
              <a:tabLst/>
              <a:defRPr/>
            </a:pPr>
            <a:r>
              <a:rPr kumimoji="0" lang="en-US"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Management and monitoring…..</a:t>
            </a:r>
            <a:endParaRPr lang="en-US" sz="1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762000"/>
            <a:ext cx="8839200" cy="5943600"/>
          </a:xfrm>
        </p:spPr>
        <p:txBody>
          <a:bodyPr>
            <a:normAutofit/>
          </a:bodyPr>
          <a:lstStyle/>
          <a:p>
            <a:pPr marL="165100" lvl="0" indent="-165100" algn="just"/>
            <a:r>
              <a:rPr lang="en-US" sz="3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management is therefore concerned with the definition of who is responsible for data collection, data interpretation and implementation of measures and also with the enabling institutional mechanisms such as: </a:t>
            </a:r>
            <a:endParaRPr lang="en-US" sz="3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65150" lvl="1" indent="-165100" algn="just"/>
            <a:r>
              <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changes </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law; </a:t>
            </a:r>
            <a:endPar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65150" lvl="1" indent="-165100" algn="just"/>
            <a:r>
              <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changes </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prices; </a:t>
            </a:r>
            <a:endPar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65150" lvl="1" indent="-165100" algn="just"/>
            <a:r>
              <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changes; </a:t>
            </a:r>
            <a:endPar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65150" lvl="1" indent="-165100" algn="just"/>
            <a:r>
              <a:rPr lang="en-US" sz="3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changes </a:t>
            </a:r>
            <a:r>
              <a:rPr lang="en-US" sz="3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culture influenced by education and information.</a:t>
            </a:r>
            <a:endParaRPr lang="en-US" sz="20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just">
              <a:lnSpc>
                <a:spcPct val="120000"/>
              </a:lnSpc>
              <a:buNone/>
            </a:pP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686754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pPr marL="165100" lvl="0" indent="-165100" algn="just">
              <a:lnSpc>
                <a:spcPct val="120000"/>
              </a:lnSpc>
            </a:pPr>
            <a:r>
              <a:rPr lang="en-US" sz="2400" dirty="0">
                <a:solidFill>
                  <a:prstClr val="black"/>
                </a:solidFill>
                <a:latin typeface="Times New Roman" panose="02020603050405020304" pitchFamily="18" charset="0"/>
                <a:cs typeface="Times New Roman" panose="02020603050405020304" pitchFamily="18" charset="0"/>
              </a:rPr>
              <a:t>The main objective of monitoring is to compare predicted and observed impacts, a comparison which results in a desired input for possible adjustments of managerial action, as well as an accumulation of knowledge. </a:t>
            </a:r>
          </a:p>
          <a:p>
            <a:pPr marL="165100" lvl="0" indent="-165100" algn="just">
              <a:lnSpc>
                <a:spcPct val="120000"/>
              </a:lnSpc>
            </a:pPr>
            <a:r>
              <a:rPr lang="en-US" sz="2400" dirty="0">
                <a:solidFill>
                  <a:prstClr val="black"/>
                </a:solidFill>
                <a:latin typeface="Times New Roman" panose="02020603050405020304" pitchFamily="18" charset="0"/>
                <a:cs typeface="Times New Roman" panose="02020603050405020304" pitchFamily="18" charset="0"/>
              </a:rPr>
              <a:t>Monitoring should not be seen as an open ended commitment to collect data, but an adjustable process adapted in intensity, frequency and scope to the significance, importance and past observation of environmental impacts.</a:t>
            </a:r>
          </a:p>
          <a:p>
            <a:pPr marL="165100" lvl="0" indent="-165100" algn="just">
              <a:lnSpc>
                <a:spcPct val="120000"/>
              </a:lnSpc>
            </a:pPr>
            <a:r>
              <a:rPr lang="en-US" sz="2400" dirty="0">
                <a:solidFill>
                  <a:prstClr val="black"/>
                </a:solidFill>
                <a:latin typeface="Times New Roman" panose="02020603050405020304" pitchFamily="18" charset="0"/>
                <a:cs typeface="Times New Roman" panose="02020603050405020304" pitchFamily="18" charset="0"/>
              </a:rPr>
              <a:t> Environmental Management is usually needed during the </a:t>
            </a:r>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entire lifetime of the project. </a:t>
            </a:r>
          </a:p>
          <a:p>
            <a:pPr marL="165100" lvl="0" indent="-165100" algn="just">
              <a:lnSpc>
                <a:spcPct val="120000"/>
              </a:lnSpc>
            </a:pPr>
            <a:r>
              <a:rPr lang="en-US" sz="2400" dirty="0">
                <a:solidFill>
                  <a:prstClr val="black"/>
                </a:solidFill>
                <a:latin typeface="Times New Roman" panose="02020603050405020304" pitchFamily="18" charset="0"/>
                <a:cs typeface="Times New Roman" panose="02020603050405020304" pitchFamily="18" charset="0"/>
              </a:rPr>
              <a:t>Although most of the activities are associated with Project implementation and operation, some are even necessary at an earlier stage of planning (e.g. preventive action to avoid environmental degradation prior to project implementation).</a:t>
            </a:r>
            <a:endParaRPr lang="en-US" sz="2400" b="1"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51300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629400"/>
          </a:xfrm>
        </p:spPr>
        <p:txBody>
          <a:bodyPr>
            <a:normAutofit/>
          </a:bodyPr>
          <a:lstStyle/>
          <a:p>
            <a:pPr lvl="2" indent="-1022350">
              <a:buNone/>
            </a:pPr>
            <a:r>
              <a:rPr lang="en-US" sz="3100" b="1" dirty="0" smtClean="0">
                <a:latin typeface="Times New Roman" panose="02020603050405020304" pitchFamily="18" charset="0"/>
                <a:cs typeface="Times New Roman" panose="02020603050405020304" pitchFamily="18" charset="0"/>
              </a:rPr>
              <a:t>5. Auditing</a:t>
            </a:r>
          </a:p>
          <a:p>
            <a:pPr marL="165100" indent="-165100" algn="just"/>
            <a:r>
              <a:rPr lang="en-US" sz="2800" dirty="0" smtClean="0">
                <a:latin typeface="Times New Roman" panose="02020603050405020304" pitchFamily="18" charset="0"/>
                <a:cs typeface="Times New Roman" panose="02020603050405020304" pitchFamily="18" charset="0"/>
              </a:rPr>
              <a:t>The last phase of EIA is focused on an evaluation of the adequacy of the process as applied to a particular project. An audit carried out sometime after completion of the implementation includes:</a:t>
            </a:r>
          </a:p>
          <a:p>
            <a:pPr marL="565150" lvl="1" indent="-165100" algn="just"/>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n analysis of technical aspects such as the adequacy of the baseline studies; the accuracy of predictions; the suitability of mitigation measures, etc.</a:t>
            </a:r>
          </a:p>
          <a:p>
            <a:pPr marL="565150" lvl="1" indent="-165100" algn="just"/>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n analysis of procedural aspects such as the efficiency of adopted procedures; the fairness in the treatment of public involved; the degree of articulation and coordination of rules and responsibilities.</a:t>
            </a:r>
          </a:p>
          <a:p>
            <a:pPr marL="565150" lvl="1" indent="-165100" algn="just"/>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n analysis of decision making aspects such as the utility and adequacy of decision making and the implications in the achievement of the project objectives.</a:t>
            </a:r>
          </a:p>
          <a:p>
            <a:pPr marL="565150" lvl="1" indent="-165100" algn="just"/>
            <a:r>
              <a:rPr lang="en-US" sz="2400" dirty="0" smtClean="0">
                <a:latin typeface="Times New Roman" panose="02020603050405020304" pitchFamily="18" charset="0"/>
                <a:cs typeface="Times New Roman" panose="02020603050405020304" pitchFamily="18" charset="0"/>
              </a:rPr>
              <a:t>It is quite evident that Auditing is essential both to justify past action and build up expertise. In the context of a project, audits may be carried out at more than one occasion.</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fontScale="55000" lnSpcReduction="20000"/>
          </a:bodyPr>
          <a:lstStyle/>
          <a:p>
            <a:pPr lvl="1" indent="-742950">
              <a:buNone/>
            </a:pPr>
            <a:r>
              <a:rPr lang="en-US" sz="5500" b="1" dirty="0" smtClean="0">
                <a:latin typeface="Times New Roman" panose="02020603050405020304" pitchFamily="18" charset="0"/>
                <a:cs typeface="Times New Roman" panose="02020603050405020304" pitchFamily="18" charset="0"/>
              </a:rPr>
              <a:t>6. Environmental Impacts Statement – EIS</a:t>
            </a:r>
            <a:endParaRPr lang="en-US" sz="5500" dirty="0" smtClean="0">
              <a:latin typeface="Times New Roman" panose="02020603050405020304" pitchFamily="18" charset="0"/>
              <a:cs typeface="Times New Roman" panose="02020603050405020304" pitchFamily="18" charset="0"/>
            </a:endParaRPr>
          </a:p>
          <a:p>
            <a:pPr marL="165100" indent="-165100" algn="just"/>
            <a:r>
              <a:rPr lang="en-US" sz="7400" dirty="0" smtClean="0">
                <a:latin typeface="Times New Roman" panose="02020603050405020304" pitchFamily="18" charset="0"/>
                <a:cs typeface="Times New Roman" panose="02020603050405020304" pitchFamily="18" charset="0"/>
              </a:rPr>
              <a:t>Possibly the most important result of the EIA process is the EIS Report which in many countries and regions of the world has to comply with legal requirements and is used as a major input for Project approval and environmental licensing.</a:t>
            </a:r>
          </a:p>
          <a:p>
            <a:pPr marL="165100" indent="-165100" algn="just"/>
            <a:r>
              <a:rPr lang="en-US" sz="7400" dirty="0" smtClean="0">
                <a:latin typeface="Times New Roman" panose="02020603050405020304" pitchFamily="18" charset="0"/>
                <a:cs typeface="Times New Roman" panose="02020603050405020304" pitchFamily="18" charset="0"/>
              </a:rPr>
              <a:t>Since the main purpose of EIA is to present the consequences of different choices of action and to make recommendations for decision making, the EIS Report has to contain such recommendations as a crucial component.</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477000"/>
          </a:xfrm>
        </p:spPr>
        <p:txBody>
          <a:bodyPr>
            <a:normAutofit/>
          </a:bodyPr>
          <a:lstStyle/>
          <a:p>
            <a:pPr marL="165100" lvl="0" indent="-165100" algn="just"/>
            <a:r>
              <a:rPr lang="en-US" sz="2800" dirty="0">
                <a:solidFill>
                  <a:prstClr val="black"/>
                </a:solidFill>
                <a:latin typeface="Times New Roman" panose="02020603050405020304" pitchFamily="18" charset="0"/>
                <a:cs typeface="Times New Roman" panose="02020603050405020304" pitchFamily="18" charset="0"/>
              </a:rPr>
              <a:t>EIS formats may vary considerably from country to country and according to the sector of economy represented by the project. A typical format of such a report includes:</a:t>
            </a:r>
          </a:p>
          <a:p>
            <a:pPr marL="509588" lvl="1" indent="-225425"/>
            <a:r>
              <a:rPr lang="en-US" sz="2400" dirty="0">
                <a:solidFill>
                  <a:prstClr val="black"/>
                </a:solidFill>
                <a:latin typeface="Times New Roman" panose="02020603050405020304" pitchFamily="18" charset="0"/>
                <a:cs typeface="Times New Roman" panose="02020603050405020304" pitchFamily="18" charset="0"/>
              </a:rPr>
              <a:t>Executive Summary</a:t>
            </a:r>
          </a:p>
          <a:p>
            <a:pPr marL="509588" lvl="1" indent="-225425"/>
            <a:r>
              <a:rPr lang="en-US" sz="2400" dirty="0">
                <a:solidFill>
                  <a:prstClr val="black"/>
                </a:solidFill>
                <a:latin typeface="Times New Roman" panose="02020603050405020304" pitchFamily="18" charset="0"/>
                <a:cs typeface="Times New Roman" panose="02020603050405020304" pitchFamily="18" charset="0"/>
              </a:rPr>
              <a:t>Project description</a:t>
            </a:r>
          </a:p>
          <a:p>
            <a:pPr marL="509588" lvl="1" indent="-225425"/>
            <a:r>
              <a:rPr lang="en-US" sz="2400" dirty="0">
                <a:solidFill>
                  <a:prstClr val="black"/>
                </a:solidFill>
                <a:latin typeface="Times New Roman" panose="02020603050405020304" pitchFamily="18" charset="0"/>
                <a:cs typeface="Times New Roman" panose="02020603050405020304" pitchFamily="18" charset="0"/>
              </a:rPr>
              <a:t>Summary of EIA methodology, including limits of the study and the reasons for the limitation.</a:t>
            </a:r>
          </a:p>
          <a:p>
            <a:pPr marL="509588" lvl="1" indent="-225425"/>
            <a:r>
              <a:rPr lang="en-US" sz="2400" dirty="0">
                <a:solidFill>
                  <a:prstClr val="black"/>
                </a:solidFill>
                <a:latin typeface="Times New Roman" panose="02020603050405020304" pitchFamily="18" charset="0"/>
                <a:cs typeface="Times New Roman" panose="02020603050405020304" pitchFamily="18" charset="0"/>
              </a:rPr>
              <a:t>Applicable policy, legal and administrative frameworks.</a:t>
            </a:r>
          </a:p>
          <a:p>
            <a:pPr marL="509588" lvl="1" indent="-225425"/>
            <a:r>
              <a:rPr lang="en-US" sz="2400" dirty="0">
                <a:solidFill>
                  <a:prstClr val="black"/>
                </a:solidFill>
                <a:latin typeface="Times New Roman" panose="02020603050405020304" pitchFamily="18" charset="0"/>
                <a:cs typeface="Times New Roman" panose="02020603050405020304" pitchFamily="18" charset="0"/>
              </a:rPr>
              <a:t>Summary of baseline data, including explicitly present conditions and environmental trends. Also includes the no-action option and its consequences.</a:t>
            </a:r>
          </a:p>
          <a:p>
            <a:pPr marL="509588" lvl="1" indent="-225425"/>
            <a:r>
              <a:rPr lang="en-US" sz="2400" dirty="0">
                <a:solidFill>
                  <a:prstClr val="black"/>
                </a:solidFill>
                <a:latin typeface="Times New Roman" panose="02020603050405020304" pitchFamily="18" charset="0"/>
                <a:cs typeface="Times New Roman" panose="02020603050405020304" pitchFamily="18" charset="0"/>
              </a:rPr>
              <a:t>Description of governmental and non-governmental participation during the EIA process.</a:t>
            </a:r>
          </a:p>
          <a:p>
            <a:pPr marL="509588" lvl="1" indent="-225425"/>
            <a:r>
              <a:rPr lang="en-US" sz="2400" dirty="0">
                <a:solidFill>
                  <a:prstClr val="black"/>
                </a:solidFill>
                <a:latin typeface="Times New Roman" panose="02020603050405020304" pitchFamily="18" charset="0"/>
                <a:cs typeface="Times New Roman" panose="02020603050405020304" pitchFamily="18" charset="0"/>
              </a:rPr>
              <a:t>Environmental impacts. Mitigation and enhancement measures. Inclusions of economic aspects, uncertainties, assumptions and limitations of data</a:t>
            </a:r>
            <a:r>
              <a:rPr lang="en-US" sz="2000" dirty="0">
                <a:solidFill>
                  <a:prstClr val="black"/>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03957647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77000"/>
          </a:xfrm>
        </p:spPr>
        <p:txBody>
          <a:bodyPr>
            <a:normAutofit fontScale="62500" lnSpcReduction="20000"/>
          </a:bodyPr>
          <a:lstStyle/>
          <a:p>
            <a:pPr marL="465138" lvl="1" indent="-239713" algn="just"/>
            <a:r>
              <a:rPr lang="en-US" sz="3400" dirty="0" smtClean="0">
                <a:latin typeface="Times New Roman" panose="02020603050405020304" pitchFamily="18" charset="0"/>
                <a:cs typeface="Times New Roman" panose="02020603050405020304" pitchFamily="18" charset="0"/>
              </a:rPr>
              <a:t>Environmental Action Plan including the implementation of mitigation measures (costs, training, institutional strengthening) and monitoring program.</a:t>
            </a:r>
          </a:p>
          <a:p>
            <a:pPr marL="465138" lvl="1" indent="-239713"/>
            <a:r>
              <a:rPr lang="en-US" sz="4000" dirty="0" smtClean="0">
                <a:latin typeface="Times New Roman" panose="02020603050405020304" pitchFamily="18" charset="0"/>
                <a:cs typeface="Times New Roman" panose="02020603050405020304" pitchFamily="18" charset="0"/>
              </a:rPr>
              <a:t>Recommendations and guidance for decision making.</a:t>
            </a:r>
          </a:p>
          <a:p>
            <a:pPr marL="465138" lvl="1" indent="-239713" algn="just"/>
            <a:r>
              <a:rPr lang="en-US" sz="3400" dirty="0" smtClean="0">
                <a:latin typeface="Times New Roman" panose="02020603050405020304" pitchFamily="18" charset="0"/>
                <a:cs typeface="Times New Roman" panose="02020603050405020304" pitchFamily="18" charset="0"/>
              </a:rPr>
              <a:t>Provisions for auditing - who en when. Appendices including a glossary of terms, list of specialist team who prepared the EIA, record of public meetings, catalogue of information, further details.</a:t>
            </a:r>
            <a:endParaRPr lang="en-US" sz="3400" b="1" dirty="0">
              <a:latin typeface="Times New Roman" panose="02020603050405020304" pitchFamily="18" charset="0"/>
              <a:cs typeface="Times New Roman" panose="02020603050405020304" pitchFamily="18" charset="0"/>
            </a:endParaRPr>
          </a:p>
          <a:p>
            <a:pPr marL="225425" lvl="1" indent="0" algn="just">
              <a:buNone/>
            </a:pPr>
            <a:endParaRPr lang="en-US" sz="3200" b="1" dirty="0" smtClean="0">
              <a:latin typeface="Times New Roman" panose="02020603050405020304" pitchFamily="18" charset="0"/>
              <a:cs typeface="Times New Roman" panose="02020603050405020304" pitchFamily="18" charset="0"/>
            </a:endParaRPr>
          </a:p>
          <a:p>
            <a:pPr marL="225425" lvl="1" indent="0" algn="just">
              <a:buNone/>
            </a:pPr>
            <a:r>
              <a:rPr lang="en-US" sz="3800" b="1" dirty="0" smtClean="0">
                <a:latin typeface="Times New Roman" panose="02020603050405020304" pitchFamily="18" charset="0"/>
                <a:cs typeface="Times New Roman" panose="02020603050405020304" pitchFamily="18" charset="0"/>
              </a:rPr>
              <a:t>7. EIA and the Project Cycle</a:t>
            </a:r>
            <a:endParaRPr lang="en-US" sz="3800" dirty="0" smtClean="0">
              <a:latin typeface="Times New Roman" panose="02020603050405020304" pitchFamily="18" charset="0"/>
              <a:cs typeface="Times New Roman" panose="02020603050405020304" pitchFamily="18" charset="0"/>
            </a:endParaRPr>
          </a:p>
          <a:p>
            <a:pPr marL="165100" indent="-165100" algn="just">
              <a:lnSpc>
                <a:spcPct val="120000"/>
              </a:lnSpc>
            </a:pPr>
            <a:r>
              <a:rPr lang="en-US" sz="3800" dirty="0" smtClean="0">
                <a:latin typeface="Times New Roman" panose="02020603050405020304" pitchFamily="18" charset="0"/>
                <a:cs typeface="Times New Roman" panose="02020603050405020304" pitchFamily="18" charset="0"/>
              </a:rPr>
              <a:t>In order to achieve its objectives in an efficient manner the EIA process has to be carried out in close coordination with the phases of project development. </a:t>
            </a:r>
          </a:p>
          <a:p>
            <a:pPr marL="165100" indent="-165100" algn="just">
              <a:lnSpc>
                <a:spcPct val="120000"/>
              </a:lnSpc>
            </a:pPr>
            <a:r>
              <a:rPr lang="en-US" sz="3800" dirty="0" smtClean="0">
                <a:latin typeface="Times New Roman" panose="02020603050405020304" pitchFamily="18" charset="0"/>
                <a:cs typeface="Times New Roman" panose="02020603050405020304" pitchFamily="18" charset="0"/>
              </a:rPr>
              <a:t>The need for an effective harmonization of the EIA process and the phases of the project cycle is clearly noticeable in most of the recent integrated approaches proposed by Funding and Development Agencies (e.g. World Bank, EU, ESCAP, ADB, etc.), Professional Organizations (FAO, ICOLD, etc.) and Government Policies and Regulations.</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839200" cy="6629400"/>
          </a:xfrm>
        </p:spPr>
        <p:txBody>
          <a:bodyPr/>
          <a:lstStyle/>
          <a:p>
            <a:pPr marL="0" indent="0">
              <a:buNone/>
            </a:pPr>
            <a:r>
              <a:rPr lang="en-US" sz="2000" dirty="0">
                <a:latin typeface="Times New Roman" panose="02020603050405020304" pitchFamily="18" charset="0"/>
                <a:cs typeface="Times New Roman" panose="02020603050405020304" pitchFamily="18" charset="0"/>
              </a:rPr>
              <a:t>Fig. 1 and 2, show the relationship between the phases of project development and EIA phases inherent to such approaches which are also the foundation of the </a:t>
            </a:r>
            <a:r>
              <a:rPr lang="en-US" sz="2000" dirty="0" err="1">
                <a:latin typeface="Times New Roman" panose="02020603050405020304" pitchFamily="18" charset="0"/>
                <a:cs typeface="Times New Roman" panose="02020603050405020304" pitchFamily="18" charset="0"/>
              </a:rPr>
              <a:t>Lome</a:t>
            </a:r>
            <a:r>
              <a:rPr lang="en-US" sz="2000" dirty="0">
                <a:latin typeface="Times New Roman" panose="02020603050405020304" pitchFamily="18" charset="0"/>
                <a:cs typeface="Times New Roman" panose="02020603050405020304" pitchFamily="18" charset="0"/>
              </a:rPr>
              <a:t> IV orientation of the Commission of European Committees. </a:t>
            </a:r>
          </a:p>
          <a:p>
            <a:pPr marL="0" indent="0">
              <a:buNone/>
            </a:pPr>
            <a:endParaRPr lang="en-US" dirty="0"/>
          </a:p>
        </p:txBody>
      </p:sp>
      <p:pic>
        <p:nvPicPr>
          <p:cNvPr id="4" name="Picture 2"/>
          <p:cNvPicPr>
            <a:picLocks noChangeAspect="1" noChangeArrowheads="1"/>
          </p:cNvPicPr>
          <p:nvPr/>
        </p:nvPicPr>
        <p:blipFill>
          <a:blip r:embed="rId2"/>
          <a:srcRect l="33908" t="28622" r="28229" b="12452"/>
          <a:stretch>
            <a:fillRect/>
          </a:stretch>
        </p:blipFill>
        <p:spPr bwMode="auto">
          <a:xfrm>
            <a:off x="304800" y="1066800"/>
            <a:ext cx="8534400" cy="57650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67800" cy="1371600"/>
          </a:xfrm>
        </p:spPr>
        <p:txBody>
          <a:bodyPr>
            <a:noAutofit/>
          </a:bodyPr>
          <a:lstStyle/>
          <a:p>
            <a:pPr algn="l"/>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rPr>
              <a:t>CHAPTER </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ONE</a:t>
            </a:r>
            <a:r>
              <a:rPr lang="en-US" sz="2800" b="1" dirty="0" smtClean="0">
                <a:latin typeface="Times New Roman" panose="02020603050405020304" pitchFamily="18" charset="0"/>
              </a:rPr>
              <a:t/>
            </a:r>
            <a:br>
              <a:rPr lang="en-US" sz="2800" b="1" dirty="0" smtClean="0">
                <a:latin typeface="Times New Roman" panose="02020603050405020304" pitchFamily="18" charset="0"/>
              </a:rPr>
            </a:br>
            <a:r>
              <a:rPr lang="en-US" sz="2000" b="1" dirty="0" smtClean="0">
                <a:latin typeface="Times New Roman" panose="02020603050405020304" pitchFamily="18" charset="0"/>
              </a:rPr>
              <a:t>INTRODUCTION </a:t>
            </a:r>
            <a:r>
              <a:rPr lang="en-US" sz="2000" b="1" dirty="0">
                <a:latin typeface="Times New Roman" panose="02020603050405020304" pitchFamily="18" charset="0"/>
              </a:rPr>
              <a:t>TO EIA: PROCESSES AND SYSTEMS</a:t>
            </a:r>
            <a:r>
              <a:rPr lang="en-US" sz="2800" b="1" dirty="0">
                <a:latin typeface="Times New Roman" panose="02020603050405020304" pitchFamily="18" charset="0"/>
              </a:rPr>
              <a:t/>
            </a:r>
            <a:br>
              <a:rPr lang="en-US" sz="2800" b="1" dirty="0">
                <a:latin typeface="Times New Roman" panose="02020603050405020304" pitchFamily="18" charset="0"/>
              </a:rPr>
            </a:br>
            <a:r>
              <a:rPr lang="en-US" sz="2400" b="1" dirty="0">
                <a:latin typeface="Times New Roman" panose="02020603050405020304" pitchFamily="18" charset="0"/>
              </a:rPr>
              <a:t>1.1. Background</a:t>
            </a:r>
            <a:endParaRPr lang="en-US" sz="2800" b="1" dirty="0"/>
          </a:p>
        </p:txBody>
      </p:sp>
      <p:sp>
        <p:nvSpPr>
          <p:cNvPr id="3" name="Subtitle 2"/>
          <p:cNvSpPr>
            <a:spLocks noGrp="1"/>
          </p:cNvSpPr>
          <p:nvPr>
            <p:ph type="subTitle" idx="1"/>
          </p:nvPr>
        </p:nvSpPr>
        <p:spPr>
          <a:xfrm>
            <a:off x="76200" y="609600"/>
            <a:ext cx="8991600" cy="6172200"/>
          </a:xfrm>
        </p:spPr>
        <p:txBody>
          <a:bodyPr>
            <a:noAutofit/>
          </a:bodyPr>
          <a:lstStyle/>
          <a:p>
            <a:pPr algn="just"/>
            <a:endParaRPr lang="en-US"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US" sz="16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t>
            </a: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a:t>
            </a:r>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Assessment</a:t>
            </a:r>
            <a:endParaRPr lang="en-US"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a:t>
            </a:r>
            <a:r>
              <a:rPr lang="en-US" sz="3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t>
            </a:r>
            <a:r>
              <a:rPr 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increasingly being seen and used within the </a:t>
            </a:r>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wider context of </a:t>
            </a:r>
            <a:r>
              <a:rPr lang="en-US" sz="36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serving sustainable development objectives</a:t>
            </a:r>
            <a:r>
              <a:rPr lang="en-US" sz="3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l"/>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t>
            </a: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assessment (EIA) </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t>
            </a:r>
            <a:r>
              <a:rPr lang="en-US" sz="3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process </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 can be used to </a:t>
            </a:r>
            <a:r>
              <a:rPr lang="en-US" sz="36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improve decision-making</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ensure that </a:t>
            </a:r>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development options </a:t>
            </a: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 conservation are</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environmentally, socially and economically sound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sustainable.</a:t>
            </a:r>
          </a:p>
        </p:txBody>
      </p:sp>
    </p:spTree>
    <p:extLst>
      <p:ext uri="{BB962C8B-B14F-4D97-AF65-F5344CB8AC3E}">
        <p14:creationId xmlns:p14="http://schemas.microsoft.com/office/powerpoint/2010/main" val="1958176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553200"/>
          </a:xfrm>
        </p:spPr>
        <p:txBody>
          <a:bodyPr>
            <a:normAutofit lnSpcReduction="10000"/>
          </a:bodyPr>
          <a:lstStyle/>
          <a:p>
            <a:pPr lvl="0">
              <a:buNone/>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Long term objectives of EIA are to:</a:t>
            </a:r>
          </a:p>
          <a:p>
            <a:pPr marL="625475" lvl="1" indent="-225425"/>
            <a:r>
              <a:rPr lang="en-US" sz="4400" dirty="0">
                <a:solidFill>
                  <a:prstClr val="black"/>
                </a:solidFill>
                <a:latin typeface="Times New Roman" pitchFamily="18" charset="0"/>
                <a:cs typeface="Times New Roman" pitchFamily="18" charset="0"/>
              </a:rPr>
              <a:t>Protect human health and safety;</a:t>
            </a:r>
          </a:p>
          <a:p>
            <a:pPr marL="625475" lvl="1" indent="-225425"/>
            <a:r>
              <a:rPr lang="en-US" sz="4000" dirty="0">
                <a:solidFill>
                  <a:prstClr val="black"/>
                </a:solidFill>
                <a:latin typeface="Times New Roman" pitchFamily="18" charset="0"/>
                <a:cs typeface="Times New Roman" pitchFamily="18" charset="0"/>
              </a:rPr>
              <a:t>Avoid </a:t>
            </a:r>
            <a:r>
              <a:rPr lang="en-US" sz="4000" dirty="0" smtClean="0">
                <a:solidFill>
                  <a:prstClr val="black"/>
                </a:solidFill>
                <a:latin typeface="Times New Roman" pitchFamily="18" charset="0"/>
                <a:cs typeface="Times New Roman" pitchFamily="18" charset="0"/>
              </a:rPr>
              <a:t>irreversible/ permanent </a:t>
            </a:r>
            <a:r>
              <a:rPr lang="en-US" sz="4000" dirty="0">
                <a:solidFill>
                  <a:prstClr val="black"/>
                </a:solidFill>
                <a:latin typeface="Times New Roman" pitchFamily="18" charset="0"/>
                <a:cs typeface="Times New Roman" pitchFamily="18" charset="0"/>
              </a:rPr>
              <a:t>changes and serious damage to the environment;</a:t>
            </a:r>
          </a:p>
          <a:p>
            <a:pPr marL="625475" lvl="1" indent="-225425"/>
            <a:r>
              <a:rPr lang="en-US" sz="4400" dirty="0">
                <a:solidFill>
                  <a:prstClr val="black"/>
                </a:solidFill>
                <a:latin typeface="Times New Roman" pitchFamily="18" charset="0"/>
                <a:cs typeface="Times New Roman" pitchFamily="18" charset="0"/>
              </a:rPr>
              <a:t>Safeguard valued resources, natural areas and ecosystem components; and</a:t>
            </a:r>
          </a:p>
          <a:p>
            <a:pPr marL="625475" lvl="1" indent="-225425"/>
            <a:r>
              <a:rPr lang="en-US" sz="4400" dirty="0">
                <a:solidFill>
                  <a:prstClr val="black"/>
                </a:solidFill>
                <a:latin typeface="Times New Roman" pitchFamily="18" charset="0"/>
                <a:cs typeface="Times New Roman" pitchFamily="18" charset="0"/>
              </a:rPr>
              <a:t>Enhance the social aspects of the proposal.</a:t>
            </a:r>
          </a:p>
          <a:p>
            <a:endParaRPr lang="en-US" dirty="0"/>
          </a:p>
        </p:txBody>
      </p:sp>
    </p:spTree>
    <p:extLst>
      <p:ext uri="{BB962C8B-B14F-4D97-AF65-F5344CB8AC3E}">
        <p14:creationId xmlns:p14="http://schemas.microsoft.com/office/powerpoint/2010/main" val="19034887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fontScale="70000" lnSpcReduction="20000"/>
          </a:bodyPr>
          <a:lstStyle/>
          <a:p>
            <a:pPr marL="0" indent="0">
              <a:buNone/>
            </a:pPr>
            <a:r>
              <a:rPr lang="en-US" sz="4000" b="1" dirty="0" smtClean="0">
                <a:latin typeface="Times New Roman" panose="02020603050405020304" pitchFamily="18" charset="0"/>
                <a:cs typeface="Times New Roman" panose="02020603050405020304" pitchFamily="18" charset="0"/>
              </a:rPr>
              <a:t>Environmental Impact Assessment Methodologies and Tools</a:t>
            </a:r>
            <a:endParaRPr lang="en-US" sz="4000" dirty="0" smtClean="0">
              <a:latin typeface="Times New Roman" panose="02020603050405020304" pitchFamily="18" charset="0"/>
              <a:cs typeface="Times New Roman" panose="02020603050405020304" pitchFamily="18" charset="0"/>
            </a:endParaRPr>
          </a:p>
          <a:p>
            <a:pPr marL="0" indent="0" algn="just">
              <a:buNone/>
            </a:pPr>
            <a:r>
              <a:rPr lang="en-US" sz="4000" b="1" dirty="0" smtClean="0">
                <a:latin typeface="Times New Roman" panose="02020603050405020304" pitchFamily="18" charset="0"/>
                <a:cs typeface="Times New Roman" panose="02020603050405020304" pitchFamily="18" charset="0"/>
              </a:rPr>
              <a:t>1. Selection of the methodologies</a:t>
            </a:r>
            <a:endParaRPr lang="en-US" sz="4000" dirty="0" smtClean="0">
              <a:latin typeface="Times New Roman" panose="02020603050405020304" pitchFamily="18" charset="0"/>
              <a:cs typeface="Times New Roman" panose="02020603050405020304" pitchFamily="18" charset="0"/>
            </a:endParaRPr>
          </a:p>
          <a:p>
            <a:pPr marL="165100" indent="-165100" algn="just">
              <a:lnSpc>
                <a:spcPct val="120000"/>
              </a:lnSpc>
            </a:pPr>
            <a:r>
              <a:rPr lang="en-US" sz="4000" dirty="0" smtClean="0">
                <a:latin typeface="Times New Roman" panose="02020603050405020304" pitchFamily="18" charset="0"/>
                <a:cs typeface="Times New Roman" panose="02020603050405020304" pitchFamily="18" charset="0"/>
              </a:rPr>
              <a:t>Numerous techniques and methods have been developed for evaluating and presenting the effects of proposed and ongoing developmental activities on the Environment. Critical assessment criteria as the one-developed by the Council on Environmental Quality of the United States of America (Source: ESCAP) include the following questions.</a:t>
            </a:r>
          </a:p>
          <a:p>
            <a:pPr marL="165100" lvl="0" indent="-165100" algn="just"/>
            <a:r>
              <a:rPr lang="en-US" sz="4400" dirty="0">
                <a:latin typeface="Times New Roman" panose="02020603050405020304" pitchFamily="18" charset="0"/>
                <a:cs typeface="Times New Roman" panose="02020603050405020304" pitchFamily="18" charset="0"/>
              </a:rPr>
              <a:t>W</a:t>
            </a:r>
            <a:r>
              <a:rPr lang="en-US" sz="4400" dirty="0" smtClean="0">
                <a:latin typeface="Times New Roman" panose="02020603050405020304" pitchFamily="18" charset="0"/>
                <a:cs typeface="Times New Roman" panose="02020603050405020304" pitchFamily="18" charset="0"/>
              </a:rPr>
              <a:t>hether the project will result in the loss of precious/irreplaceable natural resources and if so, how this is justified.</a:t>
            </a:r>
          </a:p>
          <a:p>
            <a:pPr marL="165100" lvl="0" indent="-165100" algn="just"/>
            <a:r>
              <a:rPr lang="en-US" sz="4000" dirty="0">
                <a:latin typeface="Times New Roman" panose="02020603050405020304" pitchFamily="18" charset="0"/>
                <a:cs typeface="Times New Roman" panose="02020603050405020304" pitchFamily="18" charset="0"/>
              </a:rPr>
              <a:t>W</a:t>
            </a:r>
            <a:r>
              <a:rPr lang="en-US" sz="4000" dirty="0" smtClean="0">
                <a:latin typeface="Times New Roman" panose="02020603050405020304" pitchFamily="18" charset="0"/>
                <a:cs typeface="Times New Roman" panose="02020603050405020304" pitchFamily="18" charset="0"/>
              </a:rPr>
              <a:t>hether the project will sacrifice important long-term environmental resources and values (ERVs) in favor of immediate gains.</a:t>
            </a:r>
          </a:p>
          <a:p>
            <a:pPr marL="165100" lvl="0" indent="-165100" algn="just"/>
            <a:r>
              <a:rPr lang="en-US" sz="400" dirty="0" smtClean="0"/>
              <a:t>whether the project will create environmental issues which are likely to be highly controversial and if so, how this will be managed.</a:t>
            </a:r>
          </a:p>
          <a:p>
            <a:pPr marL="0" lvl="0" indent="0" algn="just">
              <a:buNone/>
            </a:pPr>
            <a:endParaRPr lang="en-US" sz="3600" dirty="0" smtClean="0"/>
          </a:p>
          <a:p>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pPr lvl="0" algn="l">
              <a:spcBef>
                <a:spcPct val="20000"/>
              </a:spcBef>
            </a:pPr>
            <a:r>
              <a:rPr lang="en-US" sz="2800" b="1" dirty="0">
                <a:solidFill>
                  <a:prstClr val="black"/>
                </a:solidFill>
              </a:rPr>
              <a:t>Selection of the </a:t>
            </a:r>
            <a:r>
              <a:rPr lang="en-US" sz="2800" b="1" dirty="0" smtClean="0">
                <a:solidFill>
                  <a:prstClr val="black"/>
                </a:solidFill>
              </a:rPr>
              <a:t>methodologies</a:t>
            </a:r>
            <a:r>
              <a:rPr lang="en-US" sz="2800" dirty="0" smtClean="0">
                <a:solidFill>
                  <a:prstClr val="black"/>
                </a:solidFill>
              </a:rPr>
              <a:t>…….</a:t>
            </a:r>
            <a:endParaRPr lang="en-US" dirty="0"/>
          </a:p>
        </p:txBody>
      </p:sp>
      <p:sp>
        <p:nvSpPr>
          <p:cNvPr id="3" name="Content Placeholder 2"/>
          <p:cNvSpPr>
            <a:spLocks noGrp="1"/>
          </p:cNvSpPr>
          <p:nvPr>
            <p:ph idx="1"/>
          </p:nvPr>
        </p:nvSpPr>
        <p:spPr>
          <a:xfrm>
            <a:off x="76200" y="457200"/>
            <a:ext cx="8991600" cy="6248400"/>
          </a:xfrm>
        </p:spPr>
        <p:txBody>
          <a:bodyPr/>
          <a:lstStyle/>
          <a:p>
            <a:pPr marL="165100" lvl="0" indent="-165100" algn="just"/>
            <a:r>
              <a:rPr lang="en-US" sz="2800" dirty="0">
                <a:solidFill>
                  <a:prstClr val="black"/>
                </a:solidFill>
                <a:latin typeface="Times New Roman" panose="02020603050405020304" pitchFamily="18" charset="0"/>
                <a:cs typeface="Times New Roman" panose="02020603050405020304" pitchFamily="18" charset="0"/>
              </a:rPr>
              <a:t>Whether the project will endanger species survival and if so, how this is justified whether the project will establish a precedent for future actions involving sensitive environmental issues.</a:t>
            </a:r>
          </a:p>
          <a:p>
            <a:pPr marL="165100" lvl="0" indent="-165100" algn="just"/>
            <a:r>
              <a:rPr lang="en-US" sz="2800" dirty="0">
                <a:solidFill>
                  <a:prstClr val="black"/>
                </a:solidFill>
                <a:latin typeface="Times New Roman" panose="02020603050405020304" pitchFamily="18" charset="0"/>
                <a:cs typeface="Times New Roman" panose="02020603050405020304" pitchFamily="18" charset="0"/>
              </a:rPr>
              <a:t>Whether the project, while in itself not causing serious impacts, will be related to other actions where the accumulated total effects could be serious.</a:t>
            </a:r>
          </a:p>
          <a:p>
            <a:pPr marL="165100" lvl="0" indent="-165100" algn="just"/>
            <a:r>
              <a:rPr lang="en-US" sz="2800" dirty="0">
                <a:solidFill>
                  <a:prstClr val="black"/>
                </a:solidFill>
                <a:latin typeface="Times New Roman" panose="02020603050405020304" pitchFamily="18" charset="0"/>
                <a:cs typeface="Times New Roman" panose="02020603050405020304" pitchFamily="18" charset="0"/>
              </a:rPr>
              <a:t>Whether the project is consistent with national foreign exchange policies and whether the consideration has been given, in the project feasibility study, to alternative projects which could realize the desired development objectives, and whether any of these alternatives might represent a better overall solution when all applicable project constraints including environmental effects have been considered.</a:t>
            </a:r>
          </a:p>
          <a:p>
            <a:pPr marL="0" indent="0">
              <a:buNone/>
            </a:pPr>
            <a:endParaRPr lang="en-US" dirty="0"/>
          </a:p>
        </p:txBody>
      </p:sp>
    </p:spTree>
    <p:extLst>
      <p:ext uri="{BB962C8B-B14F-4D97-AF65-F5344CB8AC3E}">
        <p14:creationId xmlns:p14="http://schemas.microsoft.com/office/powerpoint/2010/main" val="11145630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86800" cy="6629400"/>
          </a:xfrm>
        </p:spPr>
        <p:txBody>
          <a:bodyPr>
            <a:normAutofit/>
          </a:bodyPr>
          <a:lstStyle/>
          <a:p>
            <a:pPr algn="just"/>
            <a:r>
              <a:rPr lang="en-US" dirty="0" smtClean="0">
                <a:latin typeface="Times New Roman" panose="02020603050405020304" pitchFamily="18" charset="0"/>
                <a:cs typeface="Times New Roman" panose="02020603050405020304" pitchFamily="18" charset="0"/>
              </a:rPr>
              <a:t>An appropriate methodology for evaluation of a Project should have the following qualities and characteristics: It should be/have:</a:t>
            </a:r>
          </a:p>
          <a:p>
            <a:pPr lvl="1"/>
            <a:r>
              <a:rPr lang="en-US" dirty="0" smtClean="0">
                <a:latin typeface="Times New Roman" panose="02020603050405020304" pitchFamily="18" charset="0"/>
                <a:cs typeface="Times New Roman" panose="02020603050405020304" pitchFamily="18" charset="0"/>
              </a:rPr>
              <a:t>It should be systematic in approach.</a:t>
            </a:r>
          </a:p>
          <a:p>
            <a:pPr lvl="1"/>
            <a:r>
              <a:rPr lang="en-US" dirty="0" smtClean="0">
                <a:latin typeface="Times New Roman" panose="02020603050405020304" pitchFamily="18" charset="0"/>
                <a:cs typeface="Times New Roman" panose="02020603050405020304" pitchFamily="18" charset="0"/>
              </a:rPr>
              <a:t>able to organize a large mass of heterogeneous data.</a:t>
            </a:r>
          </a:p>
          <a:p>
            <a:pPr lvl="1"/>
            <a:r>
              <a:rPr lang="en-US" dirty="0" smtClean="0">
                <a:latin typeface="Times New Roman" panose="02020603050405020304" pitchFamily="18" charset="0"/>
                <a:cs typeface="Times New Roman" panose="02020603050405020304" pitchFamily="18" charset="0"/>
              </a:rPr>
              <a:t>able to quantify, relatively accurately, the impact.</a:t>
            </a:r>
          </a:p>
          <a:p>
            <a:pPr lvl="1"/>
            <a:r>
              <a:rPr lang="en-US" dirty="0" smtClean="0">
                <a:latin typeface="Times New Roman" panose="02020603050405020304" pitchFamily="18" charset="0"/>
                <a:cs typeface="Times New Roman" panose="02020603050405020304" pitchFamily="18" charset="0"/>
              </a:rPr>
              <a:t>capable of summarizing such data.</a:t>
            </a:r>
          </a:p>
          <a:p>
            <a:pPr lvl="1"/>
            <a:r>
              <a:rPr lang="en-US" dirty="0" smtClean="0">
                <a:latin typeface="Times New Roman" panose="02020603050405020304" pitchFamily="18" charset="0"/>
                <a:cs typeface="Times New Roman" panose="02020603050405020304" pitchFamily="18" charset="0"/>
              </a:rPr>
              <a:t>able to aggregate the data into sets with least loss of information because of the aggregation.</a:t>
            </a:r>
          </a:p>
          <a:p>
            <a:pPr lvl="1"/>
            <a:r>
              <a:rPr lang="en-US" dirty="0" smtClean="0">
                <a:latin typeface="Times New Roman" panose="02020603050405020304" pitchFamily="18" charset="0"/>
                <a:cs typeface="Times New Roman" panose="02020603050405020304" pitchFamily="18" charset="0"/>
              </a:rPr>
              <a:t>a good predictive capability.</a:t>
            </a:r>
          </a:p>
          <a:p>
            <a:pPr lvl="1"/>
            <a:r>
              <a:rPr lang="en-US" dirty="0" smtClean="0">
                <a:latin typeface="Times New Roman" panose="02020603050405020304" pitchFamily="18" charset="0"/>
                <a:cs typeface="Times New Roman" panose="02020603050405020304" pitchFamily="18" charset="0"/>
              </a:rPr>
              <a:t>able to, finally, display the raw data and the derived information in a meaningful fashion</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629400"/>
          </a:xfrm>
        </p:spPr>
        <p:txBody>
          <a:bodyPr>
            <a:normAutofit fontScale="32500" lnSpcReduction="20000"/>
          </a:bodyPr>
          <a:lstStyle/>
          <a:p>
            <a:pPr marL="457200" lvl="1" indent="0">
              <a:buNone/>
            </a:pPr>
            <a:r>
              <a:rPr lang="en-US" sz="7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Each of the methodologies for the assessment of environment impact has their advantages and disadvantages and their usefulness is largely a matter of choice and judgment of the analyst. </a:t>
            </a:r>
            <a:endParaRPr lang="en-US" sz="7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1" indent="0">
              <a:buNone/>
            </a:pPr>
            <a:r>
              <a:rPr lang="en-US" sz="7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Still</a:t>
            </a:r>
            <a:r>
              <a:rPr lang="en-US" sz="7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there are some general objective criteria for selection and these are stated below</a:t>
            </a:r>
            <a:r>
              <a:rPr lang="en-US" sz="7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72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sz="7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a:t>
            </a:r>
            <a:endParaRPr lang="en-US" sz="7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Simplicity</a:t>
            </a: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Manpower, time and budget constraints</a:t>
            </a: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Flexibility</a:t>
            </a:r>
          </a:p>
          <a:p>
            <a:pPr lvl="1"/>
            <a:r>
              <a:rPr lang="en-US" sz="7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identification</a:t>
            </a:r>
            <a:endParaRPr lang="en-US" sz="7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Comprehensiveness</a:t>
            </a: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Specificity</a:t>
            </a: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Timing and duration</a:t>
            </a:r>
          </a:p>
          <a:p>
            <a:pPr lvl="1"/>
            <a:r>
              <a:rPr lang="en-US" sz="7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measurement</a:t>
            </a:r>
            <a:endParaRPr lang="en-US" sz="7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Commensurate units</a:t>
            </a: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Explicit indicators</a:t>
            </a: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Magnitude</a:t>
            </a:r>
          </a:p>
          <a:p>
            <a:pPr lvl="2"/>
            <a:r>
              <a:rPr lang="en-US" sz="7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 criteria</a:t>
            </a:r>
          </a:p>
          <a:p>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10600" cy="6781800"/>
          </a:xfrm>
        </p:spPr>
        <p:txBody>
          <a:bodyPr>
            <a:noAutofit/>
          </a:bodyPr>
          <a:lstStyle/>
          <a:p>
            <a:pPr lvl="1">
              <a:spcBef>
                <a:spcPts val="0"/>
              </a:spcBef>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interpretation and evaluation</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spcBef>
                <a:spcPts val="0"/>
              </a:spcBef>
            </a:pPr>
            <a:r>
              <a:rPr lang="en-US" i="1" dirty="0">
                <a:latin typeface="Times New Roman" panose="02020603050405020304" pitchFamily="18" charset="0"/>
                <a:cs typeface="Times New Roman" panose="02020603050405020304" pitchFamily="18" charset="0"/>
              </a:rPr>
              <a:t>Significance</a:t>
            </a:r>
          </a:p>
          <a:p>
            <a:pPr lvl="2">
              <a:spcBef>
                <a:spcPts val="0"/>
              </a:spcBef>
            </a:pPr>
            <a:r>
              <a:rPr lang="en-US" i="1" dirty="0" smtClean="0">
                <a:latin typeface="Times New Roman" panose="02020603050405020304" pitchFamily="18" charset="0"/>
                <a:cs typeface="Times New Roman" panose="02020603050405020304" pitchFamily="18" charset="0"/>
              </a:rPr>
              <a:t>Explicit/clear </a:t>
            </a:r>
            <a:r>
              <a:rPr lang="en-US" i="1" dirty="0">
                <a:latin typeface="Times New Roman" panose="02020603050405020304" pitchFamily="18" charset="0"/>
                <a:cs typeface="Times New Roman" panose="02020603050405020304" pitchFamily="18" charset="0"/>
              </a:rPr>
              <a:t>criteria</a:t>
            </a:r>
          </a:p>
          <a:p>
            <a:pPr lvl="2">
              <a:spcBef>
                <a:spcPts val="0"/>
              </a:spcBef>
            </a:pPr>
            <a:r>
              <a:rPr lang="en-US" i="1" dirty="0" smtClean="0">
                <a:latin typeface="Times New Roman" panose="02020603050405020304" pitchFamily="18" charset="0"/>
                <a:cs typeface="Times New Roman" panose="02020603050405020304" pitchFamily="18" charset="0"/>
              </a:rPr>
              <a:t>Portrayal/ description  </a:t>
            </a:r>
            <a:r>
              <a:rPr lang="en-US" i="1" dirty="0">
                <a:latin typeface="Times New Roman" panose="02020603050405020304" pitchFamily="18" charset="0"/>
                <a:cs typeface="Times New Roman" panose="02020603050405020304" pitchFamily="18" charset="0"/>
              </a:rPr>
              <a:t>of with " and "without" situation</a:t>
            </a:r>
          </a:p>
          <a:p>
            <a:pPr lvl="2">
              <a:spcBef>
                <a:spcPts val="0"/>
              </a:spcBef>
            </a:pPr>
            <a:r>
              <a:rPr lang="en-US" i="1" dirty="0">
                <a:latin typeface="Times New Roman" panose="02020603050405020304" pitchFamily="18" charset="0"/>
                <a:cs typeface="Times New Roman" panose="02020603050405020304" pitchFamily="18" charset="0"/>
              </a:rPr>
              <a:t>Aggregation</a:t>
            </a:r>
          </a:p>
          <a:p>
            <a:pPr lvl="2">
              <a:spcBef>
                <a:spcPts val="0"/>
              </a:spcBef>
            </a:pPr>
            <a:r>
              <a:rPr lang="en-US" i="1" dirty="0">
                <a:latin typeface="Times New Roman" panose="02020603050405020304" pitchFamily="18" charset="0"/>
                <a:cs typeface="Times New Roman" panose="02020603050405020304" pitchFamily="18" charset="0"/>
              </a:rPr>
              <a:t>Uncertainty</a:t>
            </a:r>
          </a:p>
          <a:p>
            <a:pPr lvl="2">
              <a:spcBef>
                <a:spcPts val="0"/>
              </a:spcBef>
            </a:pPr>
            <a:r>
              <a:rPr lang="en-US" i="1" dirty="0">
                <a:latin typeface="Times New Roman" panose="02020603050405020304" pitchFamily="18" charset="0"/>
                <a:cs typeface="Times New Roman" panose="02020603050405020304" pitchFamily="18" charset="0"/>
              </a:rPr>
              <a:t>Risk</a:t>
            </a:r>
          </a:p>
          <a:p>
            <a:pPr lvl="2">
              <a:spcBef>
                <a:spcPts val="0"/>
              </a:spcBef>
            </a:pPr>
            <a:r>
              <a:rPr lang="en-US" i="1" dirty="0">
                <a:latin typeface="Times New Roman" panose="02020603050405020304" pitchFamily="18" charset="0"/>
                <a:cs typeface="Times New Roman" panose="02020603050405020304" pitchFamily="18" charset="0"/>
              </a:rPr>
              <a:t>Depth of analysis</a:t>
            </a:r>
          </a:p>
          <a:p>
            <a:pPr lvl="2">
              <a:spcBef>
                <a:spcPts val="0"/>
              </a:spcBef>
            </a:pPr>
            <a:r>
              <a:rPr lang="en-US" i="1" dirty="0">
                <a:latin typeface="Times New Roman" panose="02020603050405020304" pitchFamily="18" charset="0"/>
                <a:cs typeface="Times New Roman" panose="02020603050405020304" pitchFamily="18" charset="0"/>
              </a:rPr>
              <a:t>Alternative comparison</a:t>
            </a:r>
          </a:p>
          <a:p>
            <a:pPr lvl="2">
              <a:spcBef>
                <a:spcPts val="0"/>
              </a:spcBef>
            </a:pPr>
            <a:r>
              <a:rPr lang="en-US" i="1" dirty="0">
                <a:latin typeface="Times New Roman" panose="02020603050405020304" pitchFamily="18" charset="0"/>
                <a:cs typeface="Times New Roman" panose="02020603050405020304" pitchFamily="18" charset="0"/>
              </a:rPr>
              <a:t>Public </a:t>
            </a:r>
            <a:r>
              <a:rPr lang="en-US" i="1" dirty="0" smtClean="0">
                <a:latin typeface="Times New Roman" panose="02020603050405020304" pitchFamily="18" charset="0"/>
                <a:cs typeface="Times New Roman" panose="02020603050405020304" pitchFamily="18" charset="0"/>
              </a:rPr>
              <a:t>involvement</a:t>
            </a:r>
            <a:endParaRPr lang="en-US" b="1" dirty="0" smtClean="0">
              <a:latin typeface="Times New Roman" panose="02020603050405020304" pitchFamily="18" charset="0"/>
              <a:cs typeface="Times New Roman" panose="02020603050405020304" pitchFamily="18" charset="0"/>
            </a:endParaRPr>
          </a:p>
          <a:p>
            <a:pPr lvl="1">
              <a:spcBef>
                <a:spcPts val="0"/>
              </a:spcBef>
            </a:pPr>
            <a:r>
              <a:rPr lang="en-US" sz="2400" b="1" dirty="0" smtClean="0">
                <a:latin typeface="Times New Roman" panose="02020603050405020304" pitchFamily="18" charset="0"/>
                <a:cs typeface="Times New Roman" panose="02020603050405020304" pitchFamily="18" charset="0"/>
              </a:rPr>
              <a:t>Impact communication</a:t>
            </a:r>
            <a:endParaRPr lang="en-US" sz="2400" dirty="0" smtClean="0">
              <a:latin typeface="Times New Roman" panose="02020603050405020304" pitchFamily="18" charset="0"/>
              <a:cs typeface="Times New Roman" panose="02020603050405020304" pitchFamily="18" charset="0"/>
            </a:endParaRPr>
          </a:p>
          <a:p>
            <a:pPr lvl="2">
              <a:spcBef>
                <a:spcPts val="0"/>
              </a:spcBef>
            </a:pPr>
            <a:r>
              <a:rPr lang="en-US" i="1" dirty="0" smtClean="0">
                <a:latin typeface="Times New Roman" panose="02020603050405020304" pitchFamily="18" charset="0"/>
                <a:cs typeface="Times New Roman" panose="02020603050405020304" pitchFamily="18" charset="0"/>
              </a:rPr>
              <a:t>Affected parties</a:t>
            </a:r>
          </a:p>
          <a:p>
            <a:pPr lvl="2">
              <a:spcBef>
                <a:spcPts val="0"/>
              </a:spcBef>
            </a:pPr>
            <a:r>
              <a:rPr lang="en-US" i="1" dirty="0" smtClean="0">
                <a:latin typeface="Times New Roman" panose="02020603050405020304" pitchFamily="18" charset="0"/>
                <a:cs typeface="Times New Roman" panose="02020603050405020304" pitchFamily="18" charset="0"/>
              </a:rPr>
              <a:t>Setting description</a:t>
            </a:r>
          </a:p>
          <a:p>
            <a:pPr lvl="2">
              <a:spcBef>
                <a:spcPts val="0"/>
              </a:spcBef>
            </a:pPr>
            <a:r>
              <a:rPr lang="en-US" i="1" dirty="0" smtClean="0">
                <a:latin typeface="Times New Roman" panose="02020603050405020304" pitchFamily="18" charset="0"/>
                <a:cs typeface="Times New Roman" panose="02020603050405020304" pitchFamily="18" charset="0"/>
              </a:rPr>
              <a:t>Summary format</a:t>
            </a:r>
          </a:p>
          <a:p>
            <a:pPr lvl="2">
              <a:spcBef>
                <a:spcPts val="0"/>
              </a:spcBef>
            </a:pPr>
            <a:r>
              <a:rPr lang="en-US" i="1" dirty="0" smtClean="0">
                <a:latin typeface="Times New Roman" panose="02020603050405020304" pitchFamily="18" charset="0"/>
                <a:cs typeface="Times New Roman" panose="02020603050405020304" pitchFamily="18" charset="0"/>
              </a:rPr>
              <a:t>Key issues</a:t>
            </a:r>
          </a:p>
          <a:p>
            <a:pPr lvl="2">
              <a:spcBef>
                <a:spcPts val="0"/>
              </a:spcBef>
            </a:pPr>
            <a:r>
              <a:rPr lang="en-US" i="1" dirty="0" smtClean="0">
                <a:latin typeface="Times New Roman" panose="02020603050405020304" pitchFamily="18" charset="0"/>
                <a:cs typeface="Times New Roman" panose="02020603050405020304" pitchFamily="18" charset="0"/>
              </a:rPr>
              <a:t>Compliance</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pPr marL="165100" lvl="0" indent="-165100" algn="just"/>
            <a:r>
              <a:rPr lang="en-US" dirty="0">
                <a:solidFill>
                  <a:prstClr val="black"/>
                </a:solidFill>
                <a:latin typeface="Times New Roman" panose="02020603050405020304" pitchFamily="18" charset="0"/>
                <a:cs typeface="Times New Roman" panose="02020603050405020304" pitchFamily="18" charset="0"/>
              </a:rPr>
              <a:t>Impact assessment methodologies are progressively changing from a static, piecemeal approach to one that reflects the dynamism of nature and the environment. </a:t>
            </a:r>
            <a:endParaRPr lang="en-US" dirty="0" smtClean="0">
              <a:solidFill>
                <a:prstClr val="black"/>
              </a:solidFill>
              <a:latin typeface="Times New Roman" panose="02020603050405020304" pitchFamily="18" charset="0"/>
              <a:cs typeface="Times New Roman" panose="02020603050405020304" pitchFamily="18" charset="0"/>
            </a:endParaRPr>
          </a:p>
          <a:p>
            <a:pPr marL="165100" lvl="0" indent="-165100" algn="just"/>
            <a:r>
              <a:rPr lang="en-US" dirty="0" smtClean="0">
                <a:solidFill>
                  <a:prstClr val="black"/>
                </a:solidFill>
                <a:latin typeface="Times New Roman" panose="02020603050405020304" pitchFamily="18" charset="0"/>
                <a:cs typeface="Times New Roman" panose="02020603050405020304" pitchFamily="18" charset="0"/>
              </a:rPr>
              <a:t>Consequently</a:t>
            </a:r>
            <a:r>
              <a:rPr lang="en-US" dirty="0">
                <a:solidFill>
                  <a:prstClr val="black"/>
                </a:solidFill>
                <a:latin typeface="Times New Roman" panose="02020603050405020304" pitchFamily="18" charset="0"/>
                <a:cs typeface="Times New Roman" panose="02020603050405020304" pitchFamily="18" charset="0"/>
              </a:rPr>
              <a:t>, the trend is away from mere listing of potential impacts towards more complex modes whereby the methodology can identify feedback paths, higher-order impacts than merely those apparent, first order ones, and uncertainties. </a:t>
            </a:r>
            <a:endParaRPr lang="en-US" dirty="0" smtClean="0">
              <a:solidFill>
                <a:prstClr val="black"/>
              </a:solidFill>
              <a:latin typeface="Times New Roman" panose="02020603050405020304" pitchFamily="18" charset="0"/>
              <a:cs typeface="Times New Roman" panose="02020603050405020304" pitchFamily="18" charset="0"/>
            </a:endParaRPr>
          </a:p>
          <a:p>
            <a:pPr marL="165100" lvl="0" indent="-165100" algn="just"/>
            <a:r>
              <a:rPr lang="en-US" dirty="0" smtClean="0">
                <a:solidFill>
                  <a:prstClr val="black"/>
                </a:solidFill>
                <a:latin typeface="Times New Roman" panose="02020603050405020304" pitchFamily="18" charset="0"/>
                <a:cs typeface="Times New Roman" panose="02020603050405020304" pitchFamily="18" charset="0"/>
              </a:rPr>
              <a:t>In </a:t>
            </a:r>
            <a:r>
              <a:rPr lang="en-US" dirty="0">
                <a:solidFill>
                  <a:prstClr val="black"/>
                </a:solidFill>
                <a:latin typeface="Times New Roman" panose="02020603050405020304" pitchFamily="18" charset="0"/>
                <a:cs typeface="Times New Roman" panose="02020603050405020304" pitchFamily="18" charset="0"/>
              </a:rPr>
              <a:t>short, the methodological trend is approaching an overall management perspective.</a:t>
            </a:r>
          </a:p>
          <a:p>
            <a:endParaRPr lang="en-US" dirty="0"/>
          </a:p>
        </p:txBody>
      </p:sp>
    </p:spTree>
    <p:extLst>
      <p:ext uri="{BB962C8B-B14F-4D97-AF65-F5344CB8AC3E}">
        <p14:creationId xmlns:p14="http://schemas.microsoft.com/office/powerpoint/2010/main" val="30525054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fontScale="92500" lnSpcReduction="10000"/>
          </a:bodyPr>
          <a:lstStyle/>
          <a:p>
            <a:pPr>
              <a:buNone/>
            </a:pPr>
            <a:r>
              <a:rPr lang="en-US" b="1" dirty="0" smtClean="0">
                <a:latin typeface="Times New Roman" panose="02020603050405020304" pitchFamily="18" charset="0"/>
                <a:cs typeface="Times New Roman" panose="02020603050405020304" pitchFamily="18" charset="0"/>
              </a:rPr>
              <a:t>2. General methodologies/tools.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Among the more important techniques and methodologies useful for assessing the impacts o f developmental activities on the environment in developing countries are:</a:t>
            </a:r>
          </a:p>
          <a:p>
            <a:pPr marL="793750" lvl="0" indent="-163513">
              <a:buFont typeface="Wingdings" pitchFamily="2" charset="2"/>
              <a:buChar char="Ø"/>
            </a:pPr>
            <a:r>
              <a:rPr lang="en-US" i="1" dirty="0" smtClean="0">
                <a:latin typeface="Times New Roman" panose="02020603050405020304" pitchFamily="18" charset="0"/>
                <a:cs typeface="Times New Roman" panose="02020603050405020304" pitchFamily="18" charset="0"/>
              </a:rPr>
              <a:t>Ad hoc</a:t>
            </a:r>
          </a:p>
          <a:p>
            <a:pPr marL="793750" lvl="0" indent="-163513">
              <a:buFont typeface="Wingdings" pitchFamily="2" charset="2"/>
              <a:buChar char="Ø"/>
            </a:pPr>
            <a:r>
              <a:rPr lang="en-US" i="1" dirty="0" smtClean="0">
                <a:latin typeface="Times New Roman" panose="02020603050405020304" pitchFamily="18" charset="0"/>
                <a:cs typeface="Times New Roman" panose="02020603050405020304" pitchFamily="18" charset="0"/>
              </a:rPr>
              <a:t>Checklist</a:t>
            </a:r>
          </a:p>
          <a:p>
            <a:pPr marL="793750" lvl="0" indent="-163513">
              <a:buFont typeface="Wingdings" pitchFamily="2" charset="2"/>
              <a:buChar char="Ø"/>
            </a:pPr>
            <a:r>
              <a:rPr lang="en-US" i="1" dirty="0" smtClean="0">
                <a:latin typeface="Times New Roman" panose="02020603050405020304" pitchFamily="18" charset="0"/>
                <a:cs typeface="Times New Roman" panose="02020603050405020304" pitchFamily="18" charset="0"/>
              </a:rPr>
              <a:t>Matrices</a:t>
            </a:r>
          </a:p>
          <a:p>
            <a:pPr marL="793750" lvl="0" indent="-163513">
              <a:buFont typeface="Wingdings" pitchFamily="2" charset="2"/>
              <a:buChar char="Ø"/>
            </a:pPr>
            <a:r>
              <a:rPr lang="en-US" i="1" dirty="0" smtClean="0">
                <a:latin typeface="Times New Roman" panose="02020603050405020304" pitchFamily="18" charset="0"/>
                <a:cs typeface="Times New Roman" panose="02020603050405020304" pitchFamily="18" charset="0"/>
              </a:rPr>
              <a:t>Networks</a:t>
            </a:r>
          </a:p>
          <a:p>
            <a:pPr marL="793750" lvl="0" indent="-163513">
              <a:buFont typeface="Wingdings" pitchFamily="2" charset="2"/>
              <a:buChar char="Ø"/>
            </a:pPr>
            <a:r>
              <a:rPr lang="en-US" i="1" dirty="0" smtClean="0">
                <a:latin typeface="Times New Roman" panose="02020603050405020304" pitchFamily="18" charset="0"/>
                <a:cs typeface="Times New Roman" panose="02020603050405020304" pitchFamily="18" charset="0"/>
              </a:rPr>
              <a:t>Overlays</a:t>
            </a:r>
          </a:p>
          <a:p>
            <a:pPr marL="793750" lvl="0" indent="-163513">
              <a:buFont typeface="Wingdings" pitchFamily="2" charset="2"/>
              <a:buChar char="Ø"/>
            </a:pPr>
            <a:r>
              <a:rPr lang="en-US" i="1" dirty="0" smtClean="0">
                <a:latin typeface="Times New Roman" panose="02020603050405020304" pitchFamily="18" charset="0"/>
                <a:cs typeface="Times New Roman" panose="02020603050405020304" pitchFamily="18" charset="0"/>
              </a:rPr>
              <a:t>Environmental index using factor analysis</a:t>
            </a:r>
          </a:p>
          <a:p>
            <a:pPr marL="793750" lvl="0" indent="-163513">
              <a:buFont typeface="Wingdings" pitchFamily="2" charset="2"/>
              <a:buChar char="Ø"/>
            </a:pPr>
            <a:r>
              <a:rPr lang="en-US" i="1" dirty="0" smtClean="0">
                <a:latin typeface="Times New Roman" panose="02020603050405020304" pitchFamily="18" charset="0"/>
                <a:cs typeface="Times New Roman" panose="02020603050405020304" pitchFamily="18" charset="0"/>
              </a:rPr>
              <a:t>Cost/benefit analysis</a:t>
            </a:r>
          </a:p>
          <a:p>
            <a:pPr marL="793750" lvl="0" indent="-163513">
              <a:buFont typeface="Wingdings" pitchFamily="2" charset="2"/>
              <a:buChar char="Ø"/>
            </a:pPr>
            <a:r>
              <a:rPr lang="en-US" i="1" dirty="0" smtClean="0">
                <a:latin typeface="Times New Roman" panose="02020603050405020304" pitchFamily="18" charset="0"/>
                <a:cs typeface="Times New Roman" panose="02020603050405020304" pitchFamily="18" charset="0"/>
              </a:rPr>
              <a:t>Simulation modeling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is important to understand their drawbacks in order to determine which methods are more appropriate. An evaluation of various methodologies (16) is presented as Table 1.</a:t>
            </a:r>
          </a:p>
          <a:p>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09953"/>
            <a:ext cx="6693820" cy="677108"/>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Table 1. Summary of Current EIA Methodology Evaluation</a:t>
            </a:r>
            <a:endParaRPr kumimoji="0" lang="en-US" sz="11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srcRect l="24576" t="24375" r="24576" b="7795"/>
          <a:stretch>
            <a:fillRect/>
          </a:stretch>
        </p:blipFill>
        <p:spPr bwMode="auto">
          <a:xfrm>
            <a:off x="0" y="381000"/>
            <a:ext cx="9144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553200"/>
          </a:xfrm>
        </p:spPr>
        <p:txBody>
          <a:bodyPr>
            <a:normAutofit fontScale="92500" lnSpcReduction="10000"/>
          </a:bodyPr>
          <a:lstStyle/>
          <a:p>
            <a:pPr>
              <a:buNone/>
            </a:pPr>
            <a:r>
              <a:rPr lang="en-US" sz="3800" b="1" dirty="0" smtClean="0">
                <a:latin typeface="Times New Roman" panose="02020603050405020304" pitchFamily="18" charset="0"/>
                <a:cs typeface="Times New Roman" panose="02020603050405020304" pitchFamily="18" charset="0"/>
              </a:rPr>
              <a:t>2.1. Ad hoc</a:t>
            </a:r>
            <a:endParaRPr lang="en-US" sz="3800" dirty="0" smtClean="0">
              <a:latin typeface="Times New Roman" panose="02020603050405020304" pitchFamily="18" charset="0"/>
              <a:cs typeface="Times New Roman" panose="02020603050405020304" pitchFamily="18" charset="0"/>
            </a:endParaRPr>
          </a:p>
          <a:p>
            <a:pPr marL="225425" indent="-225425" algn="just"/>
            <a:r>
              <a:rPr lang="en-US" sz="3800" dirty="0" smtClean="0">
                <a:latin typeface="Times New Roman" panose="02020603050405020304" pitchFamily="18" charset="0"/>
                <a:cs typeface="Times New Roman" panose="02020603050405020304" pitchFamily="18" charset="0"/>
              </a:rPr>
              <a:t>As the name indicates this method is a "do as you go along" method, being a simple description of the project's effects on the environment without any cause-effect relationship and without any sort of weighting. The main deficiencies of this method are:</a:t>
            </a:r>
          </a:p>
          <a:p>
            <a:pPr marL="625475" lvl="1" indent="-225425"/>
            <a:r>
              <a:rPr lang="en-US" sz="3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assurance of inclusion of all relevant impacts</a:t>
            </a:r>
          </a:p>
          <a:p>
            <a:pPr marL="625475" lvl="1" indent="-225425"/>
            <a:r>
              <a:rPr lang="en-US" sz="3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lack of consistency, use of different criteria</a:t>
            </a:r>
          </a:p>
          <a:p>
            <a:pPr marL="625475" lvl="1" indent="-225425" algn="just"/>
            <a:r>
              <a:rPr lang="en-US" sz="3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has utility only when other methods cannot be used because of lack of information, resources, data, and other means.</a:t>
            </a:r>
            <a:r>
              <a:rPr lang="en-US" sz="3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10600" cy="6553200"/>
          </a:xfrm>
        </p:spPr>
        <p:txBody>
          <a:bodyPr/>
          <a:lstStyle/>
          <a:p>
            <a:pPr lvl="0">
              <a:buNone/>
            </a:pPr>
            <a:r>
              <a:rPr lang="en-US" sz="2800" b="1" dirty="0">
                <a:solidFill>
                  <a:prstClr val="black"/>
                </a:solidFill>
                <a:latin typeface="Times New Roman" panose="02020603050405020304" pitchFamily="18" charset="0"/>
                <a:cs typeface="Times New Roman" panose="02020603050405020304" pitchFamily="18" charset="0"/>
              </a:rPr>
              <a:t>2.2. Checklist</a:t>
            </a:r>
            <a:endParaRPr lang="en-US" sz="2800" dirty="0">
              <a:solidFill>
                <a:prstClr val="black"/>
              </a:solidFill>
              <a:latin typeface="Times New Roman" panose="02020603050405020304" pitchFamily="18" charset="0"/>
              <a:cs typeface="Times New Roman" panose="02020603050405020304" pitchFamily="18" charset="0"/>
            </a:endParaRPr>
          </a:p>
          <a:p>
            <a:pPr marL="165100" lvl="0" indent="-165100" algn="just"/>
            <a:r>
              <a:rPr lang="en-US" sz="2800" dirty="0">
                <a:solidFill>
                  <a:prstClr val="black"/>
                </a:solidFill>
                <a:latin typeface="Times New Roman" panose="02020603050405020304" pitchFamily="18" charset="0"/>
                <a:cs typeface="Times New Roman" panose="02020603050405020304" pitchFamily="18" charset="0"/>
              </a:rPr>
              <a:t>Checklists are lists of environmental effects due to the proposed action, with no particular measurement or evaluation of impact. </a:t>
            </a:r>
          </a:p>
          <a:p>
            <a:pPr marL="165100" lvl="0" indent="-165100" algn="just"/>
            <a:r>
              <a:rPr lang="en-US" sz="2800" dirty="0">
                <a:solidFill>
                  <a:prstClr val="black"/>
                </a:solidFill>
                <a:latin typeface="Times New Roman" panose="02020603050405020304" pitchFamily="18" charset="0"/>
                <a:cs typeface="Times New Roman" panose="02020603050405020304" pitchFamily="18" charset="0"/>
              </a:rPr>
              <a:t>Checklists for different types of undertakings have been prepared by a variety of financial, regulatory and professional organization (such as ADB, WORLD BANK, ICOLD, ESCAP etc.) to ensure competent attention is given to environmental parameters.</a:t>
            </a:r>
          </a:p>
          <a:p>
            <a:pPr marL="165100" lvl="0" indent="-165100" algn="just"/>
            <a:r>
              <a:rPr lang="en-US" sz="2800" dirty="0">
                <a:solidFill>
                  <a:prstClr val="black"/>
                </a:solidFill>
                <a:latin typeface="Times New Roman" panose="02020603050405020304" pitchFamily="18" charset="0"/>
                <a:cs typeface="Times New Roman" panose="02020603050405020304" pitchFamily="18" charset="0"/>
              </a:rPr>
              <a:t>They can also include the preparation of Term of Reference (</a:t>
            </a:r>
            <a:r>
              <a:rPr lang="en-US" sz="2800" dirty="0" err="1">
                <a:solidFill>
                  <a:prstClr val="black"/>
                </a:solidFill>
                <a:latin typeface="Times New Roman" panose="02020603050405020304" pitchFamily="18" charset="0"/>
                <a:cs typeface="Times New Roman" panose="02020603050405020304" pitchFamily="18" charset="0"/>
              </a:rPr>
              <a:t>ToRs</a:t>
            </a:r>
            <a:r>
              <a:rPr lang="en-US" sz="2800" dirty="0">
                <a:solidFill>
                  <a:prstClr val="black"/>
                </a:solidFill>
                <a:latin typeface="Times New Roman" panose="02020603050405020304" pitchFamily="18" charset="0"/>
                <a:cs typeface="Times New Roman" panose="02020603050405020304" pitchFamily="18" charset="0"/>
              </a:rPr>
              <a:t>) and budgeting for detailed project EIA. </a:t>
            </a:r>
          </a:p>
          <a:p>
            <a:pPr marL="165100" lvl="0" indent="-165100" algn="just"/>
            <a:r>
              <a:rPr lang="en-US" sz="2800" dirty="0">
                <a:solidFill>
                  <a:prstClr val="black"/>
                </a:solidFill>
                <a:latin typeface="Times New Roman" panose="02020603050405020304" pitchFamily="18" charset="0"/>
                <a:cs typeface="Times New Roman" panose="02020603050405020304" pitchFamily="18" charset="0"/>
              </a:rPr>
              <a:t>Advantage of checklists is that they are good for impact identification and are capable of bringing the relevant aspects to the attention and awareness of the audiences.</a:t>
            </a:r>
          </a:p>
          <a:p>
            <a:pPr marL="0" indent="0">
              <a:buNone/>
            </a:pPr>
            <a:endParaRPr lang="en-US" dirty="0"/>
          </a:p>
        </p:txBody>
      </p:sp>
    </p:spTree>
    <p:extLst>
      <p:ext uri="{BB962C8B-B14F-4D97-AF65-F5344CB8AC3E}">
        <p14:creationId xmlns:p14="http://schemas.microsoft.com/office/powerpoint/2010/main" val="413474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noAutofit/>
          </a:bodyPr>
          <a:lstStyle/>
          <a:p>
            <a:pPr algn="l"/>
            <a:r>
              <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Scope of Environmental Impact Assessment (EIA)</a:t>
            </a:r>
          </a:p>
        </p:txBody>
      </p:sp>
      <p:sp>
        <p:nvSpPr>
          <p:cNvPr id="3" name="Content Placeholder 2"/>
          <p:cNvSpPr>
            <a:spLocks noGrp="1"/>
          </p:cNvSpPr>
          <p:nvPr>
            <p:ph idx="1"/>
          </p:nvPr>
        </p:nvSpPr>
        <p:spPr>
          <a:xfrm>
            <a:off x="152400" y="838200"/>
            <a:ext cx="8839200" cy="5791200"/>
          </a:xfrm>
        </p:spPr>
        <p:txBody>
          <a:bodyPr>
            <a:normAutofit/>
          </a:bodyPr>
          <a:lstStyle/>
          <a:p>
            <a:pPr marL="0" indent="0">
              <a:buNone/>
            </a:pPr>
            <a:r>
              <a:rPr lang="en-US" sz="3600" dirty="0">
                <a:latin typeface="Times New Roman" pitchFamily="18" charset="0"/>
                <a:cs typeface="Times New Roman" pitchFamily="18" charset="0"/>
              </a:rPr>
              <a:t>EIA is a management tool. </a:t>
            </a:r>
            <a:endParaRPr lang="en-US" sz="3600" dirty="0" smtClean="0">
              <a:latin typeface="Times New Roman" pitchFamily="18" charset="0"/>
              <a:cs typeface="Times New Roman" pitchFamily="18" charset="0"/>
            </a:endParaRPr>
          </a:p>
          <a:p>
            <a:pPr marL="0" indent="0">
              <a:buNone/>
            </a:pPr>
            <a:r>
              <a:rPr lang="en-US" sz="3600" dirty="0" smtClean="0">
                <a:latin typeface="Times New Roman" pitchFamily="18" charset="0"/>
                <a:cs typeface="Times New Roman" pitchFamily="18" charset="0"/>
              </a:rPr>
              <a:t>It </a:t>
            </a:r>
            <a:r>
              <a:rPr lang="en-US" sz="3600" dirty="0">
                <a:latin typeface="Times New Roman" pitchFamily="18" charset="0"/>
                <a:cs typeface="Times New Roman" pitchFamily="18" charset="0"/>
              </a:rPr>
              <a:t>provides information upon which </a:t>
            </a:r>
            <a:r>
              <a:rPr lang="en-US" sz="3600" dirty="0" smtClean="0">
                <a:latin typeface="Times New Roman" pitchFamily="18" charset="0"/>
                <a:cs typeface="Times New Roman" pitchFamily="18" charset="0"/>
              </a:rPr>
              <a:t> decisions </a:t>
            </a:r>
            <a:r>
              <a:rPr lang="en-US" sz="3600" dirty="0">
                <a:latin typeface="Times New Roman" pitchFamily="18" charset="0"/>
                <a:cs typeface="Times New Roman" pitchFamily="18" charset="0"/>
              </a:rPr>
              <a:t>may be taken. </a:t>
            </a:r>
            <a:endParaRPr lang="en-US" sz="3600" dirty="0" smtClean="0">
              <a:latin typeface="Times New Roman" pitchFamily="18" charset="0"/>
              <a:cs typeface="Times New Roman" pitchFamily="18" charset="0"/>
            </a:endParaRPr>
          </a:p>
          <a:p>
            <a:pPr marL="0" indent="0">
              <a:buNone/>
            </a:pPr>
            <a:r>
              <a:rPr lang="en-US" sz="3600" dirty="0" smtClean="0">
                <a:latin typeface="Times New Roman" pitchFamily="18" charset="0"/>
                <a:cs typeface="Times New Roman" pitchFamily="18" charset="0"/>
              </a:rPr>
              <a:t>It </a:t>
            </a:r>
            <a:r>
              <a:rPr lang="en-US" sz="3600" dirty="0">
                <a:latin typeface="Times New Roman" pitchFamily="18" charset="0"/>
                <a:cs typeface="Times New Roman" pitchFamily="18" charset="0"/>
              </a:rPr>
              <a:t>must involve the participation </a:t>
            </a:r>
            <a:r>
              <a:rPr lang="en-US" sz="3600" dirty="0" smtClean="0">
                <a:latin typeface="Times New Roman" pitchFamily="18" charset="0"/>
                <a:cs typeface="Times New Roman" pitchFamily="18" charset="0"/>
              </a:rPr>
              <a:t>of </a:t>
            </a:r>
            <a:r>
              <a:rPr lang="en-US" sz="3600" dirty="0">
                <a:latin typeface="Times New Roman" pitchFamily="18" charset="0"/>
                <a:cs typeface="Times New Roman" pitchFamily="18" charset="0"/>
              </a:rPr>
              <a:t>various </a:t>
            </a:r>
            <a:r>
              <a:rPr lang="en-US" sz="3600" dirty="0" smtClean="0">
                <a:latin typeface="Times New Roman" pitchFamily="18" charset="0"/>
                <a:cs typeface="Times New Roman" pitchFamily="18" charset="0"/>
              </a:rPr>
              <a:t> groups </a:t>
            </a:r>
            <a:r>
              <a:rPr lang="en-US" sz="3600" dirty="0">
                <a:latin typeface="Times New Roman" pitchFamily="18" charset="0"/>
                <a:cs typeface="Times New Roman" pitchFamily="18" charset="0"/>
              </a:rPr>
              <a:t>or stakeholders, such as project </a:t>
            </a:r>
            <a:r>
              <a:rPr lang="en-US" sz="3600" dirty="0" smtClean="0">
                <a:latin typeface="Times New Roman" pitchFamily="18" charset="0"/>
                <a:cs typeface="Times New Roman" pitchFamily="18" charset="0"/>
              </a:rPr>
              <a:t>proponent/advocators/supporters </a:t>
            </a:r>
            <a:r>
              <a:rPr lang="en-US" sz="3600" dirty="0">
                <a:latin typeface="Times New Roman" pitchFamily="18" charset="0"/>
                <a:cs typeface="Times New Roman" pitchFamily="18" charset="0"/>
              </a:rPr>
              <a:t>or developer, investor, </a:t>
            </a:r>
            <a:r>
              <a:rPr lang="en-US" sz="3600" dirty="0" smtClean="0">
                <a:latin typeface="Times New Roman" pitchFamily="18" charset="0"/>
                <a:cs typeface="Times New Roman" pitchFamily="18" charset="0"/>
              </a:rPr>
              <a:t> regulators</a:t>
            </a:r>
            <a:r>
              <a:rPr lang="en-US" sz="3600" dirty="0">
                <a:latin typeface="Times New Roman" pitchFamily="18" charset="0"/>
                <a:cs typeface="Times New Roman" pitchFamily="18" charset="0"/>
              </a:rPr>
              <a:t>, planners, local communities, </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non-governmental organizations,</a:t>
            </a:r>
            <a:r>
              <a:rPr lang="en-US"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a:latin typeface="Times New Roman" pitchFamily="18" charset="0"/>
                <a:cs typeface="Times New Roman" pitchFamily="18" charset="0"/>
              </a:rPr>
              <a:t>and </a:t>
            </a:r>
            <a:r>
              <a:rPr lang="en-US" sz="36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politicians</a:t>
            </a:r>
            <a:r>
              <a:rPr lang="en-US" sz="3600" dirty="0">
                <a:latin typeface="Times New Roman" pitchFamily="18" charset="0"/>
                <a:cs typeface="Times New Roman" pitchFamily="18" charset="0"/>
              </a:rPr>
              <a:t> who will make decisions about a proposed </a:t>
            </a:r>
            <a:r>
              <a:rPr lang="en-US" sz="3600" dirty="0" smtClean="0">
                <a:latin typeface="Times New Roman" pitchFamily="18" charset="0"/>
                <a:cs typeface="Times New Roman" pitchFamily="18" charset="0"/>
              </a:rPr>
              <a:t>major </a:t>
            </a:r>
            <a:r>
              <a:rPr lang="en-US" sz="3600" dirty="0">
                <a:latin typeface="Times New Roman" pitchFamily="18" charset="0"/>
                <a:cs typeface="Times New Roman" pitchFamily="18" charset="0"/>
              </a:rPr>
              <a:t>activity. </a:t>
            </a:r>
          </a:p>
          <a:p>
            <a:pPr marL="0" indent="0">
              <a:buNone/>
            </a:pPr>
            <a:endParaRPr lang="en-US" dirty="0"/>
          </a:p>
        </p:txBody>
      </p:sp>
    </p:spTree>
    <p:extLst>
      <p:ext uri="{BB962C8B-B14F-4D97-AF65-F5344CB8AC3E}">
        <p14:creationId xmlns:p14="http://schemas.microsoft.com/office/powerpoint/2010/main" val="279807643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763000" cy="6553200"/>
          </a:xfrm>
        </p:spPr>
        <p:txBody>
          <a:bodyPr>
            <a:normAutofit fontScale="77500" lnSpcReduction="20000"/>
          </a:bodyPr>
          <a:lstStyle/>
          <a:p>
            <a:pPr marL="165100" indent="-165100" algn="just">
              <a:lnSpc>
                <a:spcPct val="120000"/>
              </a:lnSpc>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Different checklists are in common use today. Disadvantages of checklists are that they merely identify the possible potential effects without any rating as to their relative magnitudes. </a:t>
            </a:r>
          </a:p>
          <a:p>
            <a:pPr marL="165100" indent="-165100" algn="just">
              <a:lnSpc>
                <a:spcPct val="120000"/>
              </a:lnSpc>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a result they are most applicable at the stage of initial environmental examination (IEE). </a:t>
            </a:r>
          </a:p>
          <a:p>
            <a:pPr marL="165100" indent="-165100" algn="just">
              <a:lnSpc>
                <a:spcPct val="120000"/>
              </a:lnSpc>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are used as a means of checking whether all of the important items have been included, and do not represent a methodology for EIA by itself. </a:t>
            </a:r>
          </a:p>
          <a:p>
            <a:pPr marL="165100" indent="-165100" algn="just">
              <a:lnSpc>
                <a:spcPct val="120000"/>
              </a:lnSpc>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Oregon checklist, presented in table 2, which goes a step further and provides an idea of the nature of the impact by means of assigning a rating to the impact, is not suitable for impact measurement and does not help much in the decision making process. </a:t>
            </a:r>
          </a:p>
          <a:p>
            <a:pPr marL="165100" indent="-165100" algn="just">
              <a:lnSpc>
                <a:spcPct val="120000"/>
              </a:lnSpc>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identifies the impact and leaves the interpretation to the decision makers. </a:t>
            </a:r>
          </a:p>
          <a:p>
            <a:pPr marL="165100" indent="-165100" algn="just">
              <a:lnSpc>
                <a:spcPct val="120000"/>
              </a:lnSpc>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new ADB checklist was produced to enable ADB staff to prepare an IEE with the minimum of work and competent attention to be given to the environmental parameter including preparation of TOR's and budgeting for a detailed EIA project.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9067800" cy="6629400"/>
          </a:xfrm>
        </p:spPr>
        <p:txBody>
          <a:bodyPr>
            <a:normAutofit/>
          </a:bodyPr>
          <a:lstStyle/>
          <a:p>
            <a:r>
              <a:rPr lang="en-US" sz="4800" dirty="0">
                <a:solidFill>
                  <a:srgbClr val="003399"/>
                </a:solidFill>
                <a:latin typeface="Times New Roman" panose="02020603050405020304" pitchFamily="18" charset="0"/>
                <a:cs typeface="Times New Roman" panose="02020603050405020304" pitchFamily="18" charset="0"/>
              </a:rPr>
              <a:t>It is increasingly a </a:t>
            </a:r>
            <a:r>
              <a:rPr lang="en-US" sz="4800" dirty="0" smtClean="0">
                <a:solidFill>
                  <a:srgbClr val="003399"/>
                </a:solidFill>
                <a:latin typeface="Times New Roman" panose="02020603050405020304" pitchFamily="18" charset="0"/>
                <a:cs typeface="Times New Roman" panose="02020603050405020304" pitchFamily="18" charset="0"/>
              </a:rPr>
              <a:t>requirement </a:t>
            </a:r>
            <a:r>
              <a:rPr lang="en-US" sz="4800" dirty="0">
                <a:solidFill>
                  <a:srgbClr val="003399"/>
                </a:solidFill>
                <a:latin typeface="Times New Roman" panose="02020603050405020304" pitchFamily="18" charset="0"/>
                <a:cs typeface="Times New Roman" panose="02020603050405020304" pitchFamily="18" charset="0"/>
              </a:rPr>
              <a:t>for international assistance for grants </a:t>
            </a:r>
            <a:r>
              <a:rPr lang="en-US" sz="4800" dirty="0" smtClean="0">
                <a:solidFill>
                  <a:srgbClr val="003399"/>
                </a:solidFill>
                <a:latin typeface="Times New Roman" panose="02020603050405020304" pitchFamily="18" charset="0"/>
                <a:cs typeface="Times New Roman" panose="02020603050405020304" pitchFamily="18" charset="0"/>
              </a:rPr>
              <a:t>and </a:t>
            </a:r>
            <a:r>
              <a:rPr lang="en-US" sz="4800" dirty="0">
                <a:solidFill>
                  <a:srgbClr val="003399"/>
                </a:solidFill>
                <a:latin typeface="Times New Roman" panose="02020603050405020304" pitchFamily="18" charset="0"/>
                <a:cs typeface="Times New Roman" panose="02020603050405020304" pitchFamily="18" charset="0"/>
              </a:rPr>
              <a:t>loans from </a:t>
            </a:r>
            <a:r>
              <a:rPr lang="en-US" sz="4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major donors, investors and various financial and </a:t>
            </a:r>
            <a:r>
              <a:rPr lang="en-US" sz="48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development organizations </a:t>
            </a:r>
            <a:r>
              <a:rPr lang="en-US" sz="4800" dirty="0">
                <a:solidFill>
                  <a:srgbClr val="003399"/>
                </a:solidFill>
                <a:latin typeface="Times New Roman" panose="02020603050405020304" pitchFamily="18" charset="0"/>
                <a:cs typeface="Times New Roman" panose="02020603050405020304" pitchFamily="18" charset="0"/>
              </a:rPr>
              <a:t>such as the </a:t>
            </a:r>
            <a:r>
              <a:rPr lang="en-US" sz="4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 Bank, European Union, </a:t>
            </a:r>
            <a:r>
              <a:rPr lang="en-US" sz="4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African Development Bank among several others. </a:t>
            </a:r>
            <a:endParaRPr lang="en-US" sz="4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528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324600"/>
          </a:xfrm>
        </p:spPr>
        <p:txBody>
          <a:bodyPr/>
          <a:lstStyle/>
          <a:p>
            <a:pPr lvl="0"/>
            <a:r>
              <a:rPr lang="en-US" sz="4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potential scope of a comprehensive EIA process is considerable and could include  the </a:t>
            </a:r>
            <a:r>
              <a:rPr lang="en-US" sz="40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appraisal/Evaluation </a:t>
            </a:r>
            <a:r>
              <a:rPr lang="en-US" sz="4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policies, plans, </a:t>
            </a:r>
            <a:r>
              <a:rPr 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programmes</a:t>
            </a:r>
            <a:r>
              <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specific development  projects</a:t>
            </a:r>
            <a:r>
              <a:rPr lang="en-US" sz="4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lvl="0" indent="0">
              <a:buNone/>
            </a:pPr>
            <a:endParaRPr lang="en-US" sz="1800" dirty="0">
              <a:solidFill>
                <a:prstClr val="black"/>
              </a:solidFill>
              <a:latin typeface="Times New Roman" panose="02020603050405020304" pitchFamily="18" charset="0"/>
              <a:cs typeface="Times New Roman" panose="02020603050405020304" pitchFamily="18" charset="0"/>
            </a:endParaRPr>
          </a:p>
          <a:p>
            <a:pPr lvl="0"/>
            <a:r>
              <a:rPr lang="en-US" sz="3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primary purpose is to encourage the consideration of  environmental issues in the planning and decision </a:t>
            </a:r>
            <a:r>
              <a:rPr lang="en-US" sz="36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making </a:t>
            </a:r>
            <a:r>
              <a:rPr lang="en-US" sz="3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order to  ensure that the action is compatible with the environment.</a:t>
            </a:r>
          </a:p>
          <a:p>
            <a:endParaRPr lang="en-US" dirty="0"/>
          </a:p>
        </p:txBody>
      </p:sp>
    </p:spTree>
    <p:extLst>
      <p:ext uri="{BB962C8B-B14F-4D97-AF65-F5344CB8AC3E}">
        <p14:creationId xmlns:p14="http://schemas.microsoft.com/office/powerpoint/2010/main" val="206616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599" cy="6553200"/>
          </a:xfrm>
        </p:spPr>
        <p:txBody>
          <a:bodyPr>
            <a:noAutofit/>
          </a:bodyPr>
          <a:lstStyle/>
          <a:p>
            <a:pPr marL="0" indent="0">
              <a:buNone/>
            </a:pPr>
            <a:r>
              <a:rPr lang="en-US"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Nature and Scope of environmental issues and impacts</a:t>
            </a:r>
          </a:p>
          <a:p>
            <a:pPr marL="225425" indent="-225425" algn="just"/>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Numerous reports on the state of the world indicate the environmental problems facing society. </a:t>
            </a:r>
          </a:p>
          <a:p>
            <a:pPr marL="225425" indent="-225425" algn="just"/>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Global Environmental Outlook (GEO) prepared by UNEP provides an authoritative statement of the major issues and their regional variations. </a:t>
            </a:r>
          </a:p>
          <a:p>
            <a:pPr marL="225425" indent="-225425" algn="just"/>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GEO-2000 report, UNEP advises that full scale emergencies now exist on a number of issues, including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scarcity, land degradation, tropical forest clearance, species loss and climate warming. </a:t>
            </a:r>
            <a:endPar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lstStyle/>
          <a:p>
            <a:pPr marL="225425" lvl="0" indent="-225425"/>
            <a:r>
              <a:rPr lang="en-US" sz="4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of these issues, such as </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climate warming and biodiversity loss, </a:t>
            </a:r>
            <a:r>
              <a:rPr lang="en-US" sz="4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global or so pervasive that they affect all countries. </a:t>
            </a:r>
            <a:endParaRPr lang="en-US" sz="44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buNone/>
            </a:pPr>
            <a:endParaRPr lang="en-US" sz="1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5425" lvl="0" indent="-225425"/>
            <a:r>
              <a:rPr lang="en-US" sz="4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environmental problems are concentrated regionally and thus affect only certain countries or are more serious for some than others.</a:t>
            </a:r>
          </a:p>
          <a:p>
            <a:endParaRPr lang="en-US" dirty="0"/>
          </a:p>
        </p:txBody>
      </p:sp>
    </p:spTree>
    <p:extLst>
      <p:ext uri="{BB962C8B-B14F-4D97-AF65-F5344CB8AC3E}">
        <p14:creationId xmlns:p14="http://schemas.microsoft.com/office/powerpoint/2010/main" val="88557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629400"/>
          </a:xfrm>
        </p:spPr>
        <p:txBody>
          <a:bodyPr/>
          <a:lstStyle/>
          <a:p>
            <a:pPr marL="0" lvl="0" indent="0" algn="just">
              <a:buNone/>
            </a:pPr>
            <a:r>
              <a:rPr lang="en-US" sz="3600" dirty="0">
                <a:solidFill>
                  <a:prstClr val="black"/>
                </a:solidFill>
                <a:latin typeface="Times New Roman" pitchFamily="18" charset="0"/>
                <a:cs typeface="Times New Roman" pitchFamily="18" charset="0"/>
              </a:rPr>
              <a:t>Environmental issues can also be grouped under </a:t>
            </a:r>
            <a:r>
              <a:rPr lang="en-US" sz="36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‘green’ </a:t>
            </a:r>
            <a:r>
              <a:rPr lang="en-US" sz="3600" dirty="0">
                <a:solidFill>
                  <a:prstClr val="black"/>
                </a:solidFill>
                <a:latin typeface="Times New Roman" pitchFamily="18" charset="0"/>
                <a:cs typeface="Times New Roman" pitchFamily="18" charset="0"/>
              </a:rPr>
              <a:t>And </a:t>
            </a:r>
            <a:r>
              <a:rPr lang="en-US" sz="3600" b="1" dirty="0">
                <a:solidFill>
                  <a:srgbClr val="003399"/>
                </a:solidFill>
                <a:latin typeface="Times New Roman" pitchFamily="18" charset="0"/>
                <a:cs typeface="Times New Roman" pitchFamily="18" charset="0"/>
              </a:rPr>
              <a:t>‘brown’ </a:t>
            </a:r>
            <a:r>
              <a:rPr lang="en-US" sz="3600" dirty="0">
                <a:solidFill>
                  <a:prstClr val="black"/>
                </a:solidFill>
                <a:latin typeface="Times New Roman" pitchFamily="18" charset="0"/>
                <a:cs typeface="Times New Roman" pitchFamily="18" charset="0"/>
              </a:rPr>
              <a:t>agendas. </a:t>
            </a:r>
            <a:endParaRPr lang="en-US" sz="3600" dirty="0" smtClean="0">
              <a:solidFill>
                <a:prstClr val="black"/>
              </a:solidFill>
              <a:latin typeface="Times New Roman" pitchFamily="18" charset="0"/>
              <a:cs typeface="Times New Roman" pitchFamily="18" charset="0"/>
            </a:endParaRPr>
          </a:p>
          <a:p>
            <a:pPr marL="0" lvl="0" indent="0" algn="just">
              <a:buNone/>
            </a:pPr>
            <a:endParaRPr lang="en-US" sz="1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0" lvl="0" indent="0" algn="just">
              <a:buNone/>
            </a:pPr>
            <a:r>
              <a:rPr lang="en-US" sz="36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6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green agenda </a:t>
            </a:r>
            <a:r>
              <a:rPr lang="en-US" sz="3600" dirty="0">
                <a:solidFill>
                  <a:prstClr val="black"/>
                </a:solidFill>
                <a:latin typeface="Times New Roman" pitchFamily="18" charset="0"/>
                <a:cs typeface="Times New Roman" pitchFamily="18" charset="0"/>
              </a:rPr>
              <a:t>focuses on natural resource management and environmental protection issues, such </a:t>
            </a:r>
            <a:r>
              <a:rPr lang="en-US" sz="3600" dirty="0" smtClean="0">
                <a:solidFill>
                  <a:prstClr val="black"/>
                </a:solidFill>
                <a:latin typeface="Times New Roman" pitchFamily="18" charset="0"/>
                <a:cs typeface="Times New Roman" pitchFamily="18" charset="0"/>
              </a:rPr>
              <a:t>as </a:t>
            </a:r>
            <a:r>
              <a:rPr lang="en-US" sz="36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rural land and water use, forestry and </a:t>
            </a: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fisheries and </a:t>
            </a:r>
            <a:r>
              <a:rPr lang="en-US" sz="36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habitat and species conservation. </a:t>
            </a:r>
            <a:endPar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lvl="0" indent="0" algn="just">
              <a:buNone/>
            </a:pPr>
            <a:r>
              <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6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brown agenda </a:t>
            </a:r>
            <a:r>
              <a:rPr lang="en-US" sz="3600" dirty="0">
                <a:solidFill>
                  <a:prstClr val="black"/>
                </a:solidFill>
                <a:latin typeface="Times New Roman" pitchFamily="18" charset="0"/>
                <a:cs typeface="Times New Roman" pitchFamily="18" charset="0"/>
              </a:rPr>
              <a:t>is concerned with issues of </a:t>
            </a:r>
            <a:r>
              <a:rPr lang="en-US" sz="36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industrial pollution, waste management and urban development</a:t>
            </a:r>
            <a:r>
              <a:rPr lang="en-US" sz="3600" dirty="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86849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a:bodyPr>
          <a:lstStyle/>
          <a:p>
            <a:pPr marL="225425" indent="-225425" algn="just"/>
            <a:r>
              <a:rPr lang="en-US" sz="3600" dirty="0" smtClean="0">
                <a:latin typeface="Times New Roman" pitchFamily="18" charset="0"/>
                <a:cs typeface="Times New Roman" pitchFamily="18" charset="0"/>
              </a:rPr>
              <a:t>The impacts of a development proposal examined in EIA can be direct, such as </a:t>
            </a:r>
            <a:r>
              <a:rPr lang="en-US" sz="36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effect of toxic discharge on air and water quality, or indirect,</a:t>
            </a:r>
            <a:r>
              <a:rPr lang="en-US" sz="3600" dirty="0" smtClean="0">
                <a:latin typeface="Times New Roman" pitchFamily="18" charset="0"/>
                <a:cs typeface="Times New Roman" pitchFamily="18" charset="0"/>
              </a:rPr>
              <a:t> </a:t>
            </a: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effect on human health from exposure to particulates or contaminants, which have built up in food chains.</a:t>
            </a:r>
          </a:p>
          <a:p>
            <a:pPr marL="0" indent="0" algn="just">
              <a:buNone/>
            </a:pPr>
            <a:endParaRPr lang="en-US" sz="1000" dirty="0" smtClean="0">
              <a:latin typeface="Times New Roman" pitchFamily="18" charset="0"/>
              <a:cs typeface="Times New Roman" pitchFamily="18" charset="0"/>
            </a:endParaRPr>
          </a:p>
          <a:p>
            <a:pPr marL="225425" indent="-225425" algn="just"/>
            <a:r>
              <a:rPr lang="en-US" sz="3600" dirty="0" smtClean="0">
                <a:latin typeface="Times New Roman" pitchFamily="18" charset="0"/>
                <a:cs typeface="Times New Roman" pitchFamily="18" charset="0"/>
              </a:rPr>
              <a:t>Other environmental and social impacts are induced, for example by a new road opening up an undeveloped area to subsequent settlement or by involuntary resettlement of people displaced by the construction of a large reservoir.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a:bodyPr>
          <a:lstStyle/>
          <a:p>
            <a:pPr marL="225425" lvl="0" indent="-225425"/>
            <a:r>
              <a:rPr lang="en-US" sz="4400" dirty="0">
                <a:solidFill>
                  <a:prstClr val="black"/>
                </a:solidFill>
                <a:latin typeface="Times New Roman" pitchFamily="18" charset="0"/>
                <a:cs typeface="Times New Roman" pitchFamily="18" charset="0"/>
              </a:rPr>
              <a:t>Certain </a:t>
            </a:r>
            <a:r>
              <a:rPr lang="en-US" sz="4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adverse impacts </a:t>
            </a:r>
            <a:r>
              <a:rPr lang="en-US" sz="4400" dirty="0">
                <a:solidFill>
                  <a:prstClr val="black"/>
                </a:solidFill>
                <a:latin typeface="Times New Roman" pitchFamily="18" charset="0"/>
                <a:cs typeface="Times New Roman" pitchFamily="18" charset="0"/>
              </a:rPr>
              <a:t>may appear relatively insignificant when considered in the context of an individual action or proposal but have </a:t>
            </a:r>
            <a:r>
              <a:rPr lang="en-US" sz="4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 cumulative effect on the environment</a:t>
            </a:r>
            <a:r>
              <a:rPr lang="en-US" sz="4400" dirty="0">
                <a:solidFill>
                  <a:prstClr val="black"/>
                </a:solidFill>
                <a:latin typeface="Times New Roman" pitchFamily="18" charset="0"/>
                <a:cs typeface="Times New Roman" pitchFamily="18" charset="0"/>
              </a:rPr>
              <a:t> when added to all other actions and proposals; </a:t>
            </a:r>
            <a:r>
              <a:rPr lang="en-US" sz="4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for example, deforestation resulting from plot by plot clearance for subsistence agriculture.</a:t>
            </a:r>
          </a:p>
          <a:p>
            <a:pPr marL="0" indent="0">
              <a:buNone/>
            </a:pPr>
            <a:endParaRPr lang="en-US" dirty="0"/>
          </a:p>
        </p:txBody>
      </p:sp>
    </p:spTree>
    <p:extLst>
      <p:ext uri="{BB962C8B-B14F-4D97-AF65-F5344CB8AC3E}">
        <p14:creationId xmlns:p14="http://schemas.microsoft.com/office/powerpoint/2010/main" val="3594839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991600" cy="6096000"/>
          </a:xfrm>
        </p:spPr>
        <p:txBody>
          <a:bodyPr>
            <a:normAutofit/>
          </a:bodyPr>
          <a:lstStyle/>
          <a:p>
            <a:pPr marL="0" indent="0">
              <a:buNone/>
            </a:pPr>
            <a:r>
              <a:rPr lang="en-US" sz="6000" b="1" dirty="0">
                <a:solidFill>
                  <a:srgbClr val="003399"/>
                </a:solidFill>
                <a:effectLst>
                  <a:outerShdw blurRad="38100" dist="38100" dir="2700000" algn="tl">
                    <a:srgbClr val="000000">
                      <a:alpha val="43137"/>
                    </a:srgbClr>
                  </a:outerShdw>
                </a:effectLst>
                <a:latin typeface="Times New Roman" panose="02020603050405020304" pitchFamily="18" charset="0"/>
              </a:rPr>
              <a:t>The major environmental challenges facing different parts of the world are listed in </a:t>
            </a:r>
            <a:r>
              <a:rPr lang="en-US" sz="60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the table below </a:t>
            </a:r>
          </a:p>
        </p:txBody>
      </p:sp>
    </p:spTree>
    <p:extLst>
      <p:ext uri="{BB962C8B-B14F-4D97-AF65-F5344CB8AC3E}">
        <p14:creationId xmlns:p14="http://schemas.microsoft.com/office/powerpoint/2010/main" val="289729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Autofit/>
          </a:bodyPr>
          <a:lstStyle/>
          <a:p>
            <a:pPr algn="l"/>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 ground……</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85800"/>
            <a:ext cx="8991600" cy="6019800"/>
          </a:xfrm>
        </p:spPr>
        <p:txBody>
          <a:bodyPr>
            <a:normAutofit/>
          </a:bodyPr>
          <a:lstStyle/>
          <a:p>
            <a:pPr marL="0" lvl="0" indent="0">
              <a:buNone/>
            </a:pP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concerned with </a:t>
            </a: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identifying, predicting and evaluating</a:t>
            </a: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32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foreseeable/ predictable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impacts, both beneficial and adverse of proposed development projects and alternatives</a:t>
            </a:r>
          </a:p>
          <a:p>
            <a:pPr marL="0" lvl="0" indent="0">
              <a:buNone/>
            </a:pPr>
            <a:r>
              <a:rPr lang="en-US" sz="3200" b="1" dirty="0">
                <a:solidFill>
                  <a:srgbClr val="FF0000"/>
                </a:solidFill>
                <a:latin typeface="Times New Roman" panose="02020603050405020304" pitchFamily="18" charset="0"/>
                <a:cs typeface="Times New Roman" panose="02020603050405020304" pitchFamily="18" charset="0"/>
              </a:rPr>
              <a:t>It aims to </a:t>
            </a:r>
            <a:r>
              <a:rPr lang="en-US" sz="3200" b="1" dirty="0">
                <a:solidFill>
                  <a:srgbClr val="003399"/>
                </a:solidFill>
                <a:latin typeface="Times New Roman" panose="02020603050405020304" pitchFamily="18" charset="0"/>
                <a:cs typeface="Times New Roman" panose="02020603050405020304" pitchFamily="18" charset="0"/>
              </a:rPr>
              <a:t>eliminate or minimize negative </a:t>
            </a:r>
            <a:r>
              <a:rPr lang="en-US" sz="3200" b="1" dirty="0">
                <a:solidFill>
                  <a:srgbClr val="FF0000"/>
                </a:solidFill>
                <a:latin typeface="Times New Roman" panose="02020603050405020304" pitchFamily="18" charset="0"/>
                <a:cs typeface="Times New Roman" panose="02020603050405020304" pitchFamily="18" charset="0"/>
              </a:rPr>
              <a:t>impacts and </a:t>
            </a:r>
            <a:r>
              <a:rPr lang="en-US" sz="3200" b="1" dirty="0">
                <a:solidFill>
                  <a:srgbClr val="003399"/>
                </a:solidFill>
                <a:latin typeface="Times New Roman" panose="02020603050405020304" pitchFamily="18" charset="0"/>
                <a:cs typeface="Times New Roman" panose="02020603050405020304" pitchFamily="18" charset="0"/>
              </a:rPr>
              <a:t>optimize positive</a:t>
            </a:r>
            <a:r>
              <a:rPr lang="en-US" sz="3200" b="1" dirty="0">
                <a:solidFill>
                  <a:srgbClr val="FF0000"/>
                </a:solidFill>
                <a:latin typeface="Times New Roman" panose="02020603050405020304" pitchFamily="18" charset="0"/>
                <a:cs typeface="Times New Roman" panose="02020603050405020304" pitchFamily="18" charset="0"/>
              </a:rPr>
              <a:t> impacts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through mitigation and enhancement measures</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and </a:t>
            </a:r>
            <a:r>
              <a:rPr lang="en-US" sz="32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relates to a process rather than a particular activity</a:t>
            </a:r>
          </a:p>
          <a:p>
            <a:pPr marL="0" lvl="0" indent="0">
              <a:buNone/>
            </a:pP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a:t>
            </a: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relates to a process rather than a particular activity, the environmental impact study itself being only one component of the process…</a:t>
            </a:r>
          </a:p>
          <a:p>
            <a:endParaRPr lang="en-US" dirty="0"/>
          </a:p>
        </p:txBody>
      </p:sp>
    </p:spTree>
    <p:extLst>
      <p:ext uri="{BB962C8B-B14F-4D97-AF65-F5344CB8AC3E}">
        <p14:creationId xmlns:p14="http://schemas.microsoft.com/office/powerpoint/2010/main" val="2133479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pPr algn="l"/>
            <a:r>
              <a:rPr lang="en-US" sz="3200" b="1" dirty="0">
                <a:solidFill>
                  <a:srgbClr val="7030A0"/>
                </a:solidFill>
                <a:effectLst>
                  <a:outerShdw blurRad="38100" dist="38100" dir="2700000" algn="tl">
                    <a:srgbClr val="000000">
                      <a:alpha val="43137"/>
                    </a:srgbClr>
                  </a:outerShdw>
                </a:effectLst>
                <a:latin typeface="Times New Roman" panose="02020603050405020304" pitchFamily="18" charset="0"/>
              </a:rPr>
              <a:t>Major environmental issues in developing </a:t>
            </a:r>
            <a:r>
              <a:rPr lang="en-US"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rPr>
              <a:t>regions</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
            </a:r>
            <a:b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br>
            <a:r>
              <a:rPr lang="en-US" sz="2800" b="1" i="1" dirty="0">
                <a:solidFill>
                  <a:srgbClr val="FF0000"/>
                </a:solidFill>
                <a:effectLst>
                  <a:outerShdw blurRad="38100" dist="38100" dir="2700000" algn="tl">
                    <a:srgbClr val="000000">
                      <a:alpha val="43137"/>
                    </a:srgbClr>
                  </a:outerShdw>
                </a:effectLst>
              </a:rPr>
              <a:t>Sources: UNEP, 1999; World Bank, </a:t>
            </a:r>
            <a:r>
              <a:rPr lang="en-US" sz="2800" b="1" i="1" dirty="0" smtClean="0">
                <a:solidFill>
                  <a:srgbClr val="FF0000"/>
                </a:solidFill>
                <a:effectLst>
                  <a:outerShdw blurRad="38100" dist="38100" dir="2700000" algn="tl">
                    <a:srgbClr val="000000">
                      <a:alpha val="43137"/>
                    </a:srgbClr>
                  </a:outerShdw>
                </a:effectLst>
              </a:rPr>
              <a:t>2000</a:t>
            </a:r>
            <a:endParaRPr lang="en-US" sz="2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762000"/>
            <a:ext cx="8915400" cy="6019800"/>
          </a:xfrm>
        </p:spPr>
        <p:txBody>
          <a:bodyPr/>
          <a:lstStyle/>
          <a:p>
            <a:pPr marL="0" indent="0" fontAlgn="t">
              <a:spcBef>
                <a:spcPts val="0"/>
              </a:spcBef>
              <a:buNone/>
            </a:pPr>
            <a:endParaRPr lang="en-US" dirty="0">
              <a:latin typeface="Arial" panose="020B0604020202020204" pitchFamily="34" charset="0"/>
            </a:endParaRPr>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5899609"/>
              </p:ext>
            </p:extLst>
          </p:nvPr>
        </p:nvGraphicFramePr>
        <p:xfrm>
          <a:off x="76200" y="914400"/>
          <a:ext cx="8915400" cy="5954416"/>
        </p:xfrm>
        <a:graphic>
          <a:graphicData uri="http://schemas.openxmlformats.org/drawingml/2006/table">
            <a:tbl>
              <a:tblPr firstRow="1" firstCol="1" bandRow="1"/>
              <a:tblGrid>
                <a:gridCol w="1600200"/>
                <a:gridCol w="7315200"/>
              </a:tblGrid>
              <a:tr h="757084">
                <a:tc>
                  <a:txBody>
                    <a:bodyPr/>
                    <a:lstStyle/>
                    <a:p>
                      <a:r>
                        <a:rPr lang="en-US" sz="2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Developing Countries</a:t>
                      </a:r>
                      <a:endParaRPr lang="en-US" sz="105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0" u="none" strike="noStrike"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 Environmental Issues</a:t>
                      </a:r>
                      <a:endPar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125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Africa</a:t>
                      </a:r>
                      <a:endParaRPr lang="en-US" sz="1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The continent has the </a:t>
                      </a:r>
                      <a:r>
                        <a:rPr lang="en-US" sz="2400" b="0" i="0" u="none" strike="noStrike" kern="1200"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world’s poorest and most resource dependent population. </a:t>
                      </a:r>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It also carries the </a:t>
                      </a:r>
                      <a:r>
                        <a:rPr lang="en-US" sz="24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highest health burden due to severe environmental problems. </a:t>
                      </a:r>
                    </a:p>
                    <a:p>
                      <a:pPr algn="just"/>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These include </a:t>
                      </a:r>
                      <a:r>
                        <a:rPr lang="en-US" sz="2400" b="1" i="0" u="none" strike="noStrike" kern="1200"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desertification and soil degradation, declining food security, and increasing water scarcity and stress in north, east and southern Africa.</a:t>
                      </a:r>
                      <a:endParaRPr lang="en-US" sz="14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9065">
                <a:tc>
                  <a:txBody>
                    <a:bodyPr/>
                    <a:lstStyle/>
                    <a:p>
                      <a:pPr marL="0" marR="0" algn="ctr">
                        <a:lnSpc>
                          <a:spcPct val="107000"/>
                        </a:lnSpc>
                        <a:spcBef>
                          <a:spcPts val="0"/>
                        </a:spcBef>
                        <a:spcAft>
                          <a:spcPts val="0"/>
                        </a:spcAft>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Asia and the</a:t>
                      </a:r>
                    </a:p>
                    <a:p>
                      <a:pPr algn="ctr"/>
                      <a:r>
                        <a:rPr lang="en-US" sz="28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Pacific</a:t>
                      </a:r>
                      <a:endParaRPr lang="en-US" sz="1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The region has high population densities in </a:t>
                      </a:r>
                      <a:r>
                        <a:rPr lang="en-US" sz="2400" b="0"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Southern and South East Asia</a:t>
                      </a:r>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2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Rapid economic growth, urbanization and industrialization</a:t>
                      </a:r>
                      <a:r>
                        <a:rPr lang="en-US" sz="24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have helped in poverty alleviation but also increased pressure on land and water resources, widespread environmental degradation and high pollution levels. </a:t>
                      </a:r>
                    </a:p>
                    <a:p>
                      <a:r>
                        <a:rPr lang="en-US" sz="24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Mega- cities are a particular focus of environmental and health concerns.</a:t>
                      </a:r>
                      <a:endParaRPr lang="en-US" sz="1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8574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066800"/>
          </a:xfrm>
        </p:spPr>
        <p:txBody>
          <a:bodyPr>
            <a:noAutofit/>
          </a:bodyPr>
          <a:lstStyle/>
          <a:p>
            <a:pPr algn="l"/>
            <a:r>
              <a:rPr lang="en-US" sz="3200" b="1" dirty="0">
                <a:solidFill>
                  <a:srgbClr val="7030A0"/>
                </a:solidFill>
                <a:effectLst>
                  <a:outerShdw blurRad="38100" dist="38100" dir="2700000" algn="tl">
                    <a:srgbClr val="000000">
                      <a:alpha val="43137"/>
                    </a:srgbClr>
                  </a:outerShdw>
                </a:effectLst>
                <a:latin typeface="Times New Roman" panose="02020603050405020304" pitchFamily="18" charset="0"/>
              </a:rPr>
              <a:t>Major environmental issues in developing </a:t>
            </a:r>
            <a:r>
              <a:rPr lang="en-US"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rPr>
              <a:t>regions</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
            </a:r>
            <a:b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br>
            <a:r>
              <a:rPr lang="en-US" sz="2800" b="1" i="1" dirty="0">
                <a:solidFill>
                  <a:srgbClr val="FF0000"/>
                </a:solidFill>
                <a:effectLst>
                  <a:outerShdw blurRad="38100" dist="38100" dir="2700000" algn="tl">
                    <a:srgbClr val="000000">
                      <a:alpha val="43137"/>
                    </a:srgbClr>
                  </a:outerShdw>
                </a:effectLst>
              </a:rPr>
              <a:t>Sources: UNEP, 1999; World Bank, 2000.</a:t>
            </a:r>
            <a:endParaRPr lang="en-US" sz="2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762000"/>
            <a:ext cx="8915400" cy="6019800"/>
          </a:xfrm>
        </p:spPr>
        <p:txBody>
          <a:bodyPr/>
          <a:lstStyle/>
          <a:p>
            <a:pPr marL="0" indent="0" fontAlgn="t">
              <a:spcBef>
                <a:spcPts val="0"/>
              </a:spcBef>
              <a:buNone/>
            </a:pPr>
            <a:endParaRPr lang="en-US" dirty="0">
              <a:latin typeface="Arial" panose="020B0604020202020204" pitchFamily="34" charset="0"/>
            </a:endParaRPr>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32144365"/>
              </p:ext>
            </p:extLst>
          </p:nvPr>
        </p:nvGraphicFramePr>
        <p:xfrm>
          <a:off x="76200" y="1066800"/>
          <a:ext cx="8915400" cy="5715714"/>
        </p:xfrm>
        <a:graphic>
          <a:graphicData uri="http://schemas.openxmlformats.org/drawingml/2006/table">
            <a:tbl>
              <a:tblPr firstRow="1" firstCol="1" bandRow="1"/>
              <a:tblGrid>
                <a:gridCol w="1828800"/>
                <a:gridCol w="7086600"/>
              </a:tblGrid>
              <a:tr h="762000">
                <a:tc>
                  <a:txBody>
                    <a:bodyPr/>
                    <a:lstStyle/>
                    <a:p>
                      <a:r>
                        <a:rPr lang="en-US" sz="2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Developing Countries</a:t>
                      </a:r>
                      <a:endParaRPr lang="en-US" sz="105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0" u="none" strike="noStrike"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 Environmental Issues</a:t>
                      </a:r>
                      <a:endPar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714">
                <a:tc>
                  <a:txBody>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Eastern Europe</a:t>
                      </a:r>
                    </a:p>
                    <a:p>
                      <a:pPr algn="ctr"/>
                      <a:r>
                        <a:rPr lang="en-US" sz="32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and </a:t>
                      </a:r>
                    </a:p>
                    <a:p>
                      <a:pPr algn="ctr"/>
                      <a:r>
                        <a:rPr lang="en-US" sz="32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Central</a:t>
                      </a:r>
                    </a:p>
                    <a:p>
                      <a:pPr algn="ctr"/>
                      <a:r>
                        <a:rPr lang="en-US" sz="32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Asia</a:t>
                      </a:r>
                      <a:endParaRPr lang="en-US" sz="1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3200" b="0"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Despite progress with economic restructuring and environmental clean up, there is a </a:t>
                      </a:r>
                      <a:r>
                        <a:rPr lang="en-US" sz="3200" b="0"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legacy of industrial pollution and contaminated land.</a:t>
                      </a:r>
                    </a:p>
                    <a:p>
                      <a:pPr algn="l"/>
                      <a:endParaRPr lang="en-US" sz="9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pPr algn="l"/>
                      <a:endParaRPr lang="en-US" sz="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pPr algn="l"/>
                      <a:r>
                        <a:rPr lang="en-US" sz="28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In many areas, emissions of particulates, SO2, lead, heavy metals and toxic chemicals continue to expose the residents to health risks, and, in the Balkans war and regional conflict have exacted/demanded a heavy environmental and social toll/tax</a:t>
                      </a:r>
                      <a:endParaRPr lang="en-US" sz="1600"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8782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24777514"/>
              </p:ext>
            </p:extLst>
          </p:nvPr>
        </p:nvGraphicFramePr>
        <p:xfrm>
          <a:off x="152401" y="152400"/>
          <a:ext cx="8839200" cy="6500791"/>
        </p:xfrm>
        <a:graphic>
          <a:graphicData uri="http://schemas.openxmlformats.org/drawingml/2006/table">
            <a:tbl>
              <a:tblPr firstRow="1" firstCol="1" bandRow="1"/>
              <a:tblGrid>
                <a:gridCol w="1676399"/>
                <a:gridCol w="7162801"/>
              </a:tblGrid>
              <a:tr h="685800">
                <a:tc>
                  <a:txBody>
                    <a:bodyPr/>
                    <a:lstStyle/>
                    <a:p>
                      <a:r>
                        <a:rPr lang="en-US" sz="2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Developing Countries</a:t>
                      </a:r>
                      <a:endPar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 Environmental Issues</a:t>
                      </a:r>
                      <a:endPar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198">
                <a:tc>
                  <a:txBody>
                    <a:bodyPr/>
                    <a:lstStyle/>
                    <a:p>
                      <a:pPr marL="0" marR="0">
                        <a:lnSpc>
                          <a:spcPct val="107000"/>
                        </a:lnSpc>
                        <a:spcBef>
                          <a:spcPts val="0"/>
                        </a:spcBef>
                        <a:spcAft>
                          <a:spcPts val="0"/>
                        </a:spcAft>
                      </a:pPr>
                      <a:endParaRPr lang="en-US" sz="24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a:lnSpc>
                          <a:spcPct val="107000"/>
                        </a:lnSpc>
                        <a:spcBef>
                          <a:spcPts val="0"/>
                        </a:spcBef>
                        <a:spcAft>
                          <a:spcPts val="0"/>
                        </a:spcAft>
                      </a:pPr>
                      <a:r>
                        <a:rPr lang="en-US" sz="24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Latin America</a:t>
                      </a:r>
                    </a:p>
                    <a:p>
                      <a:r>
                        <a:rPr lang="en-US" sz="24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and the</a:t>
                      </a:r>
                    </a:p>
                    <a:p>
                      <a:r>
                        <a:rPr lang="en-US" sz="24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Caribbean</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0"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Approximately </a:t>
                      </a:r>
                      <a:r>
                        <a:rPr lang="en-US" sz="2400" b="0"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three-quarters of the population live in urban areas.</a:t>
                      </a:r>
                      <a:r>
                        <a:rPr lang="en-US" sz="2400" b="0"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Many cities are poor, overcrowded, polluted and lack basic infrastructure.</a:t>
                      </a:r>
                      <a:r>
                        <a:rPr lang="en-US" sz="2400" b="0"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The major green issue is the destruction of tropical forests and consequent loss of biodiversity, which is especially serious in the Amazon basin.</a:t>
                      </a:r>
                      <a:endParaRPr lang="en-US"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73">
                <a:tc>
                  <a:txBody>
                    <a:bodyPr/>
                    <a:lstStyle/>
                    <a:p>
                      <a:pPr marL="0" marR="0">
                        <a:lnSpc>
                          <a:spcPct val="107000"/>
                        </a:lnSpc>
                        <a:spcBef>
                          <a:spcPts val="0"/>
                        </a:spcBef>
                        <a:spcAft>
                          <a:spcPts val="0"/>
                        </a:spcAft>
                      </a:pPr>
                      <a:endParaRPr lang="en-US" sz="28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a:lnSpc>
                          <a:spcPct val="107000"/>
                        </a:lnSpc>
                        <a:spcBef>
                          <a:spcPts val="0"/>
                        </a:spcBef>
                        <a:spcAft>
                          <a:spcPts val="0"/>
                        </a:spcAft>
                      </a:pPr>
                      <a:r>
                        <a:rPr lang="en-US" sz="28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Middle East</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b="0"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Most land is either subject to desertification or vulnerable to deterioration from </a:t>
                      </a:r>
                      <a:r>
                        <a:rPr lang="en-US" sz="28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saline, alkaline and/or nutrient deposition. </a:t>
                      </a:r>
                    </a:p>
                    <a:p>
                      <a:r>
                        <a:rPr lang="en-US" sz="2800" b="0"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Water resources are under severe pressure and groundwater sources are in a critical condition. </a:t>
                      </a:r>
                      <a:r>
                        <a:rPr lang="en-US" sz="2800" b="0"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Rapid and uncontrolled urbanization has caused worsening air and water pollution in urban centers.</a:t>
                      </a:r>
                      <a:endParaRPr lang="en-US" sz="18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3192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23496" t="15153" r="29175" b="41073"/>
          <a:stretch>
            <a:fillRect/>
          </a:stretch>
        </p:blipFill>
        <p:spPr bwMode="auto">
          <a:xfrm>
            <a:off x="152400" y="76200"/>
            <a:ext cx="8839200" cy="6629400"/>
          </a:xfrm>
          <a:prstGeom prst="rect">
            <a:avLst/>
          </a:prstGeom>
          <a:noFill/>
          <a:ln w="9525">
            <a:noFill/>
            <a:miter lim="800000"/>
            <a:headEnd/>
            <a:tailEnd/>
          </a:ln>
          <a:effectLst/>
        </p:spPr>
      </p:pic>
    </p:spTree>
    <p:extLst>
      <p:ext uri="{BB962C8B-B14F-4D97-AF65-F5344CB8AC3E}">
        <p14:creationId xmlns:p14="http://schemas.microsoft.com/office/powerpoint/2010/main" val="3626154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477000"/>
          </a:xfrm>
        </p:spPr>
        <p:txBody>
          <a:bodyPr>
            <a:normAutofit fontScale="55000" lnSpcReduction="20000"/>
          </a:bodyPr>
          <a:lstStyle/>
          <a:p>
            <a:pPr marL="0" indent="0">
              <a:buNone/>
            </a:pPr>
            <a:endParaRPr lang="en-US" sz="500" dirty="0" smtClean="0">
              <a:latin typeface="Times New Roman" panose="02020603050405020304" pitchFamily="18" charset="0"/>
            </a:endParaRPr>
          </a:p>
          <a:p>
            <a:r>
              <a:rPr lang="en-US" sz="8000" dirty="0" smtClean="0">
                <a:latin typeface="Times New Roman" panose="02020603050405020304" pitchFamily="18" charset="0"/>
              </a:rPr>
              <a:t>Impact </a:t>
            </a:r>
            <a:r>
              <a:rPr lang="en-US" sz="8000" dirty="0">
                <a:latin typeface="Times New Roman" panose="02020603050405020304" pitchFamily="18" charset="0"/>
              </a:rPr>
              <a:t>significance is not necessarily related to the impact magnitude</a:t>
            </a:r>
            <a:r>
              <a:rPr lang="en-US" sz="8000" dirty="0" smtClean="0">
                <a:latin typeface="Times New Roman" panose="02020603050405020304" pitchFamily="18" charset="0"/>
              </a:rPr>
              <a:t>.</a:t>
            </a:r>
          </a:p>
          <a:p>
            <a:pPr marL="0" indent="0">
              <a:buNone/>
            </a:pPr>
            <a:endParaRPr lang="en-US" sz="1300" dirty="0" smtClean="0">
              <a:latin typeface="Times New Roman" panose="02020603050405020304" pitchFamily="18" charset="0"/>
            </a:endParaRPr>
          </a:p>
          <a:p>
            <a:r>
              <a:rPr lang="en-US" sz="7300" dirty="0" smtClean="0">
                <a:solidFill>
                  <a:srgbClr val="FF0000"/>
                </a:solidFill>
                <a:effectLst>
                  <a:outerShdw blurRad="38100" dist="38100" dir="2700000" algn="tl">
                    <a:srgbClr val="000000">
                      <a:alpha val="43137"/>
                    </a:srgbClr>
                  </a:outerShdw>
                </a:effectLst>
                <a:latin typeface="Times New Roman" panose="02020603050405020304" pitchFamily="18" charset="0"/>
              </a:rPr>
              <a:t>Sometimes </a:t>
            </a:r>
            <a:r>
              <a:rPr lang="en-US" sz="7300" dirty="0">
                <a:solidFill>
                  <a:srgbClr val="FF0000"/>
                </a:solidFill>
                <a:effectLst>
                  <a:outerShdw blurRad="38100" dist="38100" dir="2700000" algn="tl">
                    <a:srgbClr val="000000">
                      <a:alpha val="43137"/>
                    </a:srgbClr>
                  </a:outerShdw>
                </a:effectLst>
                <a:latin typeface="Times New Roman" panose="02020603050405020304" pitchFamily="18" charset="0"/>
              </a:rPr>
              <a:t>very </a:t>
            </a:r>
            <a:r>
              <a:rPr lang="en-US" sz="7300" dirty="0" smtClean="0">
                <a:solidFill>
                  <a:srgbClr val="FF0000"/>
                </a:solidFill>
                <a:effectLst>
                  <a:outerShdw blurRad="38100" dist="38100" dir="2700000" algn="tl">
                    <a:srgbClr val="000000">
                      <a:alpha val="43137"/>
                    </a:srgbClr>
                  </a:outerShdw>
                </a:effectLst>
                <a:latin typeface="Times New Roman" panose="02020603050405020304" pitchFamily="18" charset="0"/>
              </a:rPr>
              <a:t>small impacts</a:t>
            </a:r>
            <a:r>
              <a:rPr lang="en-US" sz="7300" dirty="0">
                <a:solidFill>
                  <a:srgbClr val="FF0000"/>
                </a:solidFill>
                <a:effectLst>
                  <a:outerShdw blurRad="38100" dist="38100" dir="2700000" algn="tl">
                    <a:srgbClr val="000000">
                      <a:alpha val="43137"/>
                    </a:srgbClr>
                  </a:outerShdw>
                </a:effectLst>
                <a:latin typeface="Times New Roman" panose="02020603050405020304" pitchFamily="18" charset="0"/>
              </a:rPr>
              <a:t>, such as the disturbance of the nest of a pair of endangered birds, may be significant</a:t>
            </a:r>
            <a:r>
              <a:rPr lang="en-US" sz="7300" dirty="0" smtClean="0">
                <a:solidFill>
                  <a:srgbClr val="FF0000"/>
                </a:solidFill>
                <a:effectLst>
                  <a:outerShdw blurRad="38100" dist="38100" dir="2700000" algn="tl">
                    <a:srgbClr val="000000">
                      <a:alpha val="43137"/>
                    </a:srgbClr>
                  </a:outerShdw>
                </a:effectLst>
                <a:latin typeface="Times New Roman" panose="02020603050405020304" pitchFamily="18" charset="0"/>
              </a:rPr>
              <a:t>.</a:t>
            </a:r>
          </a:p>
          <a:p>
            <a:pPr marL="0" indent="0">
              <a:buNone/>
            </a:pPr>
            <a:endParaRPr lang="en-US" sz="3300" dirty="0">
              <a:latin typeface="Times New Roman" panose="02020603050405020304" pitchFamily="18" charset="0"/>
            </a:endParaRPr>
          </a:p>
          <a:p>
            <a:r>
              <a:rPr lang="en-US" sz="7300" dirty="0">
                <a:latin typeface="Times New Roman" panose="02020603050405020304" pitchFamily="18" charset="0"/>
              </a:rPr>
              <a:t>When determining the significance of the potential impacts of a proposal, all of the above </a:t>
            </a:r>
            <a:r>
              <a:rPr lang="en-US" sz="7300" dirty="0" smtClean="0">
                <a:latin typeface="Times New Roman" panose="02020603050405020304" pitchFamily="18" charset="0"/>
              </a:rPr>
              <a:t>factors should </a:t>
            </a:r>
            <a:r>
              <a:rPr lang="en-US" sz="7300" dirty="0">
                <a:latin typeface="Times New Roman" panose="02020603050405020304" pitchFamily="18" charset="0"/>
              </a:rPr>
              <a:t>be taken into consideration</a:t>
            </a:r>
            <a:r>
              <a:rPr lang="en-US" sz="7300" dirty="0" smtClean="0">
                <a:latin typeface="Times New Roman" panose="02020603050405020304" pitchFamily="18" charset="0"/>
              </a:rPr>
              <a:t>.</a:t>
            </a: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rPr>
              <a:t> </a:t>
            </a:r>
            <a:endParaRPr lang="en-US" sz="3600" dirty="0"/>
          </a:p>
        </p:txBody>
      </p:sp>
    </p:spTree>
    <p:extLst>
      <p:ext uri="{BB962C8B-B14F-4D97-AF65-F5344CB8AC3E}">
        <p14:creationId xmlns:p14="http://schemas.microsoft.com/office/powerpoint/2010/main" val="4214700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many early examples of EIA practice, only the biophysical impacts of proposals were considered (</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such as effects on air and water quality, flora and fauna, noise levels, climate and hydrological systems</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Increasingly EIA processes are used to analyze a range of impact types within a single framework.</a:t>
            </a:r>
          </a:p>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include </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social, health, and economic aspects. </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this trend toward integrated assessment for decision-making is by no means universal or uniform. </a:t>
            </a:r>
          </a:p>
          <a:p>
            <a:pPr marL="0" indent="0">
              <a:buNone/>
            </a:pPr>
            <a:endParaRPr lang="en-US" dirty="0"/>
          </a:p>
        </p:txBody>
      </p:sp>
    </p:spTree>
    <p:extLst>
      <p:ext uri="{BB962C8B-B14F-4D97-AF65-F5344CB8AC3E}">
        <p14:creationId xmlns:p14="http://schemas.microsoft.com/office/powerpoint/2010/main" val="3331307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477000"/>
          </a:xfrm>
        </p:spPr>
        <p:txBody>
          <a:bodyPr>
            <a:noAutofit/>
          </a:bodyPr>
          <a:lstStyle/>
          <a:p>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EIA systems where this trend is well established, </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degree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extent of integration varies with legal requirements and accepted practice. </a:t>
            </a:r>
            <a:endPar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some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 social impacts are not assessed or are given only limited consideration. </a:t>
            </a:r>
            <a:endPar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other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 EIAs are supplemented by related, but separate studies of social </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health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impacts</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273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lnSpcReduction="10000"/>
          </a:bodyPr>
          <a:lstStyle/>
          <a:p>
            <a:pPr lvl="0"/>
            <a:r>
              <a:rPr lang="en-US" sz="3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Despite a lack of internationally consistent </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practice, integrated impact assessment, linking biophysical and socio-economic effects,</a:t>
            </a:r>
            <a:r>
              <a:rPr lang="en-US" sz="3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identified as an important priority </a:t>
            </a:r>
            <a:r>
              <a:rPr lang="en-US" sz="3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Agenda 21. </a:t>
            </a:r>
          </a:p>
          <a:p>
            <a:pPr lvl="0"/>
            <a:r>
              <a:rPr lang="en-US" sz="36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a widely adopted process that already covers other impacts, EIA is recognized as one of the best available mechanisms for implementing an integrated approach. </a:t>
            </a:r>
          </a:p>
          <a:p>
            <a:pPr lvl="0"/>
            <a:r>
              <a:rPr lang="en-US"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practice, achieving this approach will require greater attention to be given to the identification of social, health and other impacts in the EIA process.</a:t>
            </a:r>
          </a:p>
          <a:p>
            <a:pPr marL="0" indent="0">
              <a:buNone/>
            </a:pPr>
            <a:endParaRPr lang="en-US" dirty="0"/>
          </a:p>
        </p:txBody>
      </p:sp>
    </p:spTree>
    <p:extLst>
      <p:ext uri="{BB962C8B-B14F-4D97-AF65-F5344CB8AC3E}">
        <p14:creationId xmlns:p14="http://schemas.microsoft.com/office/powerpoint/2010/main" val="145771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990600"/>
          </a:xfrm>
        </p:spPr>
        <p:txBody>
          <a:bodyPr>
            <a:noAutofit/>
          </a:bodyPr>
          <a:lstStyle/>
          <a:p>
            <a:pPr algn="l"/>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Various types of environmental assessments based on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themes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concerns</a:t>
            </a:r>
            <a:endParaRPr lang="en-US" sz="4800" dirty="0">
              <a:solidFill>
                <a:srgbClr val="FF0000"/>
              </a:solidFill>
            </a:endParaRPr>
          </a:p>
        </p:txBody>
      </p:sp>
      <p:sp>
        <p:nvSpPr>
          <p:cNvPr id="3" name="Content Placeholder 2"/>
          <p:cNvSpPr>
            <a:spLocks noGrp="1"/>
          </p:cNvSpPr>
          <p:nvPr>
            <p:ph idx="1"/>
          </p:nvPr>
        </p:nvSpPr>
        <p:spPr>
          <a:xfrm>
            <a:off x="152400" y="1752600"/>
            <a:ext cx="8839200" cy="4953000"/>
          </a:xfrm>
        </p:spPr>
        <p:txBody>
          <a:bodyPr>
            <a:normAutofit/>
          </a:bodyPr>
          <a:lstStyle/>
          <a:p>
            <a:pPr marL="0" indent="0">
              <a:buNone/>
            </a:pPr>
            <a:r>
              <a:rPr lang="en-US" sz="4400" dirty="0">
                <a:latin typeface="Times New Roman" pitchFamily="18" charset="0"/>
                <a:cs typeface="Times New Roman" pitchFamily="18" charset="0"/>
              </a:rPr>
              <a:t>The various types of impact assessments to be described in this unit </a:t>
            </a:r>
            <a:r>
              <a:rPr lang="en-US" sz="4400" dirty="0" smtClean="0">
                <a:latin typeface="Times New Roman" pitchFamily="18" charset="0"/>
                <a:cs typeface="Times New Roman" pitchFamily="18" charset="0"/>
              </a:rPr>
              <a:t>include </a:t>
            </a:r>
            <a:r>
              <a:rPr lang="en-US" sz="4400" dirty="0">
                <a:latin typeface="Times New Roman" pitchFamily="18" charset="0"/>
                <a:cs typeface="Times New Roman" pitchFamily="18" charset="0"/>
              </a:rPr>
              <a:t>those on </a:t>
            </a:r>
            <a:r>
              <a:rPr lang="en-US" sz="44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climate, population, development, ecology, risk, social, </a:t>
            </a:r>
            <a:r>
              <a:rPr lang="en-US" sz="44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strategic</a:t>
            </a:r>
            <a:r>
              <a:rPr lang="en-US" sz="44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and health. </a:t>
            </a:r>
            <a:endParaRPr lang="en-US" sz="44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056828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295400"/>
          </a:xfrm>
        </p:spPr>
        <p:txBody>
          <a:bodyPr>
            <a:normAutofit/>
          </a:bodyPr>
          <a:lstStyle/>
          <a:p>
            <a:pPr algn="l"/>
            <a:r>
              <a:rPr lang="en-US" sz="2700" b="1" dirty="0">
                <a:effectLst>
                  <a:outerShdw blurRad="38100" dist="38100" dir="2700000" algn="tl">
                    <a:srgbClr val="000000">
                      <a:alpha val="43137"/>
                    </a:srgbClr>
                  </a:outerShdw>
                </a:effectLst>
                <a:latin typeface="Times New Roman" pitchFamily="18" charset="0"/>
                <a:cs typeface="Times New Roman" pitchFamily="18" charset="0"/>
              </a:rPr>
              <a:t>The description of the various types of impact assessments listed above are as follows</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1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Climate </a:t>
            </a:r>
            <a:r>
              <a:rPr lang="en-US" sz="31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impact </a:t>
            </a:r>
            <a:r>
              <a:rPr lang="en-US" sz="31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assessment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52400" y="1371600"/>
            <a:ext cx="8915400" cy="5334000"/>
          </a:xfrm>
        </p:spPr>
        <p:txBody>
          <a:bodyPr>
            <a:normAutofit/>
          </a:bodyPr>
          <a:lstStyle/>
          <a:p>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climate impact assessment will investigate the impact on </a:t>
            </a:r>
            <a:r>
              <a:rPr lang="en-US"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man, plants </a:t>
            </a:r>
            <a:r>
              <a:rPr lang="en-US"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animals of climatic changes which may occur as a consequence of </a:t>
            </a:r>
            <a:r>
              <a:rPr lang="en-US"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 change </a:t>
            </a:r>
            <a:r>
              <a:rPr lang="en-US"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in climate. </a:t>
            </a:r>
            <a:endParaRPr lang="en-US"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change could occur due to changes in such </a:t>
            </a:r>
            <a:r>
              <a:rPr lang="en-US" dirty="0" smtClean="0">
                <a:latin typeface="Times New Roman" pitchFamily="18" charset="0"/>
                <a:cs typeface="Times New Roman" pitchFamily="18" charset="0"/>
              </a:rPr>
              <a:t> environmental </a:t>
            </a:r>
            <a:r>
              <a:rPr lang="en-US" dirty="0">
                <a:latin typeface="Times New Roman" pitchFamily="18" charset="0"/>
                <a:cs typeface="Times New Roman" pitchFamily="18" charset="0"/>
              </a:rPr>
              <a:t>issues as depletion of the stratospheric ozone layer, </a:t>
            </a:r>
            <a:r>
              <a:rPr lang="en-US" dirty="0" smtClean="0">
                <a:latin typeface="Times New Roman" pitchFamily="18" charset="0"/>
                <a:cs typeface="Times New Roman" pitchFamily="18" charset="0"/>
              </a:rPr>
              <a:t>increases </a:t>
            </a:r>
            <a:r>
              <a:rPr lang="en-US" dirty="0">
                <a:latin typeface="Times New Roman" pitchFamily="18" charset="0"/>
                <a:cs typeface="Times New Roman" pitchFamily="18" charset="0"/>
              </a:rPr>
              <a:t>in </a:t>
            </a:r>
            <a:r>
              <a:rPr lang="en-US"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ground - level </a:t>
            </a:r>
            <a:r>
              <a:rPr lang="en-US"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ultraviolet radiation, heat waves, extreme </a:t>
            </a:r>
            <a:r>
              <a:rPr lang="en-US"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events </a:t>
            </a:r>
            <a:r>
              <a:rPr lang="en-US"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such as droughts, flooding and accompanying </a:t>
            </a:r>
            <a:r>
              <a:rPr lang="en-US"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ecosystem  damages </a:t>
            </a:r>
            <a:r>
              <a:rPr lang="en-US"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and health risks. </a:t>
            </a:r>
            <a:endParaRPr lang="en-US"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current climate impact assessment that is </a:t>
            </a:r>
            <a:r>
              <a:rPr lang="en-US" dirty="0" smtClean="0">
                <a:latin typeface="Times New Roman" pitchFamily="18" charset="0"/>
                <a:cs typeface="Times New Roman" pitchFamily="18" charset="0"/>
              </a:rPr>
              <a:t>receiving </a:t>
            </a:r>
            <a:r>
              <a:rPr lang="en-US" dirty="0">
                <a:latin typeface="Times New Roman" pitchFamily="18" charset="0"/>
                <a:cs typeface="Times New Roman" pitchFamily="18" charset="0"/>
              </a:rPr>
              <a:t>worldwide attention is that due to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global warming associated </a:t>
            </a:r>
            <a:r>
              <a:rPr lang="en-US" sz="32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with green-house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gas emissions</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9579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381000"/>
          </a:xfrm>
        </p:spPr>
        <p:txBody>
          <a:bodyPr>
            <a:noAutofit/>
          </a:bodyPr>
          <a:lstStyle/>
          <a:p>
            <a:pPr algn="l"/>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Environmental Impact Assessment</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85800"/>
            <a:ext cx="8962030" cy="6096000"/>
          </a:xfrm>
        </p:spPr>
        <p:txBody>
          <a:bodyPr>
            <a:normAutofit fontScale="92500" lnSpcReduction="20000"/>
          </a:bodyPr>
          <a:lstStyle/>
          <a:p>
            <a:pPr marL="0" indent="0" algn="just">
              <a:buNone/>
            </a:pPr>
            <a:r>
              <a:rPr lang="en-US" sz="3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a:p>
            <a:pPr marL="225425" indent="-225425" algn="just">
              <a:buFont typeface="Wingdings" pitchFamily="2" charset="2"/>
              <a:buChar char="§"/>
            </a:pPr>
            <a:r>
              <a:rPr lang="en-US" sz="36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t>
            </a:r>
            <a:r>
              <a:rPr lang="en-US" sz="36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Assessment (EIA) </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 relatively recent phenomenon: </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Simply </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defined, </a:t>
            </a:r>
            <a:r>
              <a:rPr lang="en-US" sz="36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systematic process to </a:t>
            </a:r>
            <a:r>
              <a:rPr lang="en-US" sz="36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identify, predict and evaluate</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environmental </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 of proposed actions and </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projects</a:t>
            </a:r>
          </a:p>
          <a:p>
            <a:r>
              <a:rPr lang="en-US" sz="3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process is applied prior to major decisions and commitments being made. </a:t>
            </a:r>
          </a:p>
          <a:p>
            <a:r>
              <a:rPr lang="en-US" sz="3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Whenever appropriate</a:t>
            </a:r>
            <a:r>
              <a:rPr lang="en-US" sz="3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social, cultural and health </a:t>
            </a:r>
            <a:r>
              <a:rPr lang="en-US" sz="3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 are considered as an integral part of </a:t>
            </a:r>
            <a:r>
              <a:rPr lang="en-US" sz="30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a:t>
            </a:r>
            <a:r>
              <a:rPr lang="en-US" sz="3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particular attention is given in </a:t>
            </a:r>
            <a:r>
              <a:rPr lang="en-US" sz="3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a:t>
            </a:r>
            <a:r>
              <a:rPr lang="en-US" sz="3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practice to </a:t>
            </a:r>
            <a:r>
              <a:rPr lang="en-US" sz="43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preventing, mitigating and offsetting</a:t>
            </a:r>
            <a:r>
              <a:rPr lang="en-US" sz="3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significant adverse effects of proposed undertakings.</a:t>
            </a:r>
            <a:endParaRPr lang="en-US" sz="39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n-US" dirty="0"/>
          </a:p>
          <a:p>
            <a:pPr marL="0" indent="0">
              <a:buNone/>
            </a:pPr>
            <a:endParaRPr lang="en-US" dirty="0"/>
          </a:p>
        </p:txBody>
      </p:sp>
    </p:spTree>
    <p:extLst>
      <p:ext uri="{BB962C8B-B14F-4D97-AF65-F5344CB8AC3E}">
        <p14:creationId xmlns:p14="http://schemas.microsoft.com/office/powerpoint/2010/main" val="1176979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381000"/>
          </a:xfrm>
        </p:spPr>
        <p:txBody>
          <a:bodyPr>
            <a:normAutofit fontScale="90000"/>
          </a:bodyPr>
          <a:lstStyle/>
          <a:p>
            <a:pPr algn="l"/>
            <a:r>
              <a:rPr lang="en-US" sz="36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2 . Demographic impact </a:t>
            </a:r>
            <a:r>
              <a:rPr lang="en-US" sz="36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assessment</a:t>
            </a:r>
            <a:endParaRPr lang="en-US"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76200" y="609600"/>
            <a:ext cx="8915400" cy="6096000"/>
          </a:xfrm>
        </p:spPr>
        <p:txBody>
          <a:bodyPr>
            <a:normAutofit/>
          </a:bodyPr>
          <a:lstStyle/>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Demography </a:t>
            </a:r>
            <a:r>
              <a:rPr lang="en-US" sz="3000" dirty="0">
                <a:effectLst>
                  <a:outerShdw blurRad="38100" dist="38100" dir="2700000" algn="tl">
                    <a:srgbClr val="000000">
                      <a:alpha val="43137"/>
                    </a:srgbClr>
                  </a:outerShdw>
                </a:effectLst>
                <a:latin typeface="Times New Roman" pitchFamily="18" charset="0"/>
                <a:cs typeface="Times New Roman" pitchFamily="18" charset="0"/>
              </a:rPr>
              <a:t>is the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statistical and </a:t>
            </a:r>
            <a:r>
              <a:rPr lang="en-US" sz="3000" dirty="0">
                <a:effectLst>
                  <a:outerShdw blurRad="38100" dist="38100" dir="2700000" algn="tl">
                    <a:srgbClr val="000000">
                      <a:alpha val="43137"/>
                    </a:srgbClr>
                  </a:outerShdw>
                </a:effectLst>
                <a:latin typeface="Times New Roman" pitchFamily="18" charset="0"/>
                <a:cs typeface="Times New Roman" pitchFamily="18" charset="0"/>
              </a:rPr>
              <a:t>mathematical study of the size,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composition </a:t>
            </a:r>
            <a:r>
              <a:rPr lang="en-US" sz="3000" dirty="0">
                <a:effectLst>
                  <a:outerShdw blurRad="38100" dist="38100" dir="2700000" algn="tl">
                    <a:srgbClr val="000000">
                      <a:alpha val="43137"/>
                    </a:srgbClr>
                  </a:outerShdw>
                </a:effectLst>
                <a:latin typeface="Times New Roman" pitchFamily="18" charset="0"/>
                <a:cs typeface="Times New Roman" pitchFamily="18" charset="0"/>
              </a:rPr>
              <a:t>(</a:t>
            </a:r>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age, race, sex, or marital status</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and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spatial distribution of  human </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populations and how these features change over time. </a:t>
            </a:r>
            <a:endParaRPr lang="en-US" sz="3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A demographic </a:t>
            </a:r>
            <a:r>
              <a:rPr lang="en-US" sz="3000" dirty="0">
                <a:effectLst>
                  <a:outerShdw blurRad="38100" dist="38100" dir="2700000" algn="tl">
                    <a:srgbClr val="000000">
                      <a:alpha val="43137"/>
                    </a:srgbClr>
                  </a:outerShdw>
                </a:effectLst>
                <a:latin typeface="Times New Roman" pitchFamily="18" charset="0"/>
                <a:cs typeface="Times New Roman" pitchFamily="18" charset="0"/>
              </a:rPr>
              <a:t>impact assessment will examine the </a:t>
            </a:r>
            <a:r>
              <a:rPr lang="en-US" sz="3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effects of population </a:t>
            </a:r>
            <a:r>
              <a:rPr lang="en-US" sz="30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or </a:t>
            </a:r>
            <a:r>
              <a:rPr lang="en-US" sz="3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its changes usually in a given area on </a:t>
            </a:r>
            <a:r>
              <a:rPr lang="en-US" sz="30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socio - economic </a:t>
            </a:r>
            <a:r>
              <a:rPr lang="en-US" sz="3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or health </a:t>
            </a:r>
            <a:r>
              <a:rPr lang="en-US" sz="30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parameters </a:t>
            </a:r>
            <a:r>
              <a:rPr lang="en-US" sz="3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of interest. </a:t>
            </a:r>
            <a:endParaRPr lang="en-US" sz="30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For </a:t>
            </a:r>
            <a:r>
              <a:rPr lang="en-US" sz="3000" dirty="0">
                <a:effectLst>
                  <a:outerShdw blurRad="38100" dist="38100" dir="2700000" algn="tl">
                    <a:srgbClr val="000000">
                      <a:alpha val="43137"/>
                    </a:srgbClr>
                  </a:outerShdw>
                </a:effectLst>
                <a:latin typeface="Times New Roman" pitchFamily="18" charset="0"/>
                <a:cs typeface="Times New Roman" pitchFamily="18" charset="0"/>
              </a:rPr>
              <a:t>example, population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changes </a:t>
            </a:r>
            <a:r>
              <a:rPr lang="en-US" sz="3000" dirty="0">
                <a:effectLst>
                  <a:outerShdw blurRad="38100" dist="38100" dir="2700000" algn="tl">
                    <a:srgbClr val="000000">
                      <a:alpha val="43137"/>
                    </a:srgbClr>
                  </a:outerShdw>
                </a:effectLst>
                <a:latin typeface="Times New Roman" pitchFamily="18" charset="0"/>
                <a:cs typeface="Times New Roman" pitchFamily="18" charset="0"/>
              </a:rPr>
              <a:t>in the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labour</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market </a:t>
            </a:r>
            <a:r>
              <a:rPr lang="en-US" sz="3000" dirty="0">
                <a:effectLst>
                  <a:outerShdw blurRad="38100" dist="38100" dir="2700000" algn="tl">
                    <a:srgbClr val="000000">
                      <a:alpha val="43137"/>
                    </a:srgbClr>
                  </a:outerShdw>
                </a:effectLst>
                <a:latin typeface="Times New Roman" pitchFamily="18" charset="0"/>
                <a:cs typeface="Times New Roman" pitchFamily="18" charset="0"/>
              </a:rPr>
              <a:t>and migration. </a:t>
            </a: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Most </a:t>
            </a:r>
            <a:r>
              <a:rPr lang="en-US" sz="3000" dirty="0">
                <a:effectLst>
                  <a:outerShdw blurRad="38100" dist="38100" dir="2700000" algn="tl">
                    <a:srgbClr val="000000">
                      <a:alpha val="43137"/>
                    </a:srgbClr>
                  </a:outerShdw>
                </a:effectLst>
                <a:latin typeface="Times New Roman" pitchFamily="18" charset="0"/>
                <a:cs typeface="Times New Roman" pitchFamily="18" charset="0"/>
              </a:rPr>
              <a:t>often, national and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global population continues </a:t>
            </a:r>
            <a:r>
              <a:rPr lang="en-US" sz="3000" dirty="0">
                <a:effectLst>
                  <a:outerShdw blurRad="38100" dist="38100" dir="2700000" algn="tl">
                    <a:srgbClr val="000000">
                      <a:alpha val="43137"/>
                    </a:srgbClr>
                  </a:outerShdw>
                </a:effectLst>
                <a:latin typeface="Times New Roman" pitchFamily="18" charset="0"/>
                <a:cs typeface="Times New Roman" pitchFamily="18" charset="0"/>
              </a:rPr>
              <a:t>to rise, which makes population change an essential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component </a:t>
            </a:r>
            <a:r>
              <a:rPr lang="en-US" sz="3000" dirty="0">
                <a:effectLst>
                  <a:outerShdw blurRad="38100" dist="38100" dir="2700000" algn="tl">
                    <a:srgbClr val="000000">
                      <a:alpha val="43137"/>
                    </a:srgbClr>
                  </a:outerShdw>
                </a:effectLst>
                <a:latin typeface="Times New Roman" pitchFamily="18" charset="0"/>
                <a:cs typeface="Times New Roman" pitchFamily="18" charset="0"/>
              </a:rPr>
              <a:t>to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demographic. </a:t>
            </a:r>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760959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pPr algn="l"/>
            <a:r>
              <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3. Development impact </a:t>
            </a:r>
            <a:r>
              <a:rPr lang="en-US" sz="32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assessment</a:t>
            </a:r>
            <a:endPar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52400" y="457200"/>
            <a:ext cx="8839200" cy="6400800"/>
          </a:xfrm>
        </p:spPr>
        <p:txBody>
          <a:bodyPr>
            <a:normAutofit fontScale="92500"/>
          </a:bodyPr>
          <a:lstStyle/>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This </a:t>
            </a:r>
            <a:r>
              <a:rPr lang="en-US" sz="3000" dirty="0">
                <a:effectLst>
                  <a:outerShdw blurRad="38100" dist="38100" dir="2700000" algn="tl">
                    <a:srgbClr val="000000">
                      <a:alpha val="43137"/>
                    </a:srgbClr>
                  </a:outerShdw>
                </a:effectLst>
                <a:latin typeface="Times New Roman" pitchFamily="18" charset="0"/>
                <a:cs typeface="Times New Roman" pitchFamily="18" charset="0"/>
              </a:rPr>
              <a:t>refers to a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project-level </a:t>
            </a:r>
            <a:r>
              <a:rPr lang="en-US" sz="3000" dirty="0">
                <a:effectLst>
                  <a:outerShdw blurRad="38100" dist="38100" dir="2700000" algn="tl">
                    <a:srgbClr val="000000">
                      <a:alpha val="43137"/>
                    </a:srgbClr>
                  </a:outerShdw>
                </a:effectLst>
                <a:latin typeface="Times New Roman" pitchFamily="18" charset="0"/>
                <a:cs typeface="Times New Roman" pitchFamily="18" charset="0"/>
              </a:rPr>
              <a:t>EIA of a development activity in isolation,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such </a:t>
            </a:r>
            <a:r>
              <a:rPr lang="en-US" sz="3000" dirty="0">
                <a:effectLst>
                  <a:outerShdw blurRad="38100" dist="38100" dir="2700000" algn="tl">
                    <a:srgbClr val="000000">
                      <a:alpha val="43137"/>
                    </a:srgbClr>
                  </a:outerShdw>
                </a:effectLst>
                <a:latin typeface="Times New Roman" pitchFamily="18" charset="0"/>
                <a:cs typeface="Times New Roman" pitchFamily="18" charset="0"/>
              </a:rPr>
              <a:t>as the establishment of a new 100 ha fish farm or the construction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of </a:t>
            </a:r>
            <a:r>
              <a:rPr lang="en-US" sz="3000" dirty="0">
                <a:effectLst>
                  <a:outerShdw blurRad="38100" dist="38100" dir="2700000" algn="tl">
                    <a:srgbClr val="000000">
                      <a:alpha val="43137"/>
                    </a:srgbClr>
                  </a:outerShdw>
                </a:effectLst>
                <a:latin typeface="Times New Roman" pitchFamily="18" charset="0"/>
                <a:cs typeface="Times New Roman" pitchFamily="18" charset="0"/>
              </a:rPr>
              <a:t>a dam on a major river, and the impacts that would be exerted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on </a:t>
            </a:r>
            <a:r>
              <a:rPr lang="en-US" sz="3000" dirty="0">
                <a:effectLst>
                  <a:outerShdw blurRad="38100" dist="38100" dir="2700000" algn="tl">
                    <a:srgbClr val="000000">
                      <a:alpha val="43137"/>
                    </a:srgbClr>
                  </a:outerShdw>
                </a:effectLst>
                <a:latin typeface="Times New Roman" pitchFamily="18" charset="0"/>
                <a:cs typeface="Times New Roman" pitchFamily="18" charset="0"/>
              </a:rPr>
              <a:t>the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environment</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 project -</a:t>
            </a:r>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level </a:t>
            </a:r>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EIA </a:t>
            </a:r>
            <a:r>
              <a:rPr lang="en-US" sz="3000" dirty="0">
                <a:effectLst>
                  <a:outerShdw blurRad="38100" dist="38100" dir="2700000" algn="tl">
                    <a:srgbClr val="000000">
                      <a:alpha val="43137"/>
                    </a:srgbClr>
                  </a:outerShdw>
                </a:effectLst>
                <a:latin typeface="Times New Roman" pitchFamily="18" charset="0"/>
                <a:cs typeface="Times New Roman" pitchFamily="18" charset="0"/>
              </a:rPr>
              <a:t>is relatively simple and reaches to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meaningful </a:t>
            </a:r>
            <a:r>
              <a:rPr lang="en-US" sz="3000" dirty="0">
                <a:effectLst>
                  <a:outerShdw blurRad="38100" dist="38100" dir="2700000" algn="tl">
                    <a:srgbClr val="000000">
                      <a:alpha val="43137"/>
                    </a:srgbClr>
                  </a:outerShdw>
                </a:effectLst>
                <a:latin typeface="Times New Roman" pitchFamily="18" charset="0"/>
                <a:cs typeface="Times New Roman" pitchFamily="18" charset="0"/>
              </a:rPr>
              <a:t>conclusions. </a:t>
            </a: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It </a:t>
            </a:r>
            <a:r>
              <a:rPr lang="en-US" sz="3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informs </a:t>
            </a:r>
            <a:r>
              <a:rPr lang="en-US" sz="3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decision -</a:t>
            </a:r>
            <a:r>
              <a:rPr lang="en-US" sz="3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makers </a:t>
            </a:r>
            <a:r>
              <a:rPr lang="en-US" sz="3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and other </a:t>
            </a:r>
            <a:r>
              <a:rPr lang="en-US" sz="3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stakeholders </a:t>
            </a:r>
            <a:r>
              <a:rPr lang="en-US" sz="3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of potential environmental impacts, and suggests ways to </a:t>
            </a:r>
            <a:r>
              <a:rPr lang="en-US" sz="3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reduce </a:t>
            </a:r>
            <a:r>
              <a:rPr lang="en-US" sz="3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or minimize the impacts that would arise </a:t>
            </a:r>
            <a:r>
              <a:rPr lang="en-US" sz="3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from </a:t>
            </a:r>
            <a:r>
              <a:rPr lang="en-US" sz="3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 development </a:t>
            </a:r>
            <a:r>
              <a:rPr lang="en-US" sz="3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activity</a:t>
            </a:r>
            <a:r>
              <a:rPr lang="en-US" sz="3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0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It </a:t>
            </a:r>
            <a:r>
              <a:rPr lang="en-US" sz="3000" dirty="0">
                <a:effectLst>
                  <a:outerShdw blurRad="38100" dist="38100" dir="2700000" algn="tl">
                    <a:srgbClr val="000000">
                      <a:alpha val="43137"/>
                    </a:srgbClr>
                  </a:outerShdw>
                </a:effectLst>
                <a:latin typeface="Times New Roman" pitchFamily="18" charset="0"/>
                <a:cs typeface="Times New Roman" pitchFamily="18" charset="0"/>
              </a:rPr>
              <a:t>is intended to drive decisions in the context of the given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project</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It </a:t>
            </a:r>
            <a:r>
              <a:rPr lang="en-US" sz="3000" dirty="0">
                <a:effectLst>
                  <a:outerShdw blurRad="38100" dist="38100" dir="2700000" algn="tl">
                    <a:srgbClr val="000000">
                      <a:alpha val="43137"/>
                    </a:srgbClr>
                  </a:outerShdw>
                </a:effectLst>
                <a:latin typeface="Times New Roman" pitchFamily="18" charset="0"/>
                <a:cs typeface="Times New Roman" pitchFamily="18" charset="0"/>
              </a:rPr>
              <a:t>may not effectively include the cumulative effects (or total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impacts</a:t>
            </a:r>
            <a:r>
              <a:rPr lang="en-US" sz="3000" dirty="0">
                <a:effectLst>
                  <a:outerShdw blurRad="38100" dist="38100" dir="2700000" algn="tl">
                    <a:srgbClr val="000000">
                      <a:alpha val="43137"/>
                    </a:srgbClr>
                  </a:outerShdw>
                </a:effectLst>
                <a:latin typeface="Times New Roman" pitchFamily="18" charset="0"/>
                <a:cs typeface="Times New Roman" pitchFamily="18" charset="0"/>
              </a:rPr>
              <a:t>) of the development in a region.</a:t>
            </a:r>
          </a:p>
          <a:p>
            <a:pPr marL="0" indent="0">
              <a:buNone/>
            </a:pPr>
            <a:endParaRPr lang="en-US" dirty="0"/>
          </a:p>
        </p:txBody>
      </p:sp>
    </p:spTree>
    <p:extLst>
      <p:ext uri="{BB962C8B-B14F-4D97-AF65-F5344CB8AC3E}">
        <p14:creationId xmlns:p14="http://schemas.microsoft.com/office/powerpoint/2010/main" val="735925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381000"/>
          </a:xfrm>
        </p:spPr>
        <p:txBody>
          <a:bodyPr>
            <a:normAutofit fontScale="90000"/>
          </a:bodyPr>
          <a:lstStyle/>
          <a:p>
            <a:pPr algn="l"/>
            <a:r>
              <a:rPr lang="en-US" dirty="0" smtClean="0">
                <a:latin typeface="Arial"/>
              </a:rPr>
              <a:t> </a:t>
            </a:r>
            <a:r>
              <a:rPr lang="en-US" dirty="0">
                <a:latin typeface="Arial"/>
              </a:rPr>
              <a:t/>
            </a:r>
            <a:br>
              <a:rPr lang="en-US" dirty="0">
                <a:latin typeface="Arial"/>
              </a:rPr>
            </a:br>
            <a:r>
              <a:rPr lang="en-US" sz="3200" b="1" dirty="0" smtClean="0">
                <a:solidFill>
                  <a:srgbClr val="003399"/>
                </a:solidFill>
                <a:effectLst>
                  <a:outerShdw blurRad="38100" dist="38100" dir="2700000" algn="tl">
                    <a:srgbClr val="000000">
                      <a:alpha val="43137"/>
                    </a:srgbClr>
                  </a:outerShdw>
                </a:effectLst>
                <a:latin typeface="Arial"/>
              </a:rPr>
              <a:t>4. </a:t>
            </a:r>
            <a:r>
              <a:rPr lang="en-US" sz="36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Ecological Impact </a:t>
            </a:r>
            <a:r>
              <a:rPr lang="en-US" sz="36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Assessment (</a:t>
            </a:r>
            <a:r>
              <a:rPr lang="en-US" sz="3600" b="1" dirty="0" err="1">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EcIA</a:t>
            </a:r>
            <a:r>
              <a:rPr lang="en-US" sz="36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t>
            </a:r>
            <a:r>
              <a:rPr lang="en-US" dirty="0">
                <a:latin typeface="Arial"/>
              </a:rPr>
              <a:t/>
            </a:r>
            <a:br>
              <a:rPr lang="en-US" dirty="0">
                <a:latin typeface="Arial"/>
              </a:rPr>
            </a:br>
            <a:endParaRPr lang="en-US" dirty="0"/>
          </a:p>
        </p:txBody>
      </p:sp>
      <p:sp>
        <p:nvSpPr>
          <p:cNvPr id="3" name="Content Placeholder 2"/>
          <p:cNvSpPr>
            <a:spLocks noGrp="1"/>
          </p:cNvSpPr>
          <p:nvPr>
            <p:ph idx="1"/>
          </p:nvPr>
        </p:nvSpPr>
        <p:spPr>
          <a:xfrm>
            <a:off x="152400" y="838200"/>
            <a:ext cx="8839200" cy="5791200"/>
          </a:xfrm>
        </p:spPr>
        <p:txBody>
          <a:bodyPr>
            <a:normAutofit/>
          </a:bodyPr>
          <a:lstStyle/>
          <a:p>
            <a:r>
              <a:rPr lang="en-US" sz="3200" dirty="0">
                <a:effectLst>
                  <a:outerShdw blurRad="38100" dist="38100" dir="2700000" algn="tl">
                    <a:srgbClr val="000000">
                      <a:alpha val="43137"/>
                    </a:srgbClr>
                  </a:outerShdw>
                </a:effectLst>
                <a:latin typeface="Times New Roman" pitchFamily="18" charset="0"/>
                <a:cs typeface="Times New Roman" pitchFamily="18" charset="0"/>
              </a:rPr>
              <a:t>An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ecological </a:t>
            </a:r>
            <a:r>
              <a:rPr lang="en-US" sz="3200" dirty="0">
                <a:effectLst>
                  <a:outerShdw blurRad="38100" dist="38100" dir="2700000" algn="tl">
                    <a:srgbClr val="000000">
                      <a:alpha val="43137"/>
                    </a:srgbClr>
                  </a:outerShdw>
                </a:effectLst>
                <a:latin typeface="Times New Roman" pitchFamily="18" charset="0"/>
                <a:cs typeface="Times New Roman" pitchFamily="18" charset="0"/>
              </a:rPr>
              <a:t>impact assessment will examine the effects of an event or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activity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such as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flooding, drought, oil spill, or wind farm </a:t>
            </a:r>
            <a:r>
              <a:rPr lang="en-US" sz="3200" dirty="0">
                <a:effectLst>
                  <a:outerShdw blurRad="38100" dist="38100" dir="2700000" algn="tl">
                    <a:srgbClr val="000000">
                      <a:alpha val="43137"/>
                    </a:srgbClr>
                  </a:outerShdw>
                </a:effectLst>
                <a:latin typeface="Times New Roman" pitchFamily="18" charset="0"/>
                <a:cs typeface="Times New Roman" pitchFamily="18" charset="0"/>
              </a:rPr>
              <a:t>on </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 receiving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environment </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and its components of air, water, soil and biota. </a:t>
            </a:r>
            <a:endPar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It </a:t>
            </a:r>
            <a:r>
              <a:rPr lang="en-US" sz="3200" dirty="0">
                <a:effectLst>
                  <a:outerShdw blurRad="38100" dist="38100" dir="2700000" algn="tl">
                    <a:srgbClr val="000000">
                      <a:alpha val="43137"/>
                    </a:srgbClr>
                  </a:outerShdw>
                </a:effectLst>
                <a:latin typeface="Times New Roman" pitchFamily="18" charset="0"/>
                <a:cs typeface="Times New Roman" pitchFamily="18" charset="0"/>
              </a:rPr>
              <a:t>assesses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also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potential effects of a </a:t>
            </a:r>
            <a:r>
              <a:rPr lang="en-US" sz="32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development</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effectLst>
                  <a:outerShdw blurRad="38100" dist="38100" dir="2700000" algn="tl">
                    <a:srgbClr val="000000">
                      <a:alpha val="43137"/>
                    </a:srgbClr>
                  </a:outerShdw>
                </a:effectLst>
                <a:latin typeface="Times New Roman" pitchFamily="18" charset="0"/>
                <a:cs typeface="Times New Roman" pitchFamily="18" charset="0"/>
              </a:rPr>
              <a:t>on </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habitats, vegetation and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species</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particularly those protected by national and international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legislation </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 considered to be of particular nature conservation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importance</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It </a:t>
            </a:r>
            <a:r>
              <a:rPr lang="en-US" sz="3200" dirty="0">
                <a:effectLst>
                  <a:outerShdw blurRad="38100" dist="38100" dir="2700000" algn="tl">
                    <a:srgbClr val="000000">
                      <a:alpha val="43137"/>
                    </a:srgbClr>
                  </a:outerShdw>
                </a:effectLst>
                <a:latin typeface="Times New Roman" pitchFamily="18" charset="0"/>
                <a:cs typeface="Times New Roman" pitchFamily="18" charset="0"/>
              </a:rPr>
              <a:t>is an essential or integral part of Environmental Impact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Assessment </a:t>
            </a:r>
            <a:r>
              <a:rPr lang="en-US" sz="3200" dirty="0">
                <a:effectLst>
                  <a:outerShdw blurRad="38100" dist="38100" dir="2700000" algn="tl">
                    <a:srgbClr val="000000">
                      <a:alpha val="43137"/>
                    </a:srgbClr>
                  </a:outerShdw>
                </a:effectLst>
                <a:latin typeface="Times New Roman" pitchFamily="18" charset="0"/>
                <a:cs typeface="Times New Roman" pitchFamily="18" charset="0"/>
              </a:rPr>
              <a:t>(EIA).</a:t>
            </a:r>
          </a:p>
          <a:p>
            <a:pPr marL="0" indent="0">
              <a:buNone/>
            </a:pPr>
            <a:endParaRPr lang="en-US" dirty="0"/>
          </a:p>
        </p:txBody>
      </p:sp>
    </p:spTree>
    <p:extLst>
      <p:ext uri="{BB962C8B-B14F-4D97-AF65-F5344CB8AC3E}">
        <p14:creationId xmlns:p14="http://schemas.microsoft.com/office/powerpoint/2010/main" val="81442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200"/>
          </a:xfrm>
        </p:spPr>
        <p:txBody>
          <a:bodyPr>
            <a:normAutofit fontScale="90000"/>
          </a:bodyPr>
          <a:lstStyle/>
          <a:p>
            <a:pPr algn="l"/>
            <a:r>
              <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5. Risk Assessment</a:t>
            </a:r>
          </a:p>
        </p:txBody>
      </p:sp>
      <p:sp>
        <p:nvSpPr>
          <p:cNvPr id="3" name="Content Placeholder 2"/>
          <p:cNvSpPr>
            <a:spLocks noGrp="1"/>
          </p:cNvSpPr>
          <p:nvPr>
            <p:ph idx="1"/>
          </p:nvPr>
        </p:nvSpPr>
        <p:spPr>
          <a:xfrm>
            <a:off x="76200" y="457200"/>
            <a:ext cx="8991600" cy="6248400"/>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Risk is usually defined as the </a:t>
            </a:r>
            <a:r>
              <a:rPr lang="en-US" dirty="0">
                <a:solidFill>
                  <a:srgbClr val="FF0000"/>
                </a:solidFill>
                <a:latin typeface="Times New Roman" panose="02020603050405020304" pitchFamily="18" charset="0"/>
                <a:cs typeface="Times New Roman" panose="02020603050405020304" pitchFamily="18" charset="0"/>
              </a:rPr>
              <a:t>product of the probability or uncertainty of </a:t>
            </a:r>
            <a:r>
              <a:rPr lang="en-US" dirty="0" smtClean="0">
                <a:solidFill>
                  <a:srgbClr val="FF0000"/>
                </a:solidFill>
                <a:latin typeface="Times New Roman" panose="02020603050405020304" pitchFamily="18" charset="0"/>
                <a:cs typeface="Times New Roman" panose="02020603050405020304" pitchFamily="18" charset="0"/>
              </a:rPr>
              <a:t> something </a:t>
            </a:r>
            <a:r>
              <a:rPr lang="en-US" dirty="0">
                <a:solidFill>
                  <a:srgbClr val="FF0000"/>
                </a:solidFill>
                <a:latin typeface="Times New Roman" panose="02020603050405020304" pitchFamily="18" charset="0"/>
                <a:cs typeface="Times New Roman" panose="02020603050405020304" pitchFamily="18" charset="0"/>
              </a:rPr>
              <a:t>happening </a:t>
            </a:r>
            <a:r>
              <a:rPr lang="en-US" dirty="0">
                <a:latin typeface="Times New Roman" panose="02020603050405020304" pitchFamily="18" charset="0"/>
                <a:cs typeface="Times New Roman" panose="02020603050405020304" pitchFamily="18" charset="0"/>
              </a:rPr>
              <a:t>and its impact (consequence).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risk analysis is an </a:t>
            </a:r>
            <a:r>
              <a:rPr lang="en-US" dirty="0" smtClean="0">
                <a:latin typeface="Times New Roman" panose="02020603050405020304" pitchFamily="18" charset="0"/>
                <a:cs typeface="Times New Roman" panose="02020603050405020304" pitchFamily="18" charset="0"/>
              </a:rPr>
              <a:t>analysis </a:t>
            </a:r>
            <a:r>
              <a:rPr lang="en-US" dirty="0">
                <a:latin typeface="Times New Roman" panose="02020603050405020304" pitchFamily="18" charset="0"/>
                <a:cs typeface="Times New Roman" panose="02020603050405020304" pitchFamily="18" charset="0"/>
              </a:rPr>
              <a:t>of both of these components, and is therefore more than just an </a:t>
            </a:r>
            <a:r>
              <a:rPr lang="en-US" dirty="0" smtClean="0">
                <a:latin typeface="Times New Roman" panose="02020603050405020304" pitchFamily="18" charset="0"/>
                <a:cs typeface="Times New Roman" panose="02020603050405020304" pitchFamily="18" charset="0"/>
              </a:rPr>
              <a:t>impact assessment</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Environmental risk assessment is the analysis and </a:t>
            </a:r>
            <a:r>
              <a:rPr lang="en-US" dirty="0" smtClean="0">
                <a:latin typeface="Times New Roman" panose="02020603050405020304" pitchFamily="18" charset="0"/>
                <a:cs typeface="Times New Roman" panose="02020603050405020304" pitchFamily="18" charset="0"/>
              </a:rPr>
              <a:t>evaluation </a:t>
            </a:r>
            <a:r>
              <a:rPr lang="en-US" dirty="0">
                <a:latin typeface="Times New Roman" panose="02020603050405020304" pitchFamily="18" charset="0"/>
                <a:cs typeface="Times New Roman" panose="02020603050405020304" pitchFamily="18" charset="0"/>
              </a:rPr>
              <a:t>of the uncertainty of unwanted potential environmental </a:t>
            </a:r>
            <a:r>
              <a:rPr lang="en-US" dirty="0" smtClean="0">
                <a:latin typeface="Times New Roman" panose="02020603050405020304" pitchFamily="18" charset="0"/>
                <a:cs typeface="Times New Roman" panose="02020603050405020304" pitchFamily="18" charset="0"/>
              </a:rPr>
              <a:t>effects </a:t>
            </a:r>
            <a:r>
              <a:rPr lang="en-US" dirty="0">
                <a:latin typeface="Times New Roman" panose="02020603050405020304" pitchFamily="18" charset="0"/>
                <a:cs typeface="Times New Roman" panose="02020603050405020304" pitchFamily="18" charset="0"/>
              </a:rPr>
              <a:t>which could be problematic and the various measures to reduce </a:t>
            </a:r>
            <a:r>
              <a:rPr lang="en-US" dirty="0" smtClean="0">
                <a:latin typeface="Times New Roman" panose="02020603050405020304" pitchFamily="18" charset="0"/>
                <a:cs typeface="Times New Roman" panose="02020603050405020304" pitchFamily="18" charset="0"/>
              </a:rPr>
              <a:t>risk</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For example, the environmental risk and negative </a:t>
            </a:r>
            <a:r>
              <a:rPr lang="en-US" dirty="0" smtClean="0">
                <a:latin typeface="Times New Roman" panose="02020603050405020304" pitchFamily="18" charset="0"/>
                <a:cs typeface="Times New Roman" panose="02020603050405020304" pitchFamily="18" charset="0"/>
              </a:rPr>
              <a:t>impacts </a:t>
            </a:r>
            <a:r>
              <a:rPr lang="en-US" dirty="0">
                <a:latin typeface="Times New Roman" panose="02020603050405020304" pitchFamily="18" charset="0"/>
                <a:cs typeface="Times New Roman" panose="02020603050405020304" pitchFamily="18" charset="0"/>
              </a:rPr>
              <a:t>of fish </a:t>
            </a:r>
            <a:r>
              <a:rPr lang="en-US" dirty="0" smtClean="0">
                <a:latin typeface="Times New Roman" panose="02020603050405020304" pitchFamily="18" charset="0"/>
                <a:cs typeface="Times New Roman" panose="02020603050405020304" pitchFamily="18" charset="0"/>
              </a:rPr>
              <a:t>farming </a:t>
            </a:r>
            <a:r>
              <a:rPr lang="en-US" dirty="0">
                <a:latin typeface="Times New Roman" panose="02020603050405020304" pitchFamily="18" charset="0"/>
                <a:cs typeface="Times New Roman" panose="02020603050405020304" pitchFamily="18" charset="0"/>
              </a:rPr>
              <a:t>(aquaculture) could be an analysis of the probability and local </a:t>
            </a:r>
            <a:r>
              <a:rPr lang="en-US" dirty="0" smtClean="0">
                <a:latin typeface="Times New Roman" panose="02020603050405020304" pitchFamily="18" charset="0"/>
                <a:cs typeface="Times New Roman" panose="02020603050405020304" pitchFamily="18" charset="0"/>
              </a:rPr>
              <a:t>impact </a:t>
            </a:r>
            <a:r>
              <a:rPr lang="en-US" dirty="0">
                <a:latin typeface="Times New Roman" panose="02020603050405020304" pitchFamily="18" charset="0"/>
                <a:cs typeface="Times New Roman" panose="02020603050405020304" pitchFamily="18" charset="0"/>
              </a:rPr>
              <a:t>of organic waste load from feed, drugs (antibiotics) used in </a:t>
            </a:r>
            <a:r>
              <a:rPr lang="en-US" dirty="0" smtClean="0">
                <a:latin typeface="Times New Roman" panose="02020603050405020304" pitchFamily="18" charset="0"/>
                <a:cs typeface="Times New Roman" panose="02020603050405020304" pitchFamily="18" charset="0"/>
              </a:rPr>
              <a:t>pathogens </a:t>
            </a:r>
            <a:r>
              <a:rPr lang="en-US" dirty="0">
                <a:latin typeface="Times New Roman" panose="02020603050405020304" pitchFamily="18" charset="0"/>
                <a:cs typeface="Times New Roman" panose="02020603050405020304" pitchFamily="18" charset="0"/>
              </a:rPr>
              <a:t>and disease control, nutrient salts, or genetic effects and </a:t>
            </a:r>
            <a:r>
              <a:rPr lang="en-US" dirty="0" smtClean="0">
                <a:latin typeface="Times New Roman" panose="02020603050405020304" pitchFamily="18" charset="0"/>
                <a:cs typeface="Times New Roman" panose="02020603050405020304" pitchFamily="18" charset="0"/>
              </a:rPr>
              <a:t>various </a:t>
            </a:r>
            <a:r>
              <a:rPr lang="en-US" dirty="0">
                <a:latin typeface="Times New Roman" panose="02020603050405020304" pitchFamily="18" charset="0"/>
                <a:cs typeface="Times New Roman" panose="02020603050405020304" pitchFamily="18" charset="0"/>
              </a:rPr>
              <a:t>measures to reduce them.</a:t>
            </a:r>
          </a:p>
          <a:p>
            <a:pPr algn="just"/>
            <a:r>
              <a:rPr lang="en-US" dirty="0">
                <a:latin typeface="Times New Roman" panose="02020603050405020304" pitchFamily="18" charset="0"/>
                <a:cs typeface="Times New Roman" panose="02020603050405020304" pitchFamily="18" charset="0"/>
              </a:rPr>
              <a:t>An analysis of the risk factors in fish </a:t>
            </a:r>
            <a:r>
              <a:rPr lang="en-US" dirty="0" smtClean="0">
                <a:latin typeface="Times New Roman" panose="02020603050405020304" pitchFamily="18" charset="0"/>
                <a:cs typeface="Times New Roman" panose="02020603050405020304" pitchFamily="18" charset="0"/>
              </a:rPr>
              <a:t>farming </a:t>
            </a:r>
            <a:r>
              <a:rPr lang="en-US" dirty="0">
                <a:latin typeface="Times New Roman" panose="02020603050405020304" pitchFamily="18" charset="0"/>
                <a:cs typeface="Times New Roman" panose="02020603050405020304" pitchFamily="18" charset="0"/>
              </a:rPr>
              <a:t>is beneficial in order to take a </a:t>
            </a:r>
            <a:r>
              <a:rPr lang="en-US" dirty="0" smtClean="0">
                <a:latin typeface="Times New Roman" panose="02020603050405020304" pitchFamily="18" charset="0"/>
                <a:cs typeface="Times New Roman" panose="02020603050405020304" pitchFamily="18" charset="0"/>
              </a:rPr>
              <a:t>risk</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approach to fish </a:t>
            </a:r>
            <a:r>
              <a:rPr lang="en-US" dirty="0" smtClean="0">
                <a:latin typeface="Times New Roman" panose="02020603050405020304" pitchFamily="18" charset="0"/>
                <a:cs typeface="Times New Roman" panose="02020603050405020304" pitchFamily="18" charset="0"/>
              </a:rPr>
              <a:t>culture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Animal </a:t>
            </a:r>
            <a:r>
              <a:rPr lang="en-US" dirty="0">
                <a:latin typeface="Times New Roman" panose="02020603050405020304" pitchFamily="18" charset="0"/>
                <a:cs typeface="Times New Roman" panose="02020603050405020304" pitchFamily="18" charset="0"/>
              </a:rPr>
              <a:t>welfare is a topic that also could be considered in </a:t>
            </a:r>
            <a:r>
              <a:rPr lang="en-US" dirty="0" smtClean="0">
                <a:latin typeface="Times New Roman" panose="02020603050405020304" pitchFamily="18" charset="0"/>
                <a:cs typeface="Times New Roman" panose="02020603050405020304" pitchFamily="18" charset="0"/>
              </a:rPr>
              <a:t>risk assessment</a:t>
            </a:r>
            <a:r>
              <a:rPr lang="en-US"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926303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22" y="152400"/>
            <a:ext cx="8915400" cy="304800"/>
          </a:xfrm>
        </p:spPr>
        <p:txBody>
          <a:bodyPr>
            <a:noAutofit/>
          </a:bodyPr>
          <a:lstStyle/>
          <a:p>
            <a:pPr algn="l"/>
            <a:r>
              <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6  Social impact assessment (SIA</a:t>
            </a:r>
            <a:r>
              <a:rPr lang="en-US" sz="32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76200" y="685800"/>
            <a:ext cx="8915400" cy="6019800"/>
          </a:xfrm>
        </p:spPr>
        <p:txBody>
          <a:bodyPr>
            <a:normAutofit fontScale="25000" lnSpcReduction="20000"/>
          </a:bodyPr>
          <a:lstStyle/>
          <a:p>
            <a:r>
              <a:rPr lang="en-US" sz="10400" dirty="0" smtClean="0">
                <a:latin typeface="Times New Roman" panose="02020603050405020304" pitchFamily="18" charset="0"/>
                <a:cs typeface="Times New Roman" panose="02020603050405020304" pitchFamily="18" charset="0"/>
              </a:rPr>
              <a:t>Social </a:t>
            </a:r>
            <a:r>
              <a:rPr lang="en-US" sz="10400" dirty="0">
                <a:latin typeface="Times New Roman" panose="02020603050405020304" pitchFamily="18" charset="0"/>
                <a:cs typeface="Times New Roman" panose="02020603050405020304" pitchFamily="18" charset="0"/>
              </a:rPr>
              <a:t>impact </a:t>
            </a:r>
            <a:r>
              <a:rPr lang="en-US" sz="10400" dirty="0" smtClean="0">
                <a:latin typeface="Times New Roman" panose="02020603050405020304" pitchFamily="18" charset="0"/>
                <a:cs typeface="Times New Roman" panose="02020603050405020304" pitchFamily="18" charset="0"/>
              </a:rPr>
              <a:t>assessment </a:t>
            </a:r>
            <a:r>
              <a:rPr lang="en-US" sz="10400" dirty="0">
                <a:latin typeface="Times New Roman" panose="02020603050405020304" pitchFamily="18" charset="0"/>
                <a:cs typeface="Times New Roman" panose="02020603050405020304" pitchFamily="18" charset="0"/>
              </a:rPr>
              <a:t>can be defined as </a:t>
            </a:r>
            <a:r>
              <a:rPr lang="en-US" sz="10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process of assessing or </a:t>
            </a:r>
            <a:r>
              <a:rPr lang="en-US" sz="10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estimating</a:t>
            </a:r>
            <a:r>
              <a:rPr lang="en-US" sz="10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advance, the social consequences that are likely to follow </a:t>
            </a:r>
            <a:r>
              <a:rPr lang="en-US" sz="10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from </a:t>
            </a:r>
            <a:r>
              <a:rPr lang="en-US" sz="10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specific policy actions or project development, particularly in the </a:t>
            </a:r>
            <a:r>
              <a:rPr lang="en-US" sz="10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context </a:t>
            </a:r>
            <a:r>
              <a:rPr lang="en-US" sz="10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appropriate national, state or local </a:t>
            </a:r>
            <a:r>
              <a:rPr lang="en-US" sz="10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t>
            </a:r>
            <a:r>
              <a:rPr lang="en-US" sz="10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policy </a:t>
            </a:r>
            <a:r>
              <a:rPr lang="en-US" sz="10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legislation</a:t>
            </a:r>
            <a:r>
              <a:rPr lang="en-US" sz="10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10400" dirty="0">
                <a:latin typeface="Times New Roman" panose="02020603050405020304" pitchFamily="18" charset="0"/>
                <a:cs typeface="Times New Roman" panose="02020603050405020304" pitchFamily="18" charset="0"/>
              </a:rPr>
              <a:t>Social impacts include </a:t>
            </a:r>
            <a:r>
              <a:rPr lang="en-US" sz="10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social and cultural consequences to human </a:t>
            </a:r>
            <a:r>
              <a:rPr lang="en-US" sz="10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populations </a:t>
            </a:r>
            <a:r>
              <a:rPr lang="en-US" sz="10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any public or private actions that alter the ways in which </a:t>
            </a:r>
            <a:r>
              <a:rPr lang="en-US" sz="10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 </a:t>
            </a:r>
            <a:r>
              <a:rPr lang="en-US" sz="10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 work, play, relate to one another, organize to meet their </a:t>
            </a:r>
            <a:r>
              <a:rPr lang="en-US" sz="10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needs</a:t>
            </a:r>
            <a:r>
              <a:rPr lang="en-US" sz="10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10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generally </a:t>
            </a:r>
            <a:r>
              <a:rPr lang="en-US" sz="10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cope as members of society </a:t>
            </a:r>
            <a:r>
              <a:rPr lang="en-US" sz="10400" dirty="0">
                <a:latin typeface="Times New Roman" panose="02020603050405020304" pitchFamily="18" charset="0"/>
                <a:cs typeface="Times New Roman" panose="02020603050405020304" pitchFamily="18" charset="0"/>
              </a:rPr>
              <a:t>(</a:t>
            </a:r>
            <a:r>
              <a:rPr lang="en-US" sz="10400" dirty="0" err="1">
                <a:latin typeface="Times New Roman" panose="02020603050405020304" pitchFamily="18" charset="0"/>
                <a:cs typeface="Times New Roman" panose="02020603050405020304" pitchFamily="18" charset="0"/>
              </a:rPr>
              <a:t>Rabel</a:t>
            </a:r>
            <a:r>
              <a:rPr lang="en-US" sz="10400" dirty="0">
                <a:latin typeface="Times New Roman" panose="02020603050405020304" pitchFamily="18" charset="0"/>
                <a:cs typeface="Times New Roman" panose="02020603050405020304" pitchFamily="18" charset="0"/>
              </a:rPr>
              <a:t> J. </a:t>
            </a:r>
            <a:r>
              <a:rPr lang="en-US" sz="10400" dirty="0" err="1">
                <a:latin typeface="Times New Roman" panose="02020603050405020304" pitchFamily="18" charset="0"/>
                <a:cs typeface="Times New Roman" panose="02020603050405020304" pitchFamily="18" charset="0"/>
              </a:rPr>
              <a:t>Burdge</a:t>
            </a:r>
            <a:r>
              <a:rPr lang="en-US" sz="10400" dirty="0">
                <a:latin typeface="Times New Roman" panose="02020603050405020304" pitchFamily="18" charset="0"/>
                <a:cs typeface="Times New Roman" panose="02020603050405020304" pitchFamily="18" charset="0"/>
              </a:rPr>
              <a:t> and </a:t>
            </a:r>
            <a:r>
              <a:rPr lang="en-US" sz="10400" dirty="0" smtClean="0">
                <a:latin typeface="Times New Roman" panose="02020603050405020304" pitchFamily="18" charset="0"/>
                <a:cs typeface="Times New Roman" panose="02020603050405020304" pitchFamily="18" charset="0"/>
              </a:rPr>
              <a:t>Frank </a:t>
            </a:r>
            <a:r>
              <a:rPr lang="en-US" sz="10400" dirty="0" err="1">
                <a:latin typeface="Times New Roman" panose="02020603050405020304" pitchFamily="18" charset="0"/>
                <a:cs typeface="Times New Roman" panose="02020603050405020304" pitchFamily="18" charset="0"/>
              </a:rPr>
              <a:t>Vanclay</a:t>
            </a:r>
            <a:r>
              <a:rPr lang="en-US" sz="10400" dirty="0">
                <a:latin typeface="Times New Roman" panose="02020603050405020304" pitchFamily="18" charset="0"/>
                <a:cs typeface="Times New Roman" panose="02020603050405020304" pitchFamily="18" charset="0"/>
              </a:rPr>
              <a:t> 1996). </a:t>
            </a:r>
            <a:endParaRPr lang="en-US" sz="10400" dirty="0" smtClean="0">
              <a:latin typeface="Times New Roman" panose="02020603050405020304" pitchFamily="18" charset="0"/>
              <a:cs typeface="Times New Roman" panose="02020603050405020304" pitchFamily="18" charset="0"/>
            </a:endParaRPr>
          </a:p>
          <a:p>
            <a:r>
              <a:rPr lang="en-US" sz="10400" dirty="0" smtClean="0">
                <a:latin typeface="Times New Roman" panose="02020603050405020304" pitchFamily="18" charset="0"/>
                <a:cs typeface="Times New Roman" panose="02020603050405020304" pitchFamily="18" charset="0"/>
              </a:rPr>
              <a:t>It </a:t>
            </a:r>
            <a:r>
              <a:rPr lang="en-US" sz="10400" dirty="0">
                <a:latin typeface="Times New Roman" panose="02020603050405020304" pitchFamily="18" charset="0"/>
                <a:cs typeface="Times New Roman" panose="02020603050405020304" pitchFamily="18" charset="0"/>
              </a:rPr>
              <a:t>is an essential part of all EIAs where it is </a:t>
            </a:r>
            <a:r>
              <a:rPr lang="en-US" sz="10400" dirty="0" smtClean="0">
                <a:latin typeface="Times New Roman" panose="02020603050405020304" pitchFamily="18" charset="0"/>
                <a:cs typeface="Times New Roman" panose="02020603050405020304" pitchFamily="18" charset="0"/>
              </a:rPr>
              <a:t>evident </a:t>
            </a:r>
            <a:r>
              <a:rPr lang="en-US" sz="10400" dirty="0">
                <a:latin typeface="Times New Roman" panose="02020603050405020304" pitchFamily="18" charset="0"/>
                <a:cs typeface="Times New Roman" panose="02020603050405020304" pitchFamily="18" charset="0"/>
              </a:rPr>
              <a:t>that </a:t>
            </a:r>
            <a:r>
              <a:rPr lang="en-US" sz="10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altering the environment also alters the social and cultural </a:t>
            </a:r>
            <a:r>
              <a:rPr lang="en-US" sz="10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organization </a:t>
            </a:r>
            <a:r>
              <a:rPr lang="en-US" sz="10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human populations.</a:t>
            </a:r>
          </a:p>
          <a:p>
            <a:r>
              <a:rPr lang="en-US" sz="10400" dirty="0">
                <a:latin typeface="Times New Roman" panose="02020603050405020304" pitchFamily="18" charset="0"/>
                <a:cs typeface="Times New Roman" panose="02020603050405020304" pitchFamily="18" charset="0"/>
              </a:rPr>
              <a:t>Hence, it is </a:t>
            </a:r>
            <a:r>
              <a:rPr lang="en-US" sz="10400" dirty="0" smtClean="0">
                <a:latin typeface="Times New Roman" panose="02020603050405020304" pitchFamily="18" charset="0"/>
                <a:cs typeface="Times New Roman" panose="02020603050405020304" pitchFamily="18" charset="0"/>
              </a:rPr>
              <a:t>considered </a:t>
            </a:r>
            <a:r>
              <a:rPr lang="en-US" sz="10400" dirty="0">
                <a:latin typeface="Times New Roman" panose="02020603050405020304" pitchFamily="18" charset="0"/>
                <a:cs typeface="Times New Roman" panose="02020603050405020304" pitchFamily="18" charset="0"/>
              </a:rPr>
              <a:t>as a key dimension of the EIA process. </a:t>
            </a:r>
          </a:p>
          <a:p>
            <a:r>
              <a:rPr lang="en-US" sz="10400" dirty="0">
                <a:latin typeface="Times New Roman" panose="02020603050405020304" pitchFamily="18" charset="0"/>
                <a:cs typeface="Times New Roman" panose="02020603050405020304" pitchFamily="18" charset="0"/>
              </a:rPr>
              <a:t>Examples of the close interactions can be found in the context of </a:t>
            </a:r>
            <a:r>
              <a:rPr lang="en-US" sz="11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land </a:t>
            </a:r>
            <a:r>
              <a:rPr lang="en-US" sz="112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tenure </a:t>
            </a:r>
            <a:r>
              <a:rPr lang="en-US" sz="112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rights, rural livelihoods and traditional practices.</a:t>
            </a:r>
          </a:p>
          <a:p>
            <a:endParaRPr lang="en-US" dirty="0"/>
          </a:p>
        </p:txBody>
      </p:sp>
    </p:spTree>
    <p:extLst>
      <p:ext uri="{BB962C8B-B14F-4D97-AF65-F5344CB8AC3E}">
        <p14:creationId xmlns:p14="http://schemas.microsoft.com/office/powerpoint/2010/main" val="3118307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pPr algn="l"/>
            <a:r>
              <a:rPr lang="en-US" dirty="0" smtClean="0">
                <a:latin typeface="Arial"/>
              </a:rPr>
              <a:t> </a:t>
            </a:r>
            <a:r>
              <a:rPr lang="en-US" dirty="0">
                <a:latin typeface="Arial"/>
              </a:rPr>
              <a:t/>
            </a:r>
            <a:br>
              <a:rPr lang="en-US" dirty="0">
                <a:latin typeface="Arial"/>
              </a:rPr>
            </a:br>
            <a:r>
              <a:rPr lang="en-US" sz="31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7. Strategic </a:t>
            </a:r>
            <a:r>
              <a:rPr lang="en-US" sz="31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Environmental Assessment (SEA)</a:t>
            </a:r>
            <a:br>
              <a:rPr lang="en-US" sz="31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br>
            <a:endParaRPr lang="en-US" sz="31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90500" y="838200"/>
            <a:ext cx="8763000" cy="5867400"/>
          </a:xfrm>
        </p:spPr>
        <p:txBody>
          <a:bodyPr>
            <a:noAutofit/>
          </a:bodyPr>
          <a:lstStyle/>
          <a:p>
            <a:r>
              <a:rPr lang="en-US" sz="3200" dirty="0">
                <a:latin typeface="Times New Roman" pitchFamily="18" charset="0"/>
                <a:cs typeface="Times New Roman" pitchFamily="18" charset="0"/>
              </a:rPr>
              <a:t>Strategic Environmental </a:t>
            </a:r>
            <a:r>
              <a:rPr lang="en-US" sz="3200" dirty="0" smtClean="0">
                <a:latin typeface="Times New Roman" pitchFamily="18" charset="0"/>
                <a:cs typeface="Times New Roman" pitchFamily="18" charset="0"/>
              </a:rPr>
              <a:t>Assessment </a:t>
            </a:r>
            <a:r>
              <a:rPr lang="en-US" sz="3200" dirty="0">
                <a:latin typeface="Times New Roman" pitchFamily="18" charset="0"/>
                <a:cs typeface="Times New Roman" pitchFamily="18" charset="0"/>
              </a:rPr>
              <a:t>can be defined as the </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systematic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comprehensive process of evaluating at the earliest possible stage,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the </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environmental effects of a policy, plan or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programme</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and its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alternatives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SEA process </a:t>
            </a:r>
            <a:r>
              <a:rPr lang="en-US" sz="3200" dirty="0" smtClean="0">
                <a:latin typeface="Times New Roman" pitchFamily="18" charset="0"/>
                <a:cs typeface="Times New Roman" pitchFamily="18" charset="0"/>
              </a:rPr>
              <a:t>applies </a:t>
            </a:r>
            <a:r>
              <a:rPr lang="en-US" sz="3200" dirty="0">
                <a:latin typeface="Times New Roman" pitchFamily="18" charset="0"/>
                <a:cs typeface="Times New Roman" pitchFamily="18" charset="0"/>
              </a:rPr>
              <a:t>primarily to </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development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related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activities or </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initiatives</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that are known or likely to have significant environment </a:t>
            </a:r>
            <a:r>
              <a:rPr lang="en-US" sz="3200" dirty="0" smtClean="0">
                <a:latin typeface="Times New Roman" pitchFamily="18" charset="0"/>
                <a:cs typeface="Times New Roman" pitchFamily="18" charset="0"/>
              </a:rPr>
              <a:t>effects</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example, those to be carried out individually in sectors or </a:t>
            </a:r>
            <a:r>
              <a:rPr lang="en-US" sz="3200" dirty="0" smtClean="0">
                <a:latin typeface="Times New Roman" pitchFamily="18" charset="0"/>
                <a:cs typeface="Times New Roman" pitchFamily="18" charset="0"/>
              </a:rPr>
              <a:t>areas</a:t>
            </a:r>
            <a:r>
              <a:rPr lang="en-US" sz="3200" dirty="0">
                <a:latin typeface="Times New Roman" pitchFamily="18" charset="0"/>
                <a:cs typeface="Times New Roman" pitchFamily="18" charset="0"/>
              </a:rPr>
              <a:t>, such as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agriculture, transport and energy or </a:t>
            </a:r>
            <a:r>
              <a:rPr lang="en-US" sz="32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collectively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through </a:t>
            </a:r>
            <a:r>
              <a:rPr lang="en-US" sz="32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land</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use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change. </a:t>
            </a:r>
          </a:p>
          <a:p>
            <a:pPr marL="0" indent="0">
              <a:buNone/>
            </a:pPr>
            <a:endParaRPr lang="en-US" dirty="0"/>
          </a:p>
        </p:txBody>
      </p:sp>
    </p:spTree>
    <p:extLst>
      <p:ext uri="{BB962C8B-B14F-4D97-AF65-F5344CB8AC3E}">
        <p14:creationId xmlns:p14="http://schemas.microsoft.com/office/powerpoint/2010/main" val="2161111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457200"/>
          </a:xfrm>
        </p:spPr>
        <p:txBody>
          <a:bodyPr>
            <a:normAutofit fontScale="90000"/>
          </a:bodyPr>
          <a:lstStyle/>
          <a:p>
            <a:pPr algn="l"/>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 </a:t>
            </a: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rPr>
              <a:t>Principles of EIA administration and </a:t>
            </a:r>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practice</a:t>
            </a:r>
            <a:endParaRPr lang="en-US" sz="3600"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685800"/>
            <a:ext cx="8915400" cy="6019800"/>
          </a:xfrm>
        </p:spPr>
        <p:txBody>
          <a:bodyPr>
            <a:normAutofit/>
          </a:bodyPr>
          <a:lstStyle/>
          <a:p>
            <a:r>
              <a:rPr lang="en-US" sz="2800" dirty="0" smtClean="0">
                <a:latin typeface="Times New Roman" panose="02020603050405020304" pitchFamily="18" charset="0"/>
                <a:cs typeface="Times New Roman" panose="02020603050405020304" pitchFamily="18" charset="0"/>
              </a:rPr>
              <a:t>EIA </a:t>
            </a:r>
            <a:r>
              <a:rPr lang="en-US" sz="2800" dirty="0">
                <a:latin typeface="Times New Roman" panose="02020603050405020304" pitchFamily="18" charset="0"/>
                <a:cs typeface="Times New Roman" panose="02020603050405020304" pitchFamily="18" charset="0"/>
              </a:rPr>
              <a:t>is one of a number of policy tools that are used to evaluate project proposals.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It is also </a:t>
            </a:r>
            <a:r>
              <a:rPr lang="en-US" sz="2800" dirty="0">
                <a:latin typeface="Times New Roman" panose="02020603050405020304" pitchFamily="18" charset="0"/>
                <a:cs typeface="Times New Roman" panose="02020603050405020304" pitchFamily="18" charset="0"/>
              </a:rPr>
              <a:t>a relatively recent development when compared to use of </a:t>
            </a: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a:t>
            </a:r>
            <a:r>
              <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appraisal methods</a:t>
            </a: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number of factors led to the introduction of EIA in the US </a:t>
            </a:r>
            <a:r>
              <a:rPr lang="en-US" sz="2800" dirty="0" smtClean="0">
                <a:latin typeface="Times New Roman" panose="02020603050405020304" pitchFamily="18" charset="0"/>
                <a:cs typeface="Times New Roman" panose="02020603050405020304" pitchFamily="18" charset="0"/>
              </a:rPr>
              <a:t>National Environmental </a:t>
            </a:r>
            <a:r>
              <a:rPr lang="en-US" sz="2800" dirty="0">
                <a:latin typeface="Times New Roman" panose="02020603050405020304" pitchFamily="18" charset="0"/>
                <a:cs typeface="Times New Roman" panose="02020603050405020304" pitchFamily="18" charset="0"/>
              </a:rPr>
              <a:t>Policy Act (NEPA, 1969), including public concern about </a:t>
            </a:r>
            <a:endParaRPr lang="en-US" sz="2800" dirty="0" smtClean="0">
              <a:latin typeface="Times New Roman" panose="02020603050405020304" pitchFamily="18" charset="0"/>
              <a:cs typeface="Times New Roman" panose="02020603050405020304" pitchFamily="18" charset="0"/>
            </a:endParaRPr>
          </a:p>
          <a:p>
            <a:pPr lvl="1"/>
            <a:r>
              <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quality </a:t>
            </a:r>
            <a:r>
              <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en-US" sz="2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t>
            </a:r>
          </a:p>
          <a:p>
            <a:pPr lvl="1"/>
            <a:r>
              <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increasing effects of new technologies and </a:t>
            </a:r>
            <a:endPar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ever-larger development </a:t>
            </a:r>
            <a:r>
              <a:rPr lang="en-US" sz="24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schemes. </a:t>
            </a:r>
            <a:endPar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addition, then available economic appraisal techniques, such </a:t>
            </a:r>
            <a:r>
              <a:rPr lang="en-US" sz="2800" dirty="0" smtClean="0">
                <a:latin typeface="Times New Roman" panose="02020603050405020304" pitchFamily="18" charset="0"/>
                <a:cs typeface="Times New Roman" panose="02020603050405020304" pitchFamily="18" charset="0"/>
              </a:rPr>
              <a:t>as </a:t>
            </a:r>
            <a:r>
              <a:rPr lang="en-US" sz="2800" dirty="0" smtClean="0">
                <a:solidFill>
                  <a:srgbClr val="FF0000"/>
                </a:solidFill>
                <a:latin typeface="Times New Roman" panose="02020603050405020304" pitchFamily="18" charset="0"/>
                <a:cs typeface="Times New Roman" panose="02020603050405020304" pitchFamily="18" charset="0"/>
              </a:rPr>
              <a:t>benefit </a:t>
            </a:r>
            <a:r>
              <a:rPr lang="en-US" sz="2800" dirty="0">
                <a:solidFill>
                  <a:srgbClr val="FF0000"/>
                </a:solidFill>
                <a:latin typeface="Times New Roman" panose="02020603050405020304" pitchFamily="18" charset="0"/>
                <a:cs typeface="Times New Roman" panose="02020603050405020304" pitchFamily="18" charset="0"/>
              </a:rPr>
              <a:t>cost analysis</a:t>
            </a:r>
            <a:r>
              <a:rPr lang="en-US" sz="2800" dirty="0">
                <a:latin typeface="Times New Roman" panose="02020603050405020304" pitchFamily="18" charset="0"/>
                <a:cs typeface="Times New Roman" panose="02020603050405020304" pitchFamily="18" charset="0"/>
              </a:rPr>
              <a:t>, did not take account of the environmental and social impacts </a:t>
            </a:r>
            <a:r>
              <a:rPr lang="en-US" sz="2800" dirty="0" smtClean="0">
                <a:latin typeface="Times New Roman" panose="02020603050405020304" pitchFamily="18" charset="0"/>
                <a:cs typeface="Times New Roman" panose="02020603050405020304" pitchFamily="18" charset="0"/>
              </a:rPr>
              <a:t>of major </a:t>
            </a:r>
            <a:r>
              <a:rPr lang="en-US" sz="2800" dirty="0">
                <a:latin typeface="Times New Roman" panose="02020603050405020304" pitchFamily="18" charset="0"/>
                <a:cs typeface="Times New Roman" panose="02020603050405020304" pitchFamily="18" charset="0"/>
              </a:rPr>
              <a:t>projects.</a:t>
            </a:r>
          </a:p>
        </p:txBody>
      </p:sp>
    </p:spTree>
    <p:extLst>
      <p:ext uri="{BB962C8B-B14F-4D97-AF65-F5344CB8AC3E}">
        <p14:creationId xmlns:p14="http://schemas.microsoft.com/office/powerpoint/2010/main" val="936193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they probably did not </a:t>
            </a:r>
            <a:r>
              <a:rPr lang="en-US" dirty="0" smtClean="0">
                <a:latin typeface="Times New Roman" panose="02020603050405020304" pitchFamily="18" charset="0"/>
                <a:cs typeface="Times New Roman" panose="02020603050405020304" pitchFamily="18" charset="0"/>
              </a:rPr>
              <a:t>foresee/predict </a:t>
            </a:r>
            <a:r>
              <a:rPr lang="en-US" dirty="0">
                <a:latin typeface="Times New Roman" panose="02020603050405020304" pitchFamily="18" charset="0"/>
                <a:cs typeface="Times New Roman" panose="02020603050405020304" pitchFamily="18" charset="0"/>
              </a:rPr>
              <a:t>the extent to which EIA would </a:t>
            </a:r>
            <a:r>
              <a:rPr lang="en-US" dirty="0" smtClean="0">
                <a:latin typeface="Times New Roman" panose="02020603050405020304" pitchFamily="18" charset="0"/>
                <a:cs typeface="Times New Roman" panose="02020603050405020304" pitchFamily="18" charset="0"/>
              </a:rPr>
              <a:t>be adopted </a:t>
            </a:r>
            <a:r>
              <a:rPr lang="en-US" dirty="0">
                <a:latin typeface="Times New Roman" panose="02020603050405020304" pitchFamily="18" charset="0"/>
                <a:cs typeface="Times New Roman" panose="02020603050405020304" pitchFamily="18" charset="0"/>
              </a:rPr>
              <a:t>internationally, </a:t>
            </a:r>
            <a:r>
              <a:rPr lang="en-US" dirty="0" smtClean="0">
                <a:latin typeface="Times New Roman" panose="02020603050405020304" pitchFamily="18" charset="0"/>
                <a:cs typeface="Times New Roman" panose="02020603050405020304" pitchFamily="18" charset="0"/>
              </a:rPr>
              <a:t>culminating/ending </a:t>
            </a:r>
            <a:r>
              <a:rPr lang="en-US" dirty="0">
                <a:latin typeface="Times New Roman" panose="02020603050405020304" pitchFamily="18" charset="0"/>
                <a:cs typeface="Times New Roman" panose="02020603050405020304" pitchFamily="18" charset="0"/>
              </a:rPr>
              <a:t>in Principle 17 of the Rio Declaration </a:t>
            </a:r>
            <a:r>
              <a:rPr lang="en-US" dirty="0" smtClean="0">
                <a:latin typeface="Times New Roman" panose="02020603050405020304" pitchFamily="18" charset="0"/>
                <a:cs typeface="Times New Roman" panose="02020603050405020304" pitchFamily="18" charset="0"/>
              </a:rPr>
              <a:t>on Environment </a:t>
            </a:r>
            <a:r>
              <a:rPr lang="en-US" dirty="0">
                <a:latin typeface="Times New Roman" panose="02020603050405020304" pitchFamily="18" charset="0"/>
                <a:cs typeface="Times New Roman" panose="02020603050405020304" pitchFamily="18" charset="0"/>
              </a:rPr>
              <a:t>and Development.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Today</a:t>
            </a:r>
            <a:r>
              <a:rPr lang="en-US" dirty="0">
                <a:latin typeface="Times New Roman" panose="02020603050405020304" pitchFamily="18" charset="0"/>
                <a:cs typeface="Times New Roman" panose="02020603050405020304" pitchFamily="18" charset="0"/>
              </a:rPr>
              <a:t>, EIA is applied in more than 100 countries, </a:t>
            </a:r>
            <a:r>
              <a:rPr lang="en-US" dirty="0" smtClean="0">
                <a:latin typeface="Times New Roman" panose="02020603050405020304" pitchFamily="18" charset="0"/>
                <a:cs typeface="Times New Roman" panose="02020603050405020304" pitchFamily="18" charset="0"/>
              </a:rPr>
              <a:t>and by </a:t>
            </a:r>
            <a:r>
              <a:rPr lang="en-US" dirty="0">
                <a:latin typeface="Times New Roman" panose="02020603050405020304" pitchFamily="18" charset="0"/>
                <a:cs typeface="Times New Roman" panose="02020603050405020304" pitchFamily="18" charset="0"/>
              </a:rPr>
              <a:t>all development banks and most international aid agencies.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EIA </a:t>
            </a:r>
            <a:r>
              <a:rPr lang="en-US" dirty="0">
                <a:latin typeface="Times New Roman" panose="02020603050405020304" pitchFamily="18" charset="0"/>
                <a:cs typeface="Times New Roman" panose="02020603050405020304" pitchFamily="18" charset="0"/>
              </a:rPr>
              <a:t>has also </a:t>
            </a:r>
            <a:r>
              <a:rPr lang="en-US" dirty="0" smtClean="0">
                <a:latin typeface="Times New Roman" panose="02020603050405020304" pitchFamily="18" charset="0"/>
                <a:cs typeface="Times New Roman" panose="02020603050405020304" pitchFamily="18" charset="0"/>
              </a:rPr>
              <a:t>evolved/advanced significantly</a:t>
            </a:r>
            <a:r>
              <a:rPr lang="en-US" dirty="0">
                <a:latin typeface="Times New Roman" panose="02020603050405020304" pitchFamily="18" charset="0"/>
                <a:cs typeface="Times New Roman" panose="02020603050405020304" pitchFamily="18" charset="0"/>
              </a:rPr>
              <a:t>, driven by improvements in law, procedure and methodology.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Major trends in </a:t>
            </a:r>
            <a:r>
              <a:rPr lang="en-US" dirty="0">
                <a:latin typeface="Times New Roman" panose="02020603050405020304" pitchFamily="18" charset="0"/>
                <a:cs typeface="Times New Roman" panose="02020603050405020304" pitchFamily="18" charset="0"/>
              </a:rPr>
              <a:t>EIA process development are summarized in table below.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Except </a:t>
            </a:r>
            <a:r>
              <a:rPr lang="en-US" dirty="0">
                <a:latin typeface="Times New Roman" panose="02020603050405020304" pitchFamily="18" charset="0"/>
                <a:cs typeface="Times New Roman" panose="02020603050405020304" pitchFamily="18" charset="0"/>
              </a:rPr>
              <a:t>for the </a:t>
            </a:r>
            <a:r>
              <a:rPr lang="en-US" dirty="0" smtClean="0">
                <a:latin typeface="Times New Roman" panose="02020603050405020304" pitchFamily="18" charset="0"/>
                <a:cs typeface="Times New Roman" panose="02020603050405020304" pitchFamily="18" charset="0"/>
              </a:rPr>
              <a:t>early pioneers</a:t>
            </a:r>
            <a:r>
              <a:rPr lang="en-US" dirty="0">
                <a:latin typeface="Times New Roman" panose="02020603050405020304" pitchFamily="18" charset="0"/>
                <a:cs typeface="Times New Roman" panose="02020603050405020304" pitchFamily="18" charset="0"/>
              </a:rPr>
              <a:t>, the phases and timescales identified in the table below do not </a:t>
            </a:r>
            <a:r>
              <a:rPr lang="en-US" dirty="0" smtClean="0">
                <a:latin typeface="Times New Roman" panose="02020603050405020304" pitchFamily="18" charset="0"/>
                <a:cs typeface="Times New Roman" panose="02020603050405020304" pitchFamily="18" charset="0"/>
              </a:rPr>
              <a:t>necessarily correspond </a:t>
            </a:r>
            <a:r>
              <a:rPr lang="en-US" dirty="0">
                <a:latin typeface="Times New Roman" panose="02020603050405020304" pitchFamily="18" charset="0"/>
                <a:cs typeface="Times New Roman" panose="02020603050405020304" pitchFamily="18" charset="0"/>
              </a:rPr>
              <a:t>to the development of EIA in particular countries.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all countries </a:t>
            </a:r>
            <a:r>
              <a:rPr lang="en-US" dirty="0" smtClean="0">
                <a:latin typeface="Times New Roman" panose="02020603050405020304" pitchFamily="18" charset="0"/>
                <a:cs typeface="Times New Roman" panose="02020603050405020304" pitchFamily="18" charset="0"/>
              </a:rPr>
              <a:t>more strategic</a:t>
            </a:r>
            <a:r>
              <a:rPr lang="en-US" dirty="0">
                <a:latin typeface="Times New Roman" panose="02020603050405020304" pitchFamily="18" charset="0"/>
                <a:cs typeface="Times New Roman" panose="02020603050405020304" pitchFamily="18" charset="0"/>
              </a:rPr>
              <a:t>, sustainability- based approaches are still at a relatively early stage.</a:t>
            </a:r>
          </a:p>
        </p:txBody>
      </p:sp>
    </p:spTree>
    <p:extLst>
      <p:ext uri="{BB962C8B-B14F-4D97-AF65-F5344CB8AC3E}">
        <p14:creationId xmlns:p14="http://schemas.microsoft.com/office/powerpoint/2010/main" val="3132940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533400"/>
          </a:xfrm>
        </p:spPr>
        <p:txBody>
          <a:bodyPr>
            <a:noAutofit/>
          </a:bodyPr>
          <a:lstStyle/>
          <a:p>
            <a:pPr algn="l"/>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rPr>
              <a:t>Major trends in </a:t>
            </a:r>
            <a:r>
              <a:rPr lang="en-US" sz="20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EIA</a:t>
            </a:r>
            <a:br>
              <a:rPr lang="en-US" sz="20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br>
            <a:r>
              <a:rPr lang="en-US" sz="1600" i="1" dirty="0" smtClean="0">
                <a:effectLst>
                  <a:outerShdw blurRad="38100" dist="38100" dir="2700000" algn="tl">
                    <a:srgbClr val="000000">
                      <a:alpha val="43137"/>
                    </a:srgbClr>
                  </a:outerShdw>
                </a:effectLst>
              </a:rPr>
              <a:t>Source</a:t>
            </a:r>
            <a:r>
              <a:rPr lang="en-US" sz="1600" i="1" dirty="0">
                <a:effectLst>
                  <a:outerShdw blurRad="38100" dist="38100" dir="2700000" algn="tl">
                    <a:srgbClr val="000000">
                      <a:alpha val="43137"/>
                    </a:srgbClr>
                  </a:outerShdw>
                </a:effectLst>
              </a:rPr>
              <a:t>: updated and amended from Sadler, 1996</a:t>
            </a:r>
            <a:endParaRPr lang="en-US" sz="1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534840"/>
              </p:ext>
            </p:extLst>
          </p:nvPr>
        </p:nvGraphicFramePr>
        <p:xfrm>
          <a:off x="76200" y="533401"/>
          <a:ext cx="8991599" cy="5825363"/>
        </p:xfrm>
        <a:graphic>
          <a:graphicData uri="http://schemas.openxmlformats.org/drawingml/2006/table">
            <a:tbl>
              <a:tblPr firstRow="1" firstCol="1" bandRow="1">
                <a:tableStyleId>{5940675A-B579-460E-94D1-54222C63F5DA}</a:tableStyleId>
              </a:tblPr>
              <a:tblGrid>
                <a:gridCol w="1676400"/>
                <a:gridCol w="1066800"/>
                <a:gridCol w="6248399"/>
              </a:tblGrid>
              <a:tr h="321182">
                <a:tc>
                  <a:txBody>
                    <a:bodyPr/>
                    <a:lstStyle/>
                    <a:p>
                      <a:pPr marL="0" marR="0" algn="ctr">
                        <a:lnSpc>
                          <a:spcPct val="107000"/>
                        </a:lnSpc>
                        <a:spcBef>
                          <a:spcPts val="0"/>
                        </a:spcBef>
                        <a:spcAft>
                          <a:spcPts val="0"/>
                        </a:spcAft>
                      </a:pPr>
                      <a:r>
                        <a:rPr lang="en-US"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Phase</a:t>
                      </a:r>
                      <a:endParaRPr lang="en-US" sz="1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Time</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Key Events</a:t>
                      </a:r>
                      <a:endParaRPr lang="en-US"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20409">
                <a:tc>
                  <a:txBody>
                    <a:bodyPr/>
                    <a:lstStyle/>
                    <a:p>
                      <a:pPr algn="l"/>
                      <a:r>
                        <a:rPr lang="en-US" sz="20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Introduction and</a:t>
                      </a:r>
                    </a:p>
                    <a:p>
                      <a:pPr algn="l"/>
                      <a:r>
                        <a:rPr lang="en-US" sz="20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early</a:t>
                      </a:r>
                    </a:p>
                    <a:p>
                      <a:pPr algn="l"/>
                      <a:r>
                        <a:rPr lang="en-US" sz="20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development</a:t>
                      </a: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1970-1975</a:t>
                      </a:r>
                      <a:endParaRPr lang="en-US" sz="2000" b="1"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1400" dirty="0">
                          <a:effectLst/>
                          <a:latin typeface="Times New Roman" panose="02020603050405020304" pitchFamily="18" charset="0"/>
                          <a:cs typeface="Times New Roman" panose="02020603050405020304" pitchFamily="18" charset="0"/>
                        </a:rPr>
                        <a:t> </a:t>
                      </a:r>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Mandate and foundations of EIA established in the USA; then adopted by a few other countries (e.g. Australia, Canada, New Zealand); basic concept, procedure and methodology still apply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20920">
                <a:tc>
                  <a:txBody>
                    <a:bodyPr/>
                    <a:lstStyle/>
                    <a:p>
                      <a:pPr algn="l"/>
                      <a:r>
                        <a:rPr lang="en-US" sz="1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Increasing scope and</a:t>
                      </a:r>
                    </a:p>
                    <a:p>
                      <a:pPr algn="l"/>
                      <a:r>
                        <a:rPr lang="en-US" sz="24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sophistication</a:t>
                      </a:r>
                    </a:p>
                  </a:txBody>
                  <a:tcPr marL="68580" marR="68580" marT="0" marB="0"/>
                </a:tc>
                <a:tc>
                  <a:txBody>
                    <a:bodyPr/>
                    <a:lstStyle/>
                    <a:p>
                      <a:r>
                        <a:rPr lang="en-US" sz="20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Mid ,70s to early, 80s</a:t>
                      </a:r>
                      <a:endParaRPr lang="en-US" sz="1200" b="1"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dirty="0">
                          <a:effectLst/>
                          <a:latin typeface="Times New Roman" panose="02020603050405020304" pitchFamily="18" charset="0"/>
                          <a:cs typeface="Times New Roman" panose="02020603050405020304" pitchFamily="18" charset="0"/>
                        </a:rPr>
                        <a:t> </a:t>
                      </a:r>
                      <a:r>
                        <a:rPr lang="en-US" sz="2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More advanced techniques (e.g. risk assessment); guidance on process implementation (e.g. screening and scoping); social impacts considered; public inquiries and reviews drive innovations in leading countries; take up of EIA still limited but includes developing countries (e.g. China, Thailand and the Philippines)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15976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533400"/>
          </a:xfrm>
        </p:spPr>
        <p:txBody>
          <a:bodyPr>
            <a:noAutofit/>
          </a:bodyPr>
          <a:lstStyle/>
          <a:p>
            <a:pPr algn="l"/>
            <a:r>
              <a:rPr lang="en-US" sz="2000" b="1" dirty="0">
                <a:solidFill>
                  <a:srgbClr val="003399"/>
                </a:solidFill>
                <a:effectLst>
                  <a:outerShdw blurRad="38100" dist="38100" dir="2700000" algn="tl">
                    <a:srgbClr val="000000">
                      <a:alpha val="43137"/>
                    </a:srgbClr>
                  </a:outerShdw>
                </a:effectLst>
                <a:latin typeface="Times New Roman" panose="02020603050405020304" pitchFamily="18" charset="0"/>
              </a:rPr>
              <a:t>Major trends in </a:t>
            </a:r>
            <a:r>
              <a:rPr lang="en-US" sz="20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EIA</a:t>
            </a:r>
            <a:br>
              <a:rPr lang="en-US" sz="20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br>
            <a:r>
              <a:rPr lang="en-US" sz="1600" i="1" dirty="0" smtClean="0">
                <a:effectLst>
                  <a:outerShdw blurRad="38100" dist="38100" dir="2700000" algn="tl">
                    <a:srgbClr val="000000">
                      <a:alpha val="43137"/>
                    </a:srgbClr>
                  </a:outerShdw>
                </a:effectLst>
              </a:rPr>
              <a:t>Source</a:t>
            </a:r>
            <a:r>
              <a:rPr lang="en-US" sz="1600" i="1" dirty="0">
                <a:effectLst>
                  <a:outerShdw blurRad="38100" dist="38100" dir="2700000" algn="tl">
                    <a:srgbClr val="000000">
                      <a:alpha val="43137"/>
                    </a:srgbClr>
                  </a:outerShdw>
                </a:effectLst>
              </a:rPr>
              <a:t>: updated and amended from Sadler, 1996</a:t>
            </a:r>
            <a:endParaRPr lang="en-US" sz="1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5521887"/>
              </p:ext>
            </p:extLst>
          </p:nvPr>
        </p:nvGraphicFramePr>
        <p:xfrm>
          <a:off x="76200" y="533399"/>
          <a:ext cx="8991599" cy="6083416"/>
        </p:xfrm>
        <a:graphic>
          <a:graphicData uri="http://schemas.openxmlformats.org/drawingml/2006/table">
            <a:tbl>
              <a:tblPr firstRow="1" firstCol="1" bandRow="1">
                <a:tableStyleId>{5940675A-B579-460E-94D1-54222C63F5DA}</a:tableStyleId>
              </a:tblPr>
              <a:tblGrid>
                <a:gridCol w="1828800"/>
                <a:gridCol w="914400"/>
                <a:gridCol w="6248399"/>
              </a:tblGrid>
              <a:tr h="381001">
                <a:tc>
                  <a:txBody>
                    <a:bodyPr/>
                    <a:lstStyle/>
                    <a:p>
                      <a:pPr marL="0" marR="0" algn="ctr">
                        <a:lnSpc>
                          <a:spcPct val="107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Phase</a:t>
                      </a:r>
                      <a:endParaRPr lang="en-US" sz="1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Time</a:t>
                      </a:r>
                      <a:endPar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i="0" u="none" strike="noStrike" kern="12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Key Events</a:t>
                      </a:r>
                      <a:endParaRPr lang="en-US" sz="1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42272">
                <a:tc>
                  <a:txBody>
                    <a:bodyPr/>
                    <a:lstStyle/>
                    <a:p>
                      <a:r>
                        <a:rPr lang="en-US" sz="28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Process</a:t>
                      </a:r>
                    </a:p>
                    <a:p>
                      <a:r>
                        <a:rPr lang="en-US" sz="28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Strengthening and integration</a:t>
                      </a:r>
                    </a:p>
                  </a:txBody>
                  <a:tcPr marL="68580" marR="68580" marT="0" marB="0"/>
                </a:tc>
                <a:tc>
                  <a:txBody>
                    <a:bodyPr/>
                    <a:lstStyle/>
                    <a:p>
                      <a:pPr algn="just"/>
                      <a:r>
                        <a:rPr lang="en-US" sz="1800" b="1"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Early, 80.s to Early, 90s</a:t>
                      </a:r>
                      <a:endParaRPr lang="en-US" sz="1800" b="1"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800" b="1" dirty="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2000" b="0" i="0" u="none" strike="noStrike" kern="1200" baseline="0" smtClean="0">
                          <a:solidFill>
                            <a:schemeClr val="tx1"/>
                          </a:solidFill>
                          <a:latin typeface="Times New Roman" panose="02020603050405020304" pitchFamily="18" charset="0"/>
                          <a:ea typeface="+mn-ea"/>
                          <a:cs typeface="Times New Roman" panose="02020603050405020304" pitchFamily="18" charset="0"/>
                        </a:rPr>
                        <a:t>Review </a:t>
                      </a: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of EIA practice and experience; scientific and institutional frameworks of EIA updated; coordination of EIA with other processes, (e.g. project appraisal, land use planning); ecosystem level changes and cumulative effects begin to be addressed; attention given to monitoring and other follow-up mechanisms. Many more </a:t>
                      </a:r>
                      <a:r>
                        <a:rPr lang="en-US" sz="2000" b="0" i="0" u="none" strike="noStrike" kern="1200" baseline="0" smtClean="0">
                          <a:solidFill>
                            <a:schemeClr val="tx1"/>
                          </a:solidFill>
                          <a:latin typeface="Times New Roman" panose="02020603050405020304" pitchFamily="18" charset="0"/>
                          <a:ea typeface="+mn-ea"/>
                          <a:cs typeface="Times New Roman" panose="02020603050405020304" pitchFamily="18" charset="0"/>
                        </a:rPr>
                        <a:t>countries adopt EIA</a:t>
                      </a: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the European Community and the </a:t>
                      </a:r>
                      <a:r>
                        <a:rPr lang="en-US" sz="2000" b="0" i="0" u="none" strike="noStrike" kern="1200" baseline="0" smtClean="0">
                          <a:solidFill>
                            <a:schemeClr val="tx1"/>
                          </a:solidFill>
                          <a:latin typeface="Times New Roman" panose="02020603050405020304" pitchFamily="18" charset="0"/>
                          <a:ea typeface="+mn-ea"/>
                          <a:cs typeface="Times New Roman" panose="02020603050405020304" pitchFamily="18" charset="0"/>
                        </a:rPr>
                        <a:t>World Bank respectively </a:t>
                      </a: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establish </a:t>
                      </a:r>
                      <a:r>
                        <a:rPr lang="en-US" sz="2000" b="0" i="0" u="none" strike="noStrike" kern="1200" baseline="0" smtClean="0">
                          <a:solidFill>
                            <a:schemeClr val="tx1"/>
                          </a:solidFill>
                          <a:latin typeface="Times New Roman" panose="02020603050405020304" pitchFamily="18" charset="0"/>
                          <a:ea typeface="+mn-ea"/>
                          <a:cs typeface="Times New Roman" panose="02020603050405020304" pitchFamily="18" charset="0"/>
                        </a:rPr>
                        <a:t>supra-national and international </a:t>
                      </a: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lending requirements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48865">
                <a:tc>
                  <a:txBody>
                    <a:bodyPr/>
                    <a:lstStyle/>
                    <a:p>
                      <a:r>
                        <a:rPr lang="en-US" sz="1600" dirty="0">
                          <a:solidFill>
                            <a:srgbClr val="003399"/>
                          </a:solidFill>
                          <a:effectLst/>
                          <a:latin typeface="Times New Roman" panose="02020603050405020304" pitchFamily="18" charset="0"/>
                          <a:cs typeface="Times New Roman" panose="02020603050405020304" pitchFamily="18" charset="0"/>
                        </a:rPr>
                        <a:t> </a:t>
                      </a:r>
                      <a:r>
                        <a:rPr lang="en-US" sz="32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Strategic and</a:t>
                      </a:r>
                    </a:p>
                    <a:p>
                      <a:r>
                        <a:rPr lang="en-US" sz="32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sustainability</a:t>
                      </a:r>
                    </a:p>
                    <a:p>
                      <a:r>
                        <a:rPr lang="en-US" sz="32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orientation</a:t>
                      </a: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400" b="0" i="0" u="none" strike="noStrike" kern="1200" baseline="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Early,90s to date</a:t>
                      </a:r>
                      <a:endParaRPr lang="en-US" sz="1400" dirty="0" smtClean="0">
                        <a:solidFill>
                          <a:srgbClr val="0033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2400" b="0"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a:t>
                      </a:r>
                      <a:r>
                        <a:rPr lang="en-US" sz="2000" b="0"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IA aspects enshrined in international agreements (see Section 2-Law, policy and institutional arrangements); marked increase in international </a:t>
                      </a: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training, capacity &amp; building and networking activities; development of strategic environmental assessment (SEA) of policies and plans; inclusion of sustainability concepts and criteria in EIA and SEA practice; EIA applied in all OECD countries and large number of developing and transitional countries.</a:t>
                      </a:r>
                      <a:endParaRPr lang="en-US" sz="1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0870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629400"/>
          </a:xfrm>
        </p:spPr>
        <p:txBody>
          <a:bodyPr>
            <a:normAutofit lnSpcReduction="10000"/>
          </a:bodyPr>
          <a:lstStyle/>
          <a:p>
            <a:pPr marL="225425" lvl="0" indent="-225425">
              <a:buFont typeface="Wingdings" pitchFamily="2" charset="2"/>
              <a:buChar char="§"/>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a:t>
            </a:r>
            <a:r>
              <a:rPr lang="en-US" sz="4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has continuously acquired a greater importance through  understanding it as an integrated part of the planning process devoted to the </a:t>
            </a:r>
            <a:r>
              <a:rPr lang="en-US" sz="36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identification, quantification and qualification of environmental impacts</a:t>
            </a:r>
            <a:r>
              <a:rPr lang="en-US" sz="36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due to the development of a plan or a project as well as the definition of policies and strategies to </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 and control the </a:t>
            </a:r>
            <a:r>
              <a:rPr lang="en-US"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impacts</a:t>
            </a:r>
            <a:endPar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5425" lvl="0" indent="-225425">
              <a:buFont typeface="Wingdings" pitchFamily="2" charset="2"/>
              <a:buChar char="§"/>
            </a:pPr>
            <a:r>
              <a:rPr lang="en-US" sz="40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now increasingly being seen and used within the wider context of serving sustainable development </a:t>
            </a:r>
            <a:r>
              <a:rPr lang="en-US" sz="40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a:t>
            </a:r>
          </a:p>
          <a:p>
            <a:pPr marL="0" indent="0">
              <a:buNone/>
            </a:pPr>
            <a:endParaRPr lang="en-US" dirty="0"/>
          </a:p>
        </p:txBody>
      </p:sp>
    </p:spTree>
    <p:extLst>
      <p:ext uri="{BB962C8B-B14F-4D97-AF65-F5344CB8AC3E}">
        <p14:creationId xmlns:p14="http://schemas.microsoft.com/office/powerpoint/2010/main" val="3871120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705600"/>
          </a:xfrm>
        </p:spPr>
        <p:txBody>
          <a:bodyPr>
            <a:normAutofit/>
          </a:bodyPr>
          <a:lstStyle/>
          <a:p>
            <a:r>
              <a:rPr lang="en-US" sz="3900" dirty="0">
                <a:latin typeface="Times New Roman" panose="02020603050405020304" pitchFamily="18" charset="0"/>
                <a:cs typeface="Times New Roman" panose="02020603050405020304" pitchFamily="18" charset="0"/>
              </a:rPr>
              <a:t>To date, EIA has been applied primarily at the project-level. </a:t>
            </a:r>
            <a:endParaRPr lang="en-US" sz="3900" dirty="0" smtClean="0">
              <a:latin typeface="Times New Roman" panose="02020603050405020304" pitchFamily="18" charset="0"/>
              <a:cs typeface="Times New Roman" panose="02020603050405020304" pitchFamily="18" charset="0"/>
            </a:endParaRPr>
          </a:p>
          <a:p>
            <a:r>
              <a:rPr lang="en-US" sz="3900" dirty="0" smtClean="0">
                <a:latin typeface="Times New Roman" panose="02020603050405020304" pitchFamily="18" charset="0"/>
                <a:cs typeface="Times New Roman" panose="02020603050405020304" pitchFamily="18" charset="0"/>
              </a:rPr>
              <a:t>This first generation process </a:t>
            </a:r>
            <a:r>
              <a:rPr lang="en-US" sz="3900" dirty="0">
                <a:latin typeface="Times New Roman" panose="02020603050405020304" pitchFamily="18" charset="0"/>
                <a:cs typeface="Times New Roman" panose="02020603050405020304" pitchFamily="18" charset="0"/>
              </a:rPr>
              <a:t>is now complemented by SEA of policies, plans and </a:t>
            </a:r>
            <a:r>
              <a:rPr lang="en-US" sz="3900" dirty="0" err="1">
                <a:latin typeface="Times New Roman" panose="02020603050405020304" pitchFamily="18" charset="0"/>
                <a:cs typeface="Times New Roman" panose="02020603050405020304" pitchFamily="18" charset="0"/>
              </a:rPr>
              <a:t>programmes</a:t>
            </a:r>
            <a:r>
              <a:rPr lang="en-US" sz="3900" dirty="0">
                <a:latin typeface="Times New Roman" panose="02020603050405020304" pitchFamily="18" charset="0"/>
                <a:cs typeface="Times New Roman" panose="02020603050405020304" pitchFamily="18" charset="0"/>
              </a:rPr>
              <a:t>, and both </a:t>
            </a:r>
            <a:r>
              <a:rPr lang="en-US" sz="3900" dirty="0" smtClean="0">
                <a:latin typeface="Times New Roman" panose="02020603050405020304" pitchFamily="18" charset="0"/>
                <a:cs typeface="Times New Roman" panose="02020603050405020304" pitchFamily="18" charset="0"/>
              </a:rPr>
              <a:t>EIA and </a:t>
            </a:r>
            <a:r>
              <a:rPr lang="en-US" sz="3900" dirty="0">
                <a:latin typeface="Times New Roman" panose="02020603050405020304" pitchFamily="18" charset="0"/>
                <a:cs typeface="Times New Roman" panose="02020603050405020304" pitchFamily="18" charset="0"/>
              </a:rPr>
              <a:t>SEA are being adapted to bring a greater measure of .sustainability </a:t>
            </a:r>
            <a:r>
              <a:rPr lang="en-US" sz="3900" dirty="0" smtClean="0">
                <a:latin typeface="Times New Roman" panose="02020603050405020304" pitchFamily="18" charset="0"/>
                <a:cs typeface="Times New Roman" panose="02020603050405020304" pitchFamily="18" charset="0"/>
              </a:rPr>
              <a:t>assurance to development </a:t>
            </a:r>
            <a:r>
              <a:rPr lang="en-US" sz="3900" dirty="0">
                <a:latin typeface="Times New Roman" panose="02020603050405020304" pitchFamily="18" charset="0"/>
                <a:cs typeface="Times New Roman" panose="02020603050405020304" pitchFamily="18" charset="0"/>
              </a:rPr>
              <a:t>decision making. </a:t>
            </a:r>
            <a:endParaRPr lang="en-US" sz="3900" dirty="0" smtClean="0">
              <a:latin typeface="Times New Roman" panose="02020603050405020304" pitchFamily="18" charset="0"/>
              <a:cs typeface="Times New Roman" panose="02020603050405020304" pitchFamily="18" charset="0"/>
            </a:endParaRPr>
          </a:p>
          <a:p>
            <a:r>
              <a:rPr lang="en-US" sz="3900" dirty="0" smtClean="0">
                <a:latin typeface="Times New Roman" panose="02020603050405020304" pitchFamily="18" charset="0"/>
                <a:cs typeface="Times New Roman" panose="02020603050405020304" pitchFamily="18" charset="0"/>
              </a:rPr>
              <a:t>These </a:t>
            </a:r>
            <a:r>
              <a:rPr lang="en-US" sz="3900" dirty="0">
                <a:latin typeface="Times New Roman" panose="02020603050405020304" pitchFamily="18" charset="0"/>
                <a:cs typeface="Times New Roman" panose="02020603050405020304" pitchFamily="18" charset="0"/>
              </a:rPr>
              <a:t>trends have brought new perspectives on </a:t>
            </a:r>
            <a:r>
              <a:rPr lang="en-US" sz="3900" dirty="0" smtClean="0">
                <a:latin typeface="Times New Roman" panose="02020603050405020304" pitchFamily="18" charset="0"/>
                <a:cs typeface="Times New Roman" panose="02020603050405020304" pitchFamily="18" charset="0"/>
              </a:rPr>
              <a:t>what constitutes </a:t>
            </a:r>
            <a:r>
              <a:rPr lang="en-US" sz="3900" dirty="0">
                <a:latin typeface="Times New Roman" panose="02020603050405020304" pitchFamily="18" charset="0"/>
                <a:cs typeface="Times New Roman" panose="02020603050405020304" pitchFamily="18" charset="0"/>
              </a:rPr>
              <a:t>EIA good practice and effective performance.</a:t>
            </a:r>
          </a:p>
          <a:p>
            <a:pPr marL="0" indent="0">
              <a:buNone/>
            </a:pPr>
            <a:endParaRPr lang="en-US" dirty="0"/>
          </a:p>
        </p:txBody>
      </p:sp>
    </p:spTree>
    <p:extLst>
      <p:ext uri="{BB962C8B-B14F-4D97-AF65-F5344CB8AC3E}">
        <p14:creationId xmlns:p14="http://schemas.microsoft.com/office/powerpoint/2010/main" val="3981714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lvl="0"/>
            <a:r>
              <a:rPr lang="en-US" dirty="0">
                <a:solidFill>
                  <a:prstClr val="black"/>
                </a:solidFill>
                <a:latin typeface="Times New Roman" panose="02020603050405020304" pitchFamily="18" charset="0"/>
                <a:cs typeface="Times New Roman" panose="02020603050405020304" pitchFamily="18" charset="0"/>
              </a:rPr>
              <a:t>Recently, a number of reviews of these issues have been undertaken; including the International Study of the Effectiveness of Environmental Assessment (see Section A). It described basic and operational principles for the main steps and activities undertaken in the EIA process. </a:t>
            </a:r>
          </a:p>
          <a:p>
            <a:pPr lvl="0"/>
            <a:r>
              <a:rPr lang="en-US" dirty="0">
                <a:solidFill>
                  <a:prstClr val="black"/>
                </a:solidFill>
                <a:latin typeface="Times New Roman" panose="02020603050405020304" pitchFamily="18" charset="0"/>
                <a:cs typeface="Times New Roman" panose="02020603050405020304" pitchFamily="18" charset="0"/>
              </a:rPr>
              <a:t>The International Association for Impact Assessment (IAIA) and the Institute of Environmental Management and Assessment (IEMA) has drawn on these to prepare a statement of </a:t>
            </a:r>
            <a:r>
              <a:rPr lang="en-US" b="1" dirty="0">
                <a:solidFill>
                  <a:prstClr val="black"/>
                </a:solidFill>
                <a:latin typeface="Times New Roman" panose="02020603050405020304" pitchFamily="18" charset="0"/>
                <a:cs typeface="Times New Roman" panose="02020603050405020304" pitchFamily="18" charset="0"/>
              </a:rPr>
              <a:t>EIA Best Practice </a:t>
            </a:r>
            <a:r>
              <a:rPr lang="en-US" dirty="0">
                <a:solidFill>
                  <a:prstClr val="black"/>
                </a:solidFill>
                <a:latin typeface="Times New Roman" panose="02020603050405020304" pitchFamily="18" charset="0"/>
                <a:cs typeface="Times New Roman" panose="02020603050405020304" pitchFamily="18" charset="0"/>
              </a:rPr>
              <a:t>for reference and use by their members. </a:t>
            </a:r>
          </a:p>
          <a:p>
            <a:endParaRPr lang="en-US" dirty="0"/>
          </a:p>
        </p:txBody>
      </p:sp>
    </p:spTree>
    <p:extLst>
      <p:ext uri="{BB962C8B-B14F-4D97-AF65-F5344CB8AC3E}">
        <p14:creationId xmlns:p14="http://schemas.microsoft.com/office/powerpoint/2010/main" val="985263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839200" cy="6781800"/>
          </a:xfrm>
        </p:spPr>
        <p:txBody>
          <a:bodyPr>
            <a:noAutofit/>
          </a:bodyPr>
          <a:lstStyle/>
          <a:p>
            <a:pPr lvl="0"/>
            <a:r>
              <a:rPr lang="en-US" dirty="0">
                <a:solidFill>
                  <a:prstClr val="black"/>
                </a:solidFill>
                <a:latin typeface="Times New Roman" panose="02020603050405020304" pitchFamily="18" charset="0"/>
                <a:cs typeface="Times New Roman" panose="02020603050405020304" pitchFamily="18" charset="0"/>
              </a:rPr>
              <a:t>The Effectiveness Study identified three core values on which the EIA process is based:</a:t>
            </a:r>
          </a:p>
          <a:p>
            <a:pPr lvl="1"/>
            <a:r>
              <a:rPr lang="en-US" sz="3200" b="1" dirty="0">
                <a:solidFill>
                  <a:prstClr val="black"/>
                </a:solidFill>
                <a:latin typeface="Times New Roman" panose="02020603050405020304" pitchFamily="18" charset="0"/>
                <a:cs typeface="Times New Roman" panose="02020603050405020304" pitchFamily="18" charset="0"/>
              </a:rPr>
              <a:t>Integrity፡ </a:t>
            </a:r>
            <a:r>
              <a:rPr lang="en-US" sz="3200" dirty="0">
                <a:solidFill>
                  <a:prstClr val="black"/>
                </a:solidFill>
                <a:latin typeface="Times New Roman" panose="02020603050405020304" pitchFamily="18" charset="0"/>
                <a:cs typeface="Times New Roman" panose="02020603050405020304" pitchFamily="18" charset="0"/>
              </a:rPr>
              <a:t>the EIA process should meet internationally accepted requirements and standards of practice;</a:t>
            </a:r>
          </a:p>
          <a:p>
            <a:pPr lvl="1"/>
            <a:r>
              <a:rPr lang="en-US" sz="3200" b="1" dirty="0">
                <a:solidFill>
                  <a:prstClr val="black"/>
                </a:solidFill>
                <a:latin typeface="Times New Roman" panose="02020603050405020304" pitchFamily="18" charset="0"/>
                <a:cs typeface="Times New Roman" panose="02020603050405020304" pitchFamily="18" charset="0"/>
              </a:rPr>
              <a:t>Utility፡ </a:t>
            </a:r>
            <a:r>
              <a:rPr lang="en-US" sz="3200" dirty="0">
                <a:solidFill>
                  <a:prstClr val="black"/>
                </a:solidFill>
                <a:latin typeface="Times New Roman" panose="02020603050405020304" pitchFamily="18" charset="0"/>
                <a:cs typeface="Times New Roman" panose="02020603050405020304" pitchFamily="18" charset="0"/>
              </a:rPr>
              <a:t>the EIA process should provide the information which is sufficient and relevant for decision-making; and</a:t>
            </a:r>
          </a:p>
          <a:p>
            <a:pPr lvl="1"/>
            <a:r>
              <a:rPr lang="en-US" sz="3200" b="1" dirty="0">
                <a:solidFill>
                  <a:prstClr val="black"/>
                </a:solidFill>
                <a:latin typeface="Times New Roman" panose="02020603050405020304" pitchFamily="18" charset="0"/>
                <a:cs typeface="Times New Roman" panose="02020603050405020304" pitchFamily="18" charset="0"/>
              </a:rPr>
              <a:t>Sustainability፡ </a:t>
            </a:r>
            <a:r>
              <a:rPr lang="en-US" sz="3200" dirty="0">
                <a:solidFill>
                  <a:prstClr val="black"/>
                </a:solidFill>
                <a:latin typeface="Times New Roman" panose="02020603050405020304" pitchFamily="18" charset="0"/>
                <a:cs typeface="Times New Roman" panose="02020603050405020304" pitchFamily="18" charset="0"/>
              </a:rPr>
              <a:t>the EIA process should result in the implementation of environmental safeguards which are sufficient to mitigate serious adverse effects and avoid irreversible loss of resource and ecosystem functions.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745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592763"/>
          </a:xfrm>
        </p:spPr>
        <p:txBody>
          <a:bodyPr>
            <a:normAutofit lnSpcReduction="10000"/>
          </a:bodyPr>
          <a:lstStyle/>
          <a:p>
            <a:r>
              <a:rPr lang="en-US" dirty="0">
                <a:latin typeface="Times New Roman" panose="02020603050405020304" pitchFamily="18" charset="0"/>
                <a:cs typeface="Times New Roman" panose="02020603050405020304" pitchFamily="18" charset="0"/>
              </a:rPr>
              <a:t>Basic or guiding principles of EIA good practice are listed in the table below.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These are applicable </a:t>
            </a:r>
            <a:r>
              <a:rPr lang="en-US" dirty="0">
                <a:latin typeface="Times New Roman" panose="02020603050405020304" pitchFamily="18" charset="0"/>
                <a:cs typeface="Times New Roman" panose="02020603050405020304" pitchFamily="18" charset="0"/>
              </a:rPr>
              <a:t>to all types of proposals and by all EIA systems.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applying or referring </a:t>
            </a:r>
            <a:r>
              <a:rPr lang="en-US" dirty="0" smtClean="0">
                <a:latin typeface="Times New Roman" panose="02020603050405020304" pitchFamily="18" charset="0"/>
                <a:cs typeface="Times New Roman" panose="02020603050405020304" pitchFamily="18" charset="0"/>
              </a:rPr>
              <a:t>to them</a:t>
            </a:r>
            <a:r>
              <a:rPr lang="en-US" dirty="0">
                <a:latin typeface="Times New Roman" panose="02020603050405020304" pitchFamily="18" charset="0"/>
                <a:cs typeface="Times New Roman" panose="02020603050405020304" pitchFamily="18" charset="0"/>
              </a:rPr>
              <a:t>, it is important to consider the principles as a single package, recognizing </a:t>
            </a:r>
            <a:r>
              <a:rPr lang="en-US" dirty="0" smtClean="0">
                <a:latin typeface="Times New Roman" panose="02020603050405020304" pitchFamily="18" charset="0"/>
                <a:cs typeface="Times New Roman" panose="02020603050405020304" pitchFamily="18" charset="0"/>
              </a:rPr>
              <a:t>their varying </a:t>
            </a:r>
            <a:r>
              <a:rPr lang="en-US" dirty="0">
                <a:latin typeface="Times New Roman" panose="02020603050405020304" pitchFamily="18" charset="0"/>
                <a:cs typeface="Times New Roman" panose="02020603050405020304" pitchFamily="18" charset="0"/>
              </a:rPr>
              <a:t>interrelationships.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some principles overlap (e.g., transparent </a:t>
            </a:r>
            <a:r>
              <a:rPr lang="en-US" dirty="0" smtClean="0">
                <a:latin typeface="Times New Roman" panose="02020603050405020304" pitchFamily="18" charset="0"/>
                <a:cs typeface="Times New Roman" panose="02020603050405020304" pitchFamily="18" charset="0"/>
              </a:rPr>
              <a:t>and participative</a:t>
            </a:r>
            <a:r>
              <a:rPr lang="en-US" dirty="0">
                <a:latin typeface="Times New Roman" panose="02020603050405020304" pitchFamily="18" charset="0"/>
                <a:cs typeface="Times New Roman" panose="02020603050405020304" pitchFamily="18" charset="0"/>
              </a:rPr>
              <a:t>); others may be counteracting if considered without reference to the </a:t>
            </a:r>
            <a:r>
              <a:rPr lang="en-US" dirty="0" smtClean="0">
                <a:latin typeface="Times New Roman" panose="02020603050405020304" pitchFamily="18" charset="0"/>
                <a:cs typeface="Times New Roman" panose="02020603050405020304" pitchFamily="18" charset="0"/>
              </a:rPr>
              <a:t>broader framework </a:t>
            </a:r>
            <a:r>
              <a:rPr lang="en-US" dirty="0">
                <a:latin typeface="Times New Roman" panose="02020603050405020304" pitchFamily="18" charset="0"/>
                <a:cs typeface="Times New Roman" panose="02020603050405020304" pitchFamily="18" charset="0"/>
              </a:rPr>
              <a:t>(e.g. rigor and efficiency).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principles should be applied as part of </a:t>
            </a:r>
            <a:r>
              <a:rPr lang="en-US" dirty="0" smtClean="0">
                <a:latin typeface="Times New Roman" panose="02020603050405020304" pitchFamily="18" charset="0"/>
                <a:cs typeface="Times New Roman" panose="02020603050405020304" pitchFamily="18" charset="0"/>
              </a:rPr>
              <a:t>a systematic </a:t>
            </a:r>
            <a:r>
              <a:rPr lang="en-US" dirty="0">
                <a:latin typeface="Times New Roman" panose="02020603050405020304" pitchFamily="18" charset="0"/>
                <a:cs typeface="Times New Roman" panose="02020603050405020304" pitchFamily="18" charset="0"/>
              </a:rPr>
              <a:t>and balanced approach, having regard to the context and circumstances.</a:t>
            </a:r>
          </a:p>
        </p:txBody>
      </p:sp>
    </p:spTree>
    <p:extLst>
      <p:ext uri="{BB962C8B-B14F-4D97-AF65-F5344CB8AC3E}">
        <p14:creationId xmlns:p14="http://schemas.microsoft.com/office/powerpoint/2010/main" val="1464175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09600"/>
          </a:xfrm>
        </p:spPr>
        <p:txBody>
          <a:bodyPr>
            <a:noAutofit/>
          </a:bodyPr>
          <a:lstStyle/>
          <a:p>
            <a:pPr algn="l"/>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rPr>
              <a:t>Guiding principles of EIA good </a:t>
            </a:r>
            <a:r>
              <a:rPr lang="en-US" sz="24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practice</a:t>
            </a:r>
            <a:r>
              <a:rPr lang="en-US" sz="2000" b="1" dirty="0" smtClean="0">
                <a:latin typeface="Times New Roman" panose="02020603050405020304" pitchFamily="18" charset="0"/>
              </a:rPr>
              <a:t/>
            </a:r>
            <a:br>
              <a:rPr lang="en-US" sz="2000" b="1" dirty="0" smtClean="0">
                <a:latin typeface="Times New Roman" panose="02020603050405020304" pitchFamily="18" charset="0"/>
              </a:rPr>
            </a:br>
            <a:r>
              <a:rPr lang="en-US" sz="1800" i="1" dirty="0"/>
              <a:t>Source: Sadler, 1996; IAIA and IEMA, 1999.</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8567374"/>
              </p:ext>
            </p:extLst>
          </p:nvPr>
        </p:nvGraphicFramePr>
        <p:xfrm>
          <a:off x="0" y="685800"/>
          <a:ext cx="9067800" cy="5927662"/>
        </p:xfrm>
        <a:graphic>
          <a:graphicData uri="http://schemas.openxmlformats.org/drawingml/2006/table">
            <a:tbl>
              <a:tblPr firstRow="1" firstCol="1" bandRow="1">
                <a:tableStyleId>{5940675A-B579-460E-94D1-54222C63F5DA}</a:tableStyleId>
              </a:tblPr>
              <a:tblGrid>
                <a:gridCol w="1158933"/>
                <a:gridCol w="7908867"/>
              </a:tblGrid>
              <a:tr h="738994">
                <a:tc>
                  <a:txBody>
                    <a:bodyPr/>
                    <a:lstStyle/>
                    <a:p>
                      <a:pPr marL="0" marR="0">
                        <a:lnSpc>
                          <a:spcPct val="107000"/>
                        </a:lnSpc>
                        <a:spcBef>
                          <a:spcPts val="0"/>
                        </a:spcBef>
                        <a:spcAft>
                          <a:spcPts val="0"/>
                        </a:spcAft>
                      </a:pPr>
                      <a:r>
                        <a:rPr lang="en-US" sz="1600" dirty="0">
                          <a:effectLst/>
                        </a:rPr>
                        <a:t> </a:t>
                      </a:r>
                      <a:r>
                        <a:rPr lang="en-US" sz="2800" b="1" i="0" u="none" strike="noStrike" kern="1200" baseline="0" dirty="0" smtClean="0">
                          <a:solidFill>
                            <a:schemeClr val="tx1"/>
                          </a:solidFill>
                          <a:latin typeface="+mn-lt"/>
                          <a:ea typeface="+mn-ea"/>
                          <a:cs typeface="+mn-cs"/>
                        </a:rPr>
                        <a:t>Principles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effectLst/>
                        </a:rPr>
                        <a:t> </a:t>
                      </a:r>
                      <a:r>
                        <a:rPr lang="en-US" sz="3200" b="1" i="0" u="none" strike="noStrike" kern="1200" baseline="0" dirty="0" smtClean="0">
                          <a:solidFill>
                            <a:schemeClr val="tx1"/>
                          </a:solidFill>
                          <a:latin typeface="+mn-lt"/>
                          <a:ea typeface="+mn-ea"/>
                          <a:cs typeface="+mn-cs"/>
                        </a:rPr>
                        <a:t>Practical application</a:t>
                      </a:r>
                      <a:endParaRPr lang="en-US"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59472">
                <a:tc>
                  <a:txBody>
                    <a:bodyPr/>
                    <a:lstStyle/>
                    <a:p>
                      <a:r>
                        <a:rPr lang="en-US" sz="2400" b="1" dirty="0">
                          <a:effectLst>
                            <a:outerShdw blurRad="38100" dist="38100" dir="2700000" algn="tl">
                              <a:srgbClr val="000000">
                                <a:alpha val="43137"/>
                              </a:srgbClr>
                            </a:outerShdw>
                          </a:effectLst>
                        </a:rPr>
                        <a:t> </a:t>
                      </a:r>
                      <a:r>
                        <a:rPr lang="en-US" sz="24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Purposive</a:t>
                      </a:r>
                    </a:p>
                  </a:txBody>
                  <a:tcPr marL="68580" marR="68580" marT="0" marB="0"/>
                </a:tc>
                <a:tc>
                  <a:txBody>
                    <a:bodyPr/>
                    <a:lstStyle/>
                    <a:p>
                      <a:r>
                        <a:rPr lang="en-US" sz="2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meet its aims of informing decision making and ensuring an appropriate level of environmental protection and human health.</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631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Focused</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concentrate on significant environmental effects, taking into account the issues that matter.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6314">
                <a:tc>
                  <a:txBody>
                    <a:bodyPr/>
                    <a:lstStyle/>
                    <a:p>
                      <a:pPr marL="0" marR="0">
                        <a:lnSpc>
                          <a:spcPct val="107000"/>
                        </a:lnSpc>
                        <a:spcBef>
                          <a:spcPts val="0"/>
                        </a:spcBef>
                        <a:spcAft>
                          <a:spcPts val="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Adaptive</a:t>
                      </a:r>
                      <a:endParaRPr lang="en-US"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be adjusted to the realities, issues and circumstances of the proposals under review.</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05947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Participative</a:t>
                      </a:r>
                    </a:p>
                    <a:p>
                      <a:pPr marL="0" marR="0">
                        <a:lnSpc>
                          <a:spcPct val="107000"/>
                        </a:lnSpc>
                        <a:spcBef>
                          <a:spcPts val="0"/>
                        </a:spcBef>
                        <a:spcAft>
                          <a:spcPts val="0"/>
                        </a:spcAft>
                      </a:pPr>
                      <a:endParaRPr lang="en-US"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8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provide appropriate opportunities to inform and involve the interested and affected publics, and their inputs and concerns should be addressed explicitly.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59221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09600"/>
          </a:xfrm>
        </p:spPr>
        <p:txBody>
          <a:bodyPr>
            <a:noAutofit/>
          </a:bodyPr>
          <a:lstStyle/>
          <a:p>
            <a:pPr algn="l"/>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rPr>
              <a:t>Guiding principles of EIA good </a:t>
            </a:r>
            <a:r>
              <a:rPr lang="en-US" sz="24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practice</a:t>
            </a:r>
            <a:r>
              <a:rPr lang="en-US" sz="2000" b="1" dirty="0" smtClean="0">
                <a:latin typeface="Times New Roman" panose="02020603050405020304" pitchFamily="18" charset="0"/>
              </a:rPr>
              <a:t/>
            </a:r>
            <a:br>
              <a:rPr lang="en-US" sz="2000" b="1" dirty="0" smtClean="0">
                <a:latin typeface="Times New Roman" panose="02020603050405020304" pitchFamily="18" charset="0"/>
              </a:rPr>
            </a:br>
            <a:r>
              <a:rPr lang="en-US" sz="1800" i="1" dirty="0"/>
              <a:t>Source: Sadler, 1996; IAIA and IEMA, 1999.</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4303391"/>
              </p:ext>
            </p:extLst>
          </p:nvPr>
        </p:nvGraphicFramePr>
        <p:xfrm>
          <a:off x="152400" y="685800"/>
          <a:ext cx="8686800" cy="5559552"/>
        </p:xfrm>
        <a:graphic>
          <a:graphicData uri="http://schemas.openxmlformats.org/drawingml/2006/table">
            <a:tbl>
              <a:tblPr firstRow="1" firstCol="1" bandRow="1">
                <a:tableStyleId>{5940675A-B579-460E-94D1-54222C63F5DA}</a:tableStyleId>
              </a:tblPr>
              <a:tblGrid>
                <a:gridCol w="1146361"/>
                <a:gridCol w="7540439"/>
              </a:tblGrid>
              <a:tr h="152400">
                <a:tc>
                  <a:txBody>
                    <a:bodyPr/>
                    <a:lstStyle/>
                    <a:p>
                      <a:pPr marL="0" marR="0">
                        <a:lnSpc>
                          <a:spcPct val="107000"/>
                        </a:lnSpc>
                        <a:spcBef>
                          <a:spcPts val="0"/>
                        </a:spcBef>
                        <a:spcAft>
                          <a:spcPts val="0"/>
                        </a:spcAft>
                      </a:pPr>
                      <a:r>
                        <a:rPr lang="en-US" sz="1200" dirty="0">
                          <a:effectLst/>
                        </a:rPr>
                        <a:t> </a:t>
                      </a:r>
                      <a:r>
                        <a:rPr lang="en-US" sz="2000" b="1" i="0" u="none" strike="noStrike" kern="1200" baseline="0" dirty="0" smtClean="0">
                          <a:solidFill>
                            <a:schemeClr val="tx1"/>
                          </a:solidFill>
                          <a:latin typeface="+mn-lt"/>
                          <a:ea typeface="+mn-ea"/>
                          <a:cs typeface="+mn-cs"/>
                        </a:rPr>
                        <a:t>Principles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a:effectLst/>
                        </a:rPr>
                        <a:t> </a:t>
                      </a:r>
                      <a:r>
                        <a:rPr lang="en-US" sz="2800" b="1" i="0" u="none" strike="noStrike" kern="1200" baseline="0" dirty="0" smtClean="0">
                          <a:solidFill>
                            <a:schemeClr val="tx1"/>
                          </a:solidFill>
                          <a:latin typeface="+mn-lt"/>
                          <a:ea typeface="+mn-ea"/>
                          <a:cs typeface="+mn-cs"/>
                        </a:rPr>
                        <a:t>Practical application</a:t>
                      </a:r>
                      <a:endParaRPr lang="en-US"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668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Transparent</a:t>
                      </a:r>
                    </a:p>
                  </a:txBody>
                  <a:tcPr marL="68580" marR="68580" marT="0" marB="0"/>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be a clear, easily understood and open process, with early notification procedure, access to documentation, and a public record of decisions taken and reasons for them.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6649">
                <a:tc>
                  <a:txBody>
                    <a:bodyPr/>
                    <a:lstStyle/>
                    <a:p>
                      <a:pPr marL="0" marR="0">
                        <a:lnSpc>
                          <a:spcPct val="107000"/>
                        </a:lnSpc>
                        <a:spcBef>
                          <a:spcPts val="0"/>
                        </a:spcBef>
                        <a:spcAft>
                          <a:spcPts val="0"/>
                        </a:spcAft>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Rigorous </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apply the .best practicable. methodologies to address the impacts and issues being investigated.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5546">
                <a:tc>
                  <a:txBody>
                    <a:bodyPr/>
                    <a:lstStyle/>
                    <a:p>
                      <a:pPr marL="0" marR="0">
                        <a:lnSpc>
                          <a:spcPct val="107000"/>
                        </a:lnSpc>
                        <a:spcBef>
                          <a:spcPts val="0"/>
                        </a:spcBef>
                        <a:spcAft>
                          <a:spcPts val="0"/>
                        </a:spcAft>
                      </a:pP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i="0" u="none" strike="noStrike"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Practical </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identify measures for impact mitigation that work and can be implemented.</a:t>
                      </a:r>
                    </a:p>
                  </a:txBody>
                  <a:tcPr marL="68580" marR="68580" marT="0" marB="0"/>
                </a:tc>
              </a:tr>
              <a:tr h="891754">
                <a:tc>
                  <a:txBody>
                    <a:bodyPr/>
                    <a:lstStyle/>
                    <a:p>
                      <a:pPr marL="0" marR="0">
                        <a:lnSpc>
                          <a:spcPct val="107000"/>
                        </a:lnSpc>
                        <a:spcBef>
                          <a:spcPts val="0"/>
                        </a:spcBef>
                        <a:spcAft>
                          <a:spcPts val="0"/>
                        </a:spcAft>
                      </a:pPr>
                      <a:r>
                        <a:rPr lang="en-US" sz="2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Credible</a:t>
                      </a:r>
                      <a:endPar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be carried out with professionalism, rigor, fairness, objectivity, impartiality and balance.</a:t>
                      </a:r>
                      <a:endParaRPr lang="en-US" sz="2400" dirty="0" smtClean="0">
                        <a:latin typeface="Times New Roman" panose="02020603050405020304" pitchFamily="18" charset="0"/>
                        <a:cs typeface="Times New Roman" panose="02020603050405020304" pitchFamily="18" charset="0"/>
                      </a:endParaRPr>
                    </a:p>
                    <a:p>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91754">
                <a:tc>
                  <a:txBody>
                    <a:bodyPr/>
                    <a:lstStyle/>
                    <a:p>
                      <a:r>
                        <a:rPr lang="en-US" sz="20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Efficient </a:t>
                      </a:r>
                      <a:endParaRPr lang="en-US" sz="20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EIA should impose the minimum cost burden on proponents consistent with meeting process requirements and objectives.</a:t>
                      </a:r>
                      <a:endParaRPr lang="en-US" sz="2400" dirty="0" smtClean="0">
                        <a:latin typeface="Times New Roman" panose="02020603050405020304" pitchFamily="18" charset="0"/>
                        <a:cs typeface="Times New Roman" panose="02020603050405020304" pitchFamily="18" charset="0"/>
                      </a:endParaRPr>
                    </a:p>
                    <a:p>
                      <a:endParaRPr lang="en-US" sz="2000" dirty="0"/>
                    </a:p>
                  </a:txBody>
                  <a:tcPr marL="68580" marR="68580" marT="0" marB="0"/>
                </a:tc>
              </a:tr>
            </a:tbl>
          </a:graphicData>
        </a:graphic>
      </p:graphicFrame>
    </p:spTree>
    <p:extLst>
      <p:ext uri="{BB962C8B-B14F-4D97-AF65-F5344CB8AC3E}">
        <p14:creationId xmlns:p14="http://schemas.microsoft.com/office/powerpoint/2010/main" val="2319825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r>
              <a:rPr lang="en-US" dirty="0">
                <a:latin typeface="Times New Roman" panose="02020603050405020304" pitchFamily="18" charset="0"/>
              </a:rPr>
              <a:t>Operating principles describe how the basic principles of EIA good practice should </a:t>
            </a:r>
            <a:r>
              <a:rPr lang="en-US" dirty="0" smtClean="0">
                <a:latin typeface="Times New Roman" panose="02020603050405020304" pitchFamily="18" charset="0"/>
              </a:rPr>
              <a:t>be implemented</a:t>
            </a:r>
            <a:r>
              <a:rPr lang="en-US" dirty="0">
                <a:latin typeface="Times New Roman" panose="02020603050405020304" pitchFamily="18" charset="0"/>
              </a:rPr>
              <a:t>. </a:t>
            </a:r>
            <a:endParaRPr lang="en-US" dirty="0" smtClean="0">
              <a:latin typeface="Times New Roman" panose="02020603050405020304" pitchFamily="18" charset="0"/>
            </a:endParaRPr>
          </a:p>
          <a:p>
            <a:r>
              <a:rPr lang="en-US" dirty="0" smtClean="0">
                <a:latin typeface="Times New Roman" panose="02020603050405020304" pitchFamily="18" charset="0"/>
              </a:rPr>
              <a:t>The </a:t>
            </a:r>
            <a:r>
              <a:rPr lang="en-US" dirty="0">
                <a:latin typeface="Times New Roman" panose="02020603050405020304" pitchFamily="18" charset="0"/>
              </a:rPr>
              <a:t>EIA Operating Principles provide initial guidance on how to </a:t>
            </a:r>
            <a:r>
              <a:rPr lang="en-US" dirty="0" smtClean="0">
                <a:latin typeface="Times New Roman" panose="02020603050405020304" pitchFamily="18" charset="0"/>
              </a:rPr>
              <a:t>undertake EIA </a:t>
            </a:r>
            <a:r>
              <a:rPr lang="en-US" dirty="0">
                <a:latin typeface="Times New Roman" panose="02020603050405020304" pitchFamily="18" charset="0"/>
              </a:rPr>
              <a:t>and what results practitioners should aim to deliver. </a:t>
            </a:r>
            <a:endParaRPr lang="en-US" dirty="0" smtClean="0">
              <a:latin typeface="Times New Roman" panose="02020603050405020304" pitchFamily="18" charset="0"/>
            </a:endParaRPr>
          </a:p>
          <a:p>
            <a:r>
              <a:rPr lang="en-US" dirty="0" smtClean="0">
                <a:latin typeface="Times New Roman" panose="02020603050405020304" pitchFamily="18" charset="0"/>
              </a:rPr>
              <a:t>When </a:t>
            </a:r>
            <a:r>
              <a:rPr lang="en-US" dirty="0">
                <a:latin typeface="Times New Roman" panose="02020603050405020304" pitchFamily="18" charset="0"/>
              </a:rPr>
              <a:t>applying these </a:t>
            </a:r>
            <a:r>
              <a:rPr lang="en-US" dirty="0" smtClean="0">
                <a:latin typeface="Times New Roman" panose="02020603050405020304" pitchFamily="18" charset="0"/>
              </a:rPr>
              <a:t>operating principles</a:t>
            </a:r>
            <a:r>
              <a:rPr lang="en-US" dirty="0">
                <a:latin typeface="Times New Roman" panose="02020603050405020304" pitchFamily="18" charset="0"/>
              </a:rPr>
              <a:t>, reference should be made to the framework of EIA legislation, procedure </a:t>
            </a:r>
            <a:r>
              <a:rPr lang="en-US" dirty="0" smtClean="0">
                <a:latin typeface="Times New Roman" panose="02020603050405020304" pitchFamily="18" charset="0"/>
              </a:rPr>
              <a:t>and guidance </a:t>
            </a:r>
            <a:r>
              <a:rPr lang="en-US" dirty="0">
                <a:latin typeface="Times New Roman" panose="02020603050405020304" pitchFamily="18" charset="0"/>
              </a:rPr>
              <a:t>that is in force in a country or jurisdiction. </a:t>
            </a:r>
            <a:endParaRPr lang="en-US" dirty="0" smtClean="0">
              <a:latin typeface="Times New Roman" panose="02020603050405020304" pitchFamily="18" charset="0"/>
            </a:endParaRPr>
          </a:p>
          <a:p>
            <a:r>
              <a:rPr lang="en-US" dirty="0" smtClean="0">
                <a:latin typeface="Times New Roman" panose="02020603050405020304" pitchFamily="18" charset="0"/>
              </a:rPr>
              <a:t>In </a:t>
            </a:r>
            <a:r>
              <a:rPr lang="en-US" dirty="0">
                <a:latin typeface="Times New Roman" panose="02020603050405020304" pitchFamily="18" charset="0"/>
              </a:rPr>
              <a:t>certain countries, the </a:t>
            </a:r>
            <a:r>
              <a:rPr lang="en-US" dirty="0" smtClean="0">
                <a:latin typeface="Times New Roman" panose="02020603050405020304" pitchFamily="18" charset="0"/>
              </a:rPr>
              <a:t>relatively early </a:t>
            </a:r>
            <a:r>
              <a:rPr lang="en-US" dirty="0">
                <a:latin typeface="Times New Roman" panose="02020603050405020304" pitchFamily="18" charset="0"/>
              </a:rPr>
              <a:t>stage of EIA process development or limited resources may constrain </a:t>
            </a:r>
            <a:r>
              <a:rPr lang="en-US" dirty="0" smtClean="0">
                <a:latin typeface="Times New Roman" panose="02020603050405020304" pitchFamily="18" charset="0"/>
              </a:rPr>
              <a:t>the application </a:t>
            </a:r>
            <a:r>
              <a:rPr lang="en-US" dirty="0">
                <a:latin typeface="Times New Roman" panose="02020603050405020304" pitchFamily="18" charset="0"/>
              </a:rPr>
              <a:t>of some of the operating principles.</a:t>
            </a:r>
            <a:endParaRPr lang="en-US" dirty="0"/>
          </a:p>
        </p:txBody>
      </p:sp>
    </p:spTree>
    <p:extLst>
      <p:ext uri="{BB962C8B-B14F-4D97-AF65-F5344CB8AC3E}">
        <p14:creationId xmlns:p14="http://schemas.microsoft.com/office/powerpoint/2010/main" val="3926585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381000"/>
          </a:xfrm>
        </p:spPr>
        <p:txBody>
          <a:bodyPr>
            <a:noAutofit/>
          </a:bodyPr>
          <a:lstStyle/>
          <a:p>
            <a:pPr algn="l"/>
            <a:r>
              <a:rPr lang="en-US" sz="3200" b="1" dirty="0" smtClean="0">
                <a:latin typeface="Times New Roman" panose="02020603050405020304" pitchFamily="18" charset="0"/>
                <a:cs typeface="Times New Roman" panose="02020603050405020304" pitchFamily="18" charset="0"/>
              </a:rPr>
              <a:t>Key </a:t>
            </a:r>
            <a:r>
              <a:rPr lang="en-US" sz="3200" b="1" dirty="0">
                <a:latin typeface="Times New Roman" panose="02020603050405020304" pitchFamily="18" charset="0"/>
                <a:cs typeface="Times New Roman" panose="02020603050405020304" pitchFamily="18" charset="0"/>
              </a:rPr>
              <a:t>elements of the EIA </a:t>
            </a:r>
            <a:r>
              <a:rPr lang="en-US" sz="3200" b="1" dirty="0" smtClean="0">
                <a:latin typeface="Times New Roman" panose="02020603050405020304" pitchFamily="18" charset="0"/>
                <a:cs typeface="Times New Roman" panose="02020603050405020304" pitchFamily="18" charset="0"/>
              </a:rPr>
              <a:t>process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09600"/>
            <a:ext cx="8839200" cy="6096000"/>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EIA </a:t>
            </a:r>
            <a:r>
              <a:rPr lang="en-US" dirty="0">
                <a:latin typeface="Times New Roman" panose="02020603050405020304" pitchFamily="18" charset="0"/>
                <a:cs typeface="Times New Roman" panose="02020603050405020304" pitchFamily="18" charset="0"/>
              </a:rPr>
              <a:t>systems can be described by reference to three components:</a:t>
            </a:r>
          </a:p>
          <a:p>
            <a:pPr marL="514350" indent="-514350">
              <a:buFont typeface="+mj-lt"/>
              <a:buAutoNum type="arabicPeriod"/>
            </a:pPr>
            <a:r>
              <a:rPr lang="en-US" sz="3500" dirty="0" smtClean="0">
                <a:latin typeface="Times New Roman" panose="02020603050405020304" pitchFamily="18" charset="0"/>
                <a:cs typeface="Times New Roman" panose="02020603050405020304" pitchFamily="18" charset="0"/>
              </a:rPr>
              <a:t>the </a:t>
            </a:r>
            <a:r>
              <a:rPr lang="en-US" sz="3500" dirty="0">
                <a:latin typeface="Times New Roman" panose="02020603050405020304" pitchFamily="18" charset="0"/>
                <a:cs typeface="Times New Roman" panose="02020603050405020304" pitchFamily="18" charset="0"/>
              </a:rPr>
              <a:t>legal and institutional framework of regulation, guidance and </a:t>
            </a:r>
            <a:r>
              <a:rPr lang="en-US" sz="3500" dirty="0" smtClean="0">
                <a:latin typeface="Times New Roman" panose="02020603050405020304" pitchFamily="18" charset="0"/>
                <a:cs typeface="Times New Roman" panose="02020603050405020304" pitchFamily="18" charset="0"/>
              </a:rPr>
              <a:t>procedure, which </a:t>
            </a:r>
            <a:r>
              <a:rPr lang="en-US" sz="3500" dirty="0">
                <a:latin typeface="Times New Roman" panose="02020603050405020304" pitchFamily="18" charset="0"/>
                <a:cs typeface="Times New Roman" panose="02020603050405020304" pitchFamily="18" charset="0"/>
              </a:rPr>
              <a:t>establishes the requirements for the conduct of </a:t>
            </a:r>
            <a:r>
              <a:rPr lang="en-US" sz="3500" dirty="0" smtClean="0">
                <a:latin typeface="Times New Roman" panose="02020603050405020304" pitchFamily="18" charset="0"/>
                <a:cs typeface="Times New Roman" panose="02020603050405020304" pitchFamily="18" charset="0"/>
              </a:rPr>
              <a:t>EIA;</a:t>
            </a:r>
          </a:p>
          <a:p>
            <a:pPr marL="514350" indent="-514350">
              <a:buFont typeface="+mj-lt"/>
              <a:buAutoNum type="arabicPeriod"/>
            </a:pPr>
            <a:r>
              <a:rPr lang="en-US" sz="3500" dirty="0" smtClean="0">
                <a:latin typeface="Times New Roman" panose="02020603050405020304" pitchFamily="18" charset="0"/>
                <a:cs typeface="Times New Roman" panose="02020603050405020304" pitchFamily="18" charset="0"/>
              </a:rPr>
              <a:t>the </a:t>
            </a:r>
            <a:r>
              <a:rPr lang="en-US" sz="3500" dirty="0">
                <a:latin typeface="Times New Roman" panose="02020603050405020304" pitchFamily="18" charset="0"/>
                <a:cs typeface="Times New Roman" panose="02020603050405020304" pitchFamily="18" charset="0"/>
              </a:rPr>
              <a:t>steps and activities of the EIA process, as applied to specific types </a:t>
            </a:r>
            <a:r>
              <a:rPr lang="en-US" sz="3500" dirty="0" smtClean="0">
                <a:latin typeface="Times New Roman" panose="02020603050405020304" pitchFamily="18" charset="0"/>
                <a:cs typeface="Times New Roman" panose="02020603050405020304" pitchFamily="18" charset="0"/>
              </a:rPr>
              <a:t>of proposals</a:t>
            </a:r>
            <a:r>
              <a:rPr lang="en-US" sz="3500" dirty="0">
                <a:latin typeface="Times New Roman" panose="02020603050405020304" pitchFamily="18" charset="0"/>
                <a:cs typeface="Times New Roman" panose="02020603050405020304" pitchFamily="18" charset="0"/>
              </a:rPr>
              <a:t>; and</a:t>
            </a:r>
          </a:p>
          <a:p>
            <a:pPr marL="514350" indent="-514350">
              <a:buFont typeface="+mj-lt"/>
              <a:buAutoNum type="arabicPeriod"/>
            </a:pPr>
            <a:r>
              <a:rPr lang="en-US" sz="3500" dirty="0" smtClean="0">
                <a:latin typeface="Times New Roman" panose="02020603050405020304" pitchFamily="18" charset="0"/>
                <a:cs typeface="Times New Roman" panose="02020603050405020304" pitchFamily="18" charset="0"/>
              </a:rPr>
              <a:t>the </a:t>
            </a:r>
            <a:r>
              <a:rPr lang="en-US" sz="3500" dirty="0">
                <a:latin typeface="Times New Roman" panose="02020603050405020304" pitchFamily="18" charset="0"/>
                <a:cs typeface="Times New Roman" panose="02020603050405020304" pitchFamily="18" charset="0"/>
              </a:rPr>
              <a:t>practice and performance of EIA, as evidenced by the quality of EIA </a:t>
            </a:r>
            <a:r>
              <a:rPr lang="en-US" sz="3500" dirty="0" smtClean="0">
                <a:latin typeface="Times New Roman" panose="02020603050405020304" pitchFamily="18" charset="0"/>
                <a:cs typeface="Times New Roman" panose="02020603050405020304" pitchFamily="18" charset="0"/>
              </a:rPr>
              <a:t>reports prepared</a:t>
            </a:r>
            <a:r>
              <a:rPr lang="en-US" sz="3500" dirty="0">
                <a:latin typeface="Times New Roman" panose="02020603050405020304" pitchFamily="18" charset="0"/>
                <a:cs typeface="Times New Roman" panose="02020603050405020304" pitchFamily="18" charset="0"/>
              </a:rPr>
              <a:t>, the decisions taken and the environmental benefits delivered</a:t>
            </a:r>
            <a:r>
              <a:rPr lang="en-US" sz="3500" dirty="0" smtClean="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729495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477000"/>
          </a:xfrm>
        </p:spPr>
        <p:txBody>
          <a:bodyPr>
            <a:normAutofit lnSpcReduction="10000"/>
          </a:bodyPr>
          <a:lstStyle/>
          <a:p>
            <a:pPr marL="0" indent="0">
              <a:buNone/>
            </a:pPr>
            <a:r>
              <a:rPr lang="en-US"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Legal and institutional framework</a:t>
            </a:r>
          </a:p>
          <a:p>
            <a:r>
              <a:rPr lang="en-US" dirty="0">
                <a:latin typeface="Times New Roman" panose="02020603050405020304" pitchFamily="18" charset="0"/>
                <a:cs typeface="Times New Roman" panose="02020603050405020304" pitchFamily="18" charset="0"/>
              </a:rPr>
              <a:t>The provision for EIA may be made through legislation, administrative order or </a:t>
            </a:r>
            <a:r>
              <a:rPr lang="en-US" dirty="0" smtClean="0">
                <a:latin typeface="Times New Roman" panose="02020603050405020304" pitchFamily="18" charset="0"/>
                <a:cs typeface="Times New Roman" panose="02020603050405020304" pitchFamily="18" charset="0"/>
              </a:rPr>
              <a:t>policy directive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countries have now enacted some type of EIA legislation, </a:t>
            </a:r>
            <a:r>
              <a:rPr lang="en-US" dirty="0" smtClean="0">
                <a:latin typeface="Times New Roman" panose="02020603050405020304" pitchFamily="18" charset="0"/>
                <a:cs typeface="Times New Roman" panose="02020603050405020304" pitchFamily="18" charset="0"/>
              </a:rPr>
              <a:t>which generally </a:t>
            </a:r>
            <a:r>
              <a:rPr lang="en-US" dirty="0">
                <a:latin typeface="Times New Roman" panose="02020603050405020304" pitchFamily="18" charset="0"/>
                <a:cs typeface="Times New Roman" panose="02020603050405020304" pitchFamily="18" charset="0"/>
              </a:rPr>
              <a:t>can be classified into either a comprehensive or enabling statute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Clear and specific </a:t>
            </a:r>
            <a:r>
              <a:rPr lang="en-US" dirty="0">
                <a:latin typeface="Times New Roman" panose="02020603050405020304" pitchFamily="18" charset="0"/>
                <a:cs typeface="Times New Roman" panose="02020603050405020304" pitchFamily="18" charset="0"/>
              </a:rPr>
              <a:t>legal provision is internationally accepted as the most appropriate basis for EIA.</a:t>
            </a:r>
          </a:p>
          <a:p>
            <a:r>
              <a:rPr lang="en-US" dirty="0">
                <a:latin typeface="Times New Roman" panose="02020603050405020304" pitchFamily="18" charset="0"/>
                <a:cs typeface="Times New Roman" panose="02020603050405020304" pitchFamily="18" charset="0"/>
              </a:rPr>
              <a:t>In many cases, regulations (mandatory rules) and procedural guidance (</a:t>
            </a:r>
            <a:r>
              <a:rPr lang="en-US" dirty="0" smtClean="0">
                <a:latin typeface="Times New Roman" panose="02020603050405020304" pitchFamily="18" charset="0"/>
                <a:cs typeface="Times New Roman" panose="02020603050405020304" pitchFamily="18" charset="0"/>
              </a:rPr>
              <a:t>advisory interpretation</a:t>
            </a:r>
            <a:r>
              <a:rPr lang="en-US" dirty="0">
                <a:latin typeface="Times New Roman" panose="02020603050405020304" pitchFamily="18" charset="0"/>
                <a:cs typeface="Times New Roman" panose="02020603050405020304" pitchFamily="18" charset="0"/>
              </a:rPr>
              <a:t>) elaborate how EIA legislation is to be implemented.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Section, note </a:t>
            </a:r>
            <a:r>
              <a:rPr lang="en-US" dirty="0" smtClean="0">
                <a:latin typeface="Times New Roman" panose="02020603050405020304" pitchFamily="18" charset="0"/>
                <a:cs typeface="Times New Roman" panose="02020603050405020304" pitchFamily="18" charset="0"/>
              </a:rPr>
              <a:t>is made </a:t>
            </a:r>
            <a:r>
              <a:rPr lang="en-US" dirty="0">
                <a:latin typeface="Times New Roman" panose="02020603050405020304" pitchFamily="18" charset="0"/>
                <a:cs typeface="Times New Roman" panose="02020603050405020304" pitchFamily="18" charset="0"/>
              </a:rPr>
              <a:t>only of the main features of the EIA legal and institutional frameworks.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These also comprise </a:t>
            </a:r>
            <a:r>
              <a:rPr lang="en-US" dirty="0">
                <a:latin typeface="Times New Roman" panose="02020603050405020304" pitchFamily="18" charset="0"/>
                <a:cs typeface="Times New Roman" panose="02020603050405020304" pitchFamily="18" charset="0"/>
              </a:rPr>
              <a:t>points of reference for developing or strengthening an EIA system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017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lstStyle/>
          <a:p>
            <a:pPr marL="0" lvl="0" indent="0">
              <a:buNone/>
            </a:pPr>
            <a:r>
              <a:rPr lang="en-US" b="1" dirty="0">
                <a:solidFill>
                  <a:prstClr val="black"/>
                </a:solidFill>
                <a:latin typeface="Times New Roman" panose="02020603050405020304" pitchFamily="18" charset="0"/>
                <a:cs typeface="Times New Roman" panose="02020603050405020304" pitchFamily="18" charset="0"/>
              </a:rPr>
              <a:t>Basic responsibilities</a:t>
            </a:r>
          </a:p>
          <a:p>
            <a:pPr lvl="0"/>
            <a:r>
              <a:rPr lang="en-US" sz="2800" dirty="0">
                <a:solidFill>
                  <a:prstClr val="black"/>
                </a:solidFill>
                <a:latin typeface="Times New Roman" panose="02020603050405020304" pitchFamily="18" charset="0"/>
                <a:cs typeface="Times New Roman" panose="02020603050405020304" pitchFamily="18" charset="0"/>
              </a:rPr>
              <a:t>The proponent normally carries out the EIA in accordance with directions given by the competent authority (usually the agency which makes the final decision on the proposal but in certain cases an independent commission or panel). </a:t>
            </a:r>
          </a:p>
          <a:p>
            <a:pPr lvl="0"/>
            <a:r>
              <a:rPr lang="en-US" sz="2800" dirty="0">
                <a:solidFill>
                  <a:prstClr val="black"/>
                </a:solidFill>
                <a:latin typeface="Times New Roman" panose="02020603050405020304" pitchFamily="18" charset="0"/>
                <a:cs typeface="Times New Roman" panose="02020603050405020304" pitchFamily="18" charset="0"/>
              </a:rPr>
              <a:t>An environment agency (or in some cases a specialized EIA body) oversees the process and reviews the study with inputs from other government departments. </a:t>
            </a:r>
          </a:p>
          <a:p>
            <a:pPr lvl="0"/>
            <a:r>
              <a:rPr lang="en-US" sz="2800" dirty="0">
                <a:solidFill>
                  <a:prstClr val="black"/>
                </a:solidFill>
                <a:latin typeface="Times New Roman" panose="02020603050405020304" pitchFamily="18" charset="0"/>
                <a:cs typeface="Times New Roman" panose="02020603050405020304" pitchFamily="18" charset="0"/>
              </a:rPr>
              <a:t>Usually, EIA studies are carried out by an interdisciplinary team, which is appointed specifically to the task and has an appropriate range of scientific, economic and social expertise.</a:t>
            </a:r>
          </a:p>
          <a:p>
            <a:endParaRPr lang="en-US" dirty="0"/>
          </a:p>
        </p:txBody>
      </p:sp>
    </p:spTree>
    <p:extLst>
      <p:ext uri="{BB962C8B-B14F-4D97-AF65-F5344CB8AC3E}">
        <p14:creationId xmlns:p14="http://schemas.microsoft.com/office/powerpoint/2010/main" val="24299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Autofit/>
          </a:bodyPr>
          <a:lstStyle/>
          <a:p>
            <a:r>
              <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EIA</a:t>
            </a:r>
            <a:r>
              <a:rPr lang="en-US" sz="3200" dirty="0">
                <a:effectLst>
                  <a:outerShdw blurRad="38100" dist="38100" dir="2700000" algn="tl">
                    <a:srgbClr val="000000">
                      <a:alpha val="43137"/>
                    </a:srgbClr>
                  </a:outerShdw>
                </a:effectLst>
                <a:latin typeface="Times New Roman" pitchFamily="18" charset="0"/>
                <a:cs typeface="Times New Roman" pitchFamily="18" charset="0"/>
              </a:rPr>
              <a:t> is recognized as</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 planning tool </a:t>
            </a:r>
            <a:r>
              <a:rPr lang="en-US" sz="3200" dirty="0">
                <a:effectLst>
                  <a:outerShdw blurRad="38100" dist="38100" dir="2700000" algn="tl">
                    <a:srgbClr val="000000">
                      <a:alpha val="43137"/>
                    </a:srgbClr>
                  </a:outerShdw>
                </a:effectLst>
                <a:latin typeface="Times New Roman" pitchFamily="18" charset="0"/>
                <a:cs typeface="Times New Roman" pitchFamily="18" charset="0"/>
              </a:rPr>
              <a:t>used to predict the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likely/probable/expected environmental </a:t>
            </a:r>
            <a:r>
              <a:rPr lang="en-US" sz="3200" dirty="0">
                <a:effectLst>
                  <a:outerShdw blurRad="38100" dist="38100" dir="2700000" algn="tl">
                    <a:srgbClr val="000000">
                      <a:alpha val="43137"/>
                    </a:srgbClr>
                  </a:outerShdw>
                </a:effectLst>
                <a:latin typeface="Times New Roman" pitchFamily="18" charset="0"/>
                <a:cs typeface="Times New Roman" pitchFamily="18" charset="0"/>
              </a:rPr>
              <a:t>impacts of a proposed activity such as a </a:t>
            </a:r>
            <a:r>
              <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project, </a:t>
            </a:r>
            <a:r>
              <a:rPr lang="en-US" sz="32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plan, program </a:t>
            </a:r>
            <a:r>
              <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or legislative action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effectLst>
                  <a:outerShdw blurRad="38100" dist="38100" dir="2700000" algn="tl">
                    <a:srgbClr val="000000">
                      <a:alpha val="43137"/>
                    </a:srgbClr>
                  </a:outerShdw>
                </a:effectLst>
                <a:latin typeface="Times New Roman" pitchFamily="18" charset="0"/>
                <a:cs typeface="Times New Roman" pitchFamily="18" charset="0"/>
              </a:rPr>
              <a:t>so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that </a:t>
            </a:r>
            <a:r>
              <a:rPr lang="en-US" sz="3200" dirty="0">
                <a:effectLst>
                  <a:outerShdw blurRad="38100" dist="38100" dir="2700000" algn="tl">
                    <a:srgbClr val="000000">
                      <a:alpha val="43137"/>
                    </a:srgbClr>
                  </a:outerShdw>
                </a:effectLst>
                <a:latin typeface="Times New Roman" pitchFamily="18" charset="0"/>
                <a:cs typeface="Times New Roman" pitchFamily="18" charset="0"/>
              </a:rPr>
              <a:t>they can be addressed at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an appropriate </a:t>
            </a:r>
            <a:r>
              <a:rPr lang="en-US" sz="3200" dirty="0">
                <a:effectLst>
                  <a:outerShdw blurRad="38100" dist="38100" dir="2700000" algn="tl">
                    <a:srgbClr val="000000">
                      <a:alpha val="43137"/>
                    </a:srgbClr>
                  </a:outerShdw>
                </a:effectLst>
                <a:latin typeface="Times New Roman" pitchFamily="18" charset="0"/>
                <a:cs typeface="Times New Roman" pitchFamily="18" charset="0"/>
              </a:rPr>
              <a:t>stage in the design or formulation before further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decisions are </a:t>
            </a:r>
            <a:r>
              <a:rPr lang="en-US" sz="3200" dirty="0">
                <a:effectLst>
                  <a:outerShdw blurRad="38100" dist="38100" dir="2700000" algn="tl">
                    <a:srgbClr val="000000">
                      <a:alpha val="43137"/>
                    </a:srgbClr>
                  </a:outerShdw>
                </a:effectLst>
                <a:latin typeface="Times New Roman" pitchFamily="18" charset="0"/>
                <a:cs typeface="Times New Roman" pitchFamily="18" charset="0"/>
              </a:rPr>
              <a:t>taken on </a:t>
            </a:r>
            <a:r>
              <a:rPr lang="en-US" sz="32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activity or action. </a:t>
            </a:r>
            <a:endParaRPr lang="en-US" sz="32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EIA </a:t>
            </a:r>
            <a:r>
              <a:rPr lang="en-US" sz="3200" dirty="0">
                <a:effectLst>
                  <a:outerShdw blurRad="38100" dist="38100" dir="2700000" algn="tl">
                    <a:srgbClr val="000000">
                      <a:alpha val="43137"/>
                    </a:srgbClr>
                  </a:outerShdw>
                </a:effectLst>
                <a:latin typeface="Times New Roman" pitchFamily="18" charset="0"/>
                <a:cs typeface="Times New Roman" pitchFamily="18" charset="0"/>
              </a:rPr>
              <a:t>involves a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systematic process </a:t>
            </a:r>
            <a:r>
              <a:rPr lang="en-US" sz="3200" dirty="0">
                <a:effectLst>
                  <a:outerShdw blurRad="38100" dist="38100" dir="2700000" algn="tl">
                    <a:srgbClr val="000000">
                      <a:alpha val="43137"/>
                    </a:srgbClr>
                  </a:outerShdw>
                </a:effectLst>
                <a:latin typeface="Times New Roman" pitchFamily="18" charset="0"/>
                <a:cs typeface="Times New Roman" pitchFamily="18" charset="0"/>
              </a:rPr>
              <a:t>for </a:t>
            </a:r>
            <a:r>
              <a:rPr lang="en-US" sz="32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identifying, predicting and evaluating potential effects </a:t>
            </a:r>
            <a:r>
              <a:rPr lang="en-US" sz="32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or impacts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associated </a:t>
            </a:r>
            <a:r>
              <a:rPr lang="en-US" sz="3200" dirty="0">
                <a:effectLst>
                  <a:outerShdw blurRad="38100" dist="38100" dir="2700000" algn="tl">
                    <a:srgbClr val="000000">
                      <a:alpha val="43137"/>
                    </a:srgbClr>
                  </a:outerShdw>
                </a:effectLst>
                <a:latin typeface="Times New Roman" pitchFamily="18" charset="0"/>
                <a:cs typeface="Times New Roman" pitchFamily="18" charset="0"/>
              </a:rPr>
              <a:t>with </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 new development project, plan, program </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or legislative </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action. </a:t>
            </a:r>
            <a:endPar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EIA</a:t>
            </a:r>
            <a:r>
              <a:rPr lang="en-US" sz="3200" dirty="0">
                <a:effectLst>
                  <a:outerShdw blurRad="38100" dist="38100" dir="2700000" algn="tl">
                    <a:srgbClr val="000000">
                      <a:alpha val="43137"/>
                    </a:srgbClr>
                  </a:outerShdw>
                </a:effectLst>
                <a:latin typeface="Times New Roman" pitchFamily="18" charset="0"/>
                <a:cs typeface="Times New Roman" pitchFamily="18" charset="0"/>
              </a:rPr>
              <a:t> process is the various stages a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proposed activity </a:t>
            </a:r>
            <a:r>
              <a:rPr lang="en-US" sz="3200" dirty="0">
                <a:effectLst>
                  <a:outerShdw blurRad="38100" dist="38100" dir="2700000" algn="tl">
                    <a:srgbClr val="000000">
                      <a:alpha val="43137"/>
                    </a:srgbClr>
                  </a:outerShdw>
                </a:effectLst>
                <a:latin typeface="Times New Roman" pitchFamily="18" charset="0"/>
                <a:cs typeface="Times New Roman" pitchFamily="18" charset="0"/>
              </a:rPr>
              <a:t>undergoes from </a:t>
            </a:r>
            <a:r>
              <a:rPr lang="en-US" b="1" dirty="0">
                <a:effectLst>
                  <a:outerShdw blurRad="38100" dist="38100" dir="2700000" algn="tl">
                    <a:srgbClr val="000000">
                      <a:alpha val="43137"/>
                    </a:srgbClr>
                  </a:outerShdw>
                </a:effectLst>
                <a:latin typeface="Times New Roman" pitchFamily="18" charset="0"/>
                <a:cs typeface="Times New Roman" pitchFamily="18" charset="0"/>
              </a:rPr>
              <a:t>proposal to approval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for implementation</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1841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781800"/>
          </a:xfrm>
        </p:spPr>
        <p:txBody>
          <a:bodyPr>
            <a:normAutofit/>
          </a:bodyPr>
          <a:lstStyle/>
          <a:p>
            <a:pPr marL="0" indent="0">
              <a:buNone/>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 of application</a:t>
            </a:r>
          </a:p>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EIA systems are relatively narrow in coverage; e.g. limited to projects of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specified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 and size.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Others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a broader remit, for example encompassing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proposals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have potentially significant adverse environmental impacts.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addition,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environment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defined broadly; for example to include social, health and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cumulative effects</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inclusions of these broader aspects of EIA are now accepted as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international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standard of good practice and their coverage should be mandatory</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736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a:bodyPr>
          <a:lstStyle/>
          <a:p>
            <a:pPr marL="0" lvl="0" indent="0">
              <a:buNone/>
            </a:pP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Consideration of alternatives</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Consideration of alternatives is mandatory in some EIA systems but discretionary in others. </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Varied provision is made for including a range of alternatives to a proposal, and there are different requirements for the evaluation and comparison of alternatives as part of the EIA process. </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 minimum, explicit provision should be made for the consideration of the main or reasonable alternatives to a proposal (including no action).</a:t>
            </a:r>
          </a:p>
          <a:p>
            <a:pPr lvl="0"/>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component is a critical determinant of effective EIA.</a:t>
            </a:r>
          </a:p>
          <a:p>
            <a:endParaRPr lang="en-US" dirty="0"/>
          </a:p>
        </p:txBody>
      </p:sp>
    </p:spTree>
    <p:extLst>
      <p:ext uri="{BB962C8B-B14F-4D97-AF65-F5344CB8AC3E}">
        <p14:creationId xmlns:p14="http://schemas.microsoft.com/office/powerpoint/2010/main" val="2243063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62940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Public involvement</a:t>
            </a:r>
          </a:p>
          <a:p>
            <a:r>
              <a:rPr lang="en-US" dirty="0">
                <a:latin typeface="Times New Roman" panose="02020603050405020304" pitchFamily="18" charset="0"/>
                <a:cs typeface="Times New Roman" panose="02020603050405020304" pitchFamily="18" charset="0"/>
              </a:rPr>
              <a:t>This is a cornerstone of EIA and most systems include provision for public involvement.</a:t>
            </a:r>
          </a:p>
          <a:p>
            <a:r>
              <a:rPr lang="en-US" dirty="0">
                <a:latin typeface="Times New Roman" panose="02020603050405020304" pitchFamily="18" charset="0"/>
                <a:cs typeface="Times New Roman" panose="02020603050405020304" pitchFamily="18" charset="0"/>
              </a:rPr>
              <a:t>However, there are marked differences in specific requirements; e.g. regarding access </a:t>
            </a:r>
            <a:r>
              <a:rPr lang="en-US" dirty="0" smtClean="0">
                <a:latin typeface="Times New Roman" panose="02020603050405020304" pitchFamily="18" charset="0"/>
                <a:cs typeface="Times New Roman" panose="02020603050405020304" pitchFamily="18" charset="0"/>
              </a:rPr>
              <a:t>to information</a:t>
            </a:r>
            <a:r>
              <a:rPr lang="en-US" dirty="0">
                <a:latin typeface="Times New Roman" panose="02020603050405020304" pitchFamily="18" charset="0"/>
                <a:cs typeface="Times New Roman" panose="02020603050405020304" pitchFamily="18" charset="0"/>
              </a:rPr>
              <a:t>, procedures for notification and involvement of the public, the stage of the</a:t>
            </a:r>
          </a:p>
          <a:p>
            <a:r>
              <a:rPr lang="en-US" dirty="0">
                <a:latin typeface="Times New Roman" panose="02020603050405020304" pitchFamily="18" charset="0"/>
                <a:cs typeface="Times New Roman" panose="02020603050405020304" pitchFamily="18" charset="0"/>
              </a:rPr>
              <a:t>EIA process at which these are applied and third party rights </a:t>
            </a:r>
            <a:r>
              <a:rPr lang="en-US" dirty="0" smtClean="0">
                <a:latin typeface="Times New Roman" panose="02020603050405020304" pitchFamily="18" charset="0"/>
                <a:cs typeface="Times New Roman" panose="02020603050405020304" pitchFamily="18" charset="0"/>
              </a:rPr>
              <a:t>o appeal</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a minimum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public involvement should take account of the concerns of those directly affected by </a:t>
            </a:r>
            <a:r>
              <a:rPr lang="en-US" dirty="0" smtClean="0">
                <a:latin typeface="Times New Roman" panose="02020603050405020304" pitchFamily="18" charset="0"/>
                <a:cs typeface="Times New Roman" panose="02020603050405020304" pitchFamily="18" charset="0"/>
              </a:rPr>
              <a:t>a proposal.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929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lstStyle/>
          <a:p>
            <a:pPr marL="0" lvl="0" indent="0">
              <a:buNone/>
            </a:pPr>
            <a:r>
              <a:rPr lang="en-US" b="1" dirty="0">
                <a:solidFill>
                  <a:prstClr val="black"/>
                </a:solidFill>
                <a:latin typeface="Times New Roman" panose="02020603050405020304" pitchFamily="18" charset="0"/>
                <a:cs typeface="Times New Roman" panose="02020603050405020304" pitchFamily="18" charset="0"/>
              </a:rPr>
              <a:t>Quality control and assurance</a:t>
            </a:r>
          </a:p>
          <a:p>
            <a:pPr lvl="0"/>
            <a:r>
              <a:rPr lang="en-US" dirty="0">
                <a:solidFill>
                  <a:prstClr val="black"/>
                </a:solidFill>
                <a:latin typeface="Times New Roman" panose="02020603050405020304" pitchFamily="18" charset="0"/>
                <a:cs typeface="Times New Roman" panose="02020603050405020304" pitchFamily="18" charset="0"/>
              </a:rPr>
              <a:t>Within EIA systems, the components described above provide a set of legal and institutional controls on the quality and effectiveness of the process. </a:t>
            </a:r>
          </a:p>
          <a:p>
            <a:pPr lvl="0"/>
            <a:r>
              <a:rPr lang="en-US" dirty="0">
                <a:solidFill>
                  <a:prstClr val="black"/>
                </a:solidFill>
                <a:latin typeface="Times New Roman" panose="02020603050405020304" pitchFamily="18" charset="0"/>
                <a:cs typeface="Times New Roman" panose="02020603050405020304" pitchFamily="18" charset="0"/>
              </a:rPr>
              <a:t>In addition, the main stages of the EIA process itself constitute a further set of procedural checks and balances.</a:t>
            </a:r>
          </a:p>
          <a:p>
            <a:pPr lvl="0"/>
            <a:r>
              <a:rPr lang="en-US" dirty="0">
                <a:solidFill>
                  <a:prstClr val="black"/>
                </a:solidFill>
                <a:latin typeface="Times New Roman" panose="02020603050405020304" pitchFamily="18" charset="0"/>
                <a:cs typeface="Times New Roman" panose="02020603050405020304" pitchFamily="18" charset="0"/>
              </a:rPr>
              <a:t>The respective functions of each stage are described below; however, they should be applied iteratively as part of a .whole process approach to provide EIA quality assurance.</a:t>
            </a:r>
          </a:p>
          <a:p>
            <a:endParaRPr lang="en-US" dirty="0"/>
          </a:p>
        </p:txBody>
      </p:sp>
    </p:spTree>
    <p:extLst>
      <p:ext uri="{BB962C8B-B14F-4D97-AF65-F5344CB8AC3E}">
        <p14:creationId xmlns:p14="http://schemas.microsoft.com/office/powerpoint/2010/main" val="5799710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normAutofit/>
          </a:bodyPr>
          <a:lstStyle/>
          <a:p>
            <a:pPr marL="0" indent="0">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process</a:t>
            </a:r>
          </a:p>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particular components, stages and activities of an EIA process will depend upon the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requirements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country or donor.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most EIA processes have a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 structure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 flow chart below and watch the video) and the application of the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 stages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 basic standard of good practice. </a:t>
            </a: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Typically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EIA process begins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screening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ensure time and resources are directed at the proposals that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matter environmentally.</a:t>
            </a:r>
          </a:p>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should end with some form of follow up on the implementation of the</a:t>
            </a:r>
          </a:p>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decisions and actions taken as a result of an EIA report</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063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477000"/>
          </a:xfrm>
        </p:spPr>
        <p:txBody>
          <a:bodyPr/>
          <a:lstStyle/>
          <a:p>
            <a:pPr marL="0" lvl="0" indent="0">
              <a:buNone/>
            </a:pPr>
            <a:r>
              <a:rPr lang="en-US" sz="2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practice and outcomes</a:t>
            </a:r>
          </a:p>
          <a:p>
            <a:pPr lvl="0"/>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Marked variations occur in the quality of EIA practice and outcomes among countries, reflecting the legal provisions, institutional arrangements and procedures that are in force in different jurisdictions. </a:t>
            </a:r>
          </a:p>
          <a:p>
            <a:pPr lvl="0"/>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addition, the quality of EIA practice varies on a case-by-case basis within the same system, depending upon events, the complexity of the proposal, the experience of those involved and the time and money allocated. </a:t>
            </a:r>
          </a:p>
          <a:p>
            <a:pPr lvl="0"/>
            <a:r>
              <a:rPr 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Strengths and weaknesses of EIA practice are well documented in the literature, generally and with reference to the experience of certain countries and types of projects.</a:t>
            </a:r>
          </a:p>
          <a:p>
            <a:endParaRPr lang="en-US" dirty="0"/>
          </a:p>
        </p:txBody>
      </p:sp>
    </p:spTree>
    <p:extLst>
      <p:ext uri="{BB962C8B-B14F-4D97-AF65-F5344CB8AC3E}">
        <p14:creationId xmlns:p14="http://schemas.microsoft.com/office/powerpoint/2010/main" val="257652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15400" cy="6781800"/>
          </a:xfrm>
        </p:spPr>
        <p:txBody>
          <a:bodyPr>
            <a:normAutofit fontScale="92500" lnSpcReduction="10000"/>
          </a:bodyPr>
          <a:lstStyle/>
          <a:p>
            <a:pPr marL="0" indent="0">
              <a:buNone/>
            </a:pPr>
            <a:r>
              <a:rPr lang="en-US" sz="3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Widely recognized deficiencies of EIA practice </a:t>
            </a:r>
            <a:r>
              <a:rPr lang="en-US" sz="33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a:t>
            </a:r>
          </a:p>
          <a:p>
            <a:pPr marL="0" indent="0">
              <a:buNone/>
            </a:pPr>
            <a:endParaRPr lang="en-US" sz="13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Technical </a:t>
            </a:r>
            <a:r>
              <a:rPr lang="en-US" dirty="0">
                <a:latin typeface="Times New Roman" panose="02020603050405020304" pitchFamily="18" charset="0"/>
                <a:cs typeface="Times New Roman" panose="02020603050405020304" pitchFamily="18" charset="0"/>
              </a:rPr>
              <a:t>shortcomings, expressed by the poor quality of many EIA reports. </a:t>
            </a:r>
            <a:r>
              <a:rPr lang="en-US" dirty="0" smtClean="0">
                <a:latin typeface="Times New Roman" panose="02020603050405020304" pitchFamily="18" charset="0"/>
                <a:cs typeface="Times New Roman" panose="02020603050405020304" pitchFamily="18" charset="0"/>
              </a:rPr>
              <a:t>The accuracy </a:t>
            </a:r>
            <a:r>
              <a:rPr lang="en-US" dirty="0">
                <a:latin typeface="Times New Roman" panose="02020603050405020304" pitchFamily="18" charset="0"/>
                <a:cs typeface="Times New Roman" panose="02020603050405020304" pitchFamily="18" charset="0"/>
              </a:rPr>
              <a:t>of impact predictions, the utility of mitigation and </a:t>
            </a:r>
            <a:r>
              <a:rPr lang="en-US" dirty="0" smtClean="0">
                <a:latin typeface="Times New Roman" panose="02020603050405020304" pitchFamily="18" charset="0"/>
                <a:cs typeface="Times New Roman" panose="02020603050405020304" pitchFamily="18" charset="0"/>
              </a:rPr>
              <a:t>management measures</a:t>
            </a:r>
            <a:r>
              <a:rPr lang="en-US" dirty="0">
                <a:latin typeface="Times New Roman" panose="02020603050405020304" pitchFamily="18" charset="0"/>
                <a:cs typeface="Times New Roman" panose="02020603050405020304" pitchFamily="18" charset="0"/>
              </a:rPr>
              <a:t>, and the relevance of reports for decision-making often fall short </a:t>
            </a:r>
            <a:r>
              <a:rPr lang="en-US" dirty="0" smtClean="0">
                <a:latin typeface="Times New Roman" panose="02020603050405020304" pitchFamily="18" charset="0"/>
                <a:cs typeface="Times New Roman" panose="02020603050405020304" pitchFamily="18" charset="0"/>
              </a:rPr>
              <a:t>of internationally </a:t>
            </a:r>
            <a:r>
              <a:rPr lang="en-US" dirty="0">
                <a:latin typeface="Times New Roman" panose="02020603050405020304" pitchFamily="18" charset="0"/>
                <a:cs typeface="Times New Roman" panose="02020603050405020304" pitchFamily="18" charset="0"/>
              </a:rPr>
              <a:t>accepted standards.</a:t>
            </a:r>
          </a:p>
          <a:p>
            <a:r>
              <a:rPr lang="en-US" dirty="0" smtClean="0">
                <a:latin typeface="Times New Roman" panose="02020603050405020304" pitchFamily="18" charset="0"/>
                <a:cs typeface="Times New Roman" panose="02020603050405020304" pitchFamily="18" charset="0"/>
              </a:rPr>
              <a:t>Procedural </a:t>
            </a:r>
            <a:r>
              <a:rPr lang="en-US" dirty="0">
                <a:latin typeface="Times New Roman" panose="02020603050405020304" pitchFamily="18" charset="0"/>
                <a:cs typeface="Times New Roman" panose="02020603050405020304" pitchFamily="18" charset="0"/>
              </a:rPr>
              <a:t>limitations, including inconsistencies in process administration </a:t>
            </a:r>
            <a:r>
              <a:rPr lang="en-US" dirty="0" smtClean="0">
                <a:latin typeface="Times New Roman" panose="02020603050405020304" pitchFamily="18" charset="0"/>
                <a:cs typeface="Times New Roman" panose="02020603050405020304" pitchFamily="18" charset="0"/>
              </a:rPr>
              <a:t>and guidance</a:t>
            </a:r>
            <a:r>
              <a:rPr lang="en-US" dirty="0">
                <a:latin typeface="Times New Roman" panose="02020603050405020304" pitchFamily="18" charset="0"/>
                <a:cs typeface="Times New Roman" panose="02020603050405020304" pitchFamily="18" charset="0"/>
              </a:rPr>
              <a:t>. Time delays and costs of applying EA remain a serious concern </a:t>
            </a:r>
            <a:r>
              <a:rPr lang="en-US" dirty="0" smtClean="0">
                <a:latin typeface="Times New Roman" panose="02020603050405020304" pitchFamily="18" charset="0"/>
                <a:cs typeface="Times New Roman" panose="02020603050405020304" pitchFamily="18" charset="0"/>
              </a:rPr>
              <a:t>for project </a:t>
            </a:r>
            <a:r>
              <a:rPr lang="en-US" dirty="0">
                <a:latin typeface="Times New Roman" panose="02020603050405020304" pitchFamily="18" charset="0"/>
                <a:cs typeface="Times New Roman" panose="02020603050405020304" pitchFamily="18" charset="0"/>
              </a:rPr>
              <a:t>proponents. Affected communities are more concerned with the lack </a:t>
            </a:r>
            <a:r>
              <a:rPr lang="en-US" dirty="0" smtClean="0">
                <a:latin typeface="Times New Roman" panose="02020603050405020304" pitchFamily="18" charset="0"/>
                <a:cs typeface="Times New Roman" panose="02020603050405020304" pitchFamily="18" charset="0"/>
              </a:rPr>
              <a:t>of quality </a:t>
            </a:r>
            <a:r>
              <a:rPr lang="en-US" dirty="0">
                <a:latin typeface="Times New Roman" panose="02020603050405020304" pitchFamily="18" charset="0"/>
                <a:cs typeface="Times New Roman" panose="02020603050405020304" pitchFamily="18" charset="0"/>
              </a:rPr>
              <a:t>control of EIA studies or enforcement of mitigation measures.</a:t>
            </a:r>
          </a:p>
          <a:p>
            <a:r>
              <a:rPr lang="en-US" dirty="0" smtClean="0">
                <a:latin typeface="Times New Roman" panose="02020603050405020304" pitchFamily="18" charset="0"/>
                <a:cs typeface="Times New Roman" panose="02020603050405020304" pitchFamily="18" charset="0"/>
              </a:rPr>
              <a:t>Structural </a:t>
            </a:r>
            <a:r>
              <a:rPr lang="en-US" dirty="0">
                <a:latin typeface="Times New Roman" panose="02020603050405020304" pitchFamily="18" charset="0"/>
                <a:cs typeface="Times New Roman" panose="02020603050405020304" pitchFamily="18" charset="0"/>
              </a:rPr>
              <a:t>issues, stemming from the application of EIA as a separate </a:t>
            </a:r>
            <a:r>
              <a:rPr lang="en-US" dirty="0" smtClean="0">
                <a:latin typeface="Times New Roman" panose="02020603050405020304" pitchFamily="18" charset="0"/>
                <a:cs typeface="Times New Roman" panose="02020603050405020304" pitchFamily="18" charset="0"/>
              </a:rPr>
              <a:t>process, unrelated </a:t>
            </a:r>
            <a:r>
              <a:rPr lang="en-US" dirty="0">
                <a:latin typeface="Times New Roman" panose="02020603050405020304" pitchFamily="18" charset="0"/>
                <a:cs typeface="Times New Roman" panose="02020603050405020304" pitchFamily="18" charset="0"/>
              </a:rPr>
              <a:t>to the project cycle or the larger context of decision-making.</a:t>
            </a: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order to be effective, EIA requires a coherent policy-planning framework </a:t>
            </a:r>
            <a:r>
              <a:rPr lang="en-US" dirty="0" smtClean="0">
                <a:latin typeface="Times New Roman" panose="02020603050405020304" pitchFamily="18" charset="0"/>
                <a:cs typeface="Times New Roman" panose="02020603050405020304" pitchFamily="18" charset="0"/>
              </a:rPr>
              <a:t>and systematic </a:t>
            </a:r>
            <a:r>
              <a:rPr lang="en-US" dirty="0">
                <a:latin typeface="Times New Roman" panose="02020603050405020304" pitchFamily="18" charset="0"/>
                <a:cs typeface="Times New Roman" panose="02020603050405020304" pitchFamily="18" charset="0"/>
              </a:rPr>
              <a:t>follow up procedures. Often neither area is well established.</a:t>
            </a:r>
          </a:p>
        </p:txBody>
      </p:sp>
    </p:spTree>
    <p:extLst>
      <p:ext uri="{BB962C8B-B14F-4D97-AF65-F5344CB8AC3E}">
        <p14:creationId xmlns:p14="http://schemas.microsoft.com/office/powerpoint/2010/main" val="3867887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705600"/>
          </a:xfrm>
        </p:spPr>
        <p:txBody>
          <a:bodyPr>
            <a:noAutofit/>
          </a:bodyPr>
          <a:lstStyle/>
          <a:p>
            <a:r>
              <a:rPr lang="en-US" sz="2800" dirty="0">
                <a:latin typeface="Times New Roman" panose="02020603050405020304" pitchFamily="18" charset="0"/>
                <a:cs typeface="Times New Roman" panose="02020603050405020304" pitchFamily="18" charset="0"/>
              </a:rPr>
              <a:t>A number of studies have drawn attention to the particular constraints on EIA practice </a:t>
            </a:r>
            <a:r>
              <a:rPr lang="en-US" sz="2800" dirty="0" smtClean="0">
                <a:latin typeface="Times New Roman" panose="02020603050405020304" pitchFamily="18" charset="0"/>
                <a:cs typeface="Times New Roman" panose="02020603050405020304" pitchFamily="18" charset="0"/>
              </a:rPr>
              <a:t>in developing </a:t>
            </a:r>
            <a:r>
              <a:rPr lang="en-US" sz="2800" dirty="0">
                <a:latin typeface="Times New Roman" panose="02020603050405020304" pitchFamily="18" charset="0"/>
                <a:cs typeface="Times New Roman" panose="02020603050405020304" pitchFamily="18" charset="0"/>
              </a:rPr>
              <a:t>countries as compared to developed ones.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However</a:t>
            </a:r>
            <a:r>
              <a:rPr lang="en-US" sz="2800" dirty="0">
                <a:latin typeface="Times New Roman" panose="02020603050405020304" pitchFamily="18" charset="0"/>
                <a:cs typeface="Times New Roman" panose="02020603050405020304" pitchFamily="18" charset="0"/>
              </a:rPr>
              <a:t>, most </a:t>
            </a:r>
            <a:r>
              <a:rPr lang="en-US" sz="2800" dirty="0" smtClean="0">
                <a:latin typeface="Times New Roman" panose="02020603050405020304" pitchFamily="18" charset="0"/>
                <a:cs typeface="Times New Roman" panose="02020603050405020304" pitchFamily="18" charset="0"/>
              </a:rPr>
              <a:t>developing countries </a:t>
            </a:r>
            <a:r>
              <a:rPr lang="en-US" sz="2800" dirty="0">
                <a:latin typeface="Times New Roman" panose="02020603050405020304" pitchFamily="18" charset="0"/>
                <a:cs typeface="Times New Roman" panose="02020603050405020304" pitchFamily="18" charset="0"/>
              </a:rPr>
              <a:t>have some experience in EIA and some have a considerable track </a:t>
            </a:r>
            <a:r>
              <a:rPr lang="en-US" sz="2800" dirty="0" smtClean="0">
                <a:latin typeface="Times New Roman" panose="02020603050405020304" pitchFamily="18" charset="0"/>
                <a:cs typeface="Times New Roman" panose="02020603050405020304" pitchFamily="18" charset="0"/>
              </a:rPr>
              <a:t>record, predating </a:t>
            </a:r>
            <a:r>
              <a:rPr lang="en-US" sz="2800" dirty="0">
                <a:latin typeface="Times New Roman" panose="02020603050405020304" pitchFamily="18" charset="0"/>
                <a:cs typeface="Times New Roman" panose="02020603050405020304" pitchFamily="18" charset="0"/>
              </a:rPr>
              <a:t>the introduction of the EIA Directive in </a:t>
            </a:r>
            <a:r>
              <a:rPr lang="en-US" sz="2800" dirty="0" smtClean="0">
                <a:latin typeface="Times New Roman" panose="02020603050405020304" pitchFamily="18" charset="0"/>
                <a:cs typeface="Times New Roman" panose="02020603050405020304" pitchFamily="18" charset="0"/>
              </a:rPr>
              <a:t>Europe.</a:t>
            </a:r>
          </a:p>
          <a:p>
            <a:r>
              <a:rPr lang="en-US" sz="2800" dirty="0" smtClean="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are particular </a:t>
            </a:r>
            <a:r>
              <a:rPr lang="en-US" sz="2800" dirty="0" smtClean="0">
                <a:latin typeface="Times New Roman" panose="02020603050405020304" pitchFamily="18" charset="0"/>
                <a:cs typeface="Times New Roman" panose="02020603050405020304" pitchFamily="18" charset="0"/>
              </a:rPr>
              <a:t>limitations on </a:t>
            </a:r>
            <a:r>
              <a:rPr lang="en-US" sz="2800" dirty="0">
                <a:latin typeface="Times New Roman" panose="02020603050405020304" pitchFamily="18" charset="0"/>
                <a:cs typeface="Times New Roman" panose="02020603050405020304" pitchFamily="18" charset="0"/>
              </a:rPr>
              <a:t>domestic EIA practice in poorer countries, where typically institutional </a:t>
            </a:r>
            <a:r>
              <a:rPr lang="en-US" sz="2800" dirty="0" smtClean="0">
                <a:latin typeface="Times New Roman" panose="02020603050405020304" pitchFamily="18" charset="0"/>
                <a:cs typeface="Times New Roman" panose="02020603050405020304" pitchFamily="18" charset="0"/>
              </a:rPr>
              <a:t>arrangements are </a:t>
            </a:r>
            <a:r>
              <a:rPr lang="en-US" sz="2800" dirty="0">
                <a:latin typeface="Times New Roman" panose="02020603050405020304" pitchFamily="18" charset="0"/>
                <a:cs typeface="Times New Roman" panose="02020603050405020304" pitchFamily="18" charset="0"/>
              </a:rPr>
              <a:t>weak, and human, technical and financial resources are lacking.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 these circumstances</a:t>
            </a:r>
            <a:r>
              <a:rPr lang="en-US" sz="2800" dirty="0">
                <a:latin typeface="Times New Roman" panose="02020603050405020304" pitchFamily="18" charset="0"/>
                <a:cs typeface="Times New Roman" panose="02020603050405020304" pitchFamily="18" charset="0"/>
              </a:rPr>
              <a:t>, the development banks and international aid agencies play a major </a:t>
            </a:r>
            <a:r>
              <a:rPr lang="en-US" sz="2800" dirty="0" smtClean="0">
                <a:latin typeface="Times New Roman" panose="02020603050405020304" pitchFamily="18" charset="0"/>
                <a:cs typeface="Times New Roman" panose="02020603050405020304" pitchFamily="18" charset="0"/>
              </a:rPr>
              <a:t>role, both </a:t>
            </a:r>
            <a:r>
              <a:rPr lang="en-US" sz="2800" dirty="0">
                <a:latin typeface="Times New Roman" panose="02020603050405020304" pitchFamily="18" charset="0"/>
                <a:cs typeface="Times New Roman" panose="02020603050405020304" pitchFamily="18" charset="0"/>
              </a:rPr>
              <a:t>long-term through capacity building for the environment and immediately </a:t>
            </a:r>
            <a:r>
              <a:rPr lang="en-US" sz="2800" dirty="0" smtClean="0">
                <a:latin typeface="Times New Roman" panose="02020603050405020304" pitchFamily="18" charset="0"/>
                <a:cs typeface="Times New Roman" panose="02020603050405020304" pitchFamily="18" charset="0"/>
              </a:rPr>
              <a:t>through their </a:t>
            </a:r>
            <a:r>
              <a:rPr lang="en-US" sz="2800" dirty="0">
                <a:latin typeface="Times New Roman" panose="02020603050405020304" pitchFamily="18" charset="0"/>
                <a:cs typeface="Times New Roman" panose="02020603050405020304" pitchFamily="18" charset="0"/>
              </a:rPr>
              <a:t>own EIA requirements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301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839200" cy="6477000"/>
          </a:xfrm>
        </p:spPr>
        <p:txBody>
          <a:bodyPr/>
          <a:lstStyle/>
          <a:p>
            <a:pPr lvl="0"/>
            <a:r>
              <a:rPr lang="en-US" sz="2400" dirty="0">
                <a:solidFill>
                  <a:srgbClr val="7030A0"/>
                </a:solidFill>
                <a:latin typeface="Times New Roman" panose="02020603050405020304" pitchFamily="18" charset="0"/>
                <a:cs typeface="Times New Roman" panose="02020603050405020304" pitchFamily="18" charset="0"/>
              </a:rPr>
              <a:t>What constitute good outcomes for EIA practice? Where international standards apply or can be approximated, the following targets should be within the reach of EIA practice:</a:t>
            </a:r>
          </a:p>
          <a:p>
            <a:pPr lvl="1"/>
            <a:r>
              <a:rPr lang="en-US" sz="2400" dirty="0">
                <a:solidFill>
                  <a:srgbClr val="7030A0"/>
                </a:solidFill>
                <a:latin typeface="Times New Roman" panose="02020603050405020304" pitchFamily="18" charset="0"/>
                <a:cs typeface="Times New Roman" panose="02020603050405020304" pitchFamily="18" charset="0"/>
              </a:rPr>
              <a:t>screens out environmentally unsound projects;</a:t>
            </a:r>
          </a:p>
          <a:p>
            <a:pPr lvl="1"/>
            <a:r>
              <a:rPr lang="en-US" sz="2400" dirty="0">
                <a:solidFill>
                  <a:srgbClr val="7030A0"/>
                </a:solidFill>
                <a:latin typeface="Times New Roman" panose="02020603050405020304" pitchFamily="18" charset="0"/>
                <a:cs typeface="Times New Roman" panose="02020603050405020304" pitchFamily="18" charset="0"/>
              </a:rPr>
              <a:t>modifies the design of feasible proposals to reduce their environmental impact;</a:t>
            </a:r>
          </a:p>
          <a:p>
            <a:pPr lvl="1"/>
            <a:r>
              <a:rPr lang="en-US" sz="2400" dirty="0">
                <a:solidFill>
                  <a:srgbClr val="7030A0"/>
                </a:solidFill>
                <a:latin typeface="Times New Roman" panose="02020603050405020304" pitchFamily="18" charset="0"/>
                <a:cs typeface="Times New Roman" panose="02020603050405020304" pitchFamily="18" charset="0"/>
              </a:rPr>
              <a:t>identifies the best practicable environmental option;</a:t>
            </a:r>
          </a:p>
          <a:p>
            <a:pPr lvl="1"/>
            <a:r>
              <a:rPr lang="en-US" sz="2400" dirty="0">
                <a:solidFill>
                  <a:srgbClr val="7030A0"/>
                </a:solidFill>
                <a:latin typeface="Times New Roman" panose="02020603050405020304" pitchFamily="18" charset="0"/>
                <a:cs typeface="Times New Roman" panose="02020603050405020304" pitchFamily="18" charset="0"/>
              </a:rPr>
              <a:t>predicts the significant adverse effects of proposals with reasonable accuracy;</a:t>
            </a:r>
          </a:p>
          <a:p>
            <a:pPr lvl="1"/>
            <a:r>
              <a:rPr lang="en-US" sz="2400" dirty="0">
                <a:solidFill>
                  <a:srgbClr val="7030A0"/>
                </a:solidFill>
                <a:latin typeface="Times New Roman" panose="02020603050405020304" pitchFamily="18" charset="0"/>
                <a:cs typeface="Times New Roman" panose="02020603050405020304" pitchFamily="18" charset="0"/>
              </a:rPr>
              <a:t>identifies mitigation measures that work successfully to avoid, reduce and offset major impacts;</a:t>
            </a:r>
          </a:p>
          <a:p>
            <a:pPr lvl="1"/>
            <a:r>
              <a:rPr lang="en-US" sz="2400" dirty="0">
                <a:solidFill>
                  <a:srgbClr val="7030A0"/>
                </a:solidFill>
                <a:latin typeface="Times New Roman" panose="02020603050405020304" pitchFamily="18" charset="0"/>
                <a:cs typeface="Times New Roman" panose="02020603050405020304" pitchFamily="18" charset="0"/>
              </a:rPr>
              <a:t>influences decision making and approvals and the implementation of terms and conditions; and</a:t>
            </a:r>
          </a:p>
          <a:p>
            <a:pPr lvl="1"/>
            <a:r>
              <a:rPr lang="en-US" sz="2400" dirty="0">
                <a:solidFill>
                  <a:srgbClr val="7030A0"/>
                </a:solidFill>
                <a:latin typeface="Times New Roman" panose="02020603050405020304" pitchFamily="18" charset="0"/>
                <a:cs typeface="Times New Roman" panose="02020603050405020304" pitchFamily="18" charset="0"/>
              </a:rPr>
              <a:t>results in environmental gains and benefits relative to other options.</a:t>
            </a:r>
          </a:p>
          <a:p>
            <a:endParaRPr lang="en-US" dirty="0"/>
          </a:p>
        </p:txBody>
      </p:sp>
    </p:spTree>
    <p:extLst>
      <p:ext uri="{BB962C8B-B14F-4D97-AF65-F5344CB8AC3E}">
        <p14:creationId xmlns:p14="http://schemas.microsoft.com/office/powerpoint/2010/main" val="3374493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457200"/>
          </a:xfrm>
        </p:spPr>
        <p:txBody>
          <a:bodyPr>
            <a:noAutofit/>
          </a:bodyPr>
          <a:lstStyle/>
          <a:p>
            <a:pPr algn="l"/>
            <a:r>
              <a:rPr lang="en-US" sz="3200" b="1" dirty="0">
                <a:solidFill>
                  <a:srgbClr val="003399"/>
                </a:solidFill>
                <a:latin typeface="Times New Roman" panose="02020603050405020304" pitchFamily="18" charset="0"/>
                <a:cs typeface="Times New Roman" panose="02020603050405020304" pitchFamily="18" charset="0"/>
              </a:rPr>
              <a:t>Costs and benefits of </a:t>
            </a:r>
            <a:r>
              <a:rPr lang="en-US" sz="3200" b="1" dirty="0" smtClean="0">
                <a:solidFill>
                  <a:srgbClr val="003399"/>
                </a:solidFill>
                <a:latin typeface="Times New Roman" panose="02020603050405020304" pitchFamily="18" charset="0"/>
                <a:cs typeface="Times New Roman" panose="02020603050405020304" pitchFamily="18" charset="0"/>
              </a:rPr>
              <a:t>EIA</a:t>
            </a:r>
            <a:endParaRPr lang="en-US" sz="3200" dirty="0">
              <a:solidFill>
                <a:srgbClr val="00339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609600"/>
            <a:ext cx="8763000" cy="6096000"/>
          </a:xfrm>
        </p:spPr>
        <p:txBody>
          <a:bodyPr>
            <a:normAutofit/>
          </a:bodyPr>
          <a:lstStyle/>
          <a:p>
            <a:r>
              <a:rPr lang="en-US" dirty="0" smtClean="0">
                <a:latin typeface="Times New Roman" panose="02020603050405020304" pitchFamily="18" charset="0"/>
                <a:cs typeface="Times New Roman" panose="02020603050405020304" pitchFamily="18" charset="0"/>
              </a:rPr>
              <a:t>Although </a:t>
            </a:r>
            <a:r>
              <a:rPr lang="en-US" dirty="0">
                <a:latin typeface="Times New Roman" panose="02020603050405020304" pitchFamily="18" charset="0"/>
                <a:cs typeface="Times New Roman" panose="02020603050405020304" pitchFamily="18" charset="0"/>
              </a:rPr>
              <a:t>there are costs associated with undertaking EIA, experience has shown that </a:t>
            </a:r>
            <a:r>
              <a:rPr lang="en-US" dirty="0" smtClean="0">
                <a:latin typeface="Times New Roman" panose="02020603050405020304" pitchFamily="18" charset="0"/>
                <a:cs typeface="Times New Roman" panose="02020603050405020304" pitchFamily="18" charset="0"/>
              </a:rPr>
              <a:t>the potential </a:t>
            </a:r>
            <a:r>
              <a:rPr lang="en-US" dirty="0">
                <a:latin typeface="Times New Roman" panose="02020603050405020304" pitchFamily="18" charset="0"/>
                <a:cs typeface="Times New Roman" panose="02020603050405020304" pitchFamily="18" charset="0"/>
              </a:rPr>
              <a:t>savings over the life of a project can repay the investment many times over.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savings </a:t>
            </a:r>
            <a:r>
              <a:rPr lang="en-US" dirty="0">
                <a:latin typeface="Times New Roman" panose="02020603050405020304" pitchFamily="18" charset="0"/>
                <a:cs typeface="Times New Roman" panose="02020603050405020304" pitchFamily="18" charset="0"/>
              </a:rPr>
              <a:t>can be economic (e.g. identification of least cost alternative) as well as</a:t>
            </a:r>
          </a:p>
          <a:p>
            <a:r>
              <a:rPr lang="en-US" dirty="0">
                <a:latin typeface="Times New Roman" panose="02020603050405020304" pitchFamily="18" charset="0"/>
                <a:cs typeface="Times New Roman" panose="02020603050405020304" pitchFamily="18" charset="0"/>
              </a:rPr>
              <a:t>environmental (e.g. impact reduction, maintaining other resource use opportunities).</a:t>
            </a:r>
          </a:p>
          <a:p>
            <a:r>
              <a:rPr lang="en-US" dirty="0">
                <a:latin typeface="Times New Roman" panose="02020603050405020304" pitchFamily="18" charset="0"/>
                <a:cs typeface="Times New Roman" panose="02020603050405020304" pitchFamily="18" charset="0"/>
              </a:rPr>
              <a:t>Generally the earlier EIA process is introduced in the project cycle, the greater </a:t>
            </a:r>
            <a:r>
              <a:rPr lang="en-US" dirty="0" smtClean="0">
                <a:latin typeface="Times New Roman" panose="02020603050405020304" pitchFamily="18" charset="0"/>
                <a:cs typeface="Times New Roman" panose="02020603050405020304" pitchFamily="18" charset="0"/>
              </a:rPr>
              <a:t>the potential </a:t>
            </a:r>
            <a:r>
              <a:rPr lang="en-US" dirty="0">
                <a:latin typeface="Times New Roman" panose="02020603050405020304" pitchFamily="18" charset="0"/>
                <a:cs typeface="Times New Roman" panose="02020603050405020304" pitchFamily="18" charset="0"/>
              </a:rPr>
              <a:t>returns.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EIA is integrated into the project preparation </a:t>
            </a:r>
            <a:r>
              <a:rPr lang="en-US" dirty="0" smtClean="0">
                <a:latin typeface="Times New Roman" panose="02020603050405020304" pitchFamily="18" charset="0"/>
                <a:cs typeface="Times New Roman" panose="02020603050405020304" pitchFamily="18" charset="0"/>
              </a:rPr>
              <a:t>phase, environmental </a:t>
            </a:r>
            <a:r>
              <a:rPr lang="en-US" dirty="0">
                <a:latin typeface="Times New Roman" panose="02020603050405020304" pitchFamily="18" charset="0"/>
                <a:cs typeface="Times New Roman" panose="02020603050405020304" pitchFamily="18" charset="0"/>
              </a:rPr>
              <a:t>design considerations can be introduced in the first place rather than </a:t>
            </a:r>
            <a:r>
              <a:rPr lang="en-US" dirty="0" smtClean="0">
                <a:latin typeface="Times New Roman" panose="02020603050405020304" pitchFamily="18" charset="0"/>
                <a:cs typeface="Times New Roman" panose="02020603050405020304" pitchFamily="18" charset="0"/>
              </a:rPr>
              <a:t>the proposal </a:t>
            </a:r>
            <a:r>
              <a:rPr lang="en-US" dirty="0">
                <a:latin typeface="Times New Roman" panose="02020603050405020304" pitchFamily="18" charset="0"/>
                <a:cs typeface="Times New Roman" panose="02020603050405020304" pitchFamily="18" charset="0"/>
              </a:rPr>
              <a:t>having to be modified later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33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p:spPr>
        <p:txBody>
          <a:bodyPr>
            <a:noAutofit/>
          </a:bodyPr>
          <a:lstStyle/>
          <a:p>
            <a:pPr marL="0" indent="0">
              <a:buNone/>
            </a:pPr>
            <a:endParaRPr lang="en-US" sz="105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endParaRPr lang="en-US" sz="2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25425" indent="-225425"/>
            <a:r>
              <a:rPr lang="en-US" sz="4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4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most countries of the world there are </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regulations ruling environmental issues and formal procedures</a:t>
            </a:r>
            <a:r>
              <a:rPr lang="en-US" sz="4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have to be followed while developing a </a:t>
            </a:r>
            <a:r>
              <a:rPr lang="en-US" sz="4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project. </a:t>
            </a:r>
          </a:p>
          <a:p>
            <a:pPr marL="0" indent="0">
              <a:buNone/>
            </a:pPr>
            <a:endParaRPr lang="en-US" sz="8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endParaRPr lang="en-US" sz="4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25425" indent="-225425"/>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Required </a:t>
            </a:r>
            <a:r>
              <a:rPr lang="en-US" sz="4000" dirty="0">
                <a:effectLst>
                  <a:outerShdw blurRad="38100" dist="38100" dir="2700000" algn="tl">
                    <a:srgbClr val="000000">
                      <a:alpha val="43137"/>
                    </a:srgbClr>
                  </a:outerShdw>
                </a:effectLst>
                <a:latin typeface="Times New Roman" pitchFamily="18" charset="0"/>
                <a:cs typeface="Times New Roman" pitchFamily="18" charset="0"/>
              </a:rPr>
              <a:t>documents of such a process include the environmental impact statement </a:t>
            </a:r>
            <a:r>
              <a:rPr lang="en-US" sz="3600" dirty="0">
                <a:effectLst>
                  <a:outerShdw blurRad="38100" dist="38100" dir="2700000" algn="tl">
                    <a:srgbClr val="000000">
                      <a:alpha val="43137"/>
                    </a:srgbClr>
                  </a:outerShdw>
                </a:effectLst>
                <a:latin typeface="Times New Roman" pitchFamily="18" charset="0"/>
                <a:cs typeface="Times New Roman" pitchFamily="18" charset="0"/>
              </a:rPr>
              <a:t>(EIS), a professional</a:t>
            </a:r>
            <a:r>
              <a:rPr lang="en-US" sz="4000" dirty="0">
                <a:effectLst>
                  <a:outerShdw blurRad="38100" dist="38100" dir="2700000" algn="tl">
                    <a:srgbClr val="000000">
                      <a:alpha val="43137"/>
                    </a:srgbClr>
                  </a:outerShdw>
                </a:effectLst>
                <a:latin typeface="Times New Roman" pitchFamily="18" charset="0"/>
                <a:cs typeface="Times New Roman" pitchFamily="18" charset="0"/>
              </a:rPr>
              <a:t> r</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eport </a:t>
            </a:r>
            <a:r>
              <a:rPr lang="en-US" sz="4000" dirty="0">
                <a:effectLst>
                  <a:outerShdw blurRad="38100" dist="38100" dir="2700000" algn="tl">
                    <a:srgbClr val="000000">
                      <a:alpha val="43137"/>
                    </a:srgbClr>
                  </a:outerShdw>
                </a:effectLst>
                <a:latin typeface="Times New Roman" pitchFamily="18" charset="0"/>
                <a:cs typeface="Times New Roman" pitchFamily="18" charset="0"/>
              </a:rPr>
              <a:t>produced for the purpose to achieve project authorization/approval</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lstStyle/>
          <a:p>
            <a:pPr marL="0" lvl="0" indent="0">
              <a:buNone/>
            </a:pPr>
            <a:r>
              <a:rPr lang="en-US" sz="36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Benefits</a:t>
            </a:r>
          </a:p>
          <a:p>
            <a:pPr lvl="0"/>
            <a:r>
              <a:rPr lang="en-US" sz="2800" dirty="0">
                <a:solidFill>
                  <a:prstClr val="black"/>
                </a:solidFill>
                <a:latin typeface="Times New Roman" panose="02020603050405020304" pitchFamily="18" charset="0"/>
                <a:cs typeface="Times New Roman" panose="02020603050405020304" pitchFamily="18" charset="0"/>
              </a:rPr>
              <a:t>The benefits of EIA can be direct, such as the improved design or location of a project, or indirect, such as better quality EIA work or raised environmental awareness of the personnel involved in the project. </a:t>
            </a:r>
          </a:p>
          <a:p>
            <a:pPr lvl="0"/>
            <a:r>
              <a:rPr lang="en-US" sz="2800" dirty="0">
                <a:solidFill>
                  <a:prstClr val="black"/>
                </a:solidFill>
                <a:latin typeface="Times New Roman" panose="02020603050405020304" pitchFamily="18" charset="0"/>
                <a:cs typeface="Times New Roman" panose="02020603050405020304" pitchFamily="18" charset="0"/>
              </a:rPr>
              <a:t>In these cases, there will be with flow-on effects in their future work. As mentioned above, these potential gains from EIA increase the earlier the process is applied in the design process.</a:t>
            </a:r>
          </a:p>
          <a:p>
            <a:pPr marL="0" indent="0">
              <a:buNone/>
            </a:pPr>
            <a:endParaRPr lang="en-US" dirty="0"/>
          </a:p>
        </p:txBody>
      </p:sp>
    </p:spTree>
    <p:extLst>
      <p:ext uri="{BB962C8B-B14F-4D97-AF65-F5344CB8AC3E}">
        <p14:creationId xmlns:p14="http://schemas.microsoft.com/office/powerpoint/2010/main" val="7557644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a:bodyPr>
          <a:lstStyle/>
          <a:p>
            <a:pPr marL="0" indent="0">
              <a:buNone/>
            </a:pPr>
            <a:r>
              <a:rPr lang="en-US" sz="3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general the benefits of EIA include:</a:t>
            </a:r>
          </a:p>
          <a:p>
            <a:r>
              <a:rPr lang="en-US" b="1" i="1" dirty="0" smtClean="0">
                <a:latin typeface="Times New Roman" panose="02020603050405020304" pitchFamily="18" charset="0"/>
                <a:cs typeface="Times New Roman" panose="02020603050405020304" pitchFamily="18" charset="0"/>
              </a:rPr>
              <a:t>Better </a:t>
            </a:r>
            <a:r>
              <a:rPr lang="en-US" b="1" i="1" dirty="0">
                <a:latin typeface="Times New Roman" panose="02020603050405020304" pitchFamily="18" charset="0"/>
                <a:cs typeface="Times New Roman" panose="02020603050405020304" pitchFamily="18" charset="0"/>
              </a:rPr>
              <a:t>environmental planning and design of a proposal. </a:t>
            </a:r>
            <a:r>
              <a:rPr lang="en-US" dirty="0">
                <a:latin typeface="Times New Roman" panose="02020603050405020304" pitchFamily="18" charset="0"/>
                <a:cs typeface="Times New Roman" panose="02020603050405020304" pitchFamily="18" charset="0"/>
              </a:rPr>
              <a:t>Carrying out an </a:t>
            </a:r>
            <a:r>
              <a:rPr lang="en-US" dirty="0" smtClean="0">
                <a:latin typeface="Times New Roman" panose="02020603050405020304" pitchFamily="18" charset="0"/>
                <a:cs typeface="Times New Roman" panose="02020603050405020304" pitchFamily="18" charset="0"/>
              </a:rPr>
              <a:t>EIA entails </a:t>
            </a:r>
            <a:r>
              <a:rPr lang="en-US" dirty="0">
                <a:latin typeface="Times New Roman" panose="02020603050405020304" pitchFamily="18" charset="0"/>
                <a:cs typeface="Times New Roman" panose="02020603050405020304" pitchFamily="18" charset="0"/>
              </a:rPr>
              <a:t>an analysis of alternatives in the design and location of projects. This </a:t>
            </a:r>
            <a:r>
              <a:rPr lang="en-US" dirty="0" smtClean="0">
                <a:latin typeface="Times New Roman" panose="02020603050405020304" pitchFamily="18" charset="0"/>
                <a:cs typeface="Times New Roman" panose="02020603050405020304" pitchFamily="18" charset="0"/>
              </a:rPr>
              <a:t>can </a:t>
            </a:r>
            <a:r>
              <a:rPr lang="en-US" dirty="0">
                <a:latin typeface="Times New Roman" panose="02020603050405020304" pitchFamily="18" charset="0"/>
                <a:cs typeface="Times New Roman" panose="02020603050405020304" pitchFamily="18" charset="0"/>
              </a:rPr>
              <a:t>result in the selection of an improved technology, which lowers waste outputs </a:t>
            </a:r>
            <a:r>
              <a:rPr lang="en-US" dirty="0" smtClean="0">
                <a:latin typeface="Times New Roman" panose="02020603050405020304" pitchFamily="18" charset="0"/>
                <a:cs typeface="Times New Roman" panose="02020603050405020304" pitchFamily="18" charset="0"/>
              </a:rPr>
              <a:t>or an </a:t>
            </a:r>
            <a:r>
              <a:rPr lang="en-US" dirty="0">
                <a:latin typeface="Times New Roman" panose="02020603050405020304" pitchFamily="18" charset="0"/>
                <a:cs typeface="Times New Roman" panose="02020603050405020304" pitchFamily="18" charset="0"/>
              </a:rPr>
              <a:t>environmentally optimum location for a project. A well-designed project </a:t>
            </a:r>
            <a:r>
              <a:rPr lang="en-US" dirty="0" smtClean="0">
                <a:latin typeface="Times New Roman" panose="02020603050405020304" pitchFamily="18" charset="0"/>
                <a:cs typeface="Times New Roman" panose="02020603050405020304" pitchFamily="18" charset="0"/>
              </a:rPr>
              <a:t>can minimize </a:t>
            </a:r>
            <a:r>
              <a:rPr lang="en-US" dirty="0">
                <a:latin typeface="Times New Roman" panose="02020603050405020304" pitchFamily="18" charset="0"/>
                <a:cs typeface="Times New Roman" panose="02020603050405020304" pitchFamily="18" charset="0"/>
              </a:rPr>
              <a:t>risks and impacts on the environment and people, and thereby </a:t>
            </a:r>
            <a:r>
              <a:rPr lang="en-US" dirty="0" smtClean="0">
                <a:latin typeface="Times New Roman" panose="02020603050405020304" pitchFamily="18" charset="0"/>
                <a:cs typeface="Times New Roman" panose="02020603050405020304" pitchFamily="18" charset="0"/>
              </a:rPr>
              <a:t>avoid associated </a:t>
            </a:r>
            <a:r>
              <a:rPr lang="en-US" dirty="0">
                <a:latin typeface="Times New Roman" panose="02020603050405020304" pitchFamily="18" charset="0"/>
                <a:cs typeface="Times New Roman" panose="02020603050405020304" pitchFamily="18" charset="0"/>
              </a:rPr>
              <a:t>costs of remedial treatment or compensation for damage.</a:t>
            </a:r>
          </a:p>
          <a:p>
            <a:r>
              <a:rPr lang="en-US" b="1" i="1" dirty="0" smtClean="0">
                <a:latin typeface="Times New Roman" panose="02020603050405020304" pitchFamily="18" charset="0"/>
                <a:cs typeface="Times New Roman" panose="02020603050405020304" pitchFamily="18" charset="0"/>
              </a:rPr>
              <a:t>Ensuring </a:t>
            </a:r>
            <a:r>
              <a:rPr lang="en-US" b="1" i="1" dirty="0">
                <a:latin typeface="Times New Roman" panose="02020603050405020304" pitchFamily="18" charset="0"/>
                <a:cs typeface="Times New Roman" panose="02020603050405020304" pitchFamily="18" charset="0"/>
              </a:rPr>
              <a:t>compliance with environmental standards. </a:t>
            </a:r>
            <a:r>
              <a:rPr lang="en-US" dirty="0">
                <a:latin typeface="Times New Roman" panose="02020603050405020304" pitchFamily="18" charset="0"/>
                <a:cs typeface="Times New Roman" panose="02020603050405020304" pitchFamily="18" charset="0"/>
              </a:rPr>
              <a:t>Compliance </a:t>
            </a:r>
            <a:r>
              <a:rPr lang="en-US" dirty="0" smtClean="0">
                <a:latin typeface="Times New Roman" panose="02020603050405020304" pitchFamily="18" charset="0"/>
                <a:cs typeface="Times New Roman" panose="02020603050405020304" pitchFamily="18" charset="0"/>
              </a:rPr>
              <a:t>with environmental </a:t>
            </a:r>
            <a:r>
              <a:rPr lang="en-US" dirty="0">
                <a:latin typeface="Times New Roman" panose="02020603050405020304" pitchFamily="18" charset="0"/>
                <a:cs typeface="Times New Roman" panose="02020603050405020304" pitchFamily="18" charset="0"/>
              </a:rPr>
              <a:t>standards reduces damage to the environment and disruption </a:t>
            </a:r>
            <a:r>
              <a:rPr lang="en-US" dirty="0" smtClean="0">
                <a:latin typeface="Times New Roman" panose="02020603050405020304" pitchFamily="18" charset="0"/>
                <a:cs typeface="Times New Roman" panose="02020603050405020304" pitchFamily="18" charset="0"/>
              </a:rPr>
              <a:t>to communities</a:t>
            </a:r>
            <a:r>
              <a:rPr lang="en-US" dirty="0">
                <a:latin typeface="Times New Roman" panose="02020603050405020304" pitchFamily="18" charset="0"/>
                <a:cs typeface="Times New Roman" panose="02020603050405020304" pitchFamily="18" charset="0"/>
              </a:rPr>
              <a:t>. It also avoids the likelihood of penalties, fines and loss of trust </a:t>
            </a:r>
            <a:r>
              <a:rPr lang="en-US" dirty="0" smtClean="0">
                <a:latin typeface="Times New Roman" panose="02020603050405020304" pitchFamily="18" charset="0"/>
                <a:cs typeface="Times New Roman" panose="02020603050405020304" pitchFamily="18" charset="0"/>
              </a:rPr>
              <a:t>and credibility</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32387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096000"/>
          </a:xfrm>
        </p:spPr>
        <p:txBody>
          <a:bodyPr>
            <a:normAutofit fontScale="92500" lnSpcReduction="10000"/>
          </a:bodyPr>
          <a:lstStyle/>
          <a:p>
            <a:pPr marL="0" indent="0">
              <a:buNone/>
            </a:pPr>
            <a:r>
              <a:rPr lang="en-US" b="1" i="1" dirty="0">
                <a:latin typeface="Times New Roman" panose="02020603050405020304" pitchFamily="18" charset="0"/>
                <a:cs typeface="Times New Roman" panose="02020603050405020304" pitchFamily="18" charset="0"/>
              </a:rPr>
              <a:t>Savings in capital and operating costs. </a:t>
            </a:r>
            <a:endParaRPr lang="en-US" b="1" i="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EIA </a:t>
            </a:r>
            <a:r>
              <a:rPr lang="en-US" dirty="0">
                <a:latin typeface="Times New Roman" panose="02020603050405020304" pitchFamily="18" charset="0"/>
                <a:cs typeface="Times New Roman" panose="02020603050405020304" pitchFamily="18" charset="0"/>
              </a:rPr>
              <a:t>can avoid the undue costs </a:t>
            </a:r>
            <a:r>
              <a:rPr lang="en-US" dirty="0" smtClean="0">
                <a:latin typeface="Times New Roman" panose="02020603050405020304" pitchFamily="18" charset="0"/>
                <a:cs typeface="Times New Roman" panose="02020603050405020304" pitchFamily="18" charset="0"/>
              </a:rPr>
              <a:t>of unanticipated </a:t>
            </a:r>
            <a:r>
              <a:rPr lang="en-US" dirty="0">
                <a:latin typeface="Times New Roman" panose="02020603050405020304" pitchFamily="18" charset="0"/>
                <a:cs typeface="Times New Roman" panose="02020603050405020304" pitchFamily="18" charset="0"/>
              </a:rPr>
              <a:t>impacts. </a:t>
            </a:r>
          </a:p>
          <a:p>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can escalate if environmental problems have </a:t>
            </a:r>
            <a:r>
              <a:rPr lang="en-US" dirty="0" smtClean="0">
                <a:latin typeface="Times New Roman" panose="02020603050405020304" pitchFamily="18" charset="0"/>
                <a:cs typeface="Times New Roman" panose="02020603050405020304" pitchFamily="18" charset="0"/>
              </a:rPr>
              <a:t>not been </a:t>
            </a:r>
            <a:r>
              <a:rPr lang="en-US" dirty="0">
                <a:latin typeface="Times New Roman" panose="02020603050405020304" pitchFamily="18" charset="0"/>
                <a:cs typeface="Times New Roman" panose="02020603050405020304" pitchFamily="18" charset="0"/>
              </a:rPr>
              <a:t>considered from the start of proposal design and require rectification </a:t>
            </a:r>
            <a:r>
              <a:rPr lang="en-US" dirty="0" smtClean="0">
                <a:latin typeface="Times New Roman" panose="02020603050405020304" pitchFamily="18" charset="0"/>
                <a:cs typeface="Times New Roman" panose="02020603050405020304" pitchFamily="18" charset="0"/>
              </a:rPr>
              <a:t>later. </a:t>
            </a:r>
          </a:p>
          <a:p>
            <a:r>
              <a:rPr lang="en-US" dirty="0" smtClean="0">
                <a:latin typeface="Times New Roman" panose="02020603050405020304" pitchFamily="18" charset="0"/>
                <a:cs typeface="Times New Roman" panose="02020603050405020304" pitchFamily="18" charset="0"/>
              </a:rPr>
              <a:t>An anticipate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avoid </a:t>
            </a:r>
            <a:r>
              <a:rPr lang="en-US" dirty="0">
                <a:latin typeface="Times New Roman" panose="02020603050405020304" pitchFamily="18" charset="0"/>
                <a:cs typeface="Times New Roman" panose="02020603050405020304" pitchFamily="18" charset="0"/>
              </a:rPr>
              <a:t>approach is much cheaper than </a:t>
            </a:r>
            <a:r>
              <a:rPr lang="en-US" dirty="0" smtClean="0">
                <a:latin typeface="Times New Roman" panose="02020603050405020304" pitchFamily="18" charset="0"/>
                <a:cs typeface="Times New Roman" panose="02020603050405020304" pitchFamily="18" charset="0"/>
              </a:rPr>
              <a:t>react </a:t>
            </a:r>
            <a:r>
              <a:rPr lang="en-US" dirty="0">
                <a:latin typeface="Times New Roman" panose="02020603050405020304" pitchFamily="18" charset="0"/>
                <a:cs typeface="Times New Roman" panose="02020603050405020304" pitchFamily="18" charset="0"/>
              </a:rPr>
              <a:t>and cure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Generally, changes which must be made late in the project cycle are the </a:t>
            </a:r>
            <a:r>
              <a:rPr lang="en-US" dirty="0" smtClean="0">
                <a:latin typeface="Times New Roman" panose="02020603050405020304" pitchFamily="18" charset="0"/>
                <a:cs typeface="Times New Roman" panose="02020603050405020304" pitchFamily="18" charset="0"/>
              </a:rPr>
              <a:t>most expensive</a:t>
            </a:r>
            <a:r>
              <a:rPr lang="en-US" dirty="0">
                <a:latin typeface="Times New Roman" panose="02020603050405020304" pitchFamily="18" charset="0"/>
                <a:cs typeface="Times New Roman" panose="02020603050405020304" pitchFamily="18" charset="0"/>
              </a:rPr>
              <a:t>.</a:t>
            </a:r>
          </a:p>
          <a:p>
            <a:pPr marL="0" indent="0">
              <a:buNone/>
            </a:pPr>
            <a:r>
              <a:rPr lang="en-US" b="1" i="1" dirty="0" smtClean="0">
                <a:latin typeface="Times New Roman" panose="02020603050405020304" pitchFamily="18" charset="0"/>
                <a:cs typeface="Times New Roman" panose="02020603050405020304" pitchFamily="18" charset="0"/>
              </a:rPr>
              <a:t>Reduced </a:t>
            </a:r>
            <a:r>
              <a:rPr lang="en-US" b="1" i="1" dirty="0">
                <a:latin typeface="Times New Roman" panose="02020603050405020304" pitchFamily="18" charset="0"/>
                <a:cs typeface="Times New Roman" panose="02020603050405020304" pitchFamily="18" charset="0"/>
              </a:rPr>
              <a:t>time and costs of approvals of development applications. </a:t>
            </a:r>
            <a:r>
              <a:rPr lang="en-US" dirty="0">
                <a:latin typeface="Times New Roman" panose="02020603050405020304" pitchFamily="18" charset="0"/>
                <a:cs typeface="Times New Roman" panose="02020603050405020304" pitchFamily="18" charset="0"/>
              </a:rPr>
              <a:t>If all</a:t>
            </a:r>
          </a:p>
          <a:p>
            <a:r>
              <a:rPr lang="en-US" dirty="0">
                <a:latin typeface="Times New Roman" panose="02020603050405020304" pitchFamily="18" charset="0"/>
                <a:cs typeface="Times New Roman" panose="02020603050405020304" pitchFamily="18" charset="0"/>
              </a:rPr>
              <a:t>environmental concerns have been taken into account properly before </a:t>
            </a:r>
            <a:r>
              <a:rPr lang="en-US" dirty="0" smtClean="0">
                <a:latin typeface="Times New Roman" panose="02020603050405020304" pitchFamily="18" charset="0"/>
                <a:cs typeface="Times New Roman" panose="02020603050405020304" pitchFamily="18" charset="0"/>
              </a:rPr>
              <a:t>submission for </a:t>
            </a:r>
            <a:r>
              <a:rPr lang="en-US" dirty="0">
                <a:latin typeface="Times New Roman" panose="02020603050405020304" pitchFamily="18" charset="0"/>
                <a:cs typeface="Times New Roman" panose="02020603050405020304" pitchFamily="18" charset="0"/>
              </a:rPr>
              <a:t>project approval, then it is unlikely that delays will occur as a result </a:t>
            </a:r>
            <a:r>
              <a:rPr lang="en-US" dirty="0" smtClean="0">
                <a:latin typeface="Times New Roman" panose="02020603050405020304" pitchFamily="18" charset="0"/>
                <a:cs typeface="Times New Roman" panose="02020603050405020304" pitchFamily="18" charset="0"/>
              </a:rPr>
              <a:t>of decision-makers </a:t>
            </a:r>
            <a:r>
              <a:rPr lang="en-US" dirty="0">
                <a:latin typeface="Times New Roman" panose="02020603050405020304" pitchFamily="18" charset="0"/>
                <a:cs typeface="Times New Roman" panose="02020603050405020304" pitchFamily="18" charset="0"/>
              </a:rPr>
              <a:t>asking for additional information or alterations to </a:t>
            </a:r>
            <a:r>
              <a:rPr lang="en-US" dirty="0" smtClean="0">
                <a:latin typeface="Times New Roman" panose="02020603050405020304" pitchFamily="18" charset="0"/>
                <a:cs typeface="Times New Roman" panose="02020603050405020304" pitchFamily="18" charset="0"/>
              </a:rPr>
              <a:t>mitigation measures.</a:t>
            </a:r>
          </a:p>
        </p:txBody>
      </p:sp>
    </p:spTree>
    <p:extLst>
      <p:ext uri="{BB962C8B-B14F-4D97-AF65-F5344CB8AC3E}">
        <p14:creationId xmlns:p14="http://schemas.microsoft.com/office/powerpoint/2010/main" val="19460945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Increased project acceptance by the public</a:t>
            </a:r>
            <a:r>
              <a:rPr lang="en-US" sz="4000" dirty="0" smtClean="0">
                <a:latin typeface="Times New Roman" panose="02020603050405020304" pitchFamily="18" charset="0"/>
                <a:cs typeface="Times New Roman" panose="02020603050405020304" pitchFamily="18" charset="0"/>
              </a:rPr>
              <a:t>.</a:t>
            </a:r>
          </a:p>
          <a:p>
            <a:pPr marL="0" indent="0">
              <a:buNone/>
            </a:pPr>
            <a:r>
              <a:rPr lang="en-US" sz="4000" dirty="0" smtClean="0">
                <a:latin typeface="Times New Roman" panose="02020603050405020304" pitchFamily="18" charset="0"/>
                <a:cs typeface="Times New Roman" panose="02020603050405020304" pitchFamily="18" charset="0"/>
              </a:rPr>
              <a:t>This </a:t>
            </a:r>
            <a:r>
              <a:rPr lang="en-US" sz="4000" dirty="0">
                <a:latin typeface="Times New Roman" panose="02020603050405020304" pitchFamily="18" charset="0"/>
                <a:cs typeface="Times New Roman" panose="02020603050405020304" pitchFamily="18" charset="0"/>
              </a:rPr>
              <a:t>is achieved by an open and transparent EIA process, with provision of </a:t>
            </a:r>
            <a:r>
              <a:rPr lang="en-US" sz="4000" dirty="0" smtClean="0">
                <a:latin typeface="Times New Roman" panose="02020603050405020304" pitchFamily="18" charset="0"/>
                <a:cs typeface="Times New Roman" panose="02020603050405020304" pitchFamily="18" charset="0"/>
              </a:rPr>
              <a:t>opportunities for </a:t>
            </a:r>
            <a:r>
              <a:rPr lang="en-US" sz="4000" dirty="0">
                <a:latin typeface="Times New Roman" panose="02020603050405020304" pitchFamily="18" charset="0"/>
                <a:cs typeface="Times New Roman" panose="02020603050405020304" pitchFamily="18" charset="0"/>
              </a:rPr>
              <a:t>public involvement of people who are most directly affected by and interested in </a:t>
            </a:r>
            <a:r>
              <a:rPr lang="en-US" sz="4000" dirty="0" smtClean="0">
                <a:latin typeface="Times New Roman" panose="02020603050405020304" pitchFamily="18" charset="0"/>
                <a:cs typeface="Times New Roman" panose="02020603050405020304" pitchFamily="18" charset="0"/>
              </a:rPr>
              <a:t>the proposal</a:t>
            </a:r>
            <a:r>
              <a:rPr lang="en-US" sz="4000" dirty="0">
                <a:latin typeface="Times New Roman" panose="02020603050405020304" pitchFamily="18" charset="0"/>
                <a:cs typeface="Times New Roman" panose="02020603050405020304" pitchFamily="18" charset="0"/>
              </a:rPr>
              <a:t>, in an appropriate way that suits their needs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110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553200"/>
          </a:xfrm>
        </p:spPr>
        <p:txBody>
          <a:bodyPr>
            <a:normAutofit fontScale="92500" lnSpcReduction="10000"/>
          </a:bodyPr>
          <a:lstStyle/>
          <a:p>
            <a:pPr marL="0" lvl="0" indent="0">
              <a:buNone/>
            </a:pPr>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p>
          <a:p>
            <a:pPr lvl="0"/>
            <a:r>
              <a:rPr lang="en-US" sz="2800" dirty="0">
                <a:solidFill>
                  <a:prstClr val="black"/>
                </a:solidFill>
                <a:latin typeface="Times New Roman" panose="02020603050405020304" pitchFamily="18" charset="0"/>
                <a:cs typeface="Times New Roman" panose="02020603050405020304" pitchFamily="18" charset="0"/>
              </a:rPr>
              <a:t>It can be difficult to determine the exact costs of an EIA because major projects typically require a large number of investigations and reports, often for closely related purposes (e.g. engineering feasibility studies of hydrology and surface materials). </a:t>
            </a:r>
          </a:p>
          <a:p>
            <a:pPr lvl="0"/>
            <a:r>
              <a:rPr lang="en-US" sz="2800" dirty="0">
                <a:solidFill>
                  <a:prstClr val="black"/>
                </a:solidFill>
                <a:latin typeface="Times New Roman" panose="02020603050405020304" pitchFamily="18" charset="0"/>
                <a:cs typeface="Times New Roman" panose="02020603050405020304" pitchFamily="18" charset="0"/>
              </a:rPr>
              <a:t>The World Bank notes that the cost of preparing an EIA rarely exceeds one per cent of the project costs and this percentage can be reduced further if local personnel are used to do most of the work. </a:t>
            </a:r>
          </a:p>
          <a:p>
            <a:pPr lvl="0"/>
            <a:r>
              <a:rPr lang="en-US" sz="2800" dirty="0">
                <a:solidFill>
                  <a:prstClr val="black"/>
                </a:solidFill>
                <a:latin typeface="Times New Roman" panose="02020603050405020304" pitchFamily="18" charset="0"/>
                <a:cs typeface="Times New Roman" panose="02020603050405020304" pitchFamily="18" charset="0"/>
              </a:rPr>
              <a:t>For Bank projects, the relative cost of an EIA typically ranges from only 0.06 per cent to 0.10 per cent of total project costs. </a:t>
            </a:r>
          </a:p>
          <a:p>
            <a:pPr lvl="0"/>
            <a:r>
              <a:rPr lang="en-US" sz="2800" dirty="0">
                <a:solidFill>
                  <a:prstClr val="black"/>
                </a:solidFill>
                <a:latin typeface="Times New Roman" panose="02020603050405020304" pitchFamily="18" charset="0"/>
                <a:cs typeface="Times New Roman" panose="02020603050405020304" pitchFamily="18" charset="0"/>
              </a:rPr>
              <a:t>The total cost of an EIA might range from a few thousand dollars for a very small project, to over a million dollars for a large and complex project, which has a significant environmental impact and requires extensive data collection and analysis.</a:t>
            </a:r>
          </a:p>
          <a:p>
            <a:endParaRPr lang="en-US" dirty="0"/>
          </a:p>
        </p:txBody>
      </p:sp>
    </p:spTree>
    <p:extLst>
      <p:ext uri="{BB962C8B-B14F-4D97-AF65-F5344CB8AC3E}">
        <p14:creationId xmlns:p14="http://schemas.microsoft.com/office/powerpoint/2010/main" val="3458102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a:bodyPr>
          <a:lstStyle/>
          <a:p>
            <a:r>
              <a:rPr lang="en-US" dirty="0">
                <a:latin typeface="Times New Roman" panose="02020603050405020304" pitchFamily="18" charset="0"/>
                <a:cs typeface="Times New Roman" panose="02020603050405020304" pitchFamily="18" charset="0"/>
              </a:rPr>
              <a:t>Although many proponents complain that EIA causes excessive delays in projects, </a:t>
            </a:r>
            <a:r>
              <a:rPr lang="en-US" dirty="0" smtClean="0">
                <a:latin typeface="Times New Roman" panose="02020603050405020304" pitchFamily="18" charset="0"/>
                <a:cs typeface="Times New Roman" panose="02020603050405020304" pitchFamily="18" charset="0"/>
              </a:rPr>
              <a:t>many of </a:t>
            </a:r>
            <a:r>
              <a:rPr lang="en-US" dirty="0">
                <a:latin typeface="Times New Roman" panose="02020603050405020304" pitchFamily="18" charset="0"/>
                <a:cs typeface="Times New Roman" panose="02020603050405020304" pitchFamily="18" charset="0"/>
              </a:rPr>
              <a:t>these are caused by poor administration of the process rather than by the process </a:t>
            </a:r>
            <a:r>
              <a:rPr lang="en-US" dirty="0" smtClean="0">
                <a:latin typeface="Times New Roman" panose="02020603050405020304" pitchFamily="18" charset="0"/>
                <a:cs typeface="Times New Roman" panose="02020603050405020304" pitchFamily="18" charset="0"/>
              </a:rPr>
              <a:t>itself. These </a:t>
            </a:r>
            <a:r>
              <a:rPr lang="en-US" dirty="0">
                <a:latin typeface="Times New Roman" panose="02020603050405020304" pitchFamily="18" charset="0"/>
                <a:cs typeface="Times New Roman" panose="02020603050405020304" pitchFamily="18" charset="0"/>
              </a:rPr>
              <a:t>occur </a:t>
            </a:r>
            <a:r>
              <a:rPr lang="en-US" dirty="0" smtClean="0">
                <a:latin typeface="Times New Roman" panose="02020603050405020304" pitchFamily="18" charset="0"/>
                <a:cs typeface="Times New Roman" panose="02020603050405020304" pitchFamily="18" charset="0"/>
              </a:rPr>
              <a:t>when:</a:t>
            </a: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EIA is commenced too late in the project </a:t>
            </a:r>
            <a:r>
              <a:rPr lang="en-US" dirty="0" smtClean="0">
                <a:latin typeface="Times New Roman" panose="02020603050405020304" pitchFamily="18" charset="0"/>
                <a:cs typeface="Times New Roman" panose="02020603050405020304" pitchFamily="18" charset="0"/>
              </a:rPr>
              <a:t>cycle;</a:t>
            </a: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terms of reference are poorly </a:t>
            </a:r>
            <a:r>
              <a:rPr lang="en-US" dirty="0" smtClean="0">
                <a:latin typeface="Times New Roman" panose="02020603050405020304" pitchFamily="18" charset="0"/>
                <a:cs typeface="Times New Roman" panose="02020603050405020304" pitchFamily="18" charset="0"/>
              </a:rPr>
              <a:t>drafted;</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EIA is not managed to a </a:t>
            </a:r>
            <a:r>
              <a:rPr lang="en-US" dirty="0" smtClean="0">
                <a:latin typeface="Times New Roman" panose="02020603050405020304" pitchFamily="18" charset="0"/>
                <a:cs typeface="Times New Roman" panose="02020603050405020304" pitchFamily="18" charset="0"/>
              </a:rPr>
              <a:t>schedule;</a:t>
            </a: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technical and consultative components of EIA are inadequate; </a:t>
            </a:r>
            <a:r>
              <a:rPr lang="en-US" dirty="0" smtClean="0">
                <a:latin typeface="Times New Roman" panose="02020603050405020304" pitchFamily="18" charset="0"/>
                <a:cs typeface="Times New Roman" panose="02020603050405020304" pitchFamily="18" charset="0"/>
              </a:rPr>
              <a:t>and</a:t>
            </a: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EIA report is incomplete or deficient as a basis for decision making.</a:t>
            </a:r>
          </a:p>
        </p:txBody>
      </p:sp>
    </p:spTree>
    <p:extLst>
      <p:ext uri="{BB962C8B-B14F-4D97-AF65-F5344CB8AC3E}">
        <p14:creationId xmlns:p14="http://schemas.microsoft.com/office/powerpoint/2010/main" val="15783073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599" cy="6781800"/>
          </a:xfrm>
        </p:spPr>
        <p:txBody>
          <a:bodyPr>
            <a:noAutofit/>
          </a:bodyPr>
          <a:lstStyle/>
          <a:p>
            <a:r>
              <a:rPr lang="en-US" sz="2200" dirty="0">
                <a:latin typeface="Times New Roman" panose="02020603050405020304" pitchFamily="18" charset="0"/>
                <a:cs typeface="Times New Roman" panose="02020603050405020304" pitchFamily="18" charset="0"/>
              </a:rPr>
              <a:t>Similar considerations apply to the timeframe for the EIA process.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Most </a:t>
            </a:r>
            <a:r>
              <a:rPr lang="en-US" sz="2200" dirty="0">
                <a:latin typeface="Times New Roman" panose="02020603050405020304" pitchFamily="18" charset="0"/>
                <a:cs typeface="Times New Roman" panose="02020603050405020304" pitchFamily="18" charset="0"/>
              </a:rPr>
              <a:t>projects merely</a:t>
            </a:r>
          </a:p>
          <a:p>
            <a:r>
              <a:rPr lang="en-US" sz="2200" dirty="0">
                <a:latin typeface="Times New Roman" panose="02020603050405020304" pitchFamily="18" charset="0"/>
                <a:cs typeface="Times New Roman" panose="02020603050405020304" pitchFamily="18" charset="0"/>
              </a:rPr>
              <a:t>require screening and might take only an hour or two of work.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Where </a:t>
            </a:r>
            <a:r>
              <a:rPr lang="en-US" sz="2200" dirty="0">
                <a:latin typeface="Times New Roman" panose="02020603050405020304" pitchFamily="18" charset="0"/>
                <a:cs typeface="Times New Roman" panose="02020603050405020304" pitchFamily="18" charset="0"/>
              </a:rPr>
              <a:t>further EIA work </a:t>
            </a:r>
            <a:r>
              <a:rPr lang="en-US" sz="2200" dirty="0" smtClean="0">
                <a:latin typeface="Times New Roman" panose="02020603050405020304" pitchFamily="18" charset="0"/>
                <a:cs typeface="Times New Roman" panose="02020603050405020304" pitchFamily="18" charset="0"/>
              </a:rPr>
              <a:t>is necessary</a:t>
            </a:r>
            <a:r>
              <a:rPr lang="en-US" sz="2200" dirty="0">
                <a:latin typeface="Times New Roman" panose="02020603050405020304" pitchFamily="18" charset="0"/>
                <a:cs typeface="Times New Roman" panose="02020603050405020304" pitchFamily="18" charset="0"/>
              </a:rPr>
              <a:t>, the time taken can range from a few days or weeks, for a small irrigation or </a:t>
            </a:r>
            <a:r>
              <a:rPr lang="en-US" sz="2200" dirty="0" smtClean="0">
                <a:latin typeface="Times New Roman" panose="02020603050405020304" pitchFamily="18" charset="0"/>
                <a:cs typeface="Times New Roman" panose="02020603050405020304" pitchFamily="18" charset="0"/>
              </a:rPr>
              <a:t>a minor </a:t>
            </a:r>
            <a:r>
              <a:rPr lang="en-US" sz="2200" dirty="0">
                <a:latin typeface="Times New Roman" panose="02020603050405020304" pitchFamily="18" charset="0"/>
                <a:cs typeface="Times New Roman" panose="02020603050405020304" pitchFamily="18" charset="0"/>
              </a:rPr>
              <a:t>infrastructure project, to two years or more for a large dam or a </a:t>
            </a:r>
            <a:r>
              <a:rPr lang="en-US" sz="2200" dirty="0" smtClean="0">
                <a:latin typeface="Times New Roman" panose="02020603050405020304" pitchFamily="18" charset="0"/>
                <a:cs typeface="Times New Roman" panose="02020603050405020304" pitchFamily="18" charset="0"/>
              </a:rPr>
              <a:t>major infrastructure </a:t>
            </a:r>
            <a:r>
              <a:rPr lang="en-US" sz="2200" dirty="0">
                <a:latin typeface="Times New Roman" panose="02020603050405020304" pitchFamily="18" charset="0"/>
                <a:cs typeface="Times New Roman" panose="02020603050405020304" pitchFamily="18" charset="0"/>
              </a:rPr>
              <a:t>project.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Generally </a:t>
            </a:r>
            <a:r>
              <a:rPr lang="en-US" sz="2200" dirty="0">
                <a:latin typeface="Times New Roman" panose="02020603050405020304" pitchFamily="18" charset="0"/>
                <a:cs typeface="Times New Roman" panose="02020603050405020304" pitchFamily="18" charset="0"/>
              </a:rPr>
              <a:t>speaking, the costs and time involved in EIA </a:t>
            </a:r>
            <a:r>
              <a:rPr lang="en-US" sz="2200" dirty="0" smtClean="0">
                <a:latin typeface="Times New Roman" panose="02020603050405020304" pitchFamily="18" charset="0"/>
                <a:cs typeface="Times New Roman" panose="02020603050405020304" pitchFamily="18" charset="0"/>
              </a:rPr>
              <a:t>should decrease </a:t>
            </a:r>
            <a:r>
              <a:rPr lang="en-US" sz="2200" dirty="0">
                <a:latin typeface="Times New Roman" panose="02020603050405020304" pitchFamily="18" charset="0"/>
                <a:cs typeface="Times New Roman" panose="02020603050405020304" pitchFamily="18" charset="0"/>
              </a:rPr>
              <a:t>as experience is gained with the process and there is a better understanding </a:t>
            </a:r>
            <a:r>
              <a:rPr lang="en-US" sz="2200" dirty="0" smtClean="0">
                <a:latin typeface="Times New Roman" panose="02020603050405020304" pitchFamily="18" charset="0"/>
                <a:cs typeface="Times New Roman" panose="02020603050405020304" pitchFamily="18" charset="0"/>
              </a:rPr>
              <a:t>of the </a:t>
            </a:r>
            <a:r>
              <a:rPr lang="en-US" sz="2200" dirty="0">
                <a:latin typeface="Times New Roman" panose="02020603050405020304" pitchFamily="18" charset="0"/>
                <a:cs typeface="Times New Roman" panose="02020603050405020304" pitchFamily="18" charset="0"/>
              </a:rPr>
              <a:t>impacts associated with different types of projects and the use of </a:t>
            </a:r>
            <a:r>
              <a:rPr lang="en-US" sz="2200" dirty="0" smtClean="0">
                <a:latin typeface="Times New Roman" panose="02020603050405020304" pitchFamily="18" charset="0"/>
                <a:cs typeface="Times New Roman" panose="02020603050405020304" pitchFamily="18" charset="0"/>
              </a:rPr>
              <a:t>appropriate methods</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Over </a:t>
            </a:r>
            <a:r>
              <a:rPr lang="en-US" sz="2200" dirty="0">
                <a:latin typeface="Times New Roman" panose="02020603050405020304" pitchFamily="18" charset="0"/>
                <a:cs typeface="Times New Roman" panose="02020603050405020304" pitchFamily="18" charset="0"/>
              </a:rPr>
              <a:t>a longer timeframe, the availability of baseline data should also increase.</a:t>
            </a:r>
          </a:p>
          <a:p>
            <a:r>
              <a:rPr lang="en-US" sz="2200" dirty="0">
                <a:latin typeface="Times New Roman" panose="02020603050405020304" pitchFamily="18" charset="0"/>
                <a:cs typeface="Times New Roman" panose="02020603050405020304" pitchFamily="18" charset="0"/>
              </a:rPr>
              <a:t>All participants in the EIA process are .stakeholders., who pursue particular interests </a:t>
            </a:r>
            <a:r>
              <a:rPr lang="en-US" sz="2200" dirty="0" smtClean="0">
                <a:latin typeface="Times New Roman" panose="02020603050405020304" pitchFamily="18" charset="0"/>
                <a:cs typeface="Times New Roman" panose="02020603050405020304" pitchFamily="18" charset="0"/>
              </a:rPr>
              <a:t>and hold </a:t>
            </a:r>
            <a:r>
              <a:rPr lang="en-US" sz="2200" dirty="0">
                <a:latin typeface="Times New Roman" panose="02020603050405020304" pitchFamily="18" charset="0"/>
                <a:cs typeface="Times New Roman" panose="02020603050405020304" pitchFamily="18" charset="0"/>
              </a:rPr>
              <a:t>different views and preferences.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Full </a:t>
            </a:r>
            <a:r>
              <a:rPr lang="en-US" sz="2200" dirty="0">
                <a:latin typeface="Times New Roman" panose="02020603050405020304" pitchFamily="18" charset="0"/>
                <a:cs typeface="Times New Roman" panose="02020603050405020304" pitchFamily="18" charset="0"/>
              </a:rPr>
              <a:t>public involvement, open to all affected </a:t>
            </a:r>
            <a:r>
              <a:rPr lang="en-US" sz="2200" dirty="0" smtClean="0">
                <a:latin typeface="Times New Roman" panose="02020603050405020304" pitchFamily="18" charset="0"/>
                <a:cs typeface="Times New Roman" panose="02020603050405020304" pitchFamily="18" charset="0"/>
              </a:rPr>
              <a:t>and interested </a:t>
            </a:r>
            <a:r>
              <a:rPr lang="en-US" sz="2200" dirty="0">
                <a:latin typeface="Times New Roman" panose="02020603050405020304" pitchFamily="18" charset="0"/>
                <a:cs typeface="Times New Roman" panose="02020603050405020304" pitchFamily="18" charset="0"/>
              </a:rPr>
              <a:t>parties, provides the best means of ensuring the EIA process is fair </a:t>
            </a:r>
            <a:r>
              <a:rPr lang="en-US" sz="2200" dirty="0" smtClean="0">
                <a:latin typeface="Times New Roman" panose="02020603050405020304" pitchFamily="18" charset="0"/>
                <a:cs typeface="Times New Roman" panose="02020603050405020304" pitchFamily="18" charset="0"/>
              </a:rPr>
              <a:t>and credible</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It </a:t>
            </a:r>
            <a:r>
              <a:rPr lang="en-US" sz="2200" dirty="0">
                <a:latin typeface="Times New Roman" panose="02020603050405020304" pitchFamily="18" charset="0"/>
                <a:cs typeface="Times New Roman" panose="02020603050405020304" pitchFamily="18" charset="0"/>
              </a:rPr>
              <a:t>allows decision-makers and participants themselves to gain an </a:t>
            </a:r>
            <a:r>
              <a:rPr lang="en-US" sz="2200" dirty="0" smtClean="0">
                <a:latin typeface="Times New Roman" panose="02020603050405020304" pitchFamily="18" charset="0"/>
                <a:cs typeface="Times New Roman" panose="02020603050405020304" pitchFamily="18" charset="0"/>
              </a:rPr>
              <a:t>understanding of </a:t>
            </a:r>
            <a:r>
              <a:rPr lang="en-US" sz="2200" dirty="0">
                <a:latin typeface="Times New Roman" panose="02020603050405020304" pitchFamily="18" charset="0"/>
                <a:cs typeface="Times New Roman" panose="02020603050405020304" pitchFamily="18" charset="0"/>
              </a:rPr>
              <a:t>the diversity and balance of opinion on the issues at stake.</a:t>
            </a:r>
          </a:p>
        </p:txBody>
      </p:sp>
    </p:spTree>
    <p:extLst>
      <p:ext uri="{BB962C8B-B14F-4D97-AF65-F5344CB8AC3E}">
        <p14:creationId xmlns:p14="http://schemas.microsoft.com/office/powerpoint/2010/main" val="37054547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705600"/>
          </a:xfrm>
        </p:spPr>
        <p:txBody>
          <a:bodyPr>
            <a:normAutofit lnSpcReduction="10000"/>
          </a:bodyPr>
          <a:lstStyle/>
          <a:p>
            <a:r>
              <a:rPr lang="en-US" dirty="0">
                <a:latin typeface="Times New Roman" panose="02020603050405020304" pitchFamily="18" charset="0"/>
                <a:cs typeface="Times New Roman" panose="02020603050405020304" pitchFamily="18" charset="0"/>
              </a:rPr>
              <a:t>In addition, there are a number of specific measures that can help to make the </a:t>
            </a:r>
            <a:r>
              <a:rPr lang="en-US" dirty="0" smtClean="0">
                <a:latin typeface="Times New Roman" panose="02020603050405020304" pitchFamily="18" charset="0"/>
                <a:cs typeface="Times New Roman" panose="02020603050405020304" pitchFamily="18" charset="0"/>
              </a:rPr>
              <a:t>EIA process </a:t>
            </a:r>
            <a:r>
              <a:rPr lang="en-US" dirty="0">
                <a:latin typeface="Times New Roman" panose="02020603050405020304" pitchFamily="18" charset="0"/>
                <a:cs typeface="Times New Roman" panose="02020603050405020304" pitchFamily="18" charset="0"/>
              </a:rPr>
              <a:t>transparent, accessible and accountable to the public.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Examples </a:t>
            </a:r>
            <a:r>
              <a:rPr lang="en-US" dirty="0">
                <a:latin typeface="Times New Roman" panose="02020603050405020304" pitchFamily="18" charset="0"/>
                <a:cs typeface="Times New Roman" panose="02020603050405020304" pitchFamily="18" charset="0"/>
              </a:rPr>
              <a:t>of measures </a:t>
            </a:r>
            <a:r>
              <a:rPr lang="en-US" dirty="0" smtClean="0">
                <a:latin typeface="Times New Roman" panose="02020603050405020304" pitchFamily="18" charset="0"/>
                <a:cs typeface="Times New Roman" panose="02020603050405020304" pitchFamily="18" charset="0"/>
              </a:rPr>
              <a:t>that reinforce </a:t>
            </a:r>
            <a:r>
              <a:rPr lang="en-US" dirty="0">
                <a:latin typeface="Times New Roman" panose="02020603050405020304" pitchFamily="18" charset="0"/>
                <a:cs typeface="Times New Roman" panose="02020603050405020304" pitchFamily="18" charset="0"/>
              </a:rPr>
              <a:t>the fairness of the process </a:t>
            </a:r>
            <a:r>
              <a:rPr lang="en-US" dirty="0" smtClean="0">
                <a:latin typeface="Times New Roman" panose="02020603050405020304" pitchFamily="18" charset="0"/>
                <a:cs typeface="Times New Roman" panose="02020603050405020304" pitchFamily="18" charset="0"/>
              </a:rPr>
              <a:t>include:</a:t>
            </a:r>
          </a:p>
          <a:p>
            <a:r>
              <a:rPr lang="en-US" dirty="0" smtClean="0">
                <a:latin typeface="Times New Roman" panose="02020603050405020304" pitchFamily="18" charset="0"/>
                <a:cs typeface="Times New Roman" panose="02020603050405020304" pitchFamily="18" charset="0"/>
              </a:rPr>
              <a:t>requiring </a:t>
            </a:r>
            <a:r>
              <a:rPr lang="en-US" dirty="0">
                <a:latin typeface="Times New Roman" panose="02020603050405020304" pitchFamily="18" charset="0"/>
                <a:cs typeface="Times New Roman" panose="02020603050405020304" pitchFamily="18" charset="0"/>
              </a:rPr>
              <a:t>the proponent to register all consultants, their expertise </a:t>
            </a:r>
            <a:r>
              <a:rPr lang="en-US" dirty="0" smtClean="0">
                <a:latin typeface="Times New Roman" panose="02020603050405020304" pitchFamily="18" charset="0"/>
                <a:cs typeface="Times New Roman" panose="02020603050405020304" pitchFamily="18" charset="0"/>
              </a:rPr>
              <a:t>and responsibilities </a:t>
            </a:r>
            <a:r>
              <a:rPr lang="en-US" dirty="0">
                <a:latin typeface="Times New Roman" panose="02020603050405020304" pitchFamily="18" charset="0"/>
                <a:cs typeface="Times New Roman" panose="02020603050405020304" pitchFamily="18" charset="0"/>
              </a:rPr>
              <a:t>with the administering </a:t>
            </a:r>
            <a:r>
              <a:rPr lang="en-US" dirty="0" smtClean="0">
                <a:latin typeface="Times New Roman" panose="02020603050405020304" pitchFamily="18" charset="0"/>
                <a:cs typeface="Times New Roman" panose="02020603050405020304" pitchFamily="18" charset="0"/>
              </a:rPr>
              <a:t>agency;</a:t>
            </a:r>
          </a:p>
          <a:p>
            <a:r>
              <a:rPr lang="en-US" dirty="0" smtClean="0">
                <a:latin typeface="Times New Roman" panose="02020603050405020304" pitchFamily="18" charset="0"/>
                <a:cs typeface="Times New Roman" panose="02020603050405020304" pitchFamily="18" charset="0"/>
              </a:rPr>
              <a:t>publishing </a:t>
            </a:r>
            <a:r>
              <a:rPr lang="en-US" dirty="0">
                <a:latin typeface="Times New Roman" panose="02020603050405020304" pitchFamily="18" charset="0"/>
                <a:cs typeface="Times New Roman" panose="02020603050405020304" pitchFamily="18" charset="0"/>
              </a:rPr>
              <a:t>these details in the terms of reference and the EIA </a:t>
            </a:r>
            <a:r>
              <a:rPr lang="en-US" dirty="0" smtClean="0">
                <a:latin typeface="Times New Roman" panose="02020603050405020304" pitchFamily="18" charset="0"/>
                <a:cs typeface="Times New Roman" panose="02020603050405020304" pitchFamily="18" charset="0"/>
              </a:rPr>
              <a:t>report;</a:t>
            </a:r>
          </a:p>
          <a:p>
            <a:r>
              <a:rPr lang="en-US" dirty="0" smtClean="0">
                <a:latin typeface="Times New Roman" panose="02020603050405020304" pitchFamily="18" charset="0"/>
                <a:cs typeface="Times New Roman" panose="02020603050405020304" pitchFamily="18" charset="0"/>
              </a:rPr>
              <a:t>making </a:t>
            </a:r>
            <a:r>
              <a:rPr lang="en-US" dirty="0">
                <a:latin typeface="Times New Roman" panose="02020603050405020304" pitchFamily="18" charset="0"/>
                <a:cs typeface="Times New Roman" panose="02020603050405020304" pitchFamily="18" charset="0"/>
              </a:rPr>
              <a:t>all EIA documents and reports available to the public; </a:t>
            </a:r>
            <a:r>
              <a:rPr lang="en-US" dirty="0" smtClean="0">
                <a:latin typeface="Times New Roman" panose="02020603050405020304" pitchFamily="18" charset="0"/>
                <a:cs typeface="Times New Roman" panose="02020603050405020304" pitchFamily="18" charset="0"/>
              </a:rPr>
              <a:t>and</a:t>
            </a:r>
          </a:p>
          <a:p>
            <a:r>
              <a:rPr lang="en-US" dirty="0" smtClean="0">
                <a:latin typeface="Times New Roman" panose="02020603050405020304" pitchFamily="18" charset="0"/>
                <a:cs typeface="Times New Roman" panose="02020603050405020304" pitchFamily="18" charset="0"/>
              </a:rPr>
              <a:t>publishing </a:t>
            </a:r>
            <a:r>
              <a:rPr lang="en-US" dirty="0">
                <a:latin typeface="Times New Roman" panose="02020603050405020304" pitchFamily="18" charset="0"/>
                <a:cs typeface="Times New Roman" panose="02020603050405020304" pitchFamily="18" charset="0"/>
              </a:rPr>
              <a:t>reasons for decisions . screening and final approvals </a:t>
            </a:r>
            <a:r>
              <a:rPr lang="en-US" dirty="0" smtClean="0">
                <a:latin typeface="Times New Roman" panose="02020603050405020304" pitchFamily="18" charset="0"/>
                <a:cs typeface="Times New Roman" panose="02020603050405020304" pitchFamily="18" charset="0"/>
              </a:rPr>
              <a:t>together with requirements </a:t>
            </a:r>
            <a:r>
              <a:rPr lang="en-US" dirty="0">
                <a:latin typeface="Times New Roman" panose="02020603050405020304" pitchFamily="18" charset="0"/>
                <a:cs typeface="Times New Roman" panose="02020603050405020304" pitchFamily="18" charset="0"/>
              </a:rPr>
              <a:t>and terms and conditions for mitigation and </a:t>
            </a:r>
            <a:r>
              <a:rPr lang="en-US" dirty="0" smtClean="0">
                <a:latin typeface="Times New Roman" panose="02020603050405020304" pitchFamily="18" charset="0"/>
                <a:cs typeface="Times New Roman" panose="02020603050405020304" pitchFamily="18" charset="0"/>
              </a:rPr>
              <a:t>environmental management </a:t>
            </a:r>
            <a:r>
              <a:rPr lang="en-US" dirty="0">
                <a:latin typeface="Times New Roman" panose="02020603050405020304" pitchFamily="18" charset="0"/>
                <a:cs typeface="Times New Roman" panose="02020603050405020304" pitchFamily="18" charset="0"/>
              </a:rPr>
              <a:t>plans.</a:t>
            </a:r>
          </a:p>
        </p:txBody>
      </p:sp>
    </p:spTree>
    <p:extLst>
      <p:ext uri="{BB962C8B-B14F-4D97-AF65-F5344CB8AC3E}">
        <p14:creationId xmlns:p14="http://schemas.microsoft.com/office/powerpoint/2010/main" val="179111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Capacity building is the long-term, voluntary process of increasing the ability of </a:t>
            </a:r>
            <a:r>
              <a:rPr lang="en-US" dirty="0" smtClean="0">
                <a:latin typeface="Times New Roman" panose="02020603050405020304" pitchFamily="18" charset="0"/>
                <a:cs typeface="Times New Roman" panose="02020603050405020304" pitchFamily="18" charset="0"/>
              </a:rPr>
              <a:t>a country </a:t>
            </a:r>
            <a:r>
              <a:rPr lang="en-US" dirty="0">
                <a:latin typeface="Times New Roman" panose="02020603050405020304" pitchFamily="18" charset="0"/>
                <a:cs typeface="Times New Roman" panose="02020603050405020304" pitchFamily="18" charset="0"/>
              </a:rPr>
              <a:t>to identify and solve its own problems and risks, and to maximize </a:t>
            </a:r>
            <a:r>
              <a:rPr lang="en-US" dirty="0" smtClean="0">
                <a:latin typeface="Times New Roman" panose="02020603050405020304" pitchFamily="18" charset="0"/>
                <a:cs typeface="Times New Roman" panose="02020603050405020304" pitchFamily="18" charset="0"/>
              </a:rPr>
              <a:t>its opportunities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this context, countries should firstly aim to carry out their own EIAs of proposals.</a:t>
            </a:r>
          </a:p>
          <a:p>
            <a:r>
              <a:rPr lang="en-US" dirty="0">
                <a:latin typeface="Times New Roman" panose="02020603050405020304" pitchFamily="18" charset="0"/>
                <a:cs typeface="Times New Roman" panose="02020603050405020304" pitchFamily="18" charset="0"/>
              </a:rPr>
              <a:t>Second, they should aim to use local experts as much as possible when undertaking </a:t>
            </a:r>
            <a:r>
              <a:rPr lang="en-US" dirty="0" smtClean="0">
                <a:latin typeface="Times New Roman" panose="02020603050405020304" pitchFamily="18" charset="0"/>
                <a:cs typeface="Times New Roman" panose="02020603050405020304" pitchFamily="18" charset="0"/>
              </a:rPr>
              <a:t>EIAs of </a:t>
            </a:r>
            <a:r>
              <a:rPr lang="en-US" dirty="0">
                <a:latin typeface="Times New Roman" panose="02020603050405020304" pitchFamily="18" charset="0"/>
                <a:cs typeface="Times New Roman" panose="02020603050405020304" pitchFamily="18" charset="0"/>
              </a:rPr>
              <a:t>proposals financed by the World Bank and other multilateral lending agencies.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Where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not possible without compromising the quality of EIAs and outside experts must </a:t>
            </a:r>
            <a:r>
              <a:rPr lang="en-US" dirty="0" smtClean="0">
                <a:latin typeface="Times New Roman" panose="02020603050405020304" pitchFamily="18" charset="0"/>
                <a:cs typeface="Times New Roman" panose="02020603050405020304" pitchFamily="18" charset="0"/>
              </a:rPr>
              <a:t>be engaged</a:t>
            </a:r>
            <a:r>
              <a:rPr lang="en-US" dirty="0">
                <a:latin typeface="Times New Roman" panose="02020603050405020304" pitchFamily="18" charset="0"/>
                <a:cs typeface="Times New Roman" panose="02020603050405020304" pitchFamily="18" charset="0"/>
              </a:rPr>
              <a:t>, every opportunity should be taken to transfer their expertise to local personnel.</a:t>
            </a:r>
          </a:p>
          <a:p>
            <a:r>
              <a:rPr lang="en-US" dirty="0">
                <a:latin typeface="Times New Roman" panose="02020603050405020304" pitchFamily="18" charset="0"/>
                <a:cs typeface="Times New Roman" panose="02020603050405020304" pitchFamily="18" charset="0"/>
              </a:rPr>
              <a:t>This strategy will make the implementation of EIA recommendations more effective </a:t>
            </a:r>
            <a:r>
              <a:rPr lang="en-US" dirty="0" smtClean="0">
                <a:latin typeface="Times New Roman" panose="02020603050405020304" pitchFamily="18" charset="0"/>
                <a:cs typeface="Times New Roman" panose="02020603050405020304" pitchFamily="18" charset="0"/>
              </a:rPr>
              <a:t>and strengthen </a:t>
            </a:r>
            <a:r>
              <a:rPr lang="en-US" dirty="0">
                <a:latin typeface="Times New Roman" panose="02020603050405020304" pitchFamily="18" charset="0"/>
                <a:cs typeface="Times New Roman" panose="02020603050405020304" pitchFamily="18" charset="0"/>
              </a:rPr>
              <a:t>the basis of EIA expertise locally.</a:t>
            </a:r>
          </a:p>
          <a:p>
            <a:r>
              <a:rPr lang="en-US" dirty="0">
                <a:latin typeface="Times New Roman" panose="02020603050405020304" pitchFamily="18" charset="0"/>
                <a:cs typeface="Times New Roman" panose="02020603050405020304" pitchFamily="18" charset="0"/>
              </a:rPr>
              <a:t>Capacity building can be carried out in a number of ways, including institutional</a:t>
            </a:r>
          </a:p>
          <a:p>
            <a:r>
              <a:rPr lang="en-US" dirty="0">
                <a:latin typeface="Times New Roman" panose="02020603050405020304" pitchFamily="18" charset="0"/>
                <a:cs typeface="Times New Roman" panose="02020603050405020304" pitchFamily="18" charset="0"/>
              </a:rPr>
              <a:t>strengthening, technical assistance and advice, and EIA training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systematic</a:t>
            </a:r>
            <a:r>
              <a:rPr lang="en-US" dirty="0">
                <a:latin typeface="Times New Roman" panose="02020603050405020304" pitchFamily="18" charset="0"/>
                <a:cs typeface="Times New Roman" panose="02020603050405020304" pitchFamily="18" charset="0"/>
              </a:rPr>
              <a:t>, long-term commitment will be necessary to overcome limited capacity </a:t>
            </a:r>
            <a:r>
              <a:rPr lang="en-US" dirty="0" smtClean="0">
                <a:latin typeface="Times New Roman" panose="02020603050405020304" pitchFamily="18" charset="0"/>
                <a:cs typeface="Times New Roman" panose="02020603050405020304" pitchFamily="18" charset="0"/>
              </a:rPr>
              <a:t>of many </a:t>
            </a:r>
            <a:r>
              <a:rPr lang="en-US" dirty="0">
                <a:latin typeface="Times New Roman" panose="02020603050405020304" pitchFamily="18" charset="0"/>
                <a:cs typeface="Times New Roman" panose="02020603050405020304" pitchFamily="18" charset="0"/>
              </a:rPr>
              <a:t>developing countries to undertake EIA.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addition, this process should be </a:t>
            </a:r>
            <a:r>
              <a:rPr lang="en-US" dirty="0" smtClean="0">
                <a:latin typeface="Times New Roman" panose="02020603050405020304" pitchFamily="18" charset="0"/>
                <a:cs typeface="Times New Roman" panose="02020603050405020304" pitchFamily="18" charset="0"/>
              </a:rPr>
              <a:t>backed by </a:t>
            </a:r>
            <a:r>
              <a:rPr lang="en-US" dirty="0">
                <a:latin typeface="Times New Roman" panose="02020603050405020304" pitchFamily="18" charset="0"/>
                <a:cs typeface="Times New Roman" panose="02020603050405020304" pitchFamily="18" charset="0"/>
              </a:rPr>
              <a:t>activities to strengthen education and research institutions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EIA-specific </a:t>
            </a:r>
            <a:r>
              <a:rPr lang="en-US" dirty="0">
                <a:latin typeface="Times New Roman" panose="02020603050405020304" pitchFamily="18" charset="0"/>
                <a:cs typeface="Times New Roman" panose="02020603050405020304" pitchFamily="18" charset="0"/>
              </a:rPr>
              <a:t>training </a:t>
            </a:r>
            <a:r>
              <a:rPr lang="en-US" dirty="0" smtClean="0">
                <a:latin typeface="Times New Roman" panose="02020603050405020304" pitchFamily="18" charset="0"/>
                <a:cs typeface="Times New Roman" panose="02020603050405020304" pitchFamily="18" charset="0"/>
              </a:rPr>
              <a:t>can be </a:t>
            </a:r>
            <a:r>
              <a:rPr lang="en-US" dirty="0">
                <a:latin typeface="Times New Roman" panose="02020603050405020304" pitchFamily="18" charset="0"/>
                <a:cs typeface="Times New Roman" panose="02020603050405020304" pitchFamily="18" charset="0"/>
              </a:rPr>
              <a:t>done at many different levels and over different periods to meet a variety of needs.</a:t>
            </a:r>
          </a:p>
        </p:txBody>
      </p:sp>
    </p:spTree>
    <p:extLst>
      <p:ext uri="{BB962C8B-B14F-4D97-AF65-F5344CB8AC3E}">
        <p14:creationId xmlns:p14="http://schemas.microsoft.com/office/powerpoint/2010/main" val="7126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553200"/>
          </a:xfrm>
        </p:spPr>
        <p:txBody>
          <a:bodyPr>
            <a:normAutofit/>
          </a:bodyPr>
          <a:lstStyle/>
          <a:p>
            <a:r>
              <a:rPr lang="en-US" dirty="0">
                <a:latin typeface="Times New Roman" panose="02020603050405020304" pitchFamily="18" charset="0"/>
                <a:cs typeface="Times New Roman" panose="02020603050405020304" pitchFamily="18" charset="0"/>
              </a:rPr>
              <a:t>A systematic EIA capacity building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will need to provide a range of </a:t>
            </a:r>
            <a:r>
              <a:rPr lang="en-US" dirty="0" smtClean="0">
                <a:latin typeface="Times New Roman" panose="02020603050405020304" pitchFamily="18" charset="0"/>
                <a:cs typeface="Times New Roman" panose="02020603050405020304" pitchFamily="18" charset="0"/>
              </a:rPr>
              <a:t>different activities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could include advice on drafting or strengthening EIA legislation </a:t>
            </a:r>
            <a:r>
              <a:rPr lang="en-US" dirty="0" smtClean="0">
                <a:latin typeface="Times New Roman" panose="02020603050405020304" pitchFamily="18" charset="0"/>
                <a:cs typeface="Times New Roman" panose="02020603050405020304" pitchFamily="18" charset="0"/>
              </a:rPr>
              <a:t>and procedures</a:t>
            </a:r>
            <a:r>
              <a:rPr lang="en-US" dirty="0">
                <a:latin typeface="Times New Roman" panose="02020603050405020304" pitchFamily="18" charset="0"/>
                <a:cs typeface="Times New Roman" panose="02020603050405020304" pitchFamily="18" charset="0"/>
              </a:rPr>
              <a:t>, improving their application to relevant sectors, such as energy and </a:t>
            </a:r>
            <a:r>
              <a:rPr lang="en-US" dirty="0" smtClean="0">
                <a:latin typeface="Times New Roman" panose="02020603050405020304" pitchFamily="18" charset="0"/>
                <a:cs typeface="Times New Roman" panose="02020603050405020304" pitchFamily="18" charset="0"/>
              </a:rPr>
              <a:t>mining, and </a:t>
            </a:r>
            <a:r>
              <a:rPr lang="en-US" dirty="0">
                <a:latin typeface="Times New Roman" panose="02020603050405020304" pitchFamily="18" charset="0"/>
                <a:cs typeface="Times New Roman" panose="02020603050405020304" pitchFamily="18" charset="0"/>
              </a:rPr>
              <a:t>strengthening particular aspects of practice, such as public involvement.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Pilot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projects </a:t>
            </a:r>
            <a:r>
              <a:rPr lang="en-US" dirty="0">
                <a:latin typeface="Times New Roman" panose="02020603050405020304" pitchFamily="18" charset="0"/>
                <a:cs typeface="Times New Roman" panose="02020603050405020304" pitchFamily="18" charset="0"/>
              </a:rPr>
              <a:t>involving local experts in actual EIAs of proposals can be used to transfer </a:t>
            </a:r>
            <a:r>
              <a:rPr lang="en-US" dirty="0" smtClean="0">
                <a:latin typeface="Times New Roman" panose="02020603050405020304" pitchFamily="18" charset="0"/>
                <a:cs typeface="Times New Roman" panose="02020603050405020304" pitchFamily="18" charset="0"/>
              </a:rPr>
              <a:t>hands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knowledge and skills.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Supporting </a:t>
            </a:r>
            <a:r>
              <a:rPr lang="en-US" dirty="0">
                <a:latin typeface="Times New Roman" panose="02020603050405020304" pitchFamily="18" charset="0"/>
                <a:cs typeface="Times New Roman" panose="02020603050405020304" pitchFamily="18" charset="0"/>
              </a:rPr>
              <a:t>activities include developing resource materials </a:t>
            </a:r>
            <a:r>
              <a:rPr lang="en-US" dirty="0" smtClean="0">
                <a:latin typeface="Times New Roman" panose="02020603050405020304" pitchFamily="18" charset="0"/>
                <a:cs typeface="Times New Roman" panose="02020603050405020304" pitchFamily="18" charset="0"/>
              </a:rPr>
              <a:t>and establishing </a:t>
            </a:r>
            <a:r>
              <a:rPr lang="en-US" dirty="0">
                <a:latin typeface="Times New Roman" panose="02020603050405020304" pitchFamily="18" charset="0"/>
                <a:cs typeface="Times New Roman" panose="02020603050405020304" pitchFamily="18" charset="0"/>
              </a:rPr>
              <a:t>a network of practitioners with experience in EIA or technical analysis.</a:t>
            </a:r>
          </a:p>
        </p:txBody>
      </p:sp>
    </p:spTree>
    <p:extLst>
      <p:ext uri="{BB962C8B-B14F-4D97-AF65-F5344CB8AC3E}">
        <p14:creationId xmlns:p14="http://schemas.microsoft.com/office/powerpoint/2010/main" val="35906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477000"/>
          </a:xfrm>
        </p:spPr>
        <p:txBody>
          <a:bodyPr>
            <a:normAutofit fontScale="92500" lnSpcReduction="20000"/>
          </a:bodyPr>
          <a:lstStyle/>
          <a:p>
            <a:r>
              <a:rPr lang="en-US" sz="4300" dirty="0">
                <a:effectLst>
                  <a:outerShdw blurRad="38100" dist="38100" dir="2700000" algn="tl">
                    <a:srgbClr val="000000">
                      <a:alpha val="43137"/>
                    </a:srgbClr>
                  </a:outerShdw>
                </a:effectLst>
                <a:latin typeface="Times New Roman" pitchFamily="18" charset="0"/>
                <a:cs typeface="Times New Roman" pitchFamily="18" charset="0"/>
              </a:rPr>
              <a:t>The terms impact assessment and environmental impact </a:t>
            </a:r>
            <a:r>
              <a:rPr lang="en-US" sz="4300" dirty="0" smtClean="0">
                <a:effectLst>
                  <a:outerShdw blurRad="38100" dist="38100" dir="2700000" algn="tl">
                    <a:srgbClr val="000000">
                      <a:alpha val="43137"/>
                    </a:srgbClr>
                  </a:outerShdw>
                </a:effectLst>
                <a:latin typeface="Times New Roman" pitchFamily="18" charset="0"/>
                <a:cs typeface="Times New Roman" pitchFamily="18" charset="0"/>
              </a:rPr>
              <a:t>assessment </a:t>
            </a:r>
            <a:r>
              <a:rPr lang="en-US" sz="4300" dirty="0">
                <a:effectLst>
                  <a:outerShdw blurRad="38100" dist="38100" dir="2700000" algn="tl">
                    <a:srgbClr val="000000">
                      <a:alpha val="43137"/>
                    </a:srgbClr>
                  </a:outerShdw>
                </a:effectLst>
                <a:latin typeface="Times New Roman" pitchFamily="18" charset="0"/>
                <a:cs typeface="Times New Roman" pitchFamily="18" charset="0"/>
              </a:rPr>
              <a:t>are umbrella terms  frequently used to cover a broad range of techniques, e.g. </a:t>
            </a:r>
            <a:endParaRPr lang="en-US" sz="43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4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4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ocial </a:t>
            </a:r>
            <a:r>
              <a:rPr lang="en-US" sz="4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impact assessment (SIA), </a:t>
            </a:r>
            <a:endParaRPr lang="en-US" sz="4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4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t>
            </a:r>
            <a:r>
              <a:rPr lang="en-US" sz="4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isk </a:t>
            </a:r>
            <a:r>
              <a:rPr lang="en-US" sz="4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assessment (RA); </a:t>
            </a:r>
            <a:endParaRPr lang="en-US" sz="4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4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4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nvironmental </a:t>
            </a:r>
            <a:r>
              <a:rPr lang="en-US" sz="4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impact assessment (EIA) </a:t>
            </a:r>
            <a:r>
              <a:rPr lang="en-US" sz="4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health </a:t>
            </a:r>
            <a:r>
              <a:rPr lang="en-US" sz="4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impact assessment (HIA). </a:t>
            </a:r>
          </a:p>
          <a:p>
            <a:r>
              <a:rPr lang="en-US" sz="3900" dirty="0">
                <a:effectLst>
                  <a:outerShdw blurRad="38100" dist="38100" dir="2700000" algn="tl">
                    <a:srgbClr val="000000">
                      <a:alpha val="43137"/>
                    </a:srgbClr>
                  </a:outerShdw>
                </a:effectLst>
                <a:latin typeface="Times New Roman" pitchFamily="18" charset="0"/>
                <a:cs typeface="Times New Roman" pitchFamily="18" charset="0"/>
              </a:rPr>
              <a:t>To date, EIA itself has been applied generally at the project level, but increasing attention is now being given to impact assessment at the level of </a:t>
            </a:r>
            <a:r>
              <a:rPr lang="en-US" sz="36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polices, plans and programs </a:t>
            </a:r>
            <a:r>
              <a:rPr lang="en-US" sz="3600" dirty="0">
                <a:latin typeface="Times New Roman" pitchFamily="18" charset="0"/>
                <a:cs typeface="Times New Roman" pitchFamily="18" charset="0"/>
              </a:rPr>
              <a:t>(</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this is known as Strategic Environmental Assessment- SEA</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endParaRPr lang="en-US" sz="3200" dirty="0"/>
          </a:p>
        </p:txBody>
      </p:sp>
    </p:spTree>
    <p:extLst>
      <p:ext uri="{BB962C8B-B14F-4D97-AF65-F5344CB8AC3E}">
        <p14:creationId xmlns:p14="http://schemas.microsoft.com/office/powerpoint/2010/main" val="1596217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15741" t="19532" r="15741" b="24473"/>
          <a:stretch>
            <a:fillRect/>
          </a:stretch>
        </p:blipFill>
        <p:spPr bwMode="auto">
          <a:xfrm>
            <a:off x="76200" y="304800"/>
            <a:ext cx="8915400"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92444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457200"/>
          </a:xfrm>
        </p:spPr>
        <p:txBody>
          <a:bodyPr>
            <a:normAutofit fontScale="90000"/>
          </a:bodyPr>
          <a:lstStyle/>
          <a:p>
            <a:r>
              <a:rPr lang="en-US" sz="4000" b="1" dirty="0">
                <a:effectLst>
                  <a:outerShdw blurRad="38100" dist="38100" dir="2700000" algn="tl">
                    <a:srgbClr val="000000">
                      <a:alpha val="43137"/>
                    </a:srgbClr>
                  </a:outerShdw>
                </a:effectLst>
                <a:latin typeface="Times New Roman" panose="02020603050405020304" pitchFamily="18" charset="0"/>
              </a:rPr>
              <a:t>Perspectives on sustainable </a:t>
            </a:r>
            <a:r>
              <a:rPr lang="en-US" sz="4000" b="1" dirty="0" smtClean="0">
                <a:effectLst>
                  <a:outerShdw blurRad="38100" dist="38100" dir="2700000" algn="tl">
                    <a:srgbClr val="000000">
                      <a:alpha val="43137"/>
                    </a:srgbClr>
                  </a:outerShdw>
                </a:effectLst>
                <a:latin typeface="Times New Roman" panose="02020603050405020304" pitchFamily="18" charset="0"/>
              </a:rPr>
              <a:t>development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685800"/>
            <a:ext cx="8915400" cy="6019800"/>
          </a:xfrm>
        </p:spPr>
        <p:txBody>
          <a:bodyPr>
            <a:normAutofit fontScale="92500" lnSpcReduction="20000"/>
          </a:bodyPr>
          <a:lstStyle/>
          <a:p>
            <a:r>
              <a:rPr lang="en-US" dirty="0" smtClean="0">
                <a:latin typeface="Times New Roman" panose="02020603050405020304" pitchFamily="18" charset="0"/>
              </a:rPr>
              <a:t>Sustainable </a:t>
            </a:r>
            <a:r>
              <a:rPr lang="en-US" dirty="0">
                <a:latin typeface="Times New Roman" panose="02020603050405020304" pitchFamily="18" charset="0"/>
              </a:rPr>
              <a:t>development is an evolving concept, which is continually being </a:t>
            </a:r>
            <a:r>
              <a:rPr lang="en-US" dirty="0" smtClean="0">
                <a:latin typeface="Times New Roman" panose="02020603050405020304" pitchFamily="18" charset="0"/>
              </a:rPr>
              <a:t>redefined and </a:t>
            </a:r>
            <a:r>
              <a:rPr lang="en-US" dirty="0">
                <a:latin typeface="Times New Roman" panose="02020603050405020304" pitchFamily="18" charset="0"/>
              </a:rPr>
              <a:t>reinterpreted. </a:t>
            </a:r>
            <a:endParaRPr lang="en-US" dirty="0" smtClean="0">
              <a:latin typeface="Times New Roman" panose="02020603050405020304" pitchFamily="18" charset="0"/>
            </a:endParaRPr>
          </a:p>
          <a:p>
            <a:r>
              <a:rPr lang="en-US" dirty="0" smtClean="0">
                <a:latin typeface="Times New Roman" panose="02020603050405020304" pitchFamily="18" charset="0"/>
              </a:rPr>
              <a:t>The </a:t>
            </a:r>
            <a:r>
              <a:rPr lang="en-US" dirty="0">
                <a:latin typeface="Times New Roman" panose="02020603050405020304" pitchFamily="18" charset="0"/>
              </a:rPr>
              <a:t>starting point for most people is the </a:t>
            </a:r>
            <a:r>
              <a:rPr lang="en-US" dirty="0" err="1" smtClean="0">
                <a:latin typeface="Times New Roman" panose="02020603050405020304" pitchFamily="18" charset="0"/>
              </a:rPr>
              <a:t>Brundtland</a:t>
            </a:r>
            <a:r>
              <a:rPr lang="en-US" dirty="0" smtClean="0">
                <a:latin typeface="Times New Roman" panose="02020603050405020304" pitchFamily="18" charset="0"/>
              </a:rPr>
              <a:t> definition</a:t>
            </a:r>
            <a:r>
              <a:rPr lang="en-US" dirty="0" smtClean="0">
                <a:latin typeface="TimesNewRoman"/>
              </a:rPr>
              <a:t> </a:t>
            </a:r>
            <a:r>
              <a:rPr lang="en-US" dirty="0" smtClean="0">
                <a:latin typeface="Times New Roman" panose="02020603050405020304" pitchFamily="18" charset="0"/>
              </a:rPr>
              <a:t>(</a:t>
            </a:r>
            <a:r>
              <a:rPr lang="en-US" dirty="0">
                <a:latin typeface="Times New Roman" panose="02020603050405020304" pitchFamily="18" charset="0"/>
              </a:rPr>
              <a:t>described above), which also can be formally stated as twin principles of intra- and </a:t>
            </a:r>
            <a:r>
              <a:rPr lang="en-US" dirty="0" smtClean="0">
                <a:latin typeface="Times New Roman" panose="02020603050405020304" pitchFamily="18" charset="0"/>
              </a:rPr>
              <a:t>intergenerational equity.</a:t>
            </a:r>
          </a:p>
          <a:p>
            <a:r>
              <a:rPr lang="en-US" dirty="0" smtClean="0">
                <a:latin typeface="Times New Roman" panose="02020603050405020304" pitchFamily="18" charset="0"/>
              </a:rPr>
              <a:t>In </a:t>
            </a:r>
            <a:r>
              <a:rPr lang="en-US" dirty="0">
                <a:latin typeface="Times New Roman" panose="02020603050405020304" pitchFamily="18" charset="0"/>
              </a:rPr>
              <a:t>practice, these principles mean improving the welfare of </a:t>
            </a:r>
            <a:r>
              <a:rPr lang="en-US" dirty="0" smtClean="0">
                <a:latin typeface="Times New Roman" panose="02020603050405020304" pitchFamily="18" charset="0"/>
              </a:rPr>
              <a:t>the world</a:t>
            </a:r>
            <a:r>
              <a:rPr lang="en-US" dirty="0" smtClean="0">
                <a:latin typeface="TimesNewRoman"/>
              </a:rPr>
              <a:t>’</a:t>
            </a:r>
            <a:r>
              <a:rPr lang="en-US" dirty="0" smtClean="0">
                <a:latin typeface="Times New Roman" panose="02020603050405020304" pitchFamily="18" charset="0"/>
              </a:rPr>
              <a:t>s </a:t>
            </a:r>
            <a:r>
              <a:rPr lang="en-US" dirty="0">
                <a:latin typeface="Times New Roman" panose="02020603050405020304" pitchFamily="18" charset="0"/>
              </a:rPr>
              <a:t>poor and maintaining the development opportunities for the generations </a:t>
            </a:r>
            <a:r>
              <a:rPr lang="en-US" dirty="0" smtClean="0">
                <a:latin typeface="Times New Roman" panose="02020603050405020304" pitchFamily="18" charset="0"/>
              </a:rPr>
              <a:t>that follow</a:t>
            </a:r>
            <a:r>
              <a:rPr lang="en-US" dirty="0">
                <a:latin typeface="Times New Roman" panose="02020603050405020304" pitchFamily="18" charset="0"/>
              </a:rPr>
              <a:t>.</a:t>
            </a:r>
          </a:p>
          <a:p>
            <a:r>
              <a:rPr lang="en-US" dirty="0">
                <a:latin typeface="Times New Roman" panose="02020603050405020304" pitchFamily="18" charset="0"/>
              </a:rPr>
              <a:t>The challenge of sustainable development may be summarized by comparing </a:t>
            </a:r>
            <a:r>
              <a:rPr lang="en-US" dirty="0" smtClean="0">
                <a:latin typeface="Times New Roman" panose="02020603050405020304" pitchFamily="18" charset="0"/>
              </a:rPr>
              <a:t>three overriding indicators:</a:t>
            </a:r>
          </a:p>
          <a:p>
            <a:pPr lvl="1"/>
            <a:r>
              <a:rPr lang="en-US" dirty="0" smtClean="0">
                <a:latin typeface="Times New Roman" panose="02020603050405020304" pitchFamily="18" charset="0"/>
              </a:rPr>
              <a:t>First</a:t>
            </a:r>
            <a:r>
              <a:rPr lang="en-US" dirty="0">
                <a:latin typeface="Times New Roman" panose="02020603050405020304" pitchFamily="18" charset="0"/>
              </a:rPr>
              <a:t>, human activity is estimated to currently consume or pre-empt 40 per cent </a:t>
            </a:r>
            <a:r>
              <a:rPr lang="en-US" dirty="0" smtClean="0">
                <a:latin typeface="Times New Roman" panose="02020603050405020304" pitchFamily="18" charset="0"/>
              </a:rPr>
              <a:t>of net </a:t>
            </a:r>
            <a:r>
              <a:rPr lang="en-US" dirty="0">
                <a:latin typeface="Times New Roman" panose="02020603050405020304" pitchFamily="18" charset="0"/>
              </a:rPr>
              <a:t>primary productivity on </a:t>
            </a:r>
            <a:r>
              <a:rPr lang="en-US" dirty="0" smtClean="0">
                <a:latin typeface="Times New Roman" panose="02020603050405020304" pitchFamily="18" charset="0"/>
              </a:rPr>
              <a:t>land.</a:t>
            </a:r>
          </a:p>
          <a:p>
            <a:pPr lvl="1"/>
            <a:r>
              <a:rPr lang="en-US" dirty="0" smtClean="0">
                <a:latin typeface="Times New Roman" panose="02020603050405020304" pitchFamily="18" charset="0"/>
              </a:rPr>
              <a:t>Second</a:t>
            </a:r>
            <a:r>
              <a:rPr lang="en-US" dirty="0">
                <a:latin typeface="Times New Roman" panose="02020603050405020304" pitchFamily="18" charset="0"/>
              </a:rPr>
              <a:t>, 60 per cent of the </a:t>
            </a:r>
            <a:r>
              <a:rPr lang="en-US" dirty="0" smtClean="0">
                <a:latin typeface="Times New Roman" panose="02020603050405020304" pitchFamily="18" charset="0"/>
              </a:rPr>
              <a:t>world</a:t>
            </a:r>
            <a:r>
              <a:rPr lang="en-US" dirty="0" smtClean="0">
                <a:latin typeface="TimesNewRoman"/>
              </a:rPr>
              <a:t>’</a:t>
            </a:r>
            <a:r>
              <a:rPr lang="en-US" dirty="0" smtClean="0">
                <a:latin typeface="Times New Roman" panose="02020603050405020304" pitchFamily="18" charset="0"/>
              </a:rPr>
              <a:t>s </a:t>
            </a:r>
            <a:r>
              <a:rPr lang="en-US" dirty="0">
                <a:latin typeface="Times New Roman" panose="02020603050405020304" pitchFamily="18" charset="0"/>
              </a:rPr>
              <a:t>population lives close to or under the </a:t>
            </a:r>
            <a:r>
              <a:rPr lang="en-US" dirty="0" smtClean="0">
                <a:latin typeface="Times New Roman" panose="02020603050405020304" pitchFamily="18" charset="0"/>
              </a:rPr>
              <a:t>poverty line.</a:t>
            </a:r>
          </a:p>
          <a:p>
            <a:pPr lvl="1"/>
            <a:r>
              <a:rPr lang="en-US" dirty="0" smtClean="0">
                <a:latin typeface="Times New Roman" panose="02020603050405020304" pitchFamily="18" charset="0"/>
              </a:rPr>
              <a:t>Third</a:t>
            </a:r>
            <a:r>
              <a:rPr lang="en-US" dirty="0">
                <a:latin typeface="Times New Roman" panose="02020603050405020304" pitchFamily="18" charset="0"/>
              </a:rPr>
              <a:t>, the </a:t>
            </a:r>
            <a:r>
              <a:rPr lang="en-US" dirty="0" smtClean="0">
                <a:latin typeface="Times New Roman" panose="02020603050405020304" pitchFamily="18" charset="0"/>
              </a:rPr>
              <a:t>worlds </a:t>
            </a:r>
            <a:r>
              <a:rPr lang="en-US" dirty="0">
                <a:latin typeface="Times New Roman" panose="02020603050405020304" pitchFamily="18" charset="0"/>
              </a:rPr>
              <a:t>population is projected to double by mid-century</a:t>
            </a:r>
            <a:r>
              <a:rPr lang="en-US" dirty="0" smtClean="0">
                <a:latin typeface="Times New Roman" panose="02020603050405020304" pitchFamily="18" charset="0"/>
              </a:rPr>
              <a:t>.</a:t>
            </a:r>
          </a:p>
          <a:p>
            <a:r>
              <a:rPr lang="en-US" dirty="0" smtClean="0">
                <a:latin typeface="Times New Roman" panose="02020603050405020304" pitchFamily="18" charset="0"/>
              </a:rPr>
              <a:t>Without </a:t>
            </a:r>
            <a:r>
              <a:rPr lang="en-US" dirty="0">
                <a:latin typeface="Times New Roman" panose="02020603050405020304" pitchFamily="18" charset="0"/>
              </a:rPr>
              <a:t>major policy and technology changes, UNEP and other institutions </a:t>
            </a:r>
            <a:r>
              <a:rPr lang="en-US" dirty="0" smtClean="0">
                <a:latin typeface="Times New Roman" panose="02020603050405020304" pitchFamily="18" charset="0"/>
              </a:rPr>
              <a:t>have concluded </a:t>
            </a:r>
            <a:r>
              <a:rPr lang="en-US" dirty="0">
                <a:latin typeface="Times New Roman" panose="02020603050405020304" pitchFamily="18" charset="0"/>
              </a:rPr>
              <a:t>that such trends threaten the stability of the world community and the </a:t>
            </a:r>
            <a:r>
              <a:rPr lang="en-US" dirty="0" smtClean="0">
                <a:latin typeface="Times New Roman" panose="02020603050405020304" pitchFamily="18" charset="0"/>
              </a:rPr>
              <a:t>global environment.</a:t>
            </a:r>
            <a:endParaRPr lang="en-US" dirty="0">
              <a:latin typeface="Times New Roman" panose="02020603050405020304" pitchFamily="18" charset="0"/>
            </a:endParaRPr>
          </a:p>
        </p:txBody>
      </p:sp>
    </p:spTree>
    <p:extLst>
      <p:ext uri="{BB962C8B-B14F-4D97-AF65-F5344CB8AC3E}">
        <p14:creationId xmlns:p14="http://schemas.microsoft.com/office/powerpoint/2010/main" val="3162238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381000"/>
          </a:xfrm>
        </p:spPr>
        <p:txBody>
          <a:bodyPr>
            <a:noAutofit/>
          </a:bodyPr>
          <a:lstStyle/>
          <a:p>
            <a:pPr marL="342900" lvl="0" indent="-342900" algn="l">
              <a:spcBef>
                <a:spcPct val="20000"/>
              </a:spcBef>
            </a:pPr>
            <a:r>
              <a:rPr lang="en-US" sz="3200" b="1" dirty="0">
                <a:solidFill>
                  <a:srgbClr val="003399"/>
                </a:solidFill>
                <a:effectLst>
                  <a:outerShdw blurRad="38100" dist="38100" dir="2700000" algn="tl">
                    <a:srgbClr val="000000">
                      <a:alpha val="43137"/>
                    </a:srgbClr>
                  </a:outerShdw>
                </a:effectLst>
                <a:latin typeface="Times New Roman" panose="02020603050405020304" pitchFamily="18" charset="0"/>
              </a:rPr>
              <a:t>Why EIA is </a:t>
            </a:r>
            <a:r>
              <a:rPr lang="en-US" sz="32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important</a:t>
            </a:r>
            <a:endParaRPr lang="en-US" sz="6000"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685800"/>
            <a:ext cx="8991600" cy="6019800"/>
          </a:xfrm>
        </p:spPr>
        <p:txBody>
          <a:bodyPr>
            <a:normAutofit/>
          </a:bodyPr>
          <a:lstStyle/>
          <a:p>
            <a:r>
              <a:rPr lang="en-US" dirty="0">
                <a:latin typeface="Times New Roman" panose="02020603050405020304" pitchFamily="18" charset="0"/>
                <a:cs typeface="Times New Roman" panose="02020603050405020304" pitchFamily="18" charset="0"/>
              </a:rPr>
              <a:t>Reducing the burden of environmental impacts is necessary if development is to </a:t>
            </a:r>
            <a:r>
              <a:rPr lang="en-US" dirty="0" smtClean="0">
                <a:latin typeface="Times New Roman" panose="02020603050405020304" pitchFamily="18" charset="0"/>
                <a:cs typeface="Times New Roman" panose="02020603050405020304" pitchFamily="18" charset="0"/>
              </a:rPr>
              <a:t>become sustainable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impacts are more complex, larger in scale and further reaching in </a:t>
            </a:r>
            <a:r>
              <a:rPr lang="en-US" dirty="0" smtClean="0">
                <a:latin typeface="Times New Roman" panose="02020603050405020304" pitchFamily="18" charset="0"/>
                <a:cs typeface="Times New Roman" panose="02020603050405020304" pitchFamily="18" charset="0"/>
              </a:rPr>
              <a:t>their potential </a:t>
            </a:r>
            <a:r>
              <a:rPr lang="en-US" dirty="0">
                <a:latin typeface="Times New Roman" panose="02020603050405020304" pitchFamily="18" charset="0"/>
                <a:cs typeface="Times New Roman" panose="02020603050405020304" pitchFamily="18" charset="0"/>
              </a:rPr>
              <a:t>consequences than thirty years ago when EIA was first introduced.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res EIA </a:t>
            </a:r>
            <a:r>
              <a:rPr lang="en-US" dirty="0">
                <a:latin typeface="Times New Roman" panose="02020603050405020304" pitchFamily="18" charset="0"/>
                <a:cs typeface="Times New Roman" panose="02020603050405020304" pitchFamily="18" charset="0"/>
              </a:rPr>
              <a:t>has become of ever increasing importance as a tool for development </a:t>
            </a:r>
            <a:r>
              <a:rPr lang="en-US" dirty="0" smtClean="0">
                <a:latin typeface="Times New Roman" panose="02020603050405020304" pitchFamily="18" charset="0"/>
                <a:cs typeface="Times New Roman" panose="02020603050405020304" pitchFamily="18" charset="0"/>
              </a:rPr>
              <a:t>decision making. </a:t>
            </a:r>
          </a:p>
          <a:p>
            <a:r>
              <a:rPr lang="en-US" dirty="0">
                <a:latin typeface="Times New Roman" panose="02020603050405020304" pitchFamily="18" charset="0"/>
                <a:cs typeface="Times New Roman" panose="02020603050405020304" pitchFamily="18" charset="0"/>
              </a:rPr>
              <a:t>This role is formally recognized in Principle 17 of the Rio Declaration on </a:t>
            </a:r>
            <a:r>
              <a:rPr lang="en-US" dirty="0" smtClean="0">
                <a:latin typeface="Times New Roman" panose="02020603050405020304" pitchFamily="18" charset="0"/>
                <a:cs typeface="Times New Roman" panose="02020603050405020304" pitchFamily="18" charset="0"/>
              </a:rPr>
              <a:t>Environment and </a:t>
            </a:r>
            <a:r>
              <a:rPr lang="en-US" dirty="0">
                <a:latin typeface="Times New Roman" panose="02020603050405020304" pitchFamily="18" charset="0"/>
                <a:cs typeface="Times New Roman" panose="02020603050405020304" pitchFamily="18" charset="0"/>
              </a:rPr>
              <a:t>Development:</a:t>
            </a:r>
          </a:p>
          <a:p>
            <a:r>
              <a:rPr lang="en-US" dirty="0" smtClean="0">
                <a:latin typeface="Times New Roman" panose="02020603050405020304" pitchFamily="18" charset="0"/>
                <a:cs typeface="Times New Roman" panose="02020603050405020304" pitchFamily="18" charset="0"/>
              </a:rPr>
              <a:t>Environmental </a:t>
            </a:r>
            <a:r>
              <a:rPr lang="en-US" dirty="0">
                <a:latin typeface="Times New Roman" panose="02020603050405020304" pitchFamily="18" charset="0"/>
                <a:cs typeface="Times New Roman" panose="02020603050405020304" pitchFamily="18" charset="0"/>
              </a:rPr>
              <a:t>impact assessment, as a national instrument, shall be undertaken </a:t>
            </a:r>
            <a:r>
              <a:rPr lang="en-US" dirty="0" smtClean="0">
                <a:latin typeface="Times New Roman" panose="02020603050405020304" pitchFamily="18" charset="0"/>
                <a:cs typeface="Times New Roman" panose="02020603050405020304" pitchFamily="18" charset="0"/>
              </a:rPr>
              <a:t>for proposed </a:t>
            </a:r>
            <a:r>
              <a:rPr lang="en-US" dirty="0">
                <a:latin typeface="Times New Roman" panose="02020603050405020304" pitchFamily="18" charset="0"/>
                <a:cs typeface="Times New Roman" panose="02020603050405020304" pitchFamily="18" charset="0"/>
              </a:rPr>
              <a:t>activities that are likely to have a significant adverse impact on the </a:t>
            </a:r>
            <a:r>
              <a:rPr lang="en-US" dirty="0" smtClean="0">
                <a:latin typeface="Times New Roman" panose="02020603050405020304" pitchFamily="18" charset="0"/>
                <a:cs typeface="Times New Roman" panose="02020603050405020304" pitchFamily="18" charset="0"/>
              </a:rPr>
              <a:t>environment and </a:t>
            </a:r>
            <a:r>
              <a:rPr lang="en-US" dirty="0">
                <a:latin typeface="Times New Roman" panose="02020603050405020304" pitchFamily="18" charset="0"/>
                <a:cs typeface="Times New Roman" panose="02020603050405020304" pitchFamily="18" charset="0"/>
              </a:rPr>
              <a:t>are subject to a decision of a competent national authority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8550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419100"/>
          </a:xfrm>
        </p:spPr>
        <p:txBody>
          <a:bodyPr>
            <a:normAutofit fontScale="90000"/>
          </a:bodyPr>
          <a:lstStyle/>
          <a:p>
            <a:pPr algn="l"/>
            <a:r>
              <a:rPr lang="en-US" sz="2800" b="1" dirty="0">
                <a:solidFill>
                  <a:srgbClr val="003399"/>
                </a:solidFill>
                <a:effectLst>
                  <a:outerShdw blurRad="38100" dist="38100" dir="2700000" algn="tl">
                    <a:srgbClr val="000000">
                      <a:alpha val="43137"/>
                    </a:srgbClr>
                  </a:outerShdw>
                </a:effectLst>
                <a:latin typeface="Times New Roman" panose="02020603050405020304" pitchFamily="18" charset="0"/>
              </a:rPr>
              <a:t>Why EIA is </a:t>
            </a:r>
            <a:r>
              <a:rPr lang="en-US" sz="28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important……</a:t>
            </a:r>
            <a:endParaRPr lang="en-US" sz="2800" dirty="0"/>
          </a:p>
        </p:txBody>
      </p:sp>
      <p:sp>
        <p:nvSpPr>
          <p:cNvPr id="3" name="Content Placeholder 2"/>
          <p:cNvSpPr>
            <a:spLocks noGrp="1"/>
          </p:cNvSpPr>
          <p:nvPr>
            <p:ph idx="1"/>
          </p:nvPr>
        </p:nvSpPr>
        <p:spPr>
          <a:xfrm>
            <a:off x="76200" y="609600"/>
            <a:ext cx="8991600" cy="6096000"/>
          </a:xfrm>
        </p:spPr>
        <p:txBody>
          <a:bodyPr>
            <a:normAutofit fontScale="92500"/>
          </a:bodyPr>
          <a:lstStyle/>
          <a:p>
            <a:r>
              <a:rPr lang="en-US" dirty="0">
                <a:latin typeface="Times New Roman" panose="02020603050405020304" pitchFamily="18" charset="0"/>
                <a:cs typeface="Times New Roman" panose="02020603050405020304" pitchFamily="18" charset="0"/>
              </a:rPr>
              <a:t>In practice, EIA is applied primarily to prevent or minimize the adverse effects of </a:t>
            </a:r>
            <a:r>
              <a:rPr lang="en-US" dirty="0" smtClean="0">
                <a:latin typeface="Times New Roman" panose="02020603050405020304" pitchFamily="18" charset="0"/>
                <a:cs typeface="Times New Roman" panose="02020603050405020304" pitchFamily="18" charset="0"/>
              </a:rPr>
              <a:t>major development </a:t>
            </a:r>
            <a:r>
              <a:rPr lang="en-US" dirty="0">
                <a:latin typeface="Times New Roman" panose="02020603050405020304" pitchFamily="18" charset="0"/>
                <a:cs typeface="Times New Roman" panose="02020603050405020304" pitchFamily="18" charset="0"/>
              </a:rPr>
              <a:t>proposals, such as power stations, dams and reservoirs, </a:t>
            </a:r>
            <a:r>
              <a:rPr lang="en-US" dirty="0" smtClean="0">
                <a:latin typeface="Times New Roman" panose="02020603050405020304" pitchFamily="18" charset="0"/>
                <a:cs typeface="Times New Roman" panose="02020603050405020304" pitchFamily="18" charset="0"/>
              </a:rPr>
              <a:t>industrial complexes</a:t>
            </a:r>
            <a:r>
              <a:rPr lang="en-US" dirty="0">
                <a:latin typeface="Times New Roman" panose="02020603050405020304" pitchFamily="18" charset="0"/>
                <a:cs typeface="Times New Roman" panose="02020603050405020304" pitchFamily="18" charset="0"/>
              </a:rPr>
              <a:t>, etc.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also used as a planning tool to promote sustainable development </a:t>
            </a:r>
            <a:r>
              <a:rPr lang="en-US" dirty="0" smtClean="0">
                <a:latin typeface="Times New Roman" panose="02020603050405020304" pitchFamily="18" charset="0"/>
                <a:cs typeface="Times New Roman" panose="02020603050405020304" pitchFamily="18" charset="0"/>
              </a:rPr>
              <a:t>by integrating </a:t>
            </a:r>
            <a:r>
              <a:rPr lang="en-US" dirty="0">
                <a:latin typeface="Times New Roman" panose="02020603050405020304" pitchFamily="18" charset="0"/>
                <a:cs typeface="Times New Roman" panose="02020603050405020304" pitchFamily="18" charset="0"/>
              </a:rPr>
              <a:t>environmental considerations into a wide range of proposed actions.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Most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notably</a:t>
            </a:r>
            <a:r>
              <a:rPr lang="en-US" dirty="0">
                <a:latin typeface="Times New Roman" panose="02020603050405020304" pitchFamily="18" charset="0"/>
                <a:cs typeface="Times New Roman" panose="02020603050405020304" pitchFamily="18" charset="0"/>
              </a:rPr>
              <a:t>, strategic environmental assessment (SEA) of policies and plans focuses on </a:t>
            </a:r>
            <a:r>
              <a:rPr lang="en-US" dirty="0" smtClean="0">
                <a:latin typeface="Times New Roman" panose="02020603050405020304" pitchFamily="18" charset="0"/>
                <a:cs typeface="Times New Roman" panose="02020603050405020304" pitchFamily="18" charset="0"/>
              </a:rPr>
              <a:t>the highest </a:t>
            </a:r>
            <a:r>
              <a:rPr lang="en-US" dirty="0">
                <a:latin typeface="Times New Roman" panose="02020603050405020304" pitchFamily="18" charset="0"/>
                <a:cs typeface="Times New Roman" panose="02020603050405020304" pitchFamily="18" charset="0"/>
              </a:rPr>
              <a:t>levels of decision making, when better account can be taken of the </a:t>
            </a:r>
            <a:r>
              <a:rPr lang="en-US" dirty="0" smtClean="0">
                <a:latin typeface="Times New Roman" panose="02020603050405020304" pitchFamily="18" charset="0"/>
                <a:cs typeface="Times New Roman" panose="02020603050405020304" pitchFamily="18" charset="0"/>
              </a:rPr>
              <a:t>environment in </a:t>
            </a:r>
            <a:r>
              <a:rPr lang="en-US" dirty="0">
                <a:latin typeface="Times New Roman" panose="02020603050405020304" pitchFamily="18" charset="0"/>
                <a:cs typeface="Times New Roman" panose="02020603050405020304" pitchFamily="18" charset="0"/>
              </a:rPr>
              <a:t>considering development alternatives and options.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More </a:t>
            </a:r>
            <a:r>
              <a:rPr lang="en-US" dirty="0">
                <a:latin typeface="Times New Roman" panose="02020603050405020304" pitchFamily="18" charset="0"/>
                <a:cs typeface="Times New Roman" panose="02020603050405020304" pitchFamily="18" charset="0"/>
              </a:rPr>
              <a:t>limited forms of EIA can </a:t>
            </a:r>
            <a:r>
              <a:rPr lang="en-US" dirty="0" smtClean="0">
                <a:latin typeface="Times New Roman" panose="02020603050405020304" pitchFamily="18" charset="0"/>
                <a:cs typeface="Times New Roman" panose="02020603050405020304" pitchFamily="18" charset="0"/>
              </a:rPr>
              <a:t>be used </a:t>
            </a:r>
            <a:r>
              <a:rPr lang="en-US" dirty="0">
                <a:latin typeface="Times New Roman" panose="02020603050405020304" pitchFamily="18" charset="0"/>
                <a:cs typeface="Times New Roman" panose="02020603050405020304" pitchFamily="18" charset="0"/>
              </a:rPr>
              <a:t>to ensure that smaller scale projects, conform to appropriate </a:t>
            </a:r>
            <a:r>
              <a:rPr lang="en-US" dirty="0" smtClean="0">
                <a:latin typeface="Times New Roman" panose="02020603050405020304" pitchFamily="18" charset="0"/>
                <a:cs typeface="Times New Roman" panose="02020603050405020304" pitchFamily="18" charset="0"/>
              </a:rPr>
              <a:t>environmental standards </a:t>
            </a:r>
            <a:r>
              <a:rPr lang="en-US" dirty="0">
                <a:latin typeface="Times New Roman" panose="02020603050405020304" pitchFamily="18" charset="0"/>
                <a:cs typeface="Times New Roman" panose="02020603050405020304" pitchFamily="18" charset="0"/>
              </a:rPr>
              <a:t>or site and design criteria.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projects include dredging activities, </a:t>
            </a:r>
            <a:r>
              <a:rPr lang="en-US" dirty="0" smtClean="0">
                <a:latin typeface="Times New Roman" panose="02020603050405020304" pitchFamily="18" charset="0"/>
                <a:cs typeface="Times New Roman" panose="02020603050405020304" pitchFamily="18" charset="0"/>
              </a:rPr>
              <a:t>road realignment </a:t>
            </a:r>
            <a:r>
              <a:rPr lang="en-US" dirty="0">
                <a:latin typeface="Times New Roman" panose="02020603050405020304" pitchFamily="18" charset="0"/>
                <a:cs typeface="Times New Roman" panose="02020603050405020304" pitchFamily="18" charset="0"/>
              </a:rPr>
              <a:t>and upgrading, and housing subdivisions.</a:t>
            </a:r>
          </a:p>
        </p:txBody>
      </p:sp>
    </p:spTree>
    <p:extLst>
      <p:ext uri="{BB962C8B-B14F-4D97-AF65-F5344CB8AC3E}">
        <p14:creationId xmlns:p14="http://schemas.microsoft.com/office/powerpoint/2010/main" val="17977506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200"/>
          </a:xfrm>
        </p:spPr>
        <p:txBody>
          <a:bodyPr>
            <a:noAutofit/>
          </a:bodyPr>
          <a:lstStyle/>
          <a:p>
            <a:pPr algn="l"/>
            <a:r>
              <a:rPr lang="en-US" sz="3200" b="1" dirty="0">
                <a:latin typeface="Times New Roman" panose="02020603050405020304" pitchFamily="18" charset="0"/>
              </a:rPr>
              <a:t>What are the aims and objectives of EIA?</a:t>
            </a:r>
            <a:endParaRPr lang="en-US" sz="3200" dirty="0"/>
          </a:p>
        </p:txBody>
      </p:sp>
      <p:sp>
        <p:nvSpPr>
          <p:cNvPr id="3" name="Content Placeholder 2"/>
          <p:cNvSpPr>
            <a:spLocks noGrp="1"/>
          </p:cNvSpPr>
          <p:nvPr>
            <p:ph idx="1"/>
          </p:nvPr>
        </p:nvSpPr>
        <p:spPr>
          <a:xfrm>
            <a:off x="152400" y="533400"/>
            <a:ext cx="8839200" cy="6172200"/>
          </a:xfrm>
        </p:spPr>
        <p:txBody>
          <a:bodyPr>
            <a:normAutofit/>
          </a:bodyPr>
          <a:lstStyle/>
          <a:p>
            <a:r>
              <a:rPr lang="en-US" dirty="0">
                <a:latin typeface="Times New Roman" panose="02020603050405020304" pitchFamily="18" charset="0"/>
                <a:cs typeface="Times New Roman" panose="02020603050405020304" pitchFamily="18" charset="0"/>
              </a:rPr>
              <a:t>The aims and objectives of EIA can be divided into two categories.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immediate aim </a:t>
            </a:r>
            <a:r>
              <a:rPr lang="en-US" dirty="0" smtClean="0">
                <a:latin typeface="Times New Roman" panose="02020603050405020304" pitchFamily="18" charset="0"/>
                <a:cs typeface="Times New Roman" panose="02020603050405020304" pitchFamily="18" charset="0"/>
              </a:rPr>
              <a:t>of EIA </a:t>
            </a:r>
            <a:r>
              <a:rPr lang="en-US" dirty="0">
                <a:latin typeface="Times New Roman" panose="02020603050405020304" pitchFamily="18" charset="0"/>
                <a:cs typeface="Times New Roman" panose="02020603050405020304" pitchFamily="18" charset="0"/>
              </a:rPr>
              <a:t>is to inform the process of decision-making by identifying the potentially </a:t>
            </a:r>
            <a:r>
              <a:rPr lang="en-US" dirty="0" smtClean="0">
                <a:latin typeface="Times New Roman" panose="02020603050405020304" pitchFamily="18" charset="0"/>
                <a:cs typeface="Times New Roman" panose="02020603050405020304" pitchFamily="18" charset="0"/>
              </a:rPr>
              <a:t>significant environmental </a:t>
            </a:r>
            <a:r>
              <a:rPr lang="en-US" dirty="0">
                <a:latin typeface="Times New Roman" panose="02020603050405020304" pitchFamily="18" charset="0"/>
                <a:cs typeface="Times New Roman" panose="02020603050405020304" pitchFamily="18" charset="0"/>
              </a:rPr>
              <a:t>effects and risks of development proposals.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ultimate (long term) </a:t>
            </a:r>
            <a:r>
              <a:rPr lang="en-US" dirty="0" smtClean="0">
                <a:latin typeface="Times New Roman" panose="02020603050405020304" pitchFamily="18" charset="0"/>
                <a:cs typeface="Times New Roman" panose="02020603050405020304" pitchFamily="18" charset="0"/>
              </a:rPr>
              <a:t>aim of </a:t>
            </a:r>
            <a:r>
              <a:rPr lang="en-US" dirty="0">
                <a:latin typeface="Times New Roman" panose="02020603050405020304" pitchFamily="18" charset="0"/>
                <a:cs typeface="Times New Roman" panose="02020603050405020304" pitchFamily="18" charset="0"/>
              </a:rPr>
              <a:t>EIA is to promote sustainable development by ensuring that development proposals </a:t>
            </a:r>
            <a:r>
              <a:rPr lang="en-US" dirty="0" smtClean="0">
                <a:latin typeface="Times New Roman" panose="02020603050405020304" pitchFamily="18" charset="0"/>
                <a:cs typeface="Times New Roman" panose="02020603050405020304" pitchFamily="18" charset="0"/>
              </a:rPr>
              <a:t>do not </a:t>
            </a:r>
            <a:r>
              <a:rPr lang="en-US" dirty="0">
                <a:latin typeface="Times New Roman" panose="02020603050405020304" pitchFamily="18" charset="0"/>
                <a:cs typeface="Times New Roman" panose="02020603050405020304" pitchFamily="18" charset="0"/>
              </a:rPr>
              <a:t>undermine critical resource and ecological functions or the well being, lifestyle </a:t>
            </a:r>
            <a:r>
              <a:rPr lang="en-US" dirty="0" smtClean="0">
                <a:latin typeface="Times New Roman" panose="02020603050405020304" pitchFamily="18" charset="0"/>
                <a:cs typeface="Times New Roman" panose="02020603050405020304" pitchFamily="18" charset="0"/>
              </a:rPr>
              <a:t>and livelihood </a:t>
            </a:r>
            <a:r>
              <a:rPr lang="en-US" dirty="0">
                <a:latin typeface="Times New Roman" panose="02020603050405020304" pitchFamily="18" charset="0"/>
                <a:cs typeface="Times New Roman" panose="02020603050405020304" pitchFamily="18" charset="0"/>
              </a:rPr>
              <a:t>of the communities and peoples who depend on them.</a:t>
            </a:r>
          </a:p>
        </p:txBody>
      </p:sp>
    </p:spTree>
    <p:extLst>
      <p:ext uri="{BB962C8B-B14F-4D97-AF65-F5344CB8AC3E}">
        <p14:creationId xmlns:p14="http://schemas.microsoft.com/office/powerpoint/2010/main" val="1920659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457200"/>
          </a:xfrm>
        </p:spPr>
        <p:txBody>
          <a:bodyPr>
            <a:normAutofit fontScale="90000"/>
          </a:bodyPr>
          <a:lstStyle/>
          <a:p>
            <a:pPr algn="l"/>
            <a:r>
              <a:rPr lang="en-US" b="1" dirty="0"/>
              <a:t>Limitations of </a:t>
            </a:r>
            <a:r>
              <a:rPr lang="en-US" b="1" dirty="0" smtClean="0"/>
              <a:t>EIA</a:t>
            </a:r>
            <a:endParaRPr lang="en-US" dirty="0"/>
          </a:p>
        </p:txBody>
      </p:sp>
      <p:sp>
        <p:nvSpPr>
          <p:cNvPr id="3" name="Content Placeholder 2"/>
          <p:cNvSpPr>
            <a:spLocks noGrp="1"/>
          </p:cNvSpPr>
          <p:nvPr>
            <p:ph idx="1"/>
          </p:nvPr>
        </p:nvSpPr>
        <p:spPr>
          <a:xfrm>
            <a:off x="152400" y="609600"/>
            <a:ext cx="8839200" cy="6096000"/>
          </a:xfrm>
        </p:spPr>
        <p:txBody>
          <a:bodyPr>
            <a:noAutofit/>
          </a:bodyPr>
          <a:lstStyle/>
          <a:p>
            <a:r>
              <a:rPr lang="en-US" sz="2400" dirty="0" smtClean="0">
                <a:latin typeface="Times New Roman" panose="02020603050405020304" pitchFamily="18" charset="0"/>
                <a:cs typeface="Times New Roman" panose="02020603050405020304" pitchFamily="18" charset="0"/>
              </a:rPr>
              <a:t>EIA </a:t>
            </a:r>
            <a:r>
              <a:rPr lang="en-US" sz="2400" dirty="0">
                <a:latin typeface="Times New Roman" panose="02020603050405020304" pitchFamily="18" charset="0"/>
                <a:cs typeface="Times New Roman" panose="02020603050405020304" pitchFamily="18" charset="0"/>
              </a:rPr>
              <a:t>is also a way of ensuring that environmental factors are considered in </a:t>
            </a:r>
            <a:r>
              <a:rPr lang="en-US" sz="2400" dirty="0" smtClean="0">
                <a:latin typeface="Times New Roman" panose="02020603050405020304" pitchFamily="18" charset="0"/>
                <a:cs typeface="Times New Roman" panose="02020603050405020304" pitchFamily="18" charset="0"/>
              </a:rPr>
              <a:t>decision making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process </a:t>
            </a:r>
            <a:r>
              <a:rPr lang="en-US" sz="2400" dirty="0">
                <a:latin typeface="Times New Roman" panose="02020603050405020304" pitchFamily="18" charset="0"/>
                <a:cs typeface="Times New Roman" panose="02020603050405020304" pitchFamily="18" charset="0"/>
              </a:rPr>
              <a:t>along with the traditional economic and technical factors.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Importantly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EIA </a:t>
            </a:r>
            <a:r>
              <a:rPr lang="en-US" sz="2400" dirty="0">
                <a:latin typeface="Times New Roman" panose="02020603050405020304" pitchFamily="18" charset="0"/>
                <a:cs typeface="Times New Roman" panose="02020603050405020304" pitchFamily="18" charset="0"/>
              </a:rPr>
              <a:t>requires the scientific (technical) and value issues to be dealt with in a </a:t>
            </a:r>
            <a:r>
              <a:rPr lang="en-US" sz="2400" dirty="0" smtClean="0">
                <a:latin typeface="Times New Roman" panose="02020603050405020304" pitchFamily="18" charset="0"/>
                <a:cs typeface="Times New Roman" panose="02020603050405020304" pitchFamily="18" charset="0"/>
              </a:rPr>
              <a:t>single assessment </a:t>
            </a:r>
            <a:r>
              <a:rPr lang="en-US" sz="2400" dirty="0">
                <a:latin typeface="Times New Roman" panose="02020603050405020304" pitchFamily="18" charset="0"/>
                <a:cs typeface="Times New Roman" panose="02020603050405020304" pitchFamily="18" charset="0"/>
              </a:rPr>
              <a:t>process.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helps in the proper consideration of all advantages </a:t>
            </a:r>
            <a:r>
              <a:rPr lang="en-US" sz="2400" dirty="0" smtClean="0">
                <a:latin typeface="Times New Roman" panose="02020603050405020304" pitchFamily="18" charset="0"/>
                <a:cs typeface="Times New Roman" panose="02020603050405020304" pitchFamily="18" charset="0"/>
              </a:rPr>
              <a:t>and disadvantages </a:t>
            </a:r>
            <a:r>
              <a:rPr lang="en-US" sz="2400" dirty="0">
                <a:latin typeface="Times New Roman" panose="02020603050405020304" pitchFamily="18" charset="0"/>
                <a:cs typeface="Times New Roman" panose="02020603050405020304" pitchFamily="18" charset="0"/>
              </a:rPr>
              <a:t>of a proposal.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Environmental </a:t>
            </a:r>
            <a:r>
              <a:rPr lang="en-US" sz="2400" dirty="0">
                <a:latin typeface="Times New Roman" panose="02020603050405020304" pitchFamily="18" charset="0"/>
                <a:cs typeface="Times New Roman" panose="02020603050405020304" pitchFamily="18" charset="0"/>
              </a:rPr>
              <a:t>considerations may, therefore, be set aside </a:t>
            </a:r>
            <a:r>
              <a:rPr lang="en-US" sz="2400" dirty="0" smtClean="0">
                <a:latin typeface="Times New Roman" panose="02020603050405020304" pitchFamily="18" charset="0"/>
                <a:cs typeface="Times New Roman" panose="02020603050405020304" pitchFamily="18" charset="0"/>
              </a:rPr>
              <a:t>in favor </a:t>
            </a:r>
            <a:r>
              <a:rPr lang="en-US" sz="2400" dirty="0">
                <a:latin typeface="Times New Roman" panose="02020603050405020304" pitchFamily="18" charset="0"/>
                <a:cs typeface="Times New Roman" panose="02020603050405020304" pitchFamily="18" charset="0"/>
              </a:rPr>
              <a:t>of what are felt to be more important </a:t>
            </a:r>
            <a:r>
              <a:rPr lang="en-US" sz="2400" dirty="0" smtClean="0">
                <a:latin typeface="Times New Roman" panose="02020603050405020304" pitchFamily="18" charset="0"/>
                <a:cs typeface="Times New Roman" panose="02020603050405020304" pitchFamily="18" charset="0"/>
              </a:rPr>
              <a:t>considerations.</a:t>
            </a:r>
          </a:p>
          <a:p>
            <a:r>
              <a:rPr lang="en-US" sz="2400" dirty="0" smtClean="0">
                <a:latin typeface="Times New Roman" panose="02020603050405020304" pitchFamily="18" charset="0"/>
                <a:cs typeface="Times New Roman" panose="02020603050405020304" pitchFamily="18" charset="0"/>
              </a:rPr>
              <a:t>Alternatively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predicted adverse </a:t>
            </a:r>
            <a:r>
              <a:rPr lang="en-US" sz="2400" dirty="0">
                <a:latin typeface="Times New Roman" panose="02020603050405020304" pitchFamily="18" charset="0"/>
                <a:cs typeface="Times New Roman" panose="02020603050405020304" pitchFamily="18" charset="0"/>
              </a:rPr>
              <a:t>effects on the environment might lead to strict conditions being imposed to </a:t>
            </a:r>
            <a:r>
              <a:rPr lang="en-US" sz="2400" dirty="0" smtClean="0">
                <a:latin typeface="Times New Roman" panose="02020603050405020304" pitchFamily="18" charset="0"/>
                <a:cs typeface="Times New Roman" panose="02020603050405020304" pitchFamily="18" charset="0"/>
              </a:rPr>
              <a:t>avoid these </a:t>
            </a:r>
            <a:r>
              <a:rPr lang="en-US" sz="2400" dirty="0">
                <a:latin typeface="Times New Roman" panose="02020603050405020304" pitchFamily="18" charset="0"/>
                <a:cs typeface="Times New Roman" panose="02020603050405020304" pitchFamily="18" charset="0"/>
              </a:rPr>
              <a:t>effects or remedy any adverse effects, or perhaps lead to the complete </a:t>
            </a:r>
            <a:r>
              <a:rPr lang="en-US" sz="2400" dirty="0" smtClean="0">
                <a:latin typeface="Times New Roman" panose="02020603050405020304" pitchFamily="18" charset="0"/>
                <a:cs typeface="Times New Roman" panose="02020603050405020304" pitchFamily="18" charset="0"/>
              </a:rPr>
              <a:t>abandonment of </a:t>
            </a:r>
            <a:r>
              <a:rPr lang="en-US" sz="2400" dirty="0">
                <a:latin typeface="Times New Roman" panose="02020603050405020304" pitchFamily="18" charset="0"/>
                <a:cs typeface="Times New Roman" panose="02020603050405020304" pitchFamily="18" charset="0"/>
              </a:rPr>
              <a:t>a proposal.</a:t>
            </a:r>
          </a:p>
        </p:txBody>
      </p:sp>
    </p:spTree>
    <p:extLst>
      <p:ext uri="{BB962C8B-B14F-4D97-AF65-F5344CB8AC3E}">
        <p14:creationId xmlns:p14="http://schemas.microsoft.com/office/powerpoint/2010/main" val="1663254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31"/>
            <a:ext cx="8229600" cy="304800"/>
          </a:xfrm>
        </p:spPr>
        <p:txBody>
          <a:bodyPr>
            <a:normAutofit fontScale="90000"/>
          </a:bodyPr>
          <a:lstStyle/>
          <a:p>
            <a:pPr algn="l"/>
            <a:r>
              <a:rPr lang="en-US" sz="2800" b="1" dirty="0">
                <a:solidFill>
                  <a:prstClr val="black"/>
                </a:solidFill>
                <a:latin typeface="Times New Roman" panose="02020603050405020304" pitchFamily="18" charset="0"/>
                <a:cs typeface="Times New Roman" panose="02020603050405020304" pitchFamily="18" charset="0"/>
              </a:rPr>
              <a:t>Limitations of </a:t>
            </a:r>
            <a:r>
              <a:rPr lang="en-US" sz="2800" b="1" dirty="0" smtClean="0">
                <a:solidFill>
                  <a:prstClr val="black"/>
                </a:solidFill>
                <a:latin typeface="Times New Roman" panose="02020603050405020304" pitchFamily="18" charset="0"/>
                <a:cs typeface="Times New Roman" panose="02020603050405020304" pitchFamily="18" charset="0"/>
              </a:rPr>
              <a:t>EIA…..</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342331"/>
            <a:ext cx="8839200" cy="6363269"/>
          </a:xfrm>
        </p:spPr>
        <p:txBody>
          <a:bodyPr>
            <a:noAutofit/>
          </a:bodyPr>
          <a:lstStyle/>
          <a:p>
            <a:r>
              <a:rPr lang="en-US" dirty="0">
                <a:latin typeface="Times New Roman" panose="02020603050405020304" pitchFamily="18" charset="0"/>
                <a:cs typeface="Times New Roman" panose="02020603050405020304" pitchFamily="18" charset="0"/>
              </a:rPr>
              <a:t>However, it is most important to recognize that EIA cannot be regarded as a means </a:t>
            </a:r>
            <a:r>
              <a:rPr lang="en-US" dirty="0" smtClean="0">
                <a:latin typeface="Times New Roman" panose="02020603050405020304" pitchFamily="18" charset="0"/>
                <a:cs typeface="Times New Roman" panose="02020603050405020304" pitchFamily="18" charset="0"/>
              </a:rPr>
              <a:t>of introducing </a:t>
            </a:r>
            <a:r>
              <a:rPr lang="en-US" dirty="0">
                <a:latin typeface="Times New Roman" panose="02020603050405020304" pitchFamily="18" charset="0"/>
                <a:cs typeface="Times New Roman" panose="02020603050405020304" pitchFamily="18" charset="0"/>
              </a:rPr>
              <a:t>an environmental </a:t>
            </a:r>
            <a:r>
              <a:rPr lang="en-US" dirty="0" smtClean="0">
                <a:latin typeface="Times New Roman" panose="02020603050405020304" pitchFamily="18" charset="0"/>
                <a:cs typeface="Times New Roman" panose="02020603050405020304" pitchFamily="18" charset="0"/>
              </a:rPr>
              <a:t>‘’veto’’ </a:t>
            </a:r>
            <a:r>
              <a:rPr lang="en-US" dirty="0">
                <a:latin typeface="Times New Roman" panose="02020603050405020304" pitchFamily="18" charset="0"/>
                <a:cs typeface="Times New Roman" panose="02020603050405020304" pitchFamily="18" charset="0"/>
              </a:rPr>
              <a:t>power into administrative </a:t>
            </a:r>
            <a:r>
              <a:rPr lang="en-US" dirty="0" smtClean="0">
                <a:latin typeface="Times New Roman" panose="02020603050405020304" pitchFamily="18" charset="0"/>
                <a:cs typeface="Times New Roman" panose="02020603050405020304" pitchFamily="18" charset="0"/>
              </a:rPr>
              <a:t>decision-making processes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Decisions </a:t>
            </a:r>
            <a:r>
              <a:rPr lang="en-US" dirty="0">
                <a:latin typeface="Times New Roman" panose="02020603050405020304" pitchFamily="18" charset="0"/>
                <a:cs typeface="Times New Roman" panose="02020603050405020304" pitchFamily="18" charset="0"/>
              </a:rPr>
              <a:t>that are unsatisfactory from an environmental point of view can </a:t>
            </a:r>
            <a:r>
              <a:rPr lang="en-US" dirty="0" smtClean="0">
                <a:latin typeface="Times New Roman" panose="02020603050405020304" pitchFamily="18" charset="0"/>
                <a:cs typeface="Times New Roman" panose="02020603050405020304" pitchFamily="18" charset="0"/>
              </a:rPr>
              <a:t>still be </a:t>
            </a:r>
            <a:r>
              <a:rPr lang="en-US" dirty="0">
                <a:latin typeface="Times New Roman" panose="02020603050405020304" pitchFamily="18" charset="0"/>
                <a:cs typeface="Times New Roman" panose="02020603050405020304" pitchFamily="18" charset="0"/>
              </a:rPr>
              <a:t>made, but with full knowledge of the environmental consequences.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final </a:t>
            </a:r>
            <a:r>
              <a:rPr lang="en-US" dirty="0" smtClean="0">
                <a:latin typeface="Times New Roman" panose="02020603050405020304" pitchFamily="18" charset="0"/>
                <a:cs typeface="Times New Roman" panose="02020603050405020304" pitchFamily="18" charset="0"/>
              </a:rPr>
              <a:t>decision about </a:t>
            </a:r>
            <a:r>
              <a:rPr lang="en-US" dirty="0">
                <a:latin typeface="Times New Roman" panose="02020603050405020304" pitchFamily="18" charset="0"/>
                <a:cs typeface="Times New Roman" panose="02020603050405020304" pitchFamily="18" charset="0"/>
              </a:rPr>
              <a:t>a proposal depends upon the likely severity of the adverse effects, balanced </a:t>
            </a:r>
            <a:r>
              <a:rPr lang="en-US" dirty="0" smtClean="0">
                <a:latin typeface="Times New Roman" panose="02020603050405020304" pitchFamily="18" charset="0"/>
                <a:cs typeface="Times New Roman" panose="02020603050405020304" pitchFamily="18" charset="0"/>
              </a:rPr>
              <a:t>against other </a:t>
            </a:r>
            <a:r>
              <a:rPr lang="en-US" dirty="0">
                <a:latin typeface="Times New Roman" panose="02020603050405020304" pitchFamily="18" charset="0"/>
                <a:cs typeface="Times New Roman" panose="02020603050405020304" pitchFamily="18" charset="0"/>
              </a:rPr>
              <a:t>expected benefits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981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381000"/>
          </a:xfrm>
        </p:spPr>
        <p:txBody>
          <a:bodyPr>
            <a:normAutofit fontScale="90000"/>
          </a:bodyPr>
          <a:lstStyle/>
          <a:p>
            <a:pPr algn="l"/>
            <a:r>
              <a:rPr lang="en-US" sz="2800" b="1" dirty="0">
                <a:solidFill>
                  <a:prstClr val="black"/>
                </a:solidFill>
                <a:latin typeface="Times New Roman" panose="02020603050405020304" pitchFamily="18" charset="0"/>
                <a:cs typeface="Times New Roman" panose="02020603050405020304" pitchFamily="18" charset="0"/>
              </a:rPr>
              <a:t>Limitations of EIA…..</a:t>
            </a:r>
            <a:endParaRPr lang="en-US" dirty="0"/>
          </a:p>
        </p:txBody>
      </p:sp>
      <p:sp>
        <p:nvSpPr>
          <p:cNvPr id="3" name="Content Placeholder 2"/>
          <p:cNvSpPr>
            <a:spLocks noGrp="1"/>
          </p:cNvSpPr>
          <p:nvPr>
            <p:ph idx="1"/>
          </p:nvPr>
        </p:nvSpPr>
        <p:spPr>
          <a:xfrm>
            <a:off x="152400" y="609600"/>
            <a:ext cx="8763000" cy="6019800"/>
          </a:xfrm>
        </p:spPr>
        <p:txBody>
          <a:bodyPr/>
          <a:lstStyle/>
          <a:p>
            <a:pPr lvl="0"/>
            <a:r>
              <a:rPr lang="en-US" sz="2800" dirty="0">
                <a:solidFill>
                  <a:prstClr val="black"/>
                </a:solidFill>
                <a:latin typeface="Times New Roman" panose="02020603050405020304" pitchFamily="18" charset="0"/>
                <a:cs typeface="Times New Roman" panose="02020603050405020304" pitchFamily="18" charset="0"/>
              </a:rPr>
              <a:t>In other words, EIA is an administrative process that identifies the potential environmental effects of undertaking a proposal, and presents these environmental effects alongside the other advantages and disadvantages of the proposal to the decision-makers.</a:t>
            </a:r>
          </a:p>
          <a:p>
            <a:pPr lvl="0"/>
            <a:r>
              <a:rPr lang="en-US" sz="2800" dirty="0">
                <a:solidFill>
                  <a:prstClr val="black"/>
                </a:solidFill>
                <a:latin typeface="Times New Roman" panose="02020603050405020304" pitchFamily="18" charset="0"/>
                <a:cs typeface="Times New Roman" panose="02020603050405020304" pitchFamily="18" charset="0"/>
              </a:rPr>
              <a:t>In the vast majority of EIA procedures this means that the outcome of the EIA process provides advice to the decision-makers it does not provide a final decision. </a:t>
            </a:r>
          </a:p>
          <a:p>
            <a:pPr lvl="0"/>
            <a:r>
              <a:rPr lang="en-US" sz="2800" dirty="0">
                <a:solidFill>
                  <a:prstClr val="black"/>
                </a:solidFill>
                <a:latin typeface="Times New Roman" panose="02020603050405020304" pitchFamily="18" charset="0"/>
                <a:cs typeface="Times New Roman" panose="02020603050405020304" pitchFamily="18" charset="0"/>
              </a:rPr>
              <a:t>So, the EIA procedures cannot be expected to stop a proposal </a:t>
            </a:r>
            <a:r>
              <a:rPr lang="en-US" sz="2800" dirty="0" smtClean="0">
                <a:solidFill>
                  <a:prstClr val="black"/>
                </a:solidFill>
                <a:latin typeface="Times New Roman" panose="02020603050405020304" pitchFamily="18" charset="0"/>
                <a:cs typeface="Times New Roman" panose="02020603050405020304" pitchFamily="18" charset="0"/>
              </a:rPr>
              <a:t>although </a:t>
            </a:r>
            <a:r>
              <a:rPr lang="en-US" sz="2800" dirty="0">
                <a:solidFill>
                  <a:prstClr val="black"/>
                </a:solidFill>
                <a:latin typeface="Times New Roman" panose="02020603050405020304" pitchFamily="18" charset="0"/>
                <a:cs typeface="Times New Roman" panose="02020603050405020304" pitchFamily="18" charset="0"/>
              </a:rPr>
              <a:t>this is an outcome that some members of the general community and environment groups may expect.</a:t>
            </a:r>
          </a:p>
          <a:p>
            <a:pPr marL="0" indent="0">
              <a:buNone/>
            </a:pPr>
            <a:endParaRPr lang="en-US" dirty="0"/>
          </a:p>
        </p:txBody>
      </p:sp>
    </p:spTree>
    <p:extLst>
      <p:ext uri="{BB962C8B-B14F-4D97-AF65-F5344CB8AC3E}">
        <p14:creationId xmlns:p14="http://schemas.microsoft.com/office/powerpoint/2010/main" val="18226176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Autofit/>
          </a:bodyPr>
          <a:lstStyle/>
          <a:p>
            <a:pPr marL="0" indent="0">
              <a:buNone/>
            </a:pPr>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rPr>
              <a:t>In summary </a:t>
            </a:r>
            <a:r>
              <a:rPr lang="en-US" sz="2400" b="1" dirty="0" smtClean="0">
                <a:solidFill>
                  <a:srgbClr val="003399"/>
                </a:solidFill>
                <a:effectLst>
                  <a:outerShdw blurRad="38100" dist="38100" dir="2700000" algn="tl">
                    <a:srgbClr val="000000">
                      <a:alpha val="43137"/>
                    </a:srgbClr>
                  </a:outerShdw>
                </a:effectLst>
                <a:latin typeface="Times New Roman" panose="02020603050405020304" pitchFamily="18" charset="0"/>
              </a:rPr>
              <a:t>then:</a:t>
            </a:r>
          </a:p>
          <a:p>
            <a:pPr lvl="1"/>
            <a:r>
              <a:rPr lang="en-US" sz="2000" dirty="0" smtClean="0">
                <a:latin typeface="Times New Roman" panose="02020603050405020304" pitchFamily="18" charset="0"/>
              </a:rPr>
              <a:t>only </a:t>
            </a:r>
            <a:r>
              <a:rPr lang="en-US" sz="2000" dirty="0">
                <a:latin typeface="Times New Roman" panose="02020603050405020304" pitchFamily="18" charset="0"/>
              </a:rPr>
              <a:t>a very small fraction of proposals are halted, permanently or temporarily, </a:t>
            </a:r>
            <a:r>
              <a:rPr lang="en-US" sz="2000" dirty="0" smtClean="0">
                <a:latin typeface="Times New Roman" panose="02020603050405020304" pitchFamily="18" charset="0"/>
              </a:rPr>
              <a:t>as a </a:t>
            </a:r>
            <a:r>
              <a:rPr lang="en-US" sz="2000" dirty="0">
                <a:latin typeface="Times New Roman" panose="02020603050405020304" pitchFamily="18" charset="0"/>
              </a:rPr>
              <a:t>direct result of EIA at the end of the review </a:t>
            </a:r>
            <a:r>
              <a:rPr lang="en-US" sz="2000" dirty="0" smtClean="0">
                <a:latin typeface="Times New Roman" panose="02020603050405020304" pitchFamily="18" charset="0"/>
              </a:rPr>
              <a:t>process;</a:t>
            </a:r>
          </a:p>
          <a:p>
            <a:pPr lvl="1"/>
            <a:r>
              <a:rPr lang="en-US" sz="2000" dirty="0" smtClean="0">
                <a:latin typeface="Times New Roman" panose="02020603050405020304" pitchFamily="18" charset="0"/>
              </a:rPr>
              <a:t>preemption </a:t>
            </a:r>
            <a:r>
              <a:rPr lang="en-US" sz="2000" dirty="0">
                <a:latin typeface="Times New Roman" panose="02020603050405020304" pitchFamily="18" charset="0"/>
              </a:rPr>
              <a:t>or early withdrawal of unsound proposals has been reported though </a:t>
            </a:r>
            <a:r>
              <a:rPr lang="en-US" sz="2000" dirty="0" smtClean="0">
                <a:latin typeface="Times New Roman" panose="02020603050405020304" pitchFamily="18" charset="0"/>
              </a:rPr>
              <a:t>it has </a:t>
            </a:r>
            <a:r>
              <a:rPr lang="en-US" sz="2000" dirty="0">
                <a:latin typeface="Times New Roman" panose="02020603050405020304" pitchFamily="18" charset="0"/>
              </a:rPr>
              <a:t>proved difficult to </a:t>
            </a:r>
            <a:r>
              <a:rPr lang="en-US" sz="2000" dirty="0" smtClean="0">
                <a:latin typeface="Times New Roman" panose="02020603050405020304" pitchFamily="18" charset="0"/>
              </a:rPr>
              <a:t>document;</a:t>
            </a:r>
          </a:p>
          <a:p>
            <a:pPr lvl="1"/>
            <a:r>
              <a:rPr lang="en-US" sz="2000" dirty="0" smtClean="0">
                <a:latin typeface="Times New Roman" panose="02020603050405020304" pitchFamily="18" charset="0"/>
              </a:rPr>
              <a:t>EIA </a:t>
            </a:r>
            <a:r>
              <a:rPr lang="en-US" sz="2000" dirty="0">
                <a:latin typeface="Times New Roman" panose="02020603050405020304" pitchFamily="18" charset="0"/>
              </a:rPr>
              <a:t>has been useful in developing support for and confirmation of </a:t>
            </a:r>
            <a:r>
              <a:rPr lang="en-US" sz="2000" dirty="0" smtClean="0">
                <a:latin typeface="Times New Roman" panose="02020603050405020304" pitchFamily="18" charset="0"/>
              </a:rPr>
              <a:t>positive environmentally </a:t>
            </a:r>
            <a:r>
              <a:rPr lang="en-US" sz="2000" dirty="0">
                <a:latin typeface="Times New Roman" panose="02020603050405020304" pitchFamily="18" charset="0"/>
              </a:rPr>
              <a:t>sound </a:t>
            </a:r>
            <a:r>
              <a:rPr lang="en-US" sz="2000" dirty="0" smtClean="0">
                <a:latin typeface="Times New Roman" panose="02020603050405020304" pitchFamily="18" charset="0"/>
              </a:rPr>
              <a:t>proposals;</a:t>
            </a:r>
          </a:p>
          <a:p>
            <a:pPr lvl="1"/>
            <a:r>
              <a:rPr lang="en-US" sz="2000" dirty="0" smtClean="0">
                <a:latin typeface="Times New Roman" panose="02020603050405020304" pitchFamily="18" charset="0"/>
              </a:rPr>
              <a:t>the </a:t>
            </a:r>
            <a:r>
              <a:rPr lang="en-US" sz="2000" dirty="0">
                <a:latin typeface="Times New Roman" panose="02020603050405020304" pitchFamily="18" charset="0"/>
              </a:rPr>
              <a:t>greening or environmental improvement of proposed activities is </a:t>
            </a:r>
            <a:r>
              <a:rPr lang="en-US" sz="2000" dirty="0" smtClean="0">
                <a:latin typeface="Times New Roman" panose="02020603050405020304" pitchFamily="18" charset="0"/>
              </a:rPr>
              <a:t>frequently seen</a:t>
            </a:r>
            <a:r>
              <a:rPr lang="en-US" sz="2000" dirty="0">
                <a:latin typeface="Times New Roman" panose="02020603050405020304" pitchFamily="18" charset="0"/>
              </a:rPr>
              <a:t>; </a:t>
            </a:r>
            <a:r>
              <a:rPr lang="en-US" sz="2000" dirty="0" smtClean="0">
                <a:latin typeface="Times New Roman" panose="02020603050405020304" pitchFamily="18" charset="0"/>
              </a:rPr>
              <a:t>and</a:t>
            </a:r>
          </a:p>
          <a:p>
            <a:pPr lvl="1"/>
            <a:r>
              <a:rPr lang="en-US" sz="2000" dirty="0" smtClean="0">
                <a:latin typeface="Times New Roman" panose="02020603050405020304" pitchFamily="18" charset="0"/>
              </a:rPr>
              <a:t>particular </a:t>
            </a:r>
            <a:r>
              <a:rPr lang="en-US" sz="2000" dirty="0">
                <a:latin typeface="Times New Roman" panose="02020603050405020304" pitchFamily="18" charset="0"/>
              </a:rPr>
              <a:t>indirect effects of EIA are both instrumental (such as where policy </a:t>
            </a:r>
            <a:r>
              <a:rPr lang="en-US" sz="2000" dirty="0" smtClean="0">
                <a:latin typeface="Times New Roman" panose="02020603050405020304" pitchFamily="18" charset="0"/>
              </a:rPr>
              <a:t>or institutional </a:t>
            </a:r>
            <a:r>
              <a:rPr lang="en-US" sz="2000" dirty="0">
                <a:latin typeface="Times New Roman" panose="02020603050405020304" pitchFamily="18" charset="0"/>
              </a:rPr>
              <a:t>adjustments are made as a result of EIA experience) and </a:t>
            </a:r>
            <a:r>
              <a:rPr lang="en-US" sz="2000" dirty="0" smtClean="0">
                <a:latin typeface="Times New Roman" panose="02020603050405020304" pitchFamily="18" charset="0"/>
              </a:rPr>
              <a:t>educational where </a:t>
            </a:r>
            <a:r>
              <a:rPr lang="en-US" sz="2000" dirty="0">
                <a:latin typeface="Times New Roman" panose="02020603050405020304" pitchFamily="18" charset="0"/>
              </a:rPr>
              <a:t>participation in the EIA process leads to positive changes in </a:t>
            </a:r>
            <a:r>
              <a:rPr lang="en-US" sz="2000" dirty="0" smtClean="0">
                <a:latin typeface="Times New Roman" panose="02020603050405020304" pitchFamily="18" charset="0"/>
              </a:rPr>
              <a:t>environmental attitudes </a:t>
            </a:r>
            <a:r>
              <a:rPr lang="en-US" sz="2000" dirty="0">
                <a:latin typeface="Times New Roman" panose="02020603050405020304" pitchFamily="18" charset="0"/>
              </a:rPr>
              <a:t>and behavior.</a:t>
            </a:r>
          </a:p>
          <a:p>
            <a:r>
              <a:rPr lang="en-US" sz="2000" dirty="0">
                <a:latin typeface="Times New Roman" panose="02020603050405020304" pitchFamily="18" charset="0"/>
              </a:rPr>
              <a:t>With regard to the last point there is considerable advantage to the general </a:t>
            </a:r>
            <a:r>
              <a:rPr lang="en-US" sz="2000" dirty="0" smtClean="0">
                <a:latin typeface="Times New Roman" panose="02020603050405020304" pitchFamily="18" charset="0"/>
              </a:rPr>
              <a:t>community where </a:t>
            </a:r>
            <a:r>
              <a:rPr lang="en-US" sz="2000" dirty="0">
                <a:latin typeface="Times New Roman" panose="02020603050405020304" pitchFamily="18" charset="0"/>
              </a:rPr>
              <a:t>those people involved with the proposal, as well as decision-makers, are </a:t>
            </a:r>
            <a:r>
              <a:rPr lang="en-US" sz="2000" dirty="0" smtClean="0">
                <a:latin typeface="Times New Roman" panose="02020603050405020304" pitchFamily="18" charset="0"/>
              </a:rPr>
              <a:t>required to </a:t>
            </a:r>
            <a:r>
              <a:rPr lang="en-US" sz="2000" dirty="0">
                <a:latin typeface="Times New Roman" panose="02020603050405020304" pitchFamily="18" charset="0"/>
              </a:rPr>
              <a:t>think about the environmental effects (and thence avoid </a:t>
            </a:r>
            <a:r>
              <a:rPr lang="en-US" sz="2000" dirty="0" smtClean="0">
                <a:latin typeface="Times New Roman" panose="02020603050405020304" pitchFamily="18" charset="0"/>
              </a:rPr>
              <a:t>negative </a:t>
            </a:r>
            <a:r>
              <a:rPr lang="en-US" sz="2000" dirty="0">
                <a:latin typeface="Times New Roman" panose="02020603050405020304" pitchFamily="18" charset="0"/>
              </a:rPr>
              <a:t>effects), and </a:t>
            </a:r>
            <a:r>
              <a:rPr lang="en-US" sz="2000" dirty="0" smtClean="0">
                <a:latin typeface="Times New Roman" panose="02020603050405020304" pitchFamily="18" charset="0"/>
              </a:rPr>
              <a:t>the public </a:t>
            </a:r>
            <a:r>
              <a:rPr lang="en-US" sz="2000" dirty="0">
                <a:latin typeface="Times New Roman" panose="02020603050405020304" pitchFamily="18" charset="0"/>
              </a:rPr>
              <a:t>can be made aware of the details of the proposal</a:t>
            </a:r>
            <a:r>
              <a:rPr lang="en-US" sz="2000" dirty="0" smtClean="0">
                <a:latin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The limited power of EIA may seem to greatly reduce its value. However, as you </a:t>
            </a:r>
            <a:r>
              <a:rPr lang="en-US" sz="2000" dirty="0" smtClean="0">
                <a:latin typeface="Times New Roman" panose="02020603050405020304" pitchFamily="18" charset="0"/>
                <a:cs typeface="Times New Roman" panose="02020603050405020304" pitchFamily="18" charset="0"/>
              </a:rPr>
              <a:t>have seen </a:t>
            </a:r>
            <a:r>
              <a:rPr lang="en-US" sz="2000" dirty="0">
                <a:latin typeface="Times New Roman" panose="02020603050405020304" pitchFamily="18" charset="0"/>
                <a:cs typeface="Times New Roman" panose="02020603050405020304" pitchFamily="18" charset="0"/>
              </a:rPr>
              <a:t>there are many benefits that come from using EIA.</a:t>
            </a:r>
          </a:p>
        </p:txBody>
      </p:sp>
    </p:spTree>
    <p:extLst>
      <p:ext uri="{BB962C8B-B14F-4D97-AF65-F5344CB8AC3E}">
        <p14:creationId xmlns:p14="http://schemas.microsoft.com/office/powerpoint/2010/main" val="8871993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fontScale="25000" lnSpcReduction="20000"/>
          </a:bodyPr>
          <a:lstStyle/>
          <a:p>
            <a:pPr marL="0" indent="0" algn="just">
              <a:buNone/>
            </a:pPr>
            <a:r>
              <a:rPr lang="en-US" sz="8800" b="1" dirty="0" smtClean="0">
                <a:latin typeface="Times New Roman" pitchFamily="18" charset="0"/>
                <a:cs typeface="Times New Roman" pitchFamily="18" charset="0"/>
              </a:rPr>
              <a:t>Environmental Impact Assessment (EIA) Steps</a:t>
            </a:r>
            <a:endParaRPr lang="en-US" sz="8800" dirty="0" smtClean="0">
              <a:latin typeface="Times New Roman" pitchFamily="18" charset="0"/>
              <a:cs typeface="Times New Roman" pitchFamily="18" charset="0"/>
            </a:endParaRPr>
          </a:p>
          <a:p>
            <a:pPr marL="225425" indent="-225425" algn="just"/>
            <a:r>
              <a:rPr lang="en-US" sz="8800" dirty="0" smtClean="0">
                <a:latin typeface="Times New Roman" pitchFamily="18" charset="0"/>
                <a:cs typeface="Times New Roman" pitchFamily="18" charset="0"/>
              </a:rPr>
              <a:t>EIA is a process comprising a series of steps which should be integrated with the phases of project development and allow a timely public participation. </a:t>
            </a:r>
            <a:r>
              <a:rPr lang="en-US" sz="880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Main steps or phases of EIA process are described in the sequence.</a:t>
            </a:r>
          </a:p>
          <a:p>
            <a:pPr marL="0" indent="0" algn="just">
              <a:buNone/>
            </a:pPr>
            <a:r>
              <a:rPr lang="en-US" sz="8800" b="1" dirty="0" smtClean="0">
                <a:effectLst>
                  <a:outerShdw blurRad="38100" dist="38100" dir="2700000" algn="tl">
                    <a:srgbClr val="000000">
                      <a:alpha val="43137"/>
                    </a:srgbClr>
                  </a:outerShdw>
                </a:effectLst>
                <a:latin typeface="Times New Roman" pitchFamily="18" charset="0"/>
                <a:cs typeface="Times New Roman" pitchFamily="18" charset="0"/>
              </a:rPr>
              <a:t>1. Screening </a:t>
            </a:r>
            <a:endParaRPr lang="en-US" sz="88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25425" indent="-225425" algn="just"/>
            <a:r>
              <a:rPr lang="en-US" sz="8800" dirty="0" smtClean="0">
                <a:latin typeface="Times New Roman" pitchFamily="18" charset="0"/>
                <a:cs typeface="Times New Roman" pitchFamily="18" charset="0"/>
              </a:rPr>
              <a:t>This phase of the process has main objective to determine whether further environmental studies and investigations related to the plan or project are required or not and what regulatory requirements are to be satisfied for project approval. </a:t>
            </a:r>
          </a:p>
          <a:p>
            <a:pPr marL="225425" indent="-225425" algn="just"/>
            <a:r>
              <a:rPr lang="en-US" sz="8800" dirty="0" smtClean="0">
                <a:latin typeface="Times New Roman" pitchFamily="18" charset="0"/>
                <a:cs typeface="Times New Roman" pitchFamily="18" charset="0"/>
              </a:rPr>
              <a:t>A typical decision of the screening phase is to classify the project in one of the categories: no EIA required; fully detailed EIA; intermediate requirements.</a:t>
            </a:r>
          </a:p>
          <a:p>
            <a:pPr marL="225425" indent="-225425" algn="just"/>
            <a:r>
              <a:rPr lang="en-US" sz="8800" dirty="0" smtClean="0">
                <a:latin typeface="Times New Roman" pitchFamily="18" charset="0"/>
                <a:cs typeface="Times New Roman" pitchFamily="18" charset="0"/>
              </a:rPr>
              <a:t>Project parameters used for screening decisions are based on Project size, location, capital expenditures, environmental significance, local conditions, etc. </a:t>
            </a:r>
          </a:p>
          <a:p>
            <a:pPr marL="225425" indent="-225425" algn="just"/>
            <a:r>
              <a:rPr lang="en-US" sz="8800" dirty="0" smtClean="0">
                <a:latin typeface="Times New Roman" pitchFamily="18" charset="0"/>
                <a:cs typeface="Times New Roman" pitchFamily="18" charset="0"/>
              </a:rPr>
              <a:t>The result of the screening process is, in many cases a document known as Initial Environmental Examination or Evaluation (IEE), which classifies the project according to its environmental sensitivity.</a:t>
            </a:r>
          </a:p>
          <a:p>
            <a:pPr marL="225425" indent="-225425" algn="just"/>
            <a:r>
              <a:rPr lang="en-US" sz="8800" dirty="0" smtClean="0">
                <a:latin typeface="Times New Roman" pitchFamily="18" charset="0"/>
                <a:cs typeface="Times New Roman" pitchFamily="18" charset="0"/>
              </a:rPr>
              <a:t>Major </a:t>
            </a:r>
            <a:r>
              <a:rPr lang="en-US" sz="8800" dirty="0">
                <a:latin typeface="Times New Roman" panose="02020603050405020304" pitchFamily="18" charset="0"/>
                <a:cs typeface="Times New Roman" panose="02020603050405020304" pitchFamily="18" charset="0"/>
              </a:rPr>
              <a:t>tools used in this step of EIA are in the form of Check Lists of environmental aspects related to the type of Project being considered.</a:t>
            </a:r>
          </a:p>
          <a:p>
            <a:pPr marL="0" indent="0" algn="just">
              <a:buNone/>
            </a:pPr>
            <a:r>
              <a:rPr lang="en-US" sz="34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algn="l"/>
            <a:r>
              <a:rPr lang="en-US" sz="4000" b="1" dirty="0">
                <a:solidFill>
                  <a:srgbClr val="FF0000"/>
                </a:solidFill>
                <a:effectLst>
                  <a:outerShdw blurRad="38100" dist="38100" dir="2700000" algn="tl">
                    <a:srgbClr val="000000">
                      <a:alpha val="43137"/>
                    </a:srgbClr>
                  </a:outerShdw>
                </a:effectLst>
              </a:rPr>
              <a:t>Definitions of commonly used </a:t>
            </a:r>
            <a:r>
              <a:rPr lang="en-US" sz="4000" b="1" dirty="0" smtClean="0">
                <a:solidFill>
                  <a:srgbClr val="FF0000"/>
                </a:solidFill>
                <a:effectLst>
                  <a:outerShdw blurRad="38100" dist="38100" dir="2700000" algn="tl">
                    <a:srgbClr val="000000">
                      <a:alpha val="43137"/>
                    </a:srgbClr>
                  </a:outerShdw>
                </a:effectLst>
              </a:rPr>
              <a:t>terms</a:t>
            </a:r>
            <a:endParaRPr lang="en-US" sz="40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685800"/>
            <a:ext cx="8991600" cy="6096000"/>
          </a:xfrm>
        </p:spPr>
        <p:txBody>
          <a:bodyPr>
            <a:normAutofit fontScale="32500" lnSpcReduction="20000"/>
          </a:bodyPr>
          <a:lstStyle/>
          <a:p>
            <a:pPr marL="225425" indent="-225425"/>
            <a:r>
              <a:rPr lang="en-US" sz="9800" b="1" dirty="0" smtClean="0">
                <a:latin typeface="Times New Roman" panose="02020603050405020304" pitchFamily="18" charset="0"/>
                <a:cs typeface="Times New Roman" panose="02020603050405020304" pitchFamily="18" charset="0"/>
              </a:rPr>
              <a:t>Environmental </a:t>
            </a:r>
            <a:r>
              <a:rPr lang="en-US" sz="9800" b="1" dirty="0">
                <a:latin typeface="Times New Roman" panose="02020603050405020304" pitchFamily="18" charset="0"/>
                <a:cs typeface="Times New Roman" panose="02020603050405020304" pitchFamily="18" charset="0"/>
              </a:rPr>
              <a:t>system: </a:t>
            </a:r>
            <a:r>
              <a:rPr lang="en-US" sz="9800" dirty="0">
                <a:latin typeface="Times New Roman" panose="02020603050405020304" pitchFamily="18" charset="0"/>
                <a:cs typeface="Times New Roman" panose="02020603050405020304" pitchFamily="18" charset="0"/>
              </a:rPr>
              <a:t>A system centered on a defined </a:t>
            </a:r>
            <a:r>
              <a:rPr lang="en-US" sz="111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human community at a certain time, composed of physical, biological and socio-economic factors and their multiple </a:t>
            </a:r>
            <a:r>
              <a:rPr lang="en-US" sz="11100" b="1"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links</a:t>
            </a:r>
            <a:endParaRPr lang="en-US" sz="43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5425" indent="-225425">
              <a:lnSpc>
                <a:spcPct val="120000"/>
              </a:lnSpc>
            </a:pPr>
            <a:r>
              <a:rPr lang="en-US" sz="98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effects: </a:t>
            </a:r>
            <a:r>
              <a:rPr lang="en-US" sz="9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 to c</a:t>
            </a:r>
            <a:r>
              <a:rPr lang="en-US" sz="9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hanges of environmental factors due to the implementation of a project. </a:t>
            </a:r>
            <a:endParaRPr lang="en-US" sz="9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5425" indent="-225425">
              <a:lnSpc>
                <a:spcPct val="120000"/>
              </a:lnSpc>
            </a:pPr>
            <a:r>
              <a:rPr lang="en-US" sz="111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t>
            </a:r>
            <a:r>
              <a:rPr lang="en-US" sz="1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 due to a Project may be grouped and classified as:</a:t>
            </a:r>
          </a:p>
          <a:p>
            <a:pPr marL="569913" lvl="1" indent="-225425">
              <a:lnSpc>
                <a:spcPct val="120000"/>
              </a:lnSpc>
            </a:pPr>
            <a:r>
              <a:rPr lang="en-US" sz="11100" b="1" i="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 or indirect</a:t>
            </a:r>
            <a:r>
              <a:rPr lang="en-US" sz="111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11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related to main purposes or secondary aspects of the </a:t>
            </a:r>
            <a:r>
              <a:rPr lang="en-US" sz="111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a:t>
            </a:r>
            <a:endParaRPr lang="en-US" sz="1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717389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fontScale="85000" lnSpcReduction="20000"/>
          </a:bodyPr>
          <a:lstStyle/>
          <a:p>
            <a:pPr marL="0" indent="0" algn="just">
              <a:buNone/>
            </a:pPr>
            <a:r>
              <a:rPr lang="en-US" b="1" dirty="0" smtClean="0">
                <a:latin typeface="Times New Roman" panose="02020603050405020304" pitchFamily="18" charset="0"/>
                <a:cs typeface="Times New Roman" panose="02020603050405020304" pitchFamily="18" charset="0"/>
              </a:rPr>
              <a:t>2. Scoping</a:t>
            </a:r>
            <a:endParaRPr lang="en-US" dirty="0" smtClean="0">
              <a:latin typeface="Times New Roman" panose="02020603050405020304" pitchFamily="18" charset="0"/>
              <a:cs typeface="Times New Roman" panose="02020603050405020304" pitchFamily="18" charset="0"/>
            </a:endParaRPr>
          </a:p>
          <a:p>
            <a:pPr marL="165100" indent="-165100" algn="just"/>
            <a:r>
              <a:rPr lang="en-US" sz="3400" dirty="0" smtClean="0">
                <a:latin typeface="Times New Roman" panose="02020603050405020304" pitchFamily="18" charset="0"/>
                <a:cs typeface="Times New Roman" panose="02020603050405020304" pitchFamily="18" charset="0"/>
              </a:rPr>
              <a:t>Scoping occurs at an early stage of the project cycle, typically during general planning and pre-feasibility studies. It is aimed at identifying the key environmental issues of the project.</a:t>
            </a:r>
          </a:p>
          <a:p>
            <a:pPr marL="165100" indent="-165100" algn="just"/>
            <a:r>
              <a:rPr lang="en-US" sz="3400" dirty="0" smtClean="0">
                <a:latin typeface="Times New Roman" panose="02020603050405020304" pitchFamily="18" charset="0"/>
                <a:cs typeface="Times New Roman" panose="02020603050405020304" pitchFamily="18" charset="0"/>
              </a:rPr>
              <a:t>Scoping is very important since it identifies the environmental problems at an early stage of project development allowing taking action at planning/design level (preventive mitigation). It also allows to concentrate further and resource consuming efforts on important issues avoiding unnecessary expenditures.</a:t>
            </a:r>
          </a:p>
          <a:p>
            <a:pPr marL="165100" indent="-165100" algn="just"/>
            <a:r>
              <a:rPr lang="en-US" sz="3400" dirty="0" smtClean="0">
                <a:latin typeface="Times New Roman" panose="02020603050405020304" pitchFamily="18" charset="0"/>
                <a:cs typeface="Times New Roman" panose="02020603050405020304" pitchFamily="18" charset="0"/>
              </a:rPr>
              <a:t>An important and essential result of the scoping activity is the establishment of the Terms of Reference (TOR) for further EIA action. Although there are no universally recognized standards for TOR, they should in all cases be sufficient to determine: </a:t>
            </a:r>
            <a:r>
              <a:rPr lang="en-US" sz="3400" u="sng" dirty="0" smtClean="0">
                <a:latin typeface="Times New Roman" panose="02020603050405020304" pitchFamily="18" charset="0"/>
                <a:cs typeface="Times New Roman" panose="02020603050405020304" pitchFamily="18" charset="0"/>
              </a:rPr>
              <a:t>the time needed for the studies</a:t>
            </a:r>
            <a:r>
              <a:rPr lang="en-US" sz="3400" dirty="0" smtClean="0">
                <a:latin typeface="Times New Roman" panose="02020603050405020304" pitchFamily="18" charset="0"/>
                <a:cs typeface="Times New Roman" panose="02020603050405020304" pitchFamily="18" charset="0"/>
              </a:rPr>
              <a:t>; </a:t>
            </a:r>
            <a:r>
              <a:rPr lang="en-US" sz="3400" u="sng" dirty="0" smtClean="0">
                <a:latin typeface="Times New Roman" panose="02020603050405020304" pitchFamily="18" charset="0"/>
                <a:cs typeface="Times New Roman" panose="02020603050405020304" pitchFamily="18" charset="0"/>
              </a:rPr>
              <a:t>the geographical area involved</a:t>
            </a:r>
            <a:r>
              <a:rPr lang="en-US" sz="3400" dirty="0" smtClean="0">
                <a:latin typeface="Times New Roman" panose="02020603050405020304" pitchFamily="18" charset="0"/>
                <a:cs typeface="Times New Roman" panose="02020603050405020304" pitchFamily="18" charset="0"/>
              </a:rPr>
              <a:t>; </a:t>
            </a:r>
            <a:r>
              <a:rPr lang="en-US" sz="3400" u="sng" dirty="0" smtClean="0">
                <a:latin typeface="Times New Roman" panose="02020603050405020304" pitchFamily="18" charset="0"/>
                <a:cs typeface="Times New Roman" panose="02020603050405020304" pitchFamily="18" charset="0"/>
              </a:rPr>
              <a:t>the cost of studies</a:t>
            </a:r>
            <a:r>
              <a:rPr lang="en-US" sz="3400" dirty="0" smtClean="0">
                <a:latin typeface="Times New Roman" panose="02020603050405020304" pitchFamily="18" charset="0"/>
                <a:cs typeface="Times New Roman" panose="02020603050405020304" pitchFamily="18" charset="0"/>
              </a:rPr>
              <a:t>; </a:t>
            </a:r>
            <a:r>
              <a:rPr lang="en-US" sz="3400" u="sng" dirty="0" smtClean="0">
                <a:latin typeface="Times New Roman" panose="02020603050405020304" pitchFamily="18" charset="0"/>
                <a:cs typeface="Times New Roman" panose="02020603050405020304" pitchFamily="18" charset="0"/>
              </a:rPr>
              <a:t>the type of expertise required</a:t>
            </a:r>
            <a:r>
              <a:rPr lang="en-US" sz="3400" dirty="0" smtClean="0">
                <a:latin typeface="Times New Roman" panose="02020603050405020304" pitchFamily="18" charset="0"/>
                <a:cs typeface="Times New Roman" panose="02020603050405020304" pitchFamily="18" charset="0"/>
              </a:rPr>
              <a:t>.</a:t>
            </a:r>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marL="0" indent="0" algn="just">
              <a:buNone/>
            </a:pPr>
            <a:r>
              <a:rPr lang="en-US" sz="24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Terms of Reference for EIA </a:t>
            </a:r>
            <a:r>
              <a:rPr lang="en-US" sz="2400" dirty="0">
                <a:latin typeface="Times New Roman" panose="02020603050405020304" pitchFamily="18" charset="0"/>
                <a:cs typeface="Times New Roman" panose="02020603050405020304" pitchFamily="18" charset="0"/>
              </a:rPr>
              <a:t>studies have therefore to take into account a number of fundamental questions such as: </a:t>
            </a:r>
            <a:endParaRPr lang="en-US" sz="2400" dirty="0" smtClean="0">
              <a:latin typeface="Times New Roman" panose="02020603050405020304" pitchFamily="18" charset="0"/>
              <a:cs typeface="Times New Roman" panose="02020603050405020304" pitchFamily="18" charset="0"/>
            </a:endParaRPr>
          </a:p>
          <a:p>
            <a:pPr marL="225425" lvl="0" indent="-225425" algn="just"/>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 </a:t>
            </a:r>
            <a:r>
              <a:rPr lang="en-US" sz="2400" dirty="0" smtClean="0">
                <a:latin typeface="Times New Roman" panose="02020603050405020304" pitchFamily="18" charset="0"/>
                <a:cs typeface="Times New Roman" panose="02020603050405020304" pitchFamily="18" charset="0"/>
              </a:rPr>
              <a:t>what type of study is being considered (e.g. detailed EIA, other studies); what output is required; who will use the output.</a:t>
            </a:r>
          </a:p>
          <a:p>
            <a:pPr marL="225425" lvl="0" indent="-225425" algn="just"/>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Responsibility - </a:t>
            </a:r>
            <a:r>
              <a:rPr lang="en-US" sz="2400" dirty="0" smtClean="0">
                <a:latin typeface="Times New Roman" panose="02020603050405020304" pitchFamily="18" charset="0"/>
                <a:cs typeface="Times New Roman" panose="02020603050405020304" pitchFamily="18" charset="0"/>
              </a:rPr>
              <a:t>is the study team responsible for all issues or is responsibility shared with other organizations; is the team responsible for the collection of baseline data, etc</a:t>
            </a:r>
          </a:p>
          <a:p>
            <a:pPr marL="225425" lvl="0" indent="-225425" algn="just"/>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Extent and depth - </a:t>
            </a:r>
            <a:r>
              <a:rPr lang="en-US" sz="2400" dirty="0" smtClean="0">
                <a:latin typeface="Times New Roman" panose="02020603050405020304" pitchFamily="18" charset="0"/>
                <a:cs typeface="Times New Roman" panose="02020603050405020304" pitchFamily="18" charset="0"/>
              </a:rPr>
              <a:t>is the study for a site specific project, a regional or </a:t>
            </a:r>
            <a:r>
              <a:rPr lang="en-US" sz="2400" dirty="0" err="1" smtClean="0">
                <a:latin typeface="Times New Roman" panose="02020603050405020304" pitchFamily="18" charset="0"/>
                <a:cs typeface="Times New Roman" panose="02020603050405020304" pitchFamily="18" charset="0"/>
              </a:rPr>
              <a:t>sectoral</a:t>
            </a:r>
            <a:r>
              <a:rPr lang="en-US" sz="2400" dirty="0" smtClean="0">
                <a:latin typeface="Times New Roman" panose="02020603050405020304" pitchFamily="18" charset="0"/>
                <a:cs typeface="Times New Roman" panose="02020603050405020304" pitchFamily="18" charset="0"/>
              </a:rPr>
              <a:t> program? depth of study; quality of input data and results.</a:t>
            </a:r>
          </a:p>
          <a:p>
            <a:pPr marL="225425" lvl="0" indent="-225425" algn="just"/>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Expertise - </a:t>
            </a:r>
            <a:r>
              <a:rPr lang="en-US" sz="2400" dirty="0" smtClean="0">
                <a:latin typeface="Times New Roman" panose="02020603050405020304" pitchFamily="18" charset="0"/>
                <a:cs typeface="Times New Roman" panose="02020603050405020304" pitchFamily="18" charset="0"/>
              </a:rPr>
              <a:t>what experts, for how long; baseline data collection; budget</a:t>
            </a:r>
          </a:p>
          <a:p>
            <a:pPr marL="225425" indent="-225425" algn="just"/>
            <a:r>
              <a:rPr lang="en-US" sz="2400"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illustration purpose an example of Term of Reference proposed by ESCAP - Environmental and Development Series, 1990 - for preparation of an environmental impact assessment of a proposed project is given below: </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15400" cy="6858000"/>
          </a:xfrm>
        </p:spPr>
        <p:txBody>
          <a:bodyPr>
            <a:normAutofit fontScale="77500" lnSpcReduction="20000"/>
          </a:bodyPr>
          <a:lstStyle/>
          <a:p>
            <a:pPr marL="0" indent="0">
              <a:buNone/>
            </a:pPr>
            <a:r>
              <a:rPr lang="en-US" sz="4000" b="1" dirty="0" smtClean="0">
                <a:latin typeface="Times New Roman" panose="02020603050405020304" pitchFamily="18" charset="0"/>
                <a:cs typeface="Times New Roman" panose="02020603050405020304" pitchFamily="18" charset="0"/>
              </a:rPr>
              <a:t>Introduction</a:t>
            </a:r>
            <a:endParaRPr lang="en-US" sz="4000" dirty="0" smtClean="0">
              <a:latin typeface="Times New Roman" panose="02020603050405020304" pitchFamily="18" charset="0"/>
              <a:cs typeface="Times New Roman" panose="02020603050405020304" pitchFamily="18" charset="0"/>
            </a:endParaRPr>
          </a:p>
          <a:p>
            <a:pPr marL="225425" indent="-165100" algn="just">
              <a:lnSpc>
                <a:spcPct val="120000"/>
              </a:lnSpc>
              <a:buNone/>
            </a:pPr>
            <a:r>
              <a:rPr lang="en-US"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Purpose of the terms of Reference:  </a:t>
            </a:r>
            <a:r>
              <a:rPr lang="en-US" sz="4000" dirty="0" smtClean="0">
                <a:latin typeface="Times New Roman" panose="02020603050405020304" pitchFamily="18" charset="0"/>
                <a:cs typeface="Times New Roman" panose="02020603050405020304" pitchFamily="18" charset="0"/>
              </a:rPr>
              <a:t>An adequate EIA report has to be able to evaluate and  quantify the effects of the project in environmental values and thus to specify the constraints which must be followed in</a:t>
            </a:r>
            <a:r>
              <a:rPr lang="en-US" sz="4000" b="1" dirty="0" smtClean="0">
                <a:latin typeface="Times New Roman" panose="02020603050405020304" pitchFamily="18" charset="0"/>
                <a:cs typeface="Times New Roman" panose="02020603050405020304" pitchFamily="18" charset="0"/>
              </a:rPr>
              <a:t> implementing</a:t>
            </a:r>
            <a:r>
              <a:rPr lang="en-US" sz="4000" dirty="0" smtClean="0">
                <a:latin typeface="Times New Roman" panose="02020603050405020304" pitchFamily="18" charset="0"/>
                <a:cs typeface="Times New Roman" panose="02020603050405020304" pitchFamily="18" charset="0"/>
              </a:rPr>
              <a:t> and carrying out the project, assuming the project is approved. The resulting EIA report will be suitable for review and evaluation by the Sponsoring Agency. The main purpose of the Terms of Reference (TOR) is to describe the requirements for the EIA to be prepared by the Agency proposing to undertake the project.</a:t>
            </a: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fontScale="85000" lnSpcReduction="10000"/>
          </a:bodyPr>
          <a:lstStyle/>
          <a:p>
            <a:pPr marL="225425" indent="-225425" algn="just"/>
            <a:r>
              <a:rPr lang="en-US" sz="3600" b="1" dirty="0">
                <a:latin typeface="Times New Roman" panose="02020603050405020304" pitchFamily="18" charset="0"/>
                <a:cs typeface="Times New Roman" panose="02020603050405020304" pitchFamily="18" charset="0"/>
              </a:rPr>
              <a:t>Responsibility for preparing EIA report: </a:t>
            </a:r>
            <a:r>
              <a:rPr lang="en-US" sz="3600" dirty="0">
                <a:latin typeface="Times New Roman" panose="02020603050405020304" pitchFamily="18" charset="0"/>
                <a:cs typeface="Times New Roman" panose="02020603050405020304" pitchFamily="18" charset="0"/>
              </a:rPr>
              <a:t>Responsibility for preparing the EIA report belongs to the agency which is sponsoring or proposing to undertake the project. The EIA study may be carried out by the agency itself or a consultant employed by the agency. The role of the Sponsoring Agency is: </a:t>
            </a:r>
          </a:p>
          <a:p>
            <a:pPr marL="465138" lvl="1" indent="-239713" algn="just"/>
            <a:r>
              <a:rPr lang="en-US" sz="4000" dirty="0">
                <a:latin typeface="Times New Roman" panose="02020603050405020304" pitchFamily="18" charset="0"/>
                <a:cs typeface="Times New Roman" panose="02020603050405020304" pitchFamily="18" charset="0"/>
              </a:rPr>
              <a:t>to define the TORs for a competent report,</a:t>
            </a:r>
          </a:p>
          <a:p>
            <a:pPr marL="465138" lvl="1" indent="-239713" algn="just"/>
            <a:r>
              <a:rPr lang="en-US" sz="4000" dirty="0">
                <a:latin typeface="Times New Roman" panose="02020603050405020304" pitchFamily="18" charset="0"/>
                <a:cs typeface="Times New Roman" panose="02020603050405020304" pitchFamily="18" charset="0"/>
              </a:rPr>
              <a:t>to review the report and assess its competence,</a:t>
            </a:r>
          </a:p>
          <a:p>
            <a:pPr marL="465138" lvl="1" indent="-239713" algn="just"/>
            <a:r>
              <a:rPr lang="en-US" sz="3800" dirty="0">
                <a:latin typeface="Times New Roman" panose="02020603050405020304" pitchFamily="18" charset="0"/>
                <a:cs typeface="Times New Roman" panose="02020603050405020304" pitchFamily="18" charset="0"/>
              </a:rPr>
              <a:t>to ask for additional work if lacking, then to determine whether the project should be approved based on a balancing of its potential for improving the national welfare versus its impacts on environmental resources. If approved, to specify the conditions to be applied to project implementation including requirements for continuing monitoring.</a:t>
            </a:r>
          </a:p>
          <a:p>
            <a:endParaRPr lang="en-US" dirty="0"/>
          </a:p>
        </p:txBody>
      </p:sp>
    </p:spTree>
    <p:extLst>
      <p:ext uri="{BB962C8B-B14F-4D97-AF65-F5344CB8AC3E}">
        <p14:creationId xmlns:p14="http://schemas.microsoft.com/office/powerpoint/2010/main" val="11462024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a:bodyPr>
          <a:lstStyle/>
          <a:p>
            <a:pPr marL="0" indent="0">
              <a:buNone/>
            </a:pPr>
            <a:r>
              <a:rPr lang="en-US" sz="3600" b="1" i="1" dirty="0" smtClean="0">
                <a:solidFill>
                  <a:srgbClr val="000000"/>
                </a:solidFill>
                <a:latin typeface="Times New Roman" panose="02020603050405020304" pitchFamily="18" charset="0"/>
                <a:cs typeface="Times New Roman" panose="02020603050405020304" pitchFamily="18" charset="0"/>
              </a:rPr>
              <a:t>3. Generation </a:t>
            </a:r>
            <a:r>
              <a:rPr lang="en-US" sz="3600" b="1" i="1" dirty="0">
                <a:solidFill>
                  <a:srgbClr val="000000"/>
                </a:solidFill>
                <a:latin typeface="Times New Roman" panose="02020603050405020304" pitchFamily="18" charset="0"/>
                <a:cs typeface="Times New Roman" panose="02020603050405020304" pitchFamily="18" charset="0"/>
              </a:rPr>
              <a:t>of baseline data</a:t>
            </a:r>
            <a:r>
              <a:rPr lang="en-US" sz="3600" dirty="0">
                <a:solidFill>
                  <a:srgbClr val="000000"/>
                </a:solidFill>
                <a:latin typeface="Times New Roman" panose="02020603050405020304" pitchFamily="18" charset="0"/>
                <a:cs typeface="Times New Roman" panose="02020603050405020304" pitchFamily="18" charset="0"/>
              </a:rPr>
              <a:t>: to document the status quo and to establish the basis for assessing the environmental impacts of the proposal. </a:t>
            </a:r>
          </a:p>
          <a:p>
            <a:pPr marL="0" indent="0">
              <a:buNone/>
            </a:pPr>
            <a:r>
              <a:rPr lang="en-US" sz="3600" b="1" i="1" dirty="0" smtClean="0">
                <a:solidFill>
                  <a:srgbClr val="000000"/>
                </a:solidFill>
                <a:latin typeface="Times New Roman" panose="02020603050405020304" pitchFamily="18" charset="0"/>
                <a:cs typeface="Times New Roman" panose="02020603050405020304" pitchFamily="18" charset="0"/>
              </a:rPr>
              <a:t>4. Examination </a:t>
            </a:r>
            <a:r>
              <a:rPr lang="en-US" sz="3600" b="1" i="1" dirty="0">
                <a:solidFill>
                  <a:srgbClr val="000000"/>
                </a:solidFill>
                <a:latin typeface="Times New Roman" panose="02020603050405020304" pitchFamily="18" charset="0"/>
                <a:cs typeface="Times New Roman" panose="02020603050405020304" pitchFamily="18" charset="0"/>
              </a:rPr>
              <a:t>of alternatives</a:t>
            </a:r>
            <a:r>
              <a:rPr lang="en-US" sz="3600" dirty="0">
                <a:solidFill>
                  <a:srgbClr val="000000"/>
                </a:solidFill>
                <a:latin typeface="Times New Roman" panose="02020603050405020304" pitchFamily="18" charset="0"/>
                <a:cs typeface="Times New Roman" panose="02020603050405020304" pitchFamily="18" charset="0"/>
              </a:rPr>
              <a:t>: to establish the preferred or most environmentally sound and benign option for achieving proposal objectives. </a:t>
            </a:r>
          </a:p>
          <a:p>
            <a:pPr marL="0" indent="0">
              <a:buNone/>
            </a:pPr>
            <a:r>
              <a:rPr lang="en-US" sz="3600" b="1" i="1" dirty="0" smtClean="0">
                <a:solidFill>
                  <a:srgbClr val="000000"/>
                </a:solidFill>
                <a:latin typeface="Times New Roman" panose="02020603050405020304" pitchFamily="18" charset="0"/>
                <a:cs typeface="Times New Roman" panose="02020603050405020304" pitchFamily="18" charset="0"/>
              </a:rPr>
              <a:t>5. Impact </a:t>
            </a:r>
            <a:r>
              <a:rPr lang="en-US" sz="3600" b="1" i="1" dirty="0">
                <a:solidFill>
                  <a:srgbClr val="000000"/>
                </a:solidFill>
                <a:latin typeface="Times New Roman" panose="02020603050405020304" pitchFamily="18" charset="0"/>
                <a:cs typeface="Times New Roman" panose="02020603050405020304" pitchFamily="18" charset="0"/>
              </a:rPr>
              <a:t>analysis and impact prediction: </a:t>
            </a:r>
            <a:r>
              <a:rPr lang="en-US" sz="3600" dirty="0">
                <a:solidFill>
                  <a:srgbClr val="000000"/>
                </a:solidFill>
                <a:latin typeface="Times New Roman" panose="02020603050405020304" pitchFamily="18" charset="0"/>
                <a:cs typeface="Times New Roman" panose="02020603050405020304" pitchFamily="18" charset="0"/>
              </a:rPr>
              <a:t>to identify and predict the likely environmental, social and other related effects of the proposal.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1766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a:bodyPr>
          <a:lstStyle/>
          <a:p>
            <a:pPr marL="0" indent="0">
              <a:buNone/>
            </a:pPr>
            <a:r>
              <a:rPr lang="en-US" sz="3600" b="1" i="1" dirty="0" smtClean="0">
                <a:solidFill>
                  <a:srgbClr val="000000"/>
                </a:solidFill>
                <a:latin typeface="Times New Roman" panose="02020603050405020304" pitchFamily="18" charset="0"/>
                <a:cs typeface="Times New Roman" panose="02020603050405020304" pitchFamily="18" charset="0"/>
              </a:rPr>
              <a:t>6. Mitigation </a:t>
            </a:r>
            <a:r>
              <a:rPr lang="en-US" sz="3600" b="1" i="1" dirty="0">
                <a:solidFill>
                  <a:srgbClr val="000000"/>
                </a:solidFill>
                <a:latin typeface="Times New Roman" panose="02020603050405020304" pitchFamily="18" charset="0"/>
                <a:cs typeface="Times New Roman" panose="02020603050405020304" pitchFamily="18" charset="0"/>
              </a:rPr>
              <a:t>and impact management</a:t>
            </a:r>
            <a:r>
              <a:rPr lang="en-US" sz="3600" dirty="0">
                <a:solidFill>
                  <a:srgbClr val="000000"/>
                </a:solidFill>
                <a:latin typeface="Times New Roman" panose="02020603050405020304" pitchFamily="18" charset="0"/>
                <a:cs typeface="Times New Roman" panose="02020603050405020304" pitchFamily="18" charset="0"/>
              </a:rPr>
              <a:t>: to establish the measures that are necessary to avoid, minimize or offset predicted adverse impacts and, where appropriate, to incorporate these into an </a:t>
            </a:r>
            <a:r>
              <a:rPr lang="en-US" sz="3600" i="1" dirty="0">
                <a:solidFill>
                  <a:srgbClr val="000000"/>
                </a:solidFill>
                <a:latin typeface="Times New Roman" panose="02020603050405020304" pitchFamily="18" charset="0"/>
                <a:cs typeface="Times New Roman" panose="02020603050405020304" pitchFamily="18" charset="0"/>
              </a:rPr>
              <a:t>environmental management plan </a:t>
            </a:r>
            <a:r>
              <a:rPr lang="en-US" sz="3600" dirty="0">
                <a:solidFill>
                  <a:srgbClr val="000000"/>
                </a:solidFill>
                <a:latin typeface="Times New Roman" panose="02020603050405020304" pitchFamily="18" charset="0"/>
                <a:cs typeface="Times New Roman" panose="02020603050405020304" pitchFamily="18" charset="0"/>
              </a:rPr>
              <a:t>or system. </a:t>
            </a:r>
          </a:p>
          <a:p>
            <a:pPr marL="0" indent="0">
              <a:buNone/>
            </a:pPr>
            <a:r>
              <a:rPr lang="en-US" sz="3600" b="1" i="1" dirty="0" smtClean="0">
                <a:solidFill>
                  <a:srgbClr val="000000"/>
                </a:solidFill>
                <a:latin typeface="Times New Roman" panose="02020603050405020304" pitchFamily="18" charset="0"/>
                <a:cs typeface="Times New Roman" panose="02020603050405020304" pitchFamily="18" charset="0"/>
              </a:rPr>
              <a:t>7. Evaluation </a:t>
            </a:r>
            <a:r>
              <a:rPr lang="en-US" sz="3600" b="1" i="1" dirty="0">
                <a:solidFill>
                  <a:srgbClr val="000000"/>
                </a:solidFill>
                <a:latin typeface="Times New Roman" panose="02020603050405020304" pitchFamily="18" charset="0"/>
                <a:cs typeface="Times New Roman" panose="02020603050405020304" pitchFamily="18" charset="0"/>
              </a:rPr>
              <a:t>of significance</a:t>
            </a:r>
            <a:r>
              <a:rPr lang="en-US" sz="3600" dirty="0">
                <a:solidFill>
                  <a:srgbClr val="000000"/>
                </a:solidFill>
                <a:latin typeface="Times New Roman" panose="02020603050405020304" pitchFamily="18" charset="0"/>
                <a:cs typeface="Times New Roman" panose="02020603050405020304" pitchFamily="18" charset="0"/>
              </a:rPr>
              <a:t>: to determine the relative importance and acceptability of residual impacts (i.e., impacts that cannot be mitigated).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0687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324600"/>
          </a:xfrm>
        </p:spPr>
        <p:txBody>
          <a:bodyPr>
            <a:normAutofit/>
          </a:bodyPr>
          <a:lstStyle/>
          <a:p>
            <a:pPr marL="0" indent="0">
              <a:buNone/>
            </a:pPr>
            <a:r>
              <a:rPr lang="en-US" b="1" i="1" dirty="0" smtClean="0">
                <a:latin typeface="Times New Roman" panose="02020603050405020304" pitchFamily="18" charset="0"/>
                <a:cs typeface="Times New Roman" panose="02020603050405020304" pitchFamily="18" charset="0"/>
              </a:rPr>
              <a:t>8. Preparation </a:t>
            </a:r>
            <a:r>
              <a:rPr lang="en-US" b="1" i="1" dirty="0">
                <a:latin typeface="Times New Roman" panose="02020603050405020304" pitchFamily="18" charset="0"/>
                <a:cs typeface="Times New Roman" panose="02020603050405020304" pitchFamily="18" charset="0"/>
              </a:rPr>
              <a:t>of an environmental impact statement (EIS) or report</a:t>
            </a:r>
            <a:r>
              <a:rPr lang="en-US" dirty="0">
                <a:latin typeface="Times New Roman" panose="02020603050405020304" pitchFamily="18" charset="0"/>
                <a:cs typeface="Times New Roman" panose="02020603050405020304" pitchFamily="18" charset="0"/>
              </a:rPr>
              <a:t>: to document clearly and impartially impacts of the proposal, the proposed measures for mitigation, the significance of effects, and the concerns of the interested public and the communities affected by the proposal. </a:t>
            </a:r>
          </a:p>
          <a:p>
            <a:pPr marL="0" indent="0">
              <a:buNone/>
            </a:pPr>
            <a:r>
              <a:rPr lang="en-US" b="1" i="1" dirty="0" smtClean="0">
                <a:latin typeface="Times New Roman" panose="02020603050405020304" pitchFamily="18" charset="0"/>
                <a:cs typeface="Times New Roman" panose="02020603050405020304" pitchFamily="18" charset="0"/>
              </a:rPr>
              <a:t>9. Review </a:t>
            </a:r>
            <a:r>
              <a:rPr lang="en-US" b="1" i="1" dirty="0">
                <a:latin typeface="Times New Roman" panose="02020603050405020304" pitchFamily="18" charset="0"/>
                <a:cs typeface="Times New Roman" panose="02020603050405020304" pitchFamily="18" charset="0"/>
              </a:rPr>
              <a:t>of the EIS</a:t>
            </a:r>
            <a:r>
              <a:rPr lang="en-US" dirty="0">
                <a:latin typeface="Times New Roman" panose="02020603050405020304" pitchFamily="18" charset="0"/>
                <a:cs typeface="Times New Roman" panose="02020603050405020304" pitchFamily="18" charset="0"/>
              </a:rPr>
              <a:t>: to determine whether the report meets its terms of reference, provides a satisfactory assessment of the proposal(s) and contains the information required for decision making. </a:t>
            </a:r>
          </a:p>
          <a:p>
            <a:pPr marL="0" indent="0">
              <a:buNone/>
            </a:pPr>
            <a:r>
              <a:rPr lang="en-US" b="1" i="1" dirty="0" smtClean="0">
                <a:latin typeface="Times New Roman" panose="02020603050405020304" pitchFamily="18" charset="0"/>
                <a:cs typeface="Times New Roman" panose="02020603050405020304" pitchFamily="18" charset="0"/>
              </a:rPr>
              <a:t>10. Decision </a:t>
            </a:r>
            <a:r>
              <a:rPr lang="en-US" b="1" i="1" dirty="0">
                <a:latin typeface="Times New Roman" panose="02020603050405020304" pitchFamily="18" charset="0"/>
                <a:cs typeface="Times New Roman" panose="02020603050405020304" pitchFamily="18" charset="0"/>
              </a:rPr>
              <a:t>making</a:t>
            </a:r>
            <a:r>
              <a:rPr lang="en-US" dirty="0">
                <a:latin typeface="Times New Roman" panose="02020603050405020304" pitchFamily="18" charset="0"/>
                <a:cs typeface="Times New Roman" panose="02020603050405020304" pitchFamily="18" charset="0"/>
              </a:rPr>
              <a:t>: to approve or reject the proposal and to establish the terms and conditions for its implementation. </a:t>
            </a:r>
          </a:p>
        </p:txBody>
      </p:sp>
    </p:spTree>
    <p:extLst>
      <p:ext uri="{BB962C8B-B14F-4D97-AF65-F5344CB8AC3E}">
        <p14:creationId xmlns:p14="http://schemas.microsoft.com/office/powerpoint/2010/main" val="21538477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5745163"/>
          </a:xfrm>
        </p:spPr>
        <p:txBody>
          <a:bodyPr>
            <a:normAutofit/>
          </a:bodyPr>
          <a:lstStyle/>
          <a:p>
            <a:pPr marL="0" indent="0">
              <a:buNone/>
            </a:pPr>
            <a:r>
              <a:rPr lang="en-US" sz="4000" b="1" i="1" dirty="0" smtClean="0">
                <a:solidFill>
                  <a:srgbClr val="000000"/>
                </a:solidFill>
                <a:latin typeface="Times New Roman" panose="02020603050405020304" pitchFamily="18" charset="0"/>
                <a:cs typeface="Times New Roman" panose="02020603050405020304" pitchFamily="18" charset="0"/>
              </a:rPr>
              <a:t>11. Follow </a:t>
            </a:r>
            <a:r>
              <a:rPr lang="en-US" sz="4000" b="1" i="1" dirty="0">
                <a:solidFill>
                  <a:srgbClr val="000000"/>
                </a:solidFill>
                <a:latin typeface="Times New Roman" panose="02020603050405020304" pitchFamily="18" charset="0"/>
                <a:cs typeface="Times New Roman" panose="02020603050405020304" pitchFamily="18" charset="0"/>
              </a:rPr>
              <a:t>up: </a:t>
            </a:r>
            <a:r>
              <a:rPr lang="en-US" sz="4000" dirty="0">
                <a:solidFill>
                  <a:srgbClr val="000000"/>
                </a:solidFill>
                <a:latin typeface="Times New Roman" panose="02020603050405020304" pitchFamily="18" charset="0"/>
                <a:cs typeface="Times New Roman" panose="02020603050405020304" pitchFamily="18" charset="0"/>
              </a:rPr>
              <a:t>to ensure that the terms and condition of approval are met; to monitor the impacts of development and the effectiveness of mitigation measures; to strengthen future EIA applications and mitigation measures; and, where required, to undertake environmental audit and process evaluation to optimize environmental management.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0025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381000"/>
          </a:xfrm>
        </p:spPr>
        <p:txBody>
          <a:bodyPr>
            <a:noAutofit/>
          </a:bodyPr>
          <a:lstStyle/>
          <a:p>
            <a:pPr algn="l"/>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effectiveness elements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85800"/>
            <a:ext cx="8839200" cy="6096000"/>
          </a:xfrm>
        </p:spPr>
        <p:txBody>
          <a:bodyPr>
            <a:normAutofit fontScale="47500" lnSpcReduction="20000"/>
          </a:bodyPr>
          <a:lstStyle/>
          <a:p>
            <a:pPr marL="0" indent="0">
              <a:buNone/>
            </a:pPr>
            <a:r>
              <a:rPr lang="en-US" sz="5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EIA is effective when it: </a:t>
            </a:r>
            <a:r>
              <a:rPr lang="en-US" sz="59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en-US" sz="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59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includes </a:t>
            </a:r>
            <a:r>
              <a:rPr lang="en-US" sz="59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proper and suitable methods for assessing impacts; </a:t>
            </a:r>
          </a:p>
          <a:p>
            <a:r>
              <a:rPr lang="en-US" sz="59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includes </a:t>
            </a:r>
            <a:r>
              <a:rPr lang="en-US" sz="59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formulation of alternatives, selection of a proposed alternative, and mitigation of adverse impacts; </a:t>
            </a:r>
          </a:p>
          <a:p>
            <a:r>
              <a:rPr lang="en-US" sz="59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includes </a:t>
            </a:r>
            <a:r>
              <a:rPr lang="en-US" sz="59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placement of appropriate weight on environmental impacts relative to economic and technical factors; </a:t>
            </a:r>
          </a:p>
          <a:p>
            <a:r>
              <a:rPr lang="en-US" sz="59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t>
            </a:r>
            <a:r>
              <a:rPr lang="en-US" sz="59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fair and provides opportunities for public participation before a decision is made; </a:t>
            </a:r>
          </a:p>
          <a:p>
            <a:r>
              <a:rPr lang="en-US" sz="59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t>
            </a:r>
            <a:r>
              <a:rPr lang="en-US" sz="59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central and contributes to decision-making; </a:t>
            </a:r>
          </a:p>
          <a:p>
            <a:r>
              <a:rPr lang="en-US" sz="59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t>
            </a:r>
            <a:r>
              <a:rPr lang="en-US" sz="59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applied flexibly to the various stages of the EIA process; and </a:t>
            </a:r>
          </a:p>
          <a:p>
            <a:r>
              <a:rPr lang="en-US" sz="59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takes </a:t>
            </a:r>
            <a:r>
              <a:rPr lang="en-US" sz="59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into account environmental and socio-economic factors. </a:t>
            </a:r>
          </a:p>
          <a:p>
            <a:pPr marL="0" indent="0">
              <a:buNone/>
            </a:pPr>
            <a:r>
              <a:rPr lang="en-US"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35578298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381000"/>
          </a:xfrm>
        </p:spPr>
        <p:txBody>
          <a:bodyPr>
            <a:noAutofit/>
          </a:bodyPr>
          <a:lstStyle/>
          <a:p>
            <a:pPr algn="l"/>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Context specific elements that enable effective EIA application </a:t>
            </a:r>
            <a:endPar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85800"/>
            <a:ext cx="8991600" cy="5943600"/>
          </a:xfrm>
        </p:spPr>
        <p:txBody>
          <a:bodyPr>
            <a:normAutofit fontScale="92500" lnSpcReduction="20000"/>
          </a:bodyPr>
          <a:lstStyle/>
          <a:p>
            <a:pPr marL="0" indent="0">
              <a:buNone/>
            </a:pPr>
            <a:r>
              <a:rPr lang="en-US"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certain context specific elements that enable effective EIA application. Following Fischer (2005), these include: </a:t>
            </a:r>
            <a:endParaRPr lang="en-US" dirty="0" smtClean="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Providing </a:t>
            </a:r>
            <a:r>
              <a:rPr lang="en-US" dirty="0">
                <a:solidFill>
                  <a:srgbClr val="000000"/>
                </a:solidFill>
                <a:latin typeface="Times New Roman" panose="02020603050405020304" pitchFamily="18" charset="0"/>
                <a:cs typeface="Times New Roman" panose="02020603050405020304" pitchFamily="18" charset="0"/>
              </a:rPr>
              <a:t>formal requirements, clear provisions and competences to conduct and effectively consider EIA. </a:t>
            </a:r>
          </a:p>
          <a:p>
            <a:r>
              <a:rPr lang="en-US" dirty="0" smtClean="0">
                <a:solidFill>
                  <a:srgbClr val="000000"/>
                </a:solidFill>
                <a:latin typeface="Times New Roman" panose="02020603050405020304" pitchFamily="18" charset="0"/>
                <a:cs typeface="Times New Roman" panose="02020603050405020304" pitchFamily="18" charset="0"/>
              </a:rPr>
              <a:t>Establishing </a:t>
            </a:r>
            <a:r>
              <a:rPr lang="en-US" dirty="0">
                <a:solidFill>
                  <a:srgbClr val="000000"/>
                </a:solidFill>
                <a:latin typeface="Times New Roman" panose="02020603050405020304" pitchFamily="18" charset="0"/>
                <a:cs typeface="Times New Roman" panose="02020603050405020304" pitchFamily="18" charset="0"/>
              </a:rPr>
              <a:t>clear, transparent and consistent value frames and expectations. </a:t>
            </a:r>
          </a:p>
          <a:p>
            <a:r>
              <a:rPr lang="en-US" dirty="0" smtClean="0">
                <a:solidFill>
                  <a:srgbClr val="000000"/>
                </a:solidFill>
                <a:latin typeface="Times New Roman" panose="02020603050405020304" pitchFamily="18" charset="0"/>
                <a:cs typeface="Times New Roman" panose="02020603050405020304" pitchFamily="18" charset="0"/>
              </a:rPr>
              <a:t>Considering </a:t>
            </a:r>
            <a:r>
              <a:rPr lang="en-US" dirty="0">
                <a:solidFill>
                  <a:srgbClr val="000000"/>
                </a:solidFill>
                <a:latin typeface="Times New Roman" panose="02020603050405020304" pitchFamily="18" charset="0"/>
                <a:cs typeface="Times New Roman" panose="02020603050405020304" pitchFamily="18" charset="0"/>
              </a:rPr>
              <a:t>and influencing traditional decision making approaches. </a:t>
            </a:r>
          </a:p>
          <a:p>
            <a:r>
              <a:rPr lang="en-US" dirty="0" smtClean="0">
                <a:solidFill>
                  <a:srgbClr val="000000"/>
                </a:solidFill>
                <a:latin typeface="Times New Roman" panose="02020603050405020304" pitchFamily="18" charset="0"/>
                <a:cs typeface="Times New Roman" panose="02020603050405020304" pitchFamily="18" charset="0"/>
              </a:rPr>
              <a:t>Establishing </a:t>
            </a:r>
            <a:r>
              <a:rPr lang="en-US" dirty="0">
                <a:solidFill>
                  <a:srgbClr val="000000"/>
                </a:solidFill>
                <a:latin typeface="Times New Roman" panose="02020603050405020304" pitchFamily="18" charset="0"/>
                <a:cs typeface="Times New Roman" panose="02020603050405020304" pitchFamily="18" charset="0"/>
              </a:rPr>
              <a:t>a clear focus— addressing the right issues at the right time. </a:t>
            </a:r>
          </a:p>
          <a:p>
            <a:r>
              <a:rPr lang="en-US" dirty="0" smtClean="0">
                <a:solidFill>
                  <a:srgbClr val="000000"/>
                </a:solidFill>
                <a:latin typeface="Times New Roman" panose="02020603050405020304" pitchFamily="18" charset="0"/>
                <a:cs typeface="Times New Roman" panose="02020603050405020304" pitchFamily="18" charset="0"/>
              </a:rPr>
              <a:t>Clearly </a:t>
            </a:r>
            <a:r>
              <a:rPr lang="en-US" dirty="0">
                <a:solidFill>
                  <a:srgbClr val="000000"/>
                </a:solidFill>
                <a:latin typeface="Times New Roman" panose="02020603050405020304" pitchFamily="18" charset="0"/>
                <a:cs typeface="Times New Roman" panose="02020603050405020304" pitchFamily="18" charset="0"/>
              </a:rPr>
              <a:t>defining roles of assessors and planners. </a:t>
            </a:r>
          </a:p>
          <a:p>
            <a:r>
              <a:rPr lang="en-US" dirty="0" smtClean="0">
                <a:solidFill>
                  <a:srgbClr val="000000"/>
                </a:solidFill>
                <a:latin typeface="Times New Roman" panose="02020603050405020304" pitchFamily="18" charset="0"/>
                <a:cs typeface="Times New Roman" panose="02020603050405020304" pitchFamily="18" charset="0"/>
              </a:rPr>
              <a:t>Achieving </a:t>
            </a:r>
            <a:r>
              <a:rPr lang="en-US" dirty="0">
                <a:solidFill>
                  <a:srgbClr val="000000"/>
                </a:solidFill>
                <a:latin typeface="Times New Roman" panose="02020603050405020304" pitchFamily="18" charset="0"/>
                <a:cs typeface="Times New Roman" panose="02020603050405020304" pitchFamily="18" charset="0"/>
              </a:rPr>
              <a:t>a willingness to cooperate in integration. </a:t>
            </a:r>
          </a:p>
          <a:p>
            <a:r>
              <a:rPr lang="en-US" dirty="0" smtClean="0">
                <a:solidFill>
                  <a:srgbClr val="000000"/>
                </a:solidFill>
                <a:latin typeface="Times New Roman" panose="02020603050405020304" pitchFamily="18" charset="0"/>
                <a:cs typeface="Times New Roman" panose="02020603050405020304" pitchFamily="18" charset="0"/>
              </a:rPr>
              <a:t>Acknowledging </a:t>
            </a:r>
            <a:r>
              <a:rPr lang="en-US" dirty="0">
                <a:solidFill>
                  <a:srgbClr val="000000"/>
                </a:solidFill>
                <a:latin typeface="Times New Roman" panose="02020603050405020304" pitchFamily="18" charset="0"/>
                <a:cs typeface="Times New Roman" panose="02020603050405020304" pitchFamily="18" charset="0"/>
              </a:rPr>
              <a:t>and dealing with uncertainties.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Providing </a:t>
            </a:r>
            <a:r>
              <a:rPr lang="en-US" dirty="0">
                <a:solidFill>
                  <a:srgbClr val="000000"/>
                </a:solidFill>
                <a:latin typeface="Times New Roman" panose="02020603050405020304" pitchFamily="18" charset="0"/>
                <a:cs typeface="Times New Roman" panose="02020603050405020304" pitchFamily="18" charset="0"/>
              </a:rPr>
              <a:t>appropriate funding, time and support. </a:t>
            </a:r>
            <a:endParaRPr lang="en-US"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en-US" dirty="0" smtClean="0"/>
              <a:t>Each </a:t>
            </a:r>
            <a:r>
              <a:rPr lang="en-US" dirty="0"/>
              <a:t>of these is subsequently described in further detail. </a:t>
            </a:r>
            <a:endParaRPr lang="en-US" dirty="0">
              <a:solidFill>
                <a:srgbClr val="00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9845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3985</TotalTime>
  <Words>21401</Words>
  <Application>Microsoft Office PowerPoint</Application>
  <PresentationFormat>On-screen Show (4:3)</PresentationFormat>
  <Paragraphs>1217</Paragraphs>
  <Slides>210</Slides>
  <Notes>3</Notes>
  <HiddenSlides>0</HiddenSlides>
  <MMClips>0</MMClips>
  <ScaleCrop>false</ScaleCrop>
  <HeadingPairs>
    <vt:vector size="4" baseType="variant">
      <vt:variant>
        <vt:lpstr>Theme</vt:lpstr>
      </vt:variant>
      <vt:variant>
        <vt:i4>1</vt:i4>
      </vt:variant>
      <vt:variant>
        <vt:lpstr>Slide Titles</vt:lpstr>
      </vt:variant>
      <vt:variant>
        <vt:i4>210</vt:i4>
      </vt:variant>
    </vt:vector>
  </HeadingPairs>
  <TitlesOfParts>
    <vt:vector size="211" baseType="lpstr">
      <vt:lpstr>Office Theme</vt:lpstr>
      <vt:lpstr>PowerPoint Presentation</vt:lpstr>
      <vt:lpstr>CHAPTER ONE INTRODUCTION TO EIA: PROCESSES AND SYSTEMS 1.1. Background</vt:lpstr>
      <vt:lpstr>Back ground……</vt:lpstr>
      <vt:lpstr>1. Environmental Impact Assessment</vt:lpstr>
      <vt:lpstr>PowerPoint Presentation</vt:lpstr>
      <vt:lpstr>PowerPoint Presentation</vt:lpstr>
      <vt:lpstr>PowerPoint Presentation</vt:lpstr>
      <vt:lpstr>PowerPoint Presentation</vt:lpstr>
      <vt:lpstr>Definitions of commonly used terms</vt:lpstr>
      <vt:lpstr>PowerPoint Presentation</vt:lpstr>
      <vt:lpstr>PowerPoint Presentation</vt:lpstr>
      <vt:lpstr>PowerPoint Presentation</vt:lpstr>
      <vt:lpstr>PowerPoint Presentation</vt:lpstr>
      <vt:lpstr>PowerPoint Presentation</vt:lpstr>
      <vt:lpstr>Purpose of EIA…….</vt:lpstr>
      <vt:lpstr>PowerPoint Presentation</vt:lpstr>
      <vt:lpstr>PowerPoint Presentation</vt:lpstr>
      <vt:lpstr>PowerPoint Presentation</vt:lpstr>
      <vt:lpstr>PowerPoint Presentation</vt:lpstr>
      <vt:lpstr>PowerPoint Presentation</vt:lpstr>
      <vt:lpstr>Scope of Environmental Impact Assessment (EIA)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environmental issues in developing regions Sources: UNEP, 1999; World Bank, 2000</vt:lpstr>
      <vt:lpstr>Major environmental issues in developing regions Sources: UNEP, 1999; World Bank, 2000.</vt:lpstr>
      <vt:lpstr>PowerPoint Presentation</vt:lpstr>
      <vt:lpstr>PowerPoint Presentation</vt:lpstr>
      <vt:lpstr>PowerPoint Presentation</vt:lpstr>
      <vt:lpstr>PowerPoint Presentation</vt:lpstr>
      <vt:lpstr>PowerPoint Presentation</vt:lpstr>
      <vt:lpstr>PowerPoint Presentation</vt:lpstr>
      <vt:lpstr>Various types of environmental assessments based on themes or concerns</vt:lpstr>
      <vt:lpstr>The description of the various types of impact assessments listed above are as follows: 1. Climate impact assessment</vt:lpstr>
      <vt:lpstr>2 . Demographic impact assessment</vt:lpstr>
      <vt:lpstr>3. Development impact assessment</vt:lpstr>
      <vt:lpstr>  4. Ecological Impact Assessment (EcIA) </vt:lpstr>
      <vt:lpstr>5. Risk Assessment</vt:lpstr>
      <vt:lpstr>6  Social impact assessment (SIA)</vt:lpstr>
      <vt:lpstr>  7. Strategic Environmental Assessment (SEA) </vt:lpstr>
      <vt:lpstr> Principles of EIA administration and practice</vt:lpstr>
      <vt:lpstr>PowerPoint Presentation</vt:lpstr>
      <vt:lpstr>Major trends in EIA Source: updated and amended from Sadler, 1996</vt:lpstr>
      <vt:lpstr>Major trends in EIA Source: updated and amended from Sadler, 1996</vt:lpstr>
      <vt:lpstr>PowerPoint Presentation</vt:lpstr>
      <vt:lpstr>PowerPoint Presentation</vt:lpstr>
      <vt:lpstr>PowerPoint Presentation</vt:lpstr>
      <vt:lpstr>PowerPoint Presentation</vt:lpstr>
      <vt:lpstr>Guiding principles of EIA good practice Source: Sadler, 1996; IAIA and IEMA, 1999.</vt:lpstr>
      <vt:lpstr>Guiding principles of EIA good practice Source: Sadler, 1996; IAIA and IEMA, 1999.</vt:lpstr>
      <vt:lpstr>PowerPoint Presentation</vt:lpstr>
      <vt:lpstr>Key elements of the EIA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 and benefits of EIA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Perspectives on sustainable development</vt:lpstr>
      <vt:lpstr>Why EIA is important</vt:lpstr>
      <vt:lpstr>Why EIA is important……</vt:lpstr>
      <vt:lpstr>What are the aims and objectives of EIA?</vt:lpstr>
      <vt:lpstr>Limitations of EIA</vt:lpstr>
      <vt:lpstr>Limitations of EIA…..</vt:lpstr>
      <vt:lpstr>Limitations of EIA…..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EIA effectiveness elements </vt:lpstr>
      <vt:lpstr>Context specific elements that enable effective EIA application </vt:lpstr>
      <vt:lpstr>Providing formal requirements, clear provisions and competences to conduct and effectively consider EIA </vt:lpstr>
      <vt:lpstr>Establishing clear, transparent and consistent value frames and expectations </vt:lpstr>
      <vt:lpstr>PowerPoint Presentation</vt:lpstr>
      <vt:lpstr>Establishing a clear focus —addressing the right issues at the right time </vt:lpstr>
      <vt:lpstr>Clearly defining roles of assessors and planners </vt:lpstr>
      <vt:lpstr>Achieving a willingness to cooperate in integration </vt:lpstr>
      <vt:lpstr>Acknowledging and dealing with uncertainties </vt:lpstr>
      <vt:lpstr>Providing appropriate funding, time and support </vt:lpstr>
      <vt:lpstr>Practical exercise </vt:lpstr>
      <vt:lpstr>CHAPTER TWO LAW, POLICY AND INSTITUTIONAL FRAMEWORKS</vt:lpstr>
      <vt:lpstr>2.1 About EIA Systems</vt:lpstr>
      <vt:lpstr>PowerPoint Presentation</vt:lpstr>
      <vt:lpstr>PowerPoint Presentation</vt:lpstr>
      <vt:lpstr>PowerPoint Presentation</vt:lpstr>
      <vt:lpstr>PowerPoint Presentation</vt:lpstr>
      <vt:lpstr>PowerPoint Presentation</vt:lpstr>
      <vt:lpstr>2.2 EIA Policy and Legislation</vt:lpstr>
      <vt:lpstr>PowerPoint Presentation</vt:lpstr>
      <vt:lpstr>PowerPoint Presentation</vt:lpstr>
      <vt:lpstr>2.3 EIA Requirements of International organizations</vt:lpstr>
      <vt:lpstr>EIA Requirements of International organizations…….</vt:lpstr>
      <vt:lpstr>The World Bank environmental agenda; Source: World Bank (1999: 8-10)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 Principles for a Functional EIA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towards establishing an EIA system…..</vt:lpstr>
      <vt:lpstr>PowerPoint Presentation</vt:lpstr>
      <vt:lpstr>PowerPoint Presentation</vt:lpstr>
      <vt:lpstr>Developing Rules of Thumb…</vt:lpstr>
      <vt:lpstr>CHAPTER THREE PUBLIC INVOLVEMENT IN EIA</vt:lpstr>
      <vt:lpstr>Learning Outcomes of this Section</vt:lpstr>
      <vt:lpstr>PowerPoint Presentation</vt:lpstr>
      <vt:lpstr>PowerPoint Presentation</vt:lpstr>
      <vt:lpstr>PowerPoint Presentation</vt:lpstr>
      <vt:lpstr>PowerPoint Presentation</vt:lpstr>
      <vt:lpstr>Chapter Four Decision making theory and practice </vt:lpstr>
      <vt:lpstr>1.  EIA’s role to act as an advocacy instrument in decision making and recent integration attempts </vt:lpstr>
      <vt:lpstr>EIA’s role……</vt:lpstr>
      <vt:lpstr>EIA’s role……</vt:lpstr>
      <vt:lpstr>EIA’s role……</vt:lpstr>
      <vt:lpstr>EIA’s role……</vt:lpstr>
      <vt:lpstr>EIA’s role……</vt:lpstr>
      <vt:lpstr>2. Actors interacting in and through EIA </vt:lpstr>
      <vt:lpstr>Figure : Actors interacting in EIA </vt:lpstr>
      <vt:lpstr>3. Organizational behavior</vt:lpstr>
      <vt:lpstr>Organizational behavior…..</vt:lpstr>
      <vt:lpstr>Organizational behavior…..</vt:lpstr>
      <vt:lpstr>3.1. Motivation, goal setting theory and SMART metrics </vt:lpstr>
      <vt:lpstr>PowerPoint Presentation</vt:lpstr>
      <vt:lpstr>PowerPoint Presentation</vt:lpstr>
      <vt:lpstr>3.2 Organizational learning</vt:lpstr>
      <vt:lpstr>PowerPoint Presentation</vt:lpstr>
      <vt:lpstr>3.3 Making EIA an effective instrument - the role of power</vt:lpstr>
      <vt:lpstr>3.4 Political processes and knowledge on how to support conflict resolution </vt:lpstr>
      <vt:lpstr>PowerPoint Presentation</vt:lpstr>
      <vt:lpstr>3.5. Factors for the successful construction of an environmental problem </vt:lpstr>
      <vt:lpstr>PowerPoint Presentation</vt:lpstr>
      <vt:lpstr>4. Decision making models </vt:lpstr>
      <vt:lpstr>PowerPoint Presentation</vt:lpstr>
      <vt:lpstr>PowerPoint Presentation</vt:lpstr>
      <vt:lpstr>4.1 Four key decision making models of relevance for EIA </vt:lpstr>
      <vt:lpstr>PowerPoint Presentation</vt:lpstr>
      <vt:lpstr>PowerPoint Presentation</vt:lpstr>
      <vt:lpstr>Assumptions of the bounded rational model </vt:lpstr>
      <vt:lpstr>PowerPoint Presentation</vt:lpstr>
      <vt:lpstr>4.2 Choosing the right methodological approach to running EIA </vt:lpstr>
      <vt:lpstr>5 Influences on effective decision making </vt:lpstr>
      <vt:lpstr>Box : Six criteria for an effective decision making process  </vt:lpstr>
      <vt:lpstr>PowerPoint Presentation</vt:lpstr>
      <vt:lpstr>6 EIA as part of the decision making process  </vt:lpstr>
      <vt:lpstr>7 Practical element </vt:lpstr>
      <vt:lpstr>PowerPoint Presentation</vt:lpstr>
      <vt:lpstr>PowerPoint Presentation</vt:lpstr>
      <vt:lpstr>PowerPoint Presentation</vt:lpstr>
      <vt:lpstr>PowerPoint Presentation</vt:lpstr>
      <vt:lpstr>PowerPoint Presentation</vt:lpstr>
      <vt:lpstr>PowerPoint Presentation</vt:lpstr>
      <vt:lpstr>Prediction and mitigation……….. </vt:lpstr>
      <vt:lpstr>PowerPoint Presentation</vt:lpstr>
      <vt:lpstr>Management and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of the methodologies…….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Impact Assessment</dc:title>
  <dc:creator>MENBERU</dc:creator>
  <cp:lastModifiedBy>DELL3020</cp:lastModifiedBy>
  <cp:revision>723</cp:revision>
  <dcterms:created xsi:type="dcterms:W3CDTF">2013-04-20T05:20:49Z</dcterms:created>
  <dcterms:modified xsi:type="dcterms:W3CDTF">2020-04-21T11:55:33Z</dcterms:modified>
</cp:coreProperties>
</file>