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1" r:id="rId3"/>
    <p:sldId id="279" r:id="rId4"/>
    <p:sldId id="282" r:id="rId5"/>
    <p:sldId id="257" r:id="rId6"/>
    <p:sldId id="259" r:id="rId7"/>
    <p:sldId id="280" r:id="rId8"/>
    <p:sldId id="287" r:id="rId9"/>
    <p:sldId id="288" r:id="rId10"/>
    <p:sldId id="289" r:id="rId11"/>
    <p:sldId id="286" r:id="rId12"/>
    <p:sldId id="285" r:id="rId13"/>
    <p:sldId id="290" r:id="rId14"/>
    <p:sldId id="291" r:id="rId15"/>
    <p:sldId id="284" r:id="rId16"/>
    <p:sldId id="295" r:id="rId17"/>
    <p:sldId id="260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0D0"/>
    <a:srgbClr val="13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1ED0F-E373-4E05-ACD7-66519262A4B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31243-75B1-4431-81FB-89D0F88249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08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B99CB54-9CBE-4804-B4D1-D1FB7DE36BCF}" type="slidenum">
              <a:rPr lang="nl-NL" altLang="en-US"/>
              <a:pPr>
                <a:spcBef>
                  <a:spcPct val="0"/>
                </a:spcBef>
              </a:pPr>
              <a:t>2</a:t>
            </a:fld>
            <a:endParaRPr lang="nl-NL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34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75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14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14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19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1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0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45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65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9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A058-C29A-4727-B912-3F2D59F127C9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2CEE-3491-4D56-87A1-6D6FDC0AB5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4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49081"/>
            <a:ext cx="6768752" cy="648071"/>
          </a:xfrm>
          <a:solidFill>
            <a:srgbClr val="13FF94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2D00D0"/>
                </a:solidFill>
              </a:rPr>
              <a:t>BY: </a:t>
            </a:r>
            <a:r>
              <a:rPr lang="en-IN" sz="3600" b="1" dirty="0" err="1" smtClean="0">
                <a:solidFill>
                  <a:srgbClr val="2D00D0"/>
                </a:solidFill>
              </a:rPr>
              <a:t>Yissa</a:t>
            </a:r>
            <a:r>
              <a:rPr lang="en-IN" sz="3600" b="1" dirty="0" smtClean="0">
                <a:solidFill>
                  <a:srgbClr val="2D00D0"/>
                </a:solidFill>
              </a:rPr>
              <a:t> </a:t>
            </a:r>
            <a:r>
              <a:rPr lang="en-IN" sz="3600" b="1" dirty="0" err="1" smtClean="0">
                <a:solidFill>
                  <a:srgbClr val="2D00D0"/>
                </a:solidFill>
              </a:rPr>
              <a:t>Hassen</a:t>
            </a:r>
            <a:r>
              <a:rPr lang="en-IN" sz="3600" b="1" dirty="0" smtClean="0">
                <a:solidFill>
                  <a:srgbClr val="2D00D0"/>
                </a:solidFill>
              </a:rPr>
              <a:t> (</a:t>
            </a:r>
            <a:r>
              <a:rPr lang="en-IN" sz="3600" b="1" dirty="0" err="1" smtClean="0">
                <a:solidFill>
                  <a:srgbClr val="2D00D0"/>
                </a:solidFill>
              </a:rPr>
              <a:t>Ph.D</a:t>
            </a:r>
            <a:r>
              <a:rPr lang="en-IN" sz="3600" b="1" dirty="0" smtClean="0">
                <a:solidFill>
                  <a:srgbClr val="2D00D0"/>
                </a:solidFill>
              </a:rPr>
              <a:t> Scholar)</a:t>
            </a:r>
          </a:p>
          <a:p>
            <a:endParaRPr lang="en-IN" sz="3600" b="1" dirty="0">
              <a:solidFill>
                <a:srgbClr val="2D00D0"/>
              </a:solidFill>
            </a:endParaRPr>
          </a:p>
          <a:p>
            <a:pPr algn="r"/>
            <a:r>
              <a:rPr lang="en-IN" sz="3600" b="1" dirty="0" smtClean="0">
                <a:solidFill>
                  <a:srgbClr val="2D00D0"/>
                </a:solidFill>
              </a:rPr>
              <a:t>March, 2020</a:t>
            </a:r>
          </a:p>
          <a:p>
            <a:pPr algn="r"/>
            <a:r>
              <a:rPr lang="en-IN" sz="3600" b="1" dirty="0" smtClean="0">
                <a:solidFill>
                  <a:srgbClr val="2D00D0"/>
                </a:solidFill>
              </a:rPr>
              <a:t>Debre Tabor, Ethiopia</a:t>
            </a:r>
            <a:endParaRPr lang="en-IN" sz="3600" b="1" dirty="0">
              <a:solidFill>
                <a:srgbClr val="2D00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36004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182880"/>
            <a:r>
              <a:rPr lang="en-GB" sz="6600" dirty="0">
                <a:latin typeface="AR ESSENCE" panose="02000000000000000000" pitchFamily="2" charset="0"/>
              </a:rPr>
              <a:t>Leadership and Change </a:t>
            </a:r>
            <a:r>
              <a:rPr lang="en-GB" sz="6600" dirty="0" smtClean="0">
                <a:latin typeface="AR ESSENCE" panose="02000000000000000000" pitchFamily="2" charset="0"/>
              </a:rPr>
              <a:t>Management </a:t>
            </a:r>
            <a:br>
              <a:rPr lang="en-GB" sz="6600" dirty="0" smtClean="0">
                <a:latin typeface="AR ESSENCE" panose="02000000000000000000" pitchFamily="2" charset="0"/>
              </a:rPr>
            </a:br>
            <a:r>
              <a:rPr lang="en-GB" sz="6600" dirty="0" smtClean="0">
                <a:latin typeface="AR ESSENCE" panose="02000000000000000000" pitchFamily="2" charset="0"/>
              </a:rPr>
              <a:t>(</a:t>
            </a:r>
            <a:r>
              <a:rPr lang="en-GB" sz="6600" dirty="0">
                <a:latin typeface="AR ESSENCE" panose="02000000000000000000" pitchFamily="2" charset="0"/>
              </a:rPr>
              <a:t>MBA5023)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effectLst/>
              </a:rPr>
              <a:t>Chapter </a:t>
            </a:r>
            <a:r>
              <a:rPr lang="en-GB" b="1" dirty="0">
                <a:effectLst/>
              </a:rPr>
              <a:t>One: </a:t>
            </a:r>
            <a:r>
              <a:rPr lang="en-US" b="1" dirty="0">
                <a:effectLst/>
              </a:rPr>
              <a:t>INTRODUCTION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556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679032"/>
              </p:ext>
            </p:extLst>
          </p:nvPr>
        </p:nvGraphicFramePr>
        <p:xfrm>
          <a:off x="323528" y="404664"/>
          <a:ext cx="8568952" cy="646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310"/>
                <a:gridCol w="4359642"/>
              </a:tblGrid>
              <a:tr h="597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MANAGEMENT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LEADERSHIP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95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Managers may have to rely on formal authority to get employees to accomplish goals.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Leaders may not possess the formal power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95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Groups are often more loyal to a leader than a manager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Groups are often more loyal to a leader than a manager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5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Managers focus on system and structures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Focus on people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5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Managers relies on control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Leaders inspires trust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5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Managers imitates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Originates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5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Accepts the status quo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Challenges the status quo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5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Managers asks how and when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Leaders asks what and why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2D00D0"/>
                </a:solidFill>
              </a:rPr>
              <a:t>1.2. Manager            vs          Leader</a:t>
            </a:r>
            <a:endParaRPr lang="en-IN" b="1" dirty="0">
              <a:solidFill>
                <a:srgbClr val="2D00D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040188" cy="639762"/>
          </a:xfrm>
        </p:spPr>
        <p:txBody>
          <a:bodyPr>
            <a:normAutofit/>
          </a:bodyPr>
          <a:lstStyle/>
          <a:p>
            <a:r>
              <a:rPr lang="en-IN" sz="2800" dirty="0"/>
              <a:t>MANAGERS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Administer </a:t>
            </a:r>
          </a:p>
          <a:p>
            <a:r>
              <a:rPr lang="en-IN" sz="2800" b="1" dirty="0" smtClean="0"/>
              <a:t>Maintain </a:t>
            </a:r>
          </a:p>
          <a:p>
            <a:r>
              <a:rPr lang="en-IN" sz="2800" b="1" dirty="0" smtClean="0"/>
              <a:t>Control </a:t>
            </a:r>
            <a:endParaRPr lang="en-IN" sz="2800" b="1" dirty="0"/>
          </a:p>
          <a:p>
            <a:r>
              <a:rPr lang="en-IN" sz="2800" b="1" dirty="0"/>
              <a:t>Short term view </a:t>
            </a:r>
            <a:endParaRPr lang="en-IN" sz="2800" b="1" dirty="0" smtClean="0"/>
          </a:p>
          <a:p>
            <a:r>
              <a:rPr lang="en-IN" sz="2800" b="1" dirty="0" smtClean="0"/>
              <a:t>Ask </a:t>
            </a:r>
            <a:r>
              <a:rPr lang="en-IN" sz="2800" b="1" dirty="0"/>
              <a:t>how &amp; </a:t>
            </a:r>
            <a:r>
              <a:rPr lang="en-IN" sz="2800" b="1" dirty="0" smtClean="0"/>
              <a:t>when</a:t>
            </a:r>
            <a:endParaRPr lang="en-IN" sz="2800" b="1" dirty="0"/>
          </a:p>
          <a:p>
            <a:r>
              <a:rPr lang="en-IN" sz="2800" b="1" dirty="0"/>
              <a:t>Initiate </a:t>
            </a:r>
            <a:endParaRPr lang="en-IN" sz="2800" b="1" dirty="0" smtClean="0"/>
          </a:p>
          <a:p>
            <a:r>
              <a:rPr lang="en-IN" sz="2800" b="1" dirty="0" smtClean="0"/>
              <a:t>Accept </a:t>
            </a:r>
            <a:r>
              <a:rPr lang="en-IN" sz="2800" b="1" dirty="0"/>
              <a:t>the status </a:t>
            </a:r>
            <a:endParaRPr lang="en-IN" sz="2800" b="1" dirty="0" smtClean="0"/>
          </a:p>
          <a:p>
            <a:r>
              <a:rPr lang="en-IN" sz="2800" b="1" dirty="0" smtClean="0"/>
              <a:t>Do </a:t>
            </a:r>
            <a:r>
              <a:rPr lang="en-IN" sz="2800" b="1" dirty="0"/>
              <a:t>things </a:t>
            </a:r>
            <a:r>
              <a:rPr lang="en-IN" sz="2800" b="1" dirty="0" smtClean="0"/>
              <a:t>right.</a:t>
            </a:r>
            <a:endParaRPr lang="en-IN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87824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LEADERS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705" y="2174874"/>
            <a:ext cx="4041775" cy="4350469"/>
          </a:xfrm>
        </p:spPr>
        <p:txBody>
          <a:bodyPr>
            <a:noAutofit/>
          </a:bodyPr>
          <a:lstStyle/>
          <a:p>
            <a:r>
              <a:rPr lang="en-IN" sz="2800" b="1" i="1" dirty="0" smtClean="0"/>
              <a:t>Innovative </a:t>
            </a:r>
          </a:p>
          <a:p>
            <a:r>
              <a:rPr lang="en-IN" sz="2800" b="1" i="1" dirty="0" smtClean="0"/>
              <a:t>Develop</a:t>
            </a:r>
          </a:p>
          <a:p>
            <a:r>
              <a:rPr lang="en-IN" sz="2800" b="1" i="1" dirty="0" smtClean="0"/>
              <a:t>Inspire</a:t>
            </a:r>
          </a:p>
          <a:p>
            <a:r>
              <a:rPr lang="en-IN" sz="2800" b="1" i="1" dirty="0" smtClean="0"/>
              <a:t>Originate</a:t>
            </a:r>
          </a:p>
          <a:p>
            <a:r>
              <a:rPr lang="en-IN" sz="2800" b="1" i="1" dirty="0" smtClean="0"/>
              <a:t>Long term view</a:t>
            </a:r>
          </a:p>
          <a:p>
            <a:r>
              <a:rPr lang="en-IN" sz="2800" b="1" i="1" dirty="0" smtClean="0"/>
              <a:t>Ask what &amp; why</a:t>
            </a:r>
          </a:p>
          <a:p>
            <a:r>
              <a:rPr lang="en-IN" sz="2800" b="1" i="1" dirty="0" smtClean="0"/>
              <a:t>Challenge the status</a:t>
            </a:r>
          </a:p>
          <a:p>
            <a:r>
              <a:rPr lang="en-IN" sz="2800" b="1" i="1" dirty="0" smtClean="0"/>
              <a:t>Do right things</a:t>
            </a:r>
          </a:p>
          <a:p>
            <a:endParaRPr lang="en-IN" sz="2800" b="1" i="1" dirty="0" smtClean="0"/>
          </a:p>
          <a:p>
            <a:endParaRPr lang="en-IN" sz="2800" b="1" i="1" dirty="0" smtClean="0"/>
          </a:p>
          <a:p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val="4242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1.3. What </a:t>
            </a:r>
            <a:r>
              <a:rPr lang="en-US" b="1" dirty="0"/>
              <a:t>Makes Effective Leadership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Effective leadership is the process of </a:t>
            </a:r>
            <a:r>
              <a:rPr lang="en-US" sz="2800" b="1" i="1" dirty="0"/>
              <a:t>achieving desired results through </a:t>
            </a:r>
            <a:r>
              <a:rPr lang="en-US" sz="2800" b="1" i="1" dirty="0">
                <a:solidFill>
                  <a:srgbClr val="2D00D0"/>
                </a:solidFill>
              </a:rPr>
              <a:t>people’s</a:t>
            </a:r>
            <a:r>
              <a:rPr lang="en-US" sz="2800" b="1" i="1" dirty="0"/>
              <a:t> willing participation. </a:t>
            </a:r>
            <a:r>
              <a:rPr lang="en-US" sz="2800" dirty="0"/>
              <a:t>The heart of this definition is: desired results (goals), through people, and willing participation-people willingly follow leaders because they want them. </a:t>
            </a: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When leaders are effective, the influence they exert over others helps a group or organization </a:t>
            </a:r>
            <a:r>
              <a:rPr lang="en-US" sz="2800" u="sng" dirty="0"/>
              <a:t>achieve its performance goals</a:t>
            </a:r>
            <a:r>
              <a:rPr lang="en-US" sz="2800" dirty="0"/>
              <a:t> when leaders are ineffective, their influence </a:t>
            </a:r>
            <a:r>
              <a:rPr lang="en-US" sz="2800" b="1" dirty="0"/>
              <a:t>does not </a:t>
            </a:r>
            <a:r>
              <a:rPr lang="en-US" sz="2800" dirty="0"/>
              <a:t>contribute to, and often detracts from, goal attainment.</a:t>
            </a:r>
            <a:endParaRPr lang="en-IN" sz="2800" dirty="0"/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759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facilitating the attainment of performance goals, effective leadership increases an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ability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all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to obtain a competitive advantage, the need to foster ethical behavior, and the need to manage a diverse workforce fairly and equitably.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Warren Bennis</a:t>
            </a:r>
            <a:r>
              <a:rPr lang="en-US" dirty="0"/>
              <a:t>, who devoted decades to researching leadership issues, concludes that virtually all leaders of effective groups share </a:t>
            </a:r>
            <a:r>
              <a:rPr lang="en-US" u="sng" dirty="0"/>
              <a:t>four characteristics in</a:t>
            </a:r>
            <a:r>
              <a:rPr lang="en-US" dirty="0"/>
              <a:t> common:</a:t>
            </a:r>
            <a:endParaRPr lang="en-IN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u="sng" dirty="0"/>
              <a:t>They provide direction and meaning to the people they are leading</a:t>
            </a:r>
            <a:r>
              <a:rPr lang="en-US" dirty="0"/>
              <a:t>. This means they remind people what is important and </a:t>
            </a:r>
            <a:r>
              <a:rPr lang="en-US" b="1" dirty="0"/>
              <a:t>why</a:t>
            </a:r>
            <a:r>
              <a:rPr lang="en-US" dirty="0"/>
              <a:t> what they are doing makes important difference.</a:t>
            </a:r>
            <a:endParaRPr lang="en-IN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/>
              <a:t>They generate </a:t>
            </a:r>
            <a:r>
              <a:rPr lang="en-US" b="1" dirty="0"/>
              <a:t>trust</a:t>
            </a:r>
            <a:r>
              <a:rPr lang="en-US" dirty="0"/>
              <a:t>.</a:t>
            </a:r>
            <a:endParaRPr lang="en-IN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/>
              <a:t>They favor action and risk taking. That is, they are </a:t>
            </a:r>
            <a:r>
              <a:rPr lang="en-US" b="1" i="1" dirty="0">
                <a:solidFill>
                  <a:srgbClr val="2D00D0"/>
                </a:solidFill>
              </a:rPr>
              <a:t>proactive and willing </a:t>
            </a:r>
            <a:r>
              <a:rPr lang="en-US" dirty="0"/>
              <a:t>to risk failing in order to succeed.</a:t>
            </a:r>
            <a:endParaRPr lang="en-IN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/>
              <a:t>They are surveyors of </a:t>
            </a:r>
            <a:r>
              <a:rPr lang="en-US" b="1" dirty="0"/>
              <a:t>hope</a:t>
            </a:r>
            <a:r>
              <a:rPr lang="en-US" dirty="0"/>
              <a:t>. In both tangible and symbolic ways they reinforce the notion that </a:t>
            </a:r>
            <a:r>
              <a:rPr lang="en-US" u="sng" dirty="0"/>
              <a:t>success will be attained</a:t>
            </a:r>
            <a:r>
              <a:rPr lang="en-US" dirty="0"/>
              <a:t>.</a:t>
            </a: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49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Autofit/>
          </a:bodyPr>
          <a:lstStyle/>
          <a:p>
            <a:pPr algn="l"/>
            <a:r>
              <a:rPr lang="en-IN" sz="4800" dirty="0" smtClean="0">
                <a:solidFill>
                  <a:srgbClr val="2D00D0"/>
                </a:solidFill>
              </a:rPr>
              <a:t>1.3. </a:t>
            </a:r>
            <a:r>
              <a:rPr lang="en-IN" sz="4800" dirty="0">
                <a:solidFill>
                  <a:srgbClr val="2D00D0"/>
                </a:solidFill>
              </a:rPr>
              <a:t>Qualities 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r>
              <a:rPr lang="en-IN" dirty="0" smtClean="0"/>
              <a:t>Intelligence</a:t>
            </a:r>
            <a:endParaRPr lang="en-IN" dirty="0"/>
          </a:p>
          <a:p>
            <a:r>
              <a:rPr lang="en-IN" dirty="0" smtClean="0"/>
              <a:t>Risk </a:t>
            </a:r>
            <a:r>
              <a:rPr lang="en-IN" dirty="0"/>
              <a:t>taking behaviour</a:t>
            </a:r>
          </a:p>
          <a:p>
            <a:r>
              <a:rPr lang="en-IN" dirty="0" smtClean="0"/>
              <a:t>Positive </a:t>
            </a:r>
            <a:r>
              <a:rPr lang="en-IN" dirty="0"/>
              <a:t>attitude</a:t>
            </a:r>
          </a:p>
          <a:p>
            <a:r>
              <a:rPr lang="en-IN" dirty="0" smtClean="0"/>
              <a:t>Problem </a:t>
            </a:r>
            <a:r>
              <a:rPr lang="en-IN" dirty="0"/>
              <a:t>solving</a:t>
            </a:r>
          </a:p>
          <a:p>
            <a:r>
              <a:rPr lang="en-IN" dirty="0" smtClean="0"/>
              <a:t>Knowledgeable</a:t>
            </a:r>
            <a:endParaRPr lang="en-IN" dirty="0"/>
          </a:p>
          <a:p>
            <a:r>
              <a:rPr lang="en-IN" dirty="0" smtClean="0"/>
              <a:t>Better </a:t>
            </a:r>
            <a:r>
              <a:rPr lang="en-IN" dirty="0"/>
              <a:t>communication</a:t>
            </a:r>
          </a:p>
          <a:p>
            <a:r>
              <a:rPr lang="en-IN" dirty="0" smtClean="0"/>
              <a:t>Strong </a:t>
            </a:r>
            <a:r>
              <a:rPr lang="en-IN" dirty="0"/>
              <a:t>determination</a:t>
            </a:r>
          </a:p>
          <a:p>
            <a:r>
              <a:rPr lang="en-IN" dirty="0" smtClean="0"/>
              <a:t>Wisdom</a:t>
            </a:r>
            <a:endParaRPr lang="en-IN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9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b="1" i="1" dirty="0" smtClean="0">
                <a:solidFill>
                  <a:srgbClr val="2D00D0"/>
                </a:solidFill>
              </a:rPr>
              <a:t>Cont’d</a:t>
            </a:r>
            <a:r>
              <a:rPr lang="en-IN" dirty="0" smtClean="0"/>
              <a:t>…….Qualities </a:t>
            </a:r>
            <a:r>
              <a:rPr lang="en-IN" dirty="0"/>
              <a:t>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Kind hearted</a:t>
            </a:r>
          </a:p>
          <a:p>
            <a:r>
              <a:rPr lang="en-IN" dirty="0" smtClean="0"/>
              <a:t>Passion </a:t>
            </a:r>
          </a:p>
          <a:p>
            <a:r>
              <a:rPr lang="en-IN" dirty="0" smtClean="0"/>
              <a:t>Creativity</a:t>
            </a:r>
          </a:p>
          <a:p>
            <a:r>
              <a:rPr lang="en-IN" dirty="0" smtClean="0"/>
              <a:t>Vision </a:t>
            </a:r>
          </a:p>
          <a:p>
            <a:r>
              <a:rPr lang="en-US" dirty="0"/>
              <a:t>Confidence </a:t>
            </a:r>
            <a:endParaRPr lang="en-US" dirty="0" smtClean="0"/>
          </a:p>
          <a:p>
            <a:r>
              <a:rPr lang="en-US" dirty="0" smtClean="0"/>
              <a:t>Teaching </a:t>
            </a:r>
            <a:r>
              <a:rPr lang="en-US" dirty="0"/>
              <a:t>ability (being model).  </a:t>
            </a:r>
            <a:endParaRPr lang="en-IN" dirty="0"/>
          </a:p>
          <a:p>
            <a:r>
              <a:rPr lang="en-US" dirty="0"/>
              <a:t>Readiness to accept responsibility / criticisms and to take appropriate corrective measures</a:t>
            </a:r>
            <a:endParaRPr lang="en-IN" dirty="0"/>
          </a:p>
          <a:p>
            <a:r>
              <a:rPr lang="en-US" dirty="0"/>
              <a:t>Emotional stability and fairness </a:t>
            </a:r>
            <a:endParaRPr lang="en-IN" dirty="0"/>
          </a:p>
          <a:p>
            <a:r>
              <a:rPr lang="en-US" dirty="0" smtClean="0"/>
              <a:t>Planner and organizer </a:t>
            </a:r>
            <a:r>
              <a:rPr lang="en-US" dirty="0" err="1" smtClean="0"/>
              <a:t>E.t.c</a:t>
            </a:r>
            <a:r>
              <a:rPr lang="en-US" dirty="0" smtClean="0"/>
              <a:t>…</a:t>
            </a:r>
            <a:endParaRPr lang="en-IN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1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The 4 Factors of Leadership.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Leader - </a:t>
            </a:r>
            <a:r>
              <a:rPr lang="en-IN" dirty="0"/>
              <a:t>You must have an </a:t>
            </a:r>
            <a:r>
              <a:rPr lang="en-IN" dirty="0" smtClean="0"/>
              <a:t>honest understanding </a:t>
            </a:r>
            <a:r>
              <a:rPr lang="en-IN" dirty="0"/>
              <a:t>of who you are, what </a:t>
            </a:r>
            <a:r>
              <a:rPr lang="en-IN" dirty="0" smtClean="0"/>
              <a:t>you know </a:t>
            </a:r>
            <a:r>
              <a:rPr lang="en-IN" dirty="0"/>
              <a:t>and what you can do. To be </a:t>
            </a:r>
            <a:r>
              <a:rPr lang="en-IN" dirty="0" smtClean="0"/>
              <a:t>successful you </a:t>
            </a:r>
            <a:r>
              <a:rPr lang="en-IN" dirty="0"/>
              <a:t>have to </a:t>
            </a:r>
            <a:r>
              <a:rPr lang="en-IN" b="1" dirty="0"/>
              <a:t>convince</a:t>
            </a:r>
            <a:r>
              <a:rPr lang="en-IN" dirty="0"/>
              <a:t> your followers not </a:t>
            </a:r>
            <a:r>
              <a:rPr lang="en-IN" dirty="0" smtClean="0"/>
              <a:t>your superiors</a:t>
            </a:r>
            <a:r>
              <a:rPr lang="en-IN" dirty="0"/>
              <a:t>, that you are worthy of </a:t>
            </a:r>
            <a:r>
              <a:rPr lang="en-IN" dirty="0" smtClean="0"/>
              <a:t>being followed.</a:t>
            </a:r>
          </a:p>
          <a:p>
            <a:pPr algn="just">
              <a:lnSpc>
                <a:spcPct val="150000"/>
              </a:lnSpc>
            </a:pPr>
            <a:r>
              <a:rPr lang="en-IN" b="1" dirty="0"/>
              <a:t>Follower </a:t>
            </a:r>
            <a:r>
              <a:rPr lang="en-IN" dirty="0"/>
              <a:t>-You must know your people. </a:t>
            </a:r>
            <a:r>
              <a:rPr lang="en-IN" dirty="0" smtClean="0"/>
              <a:t>The fundamental </a:t>
            </a:r>
            <a:r>
              <a:rPr lang="en-IN" dirty="0"/>
              <a:t>starting point is having a </a:t>
            </a:r>
            <a:r>
              <a:rPr lang="en-IN" dirty="0" smtClean="0"/>
              <a:t>good understanding </a:t>
            </a:r>
            <a:r>
              <a:rPr lang="en-IN" dirty="0"/>
              <a:t>of human nature, such </a:t>
            </a:r>
            <a:r>
              <a:rPr lang="en-IN" dirty="0" smtClean="0"/>
              <a:t>as needs</a:t>
            </a:r>
            <a:r>
              <a:rPr lang="en-IN" dirty="0"/>
              <a:t>, emotions and motivation.</a:t>
            </a:r>
          </a:p>
        </p:txBody>
      </p:sp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pPr algn="just"/>
            <a:r>
              <a:rPr lang="en-IN" b="1" dirty="0" smtClean="0"/>
              <a:t>Communication-</a:t>
            </a:r>
            <a:r>
              <a:rPr lang="en-IN" dirty="0" smtClean="0"/>
              <a:t>The nonverbal communication </a:t>
            </a:r>
            <a:r>
              <a:rPr lang="en-IN" dirty="0"/>
              <a:t>is leading. E.g.- when </a:t>
            </a:r>
            <a:r>
              <a:rPr lang="en-IN" dirty="0" smtClean="0"/>
              <a:t>you set </a:t>
            </a:r>
            <a:r>
              <a:rPr lang="en-IN" dirty="0"/>
              <a:t>example that communicates to </a:t>
            </a:r>
            <a:r>
              <a:rPr lang="en-IN" dirty="0" smtClean="0"/>
              <a:t>your people </a:t>
            </a:r>
            <a:r>
              <a:rPr lang="en-IN" dirty="0"/>
              <a:t>that you would not ask them </a:t>
            </a:r>
            <a:r>
              <a:rPr lang="en-IN" dirty="0" smtClean="0"/>
              <a:t>to perform </a:t>
            </a:r>
            <a:r>
              <a:rPr lang="en-IN" dirty="0"/>
              <a:t>anything that you would not </a:t>
            </a:r>
            <a:r>
              <a:rPr lang="en-IN" dirty="0" smtClean="0"/>
              <a:t>be willing </a:t>
            </a:r>
            <a:r>
              <a:rPr lang="en-IN" dirty="0"/>
              <a:t>to do. </a:t>
            </a:r>
            <a:r>
              <a:rPr lang="en-IN" b="1" dirty="0"/>
              <a:t>Bad</a:t>
            </a:r>
            <a:r>
              <a:rPr lang="en-IN" dirty="0"/>
              <a:t> communication harm </a:t>
            </a:r>
            <a:r>
              <a:rPr lang="en-IN" dirty="0" smtClean="0"/>
              <a:t>the relation </a:t>
            </a:r>
            <a:r>
              <a:rPr lang="en-IN" dirty="0"/>
              <a:t>between leader and employee.</a:t>
            </a:r>
          </a:p>
          <a:p>
            <a:pPr algn="just"/>
            <a:r>
              <a:rPr lang="en-IN" b="1" dirty="0" smtClean="0"/>
              <a:t>Situation-</a:t>
            </a:r>
            <a:r>
              <a:rPr lang="en-IN" dirty="0" smtClean="0"/>
              <a:t>We </a:t>
            </a:r>
            <a:r>
              <a:rPr lang="en-IN" dirty="0"/>
              <a:t>must use our judgment </a:t>
            </a:r>
            <a:r>
              <a:rPr lang="en-IN" dirty="0" smtClean="0"/>
              <a:t>to decide </a:t>
            </a:r>
            <a:r>
              <a:rPr lang="en-IN" dirty="0"/>
              <a:t>the best course of action and </a:t>
            </a:r>
            <a:r>
              <a:rPr lang="en-IN" dirty="0" smtClean="0"/>
              <a:t>the leadership </a:t>
            </a:r>
            <a:r>
              <a:rPr lang="en-IN" dirty="0"/>
              <a:t>style needed for each </a:t>
            </a:r>
            <a:r>
              <a:rPr lang="en-IN" dirty="0" smtClean="0"/>
              <a:t>situation. What </a:t>
            </a:r>
            <a:r>
              <a:rPr lang="en-IN" dirty="0"/>
              <a:t>we do in one situation </a:t>
            </a:r>
            <a:r>
              <a:rPr lang="en-IN" i="1" dirty="0">
                <a:solidFill>
                  <a:srgbClr val="2D00D0"/>
                </a:solidFill>
              </a:rPr>
              <a:t>will not </a:t>
            </a:r>
            <a:r>
              <a:rPr lang="en-IN" i="1" dirty="0" smtClean="0">
                <a:solidFill>
                  <a:srgbClr val="2D00D0"/>
                </a:solidFill>
              </a:rPr>
              <a:t>always work </a:t>
            </a:r>
            <a:r>
              <a:rPr lang="en-IN" dirty="0"/>
              <a:t>in another.</a:t>
            </a:r>
          </a:p>
        </p:txBody>
      </p:sp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Angsana New" pitchFamily="18" charset="-120"/>
              </a:rPr>
              <a:t>Who is a leader?</a:t>
            </a:r>
            <a:endParaRPr lang="nl-NL" altLang="en-US" dirty="0" smtClean="0">
              <a:ea typeface="Angsana New" pitchFamily="18" charset="-120"/>
            </a:endParaRPr>
          </a:p>
        </p:txBody>
      </p:sp>
      <p:sp>
        <p:nvSpPr>
          <p:cNvPr id="201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Angsana New" pitchFamily="18" charset="-120"/>
              </a:rPr>
              <a:t>There is a leader in everybody</a:t>
            </a:r>
          </a:p>
          <a:p>
            <a:r>
              <a:rPr lang="en-GB" altLang="en-US" dirty="0" smtClean="0">
                <a:ea typeface="Angsana New" pitchFamily="18" charset="-120"/>
              </a:rPr>
              <a:t>Leadership is not only a function of </a:t>
            </a:r>
            <a:r>
              <a:rPr lang="en-GB" altLang="en-US" dirty="0">
                <a:ea typeface="Angsana New" pitchFamily="18" charset="-120"/>
              </a:rPr>
              <a:t>position, but  </a:t>
            </a:r>
            <a:r>
              <a:rPr lang="en-GB" altLang="en-US" dirty="0" smtClean="0">
                <a:ea typeface="Angsana New" pitchFamily="18" charset="-120"/>
              </a:rPr>
              <a:t>it is a choice</a:t>
            </a:r>
            <a:endParaRPr lang="en-GB" altLang="en-US" dirty="0">
              <a:ea typeface="Angsana New" pitchFamily="18" charset="-120"/>
            </a:endParaRPr>
          </a:p>
          <a:p>
            <a:pPr eaLnBrk="1" hangingPunct="1"/>
            <a:endParaRPr lang="nl-NL" altLang="en-US" dirty="0" smtClean="0">
              <a:ea typeface="Angsana New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52390"/>
            <a:ext cx="4658270" cy="3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It is an interpersonal influencing, </a:t>
            </a:r>
            <a:r>
              <a:rPr lang="en-IN" sz="2800" dirty="0" smtClean="0"/>
              <a:t>exercised </a:t>
            </a:r>
            <a:r>
              <a:rPr lang="en-IN" sz="2800" dirty="0"/>
              <a:t>in </a:t>
            </a:r>
            <a:r>
              <a:rPr lang="en-IN" sz="2800" dirty="0" smtClean="0"/>
              <a:t>situation and </a:t>
            </a:r>
            <a:r>
              <a:rPr lang="en-IN" sz="2800" dirty="0"/>
              <a:t>directed through the communication process </a:t>
            </a:r>
            <a:r>
              <a:rPr lang="en-IN" sz="2800" dirty="0" smtClean="0"/>
              <a:t>towards the </a:t>
            </a:r>
            <a:r>
              <a:rPr lang="en-IN" sz="2800" dirty="0"/>
              <a:t>attained of a specified goal or goals.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It </a:t>
            </a:r>
            <a:r>
              <a:rPr lang="en-IN" sz="2800" dirty="0"/>
              <a:t>is process of getting other people to follow you and </a:t>
            </a:r>
            <a:r>
              <a:rPr lang="en-IN" sz="2800" dirty="0" smtClean="0"/>
              <a:t>to do </a:t>
            </a:r>
            <a:r>
              <a:rPr lang="en-IN" sz="2800" dirty="0"/>
              <a:t>willingly the things </a:t>
            </a:r>
            <a:r>
              <a:rPr lang="en-IN" sz="2800" dirty="0" smtClean="0"/>
              <a:t>that is </a:t>
            </a:r>
            <a:r>
              <a:rPr lang="en-IN" sz="2800" dirty="0"/>
              <a:t>you want them to do.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It </a:t>
            </a:r>
            <a:r>
              <a:rPr lang="en-IN" sz="2800" dirty="0"/>
              <a:t>is influencing people to follow you to work willing </a:t>
            </a:r>
            <a:r>
              <a:rPr lang="en-IN" sz="2800" dirty="0" smtClean="0"/>
              <a:t>for the </a:t>
            </a:r>
            <a:r>
              <a:rPr lang="en-IN" sz="2800" dirty="0"/>
              <a:t>achievement of goal &amp; objective.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9475" r="64307" b="61049"/>
          <a:stretch/>
        </p:blipFill>
        <p:spPr bwMode="auto">
          <a:xfrm>
            <a:off x="179512" y="44624"/>
            <a:ext cx="1094015" cy="9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Autofit/>
          </a:bodyPr>
          <a:lstStyle/>
          <a:p>
            <a:pPr algn="l"/>
            <a:r>
              <a:rPr lang="en-IN" sz="6000" dirty="0" smtClean="0">
                <a:solidFill>
                  <a:srgbClr val="FF0000"/>
                </a:solidFill>
              </a:rPr>
              <a:t>Reading</a:t>
            </a:r>
            <a:r>
              <a:rPr lang="en-IN" sz="5400" dirty="0" smtClean="0">
                <a:solidFill>
                  <a:srgbClr val="FF0000"/>
                </a:solidFill>
              </a:rPr>
              <a:t> Assignment 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2D00D0"/>
              </a:solidFill>
            </a:endParaRPr>
          </a:p>
          <a:p>
            <a:endParaRPr lang="en-US" sz="3600" b="1" dirty="0">
              <a:solidFill>
                <a:srgbClr val="2D00D0"/>
              </a:solidFill>
            </a:endParaRPr>
          </a:p>
          <a:p>
            <a:endParaRPr lang="en-US" sz="3600" b="1" dirty="0" smtClean="0">
              <a:solidFill>
                <a:srgbClr val="2D00D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2D00D0"/>
                </a:solidFill>
              </a:rPr>
              <a:t>Discuss the Importance </a:t>
            </a:r>
            <a:r>
              <a:rPr lang="en-US" sz="3600" b="1" dirty="0">
                <a:solidFill>
                  <a:srgbClr val="2D00D0"/>
                </a:solidFill>
              </a:rPr>
              <a:t>of leadership for good governance and development</a:t>
            </a:r>
            <a:endParaRPr lang="en-IN" sz="3600" b="1" dirty="0">
              <a:solidFill>
                <a:srgbClr val="2D0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24705" r="23197" b="12251"/>
          <a:stretch/>
        </p:blipFill>
        <p:spPr bwMode="auto">
          <a:xfrm>
            <a:off x="310674" y="578853"/>
            <a:ext cx="8365782" cy="55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r>
              <a:rPr lang="en-IN" dirty="0" smtClean="0"/>
              <a:t>What is Leadership For You?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19865" r="22704" b="7479"/>
          <a:stretch/>
        </p:blipFill>
        <p:spPr bwMode="auto">
          <a:xfrm>
            <a:off x="2627784" y="3645024"/>
            <a:ext cx="2829408" cy="21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ea typeface="Angsana New" pitchFamily="18" charset="-120"/>
              </a:rPr>
              <a:t>What is Leadership?</a:t>
            </a:r>
            <a:endParaRPr lang="en-US" altLang="en-US" smtClean="0">
              <a:ea typeface="Angsana New" pitchFamily="18" charset="-120"/>
            </a:endParaRPr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Angsana New" pitchFamily="18" charset="-120"/>
            </a:endParaRPr>
          </a:p>
          <a:p>
            <a:endParaRPr lang="en-US" altLang="en-US" smtClean="0">
              <a:ea typeface="Angsana New" pitchFamily="18" charset="-120"/>
            </a:endParaRPr>
          </a:p>
          <a:p>
            <a:endParaRPr lang="en-US" altLang="en-US" smtClean="0">
              <a:ea typeface="Angsana New" pitchFamily="18" charset="-120"/>
            </a:endParaRPr>
          </a:p>
          <a:p>
            <a:endParaRPr lang="en-US" altLang="en-US" smtClean="0">
              <a:ea typeface="Angsana New" pitchFamily="18" charset="-120"/>
            </a:endParaRPr>
          </a:p>
          <a:p>
            <a:endParaRPr lang="en-US" altLang="en-US" smtClean="0">
              <a:ea typeface="Angsana New" pitchFamily="18" charset="-120"/>
            </a:endParaRPr>
          </a:p>
          <a:p>
            <a:r>
              <a:rPr lang="en-US" altLang="en-US" smtClean="0">
                <a:ea typeface="Angsana New" pitchFamily="18" charset="-120"/>
              </a:rPr>
              <a:t>A process where by an </a:t>
            </a:r>
            <a:r>
              <a:rPr lang="en-US" altLang="en-US" smtClean="0">
                <a:solidFill>
                  <a:srgbClr val="0070C0"/>
                </a:solidFill>
                <a:ea typeface="Angsana New" pitchFamily="18" charset="-120"/>
              </a:rPr>
              <a:t>individual </a:t>
            </a:r>
            <a:r>
              <a:rPr lang="en-US" altLang="en-US" smtClean="0">
                <a:ea typeface="Angsana New" pitchFamily="18" charset="-120"/>
              </a:rPr>
              <a:t>influences </a:t>
            </a:r>
            <a:r>
              <a:rPr lang="en-US" altLang="en-US" smtClean="0">
                <a:solidFill>
                  <a:srgbClr val="FF0000"/>
                </a:solidFill>
                <a:ea typeface="Angsana New" pitchFamily="18" charset="-120"/>
              </a:rPr>
              <a:t>a group of individuals </a:t>
            </a:r>
            <a:r>
              <a:rPr lang="en-US" altLang="en-US" smtClean="0">
                <a:ea typeface="Angsana New" pitchFamily="18" charset="-120"/>
              </a:rPr>
              <a:t>to achieve a </a:t>
            </a:r>
            <a:r>
              <a:rPr lang="en-US" altLang="en-US" smtClean="0">
                <a:solidFill>
                  <a:srgbClr val="00B0F0"/>
                </a:solidFill>
                <a:ea typeface="Angsana New" pitchFamily="18" charset="-120"/>
              </a:rPr>
              <a:t>common goal</a:t>
            </a:r>
          </a:p>
          <a:p>
            <a:endParaRPr lang="en-US" altLang="en-US" smtClean="0">
              <a:solidFill>
                <a:srgbClr val="00B0F0"/>
              </a:solidFill>
              <a:ea typeface="Angsana New" pitchFamily="18" charset="-12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5875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IN" sz="3600" dirty="0" smtClean="0">
                <a:solidFill>
                  <a:srgbClr val="2D00D0"/>
                </a:solidFill>
              </a:rPr>
              <a:t>1.1: </a:t>
            </a:r>
            <a:r>
              <a:rPr lang="en-US" sz="3600" dirty="0">
                <a:solidFill>
                  <a:srgbClr val="2D00D0"/>
                </a:solidFill>
              </a:rPr>
              <a:t>Leadership </a:t>
            </a:r>
            <a:r>
              <a:rPr lang="en-US" sz="3600" dirty="0" smtClean="0">
                <a:solidFill>
                  <a:srgbClr val="2D00D0"/>
                </a:solidFill>
              </a:rPr>
              <a:t>Definition </a:t>
            </a:r>
            <a:endParaRPr lang="en-IN" sz="3600" dirty="0">
              <a:solidFill>
                <a:srgbClr val="2D0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leadership means to lead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people. 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 approach of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behaviour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a </a:t>
            </a:r>
            <a:r>
              <a:rPr lang="e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person, group, people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to influence people by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leadership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is a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behaviour.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influences people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best performance in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organisation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the process in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follower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leaders lead.</a:t>
            </a:r>
          </a:p>
        </p:txBody>
      </p:sp>
    </p:spTree>
    <p:extLst>
      <p:ext uri="{BB962C8B-B14F-4D97-AF65-F5344CB8AC3E}">
        <p14:creationId xmlns:p14="http://schemas.microsoft.com/office/powerpoint/2010/main" val="34942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leadership is the “process of </a:t>
            </a:r>
            <a:r>
              <a:rPr lang="en-IN" b="1" dirty="0" smtClean="0"/>
              <a:t>social influence </a:t>
            </a:r>
            <a:r>
              <a:rPr lang="en-IN" b="1" dirty="0"/>
              <a:t>in which one person </a:t>
            </a:r>
            <a:r>
              <a:rPr lang="en-IN" b="1" dirty="0" smtClean="0"/>
              <a:t>can enlist </a:t>
            </a:r>
            <a:r>
              <a:rPr lang="en-IN" b="1" dirty="0"/>
              <a:t>the aid and support of others </a:t>
            </a:r>
            <a:r>
              <a:rPr lang="en-IN" b="1" dirty="0" smtClean="0"/>
              <a:t>in the </a:t>
            </a:r>
            <a:r>
              <a:rPr lang="en-IN" b="1" dirty="0"/>
              <a:t>accomplishment of a </a:t>
            </a:r>
            <a:r>
              <a:rPr lang="en-IN" b="1" dirty="0" smtClean="0"/>
              <a:t>common task</a:t>
            </a:r>
            <a:r>
              <a:rPr lang="en-IN" b="1" dirty="0"/>
              <a:t>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/>
              <a:t>              M </a:t>
            </a:r>
            <a:r>
              <a:rPr lang="en-IN" dirty="0" err="1"/>
              <a:t>Chemers</a:t>
            </a:r>
            <a:r>
              <a:rPr lang="en-IN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/>
              <a:t>"</a:t>
            </a:r>
            <a:r>
              <a:rPr lang="en-IN" b="1" dirty="0"/>
              <a:t>Leadership is ultimately </a:t>
            </a:r>
            <a:r>
              <a:rPr lang="en-IN" b="1" dirty="0" smtClean="0"/>
              <a:t>about creating </a:t>
            </a:r>
            <a:r>
              <a:rPr lang="en-IN" b="1" dirty="0"/>
              <a:t>a way for people </a:t>
            </a:r>
            <a:r>
              <a:rPr lang="en-IN" b="1" dirty="0" smtClean="0"/>
              <a:t>to </a:t>
            </a:r>
            <a:r>
              <a:rPr lang="en-IN" b="1" dirty="0" smtClean="0">
                <a:solidFill>
                  <a:srgbClr val="2D00D0"/>
                </a:solidFill>
              </a:rPr>
              <a:t>contribute</a:t>
            </a:r>
            <a:r>
              <a:rPr lang="en-IN" b="1" dirty="0" smtClean="0"/>
              <a:t> </a:t>
            </a:r>
            <a:r>
              <a:rPr lang="en-IN" b="1" dirty="0"/>
              <a:t>to making </a:t>
            </a:r>
            <a:r>
              <a:rPr lang="en-IN" b="1" dirty="0" smtClean="0"/>
              <a:t>something extraordinary </a:t>
            </a:r>
            <a:r>
              <a:rPr lang="en-IN" b="1" dirty="0"/>
              <a:t>happen."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/>
              <a:t>            Alan </a:t>
            </a:r>
            <a:r>
              <a:rPr lang="en-IN" dirty="0"/>
              <a:t>Keith.</a:t>
            </a:r>
          </a:p>
        </p:txBody>
      </p:sp>
    </p:spTree>
    <p:extLst>
      <p:ext uri="{BB962C8B-B14F-4D97-AF65-F5344CB8AC3E}">
        <p14:creationId xmlns:p14="http://schemas.microsoft.com/office/powerpoint/2010/main" val="453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Cont’d….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Leadership is a process of </a:t>
            </a:r>
            <a:r>
              <a:rPr lang="en-IN" b="1" dirty="0"/>
              <a:t>giving</a:t>
            </a:r>
            <a:r>
              <a:rPr lang="en-IN" dirty="0"/>
              <a:t> </a:t>
            </a:r>
            <a:r>
              <a:rPr lang="en-IN" b="1" dirty="0">
                <a:solidFill>
                  <a:srgbClr val="2D00D0"/>
                </a:solidFill>
              </a:rPr>
              <a:t>purpose</a:t>
            </a:r>
            <a:r>
              <a:rPr lang="en-IN" dirty="0"/>
              <a:t> (meaningful direction) to collective </a:t>
            </a:r>
            <a:r>
              <a:rPr lang="en-IN" dirty="0" smtClean="0"/>
              <a:t>effort, and </a:t>
            </a:r>
            <a:r>
              <a:rPr lang="en-IN" dirty="0"/>
              <a:t>causing willing effort to be expended to achieve purpose. </a:t>
            </a:r>
            <a:r>
              <a:rPr lang="en-IN" b="1" dirty="0"/>
              <a:t>(Jacobs &amp; </a:t>
            </a:r>
            <a:r>
              <a:rPr lang="en-IN" b="1" dirty="0" err="1" smtClean="0"/>
              <a:t>Jaques</a:t>
            </a:r>
            <a:r>
              <a:rPr lang="en-IN" b="1" dirty="0" smtClean="0"/>
              <a:t>, 1990).</a:t>
            </a:r>
          </a:p>
          <a:p>
            <a:pPr algn="just"/>
            <a:r>
              <a:rPr lang="en-IN" dirty="0"/>
              <a:t>Leadership is the ability of an individual </a:t>
            </a:r>
            <a:r>
              <a:rPr lang="en-IN" dirty="0" smtClean="0"/>
              <a:t>to </a:t>
            </a:r>
            <a:r>
              <a:rPr lang="en-IN" b="1" dirty="0" smtClean="0">
                <a:solidFill>
                  <a:srgbClr val="FF0000"/>
                </a:solidFill>
              </a:rPr>
              <a:t>influence</a:t>
            </a:r>
            <a:r>
              <a:rPr lang="en-IN" b="1" dirty="0">
                <a:solidFill>
                  <a:srgbClr val="FF0000"/>
                </a:solidFill>
              </a:rPr>
              <a:t>, motivate, and enable </a:t>
            </a:r>
            <a:r>
              <a:rPr lang="en-IN" dirty="0"/>
              <a:t>others </a:t>
            </a:r>
            <a:r>
              <a:rPr lang="en-IN" dirty="0" smtClean="0"/>
              <a:t>to contribute </a:t>
            </a:r>
            <a:r>
              <a:rPr lang="en-IN" dirty="0"/>
              <a:t>toward the effectiveness and success of the organization</a:t>
            </a:r>
            <a:r>
              <a:rPr lang="en-IN" b="1" dirty="0"/>
              <a:t>.(House et al</a:t>
            </a:r>
            <a:r>
              <a:rPr lang="en-IN" b="1" dirty="0" smtClean="0"/>
              <a:t>., 1999</a:t>
            </a:r>
            <a:r>
              <a:rPr lang="en-IN" b="1" dirty="0"/>
              <a:t>)</a:t>
            </a:r>
          </a:p>
          <a:p>
            <a:pPr algn="just"/>
            <a:r>
              <a:rPr lang="en-IN" dirty="0"/>
              <a:t>Leadership is the ability of </a:t>
            </a:r>
            <a:r>
              <a:rPr lang="en-IN" b="1" dirty="0"/>
              <a:t>developing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b="1" dirty="0" smtClean="0"/>
              <a:t>communicating</a:t>
            </a:r>
            <a:r>
              <a:rPr lang="en-IN" dirty="0" smtClean="0"/>
              <a:t> </a:t>
            </a:r>
            <a:r>
              <a:rPr lang="en-IN" dirty="0"/>
              <a:t>a </a:t>
            </a:r>
            <a:r>
              <a:rPr lang="en-IN" b="1" dirty="0">
                <a:solidFill>
                  <a:srgbClr val="2D00D0"/>
                </a:solidFill>
              </a:rPr>
              <a:t>vision</a:t>
            </a:r>
            <a:r>
              <a:rPr lang="en-IN" dirty="0"/>
              <a:t> to a group </a:t>
            </a:r>
            <a:r>
              <a:rPr lang="en-IN" dirty="0" smtClean="0"/>
              <a:t>of people </a:t>
            </a:r>
            <a:r>
              <a:rPr lang="en-IN" dirty="0"/>
              <a:t>that will make that vision true </a:t>
            </a:r>
            <a:r>
              <a:rPr lang="en-IN" b="1" dirty="0"/>
              <a:t>(Kenneth Valenzuela, 2007)</a:t>
            </a:r>
          </a:p>
        </p:txBody>
      </p:sp>
    </p:spTree>
    <p:extLst>
      <p:ext uri="{BB962C8B-B14F-4D97-AF65-F5344CB8AC3E}">
        <p14:creationId xmlns:p14="http://schemas.microsoft.com/office/powerpoint/2010/main" val="20071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18183" r="19899" b="6054"/>
          <a:stretch/>
        </p:blipFill>
        <p:spPr bwMode="auto">
          <a:xfrm>
            <a:off x="144051" y="-28763"/>
            <a:ext cx="8923168" cy="6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Leadership &amp; Management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75196"/>
              </p:ext>
            </p:extLst>
          </p:nvPr>
        </p:nvGraphicFramePr>
        <p:xfrm>
          <a:off x="467544" y="764704"/>
          <a:ext cx="8352928" cy="6046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193"/>
                <a:gridCol w="4249735"/>
              </a:tblGrid>
              <a:tr h="560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MANAGEMENT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LEADERSHIP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201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Requires five functions: planning, organizing, staffing, leading and controlling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major part of a manager’s job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201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Emerge formally. Managers need formal authority to be effective.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leader of the work group may emerge informally as the choice of the group.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201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Deals with both the interpersonal and administrative aspect of a manager’s job.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Deals with the interpersonal aspect of a manager’s job.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11201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Managers deals more with carrying out the organization’s goals and maintain equilibrium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Deals with change, inspiration, motivation and influence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1054</Words>
  <Application>Microsoft Office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Leadership and Change Management  (MBA5023) Chapter One: INTRODUCTION</vt:lpstr>
      <vt:lpstr>Who is a leader?</vt:lpstr>
      <vt:lpstr>What is Leadership For You?</vt:lpstr>
      <vt:lpstr>What is Leadership?</vt:lpstr>
      <vt:lpstr>1.1: Leadership Definition </vt:lpstr>
      <vt:lpstr>Cont’d….</vt:lpstr>
      <vt:lpstr>Cont’d….</vt:lpstr>
      <vt:lpstr>PowerPoint Presentation</vt:lpstr>
      <vt:lpstr>Leadership &amp; Management </vt:lpstr>
      <vt:lpstr>PowerPoint Presentation</vt:lpstr>
      <vt:lpstr>1.2. Manager            vs          Leader</vt:lpstr>
      <vt:lpstr>1.3. What Makes Effective Leadership</vt:lpstr>
      <vt:lpstr>Cont’d….</vt:lpstr>
      <vt:lpstr>Cont’d….</vt:lpstr>
      <vt:lpstr>1.3. Qualities of leadership</vt:lpstr>
      <vt:lpstr>Cont’d…….Qualities of leadership</vt:lpstr>
      <vt:lpstr>The 4 Factors of Leadership.</vt:lpstr>
      <vt:lpstr>Cont’d….</vt:lpstr>
      <vt:lpstr>Cont’d….</vt:lpstr>
      <vt:lpstr>Cont’d….</vt:lpstr>
      <vt:lpstr>Reading Assignment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INTRODUCTION</dc:title>
  <dc:creator>essa</dc:creator>
  <cp:lastModifiedBy>essa</cp:lastModifiedBy>
  <cp:revision>22</cp:revision>
  <dcterms:created xsi:type="dcterms:W3CDTF">2020-03-07T19:07:48Z</dcterms:created>
  <dcterms:modified xsi:type="dcterms:W3CDTF">2020-03-18T18:08:10Z</dcterms:modified>
</cp:coreProperties>
</file>