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445" r:id="rId2"/>
    <p:sldId id="384" r:id="rId3"/>
    <p:sldId id="460" r:id="rId4"/>
    <p:sldId id="444" r:id="rId5"/>
    <p:sldId id="499" r:id="rId6"/>
    <p:sldId id="500" r:id="rId7"/>
    <p:sldId id="501" r:id="rId8"/>
    <p:sldId id="502" r:id="rId9"/>
    <p:sldId id="503" r:id="rId10"/>
    <p:sldId id="505" r:id="rId11"/>
    <p:sldId id="506" r:id="rId12"/>
    <p:sldId id="507" r:id="rId13"/>
    <p:sldId id="508" r:id="rId14"/>
    <p:sldId id="509" r:id="rId15"/>
    <p:sldId id="510" r:id="rId16"/>
    <p:sldId id="511" r:id="rId17"/>
    <p:sldId id="512" r:id="rId18"/>
    <p:sldId id="513" r:id="rId19"/>
    <p:sldId id="514" r:id="rId20"/>
    <p:sldId id="533" r:id="rId21"/>
    <p:sldId id="504" r:id="rId22"/>
    <p:sldId id="515" r:id="rId23"/>
    <p:sldId id="517" r:id="rId24"/>
    <p:sldId id="518" r:id="rId25"/>
    <p:sldId id="519" r:id="rId26"/>
    <p:sldId id="535" r:id="rId27"/>
    <p:sldId id="534" r:id="rId28"/>
    <p:sldId id="523" r:id="rId29"/>
    <p:sldId id="520" r:id="rId30"/>
    <p:sldId id="524" r:id="rId31"/>
    <p:sldId id="526" r:id="rId32"/>
    <p:sldId id="42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99"/>
    <a:srgbClr val="0000CC"/>
    <a:srgbClr val="0000FF"/>
    <a:srgbClr val="00FF00"/>
    <a:srgbClr val="00FF99"/>
    <a:srgbClr val="0066CC"/>
    <a:srgbClr val="000099"/>
    <a:srgbClr val="00FFCC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1F5C3-4A3F-4549-B0C7-25B66BF3DF59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E53C9-F864-45ED-A179-75645CED5C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7412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54A3-FC36-4B2F-940F-F2928605A065}" type="datetime1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Management Accounting: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8CF1-12AA-49E8-A4B8-E4503BE9F5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1939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A631-EAC2-46F9-A5AF-41137B82F76C}" type="datetime1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Management Accounting: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8CF1-12AA-49E8-A4B8-E4503BE9F5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34703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4FFC-0AD5-4770-B7AC-9F4E2EDB886C}" type="datetime1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Management Accounting: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8CF1-12AA-49E8-A4B8-E4503BE9F5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117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E37BB-B863-4B71-AC4A-55FE5CF519BA}" type="datetime1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Management Accounting: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8CF1-12AA-49E8-A4B8-E4503BE9F5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0132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000DB-25E7-4DB4-8C9F-CB4DA1BC0912}" type="datetime1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Management Accounting: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8CF1-12AA-49E8-A4B8-E4503BE9F5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65327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EF4C-6E3A-4657-998C-9BE41E80BD33}" type="datetime1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Management Accounting: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8CF1-12AA-49E8-A4B8-E4503BE9F5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821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F58E-5D58-4AD9-9807-5090BC3186B8}" type="datetime1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Management Accounting: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8CF1-12AA-49E8-A4B8-E4503BE9F5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74040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69D3-6BA5-4CBB-A915-B09BED409007}" type="datetime1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Management Accounting: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8CF1-12AA-49E8-A4B8-E4503BE9F5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7308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9B97-3B95-45D4-9A7A-7628B668959B}" type="datetime1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Management Accounting: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8CF1-12AA-49E8-A4B8-E4503BE9F5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8579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03DF-8377-4C0E-9058-C841CD230A17}" type="datetime1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Management Accounting: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8CF1-12AA-49E8-A4B8-E4503BE9F5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9209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F286-2EB3-4D20-9CEC-989133CF2869}" type="datetime1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Advanced Management Accounting: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8CF1-12AA-49E8-A4B8-E4503BE9F5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508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2B38F-DD65-421D-9AE1-5B318D86896D}" type="datetime1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Advanced Management Accounting: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18CF1-12AA-49E8-A4B8-E4503BE9F5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102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8458200" cy="5867400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266700" h="273050" prst="divot"/>
            <a:bevelB w="273050" h="266700"/>
          </a:sp3d>
        </p:spPr>
        <p:txBody>
          <a:bodyPr>
            <a:normAutofit lnSpcReduction="10000"/>
          </a:bodyPr>
          <a:lstStyle/>
          <a:p>
            <a:endParaRPr lang="en-US" sz="2000" dirty="0" smtClean="0">
              <a:solidFill>
                <a:schemeClr val="tx1"/>
              </a:solidFill>
              <a:latin typeface="David" pitchFamily="34" charset="-79"/>
              <a:ea typeface="Batang" pitchFamily="18" charset="-127"/>
              <a:cs typeface="David" pitchFamily="34" charset="-79"/>
            </a:endParaRPr>
          </a:p>
          <a:p>
            <a:r>
              <a:rPr lang="en-US" sz="3900" dirty="0" smtClean="0">
                <a:solidFill>
                  <a:srgbClr val="FF0000"/>
                </a:solidFill>
              </a:rPr>
              <a:t>Chapter-6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INTRODUCTION TO DERIVATIVE MARKET</a:t>
            </a:r>
            <a:br>
              <a:rPr lang="en-US" sz="2800" dirty="0" smtClean="0">
                <a:solidFill>
                  <a:srgbClr val="FF0000"/>
                </a:solidFill>
              </a:rPr>
            </a:b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1 Futures and Forwards, 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2 Options, and 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3 Swaps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1800" dirty="0" err="1" smtClean="0"/>
              <a:t>Dr.Krishna</a:t>
            </a:r>
            <a:r>
              <a:rPr lang="en-US" sz="1800" dirty="0" smtClean="0"/>
              <a:t> </a:t>
            </a:r>
            <a:r>
              <a:rPr lang="en-US" sz="1800" dirty="0" err="1" smtClean="0"/>
              <a:t>Gadasandula</a:t>
            </a:r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screen shots\der 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8153400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screen shots\der 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399" y="457200"/>
            <a:ext cx="8305801" cy="4495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5486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Forward contracting is valuable in hedging and speculation.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screen shots\der 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305800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screen shots\der 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7924800" cy="1790700"/>
          </a:xfrm>
          <a:prstGeom prst="rect">
            <a:avLst/>
          </a:prstGeom>
          <a:noFill/>
        </p:spPr>
      </p:pic>
      <p:pic>
        <p:nvPicPr>
          <p:cNvPr id="8195" name="Picture 3" descr="E:\screen shots\der 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0"/>
            <a:ext cx="800100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screen shots\der 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457200"/>
            <a:ext cx="8382000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screen shots\Der 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229600" cy="5562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screen shots\Der 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077200" cy="3886200"/>
          </a:xfrm>
          <a:prstGeom prst="rect">
            <a:avLst/>
          </a:prstGeom>
          <a:noFill/>
        </p:spPr>
      </p:pic>
      <p:pic>
        <p:nvPicPr>
          <p:cNvPr id="11267" name="Picture 3" descr="E:\screen shots\Der 1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267200"/>
            <a:ext cx="7696200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screen shots\Der 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8077200" cy="586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600" y="381002"/>
          <a:ext cx="7924800" cy="6311838"/>
        </p:xfrm>
        <a:graphic>
          <a:graphicData uri="http://schemas.openxmlformats.org/drawingml/2006/table">
            <a:tbl>
              <a:tblPr/>
              <a:tblGrid>
                <a:gridCol w="2641600"/>
                <a:gridCol w="2641600"/>
                <a:gridCol w="2641600"/>
              </a:tblGrid>
              <a:tr h="439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cap="all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BASIS FOR COMPARISON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92" marR="36492" marT="36492" marB="364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cap="all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FORWARD CONTRACT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92" marR="36492" marT="36492" marB="364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cap="all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FUTURES CONTRACT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92" marR="36492" marT="36492" marB="364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</a:tr>
              <a:tr h="14287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Meaning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92" marR="36492" marT="36492" marB="364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Forward Contract is an agreement between parties to buy and sell the underlying asset at a specified date and agreed rate in future.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92" marR="36492" marT="36492" marB="364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A contract in which the parties agree to exchange the asset for cash at a fixed price and at a future specified date, is known as future contract.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92" marR="36492" marT="36492" marB="364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92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What is it?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92" marR="36492" marT="36492" marB="364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It is a tailor made contract.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92" marR="36492" marT="36492" marB="364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It is a standardized contract.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92" marR="36492" marT="36492" marB="364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04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Traded 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92" marR="36492" marT="36492" marB="364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Over the counter, i.e. there is no secondary market.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92" marR="36492" marT="36492" marB="364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Organized stock exchange.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92" marR="36492" marT="36492" marB="364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Settlement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92" marR="36492" marT="36492" marB="364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On maturity date.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92" marR="36492" marT="36492" marB="364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On a daily basis.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92" marR="36492" marT="36492" marB="364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743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Risk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92" marR="36492" marT="36492" marB="364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92" marR="36492" marT="36492" marB="364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92" marR="36492" marT="36492" marB="364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91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Default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92" marR="36492" marT="36492" marB="364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As they are private agreement, the chances of default are relatively high.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92" marR="36492" marT="36492" marB="364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No such probability.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92" marR="36492" marT="36492" marB="364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392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Size of contract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92" marR="36492" marT="36492" marB="364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Depends on the contract terms.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92" marR="36492" marT="36492" marB="364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Fixed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92" marR="36492" marT="36492" marB="364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92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Collateral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92" marR="36492" marT="36492" marB="364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Not required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92" marR="36492" marT="36492" marB="364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Initial margin required.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92" marR="36492" marT="36492" marB="364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392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Maturity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92" marR="36492" marT="36492" marB="364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As per the terms of contract.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92" marR="36492" marT="36492" marB="364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Predetermined date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92" marR="36492" marT="36492" marB="364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Regulation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92" marR="36492" marT="36492" marB="364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Self regulated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92" marR="36492" marT="36492" marB="364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By stock exchange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92" marR="36492" marT="36492" marB="364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743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Liquidity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92" marR="36492" marT="36492" marB="364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92" marR="36492" marT="36492" marB="364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222222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492" marR="36492" marT="36492" marB="364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133600"/>
            <a:ext cx="8229600" cy="1143000"/>
          </a:xfrm>
        </p:spPr>
        <p:txBody>
          <a:bodyPr/>
          <a:lstStyle/>
          <a:p>
            <a:r>
              <a:rPr lang="en-US" dirty="0" smtClean="0"/>
              <a:t>Options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85800"/>
            <a:ext cx="8305800" cy="5791200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266700" h="273050" prst="divot"/>
            <a:bevelB w="273050" h="266700"/>
          </a:sp3d>
        </p:spPr>
        <p:txBody>
          <a:bodyPr>
            <a:normAutofit/>
          </a:bodyPr>
          <a:lstStyle/>
          <a:p>
            <a:endParaRPr lang="en-US" sz="4000" b="1" dirty="0" smtClean="0"/>
          </a:p>
          <a:p>
            <a:r>
              <a:rPr lang="en-AU" sz="4000" b="1" dirty="0" smtClean="0">
                <a:solidFill>
                  <a:srgbClr val="FF0000"/>
                </a:solidFill>
              </a:rPr>
              <a:t>Welcome to all </a:t>
            </a:r>
            <a:r>
              <a:rPr lang="en-AU" sz="4000" b="1" dirty="0" smtClean="0"/>
              <a:t/>
            </a:r>
            <a:br>
              <a:rPr lang="en-AU" sz="4000" b="1" dirty="0" smtClean="0"/>
            </a:br>
            <a:r>
              <a:rPr lang="en-AU" sz="4000" b="1" dirty="0" smtClean="0"/>
              <a:t> 2</a:t>
            </a:r>
            <a:r>
              <a:rPr lang="en-AU" sz="4000" b="1" baseline="30000" dirty="0" smtClean="0"/>
              <a:t>nd</a:t>
            </a:r>
            <a:r>
              <a:rPr lang="en-AU" sz="4000" b="1" dirty="0" smtClean="0"/>
              <a:t> Year MBA. Students</a:t>
            </a:r>
          </a:p>
          <a:p>
            <a:endParaRPr lang="en-US" sz="4000" b="1" dirty="0" smtClean="0"/>
          </a:p>
          <a:p>
            <a:r>
              <a:rPr lang="en-US" sz="4000" b="1" dirty="0" smtClean="0">
                <a:solidFill>
                  <a:schemeClr val="tx1"/>
                </a:solidFill>
              </a:rPr>
              <a:t>Dr. Krishna </a:t>
            </a:r>
            <a:r>
              <a:rPr lang="en-US" sz="4000" b="1" dirty="0" err="1" smtClean="0">
                <a:solidFill>
                  <a:schemeClr val="tx1"/>
                </a:solidFill>
              </a:rPr>
              <a:t>Gadasandula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800" b="1" i="1" dirty="0" smtClean="0">
                <a:solidFill>
                  <a:schemeClr val="tx1"/>
                </a:solidFill>
              </a:rPr>
              <a:t>M.B.A., </a:t>
            </a:r>
            <a:r>
              <a:rPr lang="en-US" sz="2800" b="1" i="1" dirty="0" err="1" smtClean="0">
                <a:solidFill>
                  <a:schemeClr val="tx1"/>
                </a:solidFill>
              </a:rPr>
              <a:t>M.Com</a:t>
            </a:r>
            <a:r>
              <a:rPr lang="en-US" sz="2800" b="1" i="1" dirty="0" smtClean="0">
                <a:solidFill>
                  <a:schemeClr val="tx1"/>
                </a:solidFill>
              </a:rPr>
              <a:t>. </a:t>
            </a:r>
            <a:r>
              <a:rPr lang="en-US" sz="2800" b="1" i="1" dirty="0" err="1" smtClean="0">
                <a:solidFill>
                  <a:schemeClr val="tx1"/>
                </a:solidFill>
              </a:rPr>
              <a:t>M.Phil.</a:t>
            </a:r>
            <a:r>
              <a:rPr lang="en-US" sz="2800" b="1" i="1" dirty="0" smtClean="0">
                <a:solidFill>
                  <a:schemeClr val="tx1"/>
                </a:solidFill>
              </a:rPr>
              <a:t> and Ph.D</a:t>
            </a:r>
            <a:r>
              <a:rPr lang="en-US" sz="2000" b="1" i="1" dirty="0" smtClean="0">
                <a:solidFill>
                  <a:schemeClr val="tx1"/>
                </a:solidFill>
              </a:rPr>
              <a:t>.  </a:t>
            </a:r>
            <a:br>
              <a:rPr lang="en-US" sz="2000" b="1" i="1" dirty="0" smtClean="0">
                <a:solidFill>
                  <a:schemeClr val="tx1"/>
                </a:solidFill>
              </a:rPr>
            </a:br>
            <a:r>
              <a:rPr lang="en-US" sz="2000" b="1" i="1" dirty="0" smtClean="0">
                <a:solidFill>
                  <a:schemeClr val="tx1"/>
                </a:solidFill>
              </a:rPr>
              <a:t>        With more than ten years of experience in Accounting and Finance Teaching, Research, Training &amp; Education Management.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 </a:t>
            </a:r>
            <a:r>
              <a:rPr lang="en-US" sz="1800" b="1" dirty="0" smtClean="0">
                <a:solidFill>
                  <a:schemeClr val="tx1"/>
                </a:solidFill>
              </a:rPr>
              <a:t>Mail: </a:t>
            </a:r>
            <a:r>
              <a:rPr lang="en-US" sz="1800" dirty="0" smtClean="0">
                <a:solidFill>
                  <a:schemeClr val="tx1"/>
                </a:solidFill>
              </a:rPr>
              <a:t>krishnagadasandula@gmail.com,</a:t>
            </a:r>
            <a:r>
              <a:rPr lang="en-US" sz="1800" b="1" dirty="0" smtClean="0">
                <a:solidFill>
                  <a:schemeClr val="tx1"/>
                </a:solidFill>
              </a:rPr>
              <a:t>               # +91 9866349726-</a:t>
            </a:r>
            <a:r>
              <a:rPr lang="en-US" sz="1800" b="1" smtClean="0">
                <a:solidFill>
                  <a:schemeClr val="tx1"/>
                </a:solidFill>
              </a:rPr>
              <a:t>, 0904565415(Local </a:t>
            </a:r>
            <a:r>
              <a:rPr lang="en-US" sz="1800" b="1" dirty="0" smtClean="0">
                <a:solidFill>
                  <a:schemeClr val="tx1"/>
                </a:solidFill>
              </a:rPr>
              <a:t>Phone No.)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   </a:t>
            </a:r>
            <a:r>
              <a:rPr lang="en-US" sz="1800" b="1" dirty="0" err="1" smtClean="0">
                <a:solidFill>
                  <a:schemeClr val="tx1"/>
                </a:solidFill>
              </a:rPr>
              <a:t>Hyderabad.India</a:t>
            </a:r>
            <a:r>
              <a:rPr lang="en-US" sz="1800" b="1" dirty="0" smtClean="0"/>
              <a:t>.</a:t>
            </a:r>
            <a:endParaRPr lang="en-US" sz="2000" dirty="0" smtClean="0">
              <a:solidFill>
                <a:schemeClr val="tx1"/>
              </a:solidFill>
              <a:latin typeface="David" pitchFamily="34" charset="-79"/>
              <a:ea typeface="Batang" pitchFamily="18" charset="-127"/>
              <a:cs typeface="David" pitchFamily="34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screen shots\Optn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1"/>
            <a:ext cx="8229600" cy="4724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screen shots\optn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8001000" cy="5791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screen shots\optn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8382000" cy="586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screen shots\optn 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05799" cy="601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screen shots\optn 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153400" cy="601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09800"/>
            <a:ext cx="8229600" cy="1143000"/>
          </a:xfrm>
        </p:spPr>
        <p:txBody>
          <a:bodyPr/>
          <a:lstStyle/>
          <a:p>
            <a:r>
              <a:rPr lang="en-US" dirty="0" smtClean="0"/>
              <a:t>SWAPS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09800"/>
            <a:ext cx="8229600" cy="1143000"/>
          </a:xfrm>
        </p:spPr>
        <p:txBody>
          <a:bodyPr/>
          <a:lstStyle/>
          <a:p>
            <a:r>
              <a:rPr lang="en-US" dirty="0" smtClean="0"/>
              <a:t>SWAPS</a:t>
            </a:r>
            <a:endParaRPr lang="en-US" dirty="0"/>
          </a:p>
        </p:txBody>
      </p:sp>
      <p:pic>
        <p:nvPicPr>
          <p:cNvPr id="1026" name="Picture 2" descr="C:\Users\DTU\Desktop\swap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16" y="228600"/>
            <a:ext cx="9008781" cy="601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screen shots\sw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7848600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screen shots\sw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8077199" cy="5791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screen shots\sw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305800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0"/>
            <a:ext cx="8610600" cy="6477000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266700" h="273050" prst="divot"/>
            <a:bevelB w="273050" h="266700"/>
          </a:sp3d>
        </p:spPr>
        <p:txBody>
          <a:bodyPr>
            <a:normAutofit fontScale="92500" lnSpcReduction="10000"/>
          </a:bodyPr>
          <a:lstStyle/>
          <a:p>
            <a:endParaRPr lang="en-US" sz="4000" b="1" dirty="0" smtClean="0"/>
          </a:p>
          <a:p>
            <a:pPr algn="l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INTRODUCTION TO DERIVATIVES</a:t>
            </a:r>
          </a:p>
          <a:p>
            <a:pPr algn="just">
              <a:defRPr/>
            </a:pPr>
            <a:r>
              <a:rPr lang="en-US" sz="3500" dirty="0" smtClean="0">
                <a:solidFill>
                  <a:srgbClr val="FF0000"/>
                </a:solidFill>
              </a:rPr>
              <a:t>Derivatives are the financial instruments which derive their value from the value of the underlying asset.</a:t>
            </a:r>
          </a:p>
          <a:p>
            <a:pPr algn="just">
              <a:defRPr/>
            </a:pPr>
            <a:r>
              <a:rPr lang="en-US" sz="3000" b="1" dirty="0" smtClean="0">
                <a:solidFill>
                  <a:srgbClr val="FF0000"/>
                </a:solidFill>
              </a:rPr>
              <a:t>HISTORY:</a:t>
            </a:r>
          </a:p>
          <a:p>
            <a:pPr algn="just">
              <a:defRPr/>
            </a:pPr>
            <a:r>
              <a:rPr lang="en-US" sz="3000" dirty="0" smtClean="0">
                <a:solidFill>
                  <a:srgbClr val="FF0000"/>
                </a:solidFill>
              </a:rPr>
              <a:t> Derivatives markets can be traced back to middle ages. They were developed to meet the needs of farmers and merchants. First future exchange was established in Japan in 16th century.</a:t>
            </a:r>
          </a:p>
          <a:p>
            <a:pPr algn="just">
              <a:defRPr/>
            </a:pPr>
            <a:r>
              <a:rPr lang="en-US" sz="3000" dirty="0" smtClean="0">
                <a:solidFill>
                  <a:srgbClr val="FF0000"/>
                </a:solidFill>
              </a:rPr>
              <a:t>The Chicago Board of Trade was established in 1848.The international Monetary market was established in 1972 for future trading in foreign currencies</a:t>
            </a:r>
          </a:p>
          <a:p>
            <a:endParaRPr lang="en-US" sz="4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screen shots\sw 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84582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screen shots\sw 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95442"/>
            <a:ext cx="7918481" cy="5752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382000" cy="50292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Thank you </a:t>
            </a:r>
            <a:r>
              <a:rPr lang="en-US" dirty="0" smtClean="0"/>
              <a:t>. </a:t>
            </a:r>
            <a:endParaRPr lang="en-US" sz="7200" b="1" dirty="0"/>
          </a:p>
        </p:txBody>
      </p:sp>
    </p:spTree>
    <p:extLst>
      <p:ext uri="{BB962C8B-B14F-4D97-AF65-F5344CB8AC3E}">
        <p14:creationId xmlns="" xmlns:p14="http://schemas.microsoft.com/office/powerpoint/2010/main" val="105409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51816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254000" h="254000" prst="artDeco"/>
              <a:bevelB w="254000" h="254000"/>
            </a:sp3d>
          </a:bodyPr>
          <a:lstStyle/>
          <a:p>
            <a:r>
              <a:rPr lang="en-US" sz="4000" b="1" dirty="0" smtClean="0"/>
              <a:t>Players in the derivatives market?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dirty="0" smtClean="0"/>
              <a:t> Hedgers</a:t>
            </a:r>
            <a:br>
              <a:rPr lang="en-US" sz="6000" dirty="0" smtClean="0"/>
            </a:br>
            <a:r>
              <a:rPr lang="en-US" sz="6000" dirty="0" smtClean="0"/>
              <a:t> Speculators</a:t>
            </a:r>
            <a:br>
              <a:rPr lang="en-US" sz="6000" dirty="0" smtClean="0"/>
            </a:br>
            <a:r>
              <a:rPr lang="en-US" sz="6000" dirty="0" smtClean="0"/>
              <a:t> Arbitrageurs</a:t>
            </a:r>
            <a:endParaRPr lang="en-US" sz="5400" b="1" dirty="0">
              <a:solidFill>
                <a:srgbClr val="9999FF"/>
              </a:solidFill>
              <a:effectLst>
                <a:outerShdw blurRad="50800" dist="38100" dir="13500000" algn="br" rotWithShape="0">
                  <a:srgbClr val="FF3399"/>
                </a:outerShdw>
              </a:effectLst>
              <a:latin typeface="David" pitchFamily="34" charset="-79"/>
              <a:ea typeface="Batang" pitchFamily="18" charset="-127"/>
              <a:cs typeface="David" pitchFamily="34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62484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254000" h="254000" prst="artDeco"/>
              <a:bevelB w="254000" h="254000"/>
            </a:sp3d>
          </a:bodyPr>
          <a:lstStyle/>
          <a:p>
            <a:pPr algn="just"/>
            <a:r>
              <a:rPr lang="en-US" sz="4000" b="1" dirty="0" smtClean="0"/>
              <a:t>HEDGER</a:t>
            </a:r>
            <a:br>
              <a:rPr lang="en-US" sz="4000" b="1" dirty="0" smtClean="0"/>
            </a:br>
            <a:r>
              <a:rPr lang="en-US" sz="2800" dirty="0" smtClean="0"/>
              <a:t> A hedger is someone who faces risk associated with price movement of an asset and who uses derivatives as means of reducing risk.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5400" b="1" dirty="0">
              <a:solidFill>
                <a:srgbClr val="9999FF"/>
              </a:solidFill>
              <a:effectLst>
                <a:outerShdw blurRad="50800" dist="38100" dir="13500000" algn="br" rotWithShape="0">
                  <a:srgbClr val="FF3399"/>
                </a:outerShdw>
              </a:effectLst>
              <a:latin typeface="David" pitchFamily="34" charset="-79"/>
              <a:ea typeface="Batang" pitchFamily="18" charset="-127"/>
              <a:cs typeface="David" pitchFamily="34" charset="-79"/>
            </a:endParaRPr>
          </a:p>
        </p:txBody>
      </p:sp>
      <p:pic>
        <p:nvPicPr>
          <p:cNvPr id="1026" name="Picture 2" descr="E:\Rich vs poor\der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95600"/>
            <a:ext cx="8534400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Rich vs poor\der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617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ich vs poor\der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8381999" cy="617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screen shots\der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552" y="457200"/>
            <a:ext cx="8551334" cy="533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53340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And SWAPS  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screen shots\der 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8600"/>
            <a:ext cx="6904037" cy="3095625"/>
          </a:xfrm>
          <a:prstGeom prst="rect">
            <a:avLst/>
          </a:prstGeom>
          <a:noFill/>
        </p:spPr>
      </p:pic>
      <p:pic>
        <p:nvPicPr>
          <p:cNvPr id="4099" name="Picture 3" descr="E:\screen shots\der 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352800"/>
            <a:ext cx="7027863" cy="3190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20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4998</TotalTime>
  <Words>275</Words>
  <Application>Microsoft Office PowerPoint</Application>
  <PresentationFormat>On-screen Show (4:3)</PresentationFormat>
  <Paragraphs>69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Players in the derivatives market?   Hedgers  Speculators  Arbitrageurs</vt:lpstr>
      <vt:lpstr>HEDGER  A hedger is someone who faces risk associated with price movement of an asset and who uses derivatives as means of reducing risk.      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Options </vt:lpstr>
      <vt:lpstr>Slide 20</vt:lpstr>
      <vt:lpstr>Slide 21</vt:lpstr>
      <vt:lpstr>Slide 22</vt:lpstr>
      <vt:lpstr>Slide 23</vt:lpstr>
      <vt:lpstr>Slide 24</vt:lpstr>
      <vt:lpstr>SWAPS</vt:lpstr>
      <vt:lpstr>SWAPS</vt:lpstr>
      <vt:lpstr>Slide 27</vt:lpstr>
      <vt:lpstr>Slide 28</vt:lpstr>
      <vt:lpstr>Slide 29</vt:lpstr>
      <vt:lpstr>Slide 30</vt:lpstr>
      <vt:lpstr>Slide 31</vt:lpstr>
      <vt:lpstr>Slide 32</vt:lpstr>
    </vt:vector>
  </TitlesOfParts>
  <Manager>Ahmad Tariq Bhatti</Manager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Based Costing</dc:title>
  <dc:creator>sa</dc:creator>
  <cp:keywords>ABC System</cp:keywords>
  <dc:description>By Ahmad Tariq Bhatti</dc:description>
  <cp:lastModifiedBy>DTU</cp:lastModifiedBy>
  <cp:revision>446</cp:revision>
  <dcterms:created xsi:type="dcterms:W3CDTF">2012-11-25T16:15:32Z</dcterms:created>
  <dcterms:modified xsi:type="dcterms:W3CDTF">2020-01-13T12:31:05Z</dcterms:modified>
</cp:coreProperties>
</file>