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12" r:id="rId2"/>
    <p:sldId id="345" r:id="rId3"/>
    <p:sldId id="346" r:id="rId4"/>
    <p:sldId id="347" r:id="rId5"/>
    <p:sldId id="348" r:id="rId6"/>
    <p:sldId id="349" r:id="rId7"/>
    <p:sldId id="350" r:id="rId8"/>
    <p:sldId id="351" r:id="rId9"/>
    <p:sldId id="352" r:id="rId10"/>
    <p:sldId id="353" r:id="rId11"/>
    <p:sldId id="354" r:id="rId12"/>
    <p:sldId id="355" r:id="rId13"/>
    <p:sldId id="366" r:id="rId14"/>
    <p:sldId id="418" r:id="rId15"/>
    <p:sldId id="356" r:id="rId16"/>
    <p:sldId id="367" r:id="rId17"/>
    <p:sldId id="420" r:id="rId18"/>
    <p:sldId id="423" r:id="rId19"/>
    <p:sldId id="424" r:id="rId20"/>
    <p:sldId id="357" r:id="rId21"/>
    <p:sldId id="358" r:id="rId22"/>
    <p:sldId id="359" r:id="rId23"/>
    <p:sldId id="360" r:id="rId24"/>
    <p:sldId id="361" r:id="rId25"/>
    <p:sldId id="362" r:id="rId26"/>
    <p:sldId id="369" r:id="rId27"/>
    <p:sldId id="402"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3" r:id="rId60"/>
    <p:sldId id="404" r:id="rId61"/>
    <p:sldId id="405"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29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73" autoAdjust="0"/>
  </p:normalViewPr>
  <p:slideViewPr>
    <p:cSldViewPr snapToGrid="0">
      <p:cViewPr>
        <p:scale>
          <a:sx n="80" d="100"/>
          <a:sy n="80" d="100"/>
        </p:scale>
        <p:origin x="-706"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213B5-1311-448B-9EFF-B6E4BDD3E428}" type="datetimeFigureOut">
              <a:rPr lang="en-US" smtClean="0"/>
              <a:pPr/>
              <a:t>4/25/2020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0D556-A49D-4C4F-B47F-71080199E0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A9651AF-3D49-43DB-80FF-3F13D6231B10}" type="slidenum">
              <a:rPr lang="en-US" smtClean="0"/>
              <a:pPr/>
              <a:t>3</a:t>
            </a:fld>
            <a:endParaRPr lang="en-US" smtClean="0"/>
          </a:p>
        </p:txBody>
      </p:sp>
      <p:sp>
        <p:nvSpPr>
          <p:cNvPr id="24579" name="Rectangle 2"/>
          <p:cNvSpPr>
            <a:spLocks noGrp="1" noRot="1" noChangeAspect="1" noChangeArrowheads="1" noTextEdit="1"/>
          </p:cNvSpPr>
          <p:nvPr>
            <p:ph type="sldImg"/>
          </p:nvPr>
        </p:nvSpPr>
        <p:spPr>
          <a:xfrm>
            <a:off x="393700" y="690563"/>
            <a:ext cx="6073775" cy="3417887"/>
          </a:xfrm>
          <a:ln cap="flat"/>
        </p:spPr>
      </p:sp>
      <p:sp>
        <p:nvSpPr>
          <p:cNvPr id="24580" name="Rectangle 3"/>
          <p:cNvSpPr>
            <a:spLocks noGrp="1" noChangeArrowheads="1"/>
          </p:cNvSpPr>
          <p:nvPr>
            <p:ph type="body" idx="1"/>
          </p:nvPr>
        </p:nvSpPr>
        <p:spPr>
          <a:noFill/>
          <a:ln/>
        </p:spPr>
        <p:txBody>
          <a:bodyPr/>
          <a:lstStyle/>
          <a:p>
            <a:r>
              <a:rPr lang="en-US" smtClean="0"/>
              <a:t>Notes: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D611ABD-D6D8-4C35-B61D-A164CC77CDAF}" type="slidenum">
              <a:rPr lang="en-US" smtClean="0"/>
              <a:pPr/>
              <a:t>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mtClean="0"/>
              <a:t>At this point, it may be useful to point out the “time horizons” considered by different industries.  For example, some colleges and universities look 30 to fifty years ahead, industries engaged in long distance transportation (steam ship, railroad) or provision of basic power (electrical and gas utilities, etc.) also look far ahead (20 to 100 years).  Ask them to give examples of industries having much shorter long-range horizons.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84938E0E-4359-42B4-A0AC-4D7AE451AF07}" type="slidenum">
              <a:rPr lang="en-US"/>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84938E0E-4359-42B4-A0AC-4D7AE451AF07}" type="slidenum">
              <a:rPr lang="en-US"/>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84938E0E-4359-42B4-A0AC-4D7AE451AF07}" type="slidenum">
              <a:rPr lang="en-US"/>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8F20E-DFFD-4437-BB74-437356B43BDF}" type="slidenum">
              <a:rPr lang="en-US" smtClean="0"/>
              <a:pPr>
                <a:defRPr/>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390774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03125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341474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9544051"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5767" y="1981200"/>
            <a:ext cx="500591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474885" y="1981200"/>
            <a:ext cx="500591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474885" y="4114800"/>
            <a:ext cx="500591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61533" y="6248400"/>
            <a:ext cx="2540000" cy="4572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4470400" y="6248400"/>
            <a:ext cx="38608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940800" y="6248400"/>
            <a:ext cx="2540000" cy="457200"/>
          </a:xfrm>
        </p:spPr>
        <p:txBody>
          <a:bodyPr/>
          <a:lstStyle>
            <a:lvl1pPr>
              <a:defRPr/>
            </a:lvl1pPr>
          </a:lstStyle>
          <a:p>
            <a:pPr>
              <a:defRPr/>
            </a:pPr>
            <a:fld id="{C63E20D9-30B7-49A0-935A-5271BE9D16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76917" y="41513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57BD27A-8EDF-4AFD-B811-DD0086453F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76917" y="20177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76917" y="41513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B39C67F-3288-4679-ADE4-5D8DE7A2A35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769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576917" y="41513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AC8979F4-7CAB-41AF-8B0E-4B93B579EA5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34584" y="214313"/>
            <a:ext cx="10405533"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3BA1DDA6-3423-4F94-9FCD-896ADE543D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9032"/>
          </a:xfrm>
        </p:spPr>
        <p:txBody>
          <a:bodyPr>
            <a:normAutofit/>
          </a:bodyPr>
          <a:lstStyle>
            <a:lvl1pPr>
              <a:defRPr sz="3600">
                <a:solidFill>
                  <a:srgbClr val="0000FF"/>
                </a:solidFill>
                <a:latin typeface="Palatino Linotype" panose="020405020505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55180"/>
            <a:ext cx="10515600" cy="4521783"/>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 </a:t>
            </a:r>
            <a:endParaRPr lang="en-US" dirty="0"/>
          </a:p>
        </p:txBody>
      </p:sp>
      <p:cxnSp>
        <p:nvCxnSpPr>
          <p:cNvPr id="8" name="Straight Connector 7"/>
          <p:cNvCxnSpPr/>
          <p:nvPr userDrawn="1"/>
        </p:nvCxnSpPr>
        <p:spPr>
          <a:xfrm>
            <a:off x="838200" y="1547679"/>
            <a:ext cx="105156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4952" y="6285056"/>
            <a:ext cx="10440364"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officeArt object" descr="Description: w"/>
          <p:cNvPicPr/>
          <p:nvPr userDrawn="1"/>
        </p:nvPicPr>
        <p:blipFill>
          <a:blip r:embed="rId2" cstate="print">
            <a:extLst/>
          </a:blip>
          <a:stretch>
            <a:fillRect/>
          </a:stretch>
        </p:blipFill>
        <p:spPr>
          <a:xfrm>
            <a:off x="11049000" y="5867400"/>
            <a:ext cx="1143000" cy="990600"/>
          </a:xfrm>
          <a:prstGeom prst="rect">
            <a:avLst/>
          </a:prstGeom>
          <a:ln w="12700" cap="flat">
            <a:noFill/>
            <a:miter lim="400000"/>
          </a:ln>
          <a:effectLst/>
        </p:spPr>
      </p:pic>
    </p:spTree>
    <p:extLst>
      <p:ext uri="{BB962C8B-B14F-4D97-AF65-F5344CB8AC3E}">
        <p14:creationId xmlns="" xmlns:p14="http://schemas.microsoft.com/office/powerpoint/2010/main" val="378790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12694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67457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372744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40010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75412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228355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98823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129264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9.bin"/></Relationships>
</file>

<file path=ppt/slides/_rels/slide6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dirty="0" smtClean="0"/>
              <a:t>Chapter 4</a:t>
            </a:r>
          </a:p>
        </p:txBody>
      </p:sp>
      <p:sp>
        <p:nvSpPr>
          <p:cNvPr id="2051" name="Subtitle 2"/>
          <p:cNvSpPr>
            <a:spLocks noGrp="1"/>
          </p:cNvSpPr>
          <p:nvPr>
            <p:ph type="subTitle" idx="1"/>
          </p:nvPr>
        </p:nvSpPr>
        <p:spPr/>
        <p:txBody>
          <a:bodyPr/>
          <a:lstStyle/>
          <a:p>
            <a:r>
              <a:rPr lang="en-US" dirty="0" smtClean="0"/>
              <a:t>Operations Planning and Control </a:t>
            </a:r>
          </a:p>
        </p:txBody>
      </p:sp>
      <p:sp>
        <p:nvSpPr>
          <p:cNvPr id="4" name="Footer Placeholder 3"/>
          <p:cNvSpPr>
            <a:spLocks noGrp="1"/>
          </p:cNvSpPr>
          <p:nvPr>
            <p:ph type="ftr" sz="quarter" idx="10"/>
          </p:nvPr>
        </p:nvSpPr>
        <p:spPr/>
        <p:txBody>
          <a:bodyPr/>
          <a:lstStyle/>
          <a:p>
            <a:pPr>
              <a:defRPr/>
            </a:pPr>
            <a:r>
              <a:rPr lang="en-US" altLang="ko-KR" smtClean="0"/>
              <a:t> </a:t>
            </a:r>
            <a:endParaRPr lang="ko-KR"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Quantitative Approaches</a:t>
            </a:r>
            <a:br>
              <a:rPr lang="en-US" smtClean="0"/>
            </a:br>
            <a:r>
              <a:rPr lang="en-US" smtClean="0"/>
              <a:t>Naïve Method</a:t>
            </a:r>
          </a:p>
        </p:txBody>
      </p:sp>
      <p:sp>
        <p:nvSpPr>
          <p:cNvPr id="19459" name="Content Placeholder 2"/>
          <p:cNvSpPr>
            <a:spLocks noGrp="1"/>
          </p:cNvSpPr>
          <p:nvPr>
            <p:ph idx="1"/>
          </p:nvPr>
        </p:nvSpPr>
        <p:spPr/>
        <p:txBody>
          <a:bodyPr/>
          <a:lstStyle/>
          <a:p>
            <a:r>
              <a:rPr lang="en-US" smtClean="0"/>
              <a:t>Demand in </a:t>
            </a:r>
            <a:r>
              <a:rPr lang="en-US" i="1" smtClean="0">
                <a:solidFill>
                  <a:srgbClr val="3333CC"/>
                </a:solidFill>
              </a:rPr>
              <a:t>next</a:t>
            </a:r>
            <a:r>
              <a:rPr lang="en-US" smtClean="0">
                <a:solidFill>
                  <a:srgbClr val="3333CC"/>
                </a:solidFill>
              </a:rPr>
              <a:t> </a:t>
            </a:r>
            <a:r>
              <a:rPr lang="en-US" smtClean="0"/>
              <a:t>period is the same as demand in </a:t>
            </a:r>
            <a:r>
              <a:rPr lang="en-US" i="1" smtClean="0">
                <a:solidFill>
                  <a:srgbClr val="3333CC"/>
                </a:solidFill>
              </a:rPr>
              <a:t>most recent</a:t>
            </a:r>
            <a:r>
              <a:rPr lang="en-US" smtClean="0">
                <a:solidFill>
                  <a:srgbClr val="3333CC"/>
                </a:solidFill>
              </a:rPr>
              <a:t> </a:t>
            </a:r>
            <a:r>
              <a:rPr lang="en-US" smtClean="0"/>
              <a:t>period</a:t>
            </a:r>
          </a:p>
          <a:p>
            <a:r>
              <a:rPr lang="en-US" smtClean="0"/>
              <a:t>Easy but usually not good</a:t>
            </a:r>
          </a:p>
        </p:txBody>
      </p:sp>
      <p:sp>
        <p:nvSpPr>
          <p:cNvPr id="19460" name="Slide Number Placeholder 3"/>
          <p:cNvSpPr>
            <a:spLocks noGrp="1"/>
          </p:cNvSpPr>
          <p:nvPr>
            <p:ph type="sldNum" sz="quarter" idx="4294967295"/>
          </p:nvPr>
        </p:nvSpPr>
        <p:spPr>
          <a:xfrm>
            <a:off x="9144000" y="6172200"/>
            <a:ext cx="2540000" cy="457200"/>
          </a:xfrm>
          <a:prstGeom prst="rect">
            <a:avLst/>
          </a:prstGeom>
          <a:noFill/>
        </p:spPr>
        <p:txBody>
          <a:bodyPr/>
          <a:lstStyle/>
          <a:p>
            <a:fld id="{28525B35-C4EA-4A0F-91F6-28B67ACF0FBA}" type="slidenum">
              <a:rPr lang="en-US" smtClean="0"/>
              <a:pPr/>
              <a:t>10</a:t>
            </a:fld>
            <a:endParaRPr lang="en-US" smtClean="0"/>
          </a:p>
        </p:txBody>
      </p:sp>
      <p:pic>
        <p:nvPicPr>
          <p:cNvPr id="19461" name="Picture 217"/>
          <p:cNvPicPr>
            <a:picLocks noChangeAspect="1" noChangeArrowheads="1"/>
          </p:cNvPicPr>
          <p:nvPr/>
        </p:nvPicPr>
        <p:blipFill>
          <a:blip r:embed="rId2"/>
          <a:srcRect/>
          <a:stretch>
            <a:fillRect/>
          </a:stretch>
        </p:blipFill>
        <p:spPr bwMode="auto">
          <a:xfrm>
            <a:off x="7010400" y="2209800"/>
            <a:ext cx="3962400" cy="233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Quantitative Approaches </a:t>
            </a:r>
            <a:br>
              <a:rPr lang="en-US" smtClean="0"/>
            </a:br>
            <a:r>
              <a:rPr lang="en-US" smtClean="0"/>
              <a:t>Simple Moving Average </a:t>
            </a:r>
          </a:p>
        </p:txBody>
      </p:sp>
      <p:sp>
        <p:nvSpPr>
          <p:cNvPr id="2052" name="Content Placeholder 2"/>
          <p:cNvSpPr>
            <a:spLocks noGrp="1"/>
          </p:cNvSpPr>
          <p:nvPr>
            <p:ph idx="1"/>
          </p:nvPr>
        </p:nvSpPr>
        <p:spPr/>
        <p:txBody>
          <a:bodyPr/>
          <a:lstStyle/>
          <a:p>
            <a:r>
              <a:rPr lang="en-US" b="1" dirty="0" smtClean="0"/>
              <a:t>Assumes an average is a good estimator of future behavior</a:t>
            </a:r>
            <a:r>
              <a:rPr lang="en-US" b="1" i="1" dirty="0" smtClean="0"/>
              <a:t> </a:t>
            </a:r>
          </a:p>
          <a:p>
            <a:pPr lvl="1">
              <a:spcBef>
                <a:spcPct val="40000"/>
              </a:spcBef>
            </a:pPr>
            <a:r>
              <a:rPr lang="en-US" dirty="0" smtClean="0">
                <a:solidFill>
                  <a:srgbClr val="000099"/>
                </a:solidFill>
              </a:rPr>
              <a:t>Useful when there is </a:t>
            </a:r>
            <a:r>
              <a:rPr lang="en-US" i="1" dirty="0" smtClean="0">
                <a:solidFill>
                  <a:srgbClr val="000099"/>
                </a:solidFill>
              </a:rPr>
              <a:t>little or no trend</a:t>
            </a:r>
            <a:endParaRPr lang="en-US" dirty="0" smtClean="0">
              <a:solidFill>
                <a:srgbClr val="000099"/>
              </a:solidFill>
            </a:endParaRPr>
          </a:p>
          <a:p>
            <a:pPr lvl="1">
              <a:spcBef>
                <a:spcPct val="40000"/>
              </a:spcBef>
            </a:pPr>
            <a:r>
              <a:rPr lang="en-US" dirty="0" smtClean="0">
                <a:solidFill>
                  <a:srgbClr val="000099"/>
                </a:solidFill>
              </a:rPr>
              <a:t>Used for smoothing</a:t>
            </a:r>
            <a:endParaRPr lang="en-US" b="1" i="1" dirty="0" smtClean="0">
              <a:solidFill>
                <a:srgbClr val="000099"/>
              </a:solidFill>
            </a:endParaRPr>
          </a:p>
          <a:p>
            <a:endParaRPr lang="en-US" dirty="0" smtClean="0"/>
          </a:p>
          <a:p>
            <a:endParaRPr lang="en-US" dirty="0" smtClean="0"/>
          </a:p>
          <a:p>
            <a:endParaRPr lang="en-US" dirty="0" smtClean="0"/>
          </a:p>
          <a:p>
            <a:endParaRPr lang="en-US" dirty="0" smtClean="0"/>
          </a:p>
          <a:p>
            <a:r>
              <a:rPr lang="en-US" dirty="0" smtClean="0"/>
              <a:t> </a:t>
            </a:r>
          </a:p>
        </p:txBody>
      </p:sp>
      <p:sp>
        <p:nvSpPr>
          <p:cNvPr id="2053" name="Slide Number Placeholder 3"/>
          <p:cNvSpPr>
            <a:spLocks noGrp="1"/>
          </p:cNvSpPr>
          <p:nvPr>
            <p:ph type="sldNum" sz="quarter" idx="4294967295"/>
          </p:nvPr>
        </p:nvSpPr>
        <p:spPr>
          <a:xfrm>
            <a:off x="9144000" y="6172200"/>
            <a:ext cx="2540000" cy="457200"/>
          </a:xfrm>
          <a:prstGeom prst="rect">
            <a:avLst/>
          </a:prstGeom>
          <a:noFill/>
        </p:spPr>
        <p:txBody>
          <a:bodyPr/>
          <a:lstStyle/>
          <a:p>
            <a:fld id="{1E6F8868-562C-442C-BD4E-9D707893F51B}" type="slidenum">
              <a:rPr lang="en-US" smtClean="0"/>
              <a:pPr/>
              <a:t>11</a:t>
            </a:fld>
            <a:endParaRPr lang="en-US" smtClean="0"/>
          </a:p>
        </p:txBody>
      </p:sp>
      <p:graphicFrame>
        <p:nvGraphicFramePr>
          <p:cNvPr id="5" name="Object 2"/>
          <p:cNvGraphicFramePr>
            <a:graphicFrameLocks/>
          </p:cNvGraphicFramePr>
          <p:nvPr/>
        </p:nvGraphicFramePr>
        <p:xfrm>
          <a:off x="2133600" y="3657601"/>
          <a:ext cx="5994400" cy="879475"/>
        </p:xfrm>
        <a:graphic>
          <a:graphicData uri="http://schemas.openxmlformats.org/presentationml/2006/ole">
            <p:oleObj spid="_x0000_s2050" name="Equation" r:id="rId3" imgW="2070000" imgH="393480" progId="Equation.3">
              <p:embed/>
            </p:oleObj>
          </a:graphicData>
        </a:graphic>
      </p:graphicFrame>
      <p:sp>
        <p:nvSpPr>
          <p:cNvPr id="6" name="Text Box 7"/>
          <p:cNvSpPr txBox="1">
            <a:spLocks noChangeArrowheads="1"/>
          </p:cNvSpPr>
          <p:nvPr/>
        </p:nvSpPr>
        <p:spPr bwMode="auto">
          <a:xfrm>
            <a:off x="3007360" y="4810760"/>
            <a:ext cx="8432800" cy="923330"/>
          </a:xfrm>
          <a:prstGeom prst="rect">
            <a:avLst/>
          </a:prstGeom>
          <a:noFill/>
          <a:ln w="9525">
            <a:noFill/>
            <a:miter lim="800000"/>
            <a:headEnd type="none" w="sm" len="sm"/>
            <a:tailEnd type="none" w="sm" len="sm"/>
          </a:ln>
        </p:spPr>
        <p:txBody>
          <a:bodyPr>
            <a:spAutoFit/>
          </a:bodyPr>
          <a:lstStyle/>
          <a:p>
            <a:pPr eaLnBrk="1" hangingPunct="1"/>
            <a:r>
              <a:rPr lang="en-US" dirty="0"/>
              <a:t>Ft+1 	= Forecast for the upcoming period, t+1</a:t>
            </a:r>
          </a:p>
          <a:p>
            <a:pPr eaLnBrk="1" hangingPunct="1"/>
            <a:r>
              <a:rPr lang="en-US" dirty="0"/>
              <a:t>n 	= Number of periods to be averaged</a:t>
            </a:r>
          </a:p>
          <a:p>
            <a:pPr eaLnBrk="1" hangingPunct="1"/>
            <a:r>
              <a:rPr lang="en-US" dirty="0"/>
              <a:t>A t 	= Actual occurrence in period 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Quantitative Approaches </a:t>
            </a:r>
            <a:br>
              <a:rPr lang="en-US" smtClean="0"/>
            </a:br>
            <a:r>
              <a:rPr lang="en-US" smtClean="0"/>
              <a:t>Weighted Moving Average </a:t>
            </a:r>
          </a:p>
        </p:txBody>
      </p:sp>
      <p:sp>
        <p:nvSpPr>
          <p:cNvPr id="3076" name="Slide Number Placeholder 3"/>
          <p:cNvSpPr>
            <a:spLocks noGrp="1"/>
          </p:cNvSpPr>
          <p:nvPr>
            <p:ph type="sldNum" sz="quarter" idx="4294967295"/>
          </p:nvPr>
        </p:nvSpPr>
        <p:spPr>
          <a:xfrm>
            <a:off x="9144000" y="6172200"/>
            <a:ext cx="2540000" cy="457200"/>
          </a:xfrm>
          <a:prstGeom prst="rect">
            <a:avLst/>
          </a:prstGeom>
          <a:noFill/>
        </p:spPr>
        <p:txBody>
          <a:bodyPr/>
          <a:lstStyle/>
          <a:p>
            <a:fld id="{28ADDC3D-4746-41AB-8C9E-C19720618B7C}" type="slidenum">
              <a:rPr lang="en-US" smtClean="0"/>
              <a:pPr/>
              <a:t>12</a:t>
            </a:fld>
            <a:endParaRPr lang="en-US" smtClean="0"/>
          </a:p>
        </p:txBody>
      </p:sp>
      <p:sp>
        <p:nvSpPr>
          <p:cNvPr id="3077" name="Content Placeholder 11"/>
          <p:cNvSpPr>
            <a:spLocks noGrp="1"/>
          </p:cNvSpPr>
          <p:nvPr>
            <p:ph idx="1"/>
          </p:nvPr>
        </p:nvSpPr>
        <p:spPr/>
        <p:txBody>
          <a:bodyPr/>
          <a:lstStyle/>
          <a:p>
            <a:r>
              <a:rPr lang="en-US" dirty="0" smtClean="0"/>
              <a:t>Gives more emphasis to recent data</a:t>
            </a:r>
          </a:p>
          <a:p>
            <a:endParaRPr lang="en-US" dirty="0" smtClean="0"/>
          </a:p>
          <a:p>
            <a:endParaRPr lang="en-US" dirty="0" smtClean="0"/>
          </a:p>
          <a:p>
            <a:pPr>
              <a:spcBef>
                <a:spcPct val="30000"/>
              </a:spcBef>
            </a:pPr>
            <a:r>
              <a:rPr lang="en-US" sz="3100" dirty="0" smtClean="0"/>
              <a:t>Weights </a:t>
            </a:r>
          </a:p>
          <a:p>
            <a:pPr marL="688975" lvl="1" indent="-261938">
              <a:spcBef>
                <a:spcPct val="30000"/>
              </a:spcBef>
            </a:pPr>
            <a:r>
              <a:rPr lang="en-US" sz="2700" dirty="0" smtClean="0">
                <a:solidFill>
                  <a:srgbClr val="000099"/>
                </a:solidFill>
              </a:rPr>
              <a:t>decrease for older data</a:t>
            </a:r>
            <a:endParaRPr lang="en-US" dirty="0" smtClean="0">
              <a:solidFill>
                <a:srgbClr val="000099"/>
              </a:solidFill>
            </a:endParaRPr>
          </a:p>
          <a:p>
            <a:pPr marL="688975" lvl="1" indent="-261938">
              <a:spcBef>
                <a:spcPct val="30000"/>
              </a:spcBef>
            </a:pPr>
            <a:r>
              <a:rPr lang="en-US" sz="2700" dirty="0" smtClean="0">
                <a:solidFill>
                  <a:srgbClr val="000099"/>
                </a:solidFill>
              </a:rPr>
              <a:t>sum to 1.0</a:t>
            </a:r>
            <a:endParaRPr lang="en-US" dirty="0" smtClean="0">
              <a:solidFill>
                <a:srgbClr val="000099"/>
              </a:solidFill>
            </a:endParaRPr>
          </a:p>
          <a:p>
            <a:endParaRPr lang="en-US" dirty="0" smtClean="0"/>
          </a:p>
        </p:txBody>
      </p:sp>
      <p:sp>
        <p:nvSpPr>
          <p:cNvPr id="3079" name="Rectangle 10"/>
          <p:cNvSpPr>
            <a:spLocks noChangeArrowheads="1"/>
          </p:cNvSpPr>
          <p:nvPr/>
        </p:nvSpPr>
        <p:spPr bwMode="auto">
          <a:xfrm>
            <a:off x="4368800" y="4648200"/>
            <a:ext cx="3860800" cy="457200"/>
          </a:xfrm>
          <a:prstGeom prst="rect">
            <a:avLst/>
          </a:prstGeom>
          <a:noFill/>
          <a:ln w="9525">
            <a:noFill/>
            <a:miter lim="800000"/>
            <a:headEnd/>
            <a:tailEnd/>
          </a:ln>
        </p:spPr>
        <p:txBody>
          <a:bodyPr wrap="none" anchor="ctr"/>
          <a:lstStyle/>
          <a:p>
            <a:endParaRPr lang="en-US"/>
          </a:p>
        </p:txBody>
      </p:sp>
      <p:graphicFrame>
        <p:nvGraphicFramePr>
          <p:cNvPr id="15" name="Object 7"/>
          <p:cNvGraphicFramePr>
            <a:graphicFrameLocks/>
          </p:cNvGraphicFramePr>
          <p:nvPr/>
        </p:nvGraphicFramePr>
        <p:xfrm>
          <a:off x="1117600" y="2286000"/>
          <a:ext cx="10566400" cy="685800"/>
        </p:xfrm>
        <a:graphic>
          <a:graphicData uri="http://schemas.openxmlformats.org/presentationml/2006/ole">
            <p:oleObj spid="_x0000_s3074" name="Equation" r:id="rId3" imgW="2717640" imgH="228600" progId="Equation.3">
              <p:embed/>
            </p:oleObj>
          </a:graphicData>
        </a:graphic>
      </p:graphicFrame>
      <p:sp>
        <p:nvSpPr>
          <p:cNvPr id="16" name="Oval 15"/>
          <p:cNvSpPr>
            <a:spLocks noChangeArrowheads="1"/>
          </p:cNvSpPr>
          <p:nvPr/>
        </p:nvSpPr>
        <p:spPr bwMode="auto">
          <a:xfrm>
            <a:off x="8636000" y="4291014"/>
            <a:ext cx="3251200" cy="1684283"/>
          </a:xfrm>
          <a:prstGeom prst="ellipse">
            <a:avLst/>
          </a:prstGeom>
          <a:solidFill>
            <a:srgbClr val="FFCC99"/>
          </a:solidFill>
          <a:ln w="9525" algn="ctr">
            <a:noFill/>
            <a:round/>
            <a:headEnd/>
            <a:tailEnd/>
          </a:ln>
          <a:effectLst>
            <a:outerShdw dist="107763" dir="2700000" algn="ctr" rotWithShape="0">
              <a:schemeClr val="bg2"/>
            </a:outerShdw>
          </a:effectLst>
        </p:spPr>
        <p:txBody>
          <a:bodyPr lIns="90488" tIns="44450" rIns="90488" bIns="44450" anchor="ctr">
            <a:spAutoFit/>
          </a:bodyPr>
          <a:lstStyle/>
          <a:p>
            <a:pPr marL="447675" indent="-447675" algn="ctr">
              <a:defRPr/>
            </a:pPr>
            <a:r>
              <a:rPr lang="en-US" b="1" i="1" dirty="0"/>
              <a:t>Simple moving</a:t>
            </a:r>
          </a:p>
          <a:p>
            <a:pPr marL="447675" indent="-447675" algn="ctr">
              <a:defRPr/>
            </a:pPr>
            <a:r>
              <a:rPr lang="en-US" b="1" i="1" dirty="0"/>
              <a:t>average models</a:t>
            </a:r>
          </a:p>
          <a:p>
            <a:pPr marL="447675" indent="-447675" algn="ctr">
              <a:defRPr/>
            </a:pPr>
            <a:r>
              <a:rPr lang="en-US" b="1" i="1" dirty="0"/>
              <a:t>weight all previous</a:t>
            </a:r>
          </a:p>
          <a:p>
            <a:pPr marL="447675" indent="-447675" algn="ctr">
              <a:defRPr/>
            </a:pPr>
            <a:r>
              <a:rPr lang="en-US" b="1" i="1" dirty="0"/>
              <a:t>periods equally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Rectangle 5"/>
          <p:cNvSpPr txBox="1">
            <a:spLocks noChangeArrowheads="1"/>
          </p:cNvSpPr>
          <p:nvPr/>
        </p:nvSpPr>
        <p:spPr>
          <a:xfrm>
            <a:off x="1576917" y="2017713"/>
            <a:ext cx="5738283" cy="4114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Determine forecast for periods </a:t>
            </a:r>
            <a:r>
              <a:rPr kumimoji="0" lang="en-US" sz="2000" b="1" i="0" u="sng"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7</a:t>
            </a:r>
            <a:r>
              <a:rPr kumimoji="0" lang="en-US" sz="2000" b="1" i="0" u="none"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 &amp; </a:t>
            </a:r>
            <a:r>
              <a:rPr kumimoji="0" lang="en-US" sz="2000" b="1" i="0" u="sng"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8</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smtClean="0">
                <a:ln>
                  <a:noFill/>
                </a:ln>
                <a:solidFill>
                  <a:schemeClr val="folHlink"/>
                </a:solidFill>
                <a:effectLst/>
                <a:uLnTx/>
                <a:uFillTx/>
                <a:latin typeface="Palatino Linotype" panose="02040502050505030304" pitchFamily="18" charset="0"/>
                <a:ea typeface="+mn-ea"/>
                <a:cs typeface="+mn-cs"/>
              </a:rPr>
              <a:t>2-period</a:t>
            </a:r>
            <a:r>
              <a:rPr kumimoji="0" lang="en-US" sz="2000" b="0" i="0" u="none"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 moving average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smtClean="0">
                <a:ln>
                  <a:noFill/>
                </a:ln>
                <a:solidFill>
                  <a:schemeClr val="folHlink"/>
                </a:solidFill>
                <a:effectLst/>
                <a:uLnTx/>
                <a:uFillTx/>
                <a:latin typeface="Palatino Linotype" panose="02040502050505030304" pitchFamily="18" charset="0"/>
                <a:ea typeface="+mn-ea"/>
                <a:cs typeface="+mn-cs"/>
              </a:rPr>
              <a:t>4-period</a:t>
            </a:r>
            <a:r>
              <a:rPr kumimoji="0" lang="en-US" sz="2000" b="1" i="0" u="none"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moving average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smtClean="0">
                <a:ln>
                  <a:noFill/>
                </a:ln>
                <a:solidFill>
                  <a:schemeClr val="folHlink"/>
                </a:solidFill>
                <a:effectLst/>
                <a:uLnTx/>
                <a:uFillTx/>
                <a:latin typeface="Palatino Linotype" panose="02040502050505030304" pitchFamily="18" charset="0"/>
                <a:ea typeface="+mn-ea"/>
                <a:cs typeface="+mn-cs"/>
              </a:rPr>
              <a:t>2-period</a:t>
            </a:r>
            <a:r>
              <a:rPr kumimoji="0" lang="en-US" sz="2000" b="0" i="0" u="none"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 weighted moving average with t-1 weighted 0.6 and t-2 weighted 0.4</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smtClean="0">
                <a:ln>
                  <a:noFill/>
                </a:ln>
                <a:solidFill>
                  <a:schemeClr val="folHlink"/>
                </a:solidFill>
                <a:effectLst/>
                <a:uLnTx/>
                <a:uFillTx/>
                <a:latin typeface="Palatino Linotype" panose="02040502050505030304" pitchFamily="18" charset="0"/>
                <a:ea typeface="+mn-ea"/>
                <a:cs typeface="+mn-cs"/>
              </a:rPr>
              <a:t>Exponential smoothing</a:t>
            </a:r>
            <a:r>
              <a:rPr kumimoji="0" lang="en-US" sz="2000" b="0" i="0" u="none" strike="noStrike" kern="1200" cap="none" spc="0" normalizeH="0" baseline="0" noProof="0" smtClean="0">
                <a:ln>
                  <a:noFill/>
                </a:ln>
                <a:solidFill>
                  <a:schemeClr val="tx1"/>
                </a:solidFill>
                <a:effectLst/>
                <a:uLnTx/>
                <a:uFillTx/>
                <a:latin typeface="Palatino Linotype" panose="02040502050505030304" pitchFamily="18" charset="0"/>
                <a:ea typeface="+mn-ea"/>
                <a:cs typeface="+mn-cs"/>
              </a:rPr>
              <a:t> with alpha=0.2 and the period 6 forecast being 375</a:t>
            </a:r>
            <a:endParaRPr kumimoji="0" lang="en-US" sz="20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endParaRPr>
          </a:p>
        </p:txBody>
      </p:sp>
      <p:graphicFrame>
        <p:nvGraphicFramePr>
          <p:cNvPr id="6" name="Group 43"/>
          <p:cNvGraphicFramePr>
            <a:graphicFrameLocks/>
          </p:cNvGraphicFramePr>
          <p:nvPr/>
        </p:nvGraphicFramePr>
        <p:xfrm>
          <a:off x="7823200" y="2017713"/>
          <a:ext cx="3556000" cy="4114800"/>
        </p:xfrm>
        <a:graphic>
          <a:graphicData uri="http://schemas.openxmlformats.org/drawingml/2006/table">
            <a:tbl>
              <a:tblPr/>
              <a:tblGrid>
                <a:gridCol w="1778000"/>
                <a:gridCol w="1778000"/>
              </a:tblGrid>
              <a:tr h="450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Period</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Actual</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1</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300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315</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3</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290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4</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345</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5</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320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6</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360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7</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375</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8</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Solution</a:t>
            </a:r>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graphicFrame>
        <p:nvGraphicFramePr>
          <p:cNvPr id="5" name="Group 358"/>
          <p:cNvGraphicFramePr>
            <a:graphicFrameLocks/>
          </p:cNvGraphicFramePr>
          <p:nvPr/>
        </p:nvGraphicFramePr>
        <p:xfrm>
          <a:off x="781051" y="1809748"/>
          <a:ext cx="10591799" cy="4076700"/>
        </p:xfrm>
        <a:graphic>
          <a:graphicData uri="http://schemas.openxmlformats.org/drawingml/2006/table">
            <a:tbl>
              <a:tblPr/>
              <a:tblGrid>
                <a:gridCol w="1512186"/>
                <a:gridCol w="1514350"/>
                <a:gridCol w="1512187"/>
                <a:gridCol w="1514350"/>
                <a:gridCol w="2111438"/>
                <a:gridCol w="2427288"/>
              </a:tblGrid>
              <a:tr h="68574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Period</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Actual</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2-Period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4-Period</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2-Per.Wgted.</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Expon. Smooth.</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084">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300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4656">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315</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 </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084">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290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4656">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345</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084">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320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4656">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360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084">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375</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cs typeface="Arial" charset="0"/>
                        </a:rPr>
                        <a:t>340.0</a:t>
                      </a:r>
                      <a:endParaRPr kumimoji="0" lang="en-US" sz="1600" b="1" i="0" u="none" strike="noStrike" cap="none" normalizeH="0" baseline="0" smtClean="0">
                        <a:ln>
                          <a:noFill/>
                        </a:ln>
                        <a:solidFill>
                          <a:schemeClr val="folHlink"/>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cs typeface="Arial" charset="0"/>
                        </a:rPr>
                        <a:t>328.8</a:t>
                      </a:r>
                      <a:endParaRPr kumimoji="0" lang="en-US" sz="1600" b="1" i="0" u="none" strike="noStrike" cap="none" normalizeH="0" baseline="0" smtClean="0">
                        <a:ln>
                          <a:noFill/>
                        </a:ln>
                        <a:solidFill>
                          <a:schemeClr val="folHlink"/>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cs typeface="Arial" charset="0"/>
                        </a:rPr>
                        <a:t>344.0</a:t>
                      </a:r>
                      <a:endParaRPr kumimoji="0" lang="en-US" sz="1600" b="1" i="0" u="none" strike="noStrike" cap="none" normalizeH="0" baseline="0" smtClean="0">
                        <a:ln>
                          <a:noFill/>
                        </a:ln>
                        <a:solidFill>
                          <a:schemeClr val="folHlink"/>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cs typeface="Arial" charset="0"/>
                        </a:rPr>
                        <a:t>372.0</a:t>
                      </a:r>
                      <a:endParaRPr kumimoji="0" lang="en-US" sz="1600" b="1" i="0" u="none" strike="noStrike" cap="none" normalizeH="0" baseline="0" smtClean="0">
                        <a:ln>
                          <a:noFill/>
                        </a:ln>
                        <a:solidFill>
                          <a:schemeClr val="folHlink"/>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4656">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8</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cs typeface="Arial" charset="0"/>
                        </a:rPr>
                        <a:t>367.5</a:t>
                      </a:r>
                      <a:endParaRPr kumimoji="0" lang="en-US" sz="1600" b="1" i="0" u="none" strike="noStrike" cap="none" normalizeH="0" baseline="0" smtClean="0">
                        <a:ln>
                          <a:noFill/>
                        </a:ln>
                        <a:solidFill>
                          <a:schemeClr val="folHlink"/>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cs typeface="Arial" charset="0"/>
                        </a:rPr>
                        <a:t>350.0</a:t>
                      </a:r>
                      <a:endParaRPr kumimoji="0" lang="en-US" sz="1600" b="1" i="0" u="none" strike="noStrike" cap="none" normalizeH="0" baseline="0" smtClean="0">
                        <a:ln>
                          <a:noFill/>
                        </a:ln>
                        <a:solidFill>
                          <a:schemeClr val="folHlink"/>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cs typeface="Arial" charset="0"/>
                        </a:rPr>
                        <a:t>369.0</a:t>
                      </a:r>
                      <a:endParaRPr kumimoji="0" lang="en-US" sz="1600" b="1" i="0" u="none" strike="noStrike" cap="none" normalizeH="0" baseline="0" smtClean="0">
                        <a:ln>
                          <a:noFill/>
                        </a:ln>
                        <a:solidFill>
                          <a:schemeClr val="folHlink"/>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charset="0"/>
                          <a:cs typeface="Arial" charset="0"/>
                        </a:rPr>
                        <a:t>372.6</a:t>
                      </a:r>
                      <a:endParaRPr kumimoji="0" lang="en-US" sz="1600" b="1" i="0" u="none" strike="noStrike" cap="none" normalizeH="0" baseline="0" dirty="0" smtClean="0">
                        <a:ln>
                          <a:noFill/>
                        </a:ln>
                        <a:solidFill>
                          <a:schemeClr val="folHlink"/>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Quantitative Approaches  </a:t>
            </a:r>
            <a:br>
              <a:rPr lang="en-US" dirty="0" smtClean="0"/>
            </a:br>
            <a:r>
              <a:rPr lang="en-US" dirty="0" smtClean="0"/>
              <a:t>Exponential Smoothing </a:t>
            </a:r>
          </a:p>
        </p:txBody>
      </p:sp>
      <p:sp>
        <p:nvSpPr>
          <p:cNvPr id="20483" name="Content Placeholder 2"/>
          <p:cNvSpPr>
            <a:spLocks noGrp="1"/>
          </p:cNvSpPr>
          <p:nvPr>
            <p:ph idx="1"/>
          </p:nvPr>
        </p:nvSpPr>
        <p:spPr/>
        <p:txBody>
          <a:bodyPr/>
          <a:lstStyle/>
          <a:p>
            <a:r>
              <a:rPr lang="en-US" b="1" dirty="0" smtClean="0"/>
              <a:t>Assumes the most recent observations have the highest predictive value</a:t>
            </a:r>
          </a:p>
          <a:p>
            <a:pPr marL="1657350" lvl="4" indent="-342900">
              <a:buSzPct val="75000"/>
            </a:pPr>
            <a:r>
              <a:rPr lang="en-US" sz="2400" b="1" dirty="0" smtClean="0">
                <a:solidFill>
                  <a:srgbClr val="0000CC"/>
                </a:solidFill>
              </a:rPr>
              <a:t>gives more weight to recent time period</a:t>
            </a:r>
            <a:endParaRPr lang="en-US" sz="2400" b="1" dirty="0" smtClean="0"/>
          </a:p>
          <a:p>
            <a:endParaRPr lang="en-US" b="1" dirty="0" smtClean="0"/>
          </a:p>
          <a:p>
            <a:pPr>
              <a:buFont typeface="Monotype Sorts" pitchFamily="2" charset="2"/>
              <a:buNone/>
            </a:pPr>
            <a:endParaRPr lang="en-US" b="1" dirty="0" smtClean="0"/>
          </a:p>
          <a:p>
            <a:pPr marL="971550" lvl="1" eaLnBrk="1" hangingPunct="1">
              <a:spcBef>
                <a:spcPct val="47000"/>
              </a:spcBef>
            </a:pPr>
            <a:r>
              <a:rPr lang="en-US" b="1" i="1" dirty="0" smtClean="0">
                <a:solidFill>
                  <a:srgbClr val="FF0000"/>
                </a:solidFill>
              </a:rPr>
              <a:t>F</a:t>
            </a:r>
            <a:r>
              <a:rPr lang="en-US" b="1" i="1" baseline="-25000" dirty="0" smtClean="0">
                <a:solidFill>
                  <a:srgbClr val="FF0000"/>
                </a:solidFill>
              </a:rPr>
              <a:t>t+1</a:t>
            </a:r>
            <a:r>
              <a:rPr lang="en-US" i="1" baseline="-25000" dirty="0" smtClean="0">
                <a:solidFill>
                  <a:srgbClr val="FF0000"/>
                </a:solidFill>
              </a:rPr>
              <a:t> </a:t>
            </a:r>
            <a:r>
              <a:rPr lang="en-US" dirty="0" smtClean="0"/>
              <a:t> = Forecast  value for time </a:t>
            </a:r>
            <a:r>
              <a:rPr lang="en-US" i="1" dirty="0" smtClean="0"/>
              <a:t>t+1</a:t>
            </a:r>
            <a:endParaRPr lang="en-US" dirty="0" smtClean="0"/>
          </a:p>
          <a:p>
            <a:pPr marL="971550" lvl="1" eaLnBrk="1" hangingPunct="1"/>
            <a:r>
              <a:rPr lang="en-US" b="1" i="1" dirty="0" smtClean="0">
                <a:solidFill>
                  <a:srgbClr val="FF0000"/>
                </a:solidFill>
              </a:rPr>
              <a:t>A</a:t>
            </a:r>
            <a:r>
              <a:rPr lang="en-US" b="1" i="1" baseline="-25000" dirty="0" smtClean="0">
                <a:solidFill>
                  <a:srgbClr val="FF0000"/>
                </a:solidFill>
              </a:rPr>
              <a:t>t</a:t>
            </a:r>
            <a:r>
              <a:rPr lang="en-US" i="1" baseline="-25000" dirty="0" smtClean="0"/>
              <a:t>	</a:t>
            </a:r>
            <a:r>
              <a:rPr lang="en-US" dirty="0" smtClean="0"/>
              <a:t>= Actual value at time </a:t>
            </a:r>
            <a:r>
              <a:rPr lang="en-US" i="1" dirty="0" smtClean="0"/>
              <a:t>t</a:t>
            </a:r>
            <a:endParaRPr lang="en-US" dirty="0" smtClean="0"/>
          </a:p>
          <a:p>
            <a:pPr marL="971550" lvl="1" eaLnBrk="1" hangingPunct="1">
              <a:buFontTx/>
              <a:buBlip>
                <a:blip r:embed="rId2"/>
              </a:buBlip>
            </a:pPr>
            <a:r>
              <a:rPr lang="en-US" b="1" dirty="0" smtClean="0">
                <a:solidFill>
                  <a:srgbClr val="FF0000"/>
                </a:solidFill>
                <a:latin typeface="Symbol" pitchFamily="18" charset="2"/>
              </a:rPr>
              <a:t></a:t>
            </a:r>
            <a:r>
              <a:rPr lang="en-US" dirty="0" smtClean="0"/>
              <a:t>  = Smoothing constant</a:t>
            </a:r>
          </a:p>
          <a:p>
            <a:pPr>
              <a:buNone/>
            </a:pPr>
            <a:r>
              <a:rPr lang="en-US" b="1" dirty="0" smtClean="0"/>
              <a:t> </a:t>
            </a:r>
          </a:p>
          <a:p>
            <a:endParaRPr lang="en-US" dirty="0" smtClean="0"/>
          </a:p>
        </p:txBody>
      </p:sp>
      <p:sp>
        <p:nvSpPr>
          <p:cNvPr id="20484" name="Slide Number Placeholder 3"/>
          <p:cNvSpPr>
            <a:spLocks noGrp="1"/>
          </p:cNvSpPr>
          <p:nvPr>
            <p:ph type="sldNum" sz="quarter" idx="4294967295"/>
          </p:nvPr>
        </p:nvSpPr>
        <p:spPr>
          <a:xfrm>
            <a:off x="9144000" y="6172200"/>
            <a:ext cx="2540000" cy="457200"/>
          </a:xfrm>
          <a:prstGeom prst="rect">
            <a:avLst/>
          </a:prstGeom>
          <a:noFill/>
        </p:spPr>
        <p:txBody>
          <a:bodyPr/>
          <a:lstStyle/>
          <a:p>
            <a:fld id="{AF04FC03-4227-4EEE-9FB1-CEEE12CAA901}" type="slidenum">
              <a:rPr lang="en-US" smtClean="0"/>
              <a:pPr/>
              <a:t>15</a:t>
            </a:fld>
            <a:endParaRPr lang="en-US" smtClean="0"/>
          </a:p>
        </p:txBody>
      </p:sp>
      <p:sp>
        <p:nvSpPr>
          <p:cNvPr id="5" name="Rectangle 6"/>
          <p:cNvSpPr>
            <a:spLocks noChangeArrowheads="1"/>
          </p:cNvSpPr>
          <p:nvPr/>
        </p:nvSpPr>
        <p:spPr bwMode="auto">
          <a:xfrm>
            <a:off x="1763184" y="3048001"/>
            <a:ext cx="8193616" cy="828432"/>
          </a:xfrm>
          <a:prstGeom prst="rect">
            <a:avLst/>
          </a:prstGeom>
          <a:solidFill>
            <a:srgbClr val="66CCFF"/>
          </a:solidFill>
          <a:ln w="9525">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defRPr/>
            </a:pPr>
            <a:r>
              <a:rPr lang="en-US" sz="4800" i="1" dirty="0"/>
              <a:t>F</a:t>
            </a:r>
            <a:r>
              <a:rPr lang="en-US" sz="4800" i="1" baseline="-25000" dirty="0"/>
              <a:t>t+1 </a:t>
            </a:r>
            <a:r>
              <a:rPr lang="en-US" sz="4800" i="1" dirty="0"/>
              <a:t>= F</a:t>
            </a:r>
            <a:r>
              <a:rPr lang="en-US" sz="4800" i="1" baseline="-25000" dirty="0"/>
              <a:t>t</a:t>
            </a:r>
            <a:r>
              <a:rPr lang="en-US" sz="4800" i="1" dirty="0"/>
              <a:t> + </a:t>
            </a:r>
            <a:r>
              <a:rPr lang="en-US" sz="4800" i="1" dirty="0">
                <a:latin typeface="Symbol" pitchFamily="18" charset="2"/>
              </a:rPr>
              <a:t>a</a:t>
            </a:r>
            <a:r>
              <a:rPr lang="en-US" sz="4800" i="1" dirty="0"/>
              <a:t>(A</a:t>
            </a:r>
            <a:r>
              <a:rPr lang="en-US" sz="4800" i="1" baseline="-25000" dirty="0"/>
              <a:t>t</a:t>
            </a:r>
            <a:r>
              <a:rPr lang="en-US" sz="4800" i="1" dirty="0"/>
              <a:t> - F</a:t>
            </a:r>
            <a:r>
              <a:rPr lang="en-US" sz="4800" i="1" baseline="-25000" dirty="0"/>
              <a:t>t</a:t>
            </a:r>
            <a:r>
              <a:rPr lang="en-US" sz="4800" i="1" dirty="0"/>
              <a:t>)</a:t>
            </a:r>
          </a:p>
        </p:txBody>
      </p:sp>
      <p:sp>
        <p:nvSpPr>
          <p:cNvPr id="8" name="Oval 12"/>
          <p:cNvSpPr>
            <a:spLocks noChangeArrowheads="1"/>
          </p:cNvSpPr>
          <p:nvPr/>
        </p:nvSpPr>
        <p:spPr bwMode="auto">
          <a:xfrm>
            <a:off x="9229089" y="4105275"/>
            <a:ext cx="2018031" cy="2117075"/>
          </a:xfrm>
          <a:prstGeom prst="ellipse">
            <a:avLst/>
          </a:prstGeom>
          <a:solidFill>
            <a:srgbClr val="FFCC99"/>
          </a:solidFill>
          <a:ln w="9525" algn="ctr">
            <a:noFill/>
            <a:round/>
            <a:headEnd/>
            <a:tailEnd/>
          </a:ln>
          <a:effectLst>
            <a:outerShdw dist="107763" dir="2700000" algn="ctr" rotWithShape="0">
              <a:schemeClr val="bg2"/>
            </a:outerShdw>
          </a:effectLst>
        </p:spPr>
        <p:txBody>
          <a:bodyPr wrap="square" lIns="90488" tIns="44450" rIns="90488" bIns="44450" anchor="ctr">
            <a:spAutoFit/>
          </a:bodyPr>
          <a:lstStyle/>
          <a:p>
            <a:pPr marL="447675" indent="-447675" algn="ctr">
              <a:spcBef>
                <a:spcPct val="20000"/>
              </a:spcBef>
              <a:buClr>
                <a:srgbClr val="FF9933"/>
              </a:buClr>
              <a:buFont typeface="Symbol" pitchFamily="18" charset="2"/>
              <a:buNone/>
              <a:defRPr/>
            </a:pPr>
            <a:endParaRPr lang="en-US" sz="2000" b="1" i="1" dirty="0"/>
          </a:p>
          <a:p>
            <a:pPr marL="447675" indent="-447675" algn="ctr">
              <a:spcBef>
                <a:spcPct val="20000"/>
              </a:spcBef>
              <a:buClr>
                <a:srgbClr val="FF9933"/>
              </a:buClr>
              <a:buFont typeface="Symbol" pitchFamily="18" charset="2"/>
              <a:buNone/>
              <a:defRPr/>
            </a:pPr>
            <a:r>
              <a:rPr lang="en-US" sz="2000" b="1" i="1" dirty="0"/>
              <a:t>Need initial </a:t>
            </a:r>
          </a:p>
          <a:p>
            <a:pPr marL="447675" indent="-447675" algn="ctr">
              <a:spcBef>
                <a:spcPct val="20000"/>
              </a:spcBef>
              <a:buClr>
                <a:srgbClr val="FF9933"/>
              </a:buClr>
              <a:buFont typeface="Symbol" pitchFamily="18" charset="2"/>
              <a:buNone/>
              <a:defRPr/>
            </a:pPr>
            <a:r>
              <a:rPr lang="en-US" sz="2000" b="1" i="1" dirty="0"/>
              <a:t>forecast Ft </a:t>
            </a:r>
          </a:p>
          <a:p>
            <a:pPr marL="447675" indent="-447675" algn="ctr">
              <a:spcBef>
                <a:spcPct val="20000"/>
              </a:spcBef>
              <a:buClr>
                <a:srgbClr val="FF9933"/>
              </a:buClr>
              <a:buFont typeface="Symbol" pitchFamily="18" charset="2"/>
              <a:buNone/>
              <a:defRPr/>
            </a:pPr>
            <a:r>
              <a:rPr lang="en-US" sz="2000" b="1" i="1" dirty="0"/>
              <a:t>to start.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See the previous example… </a:t>
            </a:r>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4294967295"/>
          </p:nvPr>
        </p:nvSpPr>
        <p:spPr>
          <a:xfrm>
            <a:off x="9389533" y="6243638"/>
            <a:ext cx="2540000" cy="457200"/>
          </a:xfrm>
          <a:prstGeom prst="rect">
            <a:avLst/>
          </a:prstGeom>
          <a:noFill/>
        </p:spPr>
        <p:txBody>
          <a:bodyPr/>
          <a:lstStyle/>
          <a:p>
            <a:fld id="{6199968F-CC05-4F03-B65E-2FC37674CEDC}" type="slidenum">
              <a:rPr lang="en-US"/>
              <a:pPr/>
              <a:t>17</a:t>
            </a:fld>
            <a:endParaRPr lang="en-US"/>
          </a:p>
        </p:txBody>
      </p:sp>
      <p:sp>
        <p:nvSpPr>
          <p:cNvPr id="23556" name="Rectangle 2"/>
          <p:cNvSpPr>
            <a:spLocks noGrp="1" noChangeArrowheads="1"/>
          </p:cNvSpPr>
          <p:nvPr>
            <p:ph type="title"/>
          </p:nvPr>
        </p:nvSpPr>
        <p:spPr/>
        <p:txBody>
          <a:bodyPr/>
          <a:lstStyle/>
          <a:p>
            <a:r>
              <a:rPr lang="en-US" dirty="0" smtClean="0"/>
              <a:t>Quantitative Approaches:</a:t>
            </a:r>
            <a:br>
              <a:rPr lang="en-US" dirty="0" smtClean="0"/>
            </a:br>
            <a:r>
              <a:rPr lang="en-US" dirty="0" smtClean="0"/>
              <a:t>Linear </a:t>
            </a:r>
            <a:r>
              <a:rPr lang="en-US" dirty="0" smtClean="0"/>
              <a:t>Regression</a:t>
            </a:r>
            <a:endParaRPr lang="en-US" sz="4000" dirty="0" smtClean="0"/>
          </a:p>
        </p:txBody>
      </p:sp>
      <p:sp>
        <p:nvSpPr>
          <p:cNvPr id="23557" name="Rectangle 3"/>
          <p:cNvSpPr>
            <a:spLocks noGrp="1" noChangeArrowheads="1"/>
          </p:cNvSpPr>
          <p:nvPr>
            <p:ph type="body" idx="1"/>
          </p:nvPr>
        </p:nvSpPr>
        <p:spPr>
          <a:xfrm>
            <a:off x="304800" y="2017713"/>
            <a:ext cx="11635317" cy="4114800"/>
          </a:xfrm>
        </p:spPr>
        <p:txBody>
          <a:bodyPr/>
          <a:lstStyle/>
          <a:p>
            <a:pPr eaLnBrk="1" hangingPunct="1">
              <a:lnSpc>
                <a:spcPct val="90000"/>
              </a:lnSpc>
              <a:buFont typeface="Wingdings" pitchFamily="2" charset="2"/>
              <a:buNone/>
            </a:pPr>
            <a:r>
              <a:rPr lang="en-US" smtClean="0"/>
              <a:t>	A time series technique that computes a forecast with trend by drawing a straight line through a set of data using this formula:</a:t>
            </a:r>
          </a:p>
          <a:p>
            <a:pPr lvl="4" eaLnBrk="1" hangingPunct="1">
              <a:lnSpc>
                <a:spcPct val="90000"/>
              </a:lnSpc>
              <a:buFont typeface="Wingdings" pitchFamily="2" charset="2"/>
              <a:buNone/>
            </a:pPr>
            <a:r>
              <a:rPr lang="en-US" sz="2800" b="1" smtClean="0">
                <a:solidFill>
                  <a:schemeClr val="folHlink"/>
                </a:solidFill>
              </a:rPr>
              <a:t>Y = a + bx  where</a:t>
            </a:r>
            <a:r>
              <a:rPr lang="en-US" sz="2800" smtClean="0">
                <a:solidFill>
                  <a:schemeClr val="folHlink"/>
                </a:solidFill>
              </a:rPr>
              <a:t> </a:t>
            </a:r>
          </a:p>
          <a:p>
            <a:pPr lvl="1" eaLnBrk="1" hangingPunct="1">
              <a:lnSpc>
                <a:spcPct val="90000"/>
              </a:lnSpc>
              <a:buFont typeface="Wingdings" pitchFamily="2" charset="2"/>
              <a:buNone/>
            </a:pPr>
            <a:r>
              <a:rPr lang="en-US" smtClean="0"/>
              <a:t>Y = forecast for period X</a:t>
            </a:r>
          </a:p>
          <a:p>
            <a:pPr lvl="1" eaLnBrk="1" hangingPunct="1">
              <a:lnSpc>
                <a:spcPct val="90000"/>
              </a:lnSpc>
              <a:buFont typeface="Wingdings" pitchFamily="2" charset="2"/>
              <a:buNone/>
            </a:pPr>
            <a:r>
              <a:rPr lang="en-US" smtClean="0"/>
              <a:t>X = the number of time periods from X = 0</a:t>
            </a:r>
          </a:p>
          <a:p>
            <a:pPr lvl="1" eaLnBrk="1" hangingPunct="1">
              <a:lnSpc>
                <a:spcPct val="90000"/>
              </a:lnSpc>
              <a:buFont typeface="Wingdings" pitchFamily="2" charset="2"/>
              <a:buNone/>
            </a:pPr>
            <a:r>
              <a:rPr lang="en-US" smtClean="0"/>
              <a:t>a = value of y at X = 0 (Y intercept)</a:t>
            </a:r>
          </a:p>
          <a:p>
            <a:pPr lvl="1" eaLnBrk="1" hangingPunct="1">
              <a:lnSpc>
                <a:spcPct val="90000"/>
              </a:lnSpc>
              <a:buFont typeface="Wingdings" pitchFamily="2" charset="2"/>
              <a:buNone/>
            </a:pPr>
            <a:r>
              <a:rPr lang="en-US" smtClean="0"/>
              <a:t>b = slope of the line</a:t>
            </a:r>
          </a:p>
          <a:p>
            <a:pPr lvl="1" eaLnBrk="1" hangingPunct="1">
              <a:lnSpc>
                <a:spcPct val="90000"/>
              </a:lnSpc>
              <a:buFont typeface="Wingdings" pitchFamily="2" charset="2"/>
              <a:buNone/>
            </a:pPr>
            <a:endParaRPr lang="en-US"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4294967295"/>
          </p:nvPr>
        </p:nvSpPr>
        <p:spPr>
          <a:xfrm>
            <a:off x="9389533" y="6243638"/>
            <a:ext cx="2540000" cy="457200"/>
          </a:xfrm>
          <a:prstGeom prst="rect">
            <a:avLst/>
          </a:prstGeom>
          <a:noFill/>
        </p:spPr>
        <p:txBody>
          <a:bodyPr/>
          <a:lstStyle/>
          <a:p>
            <a:fld id="{6199968F-CC05-4F03-B65E-2FC37674CEDC}" type="slidenum">
              <a:rPr lang="en-US"/>
              <a:pPr/>
              <a:t>18</a:t>
            </a:fld>
            <a:endParaRPr lang="en-US"/>
          </a:p>
        </p:txBody>
      </p:sp>
      <p:sp>
        <p:nvSpPr>
          <p:cNvPr id="23556" name="Rectangle 2"/>
          <p:cNvSpPr>
            <a:spLocks noGrp="1" noChangeArrowheads="1"/>
          </p:cNvSpPr>
          <p:nvPr>
            <p:ph type="title"/>
          </p:nvPr>
        </p:nvSpPr>
        <p:spPr/>
        <p:txBody>
          <a:bodyPr/>
          <a:lstStyle/>
          <a:p>
            <a:r>
              <a:rPr lang="en-US" dirty="0" smtClean="0"/>
              <a:t>Quantitative Approaches:</a:t>
            </a:r>
            <a:br>
              <a:rPr lang="en-US" dirty="0" smtClean="0"/>
            </a:br>
            <a:r>
              <a:rPr lang="en-US" dirty="0" smtClean="0"/>
              <a:t>Linear Regression…</a:t>
            </a:r>
            <a:r>
              <a:rPr lang="en-US" sz="4000" dirty="0" smtClean="0"/>
              <a:t> </a:t>
            </a:r>
          </a:p>
        </p:txBody>
      </p:sp>
      <p:sp>
        <p:nvSpPr>
          <p:cNvPr id="23557" name="Rectangle 3"/>
          <p:cNvSpPr>
            <a:spLocks noGrp="1" noChangeArrowheads="1"/>
          </p:cNvSpPr>
          <p:nvPr>
            <p:ph type="body" idx="1"/>
          </p:nvPr>
        </p:nvSpPr>
        <p:spPr>
          <a:xfrm>
            <a:off x="304800" y="2017713"/>
            <a:ext cx="11635317" cy="4114800"/>
          </a:xfrm>
        </p:spPr>
        <p:txBody>
          <a:bodyPr/>
          <a:lstStyle/>
          <a:p>
            <a:pPr lvl="1" eaLnBrk="1" hangingPunct="1">
              <a:lnSpc>
                <a:spcPct val="90000"/>
              </a:lnSpc>
              <a:buFont typeface="Wingdings" pitchFamily="2" charset="2"/>
              <a:buNone/>
            </a:pPr>
            <a:endParaRPr lang="en-US" dirty="0" smtClean="0"/>
          </a:p>
          <a:p>
            <a:pPr eaLnBrk="1" hangingPunct="1">
              <a:lnSpc>
                <a:spcPct val="90000"/>
              </a:lnSpc>
            </a:pPr>
            <a:endParaRPr lang="en-US" dirty="0" smtClean="0"/>
          </a:p>
        </p:txBody>
      </p:sp>
      <p:sp>
        <p:nvSpPr>
          <p:cNvPr id="6" name="Rectangle 8"/>
          <p:cNvSpPr txBox="1">
            <a:spLocks noChangeArrowheads="1"/>
          </p:cNvSpPr>
          <p:nvPr/>
        </p:nvSpPr>
        <p:spPr>
          <a:xfrm>
            <a:off x="6860117" y="2017713"/>
            <a:ext cx="5080000" cy="41148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Identify</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r>
              <a:rPr kumimoji="0" lang="en-US" sz="2000" b="0" i="0" u="none" strike="noStrike" kern="1200" cap="none" spc="0" normalizeH="0" baseline="0" noProof="0" smtClean="0">
                <a:ln>
                  <a:noFill/>
                </a:ln>
                <a:solidFill>
                  <a:schemeClr val="tx1"/>
                </a:solidFill>
                <a:effectLst/>
                <a:uLnTx/>
                <a:uFillTx/>
                <a:latin typeface="+mn-lt"/>
                <a:ea typeface="+mn-ea"/>
                <a:cs typeface="+mn-cs"/>
              </a:rPr>
              <a:t>dependent </a:t>
            </a:r>
            <a:r>
              <a:rPr kumimoji="0" lang="en-US" sz="2000" b="1" i="0" u="none" strike="noStrike" kern="1200" cap="none" spc="0" normalizeH="0" baseline="0" noProof="0" smtClean="0">
                <a:ln>
                  <a:noFill/>
                </a:ln>
                <a:solidFill>
                  <a:schemeClr val="tx1"/>
                </a:solidFill>
                <a:effectLst/>
                <a:uLnTx/>
                <a:uFillTx/>
                <a:latin typeface="+mn-lt"/>
                <a:ea typeface="+mn-ea"/>
                <a:cs typeface="+mn-cs"/>
              </a:rPr>
              <a:t>(y)</a:t>
            </a:r>
            <a:r>
              <a:rPr kumimoji="0" lang="en-US" sz="2000" b="0" i="0" u="none" strike="noStrike" kern="1200" cap="none" spc="0" normalizeH="0" baseline="0" noProof="0" smtClean="0">
                <a:ln>
                  <a:noFill/>
                </a:ln>
                <a:solidFill>
                  <a:schemeClr val="tx1"/>
                </a:solidFill>
                <a:effectLst/>
                <a:uLnTx/>
                <a:uFillTx/>
                <a:latin typeface="+mn-lt"/>
                <a:ea typeface="+mn-ea"/>
                <a:cs typeface="+mn-cs"/>
              </a:rPr>
              <a:t> and independent </a:t>
            </a:r>
            <a:r>
              <a:rPr kumimoji="0" lang="en-US" sz="2000" b="1" i="0" u="none" strike="noStrike" kern="1200" cap="none" spc="0" normalizeH="0" baseline="0" noProof="0" smtClean="0">
                <a:ln>
                  <a:noFill/>
                </a:ln>
                <a:solidFill>
                  <a:schemeClr val="tx1"/>
                </a:solidFill>
                <a:effectLst/>
                <a:uLnTx/>
                <a:uFillTx/>
                <a:latin typeface="+mn-lt"/>
                <a:ea typeface="+mn-ea"/>
                <a:cs typeface="+mn-cs"/>
              </a:rPr>
              <a:t>(x)</a:t>
            </a:r>
            <a:r>
              <a:rPr kumimoji="0" lang="en-US" sz="2000" b="0" i="0" u="none" strike="noStrike" kern="1200" cap="none" spc="0" normalizeH="0" baseline="0" noProof="0" smtClean="0">
                <a:ln>
                  <a:noFill/>
                </a:ln>
                <a:solidFill>
                  <a:schemeClr val="tx1"/>
                </a:solidFill>
                <a:effectLst/>
                <a:uLnTx/>
                <a:uFillTx/>
                <a:latin typeface="+mn-lt"/>
                <a:ea typeface="+mn-ea"/>
                <a:cs typeface="+mn-cs"/>
              </a:rPr>
              <a:t> variables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Solve for the slope of the line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Solve for the y intercept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Develop your equation for the trend line </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 </a:t>
            </a:r>
            <a:r>
              <a:rPr kumimoji="0" lang="en-US" sz="2400" b="1" i="0" u="none" strike="noStrike" kern="1200" cap="none" spc="0" normalizeH="0" baseline="0" noProof="0" smtClean="0">
                <a:ln>
                  <a:noFill/>
                </a:ln>
                <a:solidFill>
                  <a:schemeClr val="tx1"/>
                </a:solidFill>
                <a:effectLst/>
                <a:uLnTx/>
                <a:uFillTx/>
                <a:latin typeface="+mn-lt"/>
                <a:ea typeface="+mn-ea"/>
                <a:cs typeface="+mn-cs"/>
              </a:rPr>
              <a:t>Y=a + bX</a:t>
            </a:r>
          </a:p>
        </p:txBody>
      </p:sp>
      <p:pic>
        <p:nvPicPr>
          <p:cNvPr id="7" name="Picture 14" descr="w0165-n"/>
          <p:cNvPicPr>
            <a:picLocks noChangeAspect="1" noChangeArrowheads="1"/>
          </p:cNvPicPr>
          <p:nvPr/>
        </p:nvPicPr>
        <p:blipFill>
          <a:blip r:embed="rId3"/>
          <a:srcRect/>
          <a:stretch>
            <a:fillRect/>
          </a:stretch>
        </p:blipFill>
        <p:spPr bwMode="auto">
          <a:xfrm>
            <a:off x="673100" y="1695450"/>
            <a:ext cx="5994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4294967295"/>
          </p:nvPr>
        </p:nvSpPr>
        <p:spPr>
          <a:xfrm>
            <a:off x="9389533" y="6243638"/>
            <a:ext cx="2540000" cy="457200"/>
          </a:xfrm>
          <a:prstGeom prst="rect">
            <a:avLst/>
          </a:prstGeom>
          <a:noFill/>
        </p:spPr>
        <p:txBody>
          <a:bodyPr/>
          <a:lstStyle/>
          <a:p>
            <a:fld id="{6199968F-CC05-4F03-B65E-2FC37674CEDC}" type="slidenum">
              <a:rPr lang="en-US"/>
              <a:pPr/>
              <a:t>19</a:t>
            </a:fld>
            <a:endParaRPr lang="en-US"/>
          </a:p>
        </p:txBody>
      </p:sp>
      <p:sp>
        <p:nvSpPr>
          <p:cNvPr id="23556" name="Rectangle 2"/>
          <p:cNvSpPr>
            <a:spLocks noGrp="1" noChangeArrowheads="1"/>
          </p:cNvSpPr>
          <p:nvPr>
            <p:ph type="title"/>
          </p:nvPr>
        </p:nvSpPr>
        <p:spPr/>
        <p:txBody>
          <a:bodyPr/>
          <a:lstStyle/>
          <a:p>
            <a:pPr eaLnBrk="1" hangingPunct="1"/>
            <a:r>
              <a:rPr lang="en-US" dirty="0" smtClean="0"/>
              <a:t>Quantitative Approaches:</a:t>
            </a:r>
            <a:br>
              <a:rPr lang="en-US" dirty="0" smtClean="0"/>
            </a:br>
            <a:r>
              <a:rPr lang="en-US" dirty="0" smtClean="0"/>
              <a:t>Linear Regression…</a:t>
            </a:r>
            <a:r>
              <a:rPr lang="en-US" sz="4000" dirty="0" smtClean="0"/>
              <a:t> </a:t>
            </a:r>
            <a:endParaRPr lang="en-US" sz="4000" dirty="0" smtClean="0"/>
          </a:p>
        </p:txBody>
      </p:sp>
      <p:sp>
        <p:nvSpPr>
          <p:cNvPr id="23557" name="Rectangle 3"/>
          <p:cNvSpPr>
            <a:spLocks noGrp="1" noChangeArrowheads="1"/>
          </p:cNvSpPr>
          <p:nvPr>
            <p:ph type="body" idx="1"/>
          </p:nvPr>
        </p:nvSpPr>
        <p:spPr>
          <a:xfrm>
            <a:off x="304800" y="1628775"/>
            <a:ext cx="11635317" cy="4503738"/>
          </a:xfrm>
        </p:spPr>
        <p:txBody>
          <a:bodyPr/>
          <a:lstStyle/>
          <a:p>
            <a:pPr lvl="1" eaLnBrk="1" hangingPunct="1">
              <a:lnSpc>
                <a:spcPct val="90000"/>
              </a:lnSpc>
              <a:buFont typeface="Wingdings" pitchFamily="2" charset="2"/>
              <a:buNone/>
            </a:pPr>
            <a:endParaRPr lang="en-US" dirty="0" smtClean="0"/>
          </a:p>
          <a:p>
            <a:pPr lvl="1" eaLnBrk="1" hangingPunct="1">
              <a:lnSpc>
                <a:spcPct val="90000"/>
              </a:lnSpc>
              <a:buFont typeface="Wingdings" pitchFamily="2" charset="2"/>
              <a:buNone/>
            </a:pPr>
            <a:endParaRPr lang="en-US" dirty="0" smtClean="0"/>
          </a:p>
          <a:p>
            <a:pPr lvl="1" eaLnBrk="1" hangingPunct="1">
              <a:lnSpc>
                <a:spcPct val="90000"/>
              </a:lnSpc>
              <a:buFont typeface="Wingdings" pitchFamily="2" charset="2"/>
              <a:buNone/>
            </a:pPr>
            <a:endParaRPr lang="en-US" dirty="0" smtClean="0"/>
          </a:p>
          <a:p>
            <a:pPr lvl="1" eaLnBrk="1" hangingPunct="1">
              <a:lnSpc>
                <a:spcPct val="90000"/>
              </a:lnSpc>
              <a:buFont typeface="Wingdings" pitchFamily="2" charset="2"/>
              <a:buNone/>
            </a:pPr>
            <a:endParaRPr lang="en-US" dirty="0" smtClean="0"/>
          </a:p>
        </p:txBody>
      </p:sp>
      <p:sp>
        <p:nvSpPr>
          <p:cNvPr id="8" name="Rectangle 7"/>
          <p:cNvSpPr/>
          <p:nvPr/>
        </p:nvSpPr>
        <p:spPr>
          <a:xfrm>
            <a:off x="838200" y="1600111"/>
            <a:ext cx="10296525" cy="923330"/>
          </a:xfrm>
          <a:prstGeom prst="rect">
            <a:avLst/>
          </a:prstGeom>
        </p:spPr>
        <p:txBody>
          <a:bodyPr wrap="square">
            <a:spAutoFit/>
          </a:bodyPr>
          <a:lstStyle/>
          <a:p>
            <a:r>
              <a:rPr lang="en-US" b="1" dirty="0" smtClean="0">
                <a:latin typeface="Palatino Linotype" pitchFamily="18" charset="0"/>
              </a:rPr>
              <a:t>Linear Regression Problem</a:t>
            </a:r>
            <a:r>
              <a:rPr lang="en-US" dirty="0" smtClean="0">
                <a:latin typeface="Palatino Linotype" pitchFamily="18" charset="0"/>
              </a:rPr>
              <a:t>: A maker of golf shirts has been tracking the relationship between sales and advertising dollars. Use linear regression to find out what sales might be if the company invested $53,000 in advertising next year.</a:t>
            </a:r>
            <a:endParaRPr lang="en-US" dirty="0">
              <a:latin typeface="Palatino Linotype" pitchFamily="18" charset="0"/>
            </a:endParaRPr>
          </a:p>
        </p:txBody>
      </p:sp>
      <p:graphicFrame>
        <p:nvGraphicFramePr>
          <p:cNvPr id="9" name="Object 147"/>
          <p:cNvGraphicFramePr>
            <a:graphicFrameLocks noChangeAspect="1"/>
          </p:cNvGraphicFramePr>
          <p:nvPr/>
        </p:nvGraphicFramePr>
        <p:xfrm>
          <a:off x="8035925" y="2649539"/>
          <a:ext cx="2844800" cy="985837"/>
        </p:xfrm>
        <a:graphic>
          <a:graphicData uri="http://schemas.openxmlformats.org/presentationml/2006/ole">
            <p:oleObj spid="_x0000_s91138" name="Equation" r:id="rId4" imgW="1180800" imgH="545760" progId="Equation.DSMT4">
              <p:embed/>
            </p:oleObj>
          </a:graphicData>
        </a:graphic>
      </p:graphicFrame>
      <p:graphicFrame>
        <p:nvGraphicFramePr>
          <p:cNvPr id="10" name="Group 143"/>
          <p:cNvGraphicFramePr>
            <a:graphicFrameLocks/>
          </p:cNvGraphicFramePr>
          <p:nvPr/>
        </p:nvGraphicFramePr>
        <p:xfrm>
          <a:off x="695325" y="2516822"/>
          <a:ext cx="6578601" cy="3654218"/>
        </p:xfrm>
        <a:graphic>
          <a:graphicData uri="http://schemas.openxmlformats.org/drawingml/2006/table">
            <a:tbl>
              <a:tblPr/>
              <a:tblGrid>
                <a:gridCol w="687397"/>
                <a:gridCol w="1288869"/>
                <a:gridCol w="1031095"/>
                <a:gridCol w="1031095"/>
                <a:gridCol w="859246"/>
                <a:gridCol w="1680899"/>
              </a:tblGrid>
              <a:tr h="597425">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Sales $ (Y)</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Adv.$ (X)</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XY</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X^2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Y^2</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130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4160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2304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16,900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151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52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7852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2704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22,801</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39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150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50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7500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2500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22,500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4</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55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8690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3025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24964</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5</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153.85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53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Tot</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589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189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28202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9253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87165</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Avg</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147.25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folHlink"/>
                          </a:solidFill>
                          <a:effectLst/>
                          <a:latin typeface="Tahoma" pitchFamily="34" charset="0"/>
                        </a:rPr>
                        <a:t>47.25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Object 150"/>
          <p:cNvGraphicFramePr>
            <a:graphicFrameLocks noChangeAspect="1"/>
          </p:cNvGraphicFramePr>
          <p:nvPr/>
        </p:nvGraphicFramePr>
        <p:xfrm>
          <a:off x="7559676" y="3795714"/>
          <a:ext cx="4455583" cy="2046287"/>
        </p:xfrm>
        <a:graphic>
          <a:graphicData uri="http://schemas.openxmlformats.org/presentationml/2006/ole">
            <p:oleObj spid="_x0000_s91139" name="Equation" r:id="rId5" imgW="2260440" imgH="13842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2362200"/>
            <a:ext cx="12192000" cy="1392238"/>
          </a:xfrm>
          <a:ln>
            <a:solidFill>
              <a:schemeClr val="bg2">
                <a:lumMod val="10000"/>
              </a:schemeClr>
            </a:solidFill>
          </a:ln>
        </p:spPr>
        <p:txBody>
          <a:bodyPr lIns="90488" tIns="44450" rIns="90488" bIns="44450"/>
          <a:lstStyle/>
          <a:p>
            <a:pPr algn="ctr">
              <a:defRPr/>
            </a:pPr>
            <a:r>
              <a:rPr lang="en-US" sz="6000" dirty="0" smtClean="0">
                <a:solidFill>
                  <a:srgbClr val="CE2700"/>
                </a:solidFill>
              </a:rPr>
              <a:t>1. Forecasting </a:t>
            </a:r>
            <a:endParaRPr lang="en-US" sz="6000" dirty="0" smtClean="0">
              <a:solidFill>
                <a:srgbClr val="2D8AD8"/>
              </a:solidFill>
            </a:endParaRPr>
          </a:p>
        </p:txBody>
      </p:sp>
      <p:sp>
        <p:nvSpPr>
          <p:cNvPr id="128003" name="Rectangle 3"/>
          <p:cNvSpPr>
            <a:spLocks noChangeArrowheads="1"/>
          </p:cNvSpPr>
          <p:nvPr/>
        </p:nvSpPr>
        <p:spPr bwMode="auto">
          <a:xfrm>
            <a:off x="0" y="2209801"/>
            <a:ext cx="12192000" cy="582613"/>
          </a:xfrm>
          <a:prstGeom prst="rect">
            <a:avLst/>
          </a:prstGeom>
          <a:noFill/>
          <a:ln w="12700">
            <a:solidFill>
              <a:schemeClr val="tx1">
                <a:lumMod val="75000"/>
                <a:lumOff val="25000"/>
              </a:schemeClr>
            </a:solidFill>
            <a:miter lim="800000"/>
            <a:headEnd/>
            <a:tailEnd/>
          </a:ln>
          <a:effectLst/>
        </p:spPr>
        <p:txBody>
          <a:bodyPr lIns="90488" tIns="44450" rIns="90488" bIns="44450">
            <a:spAutoFit/>
          </a:bodyPr>
          <a:lstStyle/>
          <a:p>
            <a:pPr algn="ctr">
              <a:defRPr/>
            </a:pPr>
            <a:endParaRPr lang="en-US" sz="3200" baseline="0" dirty="0">
              <a:solidFill>
                <a:srgbClr val="2D8AD8"/>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8000" y="228600"/>
            <a:ext cx="10363200" cy="1104900"/>
          </a:xfrm>
        </p:spPr>
        <p:txBody>
          <a:bodyPr/>
          <a:lstStyle/>
          <a:p>
            <a:r>
              <a:rPr lang="en-US" dirty="0" smtClean="0"/>
              <a:t>Quantitative Approaches</a:t>
            </a:r>
            <a:br>
              <a:rPr lang="en-US" dirty="0" smtClean="0"/>
            </a:br>
            <a:r>
              <a:rPr lang="en-US" dirty="0" smtClean="0"/>
              <a:t>ARIMA Method </a:t>
            </a:r>
          </a:p>
        </p:txBody>
      </p:sp>
      <p:sp>
        <p:nvSpPr>
          <p:cNvPr id="21507" name="Content Placeholder 2"/>
          <p:cNvSpPr>
            <a:spLocks noGrp="1"/>
          </p:cNvSpPr>
          <p:nvPr>
            <p:ph idx="1"/>
          </p:nvPr>
        </p:nvSpPr>
        <p:spPr>
          <a:xfrm>
            <a:off x="406400" y="1676400"/>
            <a:ext cx="11277600" cy="4267200"/>
          </a:xfrm>
        </p:spPr>
        <p:txBody>
          <a:bodyPr/>
          <a:lstStyle/>
          <a:p>
            <a:r>
              <a:rPr lang="en-US" dirty="0" smtClean="0">
                <a:solidFill>
                  <a:srgbClr val="FF0000"/>
                </a:solidFill>
              </a:rPr>
              <a:t>A</a:t>
            </a:r>
            <a:r>
              <a:rPr lang="en-US" dirty="0" smtClean="0"/>
              <a:t>uto </a:t>
            </a:r>
            <a:r>
              <a:rPr lang="en-US" dirty="0" smtClean="0">
                <a:solidFill>
                  <a:srgbClr val="FF0000"/>
                </a:solidFill>
              </a:rPr>
              <a:t>R</a:t>
            </a:r>
            <a:r>
              <a:rPr lang="en-US" dirty="0" smtClean="0"/>
              <a:t>egressive </a:t>
            </a:r>
            <a:r>
              <a:rPr lang="en-US" dirty="0" smtClean="0">
                <a:solidFill>
                  <a:srgbClr val="FF0000"/>
                </a:solidFill>
              </a:rPr>
              <a:t>I</a:t>
            </a:r>
            <a:r>
              <a:rPr lang="en-US" dirty="0" smtClean="0"/>
              <a:t>ntegrated </a:t>
            </a:r>
            <a:r>
              <a:rPr lang="en-US" dirty="0" smtClean="0">
                <a:solidFill>
                  <a:srgbClr val="FF0000"/>
                </a:solidFill>
              </a:rPr>
              <a:t>M</a:t>
            </a:r>
            <a:r>
              <a:rPr lang="en-US" dirty="0" smtClean="0"/>
              <a:t>oving </a:t>
            </a:r>
            <a:r>
              <a:rPr lang="en-US" dirty="0" smtClean="0">
                <a:solidFill>
                  <a:srgbClr val="FF0000"/>
                </a:solidFill>
              </a:rPr>
              <a:t>A</a:t>
            </a:r>
            <a:r>
              <a:rPr lang="en-US" dirty="0" smtClean="0"/>
              <a:t>verage is part of the </a:t>
            </a:r>
            <a:r>
              <a:rPr lang="en-US" dirty="0" smtClean="0">
                <a:cs typeface="Times New Roman" pitchFamily="18" charset="0"/>
              </a:rPr>
              <a:t>linear models</a:t>
            </a:r>
            <a:r>
              <a:rPr lang="en-US" dirty="0" smtClean="0">
                <a:solidFill>
                  <a:srgbClr val="0000CC"/>
                </a:solidFill>
                <a:cs typeface="Times New Roman" pitchFamily="18" charset="0"/>
              </a:rPr>
              <a:t> that is capable of representing </a:t>
            </a:r>
            <a:r>
              <a:rPr lang="en-US" dirty="0" smtClean="0"/>
              <a:t>both stationary and non-stationary time series.</a:t>
            </a:r>
          </a:p>
          <a:p>
            <a:endParaRPr lang="en-US" b="1" dirty="0" smtClean="0"/>
          </a:p>
          <a:p>
            <a:endParaRPr lang="en-US" dirty="0" smtClean="0"/>
          </a:p>
          <a:p>
            <a:endParaRPr lang="en-US" dirty="0" smtClean="0"/>
          </a:p>
          <a:p>
            <a:endParaRPr lang="en-US" dirty="0" smtClean="0"/>
          </a:p>
          <a:p>
            <a:endParaRPr lang="en-US" dirty="0" smtClean="0"/>
          </a:p>
          <a:p>
            <a:endParaRPr lang="en-US" dirty="0" smtClean="0"/>
          </a:p>
        </p:txBody>
      </p:sp>
      <p:sp>
        <p:nvSpPr>
          <p:cNvPr id="21508" name="Slide Number Placeholder 3"/>
          <p:cNvSpPr>
            <a:spLocks noGrp="1"/>
          </p:cNvSpPr>
          <p:nvPr>
            <p:ph type="sldNum" sz="quarter" idx="4294967295"/>
          </p:nvPr>
        </p:nvSpPr>
        <p:spPr>
          <a:xfrm>
            <a:off x="9144000" y="6172200"/>
            <a:ext cx="2540000" cy="457200"/>
          </a:xfrm>
          <a:prstGeom prst="rect">
            <a:avLst/>
          </a:prstGeom>
          <a:noFill/>
        </p:spPr>
        <p:txBody>
          <a:bodyPr/>
          <a:lstStyle/>
          <a:p>
            <a:fld id="{6BA20C85-06C9-4DD1-B2B0-2117A54BBA2D}" type="slidenum">
              <a:rPr lang="en-US" smtClean="0"/>
              <a:pPr/>
              <a:t>20</a:t>
            </a:fld>
            <a:endParaRPr lang="en-US" smtClean="0"/>
          </a:p>
        </p:txBody>
      </p:sp>
      <p:pic>
        <p:nvPicPr>
          <p:cNvPr id="21509" name="Picture 21"/>
          <p:cNvPicPr>
            <a:picLocks noChangeAspect="1" noChangeArrowheads="1"/>
          </p:cNvPicPr>
          <p:nvPr/>
        </p:nvPicPr>
        <p:blipFill>
          <a:blip r:embed="rId2"/>
          <a:srcRect/>
          <a:stretch>
            <a:fillRect/>
          </a:stretch>
        </p:blipFill>
        <p:spPr bwMode="auto">
          <a:xfrm>
            <a:off x="711200" y="2913064"/>
            <a:ext cx="8534400" cy="2725737"/>
          </a:xfrm>
          <a:prstGeom prst="rect">
            <a:avLst/>
          </a:prstGeom>
          <a:noFill/>
          <a:ln w="9525">
            <a:noFill/>
            <a:miter lim="800000"/>
            <a:headEnd/>
            <a:tailEnd/>
          </a:ln>
        </p:spPr>
      </p:pic>
      <p:sp>
        <p:nvSpPr>
          <p:cNvPr id="6" name="AutoShape 16"/>
          <p:cNvSpPr>
            <a:spLocks noChangeArrowheads="1"/>
          </p:cNvSpPr>
          <p:nvPr/>
        </p:nvSpPr>
        <p:spPr bwMode="auto">
          <a:xfrm>
            <a:off x="609600" y="5369561"/>
            <a:ext cx="10149840" cy="1083290"/>
          </a:xfrm>
          <a:prstGeom prst="foldedCorner">
            <a:avLst>
              <a:gd name="adj" fmla="val 12500"/>
            </a:avLst>
          </a:prstGeom>
          <a:solidFill>
            <a:srgbClr val="CCFF99"/>
          </a:solidFill>
          <a:ln w="9525">
            <a:solidFill>
              <a:schemeClr val="tx1"/>
            </a:solidFill>
            <a:round/>
            <a:headEnd/>
            <a:tailEnd/>
          </a:ln>
          <a:effectLst>
            <a:outerShdw dist="107763" dir="2700000" algn="ctr" rotWithShape="0">
              <a:schemeClr val="bg2">
                <a:alpha val="50000"/>
              </a:schemeClr>
            </a:outerShdw>
          </a:effectLst>
        </p:spPr>
        <p:txBody>
          <a:bodyPr wrap="square">
            <a:spAutoFit/>
          </a:bodyPr>
          <a:lstStyle/>
          <a:p>
            <a:pPr>
              <a:defRPr/>
            </a:pPr>
            <a:r>
              <a:rPr lang="en-US" sz="2800" dirty="0" smtClean="0"/>
              <a:t>Note </a:t>
            </a:r>
            <a:r>
              <a:rPr lang="en-US" sz="2800" dirty="0"/>
              <a:t>that </a:t>
            </a:r>
            <a:r>
              <a:rPr lang="en-US" sz="2800" dirty="0">
                <a:solidFill>
                  <a:srgbClr val="FF0000"/>
                </a:solidFill>
              </a:rPr>
              <a:t>stationary</a:t>
            </a:r>
            <a:r>
              <a:rPr lang="en-US" sz="2800" dirty="0"/>
              <a:t> processes vary about a fixed level, and </a:t>
            </a:r>
            <a:r>
              <a:rPr lang="en-US" sz="2800" dirty="0">
                <a:solidFill>
                  <a:srgbClr val="FF0000"/>
                </a:solidFill>
              </a:rPr>
              <a:t>non-stationary</a:t>
            </a:r>
            <a:r>
              <a:rPr lang="en-US" sz="2800" dirty="0"/>
              <a:t> processes have no natural constant mean level.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203200" y="152400"/>
            <a:ext cx="11480800" cy="1143000"/>
          </a:xfrm>
        </p:spPr>
        <p:txBody>
          <a:bodyPr>
            <a:normAutofit fontScale="90000"/>
          </a:bodyPr>
          <a:lstStyle/>
          <a:p>
            <a:r>
              <a:rPr lang="en-US" smtClean="0">
                <a:solidFill>
                  <a:srgbClr val="FF0000"/>
                </a:solidFill>
              </a:rPr>
              <a:t>AR</a:t>
            </a:r>
            <a:r>
              <a:rPr lang="en-US" smtClean="0"/>
              <a:t>IMA continued… </a:t>
            </a:r>
            <a:br>
              <a:rPr lang="en-US" smtClean="0"/>
            </a:br>
            <a:r>
              <a:rPr lang="en-US" smtClean="0"/>
              <a:t>Autoregressive Models </a:t>
            </a:r>
            <a:r>
              <a:rPr lang="en-US" smtClean="0">
                <a:solidFill>
                  <a:srgbClr val="FF0000"/>
                </a:solidFill>
              </a:rPr>
              <a:t>AR(p)</a:t>
            </a:r>
          </a:p>
        </p:txBody>
      </p:sp>
      <p:sp>
        <p:nvSpPr>
          <p:cNvPr id="4101" name="Text Placeholder 2"/>
          <p:cNvSpPr>
            <a:spLocks noGrp="1"/>
          </p:cNvSpPr>
          <p:nvPr>
            <p:ph type="body" sz="half" idx="1"/>
          </p:nvPr>
        </p:nvSpPr>
        <p:spPr>
          <a:xfrm>
            <a:off x="203200" y="1524000"/>
            <a:ext cx="11277600" cy="4572000"/>
          </a:xfrm>
        </p:spPr>
        <p:txBody>
          <a:bodyPr/>
          <a:lstStyle/>
          <a:p>
            <a:r>
              <a:rPr lang="en-US" dirty="0" smtClean="0"/>
              <a:t>It takes the form of</a:t>
            </a: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r>
              <a:rPr lang="en-US" dirty="0" smtClean="0">
                <a:cs typeface="Times New Roman" pitchFamily="18" charset="0"/>
              </a:rPr>
              <a:t>Autoregressive models</a:t>
            </a:r>
            <a:r>
              <a:rPr lang="en-US" dirty="0" smtClean="0">
                <a:solidFill>
                  <a:srgbClr val="0000CC"/>
                </a:solidFill>
                <a:cs typeface="Times New Roman" pitchFamily="18" charset="0"/>
              </a:rPr>
              <a:t> are appropriate for </a:t>
            </a:r>
            <a:r>
              <a:rPr lang="en-US" dirty="0" smtClean="0">
                <a:solidFill>
                  <a:srgbClr val="FF0000"/>
                </a:solidFill>
                <a:cs typeface="Times New Roman" pitchFamily="18" charset="0"/>
              </a:rPr>
              <a:t>stationary </a:t>
            </a:r>
            <a:r>
              <a:rPr lang="en-US" dirty="0" smtClean="0">
                <a:solidFill>
                  <a:srgbClr val="0000CC"/>
                </a:solidFill>
                <a:cs typeface="Times New Roman" pitchFamily="18" charset="0"/>
              </a:rPr>
              <a:t>time series, and the coefficient </a:t>
            </a:r>
            <a:r>
              <a:rPr lang="el-GR" dirty="0" smtClean="0">
                <a:solidFill>
                  <a:srgbClr val="FF0000"/>
                </a:solidFill>
                <a:latin typeface="Arial Unicode MS" pitchFamily="34" charset="-128"/>
                <a:ea typeface="Arial Unicode MS" pitchFamily="34" charset="-128"/>
                <a:cs typeface="Arial Unicode MS" pitchFamily="34" charset="-128"/>
              </a:rPr>
              <a:t>β</a:t>
            </a:r>
            <a:r>
              <a:rPr lang="es-ES" baseline="-25000" dirty="0" smtClean="0">
                <a:solidFill>
                  <a:srgbClr val="FF0000"/>
                </a:solidFill>
                <a:cs typeface="Arial" charset="0"/>
              </a:rPr>
              <a:t>0</a:t>
            </a:r>
            <a:r>
              <a:rPr lang="es-ES" dirty="0" smtClean="0">
                <a:solidFill>
                  <a:srgbClr val="0000CC"/>
                </a:solidFill>
                <a:cs typeface="Arial" charset="0"/>
              </a:rPr>
              <a:t> </a:t>
            </a:r>
            <a:r>
              <a:rPr lang="en-US" dirty="0" smtClean="0">
                <a:solidFill>
                  <a:srgbClr val="0000CC"/>
                </a:solidFill>
                <a:cs typeface="Arial" charset="0"/>
              </a:rPr>
              <a:t>is related to the </a:t>
            </a:r>
            <a:r>
              <a:rPr lang="en-US" dirty="0" smtClean="0">
                <a:cs typeface="Arial" charset="0"/>
              </a:rPr>
              <a:t>constant level</a:t>
            </a:r>
            <a:r>
              <a:rPr lang="en-US" dirty="0" smtClean="0">
                <a:solidFill>
                  <a:srgbClr val="0000CC"/>
                </a:solidFill>
                <a:cs typeface="Arial" charset="0"/>
              </a:rPr>
              <a:t> of the series.</a:t>
            </a:r>
          </a:p>
          <a:p>
            <a:endParaRPr lang="en-US" dirty="0" smtClean="0">
              <a:solidFill>
                <a:srgbClr val="0000CC"/>
              </a:solidFill>
              <a:cs typeface="Arial" charset="0"/>
            </a:endParaRPr>
          </a:p>
          <a:p>
            <a:endParaRPr lang="en-US" dirty="0" smtClean="0"/>
          </a:p>
          <a:p>
            <a:endParaRPr lang="en-US" dirty="0" smtClean="0"/>
          </a:p>
        </p:txBody>
      </p:sp>
      <p:sp>
        <p:nvSpPr>
          <p:cNvPr id="4102" name="Slide Number Placeholder 5"/>
          <p:cNvSpPr>
            <a:spLocks noGrp="1"/>
          </p:cNvSpPr>
          <p:nvPr>
            <p:ph type="sldNum" sz="quarter" idx="12"/>
          </p:nvPr>
        </p:nvSpPr>
        <p:spPr>
          <a:noFill/>
        </p:spPr>
        <p:txBody>
          <a:bodyPr/>
          <a:lstStyle/>
          <a:p>
            <a:fld id="{9729EB65-F466-4B13-90B9-A3B4EE8D8738}" type="slidenum">
              <a:rPr lang="en-US" smtClean="0"/>
              <a:pPr/>
              <a:t>21</a:t>
            </a:fld>
            <a:endParaRPr lang="en-US" smtClean="0"/>
          </a:p>
        </p:txBody>
      </p:sp>
      <p:graphicFrame>
        <p:nvGraphicFramePr>
          <p:cNvPr id="4098" name="Object 2"/>
          <p:cNvGraphicFramePr>
            <a:graphicFrameLocks noChangeAspect="1"/>
          </p:cNvGraphicFramePr>
          <p:nvPr>
            <p:ph sz="quarter" idx="2"/>
          </p:nvPr>
        </p:nvGraphicFramePr>
        <p:xfrm>
          <a:off x="5080000" y="1524000"/>
          <a:ext cx="6604000" cy="533400"/>
        </p:xfrm>
        <a:graphic>
          <a:graphicData uri="http://schemas.openxmlformats.org/presentationml/2006/ole">
            <p:oleObj spid="_x0000_s4098" name="Equation" r:id="rId3" imgW="2438280" imgH="241200" progId="Equation.DSMT4">
              <p:embed/>
            </p:oleObj>
          </a:graphicData>
        </a:graphic>
      </p:graphicFrame>
      <p:graphicFrame>
        <p:nvGraphicFramePr>
          <p:cNvPr id="4099" name="Object 3"/>
          <p:cNvGraphicFramePr>
            <a:graphicFrameLocks noChangeAspect="1"/>
          </p:cNvGraphicFramePr>
          <p:nvPr>
            <p:ph sz="quarter" idx="3"/>
          </p:nvPr>
        </p:nvGraphicFramePr>
        <p:xfrm>
          <a:off x="4673600" y="2133600"/>
          <a:ext cx="7112000" cy="1524000"/>
        </p:xfrm>
        <a:graphic>
          <a:graphicData uri="http://schemas.openxmlformats.org/presentationml/2006/ole">
            <p:oleObj spid="_x0000_s4099" name="Equation" r:id="rId4" imgW="3085920" imgH="914400" progId="Equation.DSMT4">
              <p:embed/>
            </p:oleObj>
          </a:graphicData>
        </a:graphic>
      </p:graphicFrame>
      <p:sp>
        <p:nvSpPr>
          <p:cNvPr id="9" name="AutoShape 9"/>
          <p:cNvSpPr>
            <a:spLocks noChangeArrowheads="1"/>
          </p:cNvSpPr>
          <p:nvPr/>
        </p:nvSpPr>
        <p:spPr bwMode="auto">
          <a:xfrm>
            <a:off x="508000" y="4572001"/>
            <a:ext cx="10972800" cy="1991856"/>
          </a:xfrm>
          <a:prstGeom prst="foldedCorner">
            <a:avLst>
              <a:gd name="adj" fmla="val 12500"/>
            </a:avLst>
          </a:prstGeom>
          <a:solidFill>
            <a:srgbClr val="CCFF99"/>
          </a:solidFill>
          <a:ln w="9525">
            <a:solidFill>
              <a:schemeClr val="tx1"/>
            </a:solidFill>
            <a:round/>
            <a:headEnd/>
            <a:tailEnd/>
          </a:ln>
          <a:effectLst>
            <a:outerShdw dist="107763" dir="2700000" algn="ctr" rotWithShape="0">
              <a:schemeClr val="bg2">
                <a:alpha val="50000"/>
              </a:schemeClr>
            </a:outerShdw>
          </a:effectLst>
        </p:spPr>
        <p:txBody>
          <a:bodyPr>
            <a:spAutoFit/>
          </a:bodyPr>
          <a:lstStyle/>
          <a:p>
            <a:pPr>
              <a:defRPr/>
            </a:pPr>
            <a:r>
              <a:rPr lang="en-US" sz="3600" dirty="0"/>
              <a:t>An </a:t>
            </a:r>
            <a:r>
              <a:rPr lang="en-US" sz="3600" dirty="0">
                <a:solidFill>
                  <a:srgbClr val="FF0000"/>
                </a:solidFill>
              </a:rPr>
              <a:t>AR(p) </a:t>
            </a:r>
            <a:r>
              <a:rPr lang="en-US" sz="3600" dirty="0"/>
              <a:t>model is a regression model </a:t>
            </a:r>
            <a:r>
              <a:rPr lang="en-US" sz="3600" dirty="0">
                <a:solidFill>
                  <a:srgbClr val="0070C0"/>
                </a:solidFill>
              </a:rPr>
              <a:t>with lagged values of the dependent variable in the independent variable positions</a:t>
            </a:r>
            <a:r>
              <a:rPr lang="en-US" sz="3600" dirty="0"/>
              <a:t>, hence the name autoregressive model.</a:t>
            </a:r>
          </a:p>
        </p:txBody>
      </p:sp>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a:xfrm>
            <a:off x="0" y="1"/>
            <a:ext cx="9544051" cy="1260475"/>
          </a:xfrm>
        </p:spPr>
        <p:txBody>
          <a:bodyPr>
            <a:normAutofit fontScale="90000"/>
          </a:bodyPr>
          <a:lstStyle/>
          <a:p>
            <a:r>
              <a:rPr lang="en-US" smtClean="0"/>
              <a:t>ARI</a:t>
            </a:r>
            <a:r>
              <a:rPr lang="en-US" smtClean="0">
                <a:solidFill>
                  <a:srgbClr val="FF0000"/>
                </a:solidFill>
              </a:rPr>
              <a:t>MA</a:t>
            </a:r>
            <a:r>
              <a:rPr lang="en-US" smtClean="0"/>
              <a:t> continued…</a:t>
            </a:r>
            <a:br>
              <a:rPr lang="en-US" smtClean="0"/>
            </a:br>
            <a:r>
              <a:rPr lang="en-US" smtClean="0"/>
              <a:t>Moving Average </a:t>
            </a:r>
            <a:r>
              <a:rPr lang="en-US" smtClean="0">
                <a:solidFill>
                  <a:srgbClr val="FF0000"/>
                </a:solidFill>
              </a:rPr>
              <a:t>MA(q)</a:t>
            </a:r>
          </a:p>
        </p:txBody>
      </p:sp>
      <p:sp>
        <p:nvSpPr>
          <p:cNvPr id="5125" name="Text Placeholder 2"/>
          <p:cNvSpPr>
            <a:spLocks noGrp="1"/>
          </p:cNvSpPr>
          <p:nvPr>
            <p:ph type="body" sz="half" idx="1"/>
          </p:nvPr>
        </p:nvSpPr>
        <p:spPr>
          <a:xfrm>
            <a:off x="609600" y="1524000"/>
            <a:ext cx="5791200" cy="4572000"/>
          </a:xfrm>
        </p:spPr>
        <p:txBody>
          <a:bodyPr/>
          <a:lstStyle/>
          <a:p>
            <a:r>
              <a:rPr lang="en-US" sz="2400" dirty="0" smtClean="0"/>
              <a:t>It takes a form</a:t>
            </a:r>
          </a:p>
          <a:p>
            <a:r>
              <a:rPr lang="en-US" sz="2400" dirty="0" smtClean="0"/>
              <a:t>An MA(q) model is a regression model with the dependent variable, </a:t>
            </a:r>
            <a:r>
              <a:rPr lang="en-US" sz="2400" dirty="0" err="1" smtClean="0"/>
              <a:t>Yt</a:t>
            </a:r>
            <a:r>
              <a:rPr lang="en-US" sz="2400" dirty="0" smtClean="0"/>
              <a:t>, depending on previous values of the errors rather than on the variable itself</a:t>
            </a:r>
            <a:r>
              <a:rPr lang="en-US" dirty="0" smtClean="0"/>
              <a:t>.</a:t>
            </a:r>
          </a:p>
          <a:p>
            <a:pPr>
              <a:buFont typeface="Monotype Sorts" pitchFamily="2" charset="2"/>
              <a:buNone/>
            </a:pPr>
            <a:endParaRPr lang="en-US" dirty="0" smtClean="0"/>
          </a:p>
          <a:p>
            <a:endParaRPr lang="en-US" dirty="0" smtClean="0"/>
          </a:p>
          <a:p>
            <a:endParaRPr lang="en-US" dirty="0" smtClean="0"/>
          </a:p>
          <a:p>
            <a:endParaRPr lang="en-US" dirty="0" smtClean="0"/>
          </a:p>
          <a:p>
            <a:endParaRPr lang="en-US" dirty="0" smtClean="0"/>
          </a:p>
        </p:txBody>
      </p:sp>
      <p:sp>
        <p:nvSpPr>
          <p:cNvPr id="5126" name="Slide Number Placeholder 5"/>
          <p:cNvSpPr>
            <a:spLocks noGrp="1"/>
          </p:cNvSpPr>
          <p:nvPr>
            <p:ph type="sldNum" sz="quarter" idx="12"/>
          </p:nvPr>
        </p:nvSpPr>
        <p:spPr>
          <a:noFill/>
        </p:spPr>
        <p:txBody>
          <a:bodyPr/>
          <a:lstStyle/>
          <a:p>
            <a:fld id="{5E354B10-3884-4D53-9C2D-DF8EA4B37F68}" type="slidenum">
              <a:rPr lang="en-US" smtClean="0"/>
              <a:pPr/>
              <a:t>22</a:t>
            </a:fld>
            <a:endParaRPr lang="en-US" smtClean="0"/>
          </a:p>
        </p:txBody>
      </p:sp>
      <p:graphicFrame>
        <p:nvGraphicFramePr>
          <p:cNvPr id="5122" name="Object 2"/>
          <p:cNvGraphicFramePr>
            <a:graphicFrameLocks noChangeAspect="1"/>
          </p:cNvGraphicFramePr>
          <p:nvPr>
            <p:ph sz="quarter" idx="2"/>
          </p:nvPr>
        </p:nvGraphicFramePr>
        <p:xfrm>
          <a:off x="4775200" y="1524000"/>
          <a:ext cx="6604000" cy="609600"/>
        </p:xfrm>
        <a:graphic>
          <a:graphicData uri="http://schemas.openxmlformats.org/presentationml/2006/ole">
            <p:oleObj spid="_x0000_s5122" name="Equation" r:id="rId3" imgW="2361960" imgH="241200" progId="Equation.DSMT4">
              <p:embed/>
            </p:oleObj>
          </a:graphicData>
        </a:graphic>
      </p:graphicFrame>
      <p:graphicFrame>
        <p:nvGraphicFramePr>
          <p:cNvPr id="5123" name="Object 3"/>
          <p:cNvGraphicFramePr>
            <a:graphicFrameLocks noChangeAspect="1"/>
          </p:cNvGraphicFramePr>
          <p:nvPr>
            <p:ph sz="quarter" idx="3"/>
          </p:nvPr>
        </p:nvGraphicFramePr>
        <p:xfrm>
          <a:off x="6096000" y="2362200"/>
          <a:ext cx="6096000" cy="1676400"/>
        </p:xfrm>
        <a:graphic>
          <a:graphicData uri="http://schemas.openxmlformats.org/presentationml/2006/ole">
            <p:oleObj spid="_x0000_s5123" name="Equation" r:id="rId4" imgW="2666880" imgH="914400" progId="Equation.DSMT4">
              <p:embed/>
            </p:oleObj>
          </a:graphicData>
        </a:graphic>
      </p:graphicFrame>
      <p:sp>
        <p:nvSpPr>
          <p:cNvPr id="11" name="AutoShape 9"/>
          <p:cNvSpPr txBox="1">
            <a:spLocks noChangeArrowheads="1"/>
          </p:cNvSpPr>
          <p:nvPr/>
        </p:nvSpPr>
        <p:spPr bwMode="auto">
          <a:xfrm>
            <a:off x="1016000" y="4419601"/>
            <a:ext cx="9855200" cy="1992585"/>
          </a:xfrm>
          <a:prstGeom prst="foldedCorner">
            <a:avLst>
              <a:gd name="adj" fmla="val 12500"/>
            </a:avLst>
          </a:prstGeom>
          <a:solidFill>
            <a:srgbClr val="CCFF99"/>
          </a:solidFill>
          <a:ln w="9525">
            <a:solidFill>
              <a:schemeClr val="tx1"/>
            </a:solidFill>
            <a:round/>
            <a:headEnd/>
            <a:tailEnd/>
          </a:ln>
          <a:effectLst>
            <a:outerShdw dist="107763" dir="2700000" algn="ctr" rotWithShape="0">
              <a:schemeClr val="bg2">
                <a:alpha val="50000"/>
              </a:schemeClr>
            </a:outerShdw>
          </a:effectLst>
        </p:spPr>
        <p:txBody>
          <a:bodyPr lIns="92075" tIns="46038" rIns="92075" bIns="46038">
            <a:spAutoFit/>
          </a:bodyPr>
          <a:lstStyle/>
          <a:p>
            <a:pPr marL="457200" indent="-457200" defTabSz="952500">
              <a:buClr>
                <a:srgbClr val="FF0000"/>
              </a:buClr>
              <a:buFont typeface="Arial" pitchFamily="34" charset="0"/>
              <a:buChar char="•"/>
              <a:defRPr/>
            </a:pPr>
            <a:r>
              <a:rPr lang="en-US" sz="3600" dirty="0">
                <a:cs typeface="Times New Roman" pitchFamily="18" charset="0"/>
              </a:rPr>
              <a:t>MA models</a:t>
            </a:r>
            <a:r>
              <a:rPr lang="en-US" sz="3600" dirty="0">
                <a:solidFill>
                  <a:srgbClr val="0000CC"/>
                </a:solidFill>
                <a:cs typeface="Times New Roman" pitchFamily="18" charset="0"/>
              </a:rPr>
              <a:t> are appropriate for </a:t>
            </a:r>
            <a:r>
              <a:rPr lang="en-US" sz="3600" dirty="0">
                <a:solidFill>
                  <a:srgbClr val="FF0000"/>
                </a:solidFill>
                <a:cs typeface="Times New Roman" pitchFamily="18" charset="0"/>
              </a:rPr>
              <a:t>stationary</a:t>
            </a:r>
            <a:r>
              <a:rPr lang="en-US" sz="3600" dirty="0">
                <a:solidFill>
                  <a:srgbClr val="0000CC"/>
                </a:solidFill>
                <a:cs typeface="Times New Roman" pitchFamily="18" charset="0"/>
              </a:rPr>
              <a:t> time series. The weights </a:t>
            </a:r>
            <a:r>
              <a:rPr lang="el-GR" sz="3600" dirty="0">
                <a:solidFill>
                  <a:srgbClr val="FF0000"/>
                </a:solidFill>
                <a:cs typeface="Arial" charset="0"/>
              </a:rPr>
              <a:t>ω</a:t>
            </a:r>
            <a:r>
              <a:rPr lang="es-ES" sz="3600" dirty="0">
                <a:solidFill>
                  <a:srgbClr val="FF0000"/>
                </a:solidFill>
                <a:cs typeface="Arial" charset="0"/>
              </a:rPr>
              <a:t>i</a:t>
            </a:r>
            <a:r>
              <a:rPr lang="es-ES" sz="3600" dirty="0">
                <a:solidFill>
                  <a:srgbClr val="0000CC"/>
                </a:solidFill>
                <a:cs typeface="Arial" charset="0"/>
              </a:rPr>
              <a:t> do </a:t>
            </a:r>
            <a:r>
              <a:rPr lang="en-US" sz="3600" dirty="0">
                <a:solidFill>
                  <a:srgbClr val="0000CC"/>
                </a:solidFill>
                <a:cs typeface="Arial" charset="0"/>
              </a:rPr>
              <a:t>not necessarily sum to 1 and may be positive or negative.</a:t>
            </a:r>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1117600" y="10160"/>
            <a:ext cx="9544051" cy="1412875"/>
          </a:xfrm>
        </p:spPr>
        <p:txBody>
          <a:bodyPr/>
          <a:lstStyle/>
          <a:p>
            <a:r>
              <a:rPr lang="en-US" smtClean="0">
                <a:solidFill>
                  <a:srgbClr val="FF0000"/>
                </a:solidFill>
                <a:latin typeface="Baskerville Old Face" pitchFamily="18" charset="0"/>
              </a:rPr>
              <a:t>AR</a:t>
            </a:r>
            <a:r>
              <a:rPr lang="en-US" smtClean="0">
                <a:latin typeface="Baskerville Old Face" pitchFamily="18" charset="0"/>
              </a:rPr>
              <a:t>I</a:t>
            </a:r>
            <a:r>
              <a:rPr lang="en-US" smtClean="0">
                <a:solidFill>
                  <a:srgbClr val="FF0000"/>
                </a:solidFill>
                <a:latin typeface="Baskerville Old Face" pitchFamily="18" charset="0"/>
              </a:rPr>
              <a:t>MA</a:t>
            </a:r>
            <a:r>
              <a:rPr lang="en-US" smtClean="0">
                <a:latin typeface="Baskerville Old Face" pitchFamily="18" charset="0"/>
              </a:rPr>
              <a:t> continued </a:t>
            </a:r>
            <a:br>
              <a:rPr lang="en-US" smtClean="0">
                <a:latin typeface="Baskerville Old Face" pitchFamily="18" charset="0"/>
              </a:rPr>
            </a:br>
            <a:r>
              <a:rPr lang="en-US" smtClean="0">
                <a:latin typeface="Baskerville Old Face" pitchFamily="18" charset="0"/>
              </a:rPr>
              <a:t>ARMA(p,q) Models</a:t>
            </a:r>
          </a:p>
        </p:txBody>
      </p:sp>
      <p:sp>
        <p:nvSpPr>
          <p:cNvPr id="6148" name="Text Placeholder 2"/>
          <p:cNvSpPr>
            <a:spLocks noGrp="1"/>
          </p:cNvSpPr>
          <p:nvPr>
            <p:ph type="body" sz="half" idx="1"/>
          </p:nvPr>
        </p:nvSpPr>
        <p:spPr>
          <a:xfrm>
            <a:off x="711200" y="1524000"/>
            <a:ext cx="10769600" cy="2819400"/>
          </a:xfrm>
        </p:spPr>
        <p:txBody>
          <a:bodyPr/>
          <a:lstStyle/>
          <a:p>
            <a:r>
              <a:rPr lang="en-US" sz="2400" dirty="0" smtClean="0">
                <a:solidFill>
                  <a:srgbClr val="0000CC"/>
                </a:solidFill>
                <a:latin typeface="Baskerville Old Face" pitchFamily="18" charset="0"/>
                <a:cs typeface="Times New Roman" pitchFamily="18" charset="0"/>
              </a:rPr>
              <a:t>A model with </a:t>
            </a:r>
            <a:r>
              <a:rPr lang="en-US" sz="2400" dirty="0" smtClean="0">
                <a:solidFill>
                  <a:srgbClr val="FF0000"/>
                </a:solidFill>
                <a:latin typeface="Baskerville Old Face" pitchFamily="18" charset="0"/>
                <a:cs typeface="Times New Roman" pitchFamily="18" charset="0"/>
              </a:rPr>
              <a:t>autoregressive</a:t>
            </a:r>
            <a:r>
              <a:rPr lang="en-US" sz="2400" dirty="0" smtClean="0">
                <a:solidFill>
                  <a:srgbClr val="0000CC"/>
                </a:solidFill>
                <a:latin typeface="Baskerville Old Face" pitchFamily="18" charset="0"/>
                <a:cs typeface="Times New Roman" pitchFamily="18" charset="0"/>
              </a:rPr>
              <a:t> terms can be combined with a model having </a:t>
            </a:r>
            <a:r>
              <a:rPr lang="en-US" sz="2400" dirty="0" smtClean="0">
                <a:solidFill>
                  <a:srgbClr val="FF0000"/>
                </a:solidFill>
                <a:latin typeface="Baskerville Old Face" pitchFamily="18" charset="0"/>
                <a:cs typeface="Times New Roman" pitchFamily="18" charset="0"/>
              </a:rPr>
              <a:t>moving average </a:t>
            </a:r>
            <a:r>
              <a:rPr lang="en-US" sz="2400" dirty="0" smtClean="0">
                <a:solidFill>
                  <a:srgbClr val="0000CC"/>
                </a:solidFill>
                <a:latin typeface="Baskerville Old Face" pitchFamily="18" charset="0"/>
                <a:cs typeface="Times New Roman" pitchFamily="18" charset="0"/>
              </a:rPr>
              <a:t>terms to get an </a:t>
            </a:r>
            <a:r>
              <a:rPr lang="en-US" sz="2400" dirty="0" smtClean="0">
                <a:solidFill>
                  <a:srgbClr val="FF0000"/>
                </a:solidFill>
                <a:latin typeface="Baskerville Old Face" pitchFamily="18" charset="0"/>
                <a:cs typeface="Times New Roman" pitchFamily="18" charset="0"/>
              </a:rPr>
              <a:t>ARMA(</a:t>
            </a:r>
            <a:r>
              <a:rPr lang="en-US" sz="2400" dirty="0" err="1" smtClean="0">
                <a:solidFill>
                  <a:srgbClr val="FF0000"/>
                </a:solidFill>
                <a:latin typeface="Baskerville Old Face" pitchFamily="18" charset="0"/>
                <a:cs typeface="Times New Roman" pitchFamily="18" charset="0"/>
              </a:rPr>
              <a:t>p,q</a:t>
            </a:r>
            <a:r>
              <a:rPr lang="en-US" sz="2400" dirty="0" smtClean="0">
                <a:solidFill>
                  <a:srgbClr val="FF0000"/>
                </a:solidFill>
                <a:latin typeface="Baskerville Old Face" pitchFamily="18" charset="0"/>
                <a:cs typeface="Times New Roman" pitchFamily="18" charset="0"/>
              </a:rPr>
              <a:t>)</a:t>
            </a:r>
            <a:r>
              <a:rPr lang="en-US" sz="2400" dirty="0" smtClean="0">
                <a:solidFill>
                  <a:srgbClr val="0000CC"/>
                </a:solidFill>
                <a:latin typeface="Baskerville Old Face" pitchFamily="18" charset="0"/>
                <a:cs typeface="Times New Roman" pitchFamily="18" charset="0"/>
              </a:rPr>
              <a:t> model:</a:t>
            </a:r>
          </a:p>
          <a:p>
            <a:endParaRPr lang="en-US" sz="2400" dirty="0" smtClean="0">
              <a:solidFill>
                <a:srgbClr val="0000CC"/>
              </a:solidFill>
              <a:latin typeface="Baskerville Old Face" pitchFamily="18" charset="0"/>
              <a:cs typeface="Times New Roman" pitchFamily="18" charset="0"/>
            </a:endParaRPr>
          </a:p>
          <a:p>
            <a:r>
              <a:rPr lang="en-US" sz="2400" dirty="0" smtClean="0">
                <a:latin typeface="Baskerville Old Face" pitchFamily="18" charset="0"/>
                <a:cs typeface="Times New Roman" pitchFamily="18" charset="0"/>
              </a:rPr>
              <a:t>ARMA(</a:t>
            </a:r>
            <a:r>
              <a:rPr lang="en-US" sz="2400" dirty="0" err="1" smtClean="0">
                <a:latin typeface="Baskerville Old Face" pitchFamily="18" charset="0"/>
                <a:cs typeface="Times New Roman" pitchFamily="18" charset="0"/>
              </a:rPr>
              <a:t>p,q</a:t>
            </a:r>
            <a:r>
              <a:rPr lang="en-US" sz="2400" dirty="0" smtClean="0">
                <a:latin typeface="Baskerville Old Face" pitchFamily="18" charset="0"/>
                <a:cs typeface="Times New Roman" pitchFamily="18" charset="0"/>
              </a:rPr>
              <a:t>)</a:t>
            </a:r>
            <a:r>
              <a:rPr lang="en-US" sz="2400" dirty="0" smtClean="0">
                <a:solidFill>
                  <a:srgbClr val="0000CC"/>
                </a:solidFill>
                <a:latin typeface="Baskerville Old Face" pitchFamily="18" charset="0"/>
                <a:cs typeface="Times New Roman" pitchFamily="18" charset="0"/>
              </a:rPr>
              <a:t> models can describe a wide variety of behaviors for </a:t>
            </a:r>
            <a:r>
              <a:rPr lang="en-US" sz="2400" dirty="0" smtClean="0">
                <a:solidFill>
                  <a:srgbClr val="FF0000"/>
                </a:solidFill>
                <a:latin typeface="Baskerville Old Face" pitchFamily="18" charset="0"/>
                <a:cs typeface="Times New Roman" pitchFamily="18" charset="0"/>
              </a:rPr>
              <a:t>stationary</a:t>
            </a:r>
            <a:r>
              <a:rPr lang="en-US" sz="2400" dirty="0" smtClean="0">
                <a:solidFill>
                  <a:srgbClr val="0000CC"/>
                </a:solidFill>
                <a:latin typeface="Baskerville Old Face" pitchFamily="18" charset="0"/>
                <a:cs typeface="Times New Roman" pitchFamily="18" charset="0"/>
              </a:rPr>
              <a:t> time series.</a:t>
            </a:r>
          </a:p>
          <a:p>
            <a:endParaRPr lang="en-US" dirty="0" smtClean="0">
              <a:latin typeface="Baskerville Old Face" pitchFamily="18" charset="0"/>
            </a:endParaRPr>
          </a:p>
        </p:txBody>
      </p:sp>
      <p:sp>
        <p:nvSpPr>
          <p:cNvPr id="6149" name="Slide Number Placeholder 5"/>
          <p:cNvSpPr>
            <a:spLocks noGrp="1"/>
          </p:cNvSpPr>
          <p:nvPr>
            <p:ph type="sldNum" sz="quarter" idx="12"/>
          </p:nvPr>
        </p:nvSpPr>
        <p:spPr>
          <a:noFill/>
        </p:spPr>
        <p:txBody>
          <a:bodyPr/>
          <a:lstStyle/>
          <a:p>
            <a:fld id="{EB576D0A-47BD-40F5-8168-6D9207091788}" type="slidenum">
              <a:rPr lang="en-US" smtClean="0"/>
              <a:pPr/>
              <a:t>23</a:t>
            </a:fld>
            <a:endParaRPr lang="en-US" smtClean="0"/>
          </a:p>
        </p:txBody>
      </p:sp>
      <p:graphicFrame>
        <p:nvGraphicFramePr>
          <p:cNvPr id="6146" name="Object 2"/>
          <p:cNvGraphicFramePr>
            <a:graphicFrameLocks noChangeAspect="1"/>
          </p:cNvGraphicFramePr>
          <p:nvPr>
            <p:ph sz="quarter" idx="2"/>
          </p:nvPr>
        </p:nvGraphicFramePr>
        <p:xfrm>
          <a:off x="2641600" y="2336800"/>
          <a:ext cx="9042400" cy="457200"/>
        </p:xfrm>
        <a:graphic>
          <a:graphicData uri="http://schemas.openxmlformats.org/presentationml/2006/ole">
            <p:oleObj spid="_x0000_s6146" name="Equation" r:id="rId3" imgW="4114800" imgH="241200" progId="Equation.DSMT4">
              <p:embed/>
            </p:oleObj>
          </a:graphicData>
        </a:graphic>
      </p:graphicFrame>
      <p:sp>
        <p:nvSpPr>
          <p:cNvPr id="8" name="AutoShape 9"/>
          <p:cNvSpPr>
            <a:spLocks noGrp="1" noChangeArrowheads="1"/>
          </p:cNvSpPr>
          <p:nvPr>
            <p:ph sz="quarter" idx="3"/>
          </p:nvPr>
        </p:nvSpPr>
        <p:spPr>
          <a:xfrm>
            <a:off x="1117600" y="3962400"/>
            <a:ext cx="10769600" cy="1531938"/>
          </a:xfrm>
          <a:prstGeom prst="foldedCorner">
            <a:avLst>
              <a:gd name="adj" fmla="val 12500"/>
            </a:avLst>
          </a:prstGeom>
          <a:solidFill>
            <a:srgbClr val="CCFF99"/>
          </a:solidFill>
          <a:ln>
            <a:solidFill>
              <a:schemeClr val="tx1"/>
            </a:solidFill>
            <a:round/>
          </a:ln>
          <a:effectLst>
            <a:outerShdw dist="107763" dir="2700000" algn="ctr" rotWithShape="0">
              <a:schemeClr val="bg2">
                <a:alpha val="50000"/>
              </a:schemeClr>
            </a:outerShdw>
          </a:effectLst>
        </p:spPr>
        <p:txBody>
          <a:bodyPr>
            <a:spAutoFit/>
          </a:bodyPr>
          <a:lstStyle/>
          <a:p>
            <a:pPr>
              <a:defRPr/>
            </a:pPr>
            <a:r>
              <a:rPr lang="en-US" sz="2400" dirty="0">
                <a:latin typeface="Baskerville Old Face" pitchFamily="18" charset="0"/>
              </a:rPr>
              <a:t>Note that:</a:t>
            </a:r>
          </a:p>
          <a:p>
            <a:pPr>
              <a:buFontTx/>
              <a:buChar char="•"/>
              <a:defRPr/>
            </a:pPr>
            <a:r>
              <a:rPr lang="en-US" sz="2400" dirty="0">
                <a:latin typeface="Baskerville Old Face" pitchFamily="18" charset="0"/>
              </a:rPr>
              <a:t> ARMA(p,0) = AR(p)</a:t>
            </a:r>
          </a:p>
          <a:p>
            <a:pPr>
              <a:buFontTx/>
              <a:buChar char="•"/>
              <a:defRPr/>
            </a:pPr>
            <a:r>
              <a:rPr lang="en-US" sz="2400" dirty="0">
                <a:latin typeface="Baskerville Old Face" pitchFamily="18" charset="0"/>
              </a:rPr>
              <a:t> ARMA(0,q) = MA(q)</a:t>
            </a:r>
          </a:p>
        </p:txBody>
      </p:sp>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25120" y="162560"/>
            <a:ext cx="9544051" cy="1412875"/>
          </a:xfrm>
        </p:spPr>
        <p:txBody>
          <a:bodyPr/>
          <a:lstStyle/>
          <a:p>
            <a:r>
              <a:rPr lang="en-US" dirty="0" smtClean="0"/>
              <a:t>ARIMA continued </a:t>
            </a:r>
            <a:br>
              <a:rPr lang="en-US" dirty="0" smtClean="0"/>
            </a:br>
            <a:r>
              <a:rPr lang="en-US" dirty="0" smtClean="0"/>
              <a:t>ARIMA(</a:t>
            </a:r>
            <a:r>
              <a:rPr lang="en-US" dirty="0" err="1" smtClean="0"/>
              <a:t>p,d,q</a:t>
            </a:r>
            <a:r>
              <a:rPr lang="en-US" dirty="0" smtClean="0"/>
              <a:t>) Models</a:t>
            </a:r>
          </a:p>
        </p:txBody>
      </p:sp>
      <p:sp>
        <p:nvSpPr>
          <p:cNvPr id="22531" name="Text Placeholder 2"/>
          <p:cNvSpPr>
            <a:spLocks noGrp="1"/>
          </p:cNvSpPr>
          <p:nvPr>
            <p:ph type="body" sz="half" idx="1"/>
          </p:nvPr>
        </p:nvSpPr>
        <p:spPr>
          <a:xfrm>
            <a:off x="304800" y="1524000"/>
            <a:ext cx="11480800" cy="3505200"/>
          </a:xfrm>
        </p:spPr>
        <p:txBody>
          <a:bodyPr/>
          <a:lstStyle/>
          <a:p>
            <a:r>
              <a:rPr lang="en-US" sz="2400" smtClean="0">
                <a:cs typeface="Times New Roman" pitchFamily="18" charset="0"/>
              </a:rPr>
              <a:t>Models for non-stationary series are called </a:t>
            </a:r>
            <a:r>
              <a:rPr lang="en-US" sz="2400" smtClean="0">
                <a:solidFill>
                  <a:srgbClr val="FF0000"/>
                </a:solidFill>
                <a:cs typeface="Times New Roman" pitchFamily="18" charset="0"/>
              </a:rPr>
              <a:t>Autoregressive Integrated Moving Average</a:t>
            </a:r>
            <a:r>
              <a:rPr lang="en-US" sz="2400" smtClean="0">
                <a:solidFill>
                  <a:srgbClr val="0000CC"/>
                </a:solidFill>
                <a:cs typeface="Times New Roman" pitchFamily="18" charset="0"/>
              </a:rPr>
              <a:t> models, or </a:t>
            </a:r>
            <a:r>
              <a:rPr lang="en-US" sz="2400" smtClean="0">
                <a:solidFill>
                  <a:srgbClr val="FF0000"/>
                </a:solidFill>
                <a:cs typeface="Times New Roman" pitchFamily="18" charset="0"/>
              </a:rPr>
              <a:t>ARIMA(p,d,q)</a:t>
            </a:r>
            <a:r>
              <a:rPr lang="en-US" sz="2400" smtClean="0">
                <a:solidFill>
                  <a:srgbClr val="0000CC"/>
                </a:solidFill>
                <a:cs typeface="Times New Roman" pitchFamily="18" charset="0"/>
              </a:rPr>
              <a:t>, where </a:t>
            </a:r>
            <a:r>
              <a:rPr lang="en-US" sz="2400" smtClean="0">
                <a:solidFill>
                  <a:srgbClr val="FF0000"/>
                </a:solidFill>
                <a:cs typeface="Times New Roman" pitchFamily="18" charset="0"/>
              </a:rPr>
              <a:t>d</a:t>
            </a:r>
            <a:r>
              <a:rPr lang="en-US" sz="2400" smtClean="0">
                <a:solidFill>
                  <a:srgbClr val="0000CC"/>
                </a:solidFill>
                <a:cs typeface="Times New Roman" pitchFamily="18" charset="0"/>
              </a:rPr>
              <a:t> indicates the amount of differencing.</a:t>
            </a:r>
          </a:p>
          <a:p>
            <a:r>
              <a:rPr lang="en-US" sz="2400" smtClean="0">
                <a:cs typeface="Times New Roman" pitchFamily="18" charset="0"/>
              </a:rPr>
              <a:t>The first step in model identification is to determine whether the series is </a:t>
            </a:r>
            <a:r>
              <a:rPr lang="en-US" sz="2400" smtClean="0">
                <a:solidFill>
                  <a:srgbClr val="FF0000"/>
                </a:solidFill>
                <a:cs typeface="Times New Roman" pitchFamily="18" charset="0"/>
              </a:rPr>
              <a:t>stationary</a:t>
            </a:r>
            <a:r>
              <a:rPr lang="en-US" sz="2400" smtClean="0">
                <a:solidFill>
                  <a:srgbClr val="0000CC"/>
                </a:solidFill>
                <a:cs typeface="Times New Roman" pitchFamily="18" charset="0"/>
              </a:rPr>
              <a:t>. </a:t>
            </a:r>
          </a:p>
          <a:p>
            <a:r>
              <a:rPr lang="en-US" sz="2400" smtClean="0">
                <a:solidFill>
                  <a:srgbClr val="0000CC"/>
                </a:solidFill>
                <a:cs typeface="Times New Roman" pitchFamily="18" charset="0"/>
              </a:rPr>
              <a:t>If the series is </a:t>
            </a:r>
            <a:r>
              <a:rPr lang="en-US" sz="2400" smtClean="0">
                <a:cs typeface="Times New Roman" pitchFamily="18" charset="0"/>
              </a:rPr>
              <a:t>not stationary</a:t>
            </a:r>
            <a:r>
              <a:rPr lang="en-US" sz="2400" smtClean="0">
                <a:solidFill>
                  <a:srgbClr val="0000CC"/>
                </a:solidFill>
                <a:cs typeface="Times New Roman" pitchFamily="18" charset="0"/>
              </a:rPr>
              <a:t>, it can often be converted to a stationary series by </a:t>
            </a:r>
            <a:r>
              <a:rPr lang="en-US" sz="2400" smtClean="0">
                <a:solidFill>
                  <a:srgbClr val="FF0000"/>
                </a:solidFill>
                <a:cs typeface="Times New Roman" pitchFamily="18" charset="0"/>
              </a:rPr>
              <a:t>differencing</a:t>
            </a:r>
            <a:r>
              <a:rPr lang="en-US" sz="2400" smtClean="0">
                <a:solidFill>
                  <a:srgbClr val="0000CC"/>
                </a:solidFill>
                <a:cs typeface="Times New Roman" pitchFamily="18" charset="0"/>
              </a:rPr>
              <a:t>: the original series is replaced by a series of differences and an ARMA model is then specified for the differenced series (in effect, the analyst is modeling changes rather than levels).</a:t>
            </a:r>
          </a:p>
          <a:p>
            <a:pPr>
              <a:buFont typeface="Monotype Sorts" pitchFamily="2" charset="2"/>
              <a:buNone/>
            </a:pPr>
            <a:endParaRPr lang="en-US" sz="2400" smtClean="0">
              <a:solidFill>
                <a:srgbClr val="0000CC"/>
              </a:solidFill>
              <a:cs typeface="Times New Roman" pitchFamily="18" charset="0"/>
            </a:endParaRPr>
          </a:p>
          <a:p>
            <a:pPr>
              <a:buFont typeface="Monotype Sorts" pitchFamily="2" charset="2"/>
              <a:buNone/>
            </a:pPr>
            <a:endParaRPr lang="en-US" smtClean="0">
              <a:solidFill>
                <a:srgbClr val="0000CC"/>
              </a:solidFill>
              <a:cs typeface="Times New Roman" pitchFamily="18" charset="0"/>
            </a:endParaRPr>
          </a:p>
          <a:p>
            <a:endParaRPr lang="en-US" smtClean="0"/>
          </a:p>
        </p:txBody>
      </p:sp>
      <p:sp>
        <p:nvSpPr>
          <p:cNvPr id="22532" name="Slide Number Placeholder 5"/>
          <p:cNvSpPr>
            <a:spLocks noGrp="1"/>
          </p:cNvSpPr>
          <p:nvPr>
            <p:ph type="sldNum" sz="quarter" idx="12"/>
          </p:nvPr>
        </p:nvSpPr>
        <p:spPr>
          <a:noFill/>
        </p:spPr>
        <p:txBody>
          <a:bodyPr/>
          <a:lstStyle/>
          <a:p>
            <a:fld id="{68119167-F51E-4DDE-AE7F-8DCAC4B24B69}" type="slidenum">
              <a:rPr lang="en-US" smtClean="0"/>
              <a:pPr/>
              <a:t>24</a:t>
            </a:fld>
            <a:endParaRPr lang="en-US" smtClean="0"/>
          </a:p>
        </p:txBody>
      </p:sp>
    </p:spTree>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p:txBody>
          <a:bodyPr/>
          <a:lstStyle/>
          <a:p>
            <a:r>
              <a:rPr lang="en-US" smtClean="0"/>
              <a:t>Quantitative Approaches</a:t>
            </a:r>
            <a:br>
              <a:rPr lang="en-US" smtClean="0"/>
            </a:br>
            <a:r>
              <a:rPr lang="en-US" smtClean="0"/>
              <a:t>Two stage EWMA</a:t>
            </a:r>
          </a:p>
        </p:txBody>
      </p:sp>
      <p:sp>
        <p:nvSpPr>
          <p:cNvPr id="7173" name="Slide Number Placeholder 3"/>
          <p:cNvSpPr>
            <a:spLocks noGrp="1"/>
          </p:cNvSpPr>
          <p:nvPr>
            <p:ph type="sldNum" sz="quarter" idx="4294967295"/>
          </p:nvPr>
        </p:nvSpPr>
        <p:spPr>
          <a:xfrm>
            <a:off x="9144000" y="6172200"/>
            <a:ext cx="2540000" cy="457200"/>
          </a:xfrm>
          <a:prstGeom prst="rect">
            <a:avLst/>
          </a:prstGeom>
          <a:noFill/>
        </p:spPr>
        <p:txBody>
          <a:bodyPr/>
          <a:lstStyle/>
          <a:p>
            <a:fld id="{A1981961-9E56-4411-A724-70B66821A46A}" type="slidenum">
              <a:rPr lang="en-US" smtClean="0"/>
              <a:pPr/>
              <a:t>25</a:t>
            </a:fld>
            <a:endParaRPr lang="en-US" smtClean="0"/>
          </a:p>
        </p:txBody>
      </p:sp>
      <p:sp>
        <p:nvSpPr>
          <p:cNvPr id="7174" name="Content Placeholder 5"/>
          <p:cNvSpPr>
            <a:spLocks noGrp="1"/>
          </p:cNvSpPr>
          <p:nvPr>
            <p:ph idx="1"/>
          </p:nvPr>
        </p:nvSpPr>
        <p:spPr>
          <a:xfrm>
            <a:off x="508000" y="1676400"/>
            <a:ext cx="11277600" cy="4419600"/>
          </a:xfrm>
        </p:spPr>
        <p:txBody>
          <a:bodyPr/>
          <a:lstStyle/>
          <a:p>
            <a:r>
              <a:rPr lang="en-US" dirty="0" smtClean="0"/>
              <a:t>Stage one </a:t>
            </a:r>
          </a:p>
          <a:p>
            <a:endParaRPr lang="en-US" dirty="0" smtClean="0"/>
          </a:p>
          <a:p>
            <a:endParaRPr lang="en-US" dirty="0" smtClean="0"/>
          </a:p>
          <a:p>
            <a:endParaRPr lang="en-US" dirty="0" smtClean="0"/>
          </a:p>
          <a:p>
            <a:r>
              <a:rPr lang="en-US" dirty="0" smtClean="0"/>
              <a:t>Stage 2  </a:t>
            </a:r>
          </a:p>
          <a:p>
            <a:endParaRPr lang="en-US" dirty="0" smtClean="0"/>
          </a:p>
        </p:txBody>
      </p:sp>
      <p:graphicFrame>
        <p:nvGraphicFramePr>
          <p:cNvPr id="7170" name="Object 5"/>
          <p:cNvGraphicFramePr>
            <a:graphicFrameLocks noChangeAspect="1"/>
          </p:cNvGraphicFramePr>
          <p:nvPr/>
        </p:nvGraphicFramePr>
        <p:xfrm>
          <a:off x="3597275" y="1763713"/>
          <a:ext cx="3962400" cy="2873375"/>
        </p:xfrm>
        <a:graphic>
          <a:graphicData uri="http://schemas.openxmlformats.org/presentationml/2006/ole">
            <p:oleObj spid="_x0000_s7170" name="Equation" r:id="rId3" imgW="1574640" imgH="1257120" progId="Equation.DSMT4">
              <p:embed/>
            </p:oleObj>
          </a:graphicData>
        </a:graphic>
      </p:graphicFrame>
      <p:graphicFrame>
        <p:nvGraphicFramePr>
          <p:cNvPr id="7171" name="Object 6"/>
          <p:cNvGraphicFramePr>
            <a:graphicFrameLocks noChangeAspect="1"/>
          </p:cNvGraphicFramePr>
          <p:nvPr/>
        </p:nvGraphicFramePr>
        <p:xfrm>
          <a:off x="7740650" y="4943475"/>
          <a:ext cx="2092325" cy="685800"/>
        </p:xfrm>
        <a:graphic>
          <a:graphicData uri="http://schemas.openxmlformats.org/presentationml/2006/ole">
            <p:oleObj spid="_x0000_s7171" name="Equation" r:id="rId4" imgW="825480" imgH="228600" progId="Equation.DSMT4">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p:txBody>
          <a:bodyPr/>
          <a:lstStyle/>
          <a:p>
            <a:r>
              <a:rPr lang="en-US" dirty="0" smtClean="0">
                <a:latin typeface="Baskerville Old Face" pitchFamily="18" charset="0"/>
              </a:rPr>
              <a:t>Measures of Forecast Error</a:t>
            </a:r>
            <a:endParaRPr lang="en-US" dirty="0" smtClean="0"/>
          </a:p>
        </p:txBody>
      </p:sp>
      <p:sp>
        <p:nvSpPr>
          <p:cNvPr id="18" name="Rectangle 2"/>
          <p:cNvSpPr txBox="1">
            <a:spLocks noChangeArrowheads="1"/>
          </p:cNvSpPr>
          <p:nvPr/>
        </p:nvSpPr>
        <p:spPr>
          <a:xfrm>
            <a:off x="508001" y="2880360"/>
            <a:ext cx="6760633" cy="914400"/>
          </a:xfrm>
          <a:prstGeom prst="rect">
            <a:avLst/>
          </a:prstGeom>
          <a:ln w="12700"/>
        </p:spPr>
        <p:txBody>
          <a:bodyPr vert="horz" lIns="90475" tIns="44444" rIns="90475" bIns="44444" rtlCol="0">
            <a:normAutofit/>
          </a:bodyPr>
          <a:lstStyle/>
          <a:p>
            <a:pPr marL="533400" marR="0" lvl="0" indent="-533400" algn="l" defTabSz="914400" rtl="0" eaLnBrk="1" fontAlgn="auto" latinLnBrk="0" hangingPunct="1">
              <a:lnSpc>
                <a:spcPct val="90000"/>
              </a:lnSpc>
              <a:spcBef>
                <a:spcPct val="411000"/>
              </a:spcBef>
              <a:spcAft>
                <a:spcPts val="0"/>
              </a:spcAft>
              <a:buClrTx/>
              <a:buSzTx/>
              <a:buFont typeface="Monotype Sorts" pitchFamily="2" charset="2"/>
              <a:buNone/>
              <a:tabLst/>
              <a:defRPr/>
            </a:pPr>
            <a:r>
              <a:rPr kumimoji="0" lang="en-US" sz="3200" b="1" i="0" u="none" strike="noStrike" kern="1200" cap="none" spc="0" normalizeH="0" baseline="-25000" noProof="0" smtClean="0">
                <a:ln>
                  <a:noFill/>
                </a:ln>
                <a:solidFill>
                  <a:schemeClr val="tx1"/>
                </a:solidFill>
                <a:effectLst/>
                <a:uLnTx/>
                <a:uFillTx/>
                <a:latin typeface="Baskerville Old Face" pitchFamily="18" charset="0"/>
                <a:ea typeface="+mn-ea"/>
                <a:cs typeface="+mn-cs"/>
              </a:rPr>
              <a:t>B. MSE = Mean Squared Error</a:t>
            </a:r>
          </a:p>
          <a:p>
            <a:pPr marL="533400" marR="0" lvl="0" indent="-533400" algn="l" defTabSz="914400" rtl="0" eaLnBrk="1" fontAlgn="auto" latinLnBrk="0" hangingPunct="1">
              <a:lnSpc>
                <a:spcPct val="90000"/>
              </a:lnSpc>
              <a:spcBef>
                <a:spcPct val="411000"/>
              </a:spcBef>
              <a:spcAft>
                <a:spcPts val="0"/>
              </a:spcAft>
              <a:buClrTx/>
              <a:buSzTx/>
              <a:buFont typeface="Monotype Sorts" pitchFamily="2" charset="2"/>
              <a:buNone/>
              <a:tabLst/>
              <a:defRPr/>
            </a:pPr>
            <a:endParaRPr kumimoji="0" lang="en-US" sz="3200" b="1" i="0" u="none" strike="noStrike" kern="1200" cap="none" spc="0" normalizeH="0" baseline="-25000" noProof="0" dirty="0" smtClean="0">
              <a:ln>
                <a:noFill/>
              </a:ln>
              <a:solidFill>
                <a:schemeClr val="tx1"/>
              </a:solidFill>
              <a:effectLst/>
              <a:uLnTx/>
              <a:uFillTx/>
              <a:latin typeface="Baskerville Old Face" pitchFamily="18" charset="0"/>
              <a:ea typeface="+mn-ea"/>
              <a:cs typeface="+mn-cs"/>
            </a:endParaRPr>
          </a:p>
        </p:txBody>
      </p:sp>
      <p:graphicFrame>
        <p:nvGraphicFramePr>
          <p:cNvPr id="19" name="Object 2"/>
          <p:cNvGraphicFramePr>
            <a:graphicFrameLocks/>
          </p:cNvGraphicFramePr>
          <p:nvPr/>
        </p:nvGraphicFramePr>
        <p:xfrm>
          <a:off x="4521200" y="2570481"/>
          <a:ext cx="3149600" cy="981075"/>
        </p:xfrm>
        <a:graphic>
          <a:graphicData uri="http://schemas.openxmlformats.org/presentationml/2006/ole">
            <p:oleObj spid="_x0000_s9224" name="Equation" r:id="rId3" imgW="1231560" imgH="634680" progId="Equation.DSMT4">
              <p:embed/>
            </p:oleObj>
          </a:graphicData>
        </a:graphic>
      </p:graphicFrame>
      <p:graphicFrame>
        <p:nvGraphicFramePr>
          <p:cNvPr id="20" name="Object 3"/>
          <p:cNvGraphicFramePr>
            <a:graphicFrameLocks/>
          </p:cNvGraphicFramePr>
          <p:nvPr/>
        </p:nvGraphicFramePr>
        <p:xfrm>
          <a:off x="7244080" y="1630680"/>
          <a:ext cx="2336800" cy="838200"/>
        </p:xfrm>
        <a:graphic>
          <a:graphicData uri="http://schemas.openxmlformats.org/presentationml/2006/ole">
            <p:oleObj spid="_x0000_s9225" name="Equation" r:id="rId4" imgW="3095280" imgH="1500120" progId="Equation.DSMT4">
              <p:embed/>
            </p:oleObj>
          </a:graphicData>
        </a:graphic>
      </p:graphicFrame>
      <p:sp>
        <p:nvSpPr>
          <p:cNvPr id="21" name="Rectangle 12"/>
          <p:cNvSpPr>
            <a:spLocks noChangeArrowheads="1"/>
          </p:cNvSpPr>
          <p:nvPr/>
        </p:nvSpPr>
        <p:spPr bwMode="auto">
          <a:xfrm>
            <a:off x="508000" y="5547360"/>
            <a:ext cx="8636000" cy="609600"/>
          </a:xfrm>
          <a:prstGeom prst="rect">
            <a:avLst/>
          </a:prstGeom>
          <a:noFill/>
          <a:ln w="9525">
            <a:noFill/>
            <a:miter lim="800000"/>
            <a:headEnd/>
            <a:tailEnd/>
          </a:ln>
        </p:spPr>
        <p:txBody>
          <a:bodyPr lIns="90488" tIns="44450" rIns="90488" bIns="44450"/>
          <a:lstStyle/>
          <a:p>
            <a:pPr marL="447675" indent="-447675">
              <a:lnSpc>
                <a:spcPct val="90000"/>
              </a:lnSpc>
              <a:spcBef>
                <a:spcPct val="20000"/>
              </a:spcBef>
            </a:pPr>
            <a:endParaRPr lang="en-US" sz="4000" i="1">
              <a:solidFill>
                <a:schemeClr val="accent1"/>
              </a:solidFill>
              <a:latin typeface="Baskerville Old Face" pitchFamily="18" charset="0"/>
            </a:endParaRPr>
          </a:p>
        </p:txBody>
      </p:sp>
      <p:graphicFrame>
        <p:nvGraphicFramePr>
          <p:cNvPr id="22" name="Object 4"/>
          <p:cNvGraphicFramePr>
            <a:graphicFrameLocks/>
          </p:cNvGraphicFramePr>
          <p:nvPr/>
        </p:nvGraphicFramePr>
        <p:xfrm>
          <a:off x="6146800" y="3865880"/>
          <a:ext cx="3352800" cy="381000"/>
        </p:xfrm>
        <a:graphic>
          <a:graphicData uri="http://schemas.openxmlformats.org/presentationml/2006/ole">
            <p:oleObj spid="_x0000_s9226" name="Equation" r:id="rId5" imgW="1054080" imgH="228600" progId="Equation.DSMT4">
              <p:embed/>
            </p:oleObj>
          </a:graphicData>
        </a:graphic>
      </p:graphicFrame>
      <p:sp>
        <p:nvSpPr>
          <p:cNvPr id="23" name="Rectangle 19"/>
          <p:cNvSpPr>
            <a:spLocks noChangeArrowheads="1"/>
          </p:cNvSpPr>
          <p:nvPr/>
        </p:nvSpPr>
        <p:spPr bwMode="auto">
          <a:xfrm>
            <a:off x="152400" y="3789680"/>
            <a:ext cx="6096000" cy="762000"/>
          </a:xfrm>
          <a:prstGeom prst="rect">
            <a:avLst/>
          </a:prstGeom>
          <a:noFill/>
          <a:ln w="12700">
            <a:noFill/>
            <a:miter lim="800000"/>
            <a:headEnd/>
            <a:tailEnd/>
          </a:ln>
        </p:spPr>
        <p:txBody>
          <a:bodyPr lIns="90475" tIns="44444" rIns="90475" bIns="44444"/>
          <a:lstStyle/>
          <a:p>
            <a:pPr marL="533400" indent="-533400" eaLnBrk="1" hangingPunct="1">
              <a:lnSpc>
                <a:spcPct val="90000"/>
              </a:lnSpc>
              <a:spcBef>
                <a:spcPct val="411000"/>
              </a:spcBef>
            </a:pPr>
            <a:r>
              <a:rPr lang="en-US" sz="2800" b="1" dirty="0">
                <a:latin typeface="Baskerville Old Face" pitchFamily="18" charset="0"/>
              </a:rPr>
              <a:t>C. RMSE = Root Mean Squared Error</a:t>
            </a:r>
          </a:p>
        </p:txBody>
      </p:sp>
      <p:sp>
        <p:nvSpPr>
          <p:cNvPr id="24" name="Rectangle 21"/>
          <p:cNvSpPr>
            <a:spLocks noChangeArrowheads="1"/>
          </p:cNvSpPr>
          <p:nvPr/>
        </p:nvSpPr>
        <p:spPr bwMode="auto">
          <a:xfrm>
            <a:off x="406400" y="1813560"/>
            <a:ext cx="6705600" cy="609600"/>
          </a:xfrm>
          <a:prstGeom prst="rect">
            <a:avLst/>
          </a:prstGeom>
          <a:noFill/>
          <a:ln w="12700">
            <a:noFill/>
            <a:miter lim="800000"/>
            <a:headEnd/>
            <a:tailEnd/>
          </a:ln>
        </p:spPr>
        <p:txBody>
          <a:bodyPr lIns="90475" tIns="44444" rIns="90475" bIns="44444"/>
          <a:lstStyle/>
          <a:p>
            <a:pPr marL="533400" indent="-533400" eaLnBrk="1" hangingPunct="1">
              <a:spcBef>
                <a:spcPct val="411000"/>
              </a:spcBef>
            </a:pPr>
            <a:r>
              <a:rPr lang="en-US" sz="3200" b="1" dirty="0">
                <a:latin typeface="Baskerville Old Face" pitchFamily="18" charset="0"/>
              </a:rPr>
              <a:t>A.</a:t>
            </a:r>
            <a:r>
              <a:rPr lang="en-US" sz="3200" b="1" baseline="0" dirty="0">
                <a:latin typeface="Baskerville Old Face" pitchFamily="18" charset="0"/>
              </a:rPr>
              <a:t> </a:t>
            </a:r>
            <a:r>
              <a:rPr lang="en-US" sz="3200" b="1" dirty="0">
                <a:latin typeface="Baskerville Old Face" pitchFamily="18" charset="0"/>
              </a:rPr>
              <a:t>MAD = Mean Absolute Deviation</a:t>
            </a:r>
          </a:p>
        </p:txBody>
      </p:sp>
      <p:sp>
        <p:nvSpPr>
          <p:cNvPr id="25" name="Rectangle 11"/>
          <p:cNvSpPr>
            <a:spLocks noChangeArrowheads="1"/>
          </p:cNvSpPr>
          <p:nvPr/>
        </p:nvSpPr>
        <p:spPr bwMode="auto">
          <a:xfrm rot="10800000" flipV="1">
            <a:off x="1062567" y="5695632"/>
            <a:ext cx="7135284" cy="341632"/>
          </a:xfrm>
          <a:prstGeom prst="rect">
            <a:avLst/>
          </a:prstGeom>
          <a:noFill/>
          <a:ln w="9525">
            <a:noFill/>
            <a:miter lim="800000"/>
            <a:headEnd/>
            <a:tailEnd/>
          </a:ln>
        </p:spPr>
        <p:txBody>
          <a:bodyPr>
            <a:spAutoFit/>
          </a:bodyPr>
          <a:lstStyle/>
          <a:p>
            <a:pPr marL="447675" indent="-447675">
              <a:lnSpc>
                <a:spcPct val="90000"/>
              </a:lnSpc>
              <a:spcBef>
                <a:spcPct val="20000"/>
              </a:spcBef>
            </a:pPr>
            <a:r>
              <a:rPr lang="en-US" baseline="0" dirty="0">
                <a:solidFill>
                  <a:srgbClr val="990000"/>
                </a:solidFill>
                <a:latin typeface="Baskerville Old Face" pitchFamily="18" charset="0"/>
              </a:rPr>
              <a:t>Ideal value =0 (</a:t>
            </a:r>
            <a:r>
              <a:rPr lang="en-US" baseline="0" dirty="0" err="1">
                <a:solidFill>
                  <a:srgbClr val="990000"/>
                </a:solidFill>
                <a:latin typeface="Baskerville Old Face" pitchFamily="18" charset="0"/>
              </a:rPr>
              <a:t>i.e</a:t>
            </a:r>
            <a:r>
              <a:rPr lang="en-US" baseline="0" dirty="0">
                <a:solidFill>
                  <a:srgbClr val="990000"/>
                </a:solidFill>
                <a:latin typeface="Baskerville Old Face" pitchFamily="18" charset="0"/>
              </a:rPr>
              <a:t> no forecasting error)</a:t>
            </a:r>
            <a:endParaRPr lang="en-US" i="1" dirty="0">
              <a:solidFill>
                <a:schemeClr val="accent1"/>
              </a:solidFill>
              <a:latin typeface="Baskerville Old Face" pitchFamily="18" charset="0"/>
            </a:endParaRPr>
          </a:p>
        </p:txBody>
      </p:sp>
      <p:sp>
        <p:nvSpPr>
          <p:cNvPr id="26" name="Rectangle 21"/>
          <p:cNvSpPr>
            <a:spLocks noChangeArrowheads="1"/>
          </p:cNvSpPr>
          <p:nvPr/>
        </p:nvSpPr>
        <p:spPr bwMode="auto">
          <a:xfrm>
            <a:off x="274320" y="4780280"/>
            <a:ext cx="6705600" cy="609600"/>
          </a:xfrm>
          <a:prstGeom prst="rect">
            <a:avLst/>
          </a:prstGeom>
          <a:noFill/>
          <a:ln w="12700">
            <a:noFill/>
            <a:miter lim="800000"/>
            <a:headEnd/>
            <a:tailEnd/>
          </a:ln>
        </p:spPr>
        <p:txBody>
          <a:bodyPr lIns="90475" tIns="44444" rIns="90475" bIns="44444"/>
          <a:lstStyle/>
          <a:p>
            <a:pPr marL="533400" indent="-533400" eaLnBrk="1" hangingPunct="1">
              <a:spcBef>
                <a:spcPct val="411000"/>
              </a:spcBef>
            </a:pPr>
            <a:r>
              <a:rPr lang="en-US" sz="2800" b="1" dirty="0">
                <a:latin typeface="Baskerville Old Face" pitchFamily="18" charset="0"/>
              </a:rPr>
              <a:t>D.</a:t>
            </a:r>
            <a:r>
              <a:rPr lang="en-US" sz="2800" b="1" baseline="0" dirty="0">
                <a:latin typeface="Baskerville Old Face" pitchFamily="18" charset="0"/>
              </a:rPr>
              <a:t> </a:t>
            </a:r>
            <a:r>
              <a:rPr lang="en-US" sz="2800" b="1" dirty="0">
                <a:latin typeface="Baskerville Old Face" pitchFamily="18" charset="0"/>
              </a:rPr>
              <a:t>MPE = Mean Percentage Error</a:t>
            </a:r>
          </a:p>
        </p:txBody>
      </p:sp>
      <p:graphicFrame>
        <p:nvGraphicFramePr>
          <p:cNvPr id="27" name="Object 13"/>
          <p:cNvGraphicFramePr>
            <a:graphicFrameLocks noChangeAspect="1"/>
          </p:cNvGraphicFramePr>
          <p:nvPr/>
        </p:nvGraphicFramePr>
        <p:xfrm>
          <a:off x="5496560" y="4607560"/>
          <a:ext cx="2844800" cy="1066800"/>
        </p:xfrm>
        <a:graphic>
          <a:graphicData uri="http://schemas.openxmlformats.org/presentationml/2006/ole">
            <p:oleObj spid="_x0000_s9227" name="Equation" r:id="rId6" imgW="1320480" imgH="64764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endCondLst>
                                    <p:cond evt="begin" delay="0">
                                      <p:tn val="17"/>
                                    </p:cond>
                                  </p:end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2362200"/>
            <a:ext cx="12192000" cy="1392238"/>
          </a:xfrm>
          <a:ln>
            <a:solidFill>
              <a:schemeClr val="bg2">
                <a:lumMod val="10000"/>
              </a:schemeClr>
            </a:solidFill>
          </a:ln>
        </p:spPr>
        <p:txBody>
          <a:bodyPr lIns="90488" tIns="44450" rIns="90488" bIns="44450"/>
          <a:lstStyle/>
          <a:p>
            <a:pPr algn="ctr">
              <a:defRPr/>
            </a:pPr>
            <a:r>
              <a:rPr lang="en-US" sz="6000" dirty="0" smtClean="0">
                <a:solidFill>
                  <a:srgbClr val="CE2700"/>
                </a:solidFill>
              </a:rPr>
              <a:t>2. Aggregate Production Planning </a:t>
            </a:r>
            <a:endParaRPr lang="en-US" sz="6000" dirty="0" smtClean="0">
              <a:solidFill>
                <a:srgbClr val="2D8AD8"/>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sz="4000" smtClean="0"/>
              <a:t>The Role of the Aggregate Plan</a:t>
            </a:r>
          </a:p>
        </p:txBody>
      </p:sp>
      <p:pic>
        <p:nvPicPr>
          <p:cNvPr id="8195" name="Picture 9" descr="w0092-n"/>
          <p:cNvPicPr>
            <a:picLocks noGrp="1" noChangeAspect="1" noChangeArrowheads="1"/>
          </p:cNvPicPr>
          <p:nvPr>
            <p:ph idx="1"/>
          </p:nvPr>
        </p:nvPicPr>
        <p:blipFill>
          <a:blip r:embed="rId3"/>
          <a:srcRect/>
          <a:stretch>
            <a:fillRect/>
          </a:stretch>
        </p:blipFill>
        <p:spPr>
          <a:xfrm>
            <a:off x="711200" y="1645920"/>
            <a:ext cx="10871200" cy="50292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900" smtClean="0"/>
              <a:t>Aggregate Planning</a:t>
            </a:r>
          </a:p>
        </p:txBody>
      </p:sp>
      <p:sp>
        <p:nvSpPr>
          <p:cNvPr id="9219" name="Rectangle 3"/>
          <p:cNvSpPr>
            <a:spLocks noGrp="1" noChangeArrowheads="1"/>
          </p:cNvSpPr>
          <p:nvPr>
            <p:ph type="body" idx="1"/>
          </p:nvPr>
        </p:nvSpPr>
        <p:spPr>
          <a:xfrm>
            <a:off x="812800" y="1828800"/>
            <a:ext cx="11074400" cy="4724400"/>
          </a:xfrm>
        </p:spPr>
        <p:txBody>
          <a:bodyPr/>
          <a:lstStyle/>
          <a:p>
            <a:pPr eaLnBrk="1" hangingPunct="1"/>
            <a:r>
              <a:rPr lang="en-US" smtClean="0"/>
              <a:t>Based on composite (representative) products:</a:t>
            </a:r>
          </a:p>
          <a:p>
            <a:pPr lvl="1" eaLnBrk="1" hangingPunct="1"/>
            <a:r>
              <a:rPr lang="en-US" smtClean="0"/>
              <a:t>Simplifies calculations</a:t>
            </a:r>
          </a:p>
          <a:p>
            <a:pPr lvl="1" eaLnBrk="1" hangingPunct="1"/>
            <a:r>
              <a:rPr lang="en-US" smtClean="0"/>
              <a:t>Forecasts for grouped items are more accurate</a:t>
            </a:r>
          </a:p>
          <a:p>
            <a:pPr eaLnBrk="1" hangingPunct="1"/>
            <a:r>
              <a:rPr lang="en-US" smtClean="0"/>
              <a:t>Considers trade-offs between holding inventory &amp; short-term capacity based on workforce</a:t>
            </a: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4294967295"/>
          </p:nvPr>
        </p:nvSpPr>
        <p:spPr>
          <a:xfrm>
            <a:off x="9144000" y="6172200"/>
            <a:ext cx="2540000" cy="457200"/>
          </a:xfrm>
          <a:prstGeom prst="rect">
            <a:avLst/>
          </a:prstGeom>
          <a:noFill/>
        </p:spPr>
        <p:txBody>
          <a:bodyPr/>
          <a:lstStyle/>
          <a:p>
            <a:fld id="{E431A69B-F014-4ACF-B0E4-96081901E215}" type="slidenum">
              <a:rPr lang="en-US" smtClean="0"/>
              <a:pPr/>
              <a:t>3</a:t>
            </a:fld>
            <a:endParaRPr lang="en-US" smtClean="0"/>
          </a:p>
        </p:txBody>
      </p:sp>
      <p:sp>
        <p:nvSpPr>
          <p:cNvPr id="13315" name="Rectangle 2"/>
          <p:cNvSpPr>
            <a:spLocks noGrp="1" noChangeArrowheads="1"/>
          </p:cNvSpPr>
          <p:nvPr>
            <p:ph type="title"/>
          </p:nvPr>
        </p:nvSpPr>
        <p:spPr>
          <a:noFill/>
        </p:spPr>
        <p:txBody>
          <a:bodyPr/>
          <a:lstStyle/>
          <a:p>
            <a:r>
              <a:rPr lang="en-US" b="1" smtClean="0"/>
              <a:t>Topics </a:t>
            </a:r>
          </a:p>
        </p:txBody>
      </p:sp>
      <p:sp>
        <p:nvSpPr>
          <p:cNvPr id="13316" name="Rectangle 3"/>
          <p:cNvSpPr>
            <a:spLocks noGrp="1" noChangeArrowheads="1"/>
          </p:cNvSpPr>
          <p:nvPr>
            <p:ph type="body" idx="1"/>
          </p:nvPr>
        </p:nvSpPr>
        <p:spPr>
          <a:xfrm>
            <a:off x="2235200" y="1676400"/>
            <a:ext cx="6096000" cy="4419600"/>
          </a:xfrm>
          <a:noFill/>
        </p:spPr>
        <p:txBody>
          <a:bodyPr/>
          <a:lstStyle/>
          <a:p>
            <a:pPr>
              <a:lnSpc>
                <a:spcPct val="200000"/>
              </a:lnSpc>
            </a:pPr>
            <a:r>
              <a:rPr lang="en-US" smtClean="0"/>
              <a:t>Overview of forecasting</a:t>
            </a:r>
          </a:p>
          <a:p>
            <a:pPr>
              <a:lnSpc>
                <a:spcPct val="200000"/>
              </a:lnSpc>
            </a:pPr>
            <a:r>
              <a:rPr lang="en-US" smtClean="0"/>
              <a:t>Forecasting methods </a:t>
            </a:r>
          </a:p>
          <a:p>
            <a:pPr>
              <a:lnSpc>
                <a:spcPct val="200000"/>
              </a:lnSpc>
            </a:pPr>
            <a:r>
              <a:rPr lang="en-US" smtClean="0"/>
              <a:t>Forecasting Errors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Aggregate Production Planning</a:t>
            </a:r>
          </a:p>
        </p:txBody>
      </p:sp>
      <p:sp>
        <p:nvSpPr>
          <p:cNvPr id="10243" name="Rectangle 3"/>
          <p:cNvSpPr>
            <a:spLocks noGrp="1" noChangeArrowheads="1"/>
          </p:cNvSpPr>
          <p:nvPr>
            <p:ph type="body" idx="1"/>
          </p:nvPr>
        </p:nvSpPr>
        <p:spPr>
          <a:xfrm>
            <a:off x="812800" y="1828800"/>
            <a:ext cx="11379200" cy="5029200"/>
          </a:xfrm>
        </p:spPr>
        <p:txBody>
          <a:bodyPr/>
          <a:lstStyle/>
          <a:p>
            <a:pPr eaLnBrk="1" hangingPunct="1"/>
            <a:r>
              <a:rPr lang="en-US" smtClean="0"/>
              <a:t>Purpose: specify the combination of production rate, workforce level, and inventory on-hand that satisfies the forecasted demand at the lowest cost.</a:t>
            </a:r>
          </a:p>
          <a:p>
            <a:pPr lvl="1" eaLnBrk="1" hangingPunct="1"/>
            <a:r>
              <a:rPr lang="en-US" smtClean="0"/>
              <a:t>Production rate: quantity of product produced per unit of time (autos/day).</a:t>
            </a:r>
          </a:p>
          <a:p>
            <a:pPr lvl="1" eaLnBrk="1" hangingPunct="1"/>
            <a:r>
              <a:rPr lang="en-US" smtClean="0"/>
              <a:t>Workforce level: number of workers required to meet a specific level of output.</a:t>
            </a:r>
          </a:p>
          <a:p>
            <a:pPr lvl="1" eaLnBrk="1" hangingPunct="1"/>
            <a:r>
              <a:rPr lang="en-US" smtClean="0"/>
              <a:t>Inventory on hand: unsold units carried over from one period to the next.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612776"/>
            <a:ext cx="12192000" cy="582613"/>
          </a:xfrm>
          <a:prstGeom prst="rect">
            <a:avLst/>
          </a:prstGeom>
          <a:noFill/>
          <a:ln w="9525">
            <a:noFill/>
            <a:miter lim="800000"/>
            <a:headEnd/>
            <a:tailEnd/>
          </a:ln>
        </p:spPr>
        <p:txBody>
          <a:bodyPr lIns="92075" tIns="46038" rIns="92075" bIns="46038" anchor="ctr"/>
          <a:lstStyle/>
          <a:p>
            <a:pPr eaLnBrk="1" hangingPunct="1"/>
            <a:endParaRPr lang="en-US" sz="3200">
              <a:solidFill>
                <a:schemeClr val="tx2"/>
              </a:solidFill>
            </a:endParaRPr>
          </a:p>
        </p:txBody>
      </p:sp>
      <p:sp>
        <p:nvSpPr>
          <p:cNvPr id="11267" name="Text Box 3"/>
          <p:cNvSpPr txBox="1">
            <a:spLocks noChangeArrowheads="1"/>
          </p:cNvSpPr>
          <p:nvPr/>
        </p:nvSpPr>
        <p:spPr bwMode="auto">
          <a:xfrm>
            <a:off x="16933" y="6305550"/>
            <a:ext cx="1278467"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Book Antiqua" pitchFamily="18" charset="0"/>
              </a:rPr>
              <a:t>13-6</a:t>
            </a:r>
            <a:endParaRPr lang="en-US" sz="1600">
              <a:latin typeface="Times New Roman" pitchFamily="18" charset="0"/>
            </a:endParaRPr>
          </a:p>
        </p:txBody>
      </p:sp>
      <p:sp>
        <p:nvSpPr>
          <p:cNvPr id="11268" name="Rectangle 4"/>
          <p:cNvSpPr>
            <a:spLocks noGrp="1" noChangeArrowheads="1"/>
          </p:cNvSpPr>
          <p:nvPr>
            <p:ph type="title"/>
          </p:nvPr>
        </p:nvSpPr>
        <p:spPr/>
        <p:txBody>
          <a:bodyPr/>
          <a:lstStyle/>
          <a:p>
            <a:pPr eaLnBrk="1" hangingPunct="1"/>
            <a:r>
              <a:rPr lang="en-US" b="1" smtClean="0"/>
              <a:t>Managing Demand</a:t>
            </a:r>
          </a:p>
        </p:txBody>
      </p:sp>
      <p:sp>
        <p:nvSpPr>
          <p:cNvPr id="11269" name="Rectangle 5"/>
          <p:cNvSpPr>
            <a:spLocks noGrp="1" noChangeArrowheads="1"/>
          </p:cNvSpPr>
          <p:nvPr>
            <p:ph type="body" idx="1"/>
          </p:nvPr>
        </p:nvSpPr>
        <p:spPr>
          <a:xfrm>
            <a:off x="812800" y="1828800"/>
            <a:ext cx="11074400" cy="4724400"/>
          </a:xfrm>
        </p:spPr>
        <p:txBody>
          <a:bodyPr/>
          <a:lstStyle/>
          <a:p>
            <a:pPr eaLnBrk="1" hangingPunct="1"/>
            <a:r>
              <a:rPr lang="en-US" sz="3100" smtClean="0"/>
              <a:t>Pricing</a:t>
            </a:r>
          </a:p>
          <a:p>
            <a:pPr eaLnBrk="1" hangingPunct="1"/>
            <a:r>
              <a:rPr lang="en-US" sz="3100" smtClean="0"/>
              <a:t>Advertising and Promotion</a:t>
            </a:r>
          </a:p>
          <a:p>
            <a:pPr eaLnBrk="1" hangingPunct="1"/>
            <a:r>
              <a:rPr lang="en-US" sz="3100" smtClean="0"/>
              <a:t>Backlogs and Reservations</a:t>
            </a:r>
          </a:p>
          <a:p>
            <a:pPr eaLnBrk="1" hangingPunct="1"/>
            <a:r>
              <a:rPr lang="en-US" sz="3100" smtClean="0"/>
              <a:t>Develop Alternative Products</a:t>
            </a: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512764"/>
            <a:ext cx="12192000" cy="846137"/>
          </a:xfrm>
          <a:prstGeom prst="rect">
            <a:avLst/>
          </a:prstGeom>
          <a:noFill/>
          <a:ln w="9525">
            <a:noFill/>
            <a:miter lim="800000"/>
            <a:headEnd/>
            <a:tailEnd/>
          </a:ln>
        </p:spPr>
        <p:txBody>
          <a:bodyPr lIns="92075" tIns="46038" rIns="92075" bIns="46038" anchor="ctr"/>
          <a:lstStyle/>
          <a:p>
            <a:pPr eaLnBrk="1" hangingPunct="1"/>
            <a:endParaRPr lang="en-US" sz="3200">
              <a:solidFill>
                <a:schemeClr val="tx2"/>
              </a:solidFill>
            </a:endParaRPr>
          </a:p>
        </p:txBody>
      </p:sp>
      <p:sp>
        <p:nvSpPr>
          <p:cNvPr id="12291" name="Rectangle 3"/>
          <p:cNvSpPr>
            <a:spLocks noChangeArrowheads="1"/>
          </p:cNvSpPr>
          <p:nvPr/>
        </p:nvSpPr>
        <p:spPr bwMode="auto">
          <a:xfrm>
            <a:off x="3297767" y="1925638"/>
            <a:ext cx="6299200" cy="27432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folHlink"/>
              </a:buClr>
              <a:buSzPct val="60000"/>
              <a:buFont typeface="Wingdings" pitchFamily="2" charset="2"/>
              <a:buChar char="n"/>
            </a:pPr>
            <a:endParaRPr lang="en-US" sz="3100"/>
          </a:p>
        </p:txBody>
      </p:sp>
      <p:sp>
        <p:nvSpPr>
          <p:cNvPr id="12292" name="Text Box 4"/>
          <p:cNvSpPr txBox="1">
            <a:spLocks noChangeArrowheads="1"/>
          </p:cNvSpPr>
          <p:nvPr/>
        </p:nvSpPr>
        <p:spPr bwMode="auto">
          <a:xfrm>
            <a:off x="16933" y="6305550"/>
            <a:ext cx="1278467"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Book Antiqua" pitchFamily="18" charset="0"/>
              </a:rPr>
              <a:t>13-7</a:t>
            </a:r>
            <a:endParaRPr lang="en-US" sz="1600">
              <a:latin typeface="Times New Roman" pitchFamily="18" charset="0"/>
            </a:endParaRPr>
          </a:p>
        </p:txBody>
      </p:sp>
      <p:sp>
        <p:nvSpPr>
          <p:cNvPr id="12293" name="Rectangle 5"/>
          <p:cNvSpPr>
            <a:spLocks noGrp="1" noChangeArrowheads="1"/>
          </p:cNvSpPr>
          <p:nvPr>
            <p:ph type="title"/>
          </p:nvPr>
        </p:nvSpPr>
        <p:spPr/>
        <p:txBody>
          <a:bodyPr/>
          <a:lstStyle/>
          <a:p>
            <a:pPr eaLnBrk="1" hangingPunct="1"/>
            <a:r>
              <a:rPr lang="en-US" b="1" smtClean="0"/>
              <a:t>Managing Supply (Capacity)</a:t>
            </a:r>
          </a:p>
        </p:txBody>
      </p:sp>
      <p:sp>
        <p:nvSpPr>
          <p:cNvPr id="12294" name="Rectangle 6"/>
          <p:cNvSpPr>
            <a:spLocks noGrp="1" noChangeArrowheads="1"/>
          </p:cNvSpPr>
          <p:nvPr>
            <p:ph type="body" idx="1"/>
          </p:nvPr>
        </p:nvSpPr>
        <p:spPr>
          <a:xfrm>
            <a:off x="812800" y="1828800"/>
            <a:ext cx="11176000" cy="4800600"/>
          </a:xfrm>
        </p:spPr>
        <p:txBody>
          <a:bodyPr/>
          <a:lstStyle/>
          <a:p>
            <a:pPr eaLnBrk="1" hangingPunct="1"/>
            <a:r>
              <a:rPr lang="en-US" sz="3100" smtClean="0"/>
              <a:t>Overtime/Undertime</a:t>
            </a:r>
          </a:p>
          <a:p>
            <a:pPr eaLnBrk="1" hangingPunct="1"/>
            <a:r>
              <a:rPr lang="en-US" sz="3100" smtClean="0"/>
              <a:t>Hiring/Firing of Personnel</a:t>
            </a:r>
          </a:p>
          <a:p>
            <a:pPr eaLnBrk="1" hangingPunct="1"/>
            <a:r>
              <a:rPr lang="en-US" sz="3100" smtClean="0"/>
              <a:t>Temporary/Part-time Personnel</a:t>
            </a:r>
          </a:p>
          <a:p>
            <a:pPr eaLnBrk="1" hangingPunct="1"/>
            <a:r>
              <a:rPr lang="en-US" sz="3100" smtClean="0"/>
              <a:t>Subcontracting</a:t>
            </a:r>
          </a:p>
          <a:p>
            <a:pPr eaLnBrk="1" hangingPunct="1"/>
            <a:r>
              <a:rPr lang="en-US" sz="3100" smtClean="0"/>
              <a:t>Adjusting Inventories</a:t>
            </a:r>
          </a:p>
          <a:p>
            <a:pPr eaLnBrk="1" hangingPunct="1"/>
            <a:r>
              <a:rPr lang="en-US" sz="3100" smtClean="0"/>
              <a:t>Adjusting Lead Times</a:t>
            </a: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812801"/>
            <a:ext cx="12192000" cy="600075"/>
          </a:xfrm>
          <a:prstGeom prst="rect">
            <a:avLst/>
          </a:prstGeom>
          <a:noFill/>
          <a:ln w="9525">
            <a:noFill/>
            <a:miter lim="800000"/>
            <a:headEnd/>
            <a:tailEnd/>
          </a:ln>
        </p:spPr>
        <p:txBody>
          <a:bodyPr lIns="92075" tIns="46038" rIns="92075" bIns="46038" anchor="ctr"/>
          <a:lstStyle/>
          <a:p>
            <a:pPr eaLnBrk="1" hangingPunct="1"/>
            <a:endParaRPr lang="en-US" sz="3200">
              <a:solidFill>
                <a:schemeClr val="tx2"/>
              </a:solidFill>
            </a:endParaRPr>
          </a:p>
        </p:txBody>
      </p:sp>
      <p:sp>
        <p:nvSpPr>
          <p:cNvPr id="13315" name="Rectangle 3"/>
          <p:cNvSpPr>
            <a:spLocks noChangeArrowheads="1"/>
          </p:cNvSpPr>
          <p:nvPr/>
        </p:nvSpPr>
        <p:spPr bwMode="auto">
          <a:xfrm>
            <a:off x="3111500" y="2076450"/>
            <a:ext cx="5581651" cy="26670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folHlink"/>
              </a:buClr>
              <a:buSzPct val="60000"/>
              <a:buFont typeface="Wingdings" pitchFamily="2" charset="2"/>
              <a:buChar char="n"/>
            </a:pPr>
            <a:endParaRPr lang="en-US" sz="3100"/>
          </a:p>
        </p:txBody>
      </p:sp>
      <p:sp>
        <p:nvSpPr>
          <p:cNvPr id="13316" name="Text Box 4"/>
          <p:cNvSpPr txBox="1">
            <a:spLocks noChangeArrowheads="1"/>
          </p:cNvSpPr>
          <p:nvPr/>
        </p:nvSpPr>
        <p:spPr bwMode="auto">
          <a:xfrm>
            <a:off x="16933" y="6305550"/>
            <a:ext cx="1278467"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Book Antiqua" pitchFamily="18" charset="0"/>
              </a:rPr>
              <a:t>13-5</a:t>
            </a:r>
            <a:endParaRPr lang="en-US" sz="1600">
              <a:latin typeface="Times New Roman" pitchFamily="18" charset="0"/>
            </a:endParaRPr>
          </a:p>
        </p:txBody>
      </p:sp>
      <p:sp>
        <p:nvSpPr>
          <p:cNvPr id="13317" name="Rectangle 5"/>
          <p:cNvSpPr>
            <a:spLocks noGrp="1" noChangeArrowheads="1"/>
          </p:cNvSpPr>
          <p:nvPr>
            <p:ph type="title"/>
          </p:nvPr>
        </p:nvSpPr>
        <p:spPr/>
        <p:txBody>
          <a:bodyPr/>
          <a:lstStyle/>
          <a:p>
            <a:pPr eaLnBrk="1" hangingPunct="1"/>
            <a:r>
              <a:rPr lang="en-US" smtClean="0"/>
              <a:t>Aggregate Planning: Objectives and Approaches</a:t>
            </a:r>
          </a:p>
        </p:txBody>
      </p:sp>
      <p:sp>
        <p:nvSpPr>
          <p:cNvPr id="13318" name="Rectangle 6"/>
          <p:cNvSpPr>
            <a:spLocks noGrp="1" noChangeArrowheads="1"/>
          </p:cNvSpPr>
          <p:nvPr>
            <p:ph type="body" idx="1"/>
          </p:nvPr>
        </p:nvSpPr>
        <p:spPr>
          <a:xfrm>
            <a:off x="812800" y="1828800"/>
            <a:ext cx="11379200" cy="4800600"/>
          </a:xfrm>
        </p:spPr>
        <p:txBody>
          <a:bodyPr/>
          <a:lstStyle/>
          <a:p>
            <a:pPr eaLnBrk="1" hangingPunct="1">
              <a:lnSpc>
                <a:spcPct val="90000"/>
              </a:lnSpc>
            </a:pPr>
            <a:r>
              <a:rPr lang="en-US" smtClean="0"/>
              <a:t>Objectives:</a:t>
            </a:r>
          </a:p>
          <a:p>
            <a:pPr lvl="1" eaLnBrk="1" hangingPunct="1">
              <a:lnSpc>
                <a:spcPct val="90000"/>
              </a:lnSpc>
            </a:pPr>
            <a:r>
              <a:rPr lang="en-US" smtClean="0"/>
              <a:t>Match Supply and Demand (Effectiveness)</a:t>
            </a:r>
          </a:p>
          <a:p>
            <a:pPr lvl="1" eaLnBrk="1" hangingPunct="1">
              <a:lnSpc>
                <a:spcPct val="90000"/>
              </a:lnSpc>
            </a:pPr>
            <a:r>
              <a:rPr lang="en-US" smtClean="0"/>
              <a:t>Minimize Costs (Efficiency)</a:t>
            </a:r>
          </a:p>
          <a:p>
            <a:pPr eaLnBrk="1" hangingPunct="1">
              <a:lnSpc>
                <a:spcPct val="90000"/>
              </a:lnSpc>
            </a:pPr>
            <a:r>
              <a:rPr lang="en-US" smtClean="0"/>
              <a:t>Approaches</a:t>
            </a:r>
          </a:p>
          <a:p>
            <a:pPr lvl="1" eaLnBrk="1" hangingPunct="1">
              <a:lnSpc>
                <a:spcPct val="90000"/>
              </a:lnSpc>
            </a:pPr>
            <a:r>
              <a:rPr lang="en-US" smtClean="0"/>
              <a:t>Reactive approach:</a:t>
            </a:r>
          </a:p>
          <a:p>
            <a:pPr lvl="2" eaLnBrk="1" hangingPunct="1">
              <a:lnSpc>
                <a:spcPct val="90000"/>
              </a:lnSpc>
            </a:pPr>
            <a:r>
              <a:rPr lang="en-US" smtClean="0"/>
              <a:t>Allow volume forecasts based on Marketing plan to drive production planning</a:t>
            </a:r>
          </a:p>
          <a:p>
            <a:pPr lvl="1" eaLnBrk="1" hangingPunct="1">
              <a:lnSpc>
                <a:spcPct val="90000"/>
              </a:lnSpc>
            </a:pPr>
            <a:r>
              <a:rPr lang="en-US" smtClean="0"/>
              <a:t>Proactive approach:</a:t>
            </a:r>
          </a:p>
          <a:p>
            <a:pPr lvl="2" eaLnBrk="1" hangingPunct="1">
              <a:lnSpc>
                <a:spcPct val="90000"/>
              </a:lnSpc>
            </a:pPr>
            <a:r>
              <a:rPr lang="en-US" smtClean="0"/>
              <a:t>Coordinate Marketing &amp; Production plans to level demand using advertising &amp; price incentives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900" smtClean="0"/>
              <a:t>Aggregate Plan Strategies</a:t>
            </a:r>
          </a:p>
        </p:txBody>
      </p:sp>
      <p:sp>
        <p:nvSpPr>
          <p:cNvPr id="14339" name="Rectangle 3"/>
          <p:cNvSpPr>
            <a:spLocks noGrp="1" noChangeArrowheads="1"/>
          </p:cNvSpPr>
          <p:nvPr>
            <p:ph type="body" idx="1"/>
          </p:nvPr>
        </p:nvSpPr>
        <p:spPr>
          <a:xfrm>
            <a:off x="812800" y="1828800"/>
            <a:ext cx="11074400" cy="4800600"/>
          </a:xfrm>
        </p:spPr>
        <p:txBody>
          <a:bodyPr/>
          <a:lstStyle/>
          <a:p>
            <a:pPr eaLnBrk="1" hangingPunct="1">
              <a:lnSpc>
                <a:spcPct val="90000"/>
              </a:lnSpc>
            </a:pPr>
            <a:r>
              <a:rPr lang="en-US" smtClean="0"/>
              <a:t>Chase strategy:</a:t>
            </a:r>
          </a:p>
          <a:p>
            <a:pPr lvl="1" eaLnBrk="1" hangingPunct="1">
              <a:lnSpc>
                <a:spcPct val="90000"/>
              </a:lnSpc>
            </a:pPr>
            <a:r>
              <a:rPr lang="en-US" smtClean="0"/>
              <a:t>Match the production rate to meet the demand rate by adjusting the workforce level (hiring/firing) as the demand rate changes.  Minimize finished good inventories by matching demand fluctuations.</a:t>
            </a:r>
          </a:p>
          <a:p>
            <a:pPr eaLnBrk="1" hangingPunct="1">
              <a:lnSpc>
                <a:spcPct val="90000"/>
              </a:lnSpc>
            </a:pPr>
            <a:r>
              <a:rPr lang="en-US" smtClean="0"/>
              <a:t>Level strategy:</a:t>
            </a:r>
          </a:p>
          <a:p>
            <a:pPr lvl="1" eaLnBrk="1" hangingPunct="1">
              <a:lnSpc>
                <a:spcPct val="90000"/>
              </a:lnSpc>
            </a:pPr>
            <a:r>
              <a:rPr lang="en-US" smtClean="0"/>
              <a:t>Use a stable workforce working at a constant production rate.  Use inventories and backorders to absorb demand peaks and valleys.</a:t>
            </a:r>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Pure Aggregate Strategies</a:t>
            </a:r>
          </a:p>
        </p:txBody>
      </p:sp>
      <p:graphicFrame>
        <p:nvGraphicFramePr>
          <p:cNvPr id="2050" name="Object 3"/>
          <p:cNvGraphicFramePr>
            <a:graphicFrameLocks noChangeAspect="1"/>
          </p:cNvGraphicFramePr>
          <p:nvPr>
            <p:ph idx="1"/>
          </p:nvPr>
        </p:nvGraphicFramePr>
        <p:xfrm>
          <a:off x="406400" y="1828800"/>
          <a:ext cx="11785600" cy="5029200"/>
        </p:xfrm>
        <a:graphic>
          <a:graphicData uri="http://schemas.openxmlformats.org/presentationml/2006/ole">
            <p:oleObj spid="_x0000_s10242" name="Photo Editor Photo" r:id="rId3" imgW="6095238" imgH="2371429"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Chase Plan Example</a:t>
            </a:r>
          </a:p>
        </p:txBody>
      </p:sp>
      <p:sp>
        <p:nvSpPr>
          <p:cNvPr id="15363" name="Rectangle 6"/>
          <p:cNvSpPr>
            <a:spLocks noGrp="1" noChangeArrowheads="1"/>
          </p:cNvSpPr>
          <p:nvPr>
            <p:ph type="body" sz="half" idx="1"/>
          </p:nvPr>
        </p:nvSpPr>
        <p:spPr>
          <a:xfrm>
            <a:off x="812800" y="1828800"/>
            <a:ext cx="11127317" cy="1371600"/>
          </a:xfrm>
        </p:spPr>
        <p:txBody>
          <a:bodyPr/>
          <a:lstStyle/>
          <a:p>
            <a:pPr eaLnBrk="1" hangingPunct="1">
              <a:lnSpc>
                <a:spcPct val="80000"/>
              </a:lnSpc>
            </a:pPr>
            <a:r>
              <a:rPr lang="en-US" sz="2400" b="1" smtClean="0"/>
              <a:t>Chase hires and fires staff to exactly meet each periods demand</a:t>
            </a:r>
          </a:p>
          <a:p>
            <a:pPr eaLnBrk="1" hangingPunct="1">
              <a:lnSpc>
                <a:spcPct val="80000"/>
              </a:lnSpc>
            </a:pPr>
            <a:r>
              <a:rPr lang="en-US" sz="2400" b="1" smtClean="0"/>
              <a:t>Period 1 = (500 units x .64 std.)/160 = 2 people, need to fire 16 people</a:t>
            </a:r>
          </a:p>
        </p:txBody>
      </p:sp>
      <p:pic>
        <p:nvPicPr>
          <p:cNvPr id="15364" name="Picture 4" descr="Ch"/>
          <p:cNvPicPr>
            <a:picLocks noGrp="1" noChangeAspect="1" noChangeArrowheads="1"/>
          </p:cNvPicPr>
          <p:nvPr>
            <p:ph sz="half" idx="2"/>
          </p:nvPr>
        </p:nvPicPr>
        <p:blipFill>
          <a:blip r:embed="rId2"/>
          <a:srcRect/>
          <a:stretch>
            <a:fillRect/>
          </a:stretch>
        </p:blipFill>
        <p:spPr>
          <a:xfrm>
            <a:off x="1010920" y="2743835"/>
            <a:ext cx="11074400" cy="35814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Level Plan Example</a:t>
            </a:r>
          </a:p>
        </p:txBody>
      </p:sp>
      <p:sp>
        <p:nvSpPr>
          <p:cNvPr id="16387" name="Rectangle 6"/>
          <p:cNvSpPr>
            <a:spLocks noGrp="1" noChangeArrowheads="1"/>
          </p:cNvSpPr>
          <p:nvPr>
            <p:ph type="body" sz="half" idx="1"/>
          </p:nvPr>
        </p:nvSpPr>
        <p:spPr>
          <a:xfrm>
            <a:off x="812800" y="1828800"/>
            <a:ext cx="11127317" cy="838200"/>
          </a:xfrm>
        </p:spPr>
        <p:txBody>
          <a:bodyPr/>
          <a:lstStyle/>
          <a:p>
            <a:pPr eaLnBrk="1" hangingPunct="1"/>
            <a:r>
              <a:rPr lang="en-US" sz="2000" b="1" smtClean="0"/>
              <a:t>Level production rate= 28,000 units/7 periods= 4000 units</a:t>
            </a:r>
          </a:p>
          <a:p>
            <a:pPr eaLnBrk="1" hangingPunct="1"/>
            <a:r>
              <a:rPr lang="en-US" sz="2000" b="1" smtClean="0"/>
              <a:t>Level workforce= (4000 units x .64 std.)/160 = 16 people</a:t>
            </a:r>
          </a:p>
          <a:p>
            <a:pPr eaLnBrk="1" hangingPunct="1"/>
            <a:endParaRPr lang="en-US" sz="2000" b="1" smtClean="0"/>
          </a:p>
        </p:txBody>
      </p:sp>
      <p:pic>
        <p:nvPicPr>
          <p:cNvPr id="16388" name="Picture 4" descr="Ch"/>
          <p:cNvPicPr>
            <a:picLocks noGrp="1" noChangeAspect="1" noChangeArrowheads="1"/>
          </p:cNvPicPr>
          <p:nvPr>
            <p:ph sz="half" idx="2"/>
          </p:nvPr>
        </p:nvPicPr>
        <p:blipFill>
          <a:blip r:embed="rId2"/>
          <a:srcRect/>
          <a:stretch>
            <a:fillRect/>
          </a:stretch>
        </p:blipFill>
        <p:spPr>
          <a:xfrm>
            <a:off x="609600" y="2667000"/>
            <a:ext cx="10972800" cy="403860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Hybrid Strategies</a:t>
            </a:r>
          </a:p>
        </p:txBody>
      </p:sp>
      <p:sp>
        <p:nvSpPr>
          <p:cNvPr id="17411" name="Rectangle 3"/>
          <p:cNvSpPr>
            <a:spLocks noGrp="1" noChangeArrowheads="1"/>
          </p:cNvSpPr>
          <p:nvPr>
            <p:ph type="body" idx="1"/>
          </p:nvPr>
        </p:nvSpPr>
        <p:spPr>
          <a:xfrm>
            <a:off x="812800" y="1828800"/>
            <a:ext cx="11074400" cy="4648200"/>
          </a:xfrm>
        </p:spPr>
        <p:txBody>
          <a:bodyPr/>
          <a:lstStyle/>
          <a:p>
            <a:pPr eaLnBrk="1" hangingPunct="1"/>
            <a:r>
              <a:rPr lang="en-US" smtClean="0"/>
              <a:t>Combine elements of the chase/level strategies with other options:</a:t>
            </a:r>
          </a:p>
          <a:p>
            <a:pPr lvl="1" eaLnBrk="1" hangingPunct="1"/>
            <a:r>
              <a:rPr lang="en-US" smtClean="0"/>
              <a:t>Stable workforce but variable work rate (overtime/undertime).</a:t>
            </a:r>
          </a:p>
          <a:p>
            <a:pPr lvl="1" eaLnBrk="1" hangingPunct="1"/>
            <a:r>
              <a:rPr lang="en-US" smtClean="0"/>
              <a:t>Subcontract production or hire part-time or temporary workers to cover short-term peaks.</a:t>
            </a:r>
          </a:p>
        </p:txBody>
      </p:sp>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Preliminary Considerations</a:t>
            </a:r>
          </a:p>
        </p:txBody>
      </p:sp>
      <p:sp>
        <p:nvSpPr>
          <p:cNvPr id="18435" name="Rectangle 3"/>
          <p:cNvSpPr>
            <a:spLocks noGrp="1" noChangeArrowheads="1"/>
          </p:cNvSpPr>
          <p:nvPr>
            <p:ph type="body" idx="1"/>
          </p:nvPr>
        </p:nvSpPr>
        <p:spPr>
          <a:xfrm>
            <a:off x="812800" y="1828801"/>
            <a:ext cx="11127317" cy="4303713"/>
          </a:xfrm>
        </p:spPr>
        <p:txBody>
          <a:bodyPr/>
          <a:lstStyle/>
          <a:p>
            <a:pPr eaLnBrk="1" hangingPunct="1"/>
            <a:r>
              <a:rPr lang="en-US" smtClean="0"/>
              <a:t>Identify the point of departure:</a:t>
            </a:r>
          </a:p>
          <a:p>
            <a:pPr lvl="1" eaLnBrk="1" hangingPunct="1"/>
            <a:r>
              <a:rPr lang="en-US" smtClean="0"/>
              <a:t>How much capacity is currently in use?</a:t>
            </a:r>
          </a:p>
          <a:p>
            <a:pPr eaLnBrk="1" hangingPunct="1"/>
            <a:r>
              <a:rPr lang="en-US" smtClean="0"/>
              <a:t>Identify the magnitude of change needed</a:t>
            </a:r>
          </a:p>
          <a:p>
            <a:pPr eaLnBrk="1" hangingPunct="1"/>
            <a:r>
              <a:rPr lang="en-US" smtClean="0"/>
              <a:t>Identify the anticipated duration the modified capacity is necessary</a:t>
            </a: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What is forecasting? </a:t>
            </a:r>
          </a:p>
        </p:txBody>
      </p:sp>
      <p:sp>
        <p:nvSpPr>
          <p:cNvPr id="14339" name="Content Placeholder 2"/>
          <p:cNvSpPr>
            <a:spLocks noGrp="1"/>
          </p:cNvSpPr>
          <p:nvPr>
            <p:ph idx="1"/>
          </p:nvPr>
        </p:nvSpPr>
        <p:spPr/>
        <p:txBody>
          <a:bodyPr/>
          <a:lstStyle/>
          <a:p>
            <a:r>
              <a:rPr lang="en-US" b="1" smtClean="0"/>
              <a:t>Forecasting</a:t>
            </a:r>
            <a:r>
              <a:rPr lang="en-US" smtClean="0"/>
              <a:t> is the process of estimating events whose actual outcomes have not yet been observed.</a:t>
            </a:r>
          </a:p>
          <a:p>
            <a:pPr>
              <a:buFont typeface="Monotype Sorts" pitchFamily="2" charset="2"/>
              <a:buNone/>
            </a:pPr>
            <a:endParaRPr lang="en-US" smtClean="0"/>
          </a:p>
          <a:p>
            <a:r>
              <a:rPr lang="en-US" smtClean="0"/>
              <a:t>The process of predicting future events based on past and present information. </a:t>
            </a:r>
          </a:p>
          <a:p>
            <a:endParaRPr lang="en-US" smtClean="0"/>
          </a:p>
          <a:p>
            <a:pPr>
              <a:buFont typeface="Monotype Sorts" pitchFamily="2" charset="2"/>
              <a:buNone/>
            </a:pPr>
            <a:r>
              <a:rPr lang="en-US" smtClean="0"/>
              <a:t>            </a:t>
            </a:r>
            <a:r>
              <a:rPr lang="en-US" smtClean="0">
                <a:solidFill>
                  <a:srgbClr val="FF0000"/>
                </a:solidFill>
              </a:rPr>
              <a:t>Predicting</a:t>
            </a:r>
            <a:r>
              <a:rPr lang="en-US" smtClean="0"/>
              <a:t> [estimating] </a:t>
            </a:r>
            <a:r>
              <a:rPr lang="en-US" smtClean="0">
                <a:solidFill>
                  <a:srgbClr val="FF0000"/>
                </a:solidFill>
              </a:rPr>
              <a:t>future </a:t>
            </a:r>
            <a:r>
              <a:rPr lang="en-US" smtClean="0"/>
              <a:t>[unknown] </a:t>
            </a:r>
            <a:r>
              <a:rPr lang="en-US" smtClean="0">
                <a:solidFill>
                  <a:srgbClr val="FF0000"/>
                </a:solidFill>
              </a:rPr>
              <a:t>events.</a:t>
            </a:r>
          </a:p>
        </p:txBody>
      </p:sp>
      <p:sp>
        <p:nvSpPr>
          <p:cNvPr id="14340" name="Slide Number Placeholder 3"/>
          <p:cNvSpPr>
            <a:spLocks noGrp="1"/>
          </p:cNvSpPr>
          <p:nvPr>
            <p:ph type="sldNum" sz="quarter" idx="4294967295"/>
          </p:nvPr>
        </p:nvSpPr>
        <p:spPr>
          <a:xfrm>
            <a:off x="9144000" y="6172200"/>
            <a:ext cx="2540000" cy="457200"/>
          </a:xfrm>
          <a:prstGeom prst="rect">
            <a:avLst/>
          </a:prstGeom>
          <a:noFill/>
        </p:spPr>
        <p:txBody>
          <a:bodyPr/>
          <a:lstStyle/>
          <a:p>
            <a:fld id="{BC65DB59-8907-4533-834A-C55801E4A153}" type="slidenum">
              <a:rPr lang="en-US" smtClean="0"/>
              <a:pPr/>
              <a:t>4</a:t>
            </a:fld>
            <a:endParaRPr lang="en-US" smtClean="0"/>
          </a:p>
        </p:txBody>
      </p:sp>
      <p:sp>
        <p:nvSpPr>
          <p:cNvPr id="5" name="Curved Up Arrow 4"/>
          <p:cNvSpPr/>
          <p:nvPr/>
        </p:nvSpPr>
        <p:spPr bwMode="auto">
          <a:xfrm rot="2366803">
            <a:off x="391584" y="4386264"/>
            <a:ext cx="1422400" cy="587375"/>
          </a:xfrm>
          <a:prstGeom prst="curvedUpArrow">
            <a:avLst>
              <a:gd name="adj1" fmla="val 25000"/>
              <a:gd name="adj2" fmla="val 50000"/>
              <a:gd name="adj3" fmla="val 47738"/>
            </a:avLst>
          </a:prstGeom>
          <a:solidFill>
            <a:schemeClr val="bg2">
              <a:lumMod val="25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Developing the Aggregate Plan</a:t>
            </a:r>
          </a:p>
        </p:txBody>
      </p:sp>
      <p:sp>
        <p:nvSpPr>
          <p:cNvPr id="121859" name="Rectangle 3"/>
          <p:cNvSpPr>
            <a:spLocks noGrp="1" noChangeArrowheads="1"/>
          </p:cNvSpPr>
          <p:nvPr>
            <p:ph type="body" idx="1"/>
          </p:nvPr>
        </p:nvSpPr>
        <p:spPr>
          <a:xfrm>
            <a:off x="812800" y="1828801"/>
            <a:ext cx="11127317" cy="4303713"/>
          </a:xfrm>
        </p:spPr>
        <p:txBody>
          <a:bodyPr/>
          <a:lstStyle/>
          <a:p>
            <a:pPr eaLnBrk="1" hangingPunct="1"/>
            <a:r>
              <a:rPr lang="en-US" sz="2800" smtClean="0">
                <a:solidFill>
                  <a:schemeClr val="hlink"/>
                </a:solidFill>
              </a:rPr>
              <a:t>Step 1-</a:t>
            </a:r>
            <a:r>
              <a:rPr lang="en-US" sz="2800" smtClean="0"/>
              <a:t> Choose strategy: level, chase, or Hybrid</a:t>
            </a:r>
          </a:p>
          <a:p>
            <a:pPr eaLnBrk="1" hangingPunct="1"/>
            <a:r>
              <a:rPr lang="en-US" sz="2800" smtClean="0">
                <a:solidFill>
                  <a:schemeClr val="hlink"/>
                </a:solidFill>
              </a:rPr>
              <a:t>Step 2-</a:t>
            </a:r>
            <a:r>
              <a:rPr lang="en-US" sz="2800" smtClean="0"/>
              <a:t> Determine the aggregate production rate</a:t>
            </a:r>
          </a:p>
          <a:p>
            <a:pPr eaLnBrk="1" hangingPunct="1"/>
            <a:r>
              <a:rPr lang="en-US" sz="2800" smtClean="0">
                <a:solidFill>
                  <a:schemeClr val="hlink"/>
                </a:solidFill>
              </a:rPr>
              <a:t>Step 3-</a:t>
            </a:r>
            <a:r>
              <a:rPr lang="en-US" sz="2800" smtClean="0"/>
              <a:t> Calculate the size of the workforce</a:t>
            </a:r>
          </a:p>
          <a:p>
            <a:pPr eaLnBrk="1" hangingPunct="1"/>
            <a:r>
              <a:rPr lang="en-US" sz="2800" smtClean="0">
                <a:solidFill>
                  <a:schemeClr val="hlink"/>
                </a:solidFill>
              </a:rPr>
              <a:t>Step 4-</a:t>
            </a:r>
            <a:r>
              <a:rPr lang="en-US" sz="2800" smtClean="0"/>
              <a:t> Test the plan as follows:</a:t>
            </a:r>
          </a:p>
          <a:p>
            <a:pPr lvl="4" eaLnBrk="1" hangingPunct="1"/>
            <a:r>
              <a:rPr lang="en-US" sz="1800" smtClean="0"/>
              <a:t>Calculate Inventory, expected hiring/firing, overtime needs</a:t>
            </a:r>
          </a:p>
          <a:p>
            <a:pPr lvl="4" eaLnBrk="1" hangingPunct="1"/>
            <a:r>
              <a:rPr lang="en-US" sz="1800" smtClean="0"/>
              <a:t>Calculate total cost of plan</a:t>
            </a:r>
          </a:p>
          <a:p>
            <a:pPr eaLnBrk="1" hangingPunct="1"/>
            <a:r>
              <a:rPr lang="en-US" sz="2800" smtClean="0">
                <a:solidFill>
                  <a:schemeClr val="hlink"/>
                </a:solidFill>
              </a:rPr>
              <a:t>Step 5-</a:t>
            </a:r>
            <a:r>
              <a:rPr lang="en-US" sz="2800" smtClean="0"/>
              <a:t> Evaluate performance: cost, service,                                       	      human resources, and operations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500"/>
                                        <p:tgtEl>
                                          <p:spTgt spid="121859">
                                            <p:txEl>
                                              <p:pRg st="0" end="0"/>
                                            </p:txEl>
                                          </p:spTgt>
                                        </p:tgtEl>
                                      </p:cBhvr>
                                    </p:animEffect>
                                  </p:childTnLst>
                                  <p:subTnLst>
                                    <p:animClr>
                                      <p:cBhvr override="childStyle">
                                        <p:cTn dur="1" fill="hold" display="0" masterRel="nextClick" afterEffect="1"/>
                                        <p:tgtEl>
                                          <p:spTgt spid="121859">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fade">
                                      <p:cBhvr>
                                        <p:cTn id="12" dur="500"/>
                                        <p:tgtEl>
                                          <p:spTgt spid="121859">
                                            <p:txEl>
                                              <p:pRg st="1" end="1"/>
                                            </p:txEl>
                                          </p:spTgt>
                                        </p:tgtEl>
                                      </p:cBhvr>
                                    </p:animEffect>
                                  </p:childTnLst>
                                  <p:subTnLst>
                                    <p:animClr>
                                      <p:cBhvr override="childStyle">
                                        <p:cTn dur="1" fill="hold" display="0" masterRel="nextClick" afterEffect="1"/>
                                        <p:tgtEl>
                                          <p:spTgt spid="121859">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fade">
                                      <p:cBhvr>
                                        <p:cTn id="17" dur="500"/>
                                        <p:tgtEl>
                                          <p:spTgt spid="121859">
                                            <p:txEl>
                                              <p:pRg st="2" end="2"/>
                                            </p:txEl>
                                          </p:spTgt>
                                        </p:tgtEl>
                                      </p:cBhvr>
                                    </p:animEffect>
                                  </p:childTnLst>
                                  <p:subTnLst>
                                    <p:animClr>
                                      <p:cBhvr override="childStyle">
                                        <p:cTn dur="1" fill="hold" display="0" masterRel="nextClick" afterEffect="1"/>
                                        <p:tgtEl>
                                          <p:spTgt spid="121859">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fade">
                                      <p:cBhvr>
                                        <p:cTn id="22" dur="500"/>
                                        <p:tgtEl>
                                          <p:spTgt spid="121859">
                                            <p:txEl>
                                              <p:pRg st="3" end="3"/>
                                            </p:txEl>
                                          </p:spTgt>
                                        </p:tgtEl>
                                      </p:cBhvr>
                                    </p:animEffect>
                                  </p:childTnLst>
                                  <p:subTnLst>
                                    <p:animClr>
                                      <p:cBhvr override="childStyle">
                                        <p:cTn dur="1" fill="hold" display="0" masterRel="nextClick" afterEffect="1"/>
                                        <p:tgtEl>
                                          <p:spTgt spid="121859">
                                            <p:txEl>
                                              <p:pRg st="3" end="3"/>
                                            </p:txEl>
                                          </p:spTgt>
                                        </p:tgtEl>
                                        <p:attrNameLst>
                                          <p:attrName>ppt_c</p:attrName>
                                        </p:attrNameLst>
                                      </p:cBhvr>
                                      <p:to>
                                        <a:srgbClr val="969696"/>
                                      </p:to>
                                    </p:animClr>
                                  </p:subTnLst>
                                </p:cTn>
                              </p:par>
                              <p:par>
                                <p:cTn id="23" presetID="10" presetClass="entr" presetSubtype="0" fill="hold" grpId="0" nodeType="withEffect">
                                  <p:stCondLst>
                                    <p:cond delay="0"/>
                                  </p:stCondLst>
                                  <p:childTnLst>
                                    <p:set>
                                      <p:cBhvr>
                                        <p:cTn id="24" dur="1" fill="hold">
                                          <p:stCondLst>
                                            <p:cond delay="0"/>
                                          </p:stCondLst>
                                        </p:cTn>
                                        <p:tgtEl>
                                          <p:spTgt spid="121859">
                                            <p:txEl>
                                              <p:pRg st="4" end="4"/>
                                            </p:txEl>
                                          </p:spTgt>
                                        </p:tgtEl>
                                        <p:attrNameLst>
                                          <p:attrName>style.visibility</p:attrName>
                                        </p:attrNameLst>
                                      </p:cBhvr>
                                      <p:to>
                                        <p:strVal val="visible"/>
                                      </p:to>
                                    </p:set>
                                    <p:animEffect transition="in" filter="fade">
                                      <p:cBhvr>
                                        <p:cTn id="25" dur="500"/>
                                        <p:tgtEl>
                                          <p:spTgt spid="121859">
                                            <p:txEl>
                                              <p:pRg st="4" end="4"/>
                                            </p:txEl>
                                          </p:spTgt>
                                        </p:tgtEl>
                                      </p:cBhvr>
                                    </p:animEffect>
                                  </p:childTnLst>
                                  <p:subTnLst>
                                    <p:animClr>
                                      <p:cBhvr override="childStyle">
                                        <p:cTn dur="1" fill="hold" display="0" masterRel="nextClick" afterEffect="1"/>
                                        <p:tgtEl>
                                          <p:spTgt spid="121859">
                                            <p:txEl>
                                              <p:pRg st="4" end="4"/>
                                            </p:txEl>
                                          </p:spTgt>
                                        </p:tgtEl>
                                        <p:attrNameLst>
                                          <p:attrName>ppt_c</p:attrName>
                                        </p:attrNameLst>
                                      </p:cBhvr>
                                      <p:to>
                                        <a:srgbClr val="969696"/>
                                      </p:to>
                                    </p:animClr>
                                  </p:subTnLst>
                                </p:cTn>
                              </p:par>
                              <p:par>
                                <p:cTn id="26" presetID="10" presetClass="entr" presetSubtype="0" fill="hold" grpId="0" nodeType="withEffect">
                                  <p:stCondLst>
                                    <p:cond delay="0"/>
                                  </p:stCondLst>
                                  <p:childTnLst>
                                    <p:set>
                                      <p:cBhvr>
                                        <p:cTn id="27" dur="1" fill="hold">
                                          <p:stCondLst>
                                            <p:cond delay="0"/>
                                          </p:stCondLst>
                                        </p:cTn>
                                        <p:tgtEl>
                                          <p:spTgt spid="121859">
                                            <p:txEl>
                                              <p:pRg st="5" end="5"/>
                                            </p:txEl>
                                          </p:spTgt>
                                        </p:tgtEl>
                                        <p:attrNameLst>
                                          <p:attrName>style.visibility</p:attrName>
                                        </p:attrNameLst>
                                      </p:cBhvr>
                                      <p:to>
                                        <p:strVal val="visible"/>
                                      </p:to>
                                    </p:set>
                                    <p:animEffect transition="in" filter="fade">
                                      <p:cBhvr>
                                        <p:cTn id="28" dur="500"/>
                                        <p:tgtEl>
                                          <p:spTgt spid="121859">
                                            <p:txEl>
                                              <p:pRg st="5" end="5"/>
                                            </p:txEl>
                                          </p:spTgt>
                                        </p:tgtEl>
                                      </p:cBhvr>
                                    </p:animEffect>
                                  </p:childTnLst>
                                  <p:subTnLst>
                                    <p:animClr>
                                      <p:cBhvr override="childStyle">
                                        <p:cTn dur="1" fill="hold" display="0" masterRel="nextClick" afterEffect="1"/>
                                        <p:tgtEl>
                                          <p:spTgt spid="121859">
                                            <p:txEl>
                                              <p:pRg st="5" end="5"/>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1859">
                                            <p:txEl>
                                              <p:pRg st="6" end="6"/>
                                            </p:txEl>
                                          </p:spTgt>
                                        </p:tgtEl>
                                        <p:attrNameLst>
                                          <p:attrName>style.visibility</p:attrName>
                                        </p:attrNameLst>
                                      </p:cBhvr>
                                      <p:to>
                                        <p:strVal val="visible"/>
                                      </p:to>
                                    </p:set>
                                    <p:animEffect transition="in" filter="fade">
                                      <p:cBhvr>
                                        <p:cTn id="33" dur="500"/>
                                        <p:tgtEl>
                                          <p:spTgt spid="121859">
                                            <p:txEl>
                                              <p:pRg st="6" end="6"/>
                                            </p:txEl>
                                          </p:spTgt>
                                        </p:tgtEl>
                                      </p:cBhvr>
                                    </p:animEffect>
                                  </p:childTnLst>
                                  <p:subTnLst>
                                    <p:animClr>
                                      <p:cBhvr override="childStyle">
                                        <p:cTn dur="1" fill="hold" display="0" masterRel="nextClick" afterEffect="1"/>
                                        <p:tgtEl>
                                          <p:spTgt spid="121859">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Aggregate Planning Costs</a:t>
            </a:r>
          </a:p>
        </p:txBody>
      </p:sp>
      <p:sp>
        <p:nvSpPr>
          <p:cNvPr id="20483" name="Rectangle 3"/>
          <p:cNvSpPr>
            <a:spLocks noGrp="1" noChangeArrowheads="1"/>
          </p:cNvSpPr>
          <p:nvPr>
            <p:ph type="body" idx="1"/>
          </p:nvPr>
        </p:nvSpPr>
        <p:spPr>
          <a:xfrm>
            <a:off x="812800" y="1828800"/>
            <a:ext cx="11379200" cy="5029200"/>
          </a:xfrm>
        </p:spPr>
        <p:txBody>
          <a:bodyPr/>
          <a:lstStyle/>
          <a:p>
            <a:pPr eaLnBrk="1" hangingPunct="1"/>
            <a:r>
              <a:rPr lang="en-US" sz="2800" smtClean="0"/>
              <a:t>Basic production costs (fixed and variable): material costs, labor costs, overtime pay.</a:t>
            </a:r>
          </a:p>
          <a:p>
            <a:pPr eaLnBrk="1" hangingPunct="1"/>
            <a:r>
              <a:rPr lang="en-US" sz="2800" smtClean="0"/>
              <a:t>Production rate-change costs: hiring, training, layoff/firing, adding/cutting shifts.</a:t>
            </a:r>
          </a:p>
          <a:p>
            <a:pPr eaLnBrk="1" hangingPunct="1"/>
            <a:r>
              <a:rPr lang="en-US" sz="2800" smtClean="0"/>
              <a:t>Inventory holding costs: cost of capital, storage, insurance, taxes, spoilage, shrinkage, obsolescence.</a:t>
            </a:r>
          </a:p>
          <a:p>
            <a:pPr eaLnBrk="1" hangingPunct="1"/>
            <a:r>
              <a:rPr lang="en-US" sz="2800" smtClean="0"/>
              <a:t>Backlog costs: expediting, loss of customer goodwill, loss of sales revenue from cancelled orders (due to product unavailability).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34584" y="214314"/>
            <a:ext cx="10657416" cy="1462087"/>
          </a:xfrm>
        </p:spPr>
        <p:txBody>
          <a:bodyPr/>
          <a:lstStyle/>
          <a:p>
            <a:pPr eaLnBrk="1" hangingPunct="1"/>
            <a:r>
              <a:rPr lang="en-US" smtClean="0"/>
              <a:t>Aggregate Planning Techniques</a:t>
            </a:r>
          </a:p>
        </p:txBody>
      </p:sp>
      <p:sp>
        <p:nvSpPr>
          <p:cNvPr id="21507" name="Rectangle 3"/>
          <p:cNvSpPr>
            <a:spLocks noGrp="1" noChangeArrowheads="1"/>
          </p:cNvSpPr>
          <p:nvPr>
            <p:ph type="body" idx="1"/>
          </p:nvPr>
        </p:nvSpPr>
        <p:spPr>
          <a:xfrm>
            <a:off x="812800" y="1828800"/>
            <a:ext cx="11176000" cy="4800600"/>
          </a:xfrm>
        </p:spPr>
        <p:txBody>
          <a:bodyPr/>
          <a:lstStyle/>
          <a:p>
            <a:pPr eaLnBrk="1" hangingPunct="1"/>
            <a:r>
              <a:rPr lang="en-US" smtClean="0"/>
              <a:t>Trial-and error (usually employing spreadsheets):  costing out various production planning scenarios to determine which has the lowest cost.</a:t>
            </a:r>
          </a:p>
          <a:p>
            <a:pPr eaLnBrk="1" hangingPunct="1"/>
            <a:r>
              <a:rPr lang="en-US" smtClean="0"/>
              <a:t>Mathematical approaches:</a:t>
            </a:r>
          </a:p>
          <a:p>
            <a:pPr lvl="1" eaLnBrk="1" hangingPunct="1"/>
            <a:r>
              <a:rPr lang="en-US" smtClean="0"/>
              <a:t>Linear programming.</a:t>
            </a:r>
          </a:p>
          <a:p>
            <a:pPr lvl="1" eaLnBrk="1" hangingPunct="1"/>
            <a:r>
              <a:rPr lang="en-US" smtClean="0"/>
              <a:t>Linear decision rule (LDR).</a:t>
            </a:r>
          </a:p>
          <a:p>
            <a:pPr lvl="1" eaLnBrk="1" hangingPunct="1"/>
            <a:r>
              <a:rPr lang="en-US" smtClean="0"/>
              <a:t>Heuristic approaches.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smtClean="0"/>
              <a:t>Plan for Companies with Tangible Products – Plans</a:t>
            </a:r>
            <a:r>
              <a:rPr lang="en-US" smtClean="0"/>
              <a:t> A, B, C, D</a:t>
            </a:r>
          </a:p>
        </p:txBody>
      </p:sp>
      <p:sp>
        <p:nvSpPr>
          <p:cNvPr id="22531" name="Rectangle 3"/>
          <p:cNvSpPr>
            <a:spLocks noGrp="1" noChangeArrowheads="1"/>
          </p:cNvSpPr>
          <p:nvPr>
            <p:ph type="body" idx="1"/>
          </p:nvPr>
        </p:nvSpPr>
        <p:spPr>
          <a:xfrm>
            <a:off x="812800" y="1828800"/>
            <a:ext cx="11127317" cy="4648200"/>
          </a:xfrm>
        </p:spPr>
        <p:txBody>
          <a:bodyPr/>
          <a:lstStyle/>
          <a:p>
            <a:pPr eaLnBrk="1" hangingPunct="1"/>
            <a:r>
              <a:rPr lang="en-US" sz="2800" smtClean="0">
                <a:solidFill>
                  <a:schemeClr val="hlink"/>
                </a:solidFill>
              </a:rPr>
              <a:t>Plan A</a:t>
            </a:r>
            <a:r>
              <a:rPr lang="en-US" sz="2800" smtClean="0"/>
              <a:t>:</a:t>
            </a:r>
            <a:r>
              <a:rPr lang="en-US" smtClean="0"/>
              <a:t> </a:t>
            </a:r>
            <a:r>
              <a:rPr lang="en-US" u="sng" smtClean="0"/>
              <a:t>Level aggregate plan</a:t>
            </a:r>
            <a:r>
              <a:rPr lang="en-US" smtClean="0"/>
              <a:t> using inventories and back orders</a:t>
            </a:r>
          </a:p>
          <a:p>
            <a:pPr eaLnBrk="1" hangingPunct="1"/>
            <a:r>
              <a:rPr lang="en-US" smtClean="0">
                <a:solidFill>
                  <a:schemeClr val="hlink"/>
                </a:solidFill>
              </a:rPr>
              <a:t>Plan B</a:t>
            </a:r>
            <a:r>
              <a:rPr lang="en-US" smtClean="0"/>
              <a:t>: </a:t>
            </a:r>
            <a:r>
              <a:rPr lang="en-US" u="sng" smtClean="0"/>
              <a:t>Level plan</a:t>
            </a:r>
            <a:r>
              <a:rPr lang="en-US" smtClean="0"/>
              <a:t> using inventories but no back orders</a:t>
            </a:r>
          </a:p>
          <a:p>
            <a:pPr eaLnBrk="1" hangingPunct="1"/>
            <a:r>
              <a:rPr lang="en-US" smtClean="0">
                <a:solidFill>
                  <a:schemeClr val="hlink"/>
                </a:solidFill>
              </a:rPr>
              <a:t>Plan C</a:t>
            </a:r>
            <a:r>
              <a:rPr lang="en-US" smtClean="0"/>
              <a:t>: </a:t>
            </a:r>
            <a:r>
              <a:rPr lang="en-US" u="sng" smtClean="0"/>
              <a:t>Chase aggregate plan</a:t>
            </a:r>
            <a:r>
              <a:rPr lang="en-US" smtClean="0"/>
              <a:t> using hiring and firing</a:t>
            </a:r>
          </a:p>
          <a:p>
            <a:pPr eaLnBrk="1" hangingPunct="1"/>
            <a:r>
              <a:rPr lang="en-US" smtClean="0">
                <a:solidFill>
                  <a:schemeClr val="hlink"/>
                </a:solidFill>
              </a:rPr>
              <a:t>Plan D</a:t>
            </a:r>
            <a:r>
              <a:rPr lang="en-US" smtClean="0"/>
              <a:t>: </a:t>
            </a:r>
            <a:r>
              <a:rPr lang="en-US" u="sng" smtClean="0"/>
              <a:t>Hybrid plan</a:t>
            </a:r>
            <a:r>
              <a:rPr lang="en-US" smtClean="0"/>
              <a:t> using initial workforce and overtime as needed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dirty="0" smtClean="0"/>
              <a:t>Problem Data for Plans A, B, C, D</a:t>
            </a:r>
            <a:r>
              <a:rPr lang="en-US" sz="3200" dirty="0" smtClean="0"/>
              <a:t> </a:t>
            </a:r>
            <a:br>
              <a:rPr lang="en-US" sz="3200" dirty="0" smtClean="0"/>
            </a:br>
            <a:r>
              <a:rPr lang="en-US" sz="3200" dirty="0" smtClean="0"/>
              <a:t>                </a:t>
            </a:r>
            <a:endParaRPr lang="en-US" sz="2800" dirty="0" smtClean="0"/>
          </a:p>
        </p:txBody>
      </p:sp>
      <p:pic>
        <p:nvPicPr>
          <p:cNvPr id="23555" name="Picture 4"/>
          <p:cNvPicPr>
            <a:picLocks noGrp="1" noChangeAspect="1" noChangeArrowheads="1"/>
          </p:cNvPicPr>
          <p:nvPr>
            <p:ph idx="1"/>
          </p:nvPr>
        </p:nvPicPr>
        <p:blipFill>
          <a:blip r:embed="rId2"/>
          <a:srcRect/>
          <a:stretch>
            <a:fillRect/>
          </a:stretch>
        </p:blipFill>
        <p:spPr>
          <a:xfrm>
            <a:off x="812800" y="1828800"/>
            <a:ext cx="10363200" cy="48006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Plan A - Level Using Inventory &amp;</a:t>
            </a:r>
            <a:br>
              <a:rPr lang="en-US" sz="4000" dirty="0" smtClean="0">
                <a:solidFill>
                  <a:srgbClr val="0000FF"/>
                </a:solidFill>
                <a:latin typeface="Palatino Linotype" panose="02040502050505030304" pitchFamily="18" charset="0"/>
              </a:rPr>
            </a:br>
            <a:r>
              <a:rPr lang="en-US" sz="4000" dirty="0" smtClean="0">
                <a:solidFill>
                  <a:srgbClr val="0000FF"/>
                </a:solidFill>
                <a:latin typeface="Palatino Linotype" panose="02040502050505030304" pitchFamily="18" charset="0"/>
              </a:rPr>
              <a:t>             Backorders (Table 13-5)</a:t>
            </a:r>
          </a:p>
        </p:txBody>
      </p:sp>
      <p:sp>
        <p:nvSpPr>
          <p:cNvPr id="24579" name="Rectangle 8"/>
          <p:cNvSpPr>
            <a:spLocks noGrp="1" noChangeArrowheads="1"/>
          </p:cNvSpPr>
          <p:nvPr>
            <p:ph type="body" sz="half" idx="1"/>
          </p:nvPr>
        </p:nvSpPr>
        <p:spPr>
          <a:xfrm>
            <a:off x="812800" y="1828800"/>
            <a:ext cx="11127317" cy="533400"/>
          </a:xfrm>
        </p:spPr>
        <p:txBody>
          <a:bodyPr/>
          <a:lstStyle/>
          <a:p>
            <a:pPr eaLnBrk="1" hangingPunct="1">
              <a:lnSpc>
                <a:spcPct val="90000"/>
              </a:lnSpc>
            </a:pPr>
            <a:r>
              <a:rPr lang="en-US" sz="2000" b="1" smtClean="0"/>
              <a:t>First calculate the level production rate (14400/8=1800)</a:t>
            </a:r>
          </a:p>
        </p:txBody>
      </p:sp>
      <p:pic>
        <p:nvPicPr>
          <p:cNvPr id="24580" name="Picture 7"/>
          <p:cNvPicPr>
            <a:picLocks noGrp="1" noChangeAspect="1" noChangeArrowheads="1"/>
          </p:cNvPicPr>
          <p:nvPr>
            <p:ph sz="half" idx="2"/>
          </p:nvPr>
        </p:nvPicPr>
        <p:blipFill>
          <a:blip r:embed="rId2"/>
          <a:srcRect/>
          <a:stretch>
            <a:fillRect/>
          </a:stretch>
        </p:blipFill>
        <p:spPr>
          <a:xfrm>
            <a:off x="609600" y="2133600"/>
            <a:ext cx="11277600" cy="4572000"/>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solidFill>
                  <a:schemeClr val="hlink"/>
                </a:solidFill>
              </a:rPr>
              <a:t>Plan A</a:t>
            </a:r>
            <a:r>
              <a:rPr lang="en-US" smtClean="0"/>
              <a:t> Evaluation </a:t>
            </a:r>
          </a:p>
        </p:txBody>
      </p:sp>
      <p:sp>
        <p:nvSpPr>
          <p:cNvPr id="33795" name="Rectangle 3"/>
          <p:cNvSpPr>
            <a:spLocks noGrp="1" noChangeArrowheads="1"/>
          </p:cNvSpPr>
          <p:nvPr>
            <p:ph type="body" idx="1"/>
          </p:nvPr>
        </p:nvSpPr>
        <p:spPr>
          <a:xfrm>
            <a:off x="812800" y="1828800"/>
            <a:ext cx="11127317" cy="4572000"/>
          </a:xfrm>
        </p:spPr>
        <p:txBody>
          <a:bodyPr/>
          <a:lstStyle/>
          <a:p>
            <a:pPr eaLnBrk="1" hangingPunct="1"/>
            <a:r>
              <a:rPr lang="en-US" sz="2800" smtClean="0"/>
              <a:t>Back orders were 13.9% of demand (1380)</a:t>
            </a:r>
          </a:p>
          <a:p>
            <a:pPr lvl="1" eaLnBrk="1" hangingPunct="1"/>
            <a:r>
              <a:rPr lang="en-US" sz="2400" smtClean="0"/>
              <a:t>Worst performance was period 2 at 21% of demand</a:t>
            </a:r>
          </a:p>
          <a:p>
            <a:pPr eaLnBrk="1" hangingPunct="1"/>
            <a:r>
              <a:rPr lang="en-US" sz="2800" smtClean="0"/>
              <a:t>Marketing will not be satisfied at these levels</a:t>
            </a:r>
          </a:p>
          <a:p>
            <a:pPr eaLnBrk="1" hangingPunct="1"/>
            <a:r>
              <a:rPr lang="en-US" sz="2800" smtClean="0"/>
              <a:t>Workable plan for operations</a:t>
            </a:r>
          </a:p>
          <a:p>
            <a:pPr lvl="1" eaLnBrk="1" hangingPunct="1"/>
            <a:r>
              <a:rPr lang="en-US" sz="2400" smtClean="0"/>
              <a:t>No employees hired or fired, no overtime or undertime needed, and output is constant</a:t>
            </a:r>
          </a:p>
          <a:p>
            <a:pPr eaLnBrk="1" hangingPunct="1"/>
            <a:r>
              <a:rPr lang="en-US" sz="2800" smtClean="0"/>
              <a:t>No human resource problems are anticipated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subTnLst>
                                    <p:animClr>
                                      <p:cBhvr override="childStyle">
                                        <p:cTn dur="1" fill="hold" display="0" masterRel="nextClick" afterEffect="1"/>
                                        <p:tgtEl>
                                          <p:spTgt spid="33795">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500"/>
                                        <p:tgtEl>
                                          <p:spTgt spid="33795">
                                            <p:txEl>
                                              <p:pRg st="1" end="1"/>
                                            </p:txEl>
                                          </p:spTgt>
                                        </p:tgtEl>
                                      </p:cBhvr>
                                    </p:animEffect>
                                  </p:childTnLst>
                                  <p:subTnLst>
                                    <p:animClr>
                                      <p:cBhvr override="childStyle">
                                        <p:cTn dur="1" fill="hold" display="0" masterRel="nextClick" afterEffect="1"/>
                                        <p:tgtEl>
                                          <p:spTgt spid="33795">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fade">
                                      <p:cBhvr>
                                        <p:cTn id="15" dur="500"/>
                                        <p:tgtEl>
                                          <p:spTgt spid="33795">
                                            <p:txEl>
                                              <p:pRg st="2" end="2"/>
                                            </p:txEl>
                                          </p:spTgt>
                                        </p:tgtEl>
                                      </p:cBhvr>
                                    </p:animEffect>
                                  </p:childTnLst>
                                  <p:subTnLst>
                                    <p:animClr>
                                      <p:cBhvr override="childStyle">
                                        <p:cTn dur="1" fill="hold" display="0" masterRel="nextClick" afterEffect="1"/>
                                        <p:tgtEl>
                                          <p:spTgt spid="33795">
                                            <p:txEl>
                                              <p:pRg st="2" end="2"/>
                                            </p:txEl>
                                          </p:spTgt>
                                        </p:tgtEl>
                                        <p:attrNameLst>
                                          <p:attrName>ppt_c</p:attrName>
                                        </p:attrNameLst>
                                      </p:cBhvr>
                                      <p:to>
                                        <a:srgbClr val="969696"/>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Effect transition="in" filter="fade">
                                      <p:cBhvr>
                                        <p:cTn id="20" dur="500"/>
                                        <p:tgtEl>
                                          <p:spTgt spid="33795">
                                            <p:txEl>
                                              <p:pRg st="3" end="3"/>
                                            </p:txEl>
                                          </p:spTgt>
                                        </p:tgtEl>
                                      </p:cBhvr>
                                    </p:animEffect>
                                  </p:childTnLst>
                                  <p:subTnLst>
                                    <p:animClr>
                                      <p:cBhvr override="childStyle">
                                        <p:cTn dur="1" fill="hold" display="0" masterRel="nextClick" afterEffect="1"/>
                                        <p:tgtEl>
                                          <p:spTgt spid="33795">
                                            <p:txEl>
                                              <p:pRg st="3" end="3"/>
                                            </p:txEl>
                                          </p:spTgt>
                                        </p:tgtEl>
                                        <p:attrNameLst>
                                          <p:attrName>ppt_c</p:attrName>
                                        </p:attrNameLst>
                                      </p:cBhvr>
                                      <p:to>
                                        <a:srgbClr val="969696"/>
                                      </p:to>
                                    </p:animClr>
                                  </p:subTnLst>
                                </p:cTn>
                              </p:par>
                              <p:par>
                                <p:cTn id="21" presetID="10" presetClass="entr" presetSubtype="0"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Effect transition="in" filter="fade">
                                      <p:cBhvr>
                                        <p:cTn id="23" dur="500"/>
                                        <p:tgtEl>
                                          <p:spTgt spid="33795">
                                            <p:txEl>
                                              <p:pRg st="4" end="4"/>
                                            </p:txEl>
                                          </p:spTgt>
                                        </p:tgtEl>
                                      </p:cBhvr>
                                    </p:animEffect>
                                  </p:childTnLst>
                                  <p:subTnLst>
                                    <p:animClr>
                                      <p:cBhvr override="childStyle">
                                        <p:cTn dur="1" fill="hold" display="0" masterRel="nextClick" afterEffect="1"/>
                                        <p:tgtEl>
                                          <p:spTgt spid="33795">
                                            <p:txEl>
                                              <p:pRg st="4" end="4"/>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795">
                                            <p:txEl>
                                              <p:pRg st="5" end="5"/>
                                            </p:txEl>
                                          </p:spTgt>
                                        </p:tgtEl>
                                        <p:attrNameLst>
                                          <p:attrName>style.visibility</p:attrName>
                                        </p:attrNameLst>
                                      </p:cBhvr>
                                      <p:to>
                                        <p:strVal val="visible"/>
                                      </p:to>
                                    </p:set>
                                    <p:animEffect transition="in" filter="fade">
                                      <p:cBhvr>
                                        <p:cTn id="28" dur="500"/>
                                        <p:tgtEl>
                                          <p:spTgt spid="33795">
                                            <p:txEl>
                                              <p:pRg st="5" end="5"/>
                                            </p:txEl>
                                          </p:spTgt>
                                        </p:tgtEl>
                                      </p:cBhvr>
                                    </p:animEffect>
                                  </p:childTnLst>
                                  <p:subTnLst>
                                    <p:animClr>
                                      <p:cBhvr override="childStyle">
                                        <p:cTn dur="1" fill="hold" display="0" masterRel="nextClick" afterEffect="1"/>
                                        <p:tgtEl>
                                          <p:spTgt spid="33795">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Plan B – Level, Inventory but </a:t>
            </a:r>
            <a:br>
              <a:rPr lang="en-US" sz="4000" dirty="0" smtClean="0">
                <a:solidFill>
                  <a:srgbClr val="0000FF"/>
                </a:solidFill>
                <a:latin typeface="Palatino Linotype" panose="02040502050505030304" pitchFamily="18" charset="0"/>
              </a:rPr>
            </a:br>
            <a:r>
              <a:rPr lang="en-US" sz="4000" dirty="0" smtClean="0">
                <a:solidFill>
                  <a:srgbClr val="0000FF"/>
                </a:solidFill>
                <a:latin typeface="Palatino Linotype" panose="02040502050505030304" pitchFamily="18" charset="0"/>
              </a:rPr>
              <a:t>              No Backorders (Table 13-7)</a:t>
            </a:r>
          </a:p>
        </p:txBody>
      </p:sp>
      <p:sp>
        <p:nvSpPr>
          <p:cNvPr id="26627" name="Rectangle 8"/>
          <p:cNvSpPr>
            <a:spLocks noGrp="1" noChangeArrowheads="1"/>
          </p:cNvSpPr>
          <p:nvPr>
            <p:ph type="body" sz="half" idx="1"/>
          </p:nvPr>
        </p:nvSpPr>
        <p:spPr>
          <a:xfrm>
            <a:off x="812800" y="1828800"/>
            <a:ext cx="10566400" cy="344488"/>
          </a:xfrm>
        </p:spPr>
        <p:txBody>
          <a:bodyPr/>
          <a:lstStyle/>
          <a:p>
            <a:pPr eaLnBrk="1" hangingPunct="1">
              <a:lnSpc>
                <a:spcPct val="90000"/>
              </a:lnSpc>
            </a:pPr>
            <a:r>
              <a:rPr lang="en-US" sz="1800" b="1" smtClean="0"/>
              <a:t>Set the level rate equal to the peak cumulative demand/period</a:t>
            </a:r>
          </a:p>
        </p:txBody>
      </p:sp>
      <p:pic>
        <p:nvPicPr>
          <p:cNvPr id="26628" name="Picture 7"/>
          <p:cNvPicPr>
            <a:picLocks noGrp="1" noChangeAspect="1" noChangeArrowheads="1"/>
          </p:cNvPicPr>
          <p:nvPr>
            <p:ph sz="half" idx="2"/>
          </p:nvPr>
        </p:nvPicPr>
        <p:blipFill>
          <a:blip r:embed="rId2"/>
          <a:srcRect/>
          <a:stretch>
            <a:fillRect/>
          </a:stretch>
        </p:blipFill>
        <p:spPr>
          <a:xfrm>
            <a:off x="406400" y="2133600"/>
            <a:ext cx="11480800" cy="449580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solidFill>
                  <a:schemeClr val="hlink"/>
                </a:solidFill>
              </a:rPr>
              <a:t>Plan B</a:t>
            </a:r>
            <a:r>
              <a:rPr lang="en-US" smtClean="0"/>
              <a:t> Evaluation</a:t>
            </a:r>
          </a:p>
        </p:txBody>
      </p:sp>
      <p:sp>
        <p:nvSpPr>
          <p:cNvPr id="34819" name="Rectangle 3"/>
          <p:cNvSpPr>
            <a:spLocks noGrp="1" noChangeArrowheads="1"/>
          </p:cNvSpPr>
          <p:nvPr>
            <p:ph type="body" idx="1"/>
          </p:nvPr>
        </p:nvSpPr>
        <p:spPr>
          <a:xfrm>
            <a:off x="812800" y="1828800"/>
            <a:ext cx="11127317" cy="4495800"/>
          </a:xfrm>
        </p:spPr>
        <p:txBody>
          <a:bodyPr/>
          <a:lstStyle/>
          <a:p>
            <a:pPr eaLnBrk="1" hangingPunct="1"/>
            <a:r>
              <a:rPr lang="en-US" sz="2800" smtClean="0"/>
              <a:t>Plan B costs $240K (16%) more than plan A and has ending inventory of 7980 units</a:t>
            </a:r>
          </a:p>
          <a:p>
            <a:pPr eaLnBrk="1" hangingPunct="1"/>
            <a:r>
              <a:rPr lang="en-US" sz="2800" smtClean="0"/>
              <a:t>To be fair, Plan B built 1920 additional units ($192K) which will be sold later</a:t>
            </a:r>
          </a:p>
          <a:p>
            <a:pPr eaLnBrk="1" hangingPunct="1"/>
            <a:r>
              <a:rPr lang="en-US" sz="2800" smtClean="0"/>
              <a:t>Plan B costs $2.58 more per unit (2.5%)</a:t>
            </a:r>
          </a:p>
          <a:p>
            <a:pPr eaLnBrk="1" hangingPunct="1"/>
            <a:r>
              <a:rPr lang="en-US" sz="2800" smtClean="0"/>
              <a:t>Marketing satisfied by 100% service level</a:t>
            </a:r>
          </a:p>
          <a:p>
            <a:pPr eaLnBrk="1" hangingPunct="1"/>
            <a:r>
              <a:rPr lang="en-US" sz="2800" smtClean="0"/>
              <a:t>Workable Operations and HR plan- hire 12, no OT or UT, and level production</a:t>
            </a:r>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subTnLst>
                                    <p:animClr>
                                      <p:cBhvr override="childStyle">
                                        <p:cTn dur="1" fill="hold" display="0" masterRel="nextClick" afterEffect="1"/>
                                        <p:tgtEl>
                                          <p:spTgt spid="34819">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subTnLst>
                                    <p:animClr>
                                      <p:cBhvr override="childStyle">
                                        <p:cTn dur="1" fill="hold" display="0" masterRel="nextClick" afterEffect="1"/>
                                        <p:tgtEl>
                                          <p:spTgt spid="34819">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subTnLst>
                                    <p:animClr>
                                      <p:cBhvr override="childStyle">
                                        <p:cTn dur="1" fill="hold" display="0" masterRel="nextClick" afterEffect="1"/>
                                        <p:tgtEl>
                                          <p:spTgt spid="34819">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500"/>
                                        <p:tgtEl>
                                          <p:spTgt spid="34819">
                                            <p:txEl>
                                              <p:pRg st="3" end="3"/>
                                            </p:txEl>
                                          </p:spTgt>
                                        </p:tgtEl>
                                      </p:cBhvr>
                                    </p:animEffect>
                                  </p:childTnLst>
                                  <p:subTnLst>
                                    <p:animClr>
                                      <p:cBhvr override="childStyle">
                                        <p:cTn dur="1" fill="hold" display="0" masterRel="nextClick" afterEffect="1"/>
                                        <p:tgtEl>
                                          <p:spTgt spid="34819">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fade">
                                      <p:cBhvr>
                                        <p:cTn id="27" dur="500"/>
                                        <p:tgtEl>
                                          <p:spTgt spid="34819">
                                            <p:txEl>
                                              <p:pRg st="4" end="4"/>
                                            </p:txEl>
                                          </p:spTgt>
                                        </p:tgtEl>
                                      </p:cBhvr>
                                    </p:animEffect>
                                  </p:childTnLst>
                                  <p:subTnLst>
                                    <p:animClr>
                                      <p:cBhvr override="childStyle">
                                        <p:cTn dur="1" fill="hold" display="0" masterRel="nextClick" afterEffect="1"/>
                                        <p:tgtEl>
                                          <p:spTgt spid="34819">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Plan C – Chase Using Hires and </a:t>
            </a:r>
            <a:br>
              <a:rPr lang="en-US" sz="4000" dirty="0" smtClean="0">
                <a:solidFill>
                  <a:srgbClr val="0000FF"/>
                </a:solidFill>
                <a:latin typeface="Palatino Linotype" panose="02040502050505030304" pitchFamily="18" charset="0"/>
              </a:rPr>
            </a:br>
            <a:r>
              <a:rPr lang="en-US" sz="4000" dirty="0" smtClean="0">
                <a:solidFill>
                  <a:srgbClr val="0000FF"/>
                </a:solidFill>
                <a:latin typeface="Palatino Linotype" panose="02040502050505030304" pitchFamily="18" charset="0"/>
              </a:rPr>
              <a:t>              Fires (Table 13- 9)</a:t>
            </a:r>
          </a:p>
        </p:txBody>
      </p:sp>
      <p:sp>
        <p:nvSpPr>
          <p:cNvPr id="28675" name="Rectangle 8"/>
          <p:cNvSpPr>
            <a:spLocks noGrp="1" noChangeArrowheads="1"/>
          </p:cNvSpPr>
          <p:nvPr>
            <p:ph type="body" sz="half" idx="1"/>
          </p:nvPr>
        </p:nvSpPr>
        <p:spPr>
          <a:xfrm>
            <a:off x="812800" y="1828800"/>
            <a:ext cx="10363200" cy="344488"/>
          </a:xfrm>
        </p:spPr>
        <p:txBody>
          <a:bodyPr/>
          <a:lstStyle/>
          <a:p>
            <a:pPr eaLnBrk="1" hangingPunct="1">
              <a:lnSpc>
                <a:spcPct val="80000"/>
              </a:lnSpc>
            </a:pPr>
            <a:r>
              <a:rPr lang="en-US" sz="2000" b="1" smtClean="0"/>
              <a:t>The production rate equals the demand each period</a:t>
            </a:r>
          </a:p>
        </p:txBody>
      </p:sp>
      <p:pic>
        <p:nvPicPr>
          <p:cNvPr id="28676" name="Picture 7"/>
          <p:cNvPicPr>
            <a:picLocks noGrp="1" noChangeAspect="1" noChangeArrowheads="1"/>
          </p:cNvPicPr>
          <p:nvPr>
            <p:ph sz="half" idx="2"/>
          </p:nvPr>
        </p:nvPicPr>
        <p:blipFill>
          <a:blip r:embed="rId2"/>
          <a:srcRect/>
          <a:stretch>
            <a:fillRect/>
          </a:stretch>
        </p:blipFill>
        <p:spPr>
          <a:xfrm>
            <a:off x="609600" y="2133600"/>
            <a:ext cx="11074400" cy="44958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a:xfrm>
            <a:off x="9144000" y="6172200"/>
            <a:ext cx="2540000" cy="457200"/>
          </a:xfrm>
          <a:prstGeom prst="rect">
            <a:avLst/>
          </a:prstGeom>
          <a:noFill/>
        </p:spPr>
        <p:txBody>
          <a:bodyPr/>
          <a:lstStyle/>
          <a:p>
            <a:fld id="{DDA1A3C3-28B4-4646-AFC7-B02E87E0050E}" type="slidenum">
              <a:rPr lang="en-US" smtClean="0"/>
              <a:pPr/>
              <a:t>5</a:t>
            </a:fld>
            <a:endParaRPr lang="en-US" smtClean="0"/>
          </a:p>
        </p:txBody>
      </p:sp>
      <p:sp>
        <p:nvSpPr>
          <p:cNvPr id="15363" name="Rectangle 1026"/>
          <p:cNvSpPr>
            <a:spLocks noGrp="1" noChangeArrowheads="1"/>
          </p:cNvSpPr>
          <p:nvPr>
            <p:ph type="title"/>
          </p:nvPr>
        </p:nvSpPr>
        <p:spPr/>
        <p:txBody>
          <a:bodyPr/>
          <a:lstStyle/>
          <a:p>
            <a:r>
              <a:rPr lang="en-US" smtClean="0"/>
              <a:t>Characteristics of forecasts</a:t>
            </a:r>
          </a:p>
        </p:txBody>
      </p:sp>
      <p:sp>
        <p:nvSpPr>
          <p:cNvPr id="15364" name="Rectangle 1027"/>
          <p:cNvSpPr>
            <a:spLocks noGrp="1" noChangeArrowheads="1"/>
          </p:cNvSpPr>
          <p:nvPr>
            <p:ph type="body" idx="1"/>
          </p:nvPr>
        </p:nvSpPr>
        <p:spPr>
          <a:xfrm>
            <a:off x="304800" y="1676400"/>
            <a:ext cx="11887200" cy="5029200"/>
          </a:xfrm>
        </p:spPr>
        <p:txBody>
          <a:bodyPr/>
          <a:lstStyle/>
          <a:p>
            <a:pPr>
              <a:lnSpc>
                <a:spcPct val="80000"/>
              </a:lnSpc>
            </a:pPr>
            <a:r>
              <a:rPr lang="en-US" sz="2400" smtClean="0"/>
              <a:t>Forecasts are </a:t>
            </a:r>
            <a:r>
              <a:rPr lang="en-US" sz="2400" smtClean="0">
                <a:solidFill>
                  <a:srgbClr val="FF0000"/>
                </a:solidFill>
              </a:rPr>
              <a:t>always wrong</a:t>
            </a:r>
            <a:r>
              <a:rPr lang="en-US" sz="2400" smtClean="0"/>
              <a:t>. Should include expected value and measure of error.</a:t>
            </a:r>
          </a:p>
          <a:p>
            <a:pPr>
              <a:lnSpc>
                <a:spcPct val="80000"/>
              </a:lnSpc>
            </a:pPr>
            <a:endParaRPr lang="en-US" sz="2400" smtClean="0"/>
          </a:p>
          <a:p>
            <a:pPr>
              <a:lnSpc>
                <a:spcPct val="80000"/>
              </a:lnSpc>
            </a:pPr>
            <a:r>
              <a:rPr lang="en-US" sz="2400" smtClean="0">
                <a:solidFill>
                  <a:srgbClr val="FF0000"/>
                </a:solidFill>
              </a:rPr>
              <a:t>Long-term</a:t>
            </a:r>
            <a:r>
              <a:rPr lang="en-US" sz="2400" smtClean="0"/>
              <a:t> forecasts are </a:t>
            </a:r>
            <a:r>
              <a:rPr lang="en-US" sz="2400" smtClean="0">
                <a:solidFill>
                  <a:srgbClr val="FF0000"/>
                </a:solidFill>
              </a:rPr>
              <a:t>less accurate </a:t>
            </a:r>
            <a:r>
              <a:rPr lang="en-US" sz="2400" smtClean="0"/>
              <a:t>than </a:t>
            </a:r>
            <a:r>
              <a:rPr lang="en-US" sz="2400" smtClean="0">
                <a:solidFill>
                  <a:srgbClr val="0070C0"/>
                </a:solidFill>
              </a:rPr>
              <a:t>short-term</a:t>
            </a:r>
            <a:r>
              <a:rPr lang="en-US" sz="2400" smtClean="0"/>
              <a:t> forecasts. Too long term forecasts are useless: Forecast horizon</a:t>
            </a:r>
          </a:p>
          <a:p>
            <a:pPr>
              <a:lnSpc>
                <a:spcPct val="80000"/>
              </a:lnSpc>
            </a:pPr>
            <a:endParaRPr lang="en-US" sz="2400" smtClean="0"/>
          </a:p>
          <a:p>
            <a:pPr>
              <a:lnSpc>
                <a:spcPct val="80000"/>
              </a:lnSpc>
            </a:pPr>
            <a:r>
              <a:rPr lang="en-US" sz="2400" smtClean="0">
                <a:solidFill>
                  <a:srgbClr val="FF0000"/>
                </a:solidFill>
              </a:rPr>
              <a:t>Aggregate</a:t>
            </a:r>
            <a:r>
              <a:rPr lang="en-US" sz="2400" smtClean="0"/>
              <a:t> forecasts are </a:t>
            </a:r>
            <a:r>
              <a:rPr lang="en-US" sz="2400" smtClean="0">
                <a:solidFill>
                  <a:srgbClr val="FF0000"/>
                </a:solidFill>
              </a:rPr>
              <a:t>more accurate </a:t>
            </a:r>
            <a:r>
              <a:rPr lang="en-US" sz="2400" smtClean="0"/>
              <a:t>than </a:t>
            </a:r>
            <a:r>
              <a:rPr lang="en-US" sz="2400" smtClean="0">
                <a:solidFill>
                  <a:srgbClr val="0070C0"/>
                </a:solidFill>
              </a:rPr>
              <a:t>disaggregate</a:t>
            </a:r>
            <a:r>
              <a:rPr lang="en-US" sz="2400" smtClean="0"/>
              <a:t> forecasts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solidFill>
                  <a:schemeClr val="hlink"/>
                </a:solidFill>
              </a:rPr>
              <a:t>Plan C</a:t>
            </a:r>
            <a:r>
              <a:rPr lang="en-US" smtClean="0"/>
              <a:t> Evaluation</a:t>
            </a:r>
          </a:p>
        </p:txBody>
      </p:sp>
      <p:sp>
        <p:nvSpPr>
          <p:cNvPr id="35843" name="Rectangle 3"/>
          <p:cNvSpPr>
            <a:spLocks noGrp="1" noChangeArrowheads="1"/>
          </p:cNvSpPr>
          <p:nvPr>
            <p:ph type="body" idx="1"/>
          </p:nvPr>
        </p:nvSpPr>
        <p:spPr>
          <a:xfrm>
            <a:off x="812800" y="1905000"/>
            <a:ext cx="11127317" cy="4495800"/>
          </a:xfrm>
        </p:spPr>
        <p:txBody>
          <a:bodyPr/>
          <a:lstStyle/>
          <a:p>
            <a:pPr eaLnBrk="1" hangingPunct="1"/>
            <a:r>
              <a:rPr lang="en-US" sz="2800" smtClean="0"/>
              <a:t>Costs an additional $2 per unit more than Plan B</a:t>
            </a:r>
          </a:p>
          <a:p>
            <a:pPr eaLnBrk="1" hangingPunct="1"/>
            <a:r>
              <a:rPr lang="en-US" sz="2800" smtClean="0"/>
              <a:t>Marketing is satisfied again by 100% service level</a:t>
            </a:r>
          </a:p>
          <a:p>
            <a:pPr eaLnBrk="1" hangingPunct="1"/>
            <a:r>
              <a:rPr lang="en-US" sz="2800" smtClean="0"/>
              <a:t>From Operations and HR standpoint, not easy to implement:</a:t>
            </a:r>
          </a:p>
          <a:p>
            <a:pPr lvl="1" eaLnBrk="1" hangingPunct="1"/>
            <a:r>
              <a:rPr lang="en-US" sz="2400" smtClean="0"/>
              <a:t>Need space, tools, equipment for up to 120 people in period 6 and only have 60 people in period 4</a:t>
            </a:r>
          </a:p>
          <a:p>
            <a:pPr lvl="1" eaLnBrk="1" hangingPunct="1"/>
            <a:r>
              <a:rPr lang="en-US" sz="2400" smtClean="0"/>
              <a:t>High training costs and potential quality problems</a:t>
            </a:r>
          </a:p>
          <a:p>
            <a:pPr lvl="1" eaLnBrk="1" hangingPunct="1"/>
            <a:r>
              <a:rPr lang="en-US" sz="2400" smtClean="0"/>
              <a:t>Low morale likely due to poor job security</a:t>
            </a:r>
          </a:p>
          <a:p>
            <a:pPr eaLnBrk="1" hangingPunct="1"/>
            <a:endParaRPr lang="en-US" sz="2800"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subTnLst>
                                    <p:animClr>
                                      <p:cBhvr override="childStyle">
                                        <p:cTn dur="1" fill="hold" display="0" masterRel="nextClick" afterEffect="1"/>
                                        <p:tgtEl>
                                          <p:spTgt spid="3584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subTnLst>
                                    <p:animClr>
                                      <p:cBhvr override="childStyle">
                                        <p:cTn dur="1" fill="hold" display="0" masterRel="nextClick" afterEffect="1"/>
                                        <p:tgtEl>
                                          <p:spTgt spid="3584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500"/>
                                        <p:tgtEl>
                                          <p:spTgt spid="35843">
                                            <p:txEl>
                                              <p:pRg st="2" end="2"/>
                                            </p:txEl>
                                          </p:spTgt>
                                        </p:tgtEl>
                                      </p:cBhvr>
                                    </p:animEffect>
                                  </p:childTnLst>
                                  <p:subTnLst>
                                    <p:animClr>
                                      <p:cBhvr override="childStyle">
                                        <p:cTn dur="1" fill="hold" display="0" masterRel="nextClick" afterEffect="1"/>
                                        <p:tgtEl>
                                          <p:spTgt spid="35843">
                                            <p:txEl>
                                              <p:pRg st="2" end="2"/>
                                            </p:txEl>
                                          </p:spTgt>
                                        </p:tgtEl>
                                        <p:attrNameLst>
                                          <p:attrName>ppt_c</p:attrName>
                                        </p:attrNameLst>
                                      </p:cBhvr>
                                      <p:to>
                                        <a:srgbClr val="969696"/>
                                      </p:to>
                                    </p:animClr>
                                  </p:subTnLst>
                                </p:cTn>
                              </p:par>
                              <p:par>
                                <p:cTn id="18" presetID="10" presetClass="entr" presetSubtype="0" fill="hold" grpId="0" nodeType="withEffect">
                                  <p:stCondLst>
                                    <p:cond delay="0"/>
                                  </p:stCondLst>
                                  <p:childTnLst>
                                    <p:set>
                                      <p:cBhvr>
                                        <p:cTn id="19" dur="1" fill="hold">
                                          <p:stCondLst>
                                            <p:cond delay="0"/>
                                          </p:stCondLst>
                                        </p:cTn>
                                        <p:tgtEl>
                                          <p:spTgt spid="35843">
                                            <p:txEl>
                                              <p:pRg st="3" end="3"/>
                                            </p:txEl>
                                          </p:spTgt>
                                        </p:tgtEl>
                                        <p:attrNameLst>
                                          <p:attrName>style.visibility</p:attrName>
                                        </p:attrNameLst>
                                      </p:cBhvr>
                                      <p:to>
                                        <p:strVal val="visible"/>
                                      </p:to>
                                    </p:set>
                                    <p:animEffect transition="in" filter="fade">
                                      <p:cBhvr>
                                        <p:cTn id="20" dur="500"/>
                                        <p:tgtEl>
                                          <p:spTgt spid="35843">
                                            <p:txEl>
                                              <p:pRg st="3" end="3"/>
                                            </p:txEl>
                                          </p:spTgt>
                                        </p:tgtEl>
                                      </p:cBhvr>
                                    </p:animEffect>
                                  </p:childTnLst>
                                  <p:subTnLst>
                                    <p:animClr>
                                      <p:cBhvr override="childStyle">
                                        <p:cTn dur="1" fill="hold" display="0" masterRel="nextClick" afterEffect="1"/>
                                        <p:tgtEl>
                                          <p:spTgt spid="35843">
                                            <p:txEl>
                                              <p:pRg st="3" end="3"/>
                                            </p:txEl>
                                          </p:spTgt>
                                        </p:tgtEl>
                                        <p:attrNameLst>
                                          <p:attrName>ppt_c</p:attrName>
                                        </p:attrNameLst>
                                      </p:cBhvr>
                                      <p:to>
                                        <a:srgbClr val="969696"/>
                                      </p:to>
                                    </p:animClr>
                                  </p:subTnLst>
                                </p:cTn>
                              </p:par>
                              <p:par>
                                <p:cTn id="21" presetID="10" presetClass="entr" presetSubtype="0" fill="hold" grpId="0" nodeType="with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animEffect transition="in" filter="fade">
                                      <p:cBhvr>
                                        <p:cTn id="23" dur="500"/>
                                        <p:tgtEl>
                                          <p:spTgt spid="35843">
                                            <p:txEl>
                                              <p:pRg st="4" end="4"/>
                                            </p:txEl>
                                          </p:spTgt>
                                        </p:tgtEl>
                                      </p:cBhvr>
                                    </p:animEffect>
                                  </p:childTnLst>
                                  <p:subTnLst>
                                    <p:animClr>
                                      <p:cBhvr override="childStyle">
                                        <p:cTn dur="1" fill="hold" display="0" masterRel="nextClick" afterEffect="1"/>
                                        <p:tgtEl>
                                          <p:spTgt spid="35843">
                                            <p:txEl>
                                              <p:pRg st="4" end="4"/>
                                            </p:txEl>
                                          </p:spTgt>
                                        </p:tgtEl>
                                        <p:attrNameLst>
                                          <p:attrName>ppt_c</p:attrName>
                                        </p:attrNameLst>
                                      </p:cBhvr>
                                      <p:to>
                                        <a:srgbClr val="969696"/>
                                      </p:to>
                                    </p:animClr>
                                  </p:subTnLst>
                                </p:cTn>
                              </p:par>
                              <p:par>
                                <p:cTn id="24" presetID="10" presetClass="entr" presetSubtype="0" fill="hold" grpId="0" nodeType="withEffect">
                                  <p:stCondLst>
                                    <p:cond delay="0"/>
                                  </p:stCondLst>
                                  <p:childTnLst>
                                    <p:set>
                                      <p:cBhvr>
                                        <p:cTn id="25" dur="1" fill="hold">
                                          <p:stCondLst>
                                            <p:cond delay="0"/>
                                          </p:stCondLst>
                                        </p:cTn>
                                        <p:tgtEl>
                                          <p:spTgt spid="35843">
                                            <p:txEl>
                                              <p:pRg st="5" end="5"/>
                                            </p:txEl>
                                          </p:spTgt>
                                        </p:tgtEl>
                                        <p:attrNameLst>
                                          <p:attrName>style.visibility</p:attrName>
                                        </p:attrNameLst>
                                      </p:cBhvr>
                                      <p:to>
                                        <p:strVal val="visible"/>
                                      </p:to>
                                    </p:set>
                                    <p:animEffect transition="in" filter="fade">
                                      <p:cBhvr>
                                        <p:cTn id="26" dur="500"/>
                                        <p:tgtEl>
                                          <p:spTgt spid="35843">
                                            <p:txEl>
                                              <p:pRg st="5" end="5"/>
                                            </p:txEl>
                                          </p:spTgt>
                                        </p:tgtEl>
                                      </p:cBhvr>
                                    </p:animEffect>
                                  </p:childTnLst>
                                  <p:subTnLst>
                                    <p:animClr>
                                      <p:cBhvr override="childStyle">
                                        <p:cTn dur="1" fill="hold" display="0" masterRel="nextClick" afterEffect="1"/>
                                        <p:tgtEl>
                                          <p:spTgt spid="35843">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Plan D– Hybrid, Initial Workforce </a:t>
            </a:r>
            <a:br>
              <a:rPr lang="en-US" sz="4000" dirty="0" smtClean="0">
                <a:solidFill>
                  <a:srgbClr val="0000FF"/>
                </a:solidFill>
                <a:latin typeface="Palatino Linotype" panose="02040502050505030304" pitchFamily="18" charset="0"/>
              </a:rPr>
            </a:br>
            <a:r>
              <a:rPr lang="en-US" sz="4000" dirty="0" smtClean="0">
                <a:solidFill>
                  <a:srgbClr val="0000FF"/>
                </a:solidFill>
                <a:latin typeface="Palatino Linotype" panose="02040502050505030304" pitchFamily="18" charset="0"/>
              </a:rPr>
              <a:t>             and OT as Needed (Table 13-12)   </a:t>
            </a:r>
          </a:p>
        </p:txBody>
      </p:sp>
      <p:sp>
        <p:nvSpPr>
          <p:cNvPr id="30723" name="Rectangle 6"/>
          <p:cNvSpPr>
            <a:spLocks noGrp="1" noChangeArrowheads="1"/>
          </p:cNvSpPr>
          <p:nvPr>
            <p:ph type="body" sz="half" idx="1"/>
          </p:nvPr>
        </p:nvSpPr>
        <p:spPr>
          <a:xfrm>
            <a:off x="812800" y="1828800"/>
            <a:ext cx="10363200" cy="344488"/>
          </a:xfrm>
        </p:spPr>
        <p:txBody>
          <a:bodyPr/>
          <a:lstStyle/>
          <a:p>
            <a:pPr eaLnBrk="1" hangingPunct="1">
              <a:lnSpc>
                <a:spcPct val="80000"/>
              </a:lnSpc>
            </a:pPr>
            <a:r>
              <a:rPr lang="en-US" sz="1800" b="1" smtClean="0"/>
              <a:t>This is basically a level plan using OT to avoid backorders</a:t>
            </a:r>
          </a:p>
        </p:txBody>
      </p:sp>
      <p:pic>
        <p:nvPicPr>
          <p:cNvPr id="30724" name="Picture 4"/>
          <p:cNvPicPr>
            <a:picLocks noGrp="1" noChangeAspect="1" noChangeArrowheads="1"/>
          </p:cNvPicPr>
          <p:nvPr>
            <p:ph sz="half" idx="2"/>
          </p:nvPr>
        </p:nvPicPr>
        <p:blipFill>
          <a:blip r:embed="rId2"/>
          <a:srcRect/>
          <a:stretch>
            <a:fillRect/>
          </a:stretch>
        </p:blipFill>
        <p:spPr>
          <a:xfrm>
            <a:off x="508000" y="2133600"/>
            <a:ext cx="11379200" cy="4572000"/>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solidFill>
                  <a:schemeClr val="hlink"/>
                </a:solidFill>
              </a:rPr>
              <a:t>Plan D</a:t>
            </a:r>
            <a:r>
              <a:rPr lang="en-US" smtClean="0"/>
              <a:t> Evaluation</a:t>
            </a:r>
          </a:p>
        </p:txBody>
      </p:sp>
      <p:sp>
        <p:nvSpPr>
          <p:cNvPr id="36867" name="Rectangle 3"/>
          <p:cNvSpPr>
            <a:spLocks noGrp="1" noChangeArrowheads="1"/>
          </p:cNvSpPr>
          <p:nvPr>
            <p:ph type="body" idx="1"/>
          </p:nvPr>
        </p:nvSpPr>
        <p:spPr>
          <a:xfrm>
            <a:off x="812800" y="1828800"/>
            <a:ext cx="11127317" cy="4800600"/>
          </a:xfrm>
        </p:spPr>
        <p:txBody>
          <a:bodyPr/>
          <a:lstStyle/>
          <a:p>
            <a:pPr eaLnBrk="1" hangingPunct="1">
              <a:lnSpc>
                <a:spcPct val="90000"/>
              </a:lnSpc>
            </a:pPr>
            <a:r>
              <a:rPr lang="en-US" sz="2800" smtClean="0"/>
              <a:t>Cost is only $.61 (.6%) more than Plan A with a reasonable increase in ending inventory (+1440)</a:t>
            </a:r>
          </a:p>
          <a:p>
            <a:pPr eaLnBrk="1" hangingPunct="1">
              <a:lnSpc>
                <a:spcPct val="110000"/>
              </a:lnSpc>
            </a:pPr>
            <a:r>
              <a:rPr lang="en-US" sz="2800" smtClean="0"/>
              <a:t>Marketing is satisfied as well with 100% service level</a:t>
            </a:r>
          </a:p>
          <a:p>
            <a:pPr eaLnBrk="1" hangingPunct="1">
              <a:lnSpc>
                <a:spcPct val="110000"/>
              </a:lnSpc>
            </a:pPr>
            <a:r>
              <a:rPr lang="en-US" sz="2800" smtClean="0"/>
              <a:t>Not difficult for Operations to implement</a:t>
            </a:r>
          </a:p>
          <a:p>
            <a:pPr eaLnBrk="1" hangingPunct="1">
              <a:lnSpc>
                <a:spcPct val="110000"/>
              </a:lnSpc>
            </a:pPr>
            <a:r>
              <a:rPr lang="en-US" sz="2800" smtClean="0"/>
              <a:t>Does not need excessive overtime</a:t>
            </a:r>
          </a:p>
          <a:p>
            <a:pPr lvl="1" eaLnBrk="1" hangingPunct="1">
              <a:lnSpc>
                <a:spcPct val="110000"/>
              </a:lnSpc>
            </a:pPr>
            <a:r>
              <a:rPr lang="en-US" sz="2400" smtClean="0"/>
              <a:t>Uses overtime in just periods 1 and 2 (7%, 20%)</a:t>
            </a:r>
          </a:p>
          <a:p>
            <a:pPr eaLnBrk="1" hangingPunct="1">
              <a:lnSpc>
                <a:spcPct val="110000"/>
              </a:lnSpc>
            </a:pPr>
            <a:r>
              <a:rPr lang="en-US" sz="2800" smtClean="0">
                <a:solidFill>
                  <a:schemeClr val="hlink"/>
                </a:solidFill>
              </a:rPr>
              <a:t>Aggregate Plan Objective</a:t>
            </a:r>
            <a:r>
              <a:rPr lang="en-US" sz="2800" smtClean="0"/>
              <a:t>: </a:t>
            </a:r>
            <a:r>
              <a:rPr lang="en-US" sz="2800" b="1" smtClean="0"/>
              <a:t>Keep customer service high and costs low</a:t>
            </a:r>
          </a:p>
          <a:p>
            <a:pPr eaLnBrk="1" hangingPunct="1"/>
            <a:endParaRPr lang="en-US" sz="2800" b="1" smtClean="0"/>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subTnLst>
                                    <p:animClr>
                                      <p:cBhvr override="childStyle">
                                        <p:cTn dur="1" fill="hold" display="0" masterRel="nextClick" afterEffect="1"/>
                                        <p:tgtEl>
                                          <p:spTgt spid="36867">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subTnLst>
                                    <p:animClr>
                                      <p:cBhvr override="childStyle">
                                        <p:cTn dur="1" fill="hold" display="0" masterRel="nextClick" afterEffect="1"/>
                                        <p:tgtEl>
                                          <p:spTgt spid="36867">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500"/>
                                        <p:tgtEl>
                                          <p:spTgt spid="36867">
                                            <p:txEl>
                                              <p:pRg st="2" end="2"/>
                                            </p:txEl>
                                          </p:spTgt>
                                        </p:tgtEl>
                                      </p:cBhvr>
                                    </p:animEffect>
                                  </p:childTnLst>
                                  <p:subTnLst>
                                    <p:animClr>
                                      <p:cBhvr override="childStyle">
                                        <p:cTn dur="1" fill="hold" display="0" masterRel="nextClick" afterEffect="1"/>
                                        <p:tgtEl>
                                          <p:spTgt spid="36867">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500"/>
                                        <p:tgtEl>
                                          <p:spTgt spid="36867">
                                            <p:txEl>
                                              <p:pRg st="3" end="3"/>
                                            </p:txEl>
                                          </p:spTgt>
                                        </p:tgtEl>
                                      </p:cBhvr>
                                    </p:animEffect>
                                  </p:childTnLst>
                                  <p:subTnLst>
                                    <p:animClr>
                                      <p:cBhvr override="childStyle">
                                        <p:cTn dur="1" fill="hold" display="0" masterRel="nextClick" afterEffect="1"/>
                                        <p:tgtEl>
                                          <p:spTgt spid="36867">
                                            <p:txEl>
                                              <p:pRg st="3" end="3"/>
                                            </p:txEl>
                                          </p:spTgt>
                                        </p:tgtEl>
                                        <p:attrNameLst>
                                          <p:attrName>ppt_c</p:attrName>
                                        </p:attrNameLst>
                                      </p:cBhvr>
                                      <p:to>
                                        <a:srgbClr val="969696"/>
                                      </p:to>
                                    </p:animClr>
                                  </p:subTnLst>
                                </p:cTn>
                              </p:par>
                              <p:par>
                                <p:cTn id="23" presetID="10" presetClass="entr" presetSubtype="0" fill="hold" grpId="0" nodeType="with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Effect transition="in" filter="fade">
                                      <p:cBhvr>
                                        <p:cTn id="25" dur="500"/>
                                        <p:tgtEl>
                                          <p:spTgt spid="36867">
                                            <p:txEl>
                                              <p:pRg st="4" end="4"/>
                                            </p:txEl>
                                          </p:spTgt>
                                        </p:tgtEl>
                                      </p:cBhvr>
                                    </p:animEffect>
                                  </p:childTnLst>
                                  <p:subTnLst>
                                    <p:animClr>
                                      <p:cBhvr override="childStyle">
                                        <p:cTn dur="1" fill="hold" display="0" masterRel="nextClick" afterEffect="1"/>
                                        <p:tgtEl>
                                          <p:spTgt spid="36867">
                                            <p:txEl>
                                              <p:pRg st="4" end="4"/>
                                            </p:txEl>
                                          </p:spTgt>
                                        </p:tgtEl>
                                        <p:attrNameLst>
                                          <p:attrName>ppt_c</p:attrName>
                                        </p:attrNameLst>
                                      </p:cBhvr>
                                      <p:to>
                                        <a:srgbClr val="969696"/>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867">
                                            <p:txEl>
                                              <p:pRg st="5" end="5"/>
                                            </p:txEl>
                                          </p:spTgt>
                                        </p:tgtEl>
                                        <p:attrNameLst>
                                          <p:attrName>style.visibility</p:attrName>
                                        </p:attrNameLst>
                                      </p:cBhvr>
                                      <p:to>
                                        <p:strVal val="visible"/>
                                      </p:to>
                                    </p:set>
                                    <p:animEffect transition="in" filter="fade">
                                      <p:cBhvr>
                                        <p:cTn id="30" dur="500"/>
                                        <p:tgtEl>
                                          <p:spTgt spid="36867">
                                            <p:txEl>
                                              <p:pRg st="5" end="5"/>
                                            </p:txEl>
                                          </p:spTgt>
                                        </p:tgtEl>
                                      </p:cBhvr>
                                    </p:animEffect>
                                  </p:childTnLst>
                                  <p:subTnLst>
                                    <p:animClr>
                                      <p:cBhvr override="childStyle">
                                        <p:cTn dur="1" fill="hold" display="0" masterRel="nextClick" afterEffect="1"/>
                                        <p:tgtEl>
                                          <p:spTgt spid="36867">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200" smtClean="0"/>
              <a:t>Aggregate Plans for Service Companies with Non-Tangible Products- Plans E, F, G</a:t>
            </a:r>
          </a:p>
        </p:txBody>
      </p:sp>
      <p:sp>
        <p:nvSpPr>
          <p:cNvPr id="37891" name="Rectangle 3"/>
          <p:cNvSpPr>
            <a:spLocks noGrp="1" noChangeArrowheads="1"/>
          </p:cNvSpPr>
          <p:nvPr>
            <p:ph type="body" idx="1"/>
          </p:nvPr>
        </p:nvSpPr>
        <p:spPr>
          <a:xfrm>
            <a:off x="812800" y="1828800"/>
            <a:ext cx="11127317" cy="4572000"/>
          </a:xfrm>
        </p:spPr>
        <p:txBody>
          <a:bodyPr/>
          <a:lstStyle/>
          <a:p>
            <a:pPr eaLnBrk="1" hangingPunct="1">
              <a:lnSpc>
                <a:spcPct val="90000"/>
              </a:lnSpc>
            </a:pPr>
            <a:r>
              <a:rPr lang="en-US" smtClean="0"/>
              <a:t>Options remain the same – level, chase, and hybrid plans</a:t>
            </a:r>
          </a:p>
          <a:p>
            <a:pPr lvl="1" eaLnBrk="1" hangingPunct="1">
              <a:lnSpc>
                <a:spcPct val="90000"/>
              </a:lnSpc>
            </a:pPr>
            <a:r>
              <a:rPr lang="en-US" smtClean="0"/>
              <a:t>Overtime and undertime can be used</a:t>
            </a:r>
          </a:p>
          <a:p>
            <a:pPr lvl="1" eaLnBrk="1" hangingPunct="1">
              <a:lnSpc>
                <a:spcPct val="90000"/>
              </a:lnSpc>
            </a:pPr>
            <a:r>
              <a:rPr lang="en-US" smtClean="0"/>
              <a:t>Staff can be hired and fired</a:t>
            </a:r>
          </a:p>
          <a:p>
            <a:pPr lvl="1" eaLnBrk="1" hangingPunct="1">
              <a:lnSpc>
                <a:spcPct val="90000"/>
              </a:lnSpc>
              <a:buFont typeface="Wingdings" pitchFamily="2" charset="2"/>
              <a:buNone/>
            </a:pPr>
            <a:endParaRPr lang="en-US" smtClean="0"/>
          </a:p>
          <a:p>
            <a:pPr eaLnBrk="1" hangingPunct="1">
              <a:lnSpc>
                <a:spcPct val="90000"/>
              </a:lnSpc>
            </a:pPr>
            <a:r>
              <a:rPr lang="en-US" smtClean="0"/>
              <a:t>Inventory cannot be used to level the service plan</a:t>
            </a:r>
          </a:p>
          <a:p>
            <a:pPr eaLnBrk="1" hangingPunct="1">
              <a:lnSpc>
                <a:spcPct val="90000"/>
              </a:lnSpc>
            </a:pPr>
            <a:r>
              <a:rPr lang="en-US" smtClean="0"/>
              <a:t>All demand must be satisfied or lose business to a competing service provider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subTnLst>
                                    <p:animClr>
                                      <p:cBhvr override="childStyle">
                                        <p:cTn dur="1" fill="hold" display="0" masterRel="nextClick" afterEffect="1"/>
                                        <p:tgtEl>
                                          <p:spTgt spid="37891">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fade">
                                      <p:cBhvr>
                                        <p:cTn id="10" dur="500"/>
                                        <p:tgtEl>
                                          <p:spTgt spid="37891">
                                            <p:txEl>
                                              <p:pRg st="1" end="1"/>
                                            </p:txEl>
                                          </p:spTgt>
                                        </p:tgtEl>
                                      </p:cBhvr>
                                    </p:animEffect>
                                  </p:childTnLst>
                                  <p:subTnLst>
                                    <p:animClr>
                                      <p:cBhvr override="childStyle">
                                        <p:cTn dur="1" fill="hold" display="0" masterRel="nextClick" afterEffect="1"/>
                                        <p:tgtEl>
                                          <p:spTgt spid="37891">
                                            <p:txEl>
                                              <p:pRg st="1" end="1"/>
                                            </p:txEl>
                                          </p:spTgt>
                                        </p:tgtEl>
                                        <p:attrNameLst>
                                          <p:attrName>ppt_c</p:attrName>
                                        </p:attrNameLst>
                                      </p:cBhvr>
                                      <p:to>
                                        <a:srgbClr val="969696"/>
                                      </p:to>
                                    </p:animClr>
                                  </p:subTnLst>
                                </p:cTn>
                              </p:par>
                              <p:par>
                                <p:cTn id="11" presetID="10" presetClass="entr" presetSubtype="0" fill="hold" grpId="0"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Effect transition="in" filter="fade">
                                      <p:cBhvr>
                                        <p:cTn id="13" dur="500"/>
                                        <p:tgtEl>
                                          <p:spTgt spid="37891">
                                            <p:txEl>
                                              <p:pRg st="2" end="2"/>
                                            </p:txEl>
                                          </p:spTgt>
                                        </p:tgtEl>
                                      </p:cBhvr>
                                    </p:animEffect>
                                  </p:childTnLst>
                                  <p:subTnLst>
                                    <p:animClr>
                                      <p:cBhvr override="childStyle">
                                        <p:cTn dur="1" fill="hold" display="0" masterRel="nextClick" afterEffect="1"/>
                                        <p:tgtEl>
                                          <p:spTgt spid="37891">
                                            <p:txEl>
                                              <p:pRg st="2" end="2"/>
                                            </p:txEl>
                                          </p:spTgt>
                                        </p:tgtEl>
                                        <p:attrNameLst>
                                          <p:attrName>ppt_c</p:attrName>
                                        </p:attrNameLst>
                                      </p:cBhvr>
                                      <p:to>
                                        <a:srgbClr val="969696"/>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891">
                                            <p:txEl>
                                              <p:pRg st="4" end="4"/>
                                            </p:txEl>
                                          </p:spTgt>
                                        </p:tgtEl>
                                        <p:attrNameLst>
                                          <p:attrName>style.visibility</p:attrName>
                                        </p:attrNameLst>
                                      </p:cBhvr>
                                      <p:to>
                                        <p:strVal val="visible"/>
                                      </p:to>
                                    </p:set>
                                    <p:animEffect transition="in" filter="fade">
                                      <p:cBhvr>
                                        <p:cTn id="18" dur="500"/>
                                        <p:tgtEl>
                                          <p:spTgt spid="37891">
                                            <p:txEl>
                                              <p:pRg st="4" end="4"/>
                                            </p:txEl>
                                          </p:spTgt>
                                        </p:tgtEl>
                                      </p:cBhvr>
                                    </p:animEffect>
                                  </p:childTnLst>
                                  <p:subTnLst>
                                    <p:animClr>
                                      <p:cBhvr override="childStyle">
                                        <p:cTn dur="1" fill="hold" display="0" masterRel="nextClick" afterEffect="1"/>
                                        <p:tgtEl>
                                          <p:spTgt spid="37891">
                                            <p:txEl>
                                              <p:pRg st="4" end="4"/>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animEffect transition="in" filter="fade">
                                      <p:cBhvr>
                                        <p:cTn id="23" dur="500"/>
                                        <p:tgtEl>
                                          <p:spTgt spid="37891">
                                            <p:txEl>
                                              <p:pRg st="5" end="5"/>
                                            </p:txEl>
                                          </p:spTgt>
                                        </p:tgtEl>
                                      </p:cBhvr>
                                    </p:animEffect>
                                  </p:childTnLst>
                                  <p:subTnLst>
                                    <p:animClr>
                                      <p:cBhvr override="childStyle">
                                        <p:cTn dur="1" fill="hold" display="0" masterRel="nextClick" afterEffect="1"/>
                                        <p:tgtEl>
                                          <p:spTgt spid="37891">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smtClean="0"/>
              <a:t>Problem Data for Plans E, F, G </a:t>
            </a:r>
            <a:br>
              <a:rPr lang="en-US" sz="3600" smtClean="0"/>
            </a:br>
            <a:r>
              <a:rPr lang="en-US" sz="3200" smtClean="0"/>
              <a:t>                  </a:t>
            </a:r>
            <a:r>
              <a:rPr lang="en-US" sz="2800" smtClean="0"/>
              <a:t>(Table 13.4)</a:t>
            </a:r>
          </a:p>
        </p:txBody>
      </p:sp>
      <p:pic>
        <p:nvPicPr>
          <p:cNvPr id="33795" name="Picture 4"/>
          <p:cNvPicPr>
            <a:picLocks noGrp="1" noChangeAspect="1" noChangeArrowheads="1"/>
          </p:cNvPicPr>
          <p:nvPr>
            <p:ph idx="1"/>
          </p:nvPr>
        </p:nvPicPr>
        <p:blipFill>
          <a:blip r:embed="rId2"/>
          <a:srcRect/>
          <a:stretch>
            <a:fillRect/>
          </a:stretch>
        </p:blipFill>
        <p:spPr>
          <a:xfrm>
            <a:off x="914400" y="1905000"/>
            <a:ext cx="10261600" cy="4724400"/>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Plan E – Level with Staffing for Peak </a:t>
            </a:r>
            <a:br>
              <a:rPr lang="en-US" sz="4000" dirty="0" smtClean="0">
                <a:solidFill>
                  <a:srgbClr val="0000FF"/>
                </a:solidFill>
                <a:latin typeface="Palatino Linotype" panose="02040502050505030304" pitchFamily="18" charset="0"/>
              </a:rPr>
            </a:br>
            <a:r>
              <a:rPr lang="en-US" sz="4000" dirty="0" smtClean="0">
                <a:solidFill>
                  <a:srgbClr val="0000FF"/>
                </a:solidFill>
                <a:latin typeface="Palatino Linotype" panose="02040502050505030304" pitchFamily="18" charset="0"/>
              </a:rPr>
              <a:t>              Demand- (Table 13-14)</a:t>
            </a:r>
          </a:p>
        </p:txBody>
      </p:sp>
      <p:pic>
        <p:nvPicPr>
          <p:cNvPr id="34819" name="Picture 4"/>
          <p:cNvPicPr>
            <a:picLocks noGrp="1" noChangeAspect="1" noChangeArrowheads="1"/>
          </p:cNvPicPr>
          <p:nvPr>
            <p:ph sz="half" idx="1"/>
          </p:nvPr>
        </p:nvPicPr>
        <p:blipFill>
          <a:blip r:embed="rId2"/>
          <a:srcRect/>
          <a:stretch>
            <a:fillRect/>
          </a:stretch>
        </p:blipFill>
        <p:spPr>
          <a:xfrm>
            <a:off x="609600" y="1828800"/>
            <a:ext cx="11176000" cy="4114800"/>
          </a:xfrm>
          <a:noFill/>
        </p:spPr>
      </p:pic>
      <p:sp>
        <p:nvSpPr>
          <p:cNvPr id="34820" name="Rectangle 6"/>
          <p:cNvSpPr>
            <a:spLocks noGrp="1" noChangeArrowheads="1"/>
          </p:cNvSpPr>
          <p:nvPr>
            <p:ph type="body" sz="half" idx="2"/>
          </p:nvPr>
        </p:nvSpPr>
        <p:spPr>
          <a:xfrm>
            <a:off x="711200" y="6019800"/>
            <a:ext cx="11228917" cy="685800"/>
          </a:xfrm>
        </p:spPr>
        <p:txBody>
          <a:bodyPr>
            <a:normAutofit lnSpcReduction="10000"/>
          </a:bodyPr>
          <a:lstStyle/>
          <a:p>
            <a:pPr eaLnBrk="1" hangingPunct="1">
              <a:lnSpc>
                <a:spcPct val="80000"/>
              </a:lnSpc>
            </a:pPr>
            <a:r>
              <a:rPr lang="en-US" sz="2000" b="1" smtClean="0"/>
              <a:t>Staff of 69 people creates excessive UT (30%)</a:t>
            </a:r>
          </a:p>
          <a:p>
            <a:pPr eaLnBrk="1" hangingPunct="1">
              <a:lnSpc>
                <a:spcPct val="80000"/>
              </a:lnSpc>
            </a:pPr>
            <a:r>
              <a:rPr lang="en-US" sz="2000" b="1" smtClean="0"/>
              <a:t>Cost per service call is $46.15</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Plan F – Hybrid with Initial Workforce</a:t>
            </a:r>
            <a:br>
              <a:rPr lang="en-US" sz="4000" dirty="0" smtClean="0">
                <a:solidFill>
                  <a:srgbClr val="0000FF"/>
                </a:solidFill>
                <a:latin typeface="Palatino Linotype" panose="02040502050505030304" pitchFamily="18" charset="0"/>
              </a:rPr>
            </a:br>
            <a:r>
              <a:rPr lang="en-US" sz="4000" dirty="0" smtClean="0">
                <a:solidFill>
                  <a:srgbClr val="0000FF"/>
                </a:solidFill>
                <a:latin typeface="Palatino Linotype" panose="02040502050505030304" pitchFamily="18" charset="0"/>
              </a:rPr>
              <a:t>              and OT as Needed (Table 13-16)</a:t>
            </a:r>
          </a:p>
        </p:txBody>
      </p:sp>
      <p:pic>
        <p:nvPicPr>
          <p:cNvPr id="35843" name="Picture 4"/>
          <p:cNvPicPr>
            <a:picLocks noGrp="1" noChangeAspect="1" noChangeArrowheads="1"/>
          </p:cNvPicPr>
          <p:nvPr>
            <p:ph sz="half" idx="1"/>
          </p:nvPr>
        </p:nvPicPr>
        <p:blipFill>
          <a:blip r:embed="rId2"/>
          <a:srcRect/>
          <a:stretch>
            <a:fillRect/>
          </a:stretch>
        </p:blipFill>
        <p:spPr>
          <a:xfrm>
            <a:off x="711200" y="1752600"/>
            <a:ext cx="10972800" cy="4191000"/>
          </a:xfrm>
          <a:noFill/>
        </p:spPr>
      </p:pic>
      <p:sp>
        <p:nvSpPr>
          <p:cNvPr id="35844" name="Rectangle 6"/>
          <p:cNvSpPr>
            <a:spLocks noGrp="1" noChangeArrowheads="1"/>
          </p:cNvSpPr>
          <p:nvPr>
            <p:ph type="body" sz="half" idx="2"/>
          </p:nvPr>
        </p:nvSpPr>
        <p:spPr>
          <a:xfrm>
            <a:off x="711200" y="6019800"/>
            <a:ext cx="11127317" cy="685800"/>
          </a:xfrm>
        </p:spPr>
        <p:txBody>
          <a:bodyPr>
            <a:normAutofit lnSpcReduction="10000"/>
          </a:bodyPr>
          <a:lstStyle/>
          <a:p>
            <a:pPr eaLnBrk="1" hangingPunct="1">
              <a:lnSpc>
                <a:spcPct val="80000"/>
              </a:lnSpc>
            </a:pPr>
            <a:r>
              <a:rPr lang="en-US" sz="2000" b="1" smtClean="0"/>
              <a:t>Costs reduced by $77K and undertime to 20%</a:t>
            </a:r>
          </a:p>
          <a:p>
            <a:pPr eaLnBrk="1" hangingPunct="1">
              <a:lnSpc>
                <a:spcPct val="80000"/>
              </a:lnSpc>
            </a:pPr>
            <a:r>
              <a:rPr lang="en-US" sz="2000" b="1" smtClean="0"/>
              <a:t>Cost per service call reduced to $41.13 (-$5.02)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sz="4000" dirty="0" smtClean="0">
                <a:solidFill>
                  <a:srgbClr val="0000FF"/>
                </a:solidFill>
                <a:latin typeface="Palatino Linotype" panose="02040502050505030304" pitchFamily="18" charset="0"/>
              </a:rPr>
              <a:t>Plan G – Chase Plan with Hiring and </a:t>
            </a:r>
            <a:br>
              <a:rPr lang="en-US" sz="4000" dirty="0" smtClean="0">
                <a:solidFill>
                  <a:srgbClr val="0000FF"/>
                </a:solidFill>
                <a:latin typeface="Palatino Linotype" panose="02040502050505030304" pitchFamily="18" charset="0"/>
              </a:rPr>
            </a:br>
            <a:r>
              <a:rPr lang="en-US" sz="4000" dirty="0" smtClean="0">
                <a:solidFill>
                  <a:srgbClr val="0000FF"/>
                </a:solidFill>
                <a:latin typeface="Palatino Linotype" panose="02040502050505030304" pitchFamily="18" charset="0"/>
              </a:rPr>
              <a:t>              Firing (Table 13-18) </a:t>
            </a:r>
          </a:p>
        </p:txBody>
      </p:sp>
      <p:sp>
        <p:nvSpPr>
          <p:cNvPr id="36867" name="Rectangle 6"/>
          <p:cNvSpPr>
            <a:spLocks noGrp="1" noChangeArrowheads="1"/>
          </p:cNvSpPr>
          <p:nvPr>
            <p:ph type="body" sz="half" idx="2"/>
          </p:nvPr>
        </p:nvSpPr>
        <p:spPr>
          <a:xfrm>
            <a:off x="406400" y="5562600"/>
            <a:ext cx="11533717" cy="1143000"/>
          </a:xfrm>
        </p:spPr>
        <p:txBody>
          <a:bodyPr/>
          <a:lstStyle/>
          <a:p>
            <a:pPr eaLnBrk="1" hangingPunct="1">
              <a:lnSpc>
                <a:spcPct val="80000"/>
              </a:lnSpc>
            </a:pPr>
            <a:r>
              <a:rPr lang="en-US" sz="1800" b="1" smtClean="0"/>
              <a:t>Total cost reduced by $114K over Plan F, utilization improved to 100%, and cost per service call $33.72 (-$7.41) </a:t>
            </a:r>
          </a:p>
          <a:p>
            <a:pPr eaLnBrk="1" hangingPunct="1">
              <a:lnSpc>
                <a:spcPct val="80000"/>
              </a:lnSpc>
            </a:pPr>
            <a:r>
              <a:rPr lang="en-US" sz="1800" b="1" smtClean="0"/>
              <a:t>Workforce fluctuates from 30-69 people- morale problems</a:t>
            </a:r>
          </a:p>
          <a:p>
            <a:pPr eaLnBrk="1" hangingPunct="1">
              <a:lnSpc>
                <a:spcPct val="80000"/>
              </a:lnSpc>
            </a:pPr>
            <a:r>
              <a:rPr lang="en-US" sz="1800" b="1" u="sng" smtClean="0">
                <a:solidFill>
                  <a:schemeClr val="hlink"/>
                </a:solidFill>
              </a:rPr>
              <a:t>Solution??</a:t>
            </a:r>
            <a:r>
              <a:rPr lang="en-US" sz="1800" b="1" smtClean="0">
                <a:solidFill>
                  <a:schemeClr val="hlink"/>
                </a:solidFill>
              </a:rPr>
              <a:t> </a:t>
            </a:r>
            <a:r>
              <a:rPr lang="en-US" sz="1800" b="1" smtClean="0"/>
              <a:t>Compare smaller permanent workforce, more OT??</a:t>
            </a:r>
            <a:endParaRPr lang="en-US" sz="1800" b="1" smtClean="0">
              <a:solidFill>
                <a:schemeClr val="hlink"/>
              </a:solidFill>
            </a:endParaRPr>
          </a:p>
        </p:txBody>
      </p:sp>
      <p:pic>
        <p:nvPicPr>
          <p:cNvPr id="36868" name="Picture 8"/>
          <p:cNvPicPr>
            <a:picLocks noGrp="1" noChangeAspect="1" noChangeArrowheads="1"/>
          </p:cNvPicPr>
          <p:nvPr>
            <p:ph sz="half" idx="1"/>
          </p:nvPr>
        </p:nvPicPr>
        <p:blipFill>
          <a:blip r:embed="rId2"/>
          <a:srcRect/>
          <a:stretch>
            <a:fillRect/>
          </a:stretch>
        </p:blipFill>
        <p:spPr>
          <a:xfrm>
            <a:off x="711200" y="1828800"/>
            <a:ext cx="11074400" cy="373380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dirty="0" smtClean="0"/>
              <a:t>Aggregate Planning Bottom Line</a:t>
            </a:r>
          </a:p>
        </p:txBody>
      </p:sp>
      <p:sp>
        <p:nvSpPr>
          <p:cNvPr id="51203" name="Rectangle 3"/>
          <p:cNvSpPr>
            <a:spLocks noGrp="1" noChangeArrowheads="1"/>
          </p:cNvSpPr>
          <p:nvPr>
            <p:ph type="body" idx="1"/>
          </p:nvPr>
        </p:nvSpPr>
        <p:spPr>
          <a:xfrm>
            <a:off x="812800" y="1828800"/>
            <a:ext cx="11127317" cy="4724400"/>
          </a:xfrm>
        </p:spPr>
        <p:txBody>
          <a:bodyPr/>
          <a:lstStyle/>
          <a:p>
            <a:pPr eaLnBrk="1" hangingPunct="1">
              <a:lnSpc>
                <a:spcPct val="120000"/>
              </a:lnSpc>
            </a:pPr>
            <a:r>
              <a:rPr lang="en-US" sz="2800" smtClean="0">
                <a:solidFill>
                  <a:schemeClr val="folHlink"/>
                </a:solidFill>
              </a:rPr>
              <a:t>The Aggregate plan must balance several perspectives</a:t>
            </a:r>
          </a:p>
          <a:p>
            <a:pPr eaLnBrk="1" hangingPunct="1">
              <a:lnSpc>
                <a:spcPct val="120000"/>
              </a:lnSpc>
            </a:pPr>
            <a:r>
              <a:rPr lang="en-US" sz="2800" smtClean="0">
                <a:solidFill>
                  <a:schemeClr val="folHlink"/>
                </a:solidFill>
              </a:rPr>
              <a:t>Costs are important but so are:</a:t>
            </a:r>
          </a:p>
          <a:p>
            <a:pPr lvl="1" eaLnBrk="1" hangingPunct="1">
              <a:lnSpc>
                <a:spcPct val="120000"/>
              </a:lnSpc>
            </a:pPr>
            <a:r>
              <a:rPr lang="en-US" smtClean="0"/>
              <a:t>Customer service</a:t>
            </a:r>
          </a:p>
          <a:p>
            <a:pPr lvl="1" eaLnBrk="1" hangingPunct="1">
              <a:lnSpc>
                <a:spcPct val="120000"/>
              </a:lnSpc>
            </a:pPr>
            <a:r>
              <a:rPr lang="en-US" smtClean="0"/>
              <a:t>Operational effectiveness</a:t>
            </a:r>
          </a:p>
          <a:p>
            <a:pPr lvl="1" eaLnBrk="1" hangingPunct="1">
              <a:lnSpc>
                <a:spcPct val="120000"/>
              </a:lnSpc>
            </a:pPr>
            <a:r>
              <a:rPr lang="en-US" smtClean="0"/>
              <a:t>Workforce morale</a:t>
            </a:r>
          </a:p>
          <a:p>
            <a:pPr eaLnBrk="1" hangingPunct="1">
              <a:lnSpc>
                <a:spcPct val="120000"/>
              </a:lnSpc>
            </a:pPr>
            <a:r>
              <a:rPr lang="en-US" sz="2800" smtClean="0">
                <a:solidFill>
                  <a:schemeClr val="folHlink"/>
                </a:solidFill>
              </a:rPr>
              <a:t>A successful AP considers each of these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subTnLst>
                                    <p:animClr>
                                      <p:cBhvr override="childStyle">
                                        <p:cTn dur="1" fill="hold" display="0" masterRel="nextClick" afterEffect="1"/>
                                        <p:tgtEl>
                                          <p:spTgt spid="5120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500"/>
                                        <p:tgtEl>
                                          <p:spTgt spid="51203">
                                            <p:txEl>
                                              <p:pRg st="1" end="1"/>
                                            </p:txEl>
                                          </p:spTgt>
                                        </p:tgtEl>
                                      </p:cBhvr>
                                    </p:animEffect>
                                  </p:childTnLst>
                                  <p:subTnLst>
                                    <p:animClr>
                                      <p:cBhvr override="childStyle">
                                        <p:cTn dur="1" fill="hold" display="0" masterRel="nextClick" afterEffect="1"/>
                                        <p:tgtEl>
                                          <p:spTgt spid="51203">
                                            <p:txEl>
                                              <p:pRg st="1" end="1"/>
                                            </p:txEl>
                                          </p:spTgt>
                                        </p:tgtEl>
                                        <p:attrNameLst>
                                          <p:attrName>ppt_c</p:attrName>
                                        </p:attrNameLst>
                                      </p:cBhvr>
                                      <p:to>
                                        <a:srgbClr val="969696"/>
                                      </p:to>
                                    </p:animClr>
                                  </p:subTnLst>
                                </p:cTn>
                              </p:par>
                              <p:par>
                                <p:cTn id="13" presetID="10" presetClass="entr" presetSubtype="0"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Effect transition="in" filter="fade">
                                      <p:cBhvr>
                                        <p:cTn id="15" dur="500"/>
                                        <p:tgtEl>
                                          <p:spTgt spid="51203">
                                            <p:txEl>
                                              <p:pRg st="2" end="2"/>
                                            </p:txEl>
                                          </p:spTgt>
                                        </p:tgtEl>
                                      </p:cBhvr>
                                    </p:animEffect>
                                  </p:childTnLst>
                                  <p:subTnLst>
                                    <p:animClr>
                                      <p:cBhvr override="childStyle">
                                        <p:cTn dur="1" fill="hold" display="0" masterRel="nextClick" afterEffect="1"/>
                                        <p:tgtEl>
                                          <p:spTgt spid="51203">
                                            <p:txEl>
                                              <p:pRg st="2" end="2"/>
                                            </p:txEl>
                                          </p:spTgt>
                                        </p:tgtEl>
                                        <p:attrNameLst>
                                          <p:attrName>ppt_c</p:attrName>
                                        </p:attrNameLst>
                                      </p:cBhvr>
                                      <p:to>
                                        <a:srgbClr val="969696"/>
                                      </p:to>
                                    </p:animClr>
                                  </p:subTnLst>
                                </p:cTn>
                              </p:par>
                              <p:par>
                                <p:cTn id="16" presetID="10" presetClass="entr" presetSubtype="0" fill="hold" grpId="0" nodeType="withEffect">
                                  <p:stCondLst>
                                    <p:cond delay="0"/>
                                  </p:stCondLst>
                                  <p:childTnLst>
                                    <p:set>
                                      <p:cBhvr>
                                        <p:cTn id="17" dur="1" fill="hold">
                                          <p:stCondLst>
                                            <p:cond delay="0"/>
                                          </p:stCondLst>
                                        </p:cTn>
                                        <p:tgtEl>
                                          <p:spTgt spid="51203">
                                            <p:txEl>
                                              <p:pRg st="3" end="3"/>
                                            </p:txEl>
                                          </p:spTgt>
                                        </p:tgtEl>
                                        <p:attrNameLst>
                                          <p:attrName>style.visibility</p:attrName>
                                        </p:attrNameLst>
                                      </p:cBhvr>
                                      <p:to>
                                        <p:strVal val="visible"/>
                                      </p:to>
                                    </p:set>
                                    <p:animEffect transition="in" filter="fade">
                                      <p:cBhvr>
                                        <p:cTn id="18" dur="500"/>
                                        <p:tgtEl>
                                          <p:spTgt spid="51203">
                                            <p:txEl>
                                              <p:pRg st="3" end="3"/>
                                            </p:txEl>
                                          </p:spTgt>
                                        </p:tgtEl>
                                      </p:cBhvr>
                                    </p:animEffect>
                                  </p:childTnLst>
                                  <p:subTnLst>
                                    <p:animClr>
                                      <p:cBhvr override="childStyle">
                                        <p:cTn dur="1" fill="hold" display="0" masterRel="nextClick" afterEffect="1"/>
                                        <p:tgtEl>
                                          <p:spTgt spid="51203">
                                            <p:txEl>
                                              <p:pRg st="3" end="3"/>
                                            </p:txEl>
                                          </p:spTgt>
                                        </p:tgtEl>
                                        <p:attrNameLst>
                                          <p:attrName>ppt_c</p:attrName>
                                        </p:attrNameLst>
                                      </p:cBhvr>
                                      <p:to>
                                        <a:srgbClr val="969696"/>
                                      </p:to>
                                    </p:animClr>
                                  </p:subTnLst>
                                </p:cTn>
                              </p:par>
                              <p:par>
                                <p:cTn id="19" presetID="10" presetClass="entr" presetSubtype="0" fill="hold" grpId="0" nodeType="withEffect">
                                  <p:stCondLst>
                                    <p:cond delay="0"/>
                                  </p:stCondLst>
                                  <p:childTnLst>
                                    <p:set>
                                      <p:cBhvr>
                                        <p:cTn id="20" dur="1" fill="hold">
                                          <p:stCondLst>
                                            <p:cond delay="0"/>
                                          </p:stCondLst>
                                        </p:cTn>
                                        <p:tgtEl>
                                          <p:spTgt spid="51203">
                                            <p:txEl>
                                              <p:pRg st="4" end="4"/>
                                            </p:txEl>
                                          </p:spTgt>
                                        </p:tgtEl>
                                        <p:attrNameLst>
                                          <p:attrName>style.visibility</p:attrName>
                                        </p:attrNameLst>
                                      </p:cBhvr>
                                      <p:to>
                                        <p:strVal val="visible"/>
                                      </p:to>
                                    </p:set>
                                    <p:animEffect transition="in" filter="fade">
                                      <p:cBhvr>
                                        <p:cTn id="21" dur="500"/>
                                        <p:tgtEl>
                                          <p:spTgt spid="51203">
                                            <p:txEl>
                                              <p:pRg st="4" end="4"/>
                                            </p:txEl>
                                          </p:spTgt>
                                        </p:tgtEl>
                                      </p:cBhvr>
                                    </p:animEffect>
                                  </p:childTnLst>
                                  <p:subTnLst>
                                    <p:animClr>
                                      <p:cBhvr override="childStyle">
                                        <p:cTn dur="1" fill="hold" display="0" masterRel="nextClick" afterEffect="1"/>
                                        <p:tgtEl>
                                          <p:spTgt spid="51203">
                                            <p:txEl>
                                              <p:pRg st="4" end="4"/>
                                            </p:txEl>
                                          </p:spTgt>
                                        </p:tgtEl>
                                        <p:attrNameLst>
                                          <p:attrName>ppt_c</p:attrName>
                                        </p:attrNameLst>
                                      </p:cBhvr>
                                      <p:to>
                                        <a:srgbClr val="969696"/>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203">
                                            <p:txEl>
                                              <p:pRg st="5" end="5"/>
                                            </p:txEl>
                                          </p:spTgt>
                                        </p:tgtEl>
                                        <p:attrNameLst>
                                          <p:attrName>style.visibility</p:attrName>
                                        </p:attrNameLst>
                                      </p:cBhvr>
                                      <p:to>
                                        <p:strVal val="visible"/>
                                      </p:to>
                                    </p:set>
                                    <p:animEffect transition="in" filter="fade">
                                      <p:cBhvr>
                                        <p:cTn id="26" dur="500"/>
                                        <p:tgtEl>
                                          <p:spTgt spid="51203">
                                            <p:txEl>
                                              <p:pRg st="5" end="5"/>
                                            </p:txEl>
                                          </p:spTgt>
                                        </p:tgtEl>
                                      </p:cBhvr>
                                    </p:animEffect>
                                  </p:childTnLst>
                                  <p:subTnLst>
                                    <p:animClr>
                                      <p:cBhvr override="childStyle">
                                        <p:cTn dur="1" fill="hold" display="0" masterRel="nextClick" afterEffect="1"/>
                                        <p:tgtEl>
                                          <p:spTgt spid="51203">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2362200"/>
            <a:ext cx="12192000" cy="1392238"/>
          </a:xfrm>
          <a:ln>
            <a:solidFill>
              <a:schemeClr val="bg2">
                <a:lumMod val="10000"/>
              </a:schemeClr>
            </a:solidFill>
          </a:ln>
        </p:spPr>
        <p:txBody>
          <a:bodyPr lIns="90488" tIns="44450" rIns="90488" bIns="44450"/>
          <a:lstStyle/>
          <a:p>
            <a:pPr algn="ctr">
              <a:defRPr/>
            </a:pPr>
            <a:r>
              <a:rPr lang="en-US" sz="6000" dirty="0" smtClean="0">
                <a:solidFill>
                  <a:srgbClr val="CE2700"/>
                </a:solidFill>
              </a:rPr>
              <a:t>3. Master Production Schedule </a:t>
            </a:r>
            <a:endParaRPr lang="en-US" sz="6000" dirty="0" smtClean="0">
              <a:solidFill>
                <a:srgbClr val="2D8AD8"/>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en-US" sz="3200" smtClean="0"/>
              <a:t>Forecasting Role in Decision-Making and its Relationship with Operations Management </a:t>
            </a:r>
          </a:p>
        </p:txBody>
      </p:sp>
      <p:sp>
        <p:nvSpPr>
          <p:cNvPr id="16387" name="Rectangle 3"/>
          <p:cNvSpPr>
            <a:spLocks noGrp="1" noChangeArrowheads="1"/>
          </p:cNvSpPr>
          <p:nvPr>
            <p:ph type="body" idx="1"/>
          </p:nvPr>
        </p:nvSpPr>
        <p:spPr/>
        <p:txBody>
          <a:bodyPr/>
          <a:lstStyle/>
          <a:p>
            <a:endParaRPr lang="en-US" smtClean="0"/>
          </a:p>
          <a:p>
            <a:endParaRPr lang="en-US" smtClean="0"/>
          </a:p>
          <a:p>
            <a:endParaRPr lang="en-US" smtClean="0"/>
          </a:p>
          <a:p>
            <a:endParaRPr lang="en-US" smtClean="0"/>
          </a:p>
          <a:p>
            <a:endParaRPr lang="en-US" smtClean="0"/>
          </a:p>
          <a:p>
            <a:endParaRPr lang="en-US" smtClean="0"/>
          </a:p>
        </p:txBody>
      </p:sp>
      <p:sp>
        <p:nvSpPr>
          <p:cNvPr id="16388" name="Rectangle 4"/>
          <p:cNvSpPr>
            <a:spLocks noChangeArrowheads="1"/>
          </p:cNvSpPr>
          <p:nvPr/>
        </p:nvSpPr>
        <p:spPr bwMode="auto">
          <a:xfrm>
            <a:off x="1422400" y="2438400"/>
            <a:ext cx="2336800" cy="838200"/>
          </a:xfrm>
          <a:prstGeom prst="rect">
            <a:avLst/>
          </a:prstGeom>
          <a:solidFill>
            <a:srgbClr val="00B050"/>
          </a:solidFill>
          <a:ln w="9525">
            <a:solidFill>
              <a:schemeClr val="tx1"/>
            </a:solidFill>
            <a:miter lim="800000"/>
            <a:headEnd/>
            <a:tailEnd/>
          </a:ln>
        </p:spPr>
        <p:txBody>
          <a:bodyPr wrap="none" anchor="ctr"/>
          <a:lstStyle/>
          <a:p>
            <a:pPr algn="ctr"/>
            <a:r>
              <a:rPr lang="en-US" b="1">
                <a:solidFill>
                  <a:schemeClr val="bg1"/>
                </a:solidFill>
              </a:rPr>
              <a:t>External and</a:t>
            </a:r>
          </a:p>
          <a:p>
            <a:pPr algn="ctr"/>
            <a:r>
              <a:rPr lang="en-US" b="1">
                <a:solidFill>
                  <a:schemeClr val="bg1"/>
                </a:solidFill>
              </a:rPr>
              <a:t>Internal Data</a:t>
            </a:r>
          </a:p>
        </p:txBody>
      </p:sp>
      <p:sp>
        <p:nvSpPr>
          <p:cNvPr id="16389" name="Rectangle 5"/>
          <p:cNvSpPr>
            <a:spLocks noChangeArrowheads="1"/>
          </p:cNvSpPr>
          <p:nvPr/>
        </p:nvSpPr>
        <p:spPr bwMode="auto">
          <a:xfrm>
            <a:off x="4673600" y="2438400"/>
            <a:ext cx="2336800" cy="838200"/>
          </a:xfrm>
          <a:prstGeom prst="rect">
            <a:avLst/>
          </a:prstGeom>
          <a:solidFill>
            <a:srgbClr val="00B050"/>
          </a:solidFill>
          <a:ln w="9525">
            <a:solidFill>
              <a:schemeClr val="tx1"/>
            </a:solidFill>
            <a:miter lim="800000"/>
            <a:headEnd/>
            <a:tailEnd/>
          </a:ln>
        </p:spPr>
        <p:txBody>
          <a:bodyPr wrap="none" anchor="ctr"/>
          <a:lstStyle/>
          <a:p>
            <a:pPr algn="ctr"/>
            <a:r>
              <a:rPr lang="en-US" b="1">
                <a:solidFill>
                  <a:schemeClr val="bg1"/>
                </a:solidFill>
              </a:rPr>
              <a:t>Objectives</a:t>
            </a:r>
          </a:p>
          <a:p>
            <a:pPr algn="ctr"/>
            <a:r>
              <a:rPr lang="en-US" b="1">
                <a:solidFill>
                  <a:schemeClr val="bg1"/>
                </a:solidFill>
              </a:rPr>
              <a:t>And</a:t>
            </a:r>
          </a:p>
          <a:p>
            <a:pPr algn="ctr"/>
            <a:r>
              <a:rPr lang="en-US" b="1">
                <a:solidFill>
                  <a:schemeClr val="bg1"/>
                </a:solidFill>
              </a:rPr>
              <a:t>Constraints</a:t>
            </a:r>
          </a:p>
        </p:txBody>
      </p:sp>
      <p:sp>
        <p:nvSpPr>
          <p:cNvPr id="16390" name="Rectangle 6"/>
          <p:cNvSpPr>
            <a:spLocks noChangeArrowheads="1"/>
          </p:cNvSpPr>
          <p:nvPr/>
        </p:nvSpPr>
        <p:spPr bwMode="auto">
          <a:xfrm>
            <a:off x="5080000" y="3886200"/>
            <a:ext cx="1524000" cy="609600"/>
          </a:xfrm>
          <a:prstGeom prst="rect">
            <a:avLst/>
          </a:prstGeom>
          <a:solidFill>
            <a:schemeClr val="accent1"/>
          </a:solidFill>
          <a:ln w="9525">
            <a:solidFill>
              <a:schemeClr val="tx1"/>
            </a:solidFill>
            <a:miter lim="800000"/>
            <a:headEnd/>
            <a:tailEnd/>
          </a:ln>
        </p:spPr>
        <p:txBody>
          <a:bodyPr wrap="none" anchor="ctr"/>
          <a:lstStyle/>
          <a:p>
            <a:pPr algn="ctr"/>
            <a:r>
              <a:rPr lang="en-US" b="1">
                <a:solidFill>
                  <a:schemeClr val="bg1"/>
                </a:solidFill>
              </a:rPr>
              <a:t>Managers</a:t>
            </a:r>
          </a:p>
        </p:txBody>
      </p:sp>
      <p:sp>
        <p:nvSpPr>
          <p:cNvPr id="16391" name="Oval 7"/>
          <p:cNvSpPr>
            <a:spLocks noChangeArrowheads="1"/>
          </p:cNvSpPr>
          <p:nvPr/>
        </p:nvSpPr>
        <p:spPr bwMode="auto">
          <a:xfrm>
            <a:off x="1524000" y="3733800"/>
            <a:ext cx="2235200" cy="914400"/>
          </a:xfrm>
          <a:prstGeom prst="ellipse">
            <a:avLst/>
          </a:prstGeom>
          <a:solidFill>
            <a:srgbClr val="C00000"/>
          </a:solidFill>
          <a:ln w="9525">
            <a:solidFill>
              <a:schemeClr val="tx1"/>
            </a:solidFill>
            <a:round/>
            <a:headEnd/>
            <a:tailEnd/>
          </a:ln>
        </p:spPr>
        <p:txBody>
          <a:bodyPr wrap="none" anchor="ctr"/>
          <a:lstStyle/>
          <a:p>
            <a:pPr algn="ctr"/>
            <a:r>
              <a:rPr lang="en-US" b="1">
                <a:solidFill>
                  <a:schemeClr val="bg1"/>
                </a:solidFill>
              </a:rPr>
              <a:t>Forecasts</a:t>
            </a:r>
          </a:p>
        </p:txBody>
      </p:sp>
      <p:sp>
        <p:nvSpPr>
          <p:cNvPr id="16392" name="Oval 8"/>
          <p:cNvSpPr>
            <a:spLocks noChangeArrowheads="1"/>
          </p:cNvSpPr>
          <p:nvPr/>
        </p:nvSpPr>
        <p:spPr bwMode="auto">
          <a:xfrm>
            <a:off x="1625600" y="5029200"/>
            <a:ext cx="2235200" cy="914400"/>
          </a:xfrm>
          <a:prstGeom prst="ellipse">
            <a:avLst/>
          </a:prstGeom>
          <a:solidFill>
            <a:srgbClr val="00B050"/>
          </a:solidFill>
          <a:ln w="9525">
            <a:solidFill>
              <a:schemeClr val="tx1"/>
            </a:solidFill>
            <a:round/>
            <a:headEnd/>
            <a:tailEnd/>
          </a:ln>
        </p:spPr>
        <p:txBody>
          <a:bodyPr wrap="none" anchor="ctr"/>
          <a:lstStyle/>
          <a:p>
            <a:pPr algn="ctr"/>
            <a:r>
              <a:rPr lang="en-US" b="1">
                <a:solidFill>
                  <a:schemeClr val="bg1"/>
                </a:solidFill>
              </a:rPr>
              <a:t>Updated</a:t>
            </a:r>
          </a:p>
          <a:p>
            <a:pPr algn="ctr"/>
            <a:r>
              <a:rPr lang="en-US" b="1">
                <a:solidFill>
                  <a:schemeClr val="bg1"/>
                </a:solidFill>
              </a:rPr>
              <a:t>Forecasts</a:t>
            </a:r>
          </a:p>
        </p:txBody>
      </p:sp>
      <p:sp>
        <p:nvSpPr>
          <p:cNvPr id="16393" name="Rectangle 9"/>
          <p:cNvSpPr>
            <a:spLocks noChangeArrowheads="1"/>
          </p:cNvSpPr>
          <p:nvPr/>
        </p:nvSpPr>
        <p:spPr bwMode="auto">
          <a:xfrm>
            <a:off x="4978400" y="5105400"/>
            <a:ext cx="1828800" cy="838200"/>
          </a:xfrm>
          <a:prstGeom prst="rect">
            <a:avLst/>
          </a:prstGeom>
          <a:solidFill>
            <a:srgbClr val="00B050"/>
          </a:solidFill>
          <a:ln w="9525">
            <a:solidFill>
              <a:schemeClr val="tx1"/>
            </a:solidFill>
            <a:miter lim="800000"/>
            <a:headEnd/>
            <a:tailEnd/>
          </a:ln>
        </p:spPr>
        <p:txBody>
          <a:bodyPr wrap="none" anchor="ctr"/>
          <a:lstStyle/>
          <a:p>
            <a:pPr algn="ctr"/>
            <a:r>
              <a:rPr lang="en-US" b="1">
                <a:solidFill>
                  <a:schemeClr val="bg1"/>
                </a:solidFill>
              </a:rPr>
              <a:t>Actual</a:t>
            </a:r>
          </a:p>
          <a:p>
            <a:pPr algn="ctr"/>
            <a:r>
              <a:rPr lang="en-US" b="1">
                <a:solidFill>
                  <a:schemeClr val="bg1"/>
                </a:solidFill>
              </a:rPr>
              <a:t>Performance</a:t>
            </a:r>
          </a:p>
        </p:txBody>
      </p:sp>
      <p:sp>
        <p:nvSpPr>
          <p:cNvPr id="16394" name="Rectangle 10"/>
          <p:cNvSpPr>
            <a:spLocks noChangeArrowheads="1"/>
          </p:cNvSpPr>
          <p:nvPr/>
        </p:nvSpPr>
        <p:spPr bwMode="auto">
          <a:xfrm>
            <a:off x="7924800" y="2438400"/>
            <a:ext cx="1828800" cy="914400"/>
          </a:xfrm>
          <a:prstGeom prst="rect">
            <a:avLst/>
          </a:prstGeom>
          <a:solidFill>
            <a:srgbClr val="00B050"/>
          </a:solidFill>
          <a:ln w="9525">
            <a:solidFill>
              <a:schemeClr val="tx1"/>
            </a:solidFill>
            <a:miter lim="800000"/>
            <a:headEnd/>
            <a:tailEnd/>
          </a:ln>
        </p:spPr>
        <p:txBody>
          <a:bodyPr wrap="none" anchor="ctr"/>
          <a:lstStyle/>
          <a:p>
            <a:pPr algn="ctr"/>
            <a:r>
              <a:rPr lang="en-US" b="1">
                <a:solidFill>
                  <a:schemeClr val="bg1"/>
                </a:solidFill>
              </a:rPr>
              <a:t>Planned</a:t>
            </a:r>
          </a:p>
          <a:p>
            <a:pPr algn="ctr"/>
            <a:r>
              <a:rPr lang="en-US" b="1">
                <a:solidFill>
                  <a:schemeClr val="bg1"/>
                </a:solidFill>
              </a:rPr>
              <a:t>Performance</a:t>
            </a:r>
          </a:p>
        </p:txBody>
      </p:sp>
      <p:sp>
        <p:nvSpPr>
          <p:cNvPr id="16395" name="Oval 11"/>
          <p:cNvSpPr>
            <a:spLocks noChangeArrowheads="1"/>
          </p:cNvSpPr>
          <p:nvPr/>
        </p:nvSpPr>
        <p:spPr bwMode="auto">
          <a:xfrm>
            <a:off x="7416800" y="3733800"/>
            <a:ext cx="2336800" cy="1066800"/>
          </a:xfrm>
          <a:prstGeom prst="ellipse">
            <a:avLst/>
          </a:prstGeom>
          <a:solidFill>
            <a:srgbClr val="C00000"/>
          </a:solidFill>
          <a:ln w="9525">
            <a:solidFill>
              <a:schemeClr val="tx1"/>
            </a:solidFill>
            <a:round/>
            <a:headEnd/>
            <a:tailEnd/>
          </a:ln>
        </p:spPr>
        <p:txBody>
          <a:bodyPr wrap="none" anchor="ctr"/>
          <a:lstStyle/>
          <a:p>
            <a:pPr algn="ctr"/>
            <a:r>
              <a:rPr lang="en-US" b="1">
                <a:solidFill>
                  <a:schemeClr val="bg1"/>
                </a:solidFill>
              </a:rPr>
              <a:t>Operations</a:t>
            </a:r>
          </a:p>
        </p:txBody>
      </p:sp>
      <p:sp>
        <p:nvSpPr>
          <p:cNvPr id="16396" name="Rectangle 12"/>
          <p:cNvSpPr>
            <a:spLocks noChangeArrowheads="1"/>
          </p:cNvSpPr>
          <p:nvPr/>
        </p:nvSpPr>
        <p:spPr bwMode="auto">
          <a:xfrm>
            <a:off x="7924800" y="5105400"/>
            <a:ext cx="1625600" cy="914400"/>
          </a:xfrm>
          <a:prstGeom prst="rect">
            <a:avLst/>
          </a:prstGeom>
          <a:solidFill>
            <a:srgbClr val="00B050"/>
          </a:solidFill>
          <a:ln w="9525">
            <a:solidFill>
              <a:schemeClr val="tx1"/>
            </a:solidFill>
            <a:miter lim="800000"/>
            <a:headEnd/>
            <a:tailEnd/>
          </a:ln>
        </p:spPr>
        <p:txBody>
          <a:bodyPr wrap="none" anchor="ctr"/>
          <a:lstStyle/>
          <a:p>
            <a:pPr algn="ctr"/>
            <a:r>
              <a:rPr lang="en-US" b="1">
                <a:solidFill>
                  <a:schemeClr val="bg1"/>
                </a:solidFill>
              </a:rPr>
              <a:t>Resources</a:t>
            </a:r>
          </a:p>
        </p:txBody>
      </p:sp>
      <p:sp>
        <p:nvSpPr>
          <p:cNvPr id="16397" name="Line 22"/>
          <p:cNvSpPr>
            <a:spLocks noChangeShapeType="1"/>
          </p:cNvSpPr>
          <p:nvPr/>
        </p:nvSpPr>
        <p:spPr bwMode="auto">
          <a:xfrm>
            <a:off x="2641600" y="3276600"/>
            <a:ext cx="0" cy="457200"/>
          </a:xfrm>
          <a:prstGeom prst="line">
            <a:avLst/>
          </a:prstGeom>
          <a:noFill/>
          <a:ln w="38100">
            <a:solidFill>
              <a:schemeClr val="tx1"/>
            </a:solidFill>
            <a:round/>
            <a:headEnd/>
            <a:tailEnd type="triangle" w="med" len="med"/>
          </a:ln>
        </p:spPr>
        <p:txBody>
          <a:bodyPr/>
          <a:lstStyle/>
          <a:p>
            <a:endParaRPr lang="en-US"/>
          </a:p>
        </p:txBody>
      </p:sp>
      <p:sp>
        <p:nvSpPr>
          <p:cNvPr id="16398" name="Line 23"/>
          <p:cNvSpPr>
            <a:spLocks noChangeShapeType="1"/>
          </p:cNvSpPr>
          <p:nvPr/>
        </p:nvSpPr>
        <p:spPr bwMode="auto">
          <a:xfrm>
            <a:off x="5892800" y="3276600"/>
            <a:ext cx="0" cy="609600"/>
          </a:xfrm>
          <a:prstGeom prst="line">
            <a:avLst/>
          </a:prstGeom>
          <a:noFill/>
          <a:ln w="38100">
            <a:solidFill>
              <a:schemeClr val="tx1"/>
            </a:solidFill>
            <a:round/>
            <a:headEnd/>
            <a:tailEnd type="triangle" w="med" len="med"/>
          </a:ln>
        </p:spPr>
        <p:txBody>
          <a:bodyPr/>
          <a:lstStyle/>
          <a:p>
            <a:endParaRPr lang="en-US"/>
          </a:p>
        </p:txBody>
      </p:sp>
      <p:sp>
        <p:nvSpPr>
          <p:cNvPr id="16399" name="Line 24"/>
          <p:cNvSpPr>
            <a:spLocks noChangeShapeType="1"/>
          </p:cNvSpPr>
          <p:nvPr/>
        </p:nvSpPr>
        <p:spPr bwMode="auto">
          <a:xfrm flipV="1">
            <a:off x="6604000" y="3200400"/>
            <a:ext cx="1320800" cy="685800"/>
          </a:xfrm>
          <a:prstGeom prst="line">
            <a:avLst/>
          </a:prstGeom>
          <a:noFill/>
          <a:ln w="38100">
            <a:solidFill>
              <a:schemeClr val="tx1"/>
            </a:solidFill>
            <a:round/>
            <a:headEnd/>
            <a:tailEnd type="triangle" w="med" len="med"/>
          </a:ln>
        </p:spPr>
        <p:txBody>
          <a:bodyPr/>
          <a:lstStyle/>
          <a:p>
            <a:endParaRPr lang="en-US"/>
          </a:p>
        </p:txBody>
      </p:sp>
      <p:sp>
        <p:nvSpPr>
          <p:cNvPr id="16400" name="Line 25"/>
          <p:cNvSpPr>
            <a:spLocks noChangeShapeType="1"/>
          </p:cNvSpPr>
          <p:nvPr/>
        </p:nvSpPr>
        <p:spPr bwMode="auto">
          <a:xfrm>
            <a:off x="8737600" y="3352800"/>
            <a:ext cx="0" cy="381000"/>
          </a:xfrm>
          <a:prstGeom prst="line">
            <a:avLst/>
          </a:prstGeom>
          <a:noFill/>
          <a:ln w="38100">
            <a:solidFill>
              <a:schemeClr val="tx1"/>
            </a:solidFill>
            <a:round/>
            <a:headEnd/>
            <a:tailEnd type="triangle" w="med" len="med"/>
          </a:ln>
        </p:spPr>
        <p:txBody>
          <a:bodyPr/>
          <a:lstStyle/>
          <a:p>
            <a:endParaRPr lang="en-US"/>
          </a:p>
        </p:txBody>
      </p:sp>
      <p:sp>
        <p:nvSpPr>
          <p:cNvPr id="16401" name="Line 26"/>
          <p:cNvSpPr>
            <a:spLocks noChangeShapeType="1"/>
          </p:cNvSpPr>
          <p:nvPr/>
        </p:nvSpPr>
        <p:spPr bwMode="auto">
          <a:xfrm>
            <a:off x="3759200" y="4114800"/>
            <a:ext cx="1320800" cy="0"/>
          </a:xfrm>
          <a:prstGeom prst="line">
            <a:avLst/>
          </a:prstGeom>
          <a:noFill/>
          <a:ln w="38100">
            <a:solidFill>
              <a:schemeClr val="tx1"/>
            </a:solidFill>
            <a:round/>
            <a:headEnd/>
            <a:tailEnd type="triangle" w="med" len="med"/>
          </a:ln>
        </p:spPr>
        <p:txBody>
          <a:bodyPr/>
          <a:lstStyle/>
          <a:p>
            <a:endParaRPr lang="en-US"/>
          </a:p>
        </p:txBody>
      </p:sp>
      <p:sp>
        <p:nvSpPr>
          <p:cNvPr id="16402" name="Line 27"/>
          <p:cNvSpPr>
            <a:spLocks noChangeShapeType="1"/>
          </p:cNvSpPr>
          <p:nvPr/>
        </p:nvSpPr>
        <p:spPr bwMode="auto">
          <a:xfrm flipH="1">
            <a:off x="3860800" y="5486400"/>
            <a:ext cx="1117600" cy="0"/>
          </a:xfrm>
          <a:prstGeom prst="line">
            <a:avLst/>
          </a:prstGeom>
          <a:noFill/>
          <a:ln w="38100">
            <a:solidFill>
              <a:schemeClr val="tx1"/>
            </a:solidFill>
            <a:round/>
            <a:headEnd/>
            <a:tailEnd type="triangle" w="med" len="med"/>
          </a:ln>
        </p:spPr>
        <p:txBody>
          <a:bodyPr/>
          <a:lstStyle/>
          <a:p>
            <a:endParaRPr lang="en-US"/>
          </a:p>
        </p:txBody>
      </p:sp>
      <p:sp>
        <p:nvSpPr>
          <p:cNvPr id="16403" name="Line 28"/>
          <p:cNvSpPr>
            <a:spLocks noChangeShapeType="1"/>
          </p:cNvSpPr>
          <p:nvPr/>
        </p:nvSpPr>
        <p:spPr bwMode="auto">
          <a:xfrm flipV="1">
            <a:off x="2641600" y="4648200"/>
            <a:ext cx="0" cy="381000"/>
          </a:xfrm>
          <a:prstGeom prst="line">
            <a:avLst/>
          </a:prstGeom>
          <a:noFill/>
          <a:ln w="38100">
            <a:solidFill>
              <a:schemeClr val="tx1"/>
            </a:solidFill>
            <a:round/>
            <a:headEnd/>
            <a:tailEnd type="triangle" w="med" len="med"/>
          </a:ln>
        </p:spPr>
        <p:txBody>
          <a:bodyPr/>
          <a:lstStyle/>
          <a:p>
            <a:endParaRPr lang="en-US"/>
          </a:p>
        </p:txBody>
      </p:sp>
      <p:sp>
        <p:nvSpPr>
          <p:cNvPr id="16404" name="Line 29"/>
          <p:cNvSpPr>
            <a:spLocks noChangeShapeType="1"/>
          </p:cNvSpPr>
          <p:nvPr/>
        </p:nvSpPr>
        <p:spPr bwMode="auto">
          <a:xfrm flipH="1">
            <a:off x="6807200" y="4724400"/>
            <a:ext cx="1219200" cy="609600"/>
          </a:xfrm>
          <a:prstGeom prst="line">
            <a:avLst/>
          </a:prstGeom>
          <a:noFill/>
          <a:ln w="38100">
            <a:solidFill>
              <a:schemeClr val="tx1"/>
            </a:solidFill>
            <a:round/>
            <a:headEnd/>
            <a:tailEnd type="triangle" w="med" len="med"/>
          </a:ln>
        </p:spPr>
        <p:txBody>
          <a:bodyPr/>
          <a:lstStyle/>
          <a:p>
            <a:endParaRPr lang="en-US"/>
          </a:p>
        </p:txBody>
      </p:sp>
      <p:sp>
        <p:nvSpPr>
          <p:cNvPr id="16405" name="Line 30"/>
          <p:cNvSpPr>
            <a:spLocks noChangeShapeType="1"/>
          </p:cNvSpPr>
          <p:nvPr/>
        </p:nvSpPr>
        <p:spPr bwMode="auto">
          <a:xfrm flipV="1">
            <a:off x="8737600" y="4800600"/>
            <a:ext cx="0" cy="304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smtClean="0"/>
              <a:t>Planning Links to MPS</a:t>
            </a:r>
          </a:p>
        </p:txBody>
      </p:sp>
      <p:pic>
        <p:nvPicPr>
          <p:cNvPr id="38915" name="Picture 9" descr="w0093-n"/>
          <p:cNvPicPr>
            <a:picLocks noGrp="1" noChangeAspect="1" noChangeArrowheads="1"/>
          </p:cNvPicPr>
          <p:nvPr>
            <p:ph idx="1"/>
          </p:nvPr>
        </p:nvPicPr>
        <p:blipFill>
          <a:blip r:embed="rId2"/>
          <a:srcRect/>
          <a:stretch>
            <a:fillRect/>
          </a:stretch>
        </p:blipFill>
        <p:spPr>
          <a:xfrm>
            <a:off x="1016000" y="1905000"/>
            <a:ext cx="9956800" cy="449580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Role of the MPS</a:t>
            </a:r>
          </a:p>
        </p:txBody>
      </p:sp>
      <p:sp>
        <p:nvSpPr>
          <p:cNvPr id="52227" name="Rectangle 3"/>
          <p:cNvSpPr>
            <a:spLocks noGrp="1" noChangeArrowheads="1"/>
          </p:cNvSpPr>
          <p:nvPr>
            <p:ph type="body" idx="1"/>
          </p:nvPr>
        </p:nvSpPr>
        <p:spPr>
          <a:xfrm>
            <a:off x="812800" y="1828800"/>
            <a:ext cx="11127317" cy="4724400"/>
          </a:xfrm>
        </p:spPr>
        <p:txBody>
          <a:bodyPr/>
          <a:lstStyle/>
          <a:p>
            <a:pPr eaLnBrk="1" hangingPunct="1">
              <a:lnSpc>
                <a:spcPct val="120000"/>
              </a:lnSpc>
            </a:pPr>
            <a:r>
              <a:rPr lang="en-US" b="1" smtClean="0">
                <a:solidFill>
                  <a:schemeClr val="folHlink"/>
                </a:solidFill>
              </a:rPr>
              <a:t>Aggregate plan:</a:t>
            </a:r>
          </a:p>
          <a:p>
            <a:pPr lvl="1" eaLnBrk="1" hangingPunct="1"/>
            <a:r>
              <a:rPr lang="en-US" smtClean="0"/>
              <a:t>Specifies the resources available (</a:t>
            </a:r>
            <a:r>
              <a:rPr lang="en-US" i="1" smtClean="0"/>
              <a:t>e.g</a:t>
            </a:r>
            <a:r>
              <a:rPr lang="en-US" smtClean="0"/>
              <a:t>.: regular workforce, overtime, subcontracting, allowable inventory levels &amp; shortages)</a:t>
            </a:r>
          </a:p>
          <a:p>
            <a:pPr eaLnBrk="1" hangingPunct="1"/>
            <a:r>
              <a:rPr lang="en-US" b="1" smtClean="0">
                <a:solidFill>
                  <a:schemeClr val="folHlink"/>
                </a:solidFill>
              </a:rPr>
              <a:t>Master production schedule:</a:t>
            </a:r>
          </a:p>
          <a:p>
            <a:pPr lvl="1" eaLnBrk="1" hangingPunct="1"/>
            <a:r>
              <a:rPr lang="en-US" smtClean="0"/>
              <a:t>Specifies the number &amp; when to produce each end item (the anticipated build schedule)</a:t>
            </a:r>
          </a:p>
          <a:p>
            <a:pPr lvl="1" eaLnBrk="1" hangingPunct="1"/>
            <a:r>
              <a:rPr lang="en-US" smtClean="0"/>
              <a:t>Disaggregates the aggregate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500"/>
                                        <p:tgtEl>
                                          <p:spTgt spid="52227">
                                            <p:txEl>
                                              <p:pRg st="0" end="0"/>
                                            </p:txEl>
                                          </p:spTgt>
                                        </p:tgtEl>
                                      </p:cBhvr>
                                    </p:animEffect>
                                  </p:childTnLst>
                                  <p:subTnLst>
                                    <p:animClr>
                                      <p:cBhvr override="childStyle">
                                        <p:cTn dur="1" fill="hold" display="0" masterRel="nextClick" afterEffect="1"/>
                                        <p:tgtEl>
                                          <p:spTgt spid="52227">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fade">
                                      <p:cBhvr>
                                        <p:cTn id="10" dur="500"/>
                                        <p:tgtEl>
                                          <p:spTgt spid="52227">
                                            <p:txEl>
                                              <p:pRg st="1" end="1"/>
                                            </p:txEl>
                                          </p:spTgt>
                                        </p:tgtEl>
                                      </p:cBhvr>
                                    </p:animEffect>
                                  </p:childTnLst>
                                  <p:subTnLst>
                                    <p:animClr>
                                      <p:cBhvr override="childStyle">
                                        <p:cTn dur="1" fill="hold" display="0" masterRel="nextClick" afterEffect="1"/>
                                        <p:tgtEl>
                                          <p:spTgt spid="5222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fade">
                                      <p:cBhvr>
                                        <p:cTn id="15" dur="500"/>
                                        <p:tgtEl>
                                          <p:spTgt spid="52227">
                                            <p:txEl>
                                              <p:pRg st="2" end="2"/>
                                            </p:txEl>
                                          </p:spTgt>
                                        </p:tgtEl>
                                      </p:cBhvr>
                                    </p:animEffect>
                                  </p:childTnLst>
                                  <p:subTnLst>
                                    <p:animClr>
                                      <p:cBhvr override="childStyle">
                                        <p:cTn dur="1" fill="hold" display="0" masterRel="nextClick" afterEffect="1"/>
                                        <p:tgtEl>
                                          <p:spTgt spid="52227">
                                            <p:txEl>
                                              <p:pRg st="2" end="2"/>
                                            </p:txEl>
                                          </p:spTgt>
                                        </p:tgtEl>
                                        <p:attrNameLst>
                                          <p:attrName>ppt_c</p:attrName>
                                        </p:attrNameLst>
                                      </p:cBhvr>
                                      <p:to>
                                        <a:srgbClr val="969696"/>
                                      </p:to>
                                    </p:animClr>
                                  </p:subTnLst>
                                </p:cTn>
                              </p:par>
                              <p:par>
                                <p:cTn id="16" presetID="10" presetClass="entr" presetSubtype="0" fill="hold" grpId="0" nodeType="withEffect">
                                  <p:stCondLst>
                                    <p:cond delay="0"/>
                                  </p:stCondLst>
                                  <p:childTnLst>
                                    <p:set>
                                      <p:cBhvr>
                                        <p:cTn id="17" dur="1" fill="hold">
                                          <p:stCondLst>
                                            <p:cond delay="0"/>
                                          </p:stCondLst>
                                        </p:cTn>
                                        <p:tgtEl>
                                          <p:spTgt spid="52227">
                                            <p:txEl>
                                              <p:pRg st="3" end="3"/>
                                            </p:txEl>
                                          </p:spTgt>
                                        </p:tgtEl>
                                        <p:attrNameLst>
                                          <p:attrName>style.visibility</p:attrName>
                                        </p:attrNameLst>
                                      </p:cBhvr>
                                      <p:to>
                                        <p:strVal val="visible"/>
                                      </p:to>
                                    </p:set>
                                    <p:animEffect transition="in" filter="fade">
                                      <p:cBhvr>
                                        <p:cTn id="18" dur="500"/>
                                        <p:tgtEl>
                                          <p:spTgt spid="52227">
                                            <p:txEl>
                                              <p:pRg st="3" end="3"/>
                                            </p:txEl>
                                          </p:spTgt>
                                        </p:tgtEl>
                                      </p:cBhvr>
                                    </p:animEffect>
                                  </p:childTnLst>
                                  <p:subTnLst>
                                    <p:animClr>
                                      <p:cBhvr override="childStyle">
                                        <p:cTn dur="1" fill="hold" display="0" masterRel="nextClick" afterEffect="1"/>
                                        <p:tgtEl>
                                          <p:spTgt spid="52227">
                                            <p:txEl>
                                              <p:pRg st="3" end="3"/>
                                            </p:txEl>
                                          </p:spTgt>
                                        </p:tgtEl>
                                        <p:attrNameLst>
                                          <p:attrName>ppt_c</p:attrName>
                                        </p:attrNameLst>
                                      </p:cBhvr>
                                      <p:to>
                                        <a:srgbClr val="969696"/>
                                      </p:to>
                                    </p:animClr>
                                  </p:subTnLst>
                                </p:cTn>
                              </p:par>
                              <p:par>
                                <p:cTn id="19" presetID="10" presetClass="entr" presetSubtype="0" fill="hold" grpId="0" nodeType="with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animEffect transition="in" filter="fade">
                                      <p:cBhvr>
                                        <p:cTn id="21" dur="500"/>
                                        <p:tgtEl>
                                          <p:spTgt spid="52227">
                                            <p:txEl>
                                              <p:pRg st="4" end="4"/>
                                            </p:txEl>
                                          </p:spTgt>
                                        </p:tgtEl>
                                      </p:cBhvr>
                                    </p:animEffect>
                                  </p:childTnLst>
                                  <p:subTnLst>
                                    <p:animClr>
                                      <p:cBhvr override="childStyle">
                                        <p:cTn dur="1" fill="hold" display="0" masterRel="nextClick" afterEffect="1"/>
                                        <p:tgtEl>
                                          <p:spTgt spid="52227">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Objectives of Master Schedule</a:t>
            </a:r>
          </a:p>
        </p:txBody>
      </p:sp>
      <p:sp>
        <p:nvSpPr>
          <p:cNvPr id="56323" name="Rectangle 3"/>
          <p:cNvSpPr>
            <a:spLocks noGrp="1" noChangeArrowheads="1"/>
          </p:cNvSpPr>
          <p:nvPr>
            <p:ph type="body" idx="1"/>
          </p:nvPr>
        </p:nvSpPr>
        <p:spPr>
          <a:xfrm>
            <a:off x="812800" y="1828800"/>
            <a:ext cx="11127317" cy="4572000"/>
          </a:xfrm>
        </p:spPr>
        <p:txBody>
          <a:bodyPr/>
          <a:lstStyle/>
          <a:p>
            <a:pPr eaLnBrk="1" hangingPunct="1">
              <a:lnSpc>
                <a:spcPct val="90000"/>
              </a:lnSpc>
            </a:pPr>
            <a:r>
              <a:rPr lang="en-US" b="1" smtClean="0">
                <a:solidFill>
                  <a:schemeClr val="folHlink"/>
                </a:solidFill>
              </a:rPr>
              <a:t>The </a:t>
            </a:r>
            <a:r>
              <a:rPr lang="en-US" b="1" u="sng" smtClean="0">
                <a:solidFill>
                  <a:schemeClr val="folHlink"/>
                </a:solidFill>
              </a:rPr>
              <a:t>Master Scheduler</a:t>
            </a:r>
            <a:r>
              <a:rPr lang="en-US" b="1" smtClean="0">
                <a:solidFill>
                  <a:schemeClr val="folHlink"/>
                </a:solidFill>
              </a:rPr>
              <a:t> must:</a:t>
            </a:r>
          </a:p>
          <a:p>
            <a:pPr lvl="1" eaLnBrk="1" hangingPunct="1">
              <a:lnSpc>
                <a:spcPct val="90000"/>
              </a:lnSpc>
            </a:pPr>
            <a:r>
              <a:rPr lang="en-US" smtClean="0"/>
              <a:t>Maintain the desired customer service level</a:t>
            </a:r>
          </a:p>
          <a:p>
            <a:pPr lvl="1" eaLnBrk="1" hangingPunct="1">
              <a:lnSpc>
                <a:spcPct val="90000"/>
              </a:lnSpc>
            </a:pPr>
            <a:r>
              <a:rPr lang="en-US" smtClean="0"/>
              <a:t>Utilize resources efficiently</a:t>
            </a:r>
          </a:p>
          <a:p>
            <a:pPr lvl="1" eaLnBrk="1" hangingPunct="1">
              <a:lnSpc>
                <a:spcPct val="90000"/>
              </a:lnSpc>
            </a:pPr>
            <a:r>
              <a:rPr lang="en-US" smtClean="0"/>
              <a:t>Maintain desired inventory levels</a:t>
            </a:r>
          </a:p>
          <a:p>
            <a:pPr eaLnBrk="1" hangingPunct="1">
              <a:lnSpc>
                <a:spcPct val="90000"/>
              </a:lnSpc>
            </a:pPr>
            <a:r>
              <a:rPr lang="en-US" b="1" smtClean="0">
                <a:solidFill>
                  <a:schemeClr val="folHlink"/>
                </a:solidFill>
              </a:rPr>
              <a:t>The </a:t>
            </a:r>
            <a:r>
              <a:rPr lang="en-US" b="1" u="sng" smtClean="0">
                <a:solidFill>
                  <a:schemeClr val="folHlink"/>
                </a:solidFill>
              </a:rPr>
              <a:t>Master Schedule</a:t>
            </a:r>
            <a:r>
              <a:rPr lang="en-US" b="1" smtClean="0">
                <a:solidFill>
                  <a:schemeClr val="folHlink"/>
                </a:solidFill>
              </a:rPr>
              <a:t> must:</a:t>
            </a:r>
          </a:p>
          <a:p>
            <a:pPr lvl="1" eaLnBrk="1" hangingPunct="1">
              <a:lnSpc>
                <a:spcPct val="90000"/>
              </a:lnSpc>
            </a:pPr>
            <a:r>
              <a:rPr lang="en-US" smtClean="0"/>
              <a:t>Satisfy customer demand</a:t>
            </a:r>
          </a:p>
          <a:p>
            <a:pPr lvl="1" eaLnBrk="1" hangingPunct="1">
              <a:lnSpc>
                <a:spcPct val="90000"/>
              </a:lnSpc>
            </a:pPr>
            <a:r>
              <a:rPr lang="en-US" smtClean="0"/>
              <a:t>Not exceed Operation’s capacity</a:t>
            </a:r>
          </a:p>
          <a:p>
            <a:pPr lvl="1" eaLnBrk="1" hangingPunct="1">
              <a:lnSpc>
                <a:spcPct val="90000"/>
              </a:lnSpc>
            </a:pPr>
            <a:r>
              <a:rPr lang="en-US" smtClean="0"/>
              <a:t>Work within the constraints of the Aggregate Plan</a:t>
            </a:r>
          </a:p>
          <a:p>
            <a:pPr lvl="1"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subTnLst>
                                    <p:animClr>
                                      <p:cBhvr override="childStyle">
                                        <p:cTn dur="1" fill="hold" display="0" masterRel="nextClick" afterEffect="1"/>
                                        <p:tgtEl>
                                          <p:spTgt spid="56323">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56323">
                                            <p:txEl>
                                              <p:pRg st="1" end="1"/>
                                            </p:txEl>
                                          </p:spTgt>
                                        </p:tgtEl>
                                        <p:attrNameLst>
                                          <p:attrName>style.visibility</p:attrName>
                                        </p:attrNameLst>
                                      </p:cBhvr>
                                      <p:to>
                                        <p:strVal val="visible"/>
                                      </p:to>
                                    </p:set>
                                    <p:animEffect transition="in" filter="fade">
                                      <p:cBhvr>
                                        <p:cTn id="10" dur="500"/>
                                        <p:tgtEl>
                                          <p:spTgt spid="56323">
                                            <p:txEl>
                                              <p:pRg st="1" end="1"/>
                                            </p:txEl>
                                          </p:spTgt>
                                        </p:tgtEl>
                                      </p:cBhvr>
                                    </p:animEffect>
                                  </p:childTnLst>
                                  <p:subTnLst>
                                    <p:animClr>
                                      <p:cBhvr override="childStyle">
                                        <p:cTn dur="1" fill="hold" display="0" masterRel="nextClick" afterEffect="1"/>
                                        <p:tgtEl>
                                          <p:spTgt spid="56323">
                                            <p:txEl>
                                              <p:pRg st="1" end="1"/>
                                            </p:txEl>
                                          </p:spTgt>
                                        </p:tgtEl>
                                        <p:attrNameLst>
                                          <p:attrName>ppt_c</p:attrName>
                                        </p:attrNameLst>
                                      </p:cBhvr>
                                      <p:to>
                                        <a:srgbClr val="969696"/>
                                      </p:to>
                                    </p:animClr>
                                  </p:subTnLst>
                                </p:cTn>
                              </p:par>
                              <p:par>
                                <p:cTn id="11" presetID="10"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fade">
                                      <p:cBhvr>
                                        <p:cTn id="13" dur="500"/>
                                        <p:tgtEl>
                                          <p:spTgt spid="56323">
                                            <p:txEl>
                                              <p:pRg st="2" end="2"/>
                                            </p:txEl>
                                          </p:spTgt>
                                        </p:tgtEl>
                                      </p:cBhvr>
                                    </p:animEffect>
                                  </p:childTnLst>
                                  <p:subTnLst>
                                    <p:animClr>
                                      <p:cBhvr override="childStyle">
                                        <p:cTn dur="1" fill="hold" display="0" masterRel="nextClick" afterEffect="1"/>
                                        <p:tgtEl>
                                          <p:spTgt spid="56323">
                                            <p:txEl>
                                              <p:pRg st="2" end="2"/>
                                            </p:txEl>
                                          </p:spTgt>
                                        </p:tgtEl>
                                        <p:attrNameLst>
                                          <p:attrName>ppt_c</p:attrName>
                                        </p:attrNameLst>
                                      </p:cBhvr>
                                      <p:to>
                                        <a:srgbClr val="969696"/>
                                      </p:to>
                                    </p:animClr>
                                  </p:subTnLst>
                                </p:cTn>
                              </p:par>
                              <p:par>
                                <p:cTn id="14" presetID="10" presetClass="entr" presetSubtype="0" fill="hold" grpId="0" nodeType="withEffect">
                                  <p:stCondLst>
                                    <p:cond delay="0"/>
                                  </p:stCondLst>
                                  <p:childTnLst>
                                    <p:set>
                                      <p:cBhvr>
                                        <p:cTn id="15" dur="1" fill="hold">
                                          <p:stCondLst>
                                            <p:cond delay="0"/>
                                          </p:stCondLst>
                                        </p:cTn>
                                        <p:tgtEl>
                                          <p:spTgt spid="56323">
                                            <p:txEl>
                                              <p:pRg st="3" end="3"/>
                                            </p:txEl>
                                          </p:spTgt>
                                        </p:tgtEl>
                                        <p:attrNameLst>
                                          <p:attrName>style.visibility</p:attrName>
                                        </p:attrNameLst>
                                      </p:cBhvr>
                                      <p:to>
                                        <p:strVal val="visible"/>
                                      </p:to>
                                    </p:set>
                                    <p:animEffect transition="in" filter="fade">
                                      <p:cBhvr>
                                        <p:cTn id="16" dur="500"/>
                                        <p:tgtEl>
                                          <p:spTgt spid="56323">
                                            <p:txEl>
                                              <p:pRg st="3" end="3"/>
                                            </p:txEl>
                                          </p:spTgt>
                                        </p:tgtEl>
                                      </p:cBhvr>
                                    </p:animEffect>
                                  </p:childTnLst>
                                  <p:subTnLst>
                                    <p:animClr>
                                      <p:cBhvr override="childStyle">
                                        <p:cTn dur="1" fill="hold" display="0" masterRel="nextClick" afterEffect="1"/>
                                        <p:tgtEl>
                                          <p:spTgt spid="56323">
                                            <p:txEl>
                                              <p:pRg st="3" end="3"/>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500"/>
                                        <p:tgtEl>
                                          <p:spTgt spid="56323">
                                            <p:txEl>
                                              <p:pRg st="4" end="4"/>
                                            </p:txEl>
                                          </p:spTgt>
                                        </p:tgtEl>
                                      </p:cBhvr>
                                    </p:animEffect>
                                  </p:childTnLst>
                                  <p:subTnLst>
                                    <p:animClr>
                                      <p:cBhvr override="childStyle">
                                        <p:cTn dur="1" fill="hold" display="0" masterRel="nextClick" afterEffect="1"/>
                                        <p:tgtEl>
                                          <p:spTgt spid="56323">
                                            <p:txEl>
                                              <p:pRg st="4" end="4"/>
                                            </p:txEl>
                                          </p:spTgt>
                                        </p:tgtEl>
                                        <p:attrNameLst>
                                          <p:attrName>ppt_c</p:attrName>
                                        </p:attrNameLst>
                                      </p:cBhvr>
                                      <p:to>
                                        <a:srgbClr val="969696"/>
                                      </p:to>
                                    </p:animClr>
                                  </p:subTnLst>
                                </p:cTn>
                              </p:par>
                              <p:par>
                                <p:cTn id="22" presetID="10" presetClass="entr" presetSubtype="0" fill="hold" grpId="0" nodeType="withEffect">
                                  <p:stCondLst>
                                    <p:cond delay="0"/>
                                  </p:stCondLst>
                                  <p:childTnLst>
                                    <p:set>
                                      <p:cBhvr>
                                        <p:cTn id="23" dur="1" fill="hold">
                                          <p:stCondLst>
                                            <p:cond delay="0"/>
                                          </p:stCondLst>
                                        </p:cTn>
                                        <p:tgtEl>
                                          <p:spTgt spid="56323">
                                            <p:txEl>
                                              <p:pRg st="5" end="5"/>
                                            </p:txEl>
                                          </p:spTgt>
                                        </p:tgtEl>
                                        <p:attrNameLst>
                                          <p:attrName>style.visibility</p:attrName>
                                        </p:attrNameLst>
                                      </p:cBhvr>
                                      <p:to>
                                        <p:strVal val="visible"/>
                                      </p:to>
                                    </p:set>
                                    <p:animEffect transition="in" filter="fade">
                                      <p:cBhvr>
                                        <p:cTn id="24" dur="500"/>
                                        <p:tgtEl>
                                          <p:spTgt spid="56323">
                                            <p:txEl>
                                              <p:pRg st="5" end="5"/>
                                            </p:txEl>
                                          </p:spTgt>
                                        </p:tgtEl>
                                      </p:cBhvr>
                                    </p:animEffect>
                                  </p:childTnLst>
                                  <p:subTnLst>
                                    <p:animClr>
                                      <p:cBhvr override="childStyle">
                                        <p:cTn dur="1" fill="hold" display="0" masterRel="nextClick" afterEffect="1"/>
                                        <p:tgtEl>
                                          <p:spTgt spid="56323">
                                            <p:txEl>
                                              <p:pRg st="5" end="5"/>
                                            </p:txEl>
                                          </p:spTgt>
                                        </p:tgtEl>
                                        <p:attrNameLst>
                                          <p:attrName>ppt_c</p:attrName>
                                        </p:attrNameLst>
                                      </p:cBhvr>
                                      <p:to>
                                        <a:srgbClr val="969696"/>
                                      </p:to>
                                    </p:animClr>
                                  </p:subTnLst>
                                </p:cTn>
                              </p:par>
                              <p:par>
                                <p:cTn id="25" presetID="10" presetClass="entr" presetSubtype="0" fill="hold" grpId="0" nodeType="with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animEffect transition="in" filter="fade">
                                      <p:cBhvr>
                                        <p:cTn id="27" dur="500"/>
                                        <p:tgtEl>
                                          <p:spTgt spid="56323">
                                            <p:txEl>
                                              <p:pRg st="6" end="6"/>
                                            </p:txEl>
                                          </p:spTgt>
                                        </p:tgtEl>
                                      </p:cBhvr>
                                    </p:animEffect>
                                  </p:childTnLst>
                                  <p:subTnLst>
                                    <p:animClr>
                                      <p:cBhvr override="childStyle">
                                        <p:cTn dur="1" fill="hold" display="0" masterRel="nextClick" afterEffect="1"/>
                                        <p:tgtEl>
                                          <p:spTgt spid="56323">
                                            <p:txEl>
                                              <p:pRg st="6" end="6"/>
                                            </p:txEl>
                                          </p:spTgt>
                                        </p:tgtEl>
                                        <p:attrNameLst>
                                          <p:attrName>ppt_c</p:attrName>
                                        </p:attrNameLst>
                                      </p:cBhvr>
                                      <p:to>
                                        <a:srgbClr val="969696"/>
                                      </p:to>
                                    </p:animClr>
                                  </p:subTnLst>
                                </p:cTn>
                              </p:par>
                              <p:par>
                                <p:cTn id="28" presetID="10" presetClass="entr" presetSubtype="0" fill="hold" grpId="0" nodeType="withEffect">
                                  <p:stCondLst>
                                    <p:cond delay="0"/>
                                  </p:stCondLst>
                                  <p:childTnLst>
                                    <p:set>
                                      <p:cBhvr>
                                        <p:cTn id="29" dur="1" fill="hold">
                                          <p:stCondLst>
                                            <p:cond delay="0"/>
                                          </p:stCondLst>
                                        </p:cTn>
                                        <p:tgtEl>
                                          <p:spTgt spid="56323">
                                            <p:txEl>
                                              <p:pRg st="7" end="7"/>
                                            </p:txEl>
                                          </p:spTgt>
                                        </p:tgtEl>
                                        <p:attrNameLst>
                                          <p:attrName>style.visibility</p:attrName>
                                        </p:attrNameLst>
                                      </p:cBhvr>
                                      <p:to>
                                        <p:strVal val="visible"/>
                                      </p:to>
                                    </p:set>
                                    <p:animEffect transition="in" filter="fade">
                                      <p:cBhvr>
                                        <p:cTn id="30" dur="500"/>
                                        <p:tgtEl>
                                          <p:spTgt spid="56323">
                                            <p:txEl>
                                              <p:pRg st="7" end="7"/>
                                            </p:txEl>
                                          </p:spTgt>
                                        </p:tgtEl>
                                      </p:cBhvr>
                                    </p:animEffect>
                                  </p:childTnLst>
                                  <p:subTnLst>
                                    <p:animClr>
                                      <p:cBhvr override="childStyle">
                                        <p:cTn dur="1" fill="hold" display="0" masterRel="nextClick" afterEffect="1"/>
                                        <p:tgtEl>
                                          <p:spTgt spid="56323">
                                            <p:txEl>
                                              <p:pRg st="7" end="7"/>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Developing an MPS</a:t>
            </a:r>
          </a:p>
        </p:txBody>
      </p:sp>
      <p:sp>
        <p:nvSpPr>
          <p:cNvPr id="57347" name="Rectangle 3"/>
          <p:cNvSpPr>
            <a:spLocks noGrp="1" noChangeArrowheads="1"/>
          </p:cNvSpPr>
          <p:nvPr>
            <p:ph type="body" idx="1"/>
          </p:nvPr>
        </p:nvSpPr>
        <p:spPr>
          <a:xfrm>
            <a:off x="812800" y="1828800"/>
            <a:ext cx="11127317" cy="5029200"/>
          </a:xfrm>
        </p:spPr>
        <p:txBody>
          <a:bodyPr/>
          <a:lstStyle/>
          <a:p>
            <a:pPr eaLnBrk="1" hangingPunct="1">
              <a:lnSpc>
                <a:spcPct val="80000"/>
              </a:lnSpc>
            </a:pPr>
            <a:r>
              <a:rPr lang="en-US" sz="2800" b="1" smtClean="0">
                <a:solidFill>
                  <a:schemeClr val="folHlink"/>
                </a:solidFill>
              </a:rPr>
              <a:t>The Master Scheduler:</a:t>
            </a:r>
          </a:p>
          <a:p>
            <a:pPr lvl="1" eaLnBrk="1" hangingPunct="1">
              <a:lnSpc>
                <a:spcPct val="80000"/>
              </a:lnSpc>
            </a:pPr>
            <a:r>
              <a:rPr lang="en-US" sz="2400" smtClean="0"/>
              <a:t>Develops a proposed MPS</a:t>
            </a:r>
          </a:p>
          <a:p>
            <a:pPr lvl="1" eaLnBrk="1" hangingPunct="1">
              <a:lnSpc>
                <a:spcPct val="80000"/>
              </a:lnSpc>
            </a:pPr>
            <a:r>
              <a:rPr lang="en-US" sz="2400" smtClean="0"/>
              <a:t>Checks the schedule for feasibility with available capacity</a:t>
            </a:r>
          </a:p>
          <a:p>
            <a:pPr lvl="1" eaLnBrk="1" hangingPunct="1">
              <a:lnSpc>
                <a:spcPct val="80000"/>
              </a:lnSpc>
            </a:pPr>
            <a:r>
              <a:rPr lang="en-US" sz="2400" smtClean="0"/>
              <a:t>Modifies as needed</a:t>
            </a:r>
          </a:p>
          <a:p>
            <a:pPr lvl="1" eaLnBrk="1" hangingPunct="1">
              <a:lnSpc>
                <a:spcPct val="120000"/>
              </a:lnSpc>
            </a:pPr>
            <a:r>
              <a:rPr lang="en-US" sz="2400" smtClean="0"/>
              <a:t>Authorizes the MPS</a:t>
            </a:r>
          </a:p>
          <a:p>
            <a:pPr eaLnBrk="1" hangingPunct="1">
              <a:lnSpc>
                <a:spcPct val="80000"/>
              </a:lnSpc>
            </a:pPr>
            <a:r>
              <a:rPr lang="en-US" sz="2800" b="1" smtClean="0">
                <a:solidFill>
                  <a:schemeClr val="folHlink"/>
                </a:solidFill>
              </a:rPr>
              <a:t>Consider the following example:</a:t>
            </a:r>
          </a:p>
          <a:p>
            <a:pPr lvl="1" eaLnBrk="1" hangingPunct="1">
              <a:lnSpc>
                <a:spcPct val="80000"/>
              </a:lnSpc>
            </a:pPr>
            <a:r>
              <a:rPr lang="en-US" sz="2400" smtClean="0"/>
              <a:t>Make-to-stock environment with fixed orders of 125 units</a:t>
            </a:r>
          </a:p>
          <a:p>
            <a:pPr lvl="1" eaLnBrk="1" hangingPunct="1">
              <a:lnSpc>
                <a:spcPct val="80000"/>
              </a:lnSpc>
            </a:pPr>
            <a:r>
              <a:rPr lang="en-US" sz="2400" smtClean="0"/>
              <a:t>There are 110 in inventory to start</a:t>
            </a:r>
          </a:p>
          <a:p>
            <a:pPr lvl="1" eaLnBrk="1" hangingPunct="1">
              <a:lnSpc>
                <a:spcPct val="80000"/>
              </a:lnSpc>
            </a:pPr>
            <a:r>
              <a:rPr lang="en-US" sz="2400" b="1" smtClean="0">
                <a:solidFill>
                  <a:schemeClr val="hlink"/>
                </a:solidFill>
              </a:rPr>
              <a:t>When are new order quantities needed to satisfy the forecasted demand?</a:t>
            </a:r>
          </a:p>
          <a:p>
            <a:pPr lvl="1" eaLnBrk="1" hangingPunct="1">
              <a:lnSpc>
                <a:spcPct val="80000"/>
              </a:lnSpc>
              <a:buFont typeface="Wingdings" pitchFamily="2" charset="2"/>
              <a:buNone/>
            </a:pPr>
            <a:r>
              <a:rPr lang="en-US"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subTnLst>
                                    <p:animClr>
                                      <p:cBhvr override="childStyle">
                                        <p:cTn dur="1" fill="hold" display="0" masterRel="nextClick" afterEffect="1"/>
                                        <p:tgtEl>
                                          <p:spTgt spid="57347">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fade">
                                      <p:cBhvr>
                                        <p:cTn id="10" dur="500"/>
                                        <p:tgtEl>
                                          <p:spTgt spid="57347">
                                            <p:txEl>
                                              <p:pRg st="1" end="1"/>
                                            </p:txEl>
                                          </p:spTgt>
                                        </p:tgtEl>
                                      </p:cBhvr>
                                    </p:animEffect>
                                  </p:childTnLst>
                                  <p:subTnLst>
                                    <p:animClr>
                                      <p:cBhvr override="childStyle">
                                        <p:cTn dur="1" fill="hold" display="0" masterRel="nextClick" afterEffect="1"/>
                                        <p:tgtEl>
                                          <p:spTgt spid="57347">
                                            <p:txEl>
                                              <p:pRg st="1" end="1"/>
                                            </p:txEl>
                                          </p:spTgt>
                                        </p:tgtEl>
                                        <p:attrNameLst>
                                          <p:attrName>ppt_c</p:attrName>
                                        </p:attrNameLst>
                                      </p:cBhvr>
                                      <p:to>
                                        <a:srgbClr val="969696"/>
                                      </p:to>
                                    </p:animClr>
                                  </p:subTnLst>
                                </p:cTn>
                              </p:par>
                              <p:par>
                                <p:cTn id="11" presetID="10" presetClass="entr" presetSubtype="0"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fade">
                                      <p:cBhvr>
                                        <p:cTn id="13" dur="500"/>
                                        <p:tgtEl>
                                          <p:spTgt spid="57347">
                                            <p:txEl>
                                              <p:pRg st="2" end="2"/>
                                            </p:txEl>
                                          </p:spTgt>
                                        </p:tgtEl>
                                      </p:cBhvr>
                                    </p:animEffect>
                                  </p:childTnLst>
                                  <p:subTnLst>
                                    <p:animClr>
                                      <p:cBhvr override="childStyle">
                                        <p:cTn dur="1" fill="hold" display="0" masterRel="nextClick" afterEffect="1"/>
                                        <p:tgtEl>
                                          <p:spTgt spid="57347">
                                            <p:txEl>
                                              <p:pRg st="2" end="2"/>
                                            </p:txEl>
                                          </p:spTgt>
                                        </p:tgtEl>
                                        <p:attrNameLst>
                                          <p:attrName>ppt_c</p:attrName>
                                        </p:attrNameLst>
                                      </p:cBhvr>
                                      <p:to>
                                        <a:srgbClr val="969696"/>
                                      </p:to>
                                    </p:animClr>
                                  </p:subTnLst>
                                </p:cTn>
                              </p:par>
                              <p:par>
                                <p:cTn id="14" presetID="10" presetClass="entr" presetSubtype="0" fill="hold" grpId="0" nodeType="withEffect">
                                  <p:stCondLst>
                                    <p:cond delay="0"/>
                                  </p:stCondLst>
                                  <p:childTnLst>
                                    <p:set>
                                      <p:cBhvr>
                                        <p:cTn id="15" dur="1" fill="hold">
                                          <p:stCondLst>
                                            <p:cond delay="0"/>
                                          </p:stCondLst>
                                        </p:cTn>
                                        <p:tgtEl>
                                          <p:spTgt spid="57347">
                                            <p:txEl>
                                              <p:pRg st="3" end="3"/>
                                            </p:txEl>
                                          </p:spTgt>
                                        </p:tgtEl>
                                        <p:attrNameLst>
                                          <p:attrName>style.visibility</p:attrName>
                                        </p:attrNameLst>
                                      </p:cBhvr>
                                      <p:to>
                                        <p:strVal val="visible"/>
                                      </p:to>
                                    </p:set>
                                    <p:animEffect transition="in" filter="fade">
                                      <p:cBhvr>
                                        <p:cTn id="16" dur="500"/>
                                        <p:tgtEl>
                                          <p:spTgt spid="57347">
                                            <p:txEl>
                                              <p:pRg st="3" end="3"/>
                                            </p:txEl>
                                          </p:spTgt>
                                        </p:tgtEl>
                                      </p:cBhvr>
                                    </p:animEffect>
                                  </p:childTnLst>
                                  <p:subTnLst>
                                    <p:animClr>
                                      <p:cBhvr override="childStyle">
                                        <p:cTn dur="1" fill="hold" display="0" masterRel="nextClick" afterEffect="1"/>
                                        <p:tgtEl>
                                          <p:spTgt spid="57347">
                                            <p:txEl>
                                              <p:pRg st="3" end="3"/>
                                            </p:txEl>
                                          </p:spTgt>
                                        </p:tgtEl>
                                        <p:attrNameLst>
                                          <p:attrName>ppt_c</p:attrName>
                                        </p:attrNameLst>
                                      </p:cBhvr>
                                      <p:to>
                                        <a:srgbClr val="969696"/>
                                      </p:to>
                                    </p:animClr>
                                  </p:subTnLst>
                                </p:cTn>
                              </p:par>
                              <p:par>
                                <p:cTn id="17" presetID="10" presetClass="entr" presetSubtype="0" fill="hold" grpId="0"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Effect transition="in" filter="fade">
                                      <p:cBhvr>
                                        <p:cTn id="19" dur="500"/>
                                        <p:tgtEl>
                                          <p:spTgt spid="57347">
                                            <p:txEl>
                                              <p:pRg st="4" end="4"/>
                                            </p:txEl>
                                          </p:spTgt>
                                        </p:tgtEl>
                                      </p:cBhvr>
                                    </p:animEffect>
                                  </p:childTnLst>
                                  <p:subTnLst>
                                    <p:animClr>
                                      <p:cBhvr override="childStyle">
                                        <p:cTn dur="1" fill="hold" display="0" masterRel="nextClick" afterEffect="1"/>
                                        <p:tgtEl>
                                          <p:spTgt spid="57347">
                                            <p:txEl>
                                              <p:pRg st="4" end="4"/>
                                            </p:txEl>
                                          </p:spTgt>
                                        </p:tgtEl>
                                        <p:attrNameLst>
                                          <p:attrName>ppt_c</p:attrName>
                                        </p:attrNameLst>
                                      </p:cBhvr>
                                      <p:to>
                                        <a:srgbClr val="969696"/>
                                      </p:to>
                                    </p:animClr>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7347">
                                            <p:txEl>
                                              <p:pRg st="5" end="5"/>
                                            </p:txEl>
                                          </p:spTgt>
                                        </p:tgtEl>
                                        <p:attrNameLst>
                                          <p:attrName>style.visibility</p:attrName>
                                        </p:attrNameLst>
                                      </p:cBhvr>
                                      <p:to>
                                        <p:strVal val="visible"/>
                                      </p:to>
                                    </p:set>
                                    <p:animEffect transition="in" filter="fade">
                                      <p:cBhvr>
                                        <p:cTn id="24" dur="500"/>
                                        <p:tgtEl>
                                          <p:spTgt spid="57347">
                                            <p:txEl>
                                              <p:pRg st="5" end="5"/>
                                            </p:txEl>
                                          </p:spTgt>
                                        </p:tgtEl>
                                      </p:cBhvr>
                                    </p:animEffect>
                                  </p:childTnLst>
                                  <p:subTnLst>
                                    <p:animClr>
                                      <p:cBhvr override="childStyle">
                                        <p:cTn dur="1" fill="hold" display="0" masterRel="nextClick" afterEffect="1"/>
                                        <p:tgtEl>
                                          <p:spTgt spid="57347">
                                            <p:txEl>
                                              <p:pRg st="5" end="5"/>
                                            </p:txEl>
                                          </p:spTgt>
                                        </p:tgtEl>
                                        <p:attrNameLst>
                                          <p:attrName>ppt_c</p:attrName>
                                        </p:attrNameLst>
                                      </p:cBhvr>
                                      <p:to>
                                        <a:srgbClr val="969696"/>
                                      </p:to>
                                    </p:animClr>
                                  </p:subTnLst>
                                </p:cTn>
                              </p:par>
                              <p:par>
                                <p:cTn id="25" presetID="10" presetClass="entr" presetSubtype="0" fill="hold" grpId="0" nodeType="with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animEffect transition="in" filter="fade">
                                      <p:cBhvr>
                                        <p:cTn id="27" dur="500"/>
                                        <p:tgtEl>
                                          <p:spTgt spid="57347">
                                            <p:txEl>
                                              <p:pRg st="6" end="6"/>
                                            </p:txEl>
                                          </p:spTgt>
                                        </p:tgtEl>
                                      </p:cBhvr>
                                    </p:animEffect>
                                  </p:childTnLst>
                                  <p:subTnLst>
                                    <p:animClr>
                                      <p:cBhvr override="childStyle">
                                        <p:cTn dur="1" fill="hold" display="0" masterRel="nextClick" afterEffect="1"/>
                                        <p:tgtEl>
                                          <p:spTgt spid="57347">
                                            <p:txEl>
                                              <p:pRg st="6" end="6"/>
                                            </p:txEl>
                                          </p:spTgt>
                                        </p:tgtEl>
                                        <p:attrNameLst>
                                          <p:attrName>ppt_c</p:attrName>
                                        </p:attrNameLst>
                                      </p:cBhvr>
                                      <p:to>
                                        <a:srgbClr val="969696"/>
                                      </p:to>
                                    </p:animClr>
                                  </p:subTnLst>
                                </p:cTn>
                              </p:par>
                              <p:par>
                                <p:cTn id="28" presetID="10" presetClass="entr" presetSubtype="0" fill="hold" grpId="0" nodeType="withEffect">
                                  <p:stCondLst>
                                    <p:cond delay="0"/>
                                  </p:stCondLst>
                                  <p:childTnLst>
                                    <p:set>
                                      <p:cBhvr>
                                        <p:cTn id="29" dur="1" fill="hold">
                                          <p:stCondLst>
                                            <p:cond delay="0"/>
                                          </p:stCondLst>
                                        </p:cTn>
                                        <p:tgtEl>
                                          <p:spTgt spid="57347">
                                            <p:txEl>
                                              <p:pRg st="7" end="7"/>
                                            </p:txEl>
                                          </p:spTgt>
                                        </p:tgtEl>
                                        <p:attrNameLst>
                                          <p:attrName>style.visibility</p:attrName>
                                        </p:attrNameLst>
                                      </p:cBhvr>
                                      <p:to>
                                        <p:strVal val="visible"/>
                                      </p:to>
                                    </p:set>
                                    <p:animEffect transition="in" filter="fade">
                                      <p:cBhvr>
                                        <p:cTn id="30" dur="500"/>
                                        <p:tgtEl>
                                          <p:spTgt spid="57347">
                                            <p:txEl>
                                              <p:pRg st="7" end="7"/>
                                            </p:txEl>
                                          </p:spTgt>
                                        </p:tgtEl>
                                      </p:cBhvr>
                                    </p:animEffect>
                                  </p:childTnLst>
                                  <p:subTnLst>
                                    <p:animClr>
                                      <p:cBhvr override="childStyle">
                                        <p:cTn dur="1" fill="hold" display="0" masterRel="nextClick" afterEffect="1"/>
                                        <p:tgtEl>
                                          <p:spTgt spid="57347">
                                            <p:txEl>
                                              <p:pRg st="7" end="7"/>
                                            </p:txEl>
                                          </p:spTgt>
                                        </p:tgtEl>
                                        <p:attrNameLst>
                                          <p:attrName>ppt_c</p:attrName>
                                        </p:attrNameLst>
                                      </p:cBhvr>
                                      <p:to>
                                        <a:srgbClr val="969696"/>
                                      </p:to>
                                    </p:animClr>
                                  </p:subTnLst>
                                </p:cTn>
                              </p:par>
                              <p:par>
                                <p:cTn id="31" presetID="10" presetClass="entr" presetSubtype="0" fill="hold" grpId="0" nodeType="withEffect">
                                  <p:stCondLst>
                                    <p:cond delay="0"/>
                                  </p:stCondLst>
                                  <p:childTnLst>
                                    <p:set>
                                      <p:cBhvr>
                                        <p:cTn id="32" dur="1" fill="hold">
                                          <p:stCondLst>
                                            <p:cond delay="0"/>
                                          </p:stCondLst>
                                        </p:cTn>
                                        <p:tgtEl>
                                          <p:spTgt spid="57347">
                                            <p:txEl>
                                              <p:pRg st="8" end="8"/>
                                            </p:txEl>
                                          </p:spTgt>
                                        </p:tgtEl>
                                        <p:attrNameLst>
                                          <p:attrName>style.visibility</p:attrName>
                                        </p:attrNameLst>
                                      </p:cBhvr>
                                      <p:to>
                                        <p:strVal val="visible"/>
                                      </p:to>
                                    </p:set>
                                    <p:animEffect transition="in" filter="fade">
                                      <p:cBhvr>
                                        <p:cTn id="33" dur="500"/>
                                        <p:tgtEl>
                                          <p:spTgt spid="57347">
                                            <p:txEl>
                                              <p:pRg st="8" end="8"/>
                                            </p:txEl>
                                          </p:spTgt>
                                        </p:tgtEl>
                                      </p:cBhvr>
                                    </p:animEffect>
                                  </p:childTnLst>
                                  <p:subTnLst>
                                    <p:animClr>
                                      <p:cBhvr override="childStyle">
                                        <p:cTn dur="1" fill="hold" display="0" masterRel="nextClick" afterEffect="1"/>
                                        <p:tgtEl>
                                          <p:spTgt spid="57347">
                                            <p:txEl>
                                              <p:pRg st="8" end="8"/>
                                            </p:txEl>
                                          </p:spTgt>
                                        </p:tgtEl>
                                        <p:attrNameLst>
                                          <p:attrName>ppt_c</p:attrName>
                                        </p:attrNameLst>
                                      </p:cBhvr>
                                      <p:to>
                                        <a:srgbClr val="969696"/>
                                      </p:to>
                                    </p:animClr>
                                  </p:subTnLst>
                                </p:cTn>
                              </p:par>
                              <p:par>
                                <p:cTn id="34" presetID="10" presetClass="entr" presetSubtype="0" fill="hold" grpId="0" nodeType="withEffect">
                                  <p:stCondLst>
                                    <p:cond delay="0"/>
                                  </p:stCondLst>
                                  <p:childTnLst>
                                    <p:set>
                                      <p:cBhvr>
                                        <p:cTn id="35" dur="1" fill="hold">
                                          <p:stCondLst>
                                            <p:cond delay="0"/>
                                          </p:stCondLst>
                                        </p:cTn>
                                        <p:tgtEl>
                                          <p:spTgt spid="57347">
                                            <p:txEl>
                                              <p:pRg st="9" end="9"/>
                                            </p:txEl>
                                          </p:spTgt>
                                        </p:tgtEl>
                                        <p:attrNameLst>
                                          <p:attrName>style.visibility</p:attrName>
                                        </p:attrNameLst>
                                      </p:cBhvr>
                                      <p:to>
                                        <p:strVal val="visible"/>
                                      </p:to>
                                    </p:set>
                                    <p:animEffect transition="in" filter="fade">
                                      <p:cBhvr>
                                        <p:cTn id="36" dur="500"/>
                                        <p:tgtEl>
                                          <p:spTgt spid="57347">
                                            <p:txEl>
                                              <p:pRg st="9" end="9"/>
                                            </p:txEl>
                                          </p:spTgt>
                                        </p:tgtEl>
                                      </p:cBhvr>
                                    </p:animEffect>
                                  </p:childTnLst>
                                  <p:subTnLst>
                                    <p:animClr>
                                      <p:cBhvr override="childStyle">
                                        <p:cTn dur="1" fill="hold" display="0" masterRel="nextClick" afterEffect="1"/>
                                        <p:tgtEl>
                                          <p:spTgt spid="57347">
                                            <p:txEl>
                                              <p:pRg st="9" end="9"/>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The MPS Record</a:t>
            </a:r>
          </a:p>
        </p:txBody>
      </p:sp>
      <p:sp>
        <p:nvSpPr>
          <p:cNvPr id="43011" name="Rectangle 6"/>
          <p:cNvSpPr>
            <a:spLocks noGrp="1" noChangeArrowheads="1"/>
          </p:cNvSpPr>
          <p:nvPr>
            <p:ph type="body" sz="half" idx="3"/>
          </p:nvPr>
        </p:nvSpPr>
        <p:spPr>
          <a:xfrm>
            <a:off x="304800" y="5562601"/>
            <a:ext cx="11635317" cy="1027113"/>
          </a:xfrm>
        </p:spPr>
        <p:txBody>
          <a:bodyPr/>
          <a:lstStyle/>
          <a:p>
            <a:pPr eaLnBrk="1" hangingPunct="1">
              <a:lnSpc>
                <a:spcPct val="80000"/>
              </a:lnSpc>
            </a:pPr>
            <a:r>
              <a:rPr lang="en-US" sz="1800" b="1" smtClean="0"/>
              <a:t>Projected Available</a:t>
            </a:r>
            <a:r>
              <a:rPr lang="en-US" sz="1800" smtClean="0"/>
              <a:t> </a:t>
            </a:r>
            <a:r>
              <a:rPr lang="en-US" sz="1800" b="1" smtClean="0"/>
              <a:t>= beginning inventory + MPS shipments -</a:t>
            </a:r>
            <a:r>
              <a:rPr lang="en-US" sz="1800" smtClean="0"/>
              <a:t> </a:t>
            </a:r>
            <a:r>
              <a:rPr lang="en-US" sz="1800" b="1" smtClean="0"/>
              <a:t>forecasted demand</a:t>
            </a:r>
            <a:r>
              <a:rPr lang="en-US" sz="1800" smtClean="0"/>
              <a:t> </a:t>
            </a:r>
          </a:p>
          <a:p>
            <a:pPr eaLnBrk="1" hangingPunct="1">
              <a:lnSpc>
                <a:spcPct val="80000"/>
              </a:lnSpc>
            </a:pPr>
            <a:r>
              <a:rPr lang="en-US" sz="1800" smtClean="0"/>
              <a:t>The </a:t>
            </a:r>
            <a:r>
              <a:rPr lang="en-US" sz="1800" b="1" smtClean="0"/>
              <a:t>MPS row</a:t>
            </a:r>
            <a:r>
              <a:rPr lang="en-US" sz="1800" smtClean="0"/>
              <a:t> shows when replenishment shipments need to arrive to avoid a stock out (negative projected available)</a:t>
            </a:r>
          </a:p>
          <a:p>
            <a:pPr eaLnBrk="1" hangingPunct="1">
              <a:lnSpc>
                <a:spcPct val="80000"/>
              </a:lnSpc>
            </a:pPr>
            <a:endParaRPr lang="en-US" sz="2000" smtClean="0"/>
          </a:p>
        </p:txBody>
      </p:sp>
      <p:pic>
        <p:nvPicPr>
          <p:cNvPr id="43012" name="Picture 9"/>
          <p:cNvPicPr>
            <a:picLocks noGrp="1" noChangeAspect="1" noChangeArrowheads="1"/>
          </p:cNvPicPr>
          <p:nvPr>
            <p:ph sz="quarter" idx="1"/>
          </p:nvPr>
        </p:nvPicPr>
        <p:blipFill>
          <a:blip r:embed="rId2"/>
          <a:srcRect/>
          <a:stretch>
            <a:fillRect/>
          </a:stretch>
        </p:blipFill>
        <p:spPr>
          <a:xfrm>
            <a:off x="609600" y="1752600"/>
            <a:ext cx="11074400" cy="1905000"/>
          </a:xfrm>
          <a:noFill/>
        </p:spPr>
      </p:pic>
      <p:pic>
        <p:nvPicPr>
          <p:cNvPr id="43013" name="Picture 10"/>
          <p:cNvPicPr>
            <a:picLocks noGrp="1" noChangeAspect="1" noChangeArrowheads="1"/>
          </p:cNvPicPr>
          <p:nvPr>
            <p:ph sz="quarter" idx="2"/>
          </p:nvPr>
        </p:nvPicPr>
        <p:blipFill>
          <a:blip r:embed="rId3"/>
          <a:srcRect/>
          <a:stretch>
            <a:fillRect/>
          </a:stretch>
        </p:blipFill>
        <p:spPr>
          <a:xfrm>
            <a:off x="609600" y="3657600"/>
            <a:ext cx="11074400" cy="1752600"/>
          </a:xfr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dirty="0" smtClean="0">
                <a:solidFill>
                  <a:srgbClr val="0000FF"/>
                </a:solidFill>
                <a:latin typeface="Palatino Linotype" panose="02040502050505030304" pitchFamily="18" charset="0"/>
              </a:rPr>
              <a:t>Revised and Completed MPS Record</a:t>
            </a:r>
          </a:p>
        </p:txBody>
      </p:sp>
      <p:pic>
        <p:nvPicPr>
          <p:cNvPr id="44035" name="Picture 6"/>
          <p:cNvPicPr>
            <a:picLocks noGrp="1" noChangeAspect="1" noChangeArrowheads="1"/>
          </p:cNvPicPr>
          <p:nvPr>
            <p:ph sz="half" idx="1"/>
          </p:nvPr>
        </p:nvPicPr>
        <p:blipFill>
          <a:blip r:embed="rId2"/>
          <a:srcRect/>
          <a:stretch>
            <a:fillRect/>
          </a:stretch>
        </p:blipFill>
        <p:spPr>
          <a:xfrm>
            <a:off x="1016000" y="2057400"/>
            <a:ext cx="10464800" cy="1981200"/>
          </a:xfrm>
          <a:noFill/>
        </p:spPr>
      </p:pic>
      <p:pic>
        <p:nvPicPr>
          <p:cNvPr id="44036" name="Picture 7"/>
          <p:cNvPicPr>
            <a:picLocks noGrp="1" noChangeAspect="1" noChangeArrowheads="1"/>
          </p:cNvPicPr>
          <p:nvPr>
            <p:ph sz="half" idx="2"/>
          </p:nvPr>
        </p:nvPicPr>
        <p:blipFill>
          <a:blip r:embed="rId3"/>
          <a:srcRect/>
          <a:stretch>
            <a:fillRect/>
          </a:stretch>
        </p:blipFill>
        <p:spPr>
          <a:xfrm>
            <a:off x="1016000" y="4267200"/>
            <a:ext cx="10464800" cy="2209800"/>
          </a:xfr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4"/>
          <p:cNvSpPr>
            <a:spLocks noGrp="1" noChangeArrowheads="1"/>
          </p:cNvSpPr>
          <p:nvPr>
            <p:ph type="title"/>
          </p:nvPr>
        </p:nvSpPr>
        <p:spPr/>
        <p:txBody>
          <a:bodyPr/>
          <a:lstStyle/>
          <a:p>
            <a:pPr eaLnBrk="1" hangingPunct="1"/>
            <a:r>
              <a:rPr lang="en-US" dirty="0" smtClean="0"/>
              <a:t>Evaluating the MPS</a:t>
            </a:r>
          </a:p>
        </p:txBody>
      </p:sp>
      <p:sp>
        <p:nvSpPr>
          <p:cNvPr id="64527" name="Rectangle 15"/>
          <p:cNvSpPr>
            <a:spLocks noGrp="1" noChangeArrowheads="1"/>
          </p:cNvSpPr>
          <p:nvPr>
            <p:ph type="body" idx="1"/>
          </p:nvPr>
        </p:nvSpPr>
        <p:spPr>
          <a:xfrm>
            <a:off x="812800" y="1828800"/>
            <a:ext cx="11127317" cy="4572000"/>
          </a:xfrm>
        </p:spPr>
        <p:txBody>
          <a:bodyPr/>
          <a:lstStyle/>
          <a:p>
            <a:pPr eaLnBrk="1" hangingPunct="1"/>
            <a:r>
              <a:rPr lang="en-US" b="1" smtClean="0">
                <a:solidFill>
                  <a:schemeClr val="folHlink"/>
                </a:solidFill>
              </a:rPr>
              <a:t>Rough-cut capacity planning:</a:t>
            </a:r>
          </a:p>
          <a:p>
            <a:pPr lvl="1" eaLnBrk="1" hangingPunct="1"/>
            <a:r>
              <a:rPr lang="en-US" smtClean="0"/>
              <a:t>An estimate of the plan’s feasibility</a:t>
            </a:r>
          </a:p>
          <a:p>
            <a:pPr lvl="1" eaLnBrk="1" hangingPunct="1"/>
            <a:r>
              <a:rPr lang="en-US" smtClean="0"/>
              <a:t>Given the demonstrated capacity of critical resources (e.g.: direct labor &amp; machine time), have we overloaded the system?</a:t>
            </a:r>
          </a:p>
          <a:p>
            <a:pPr eaLnBrk="1" hangingPunct="1"/>
            <a:r>
              <a:rPr lang="en-US" b="1" smtClean="0">
                <a:solidFill>
                  <a:schemeClr val="folHlink"/>
                </a:solidFill>
              </a:rPr>
              <a:t>Customer service issues:</a:t>
            </a:r>
          </a:p>
          <a:p>
            <a:pPr lvl="1" eaLnBrk="1" hangingPunct="1"/>
            <a:r>
              <a:rPr lang="en-US" smtClean="0"/>
              <a:t>Does “available-to-promise” inventory satisfy customer orders? If not, can future MPS quantities be pulled in to satisfy new orders?</a:t>
            </a:r>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27">
                                            <p:txEl>
                                              <p:pRg st="0" end="0"/>
                                            </p:txEl>
                                          </p:spTgt>
                                        </p:tgtEl>
                                        <p:attrNameLst>
                                          <p:attrName>style.visibility</p:attrName>
                                        </p:attrNameLst>
                                      </p:cBhvr>
                                      <p:to>
                                        <p:strVal val="visible"/>
                                      </p:to>
                                    </p:set>
                                    <p:animEffect transition="in" filter="fade">
                                      <p:cBhvr>
                                        <p:cTn id="7" dur="500"/>
                                        <p:tgtEl>
                                          <p:spTgt spid="64527">
                                            <p:txEl>
                                              <p:pRg st="0" end="0"/>
                                            </p:txEl>
                                          </p:spTgt>
                                        </p:tgtEl>
                                      </p:cBhvr>
                                    </p:animEffect>
                                  </p:childTnLst>
                                  <p:subTnLst>
                                    <p:animClr>
                                      <p:cBhvr override="childStyle">
                                        <p:cTn dur="1" fill="hold" display="0" masterRel="nextClick" afterEffect="1"/>
                                        <p:tgtEl>
                                          <p:spTgt spid="64527">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64527">
                                            <p:txEl>
                                              <p:pRg st="1" end="1"/>
                                            </p:txEl>
                                          </p:spTgt>
                                        </p:tgtEl>
                                        <p:attrNameLst>
                                          <p:attrName>style.visibility</p:attrName>
                                        </p:attrNameLst>
                                      </p:cBhvr>
                                      <p:to>
                                        <p:strVal val="visible"/>
                                      </p:to>
                                    </p:set>
                                    <p:animEffect transition="in" filter="fade">
                                      <p:cBhvr>
                                        <p:cTn id="10" dur="500"/>
                                        <p:tgtEl>
                                          <p:spTgt spid="64527">
                                            <p:txEl>
                                              <p:pRg st="1" end="1"/>
                                            </p:txEl>
                                          </p:spTgt>
                                        </p:tgtEl>
                                      </p:cBhvr>
                                    </p:animEffect>
                                  </p:childTnLst>
                                  <p:subTnLst>
                                    <p:animClr>
                                      <p:cBhvr override="childStyle">
                                        <p:cTn dur="1" fill="hold" display="0" masterRel="nextClick" afterEffect="1"/>
                                        <p:tgtEl>
                                          <p:spTgt spid="64527">
                                            <p:txEl>
                                              <p:pRg st="1" end="1"/>
                                            </p:txEl>
                                          </p:spTgt>
                                        </p:tgtEl>
                                        <p:attrNameLst>
                                          <p:attrName>ppt_c</p:attrName>
                                        </p:attrNameLst>
                                      </p:cBhvr>
                                      <p:to>
                                        <a:srgbClr val="969696"/>
                                      </p:to>
                                    </p:animClr>
                                  </p:subTnLst>
                                </p:cTn>
                              </p:par>
                              <p:par>
                                <p:cTn id="11" presetID="10" presetClass="entr" presetSubtype="0" fill="hold" grpId="0" nodeType="withEffect">
                                  <p:stCondLst>
                                    <p:cond delay="0"/>
                                  </p:stCondLst>
                                  <p:childTnLst>
                                    <p:set>
                                      <p:cBhvr>
                                        <p:cTn id="12" dur="1" fill="hold">
                                          <p:stCondLst>
                                            <p:cond delay="0"/>
                                          </p:stCondLst>
                                        </p:cTn>
                                        <p:tgtEl>
                                          <p:spTgt spid="64527">
                                            <p:txEl>
                                              <p:pRg st="2" end="2"/>
                                            </p:txEl>
                                          </p:spTgt>
                                        </p:tgtEl>
                                        <p:attrNameLst>
                                          <p:attrName>style.visibility</p:attrName>
                                        </p:attrNameLst>
                                      </p:cBhvr>
                                      <p:to>
                                        <p:strVal val="visible"/>
                                      </p:to>
                                    </p:set>
                                    <p:animEffect transition="in" filter="fade">
                                      <p:cBhvr>
                                        <p:cTn id="13" dur="500"/>
                                        <p:tgtEl>
                                          <p:spTgt spid="64527">
                                            <p:txEl>
                                              <p:pRg st="2" end="2"/>
                                            </p:txEl>
                                          </p:spTgt>
                                        </p:tgtEl>
                                      </p:cBhvr>
                                    </p:animEffect>
                                  </p:childTnLst>
                                  <p:subTnLst>
                                    <p:animClr>
                                      <p:cBhvr override="childStyle">
                                        <p:cTn dur="1" fill="hold" display="0" masterRel="nextClick" afterEffect="1"/>
                                        <p:tgtEl>
                                          <p:spTgt spid="64527">
                                            <p:txEl>
                                              <p:pRg st="2" end="2"/>
                                            </p:txEl>
                                          </p:spTgt>
                                        </p:tgtEl>
                                        <p:attrNameLst>
                                          <p:attrName>ppt_c</p:attrName>
                                        </p:attrNameLst>
                                      </p:cBhvr>
                                      <p:to>
                                        <a:srgbClr val="969696"/>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4527">
                                            <p:txEl>
                                              <p:pRg st="3" end="3"/>
                                            </p:txEl>
                                          </p:spTgt>
                                        </p:tgtEl>
                                        <p:attrNameLst>
                                          <p:attrName>style.visibility</p:attrName>
                                        </p:attrNameLst>
                                      </p:cBhvr>
                                      <p:to>
                                        <p:strVal val="visible"/>
                                      </p:to>
                                    </p:set>
                                    <p:animEffect transition="in" filter="fade">
                                      <p:cBhvr>
                                        <p:cTn id="18" dur="500"/>
                                        <p:tgtEl>
                                          <p:spTgt spid="64527">
                                            <p:txEl>
                                              <p:pRg st="3" end="3"/>
                                            </p:txEl>
                                          </p:spTgt>
                                        </p:tgtEl>
                                      </p:cBhvr>
                                    </p:animEffect>
                                  </p:childTnLst>
                                  <p:subTnLst>
                                    <p:animClr>
                                      <p:cBhvr override="childStyle">
                                        <p:cTn dur="1" fill="hold" display="0" masterRel="nextClick" afterEffect="1"/>
                                        <p:tgtEl>
                                          <p:spTgt spid="64527">
                                            <p:txEl>
                                              <p:pRg st="3" end="3"/>
                                            </p:txEl>
                                          </p:spTgt>
                                        </p:tgtEl>
                                        <p:attrNameLst>
                                          <p:attrName>ppt_c</p:attrName>
                                        </p:attrNameLst>
                                      </p:cBhvr>
                                      <p:to>
                                        <a:srgbClr val="969696"/>
                                      </p:to>
                                    </p:animClr>
                                  </p:subTnLst>
                                </p:cTn>
                              </p:par>
                              <p:par>
                                <p:cTn id="19" presetID="10" presetClass="entr" presetSubtype="0" fill="hold" grpId="0" nodeType="withEffect">
                                  <p:stCondLst>
                                    <p:cond delay="0"/>
                                  </p:stCondLst>
                                  <p:childTnLst>
                                    <p:set>
                                      <p:cBhvr>
                                        <p:cTn id="20" dur="1" fill="hold">
                                          <p:stCondLst>
                                            <p:cond delay="0"/>
                                          </p:stCondLst>
                                        </p:cTn>
                                        <p:tgtEl>
                                          <p:spTgt spid="64527">
                                            <p:txEl>
                                              <p:pRg st="4" end="4"/>
                                            </p:txEl>
                                          </p:spTgt>
                                        </p:tgtEl>
                                        <p:attrNameLst>
                                          <p:attrName>style.visibility</p:attrName>
                                        </p:attrNameLst>
                                      </p:cBhvr>
                                      <p:to>
                                        <p:strVal val="visible"/>
                                      </p:to>
                                    </p:set>
                                    <p:animEffect transition="in" filter="fade">
                                      <p:cBhvr>
                                        <p:cTn id="21" dur="500"/>
                                        <p:tgtEl>
                                          <p:spTgt spid="64527">
                                            <p:txEl>
                                              <p:pRg st="4" end="4"/>
                                            </p:txEl>
                                          </p:spTgt>
                                        </p:tgtEl>
                                      </p:cBhvr>
                                    </p:animEffect>
                                  </p:childTnLst>
                                  <p:subTnLst>
                                    <p:animClr>
                                      <p:cBhvr override="childStyle">
                                        <p:cTn dur="1" fill="hold" display="0" masterRel="nextClick" afterEffect="1"/>
                                        <p:tgtEl>
                                          <p:spTgt spid="64527">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219200" y="214314"/>
            <a:ext cx="10972800" cy="1538287"/>
          </a:xfrm>
        </p:spPr>
        <p:txBody>
          <a:bodyPr/>
          <a:lstStyle/>
          <a:p>
            <a:pPr eaLnBrk="1" hangingPunct="1"/>
            <a:r>
              <a:rPr lang="en-US" sz="1800" b="1" smtClean="0"/>
              <a:t>Rough Cut Capacity Problem</a:t>
            </a:r>
            <a:r>
              <a:rPr lang="en-US" sz="1800" smtClean="0"/>
              <a:t>: a shoe company produces two models of dance shoes. Over the past 3 years 72,000 pairs of Model M have been produced using 21,600 direct labor hours and 5760 machine hours, and 108,000 pairs of Model W using 43,200 hours of labor and 12,960 hours of machine time.</a:t>
            </a:r>
          </a:p>
        </p:txBody>
      </p:sp>
      <p:sp>
        <p:nvSpPr>
          <p:cNvPr id="3077" name="Rectangle 3"/>
          <p:cNvSpPr>
            <a:spLocks noGrp="1" noChangeArrowheads="1"/>
          </p:cNvSpPr>
          <p:nvPr>
            <p:ph type="body" sz="half" idx="1"/>
          </p:nvPr>
        </p:nvSpPr>
        <p:spPr>
          <a:xfrm>
            <a:off x="812800" y="1828800"/>
            <a:ext cx="11074400" cy="4572000"/>
          </a:xfrm>
        </p:spPr>
        <p:txBody>
          <a:bodyPr/>
          <a:lstStyle/>
          <a:p>
            <a:pPr eaLnBrk="1" hangingPunct="1"/>
            <a:r>
              <a:rPr lang="en-US" sz="2800" b="1" dirty="0" smtClean="0">
                <a:solidFill>
                  <a:schemeClr val="folHlink"/>
                </a:solidFill>
              </a:rPr>
              <a:t>Step 1: Determine the Planning factors:</a:t>
            </a:r>
          </a:p>
          <a:p>
            <a:pPr lvl="1" eaLnBrk="1" hangingPunct="1"/>
            <a:r>
              <a:rPr lang="en-US" sz="1800" b="1" u="sng" dirty="0" smtClean="0">
                <a:solidFill>
                  <a:schemeClr val="hlink"/>
                </a:solidFill>
              </a:rPr>
              <a:t>Labor Factors</a:t>
            </a:r>
          </a:p>
          <a:p>
            <a:pPr lvl="1" eaLnBrk="1" hangingPunct="1"/>
            <a:endParaRPr lang="en-US" sz="1800" dirty="0" smtClean="0"/>
          </a:p>
          <a:p>
            <a:pPr lvl="1" eaLnBrk="1" hangingPunct="1">
              <a:buFont typeface="Wingdings" pitchFamily="2" charset="2"/>
              <a:buNone/>
            </a:pPr>
            <a:endParaRPr lang="en-US" sz="1800" dirty="0" smtClean="0"/>
          </a:p>
          <a:p>
            <a:pPr lvl="1" eaLnBrk="1" hangingPunct="1"/>
            <a:endParaRPr lang="en-US" sz="1800" dirty="0" smtClean="0"/>
          </a:p>
          <a:p>
            <a:pPr lvl="1" eaLnBrk="1" hangingPunct="1">
              <a:buFont typeface="Wingdings" pitchFamily="2" charset="2"/>
              <a:buNone/>
            </a:pPr>
            <a:endParaRPr lang="en-US" sz="1800" dirty="0" smtClean="0"/>
          </a:p>
          <a:p>
            <a:pPr lvl="1" eaLnBrk="1" hangingPunct="1"/>
            <a:endParaRPr lang="en-US" sz="1800" dirty="0" smtClean="0"/>
          </a:p>
          <a:p>
            <a:pPr lvl="1" eaLnBrk="1" hangingPunct="1"/>
            <a:r>
              <a:rPr lang="en-US" sz="1800" b="1" u="sng" dirty="0" smtClean="0">
                <a:solidFill>
                  <a:schemeClr val="hlink"/>
                </a:solidFill>
              </a:rPr>
              <a:t>Machine Factors</a:t>
            </a:r>
          </a:p>
          <a:p>
            <a:pPr lvl="1" eaLnBrk="1" hangingPunct="1">
              <a:buFont typeface="Wingdings" pitchFamily="2" charset="2"/>
              <a:buNone/>
            </a:pPr>
            <a:endParaRPr lang="en-US" sz="1800" dirty="0" smtClean="0"/>
          </a:p>
          <a:p>
            <a:pPr eaLnBrk="1" hangingPunct="1"/>
            <a:endParaRPr lang="en-US" sz="2000" dirty="0" smtClean="0"/>
          </a:p>
        </p:txBody>
      </p:sp>
      <p:graphicFrame>
        <p:nvGraphicFramePr>
          <p:cNvPr id="3074" name="Object 4"/>
          <p:cNvGraphicFramePr>
            <a:graphicFrameLocks noChangeAspect="1"/>
          </p:cNvGraphicFramePr>
          <p:nvPr>
            <p:ph sz="quarter" idx="2"/>
          </p:nvPr>
        </p:nvGraphicFramePr>
        <p:xfrm>
          <a:off x="3014663" y="2655888"/>
          <a:ext cx="7223125" cy="1295400"/>
        </p:xfrm>
        <a:graphic>
          <a:graphicData uri="http://schemas.openxmlformats.org/presentationml/2006/ole">
            <p:oleObj spid="_x0000_s11266" name="Equation" r:id="rId3" imgW="4673520" imgH="838080" progId="Equation.DSMT4">
              <p:embed/>
            </p:oleObj>
          </a:graphicData>
        </a:graphic>
      </p:graphicFrame>
      <p:graphicFrame>
        <p:nvGraphicFramePr>
          <p:cNvPr id="3075" name="Object 6"/>
          <p:cNvGraphicFramePr>
            <a:graphicFrameLocks noChangeAspect="1"/>
          </p:cNvGraphicFramePr>
          <p:nvPr>
            <p:ph sz="quarter" idx="3"/>
          </p:nvPr>
        </p:nvGraphicFramePr>
        <p:xfrm>
          <a:off x="1320800" y="4648200"/>
          <a:ext cx="10363200" cy="1219200"/>
        </p:xfrm>
        <a:graphic>
          <a:graphicData uri="http://schemas.openxmlformats.org/presentationml/2006/ole">
            <p:oleObj spid="_x0000_s11267" name="Equation" r:id="rId4" imgW="5003640" imgH="838080" progId="Equation.3">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78"/>
          <p:cNvPicPr>
            <a:picLocks noGrp="1" noChangeAspect="1" noChangeArrowheads="1"/>
          </p:cNvPicPr>
          <p:nvPr>
            <p:ph/>
          </p:nvPr>
        </p:nvPicPr>
        <p:blipFill>
          <a:blip r:embed="rId2"/>
          <a:srcRect/>
          <a:stretch>
            <a:fillRect/>
          </a:stretch>
        </p:blipFill>
        <p:spPr>
          <a:xfrm>
            <a:off x="711200" y="1828800"/>
            <a:ext cx="10769600" cy="4495800"/>
          </a:xfrm>
          <a:noFill/>
        </p:spPr>
      </p:pic>
      <p:sp>
        <p:nvSpPr>
          <p:cNvPr id="46083" name="Rectangle 2"/>
          <p:cNvSpPr>
            <a:spLocks noGrp="1" noChangeArrowheads="1"/>
          </p:cNvSpPr>
          <p:nvPr>
            <p:ph type="title" idx="4294967295"/>
          </p:nvPr>
        </p:nvSpPr>
        <p:spPr>
          <a:xfrm>
            <a:off x="660400" y="214314"/>
            <a:ext cx="11531601" cy="1462087"/>
          </a:xfrm>
        </p:spPr>
        <p:txBody>
          <a:bodyPr>
            <a:noAutofit/>
          </a:bodyPr>
          <a:lstStyle/>
          <a:p>
            <a:r>
              <a:rPr lang="en-US" sz="3600" dirty="0" smtClean="0">
                <a:solidFill>
                  <a:srgbClr val="0000FF"/>
                </a:solidFill>
                <a:latin typeface="Palatino Linotype" panose="02040502050505030304" pitchFamily="18" charset="0"/>
              </a:rPr>
              <a:t/>
            </a:r>
            <a:br>
              <a:rPr lang="en-US" sz="3600" dirty="0" smtClean="0">
                <a:solidFill>
                  <a:srgbClr val="0000FF"/>
                </a:solidFill>
                <a:latin typeface="Palatino Linotype" panose="02040502050505030304" pitchFamily="18" charset="0"/>
              </a:rPr>
            </a:br>
            <a:r>
              <a:rPr lang="en-US" sz="3600" dirty="0" smtClean="0">
                <a:solidFill>
                  <a:srgbClr val="0000FF"/>
                </a:solidFill>
                <a:latin typeface="Palatino Linotype" panose="02040502050505030304" pitchFamily="18" charset="0"/>
              </a:rPr>
              <a:t>Step 2:Calculate the Workload Generated</a:t>
            </a:r>
            <a:br>
              <a:rPr lang="en-US" sz="3600" dirty="0" smtClean="0">
                <a:solidFill>
                  <a:srgbClr val="0000FF"/>
                </a:solidFill>
                <a:latin typeface="Palatino Linotype" panose="02040502050505030304" pitchFamily="18" charset="0"/>
              </a:rPr>
            </a:br>
            <a:r>
              <a:rPr lang="en-US" sz="3600" dirty="0" smtClean="0">
                <a:solidFill>
                  <a:srgbClr val="0000FF"/>
                </a:solidFill>
                <a:latin typeface="Palatino Linotype" panose="02040502050505030304" pitchFamily="18" charset="0"/>
              </a:rPr>
              <a:t>           by This Schedule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US" sz="3200" b="1" dirty="0" smtClean="0"/>
              <a:t>Step 3</a:t>
            </a:r>
            <a:r>
              <a:rPr lang="en-US" sz="3200" dirty="0" smtClean="0"/>
              <a:t>: Calculate the Capacity Needs for Each Resource for Each Time Period </a:t>
            </a:r>
          </a:p>
        </p:txBody>
      </p:sp>
      <p:pic>
        <p:nvPicPr>
          <p:cNvPr id="47107" name="Picture 9"/>
          <p:cNvPicPr>
            <a:picLocks noGrp="1" noChangeAspect="1" noChangeArrowheads="1"/>
          </p:cNvPicPr>
          <p:nvPr>
            <p:ph idx="1"/>
          </p:nvPr>
        </p:nvPicPr>
        <p:blipFill>
          <a:blip r:embed="rId2"/>
          <a:srcRect/>
          <a:stretch>
            <a:fillRect/>
          </a:stretch>
        </p:blipFill>
        <p:spPr>
          <a:xfrm>
            <a:off x="812800" y="1828800"/>
            <a:ext cx="10261600" cy="41910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endParaRPr lang="en-US" smtClean="0"/>
          </a:p>
        </p:txBody>
      </p:sp>
      <p:sp>
        <p:nvSpPr>
          <p:cNvPr id="1028" name="Slide Number Placeholder 3"/>
          <p:cNvSpPr>
            <a:spLocks noGrp="1"/>
          </p:cNvSpPr>
          <p:nvPr>
            <p:ph type="sldNum" sz="quarter" idx="4294967295"/>
          </p:nvPr>
        </p:nvSpPr>
        <p:spPr>
          <a:xfrm>
            <a:off x="9144000" y="6172200"/>
            <a:ext cx="2540000" cy="457200"/>
          </a:xfrm>
          <a:prstGeom prst="rect">
            <a:avLst/>
          </a:prstGeom>
          <a:noFill/>
        </p:spPr>
        <p:txBody>
          <a:bodyPr/>
          <a:lstStyle/>
          <a:p>
            <a:fld id="{69EF7789-4AE0-489C-AC58-932CD4E1D3EB}" type="slidenum">
              <a:rPr lang="en-US" smtClean="0"/>
              <a:pPr/>
              <a:t>7</a:t>
            </a:fld>
            <a:endParaRPr lang="en-US" smtClean="0"/>
          </a:p>
        </p:txBody>
      </p:sp>
      <p:graphicFrame>
        <p:nvGraphicFramePr>
          <p:cNvPr id="1026" name="Object 2"/>
          <p:cNvGraphicFramePr>
            <a:graphicFrameLocks noChangeAspect="1"/>
          </p:cNvGraphicFramePr>
          <p:nvPr>
            <p:ph idx="1"/>
          </p:nvPr>
        </p:nvGraphicFramePr>
        <p:xfrm>
          <a:off x="203200" y="152400"/>
          <a:ext cx="11887200" cy="6629400"/>
        </p:xfrm>
        <a:graphic>
          <a:graphicData uri="http://schemas.openxmlformats.org/presentationml/2006/ole">
            <p:oleObj spid="_x0000_s1026" name="Photo Editor Photo" r:id="rId3" imgW="3839111" imgH="4571429" progId="">
              <p:embed/>
            </p:oleObj>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19201" y="214314"/>
            <a:ext cx="10706100" cy="1462087"/>
          </a:xfrm>
        </p:spPr>
        <p:txBody>
          <a:bodyPr/>
          <a:lstStyle/>
          <a:p>
            <a:pPr eaLnBrk="1" hangingPunct="1"/>
            <a:r>
              <a:rPr lang="en-US" sz="3200" b="1" dirty="0" smtClean="0"/>
              <a:t>Step 4</a:t>
            </a:r>
            <a:r>
              <a:rPr lang="en-US" sz="3200" dirty="0" smtClean="0"/>
              <a:t>: Calculate Individual </a:t>
            </a:r>
            <a:r>
              <a:rPr lang="en-US" sz="3200" dirty="0" err="1" smtClean="0"/>
              <a:t>Workcenter</a:t>
            </a:r>
            <a:r>
              <a:rPr lang="en-US" sz="3200" dirty="0" smtClean="0"/>
              <a:t/>
            </a:r>
            <a:br>
              <a:rPr lang="en-US" sz="3200" dirty="0" smtClean="0"/>
            </a:br>
            <a:r>
              <a:rPr lang="en-US" sz="3200" dirty="0" smtClean="0"/>
              <a:t>            Capacity Needs Based on Historical</a:t>
            </a:r>
            <a:br>
              <a:rPr lang="en-US" sz="3200" dirty="0" smtClean="0"/>
            </a:br>
            <a:r>
              <a:rPr lang="en-US" sz="3200" dirty="0" smtClean="0"/>
              <a:t>            Percentage Allocation</a:t>
            </a:r>
          </a:p>
        </p:txBody>
      </p:sp>
      <p:pic>
        <p:nvPicPr>
          <p:cNvPr id="48131" name="Picture 4"/>
          <p:cNvPicPr>
            <a:picLocks noGrp="1" noChangeAspect="1" noChangeArrowheads="1"/>
          </p:cNvPicPr>
          <p:nvPr>
            <p:ph idx="1"/>
          </p:nvPr>
        </p:nvPicPr>
        <p:blipFill>
          <a:blip r:embed="rId2"/>
          <a:srcRect/>
          <a:stretch>
            <a:fillRect/>
          </a:stretch>
        </p:blipFill>
        <p:spPr>
          <a:xfrm>
            <a:off x="812800" y="1905000"/>
            <a:ext cx="10769600" cy="4419600"/>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normAutofit/>
          </a:bodyPr>
          <a:lstStyle/>
          <a:p>
            <a:pPr eaLnBrk="1" hangingPunct="1"/>
            <a:r>
              <a:rPr lang="en-US" sz="3200" dirty="0" smtClean="0">
                <a:solidFill>
                  <a:srgbClr val="0000FF"/>
                </a:solidFill>
                <a:latin typeface="Palatino Linotype" panose="02040502050505030304" pitchFamily="18" charset="0"/>
              </a:rPr>
              <a:t>Using the MPS to “Order Promise”</a:t>
            </a:r>
          </a:p>
        </p:txBody>
      </p:sp>
      <p:sp>
        <p:nvSpPr>
          <p:cNvPr id="74757" name="Rectangle 5"/>
          <p:cNvSpPr>
            <a:spLocks noGrp="1" noChangeArrowheads="1"/>
          </p:cNvSpPr>
          <p:nvPr>
            <p:ph type="body" sz="half" idx="1"/>
          </p:nvPr>
        </p:nvSpPr>
        <p:spPr>
          <a:xfrm>
            <a:off x="711200" y="1828800"/>
            <a:ext cx="10972800" cy="2209800"/>
          </a:xfrm>
        </p:spPr>
        <p:txBody>
          <a:bodyPr/>
          <a:lstStyle/>
          <a:p>
            <a:pPr eaLnBrk="1" hangingPunct="1">
              <a:lnSpc>
                <a:spcPct val="80000"/>
              </a:lnSpc>
            </a:pPr>
            <a:r>
              <a:rPr lang="en-US" sz="1800" smtClean="0"/>
              <a:t>The authorized MPS is used to promise orders to customers</a:t>
            </a:r>
          </a:p>
          <a:p>
            <a:pPr eaLnBrk="1" hangingPunct="1">
              <a:lnSpc>
                <a:spcPct val="80000"/>
              </a:lnSpc>
            </a:pPr>
            <a:r>
              <a:rPr lang="en-US" sz="1800" smtClean="0"/>
              <a:t>The MPS table is expanded to add </a:t>
            </a:r>
            <a:r>
              <a:rPr lang="en-US" sz="1800" b="1" smtClean="0"/>
              <a:t>customer orders</a:t>
            </a:r>
            <a:r>
              <a:rPr lang="en-US" sz="1800" smtClean="0"/>
              <a:t> and </a:t>
            </a:r>
            <a:r>
              <a:rPr lang="en-US" sz="1800" b="1" smtClean="0"/>
              <a:t>available-to-promise</a:t>
            </a:r>
            <a:r>
              <a:rPr lang="en-US" sz="1800" smtClean="0"/>
              <a:t> rows (inventory to satisfy new orders)</a:t>
            </a:r>
          </a:p>
          <a:p>
            <a:pPr eaLnBrk="1" hangingPunct="1">
              <a:lnSpc>
                <a:spcPct val="80000"/>
              </a:lnSpc>
            </a:pPr>
            <a:r>
              <a:rPr lang="en-US" sz="1800" b="1" smtClean="0"/>
              <a:t>ATP</a:t>
            </a:r>
            <a:r>
              <a:rPr lang="en-US" sz="1400" b="1" smtClean="0"/>
              <a:t>Action</a:t>
            </a:r>
            <a:r>
              <a:rPr lang="en-US" sz="1800" b="1" smtClean="0"/>
              <a:t> </a:t>
            </a:r>
            <a:r>
              <a:rPr lang="en-US" sz="1400" b="1" smtClean="0"/>
              <a:t>Bucke</a:t>
            </a:r>
            <a:r>
              <a:rPr lang="en-US" sz="1600" b="1" smtClean="0"/>
              <a:t>t</a:t>
            </a:r>
            <a:r>
              <a:rPr lang="en-US" sz="1800" smtClean="0"/>
              <a:t> = (beginning inventory + MPS shipment) – (customer orders before next replenishment).  Available in period 1 </a:t>
            </a:r>
          </a:p>
          <a:p>
            <a:pPr eaLnBrk="1" hangingPunct="1">
              <a:lnSpc>
                <a:spcPct val="80000"/>
              </a:lnSpc>
            </a:pPr>
            <a:r>
              <a:rPr lang="en-US" sz="1800" smtClean="0"/>
              <a:t>ATP=MPS shipment – Customer orders between current MPS shipment and next scheduled replenishment. Available in periods 3,5,7,8, &amp; 11</a:t>
            </a:r>
          </a:p>
          <a:p>
            <a:pPr eaLnBrk="1" hangingPunct="1">
              <a:lnSpc>
                <a:spcPct val="80000"/>
              </a:lnSpc>
            </a:pPr>
            <a:endParaRPr lang="en-US" sz="1800" smtClean="0"/>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endParaRPr lang="en-US" sz="2800" smtClean="0"/>
          </a:p>
        </p:txBody>
      </p:sp>
      <p:pic>
        <p:nvPicPr>
          <p:cNvPr id="49156" name="Picture 7"/>
          <p:cNvPicPr>
            <a:picLocks noGrp="1" noChangeAspect="1" noChangeArrowheads="1"/>
          </p:cNvPicPr>
          <p:nvPr>
            <p:ph sz="half" idx="2"/>
          </p:nvPr>
        </p:nvPicPr>
        <p:blipFill>
          <a:blip r:embed="rId2"/>
          <a:srcRect/>
          <a:stretch>
            <a:fillRect/>
          </a:stretch>
        </p:blipFill>
        <p:spPr>
          <a:xfrm>
            <a:off x="508000" y="3759200"/>
            <a:ext cx="11480800" cy="304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fade">
                                      <p:cBhvr>
                                        <p:cTn id="7" dur="500"/>
                                        <p:tgtEl>
                                          <p:spTgt spid="74757">
                                            <p:txEl>
                                              <p:pRg st="0" end="0"/>
                                            </p:txEl>
                                          </p:spTgt>
                                        </p:tgtEl>
                                      </p:cBhvr>
                                    </p:animEffect>
                                  </p:childTnLst>
                                  <p:subTnLst>
                                    <p:animClr>
                                      <p:cBhvr override="childStyle">
                                        <p:cTn dur="1" fill="hold" display="0" masterRel="nextClick" afterEffect="1"/>
                                        <p:tgtEl>
                                          <p:spTgt spid="74757">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fade">
                                      <p:cBhvr>
                                        <p:cTn id="12" dur="500"/>
                                        <p:tgtEl>
                                          <p:spTgt spid="74757">
                                            <p:txEl>
                                              <p:pRg st="1" end="1"/>
                                            </p:txEl>
                                          </p:spTgt>
                                        </p:tgtEl>
                                      </p:cBhvr>
                                    </p:animEffect>
                                  </p:childTnLst>
                                  <p:subTnLst>
                                    <p:animClr>
                                      <p:cBhvr override="childStyle">
                                        <p:cTn dur="1" fill="hold" display="0" masterRel="nextClick" afterEffect="1"/>
                                        <p:tgtEl>
                                          <p:spTgt spid="74757">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757">
                                            <p:txEl>
                                              <p:pRg st="2" end="2"/>
                                            </p:txEl>
                                          </p:spTgt>
                                        </p:tgtEl>
                                        <p:attrNameLst>
                                          <p:attrName>style.visibility</p:attrName>
                                        </p:attrNameLst>
                                      </p:cBhvr>
                                      <p:to>
                                        <p:strVal val="visible"/>
                                      </p:to>
                                    </p:set>
                                    <p:animEffect transition="in" filter="fade">
                                      <p:cBhvr>
                                        <p:cTn id="17" dur="500"/>
                                        <p:tgtEl>
                                          <p:spTgt spid="74757">
                                            <p:txEl>
                                              <p:pRg st="2" end="2"/>
                                            </p:txEl>
                                          </p:spTgt>
                                        </p:tgtEl>
                                      </p:cBhvr>
                                    </p:animEffect>
                                  </p:childTnLst>
                                  <p:subTnLst>
                                    <p:animClr>
                                      <p:cBhvr override="childStyle">
                                        <p:cTn dur="1" fill="hold" display="0" masterRel="nextClick" afterEffect="1"/>
                                        <p:tgtEl>
                                          <p:spTgt spid="74757">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757">
                                            <p:txEl>
                                              <p:pRg st="3" end="3"/>
                                            </p:txEl>
                                          </p:spTgt>
                                        </p:tgtEl>
                                        <p:attrNameLst>
                                          <p:attrName>style.visibility</p:attrName>
                                        </p:attrNameLst>
                                      </p:cBhvr>
                                      <p:to>
                                        <p:strVal val="visible"/>
                                      </p:to>
                                    </p:set>
                                    <p:animEffect transition="in" filter="fade">
                                      <p:cBhvr>
                                        <p:cTn id="22" dur="500"/>
                                        <p:tgtEl>
                                          <p:spTgt spid="74757">
                                            <p:txEl>
                                              <p:pRg st="3" end="3"/>
                                            </p:txEl>
                                          </p:spTgt>
                                        </p:tgtEl>
                                      </p:cBhvr>
                                    </p:animEffect>
                                  </p:childTnLst>
                                  <p:subTnLst>
                                    <p:animClr>
                                      <p:cBhvr override="childStyle">
                                        <p:cTn dur="1" fill="hold" display="0" masterRel="nextClick" afterEffect="1"/>
                                        <p:tgtEl>
                                          <p:spTgt spid="74757">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07720" y="324486"/>
            <a:ext cx="10515600" cy="1209032"/>
          </a:xfrm>
        </p:spPr>
        <p:txBody>
          <a:bodyPr/>
          <a:lstStyle/>
          <a:p>
            <a:pPr eaLnBrk="1" hangingPunct="1"/>
            <a:r>
              <a:rPr lang="en-US" sz="2000" b="1" smtClean="0"/>
              <a:t>Example of Revising the ATP MPS Record: </a:t>
            </a:r>
            <a:r>
              <a:rPr lang="en-US" sz="2000" smtClean="0"/>
              <a:t>A customer calls marketing willing to purchase 200 units if they can be delivered in period 5. The two tables below show how the system logic would first slot the 200 into period 5 and then how the order would be allocated across periods 1, 3, and 5 and adjusting the ATP row.  </a:t>
            </a:r>
          </a:p>
        </p:txBody>
      </p:sp>
      <p:pic>
        <p:nvPicPr>
          <p:cNvPr id="50179" name="Picture 4" descr="13-26"/>
          <p:cNvPicPr>
            <a:picLocks noChangeAspect="1" noChangeArrowheads="1"/>
          </p:cNvPicPr>
          <p:nvPr/>
        </p:nvPicPr>
        <p:blipFill>
          <a:blip r:embed="rId2"/>
          <a:srcRect/>
          <a:stretch>
            <a:fillRect/>
          </a:stretch>
        </p:blipFill>
        <p:spPr bwMode="auto">
          <a:xfrm>
            <a:off x="680720" y="1788160"/>
            <a:ext cx="10871200" cy="2133600"/>
          </a:xfrm>
          <a:prstGeom prst="rect">
            <a:avLst/>
          </a:prstGeom>
          <a:noFill/>
          <a:ln w="9525">
            <a:noFill/>
            <a:miter lim="800000"/>
            <a:headEnd/>
            <a:tailEnd/>
          </a:ln>
        </p:spPr>
      </p:pic>
      <p:pic>
        <p:nvPicPr>
          <p:cNvPr id="50180" name="Picture 5" descr="13-27"/>
          <p:cNvPicPr>
            <a:picLocks noChangeAspect="1" noChangeArrowheads="1"/>
          </p:cNvPicPr>
          <p:nvPr/>
        </p:nvPicPr>
        <p:blipFill>
          <a:blip r:embed="rId3"/>
          <a:srcRect/>
          <a:stretch>
            <a:fillRect/>
          </a:stretch>
        </p:blipFill>
        <p:spPr bwMode="auto">
          <a:xfrm>
            <a:off x="782320" y="3997960"/>
            <a:ext cx="10769600" cy="2438400"/>
          </a:xfrm>
          <a:prstGeom prst="rect">
            <a:avLst/>
          </a:prstGeom>
          <a:noFill/>
          <a:ln w="9525">
            <a:noFill/>
            <a:miter lim="800000"/>
            <a:headEnd/>
            <a:tailEnd/>
          </a:ln>
        </p:spPr>
      </p:pic>
      <p:sp>
        <p:nvSpPr>
          <p:cNvPr id="5" name="Oval 4"/>
          <p:cNvSpPr/>
          <p:nvPr/>
        </p:nvSpPr>
        <p:spPr>
          <a:xfrm>
            <a:off x="497840" y="1584960"/>
            <a:ext cx="1920240" cy="1696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834880" y="3810000"/>
            <a:ext cx="1920240" cy="1696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Stabilizing the MPS</a:t>
            </a:r>
          </a:p>
        </p:txBody>
      </p:sp>
      <p:pic>
        <p:nvPicPr>
          <p:cNvPr id="51203" name="Picture 8" descr="w0094-n"/>
          <p:cNvPicPr>
            <a:picLocks noGrp="1" noChangeAspect="1" noChangeArrowheads="1"/>
          </p:cNvPicPr>
          <p:nvPr>
            <p:ph idx="1"/>
          </p:nvPr>
        </p:nvPicPr>
        <p:blipFill>
          <a:blip r:embed="rId2"/>
          <a:srcRect/>
          <a:stretch>
            <a:fillRect/>
          </a:stretch>
        </p:blipFill>
        <p:spPr>
          <a:xfrm>
            <a:off x="792480" y="1579880"/>
            <a:ext cx="10566400" cy="4572000"/>
          </a:xfr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5400" dirty="0" smtClean="0"/>
          </a:p>
          <a:p>
            <a:pPr algn="ctr">
              <a:buNone/>
            </a:pPr>
            <a:endParaRPr lang="en-US" sz="5400" dirty="0" smtClean="0"/>
          </a:p>
          <a:p>
            <a:pPr algn="ctr">
              <a:buNone/>
            </a:pPr>
            <a:r>
              <a:rPr lang="en-US" sz="5400" dirty="0" smtClean="0">
                <a:solidFill>
                  <a:srgbClr val="0000FF"/>
                </a:solidFill>
              </a:rPr>
              <a:t>Thank you!</a:t>
            </a:r>
          </a:p>
          <a:p>
            <a:pPr algn="ctr">
              <a:buNone/>
            </a:pPr>
            <a:endParaRPr lang="en-US" sz="5400" dirty="0" smtClean="0">
              <a:solidFill>
                <a:srgbClr val="0000FF"/>
              </a:solidFill>
            </a:endParaRPr>
          </a:p>
          <a:p>
            <a:pPr algn="ctr">
              <a:buNone/>
            </a:pPr>
            <a:r>
              <a:rPr lang="en-US" sz="3600" dirty="0" smtClean="0">
                <a:solidFill>
                  <a:srgbClr val="0000FF"/>
                </a:solidFill>
              </a:rPr>
              <a:t>Questions? </a:t>
            </a:r>
            <a:endParaRPr lang="en-US" sz="3600" dirty="0">
              <a:solidFill>
                <a:srgbClr val="0000FF"/>
              </a:solidFill>
            </a:endParaRPr>
          </a:p>
        </p:txBody>
      </p:sp>
      <p:sp>
        <p:nvSpPr>
          <p:cNvPr id="4" name="Footer Placeholder 3"/>
          <p:cNvSpPr>
            <a:spLocks noGrp="1"/>
          </p:cNvSpPr>
          <p:nvPr>
            <p:ph type="ftr" sz="quarter" idx="11"/>
          </p:nvPr>
        </p:nvSpPr>
        <p:spPr/>
        <p:txBody>
          <a:bodyPr/>
          <a:lstStyle/>
          <a:p>
            <a:r>
              <a:rPr lang="en-US"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Forecasting Methods </a:t>
            </a:r>
          </a:p>
        </p:txBody>
      </p:sp>
      <p:sp>
        <p:nvSpPr>
          <p:cNvPr id="3" name="Content Placeholder 2"/>
          <p:cNvSpPr>
            <a:spLocks noGrp="1"/>
          </p:cNvSpPr>
          <p:nvPr>
            <p:ph idx="1"/>
          </p:nvPr>
        </p:nvSpPr>
        <p:spPr>
          <a:xfrm>
            <a:off x="406400" y="1595120"/>
            <a:ext cx="11277600" cy="5034280"/>
          </a:xfrm>
          <a:ln>
            <a:solidFill>
              <a:srgbClr val="7030A0"/>
            </a:solidFill>
          </a:ln>
        </p:spPr>
        <p:txBody>
          <a:bodyPr>
            <a:normAutofit lnSpcReduction="10000"/>
          </a:bodyPr>
          <a:lstStyle/>
          <a:p>
            <a:pPr marL="514350" indent="-514350">
              <a:buFont typeface="Monotype Sorts" pitchFamily="2" charset="2"/>
              <a:buAutoNum type="arabicPeriod"/>
              <a:defRPr/>
            </a:pPr>
            <a:r>
              <a:rPr lang="en-US" sz="2400" dirty="0" smtClean="0">
                <a:solidFill>
                  <a:schemeClr val="accent2"/>
                </a:solidFill>
              </a:rPr>
              <a:t>Qualitative methods</a:t>
            </a:r>
          </a:p>
          <a:p>
            <a:pPr marL="914400" lvl="1" indent="-514350">
              <a:defRPr/>
            </a:pPr>
            <a:r>
              <a:rPr lang="en-US" sz="2000" dirty="0" smtClean="0">
                <a:solidFill>
                  <a:srgbClr val="0070C0"/>
                </a:solidFill>
              </a:rPr>
              <a:t>F</a:t>
            </a:r>
            <a:r>
              <a:rPr lang="en-US" sz="2000" dirty="0" smtClean="0">
                <a:solidFill>
                  <a:srgbClr val="0070C0"/>
                </a:solidFill>
                <a:ea typeface="+mn-ea"/>
                <a:cs typeface="+mn-cs"/>
              </a:rPr>
              <a:t>orecasting methods are based on judgments, opinions, intuition, emotions, or personal experiences.</a:t>
            </a:r>
          </a:p>
          <a:p>
            <a:pPr lvl="2">
              <a:defRPr/>
            </a:pPr>
            <a:r>
              <a:rPr lang="en-US" sz="1400" dirty="0" smtClean="0">
                <a:cs typeface="Times New Roman" pitchFamily="18" charset="0"/>
              </a:rPr>
              <a:t>Executive Judgment</a:t>
            </a:r>
          </a:p>
          <a:p>
            <a:pPr lvl="2">
              <a:defRPr/>
            </a:pPr>
            <a:r>
              <a:rPr lang="en-US" sz="1400" dirty="0" smtClean="0">
                <a:cs typeface="Times New Roman" pitchFamily="18" charset="0"/>
              </a:rPr>
              <a:t>Sales Force Composite</a:t>
            </a:r>
          </a:p>
          <a:p>
            <a:pPr lvl="2">
              <a:defRPr/>
            </a:pPr>
            <a:r>
              <a:rPr lang="en-US" sz="1400" dirty="0" smtClean="0">
                <a:cs typeface="Times New Roman" pitchFamily="18" charset="0"/>
              </a:rPr>
              <a:t>Market Research/Survey</a:t>
            </a:r>
          </a:p>
          <a:p>
            <a:pPr lvl="2">
              <a:defRPr/>
            </a:pPr>
            <a:r>
              <a:rPr lang="en-US" sz="1600" dirty="0" smtClean="0">
                <a:cs typeface="Times New Roman" pitchFamily="18" charset="0"/>
              </a:rPr>
              <a:t>Delphi Method</a:t>
            </a:r>
            <a:endParaRPr lang="en-US" sz="1600" dirty="0" smtClean="0"/>
          </a:p>
          <a:p>
            <a:pPr marL="514350" indent="-514350">
              <a:buFont typeface="Monotype Sorts" pitchFamily="2" charset="2"/>
              <a:buAutoNum type="arabicPeriod"/>
              <a:defRPr/>
            </a:pPr>
            <a:r>
              <a:rPr lang="en-US" sz="2400" dirty="0" smtClean="0">
                <a:solidFill>
                  <a:schemeClr val="accent2"/>
                </a:solidFill>
              </a:rPr>
              <a:t>Quantitative methods</a:t>
            </a:r>
          </a:p>
          <a:p>
            <a:pPr marL="914400" lvl="1" indent="-514350">
              <a:defRPr/>
            </a:pPr>
            <a:r>
              <a:rPr lang="en-US" sz="2000" dirty="0" smtClean="0">
                <a:solidFill>
                  <a:srgbClr val="0070C0"/>
                </a:solidFill>
                <a:ea typeface="+mn-ea"/>
                <a:cs typeface="+mn-cs"/>
              </a:rPr>
              <a:t>Forecasting methods are based on mathematical (quantitative) models, and are objective in nature.</a:t>
            </a:r>
          </a:p>
          <a:p>
            <a:pPr marL="1314450" lvl="2" indent="-514350">
              <a:defRPr/>
            </a:pPr>
            <a:r>
              <a:rPr lang="en-US" sz="1600" dirty="0" smtClean="0">
                <a:ea typeface="+mn-ea"/>
                <a:cs typeface="+mn-cs"/>
              </a:rPr>
              <a:t>Naïve forecasting </a:t>
            </a:r>
          </a:p>
          <a:p>
            <a:pPr marL="1314450" lvl="2" indent="-514350">
              <a:defRPr/>
            </a:pPr>
            <a:r>
              <a:rPr lang="en-US" sz="1600" dirty="0" smtClean="0">
                <a:ea typeface="+mn-ea"/>
                <a:cs typeface="+mn-cs"/>
              </a:rPr>
              <a:t>Simple moving average </a:t>
            </a:r>
          </a:p>
          <a:p>
            <a:pPr marL="1314450" lvl="2" indent="-514350">
              <a:defRPr/>
            </a:pPr>
            <a:r>
              <a:rPr lang="en-US" sz="1600" dirty="0" smtClean="0">
                <a:ea typeface="+mn-ea"/>
                <a:cs typeface="+mn-cs"/>
              </a:rPr>
              <a:t>Weighted moving average</a:t>
            </a:r>
          </a:p>
          <a:p>
            <a:pPr marL="1314450" lvl="2" indent="-514350">
              <a:defRPr/>
            </a:pPr>
            <a:r>
              <a:rPr lang="en-US" sz="1600" dirty="0" smtClean="0">
                <a:ea typeface="+mn-ea"/>
                <a:cs typeface="+mn-cs"/>
              </a:rPr>
              <a:t>Exponential smoothing </a:t>
            </a:r>
          </a:p>
          <a:p>
            <a:pPr marL="1314450" lvl="2" indent="-514350">
              <a:defRPr/>
            </a:pPr>
            <a:r>
              <a:rPr lang="en-US" sz="1600" dirty="0" smtClean="0">
                <a:ea typeface="+mn-ea"/>
                <a:cs typeface="+mn-cs"/>
              </a:rPr>
              <a:t>Regression </a:t>
            </a:r>
          </a:p>
          <a:p>
            <a:pPr marL="1314450" lvl="2" indent="-514350">
              <a:defRPr/>
            </a:pPr>
            <a:r>
              <a:rPr lang="en-US" sz="1600" dirty="0" smtClean="0">
                <a:ea typeface="+mn-ea"/>
                <a:cs typeface="+mn-cs"/>
              </a:rPr>
              <a:t>ARIMA and </a:t>
            </a:r>
          </a:p>
          <a:p>
            <a:pPr marL="1314450" lvl="2" indent="-514350">
              <a:defRPr/>
            </a:pPr>
            <a:r>
              <a:rPr lang="en-US" sz="1600" dirty="0" smtClean="0">
                <a:ea typeface="+mn-ea"/>
                <a:cs typeface="+mn-cs"/>
              </a:rPr>
              <a:t>Two stage EWMA</a:t>
            </a:r>
            <a:endParaRPr lang="en-US" sz="1600" dirty="0" smtClean="0"/>
          </a:p>
        </p:txBody>
      </p:sp>
      <p:sp>
        <p:nvSpPr>
          <p:cNvPr id="17412" name="Slide Number Placeholder 3"/>
          <p:cNvSpPr>
            <a:spLocks noGrp="1"/>
          </p:cNvSpPr>
          <p:nvPr>
            <p:ph type="sldNum" sz="quarter" idx="4294967295"/>
          </p:nvPr>
        </p:nvSpPr>
        <p:spPr>
          <a:xfrm>
            <a:off x="9144000" y="6172200"/>
            <a:ext cx="2540000" cy="457200"/>
          </a:xfrm>
          <a:prstGeom prst="rect">
            <a:avLst/>
          </a:prstGeom>
          <a:noFill/>
        </p:spPr>
        <p:txBody>
          <a:bodyPr/>
          <a:lstStyle/>
          <a:p>
            <a:fld id="{CFACBA43-61ED-43E7-B7FC-C5030049995B}" type="slidenum">
              <a:rPr lang="en-US" smtClean="0"/>
              <a:pPr/>
              <a:t>8</a:t>
            </a:fld>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body" idx="1"/>
          </p:nvPr>
        </p:nvSpPr>
        <p:spPr>
          <a:xfrm>
            <a:off x="585894" y="1641476"/>
            <a:ext cx="10934700" cy="4708525"/>
          </a:xfrm>
          <a:noFill/>
        </p:spPr>
        <p:txBody>
          <a:bodyPr lIns="98954" tIns="48608" rIns="98954" bIns="48608"/>
          <a:lstStyle/>
          <a:p>
            <a:pPr>
              <a:spcBef>
                <a:spcPct val="40000"/>
              </a:spcBef>
            </a:pPr>
            <a:r>
              <a:rPr lang="en-US" dirty="0" smtClean="0"/>
              <a:t>Short-range forecast </a:t>
            </a:r>
          </a:p>
          <a:p>
            <a:pPr lvl="1">
              <a:spcBef>
                <a:spcPct val="40000"/>
              </a:spcBef>
            </a:pPr>
            <a:r>
              <a:rPr lang="en-US" dirty="0" smtClean="0">
                <a:solidFill>
                  <a:srgbClr val="B82629"/>
                </a:solidFill>
              </a:rPr>
              <a:t>Usually &lt; 3 months</a:t>
            </a:r>
          </a:p>
          <a:p>
            <a:pPr lvl="2">
              <a:spcBef>
                <a:spcPct val="40000"/>
              </a:spcBef>
            </a:pPr>
            <a:r>
              <a:rPr lang="en-US" dirty="0" smtClean="0">
                <a:solidFill>
                  <a:schemeClr val="hlink"/>
                </a:solidFill>
              </a:rPr>
              <a:t>Job scheduling, worker assignments</a:t>
            </a:r>
          </a:p>
          <a:p>
            <a:pPr>
              <a:spcBef>
                <a:spcPct val="40000"/>
              </a:spcBef>
            </a:pPr>
            <a:r>
              <a:rPr lang="en-US" dirty="0" smtClean="0"/>
              <a:t>Medium-range forecast</a:t>
            </a:r>
          </a:p>
          <a:p>
            <a:pPr lvl="1">
              <a:spcBef>
                <a:spcPct val="40000"/>
              </a:spcBef>
            </a:pPr>
            <a:r>
              <a:rPr lang="en-US" dirty="0" smtClean="0">
                <a:solidFill>
                  <a:srgbClr val="B82629"/>
                </a:solidFill>
              </a:rPr>
              <a:t>3 months to 2 years</a:t>
            </a:r>
            <a:endParaRPr lang="en-US" dirty="0" smtClean="0"/>
          </a:p>
          <a:p>
            <a:pPr lvl="2">
              <a:spcBef>
                <a:spcPct val="40000"/>
              </a:spcBef>
            </a:pPr>
            <a:r>
              <a:rPr lang="en-US" dirty="0" smtClean="0">
                <a:solidFill>
                  <a:schemeClr val="hlink"/>
                </a:solidFill>
              </a:rPr>
              <a:t>Sales/production planning</a:t>
            </a:r>
          </a:p>
          <a:p>
            <a:pPr>
              <a:spcBef>
                <a:spcPct val="40000"/>
              </a:spcBef>
            </a:pPr>
            <a:r>
              <a:rPr lang="en-US" dirty="0" smtClean="0"/>
              <a:t>Long-range forecast</a:t>
            </a:r>
          </a:p>
          <a:p>
            <a:pPr lvl="1">
              <a:spcBef>
                <a:spcPct val="40000"/>
              </a:spcBef>
            </a:pPr>
            <a:r>
              <a:rPr lang="en-US" dirty="0" smtClean="0">
                <a:solidFill>
                  <a:srgbClr val="B82629"/>
                </a:solidFill>
              </a:rPr>
              <a:t>&gt; 2 years</a:t>
            </a:r>
          </a:p>
          <a:p>
            <a:pPr lvl="2">
              <a:spcBef>
                <a:spcPct val="40000"/>
              </a:spcBef>
            </a:pPr>
            <a:r>
              <a:rPr lang="en-US" dirty="0" smtClean="0">
                <a:solidFill>
                  <a:schemeClr val="hlink"/>
                </a:solidFill>
              </a:rPr>
              <a:t>New product planning</a:t>
            </a:r>
          </a:p>
        </p:txBody>
      </p:sp>
      <p:sp>
        <p:nvSpPr>
          <p:cNvPr id="18435" name="Rectangle 3"/>
          <p:cNvSpPr>
            <a:spLocks noGrp="1" noChangeArrowheads="1"/>
          </p:cNvSpPr>
          <p:nvPr>
            <p:ph type="title"/>
          </p:nvPr>
        </p:nvSpPr>
        <p:spPr>
          <a:xfrm>
            <a:off x="450851" y="244476"/>
            <a:ext cx="11402483" cy="898525"/>
          </a:xfrm>
        </p:spPr>
        <p:txBody>
          <a:bodyPr/>
          <a:lstStyle/>
          <a:p>
            <a:pPr>
              <a:lnSpc>
                <a:spcPct val="80000"/>
              </a:lnSpc>
            </a:pPr>
            <a:r>
              <a:rPr lang="en-US" smtClean="0"/>
              <a:t>Types of Forecasts by Time Horizon</a:t>
            </a:r>
          </a:p>
        </p:txBody>
      </p:sp>
      <p:sp>
        <p:nvSpPr>
          <p:cNvPr id="564228" name="AutoShape 4"/>
          <p:cNvSpPr>
            <a:spLocks/>
          </p:cNvSpPr>
          <p:nvPr/>
        </p:nvSpPr>
        <p:spPr bwMode="auto">
          <a:xfrm>
            <a:off x="6116320" y="5156200"/>
            <a:ext cx="609600" cy="430054"/>
          </a:xfrm>
          <a:prstGeom prst="rightBrace">
            <a:avLst>
              <a:gd name="adj1" fmla="val 31944"/>
              <a:gd name="adj2" fmla="val 50000"/>
            </a:avLst>
          </a:prstGeom>
          <a:noFill/>
          <a:ln w="9525">
            <a:solidFill>
              <a:schemeClr val="tx1"/>
            </a:solidFill>
            <a:round/>
            <a:headEnd/>
            <a:tailEnd/>
          </a:ln>
        </p:spPr>
        <p:txBody>
          <a:bodyPr anchor="ctr">
            <a:spAutoFit/>
          </a:bodyPr>
          <a:lstStyle/>
          <a:p>
            <a:endParaRPr lang="en-US"/>
          </a:p>
        </p:txBody>
      </p:sp>
      <p:sp>
        <p:nvSpPr>
          <p:cNvPr id="564229" name="Text Box 5"/>
          <p:cNvSpPr txBox="1">
            <a:spLocks noChangeArrowheads="1"/>
          </p:cNvSpPr>
          <p:nvPr/>
        </p:nvSpPr>
        <p:spPr bwMode="auto">
          <a:xfrm>
            <a:off x="6888481" y="5104766"/>
            <a:ext cx="1180323" cy="707886"/>
          </a:xfrm>
          <a:prstGeom prst="rect">
            <a:avLst/>
          </a:prstGeom>
          <a:noFill/>
          <a:ln w="9525" algn="ctr">
            <a:noFill/>
            <a:miter lim="800000"/>
            <a:headEnd/>
            <a:tailEnd/>
          </a:ln>
        </p:spPr>
        <p:txBody>
          <a:bodyPr wrap="none">
            <a:spAutoFit/>
          </a:bodyPr>
          <a:lstStyle/>
          <a:p>
            <a:pPr eaLnBrk="1" hangingPunct="1"/>
            <a:r>
              <a:rPr lang="en-US" sz="2000" dirty="0">
                <a:solidFill>
                  <a:srgbClr val="000099"/>
                </a:solidFill>
              </a:rPr>
              <a:t>Design</a:t>
            </a:r>
          </a:p>
          <a:p>
            <a:pPr eaLnBrk="1" hangingPunct="1"/>
            <a:r>
              <a:rPr lang="en-US" sz="2000" dirty="0">
                <a:solidFill>
                  <a:srgbClr val="000099"/>
                </a:solidFill>
              </a:rPr>
              <a:t>of system</a:t>
            </a:r>
          </a:p>
        </p:txBody>
      </p:sp>
      <p:sp>
        <p:nvSpPr>
          <p:cNvPr id="564230" name="AutoShape 6"/>
          <p:cNvSpPr>
            <a:spLocks/>
          </p:cNvSpPr>
          <p:nvPr/>
        </p:nvSpPr>
        <p:spPr bwMode="auto">
          <a:xfrm>
            <a:off x="6390640" y="1971040"/>
            <a:ext cx="833120" cy="430054"/>
          </a:xfrm>
          <a:prstGeom prst="rightBrace">
            <a:avLst>
              <a:gd name="adj1" fmla="val 63889"/>
              <a:gd name="adj2" fmla="val 50000"/>
            </a:avLst>
          </a:prstGeom>
          <a:noFill/>
          <a:ln w="9525">
            <a:solidFill>
              <a:schemeClr val="tx1"/>
            </a:solidFill>
            <a:round/>
            <a:headEnd/>
            <a:tailEnd/>
          </a:ln>
        </p:spPr>
        <p:txBody>
          <a:bodyPr wrap="square" anchor="ctr">
            <a:spAutoFit/>
          </a:bodyPr>
          <a:lstStyle/>
          <a:p>
            <a:endParaRPr lang="en-US"/>
          </a:p>
        </p:txBody>
      </p:sp>
      <p:sp>
        <p:nvSpPr>
          <p:cNvPr id="564231" name="Text Box 7"/>
          <p:cNvSpPr txBox="1">
            <a:spLocks noChangeArrowheads="1"/>
          </p:cNvSpPr>
          <p:nvPr/>
        </p:nvSpPr>
        <p:spPr bwMode="auto">
          <a:xfrm>
            <a:off x="7376160" y="1950086"/>
            <a:ext cx="1661584" cy="1006475"/>
          </a:xfrm>
          <a:prstGeom prst="rect">
            <a:avLst/>
          </a:prstGeom>
          <a:noFill/>
          <a:ln w="9525" algn="ctr">
            <a:noFill/>
            <a:miter lim="800000"/>
            <a:headEnd/>
            <a:tailEnd/>
          </a:ln>
        </p:spPr>
        <p:txBody>
          <a:bodyPr>
            <a:spAutoFit/>
          </a:bodyPr>
          <a:lstStyle/>
          <a:p>
            <a:pPr eaLnBrk="1" hangingPunct="1"/>
            <a:r>
              <a:rPr lang="en-US" sz="2000" dirty="0">
                <a:solidFill>
                  <a:srgbClr val="000099"/>
                </a:solidFill>
              </a:rPr>
              <a:t>Detailed </a:t>
            </a:r>
          </a:p>
          <a:p>
            <a:pPr eaLnBrk="1" hangingPunct="1"/>
            <a:r>
              <a:rPr lang="en-US" sz="2000" dirty="0">
                <a:solidFill>
                  <a:srgbClr val="000099"/>
                </a:solidFill>
              </a:rPr>
              <a:t>use of</a:t>
            </a:r>
          </a:p>
          <a:p>
            <a:pPr eaLnBrk="1" hangingPunct="1"/>
            <a:r>
              <a:rPr lang="en-US" sz="2000" dirty="0">
                <a:solidFill>
                  <a:srgbClr val="000099"/>
                </a:solidFill>
              </a:rPr>
              <a:t>system</a:t>
            </a:r>
          </a:p>
        </p:txBody>
      </p:sp>
      <p:sp>
        <p:nvSpPr>
          <p:cNvPr id="564233" name="Line 9"/>
          <p:cNvSpPr>
            <a:spLocks noChangeShapeType="1"/>
          </p:cNvSpPr>
          <p:nvPr/>
        </p:nvSpPr>
        <p:spPr bwMode="auto">
          <a:xfrm flipH="1" flipV="1">
            <a:off x="10764520" y="2336800"/>
            <a:ext cx="45719" cy="3129280"/>
          </a:xfrm>
          <a:prstGeom prst="line">
            <a:avLst/>
          </a:prstGeom>
          <a:noFill/>
          <a:ln w="9525">
            <a:solidFill>
              <a:schemeClr val="tx1"/>
            </a:solidFill>
            <a:round/>
            <a:headEnd type="triangle" w="med" len="med"/>
            <a:tailEnd type="triangle" w="med" len="med"/>
          </a:ln>
        </p:spPr>
        <p:txBody>
          <a:bodyPr wrap="square">
            <a:spAutoFit/>
          </a:bodyPr>
          <a:lstStyle/>
          <a:p>
            <a:endParaRPr lang="en-US"/>
          </a:p>
        </p:txBody>
      </p:sp>
      <p:sp>
        <p:nvSpPr>
          <p:cNvPr id="564234" name="Text Box 10"/>
          <p:cNvSpPr txBox="1">
            <a:spLocks noChangeArrowheads="1"/>
          </p:cNvSpPr>
          <p:nvPr/>
        </p:nvSpPr>
        <p:spPr bwMode="auto">
          <a:xfrm>
            <a:off x="9992784" y="1539241"/>
            <a:ext cx="2199216" cy="701675"/>
          </a:xfrm>
          <a:prstGeom prst="rect">
            <a:avLst/>
          </a:prstGeom>
          <a:noFill/>
          <a:ln w="9525" algn="ctr">
            <a:noFill/>
            <a:miter lim="800000"/>
            <a:headEnd/>
            <a:tailEnd/>
          </a:ln>
        </p:spPr>
        <p:txBody>
          <a:bodyPr>
            <a:spAutoFit/>
          </a:bodyPr>
          <a:lstStyle/>
          <a:p>
            <a:pPr algn="ctr" eaLnBrk="1" hangingPunct="1"/>
            <a:r>
              <a:rPr lang="en-US" sz="2000" dirty="0">
                <a:solidFill>
                  <a:srgbClr val="FF0000"/>
                </a:solidFill>
              </a:rPr>
              <a:t>Quantitative</a:t>
            </a:r>
          </a:p>
          <a:p>
            <a:pPr algn="ctr" eaLnBrk="1" hangingPunct="1"/>
            <a:r>
              <a:rPr lang="en-US" sz="2000" dirty="0">
                <a:solidFill>
                  <a:srgbClr val="FF0000"/>
                </a:solidFill>
              </a:rPr>
              <a:t>methods</a:t>
            </a:r>
          </a:p>
        </p:txBody>
      </p:sp>
      <p:sp>
        <p:nvSpPr>
          <p:cNvPr id="564235" name="Text Box 11"/>
          <p:cNvSpPr txBox="1">
            <a:spLocks noChangeArrowheads="1"/>
          </p:cNvSpPr>
          <p:nvPr/>
        </p:nvSpPr>
        <p:spPr bwMode="auto">
          <a:xfrm>
            <a:off x="10229427" y="5389246"/>
            <a:ext cx="1326004" cy="707886"/>
          </a:xfrm>
          <a:prstGeom prst="rect">
            <a:avLst/>
          </a:prstGeom>
          <a:noFill/>
          <a:ln w="9525" algn="ctr">
            <a:noFill/>
            <a:miter lim="800000"/>
            <a:headEnd/>
            <a:tailEnd/>
          </a:ln>
        </p:spPr>
        <p:txBody>
          <a:bodyPr wrap="none">
            <a:spAutoFit/>
          </a:bodyPr>
          <a:lstStyle/>
          <a:p>
            <a:pPr algn="ctr" eaLnBrk="1" hangingPunct="1"/>
            <a:r>
              <a:rPr lang="en-US" sz="2000" dirty="0">
                <a:solidFill>
                  <a:srgbClr val="FF0000"/>
                </a:solidFill>
              </a:rPr>
              <a:t>Qualitative</a:t>
            </a:r>
          </a:p>
          <a:p>
            <a:pPr algn="ctr" eaLnBrk="1" hangingPunct="1"/>
            <a:r>
              <a:rPr lang="en-US" sz="2000" dirty="0">
                <a:solidFill>
                  <a:srgbClr val="FF0000"/>
                </a:solidFill>
              </a:rPr>
              <a:t>Methods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2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422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422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64228"/>
                                        </p:tgtEl>
                                        <p:attrNameLst>
                                          <p:attrName>style.visibility</p:attrName>
                                        </p:attrNameLst>
                                      </p:cBhvr>
                                      <p:to>
                                        <p:strVal val="visible"/>
                                      </p:to>
                                    </p:set>
                                    <p:anim calcmode="lin" valueType="num">
                                      <p:cBhvr additive="base">
                                        <p:cTn id="19" dur="500" fill="hold"/>
                                        <p:tgtEl>
                                          <p:spTgt spid="564228"/>
                                        </p:tgtEl>
                                        <p:attrNameLst>
                                          <p:attrName>ppt_x</p:attrName>
                                        </p:attrNameLst>
                                      </p:cBhvr>
                                      <p:tavLst>
                                        <p:tav tm="0">
                                          <p:val>
                                            <p:strVal val="1+#ppt_w/2"/>
                                          </p:val>
                                        </p:tav>
                                        <p:tav tm="100000">
                                          <p:val>
                                            <p:strVal val="#ppt_x"/>
                                          </p:val>
                                        </p:tav>
                                      </p:tavLst>
                                    </p:anim>
                                    <p:anim calcmode="lin" valueType="num">
                                      <p:cBhvr additive="base">
                                        <p:cTn id="20" dur="500" fill="hold"/>
                                        <p:tgtEl>
                                          <p:spTgt spid="56422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64229"/>
                                        </p:tgtEl>
                                        <p:attrNameLst>
                                          <p:attrName>style.visibility</p:attrName>
                                        </p:attrNameLst>
                                      </p:cBhvr>
                                      <p:to>
                                        <p:strVal val="visible"/>
                                      </p:to>
                                    </p:set>
                                    <p:anim calcmode="lin" valueType="num">
                                      <p:cBhvr additive="base">
                                        <p:cTn id="23" dur="500" fill="hold"/>
                                        <p:tgtEl>
                                          <p:spTgt spid="564229"/>
                                        </p:tgtEl>
                                        <p:attrNameLst>
                                          <p:attrName>ppt_x</p:attrName>
                                        </p:attrNameLst>
                                      </p:cBhvr>
                                      <p:tavLst>
                                        <p:tav tm="0">
                                          <p:val>
                                            <p:strVal val="1+#ppt_w/2"/>
                                          </p:val>
                                        </p:tav>
                                        <p:tav tm="100000">
                                          <p:val>
                                            <p:strVal val="#ppt_x"/>
                                          </p:val>
                                        </p:tav>
                                      </p:tavLst>
                                    </p:anim>
                                    <p:anim calcmode="lin" valueType="num">
                                      <p:cBhvr additive="base">
                                        <p:cTn id="24" dur="500" fill="hold"/>
                                        <p:tgtEl>
                                          <p:spTgt spid="56422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64230"/>
                                        </p:tgtEl>
                                        <p:attrNameLst>
                                          <p:attrName>style.visibility</p:attrName>
                                        </p:attrNameLst>
                                      </p:cBhvr>
                                      <p:to>
                                        <p:strVal val="visible"/>
                                      </p:to>
                                    </p:set>
                                    <p:anim calcmode="lin" valueType="num">
                                      <p:cBhvr additive="base">
                                        <p:cTn id="29" dur="500" fill="hold"/>
                                        <p:tgtEl>
                                          <p:spTgt spid="564230"/>
                                        </p:tgtEl>
                                        <p:attrNameLst>
                                          <p:attrName>ppt_x</p:attrName>
                                        </p:attrNameLst>
                                      </p:cBhvr>
                                      <p:tavLst>
                                        <p:tav tm="0">
                                          <p:val>
                                            <p:strVal val="1+#ppt_w/2"/>
                                          </p:val>
                                        </p:tav>
                                        <p:tav tm="100000">
                                          <p:val>
                                            <p:strVal val="#ppt_x"/>
                                          </p:val>
                                        </p:tav>
                                      </p:tavLst>
                                    </p:anim>
                                    <p:anim calcmode="lin" valueType="num">
                                      <p:cBhvr additive="base">
                                        <p:cTn id="30" dur="500" fill="hold"/>
                                        <p:tgtEl>
                                          <p:spTgt spid="56423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64231"/>
                                        </p:tgtEl>
                                        <p:attrNameLst>
                                          <p:attrName>style.visibility</p:attrName>
                                        </p:attrNameLst>
                                      </p:cBhvr>
                                      <p:to>
                                        <p:strVal val="visible"/>
                                      </p:to>
                                    </p:set>
                                    <p:anim calcmode="lin" valueType="num">
                                      <p:cBhvr additive="base">
                                        <p:cTn id="33" dur="500" fill="hold"/>
                                        <p:tgtEl>
                                          <p:spTgt spid="564231"/>
                                        </p:tgtEl>
                                        <p:attrNameLst>
                                          <p:attrName>ppt_x</p:attrName>
                                        </p:attrNameLst>
                                      </p:cBhvr>
                                      <p:tavLst>
                                        <p:tav tm="0">
                                          <p:val>
                                            <p:strVal val="1+#ppt_w/2"/>
                                          </p:val>
                                        </p:tav>
                                        <p:tav tm="100000">
                                          <p:val>
                                            <p:strVal val="#ppt_x"/>
                                          </p:val>
                                        </p:tav>
                                      </p:tavLst>
                                    </p:anim>
                                    <p:anim calcmode="lin" valueType="num">
                                      <p:cBhvr additive="base">
                                        <p:cTn id="34" dur="500" fill="hold"/>
                                        <p:tgtEl>
                                          <p:spTgt spid="56423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422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422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422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42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42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4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8" grpId="0" animBg="1"/>
      <p:bldP spid="564229" grpId="0"/>
      <p:bldP spid="564230" grpId="0" animBg="1"/>
      <p:bldP spid="564231" grpId="0"/>
      <p:bldP spid="564233" grpId="0" animBg="1"/>
      <p:bldP spid="564234" grpId="0"/>
      <p:bldP spid="5642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3424</TotalTime>
  <Words>2698</Words>
  <Application>Microsoft Office PowerPoint</Application>
  <PresentationFormat>Custom</PresentationFormat>
  <Paragraphs>537</Paragraphs>
  <Slides>74</Slides>
  <Notes>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74</vt:i4>
      </vt:variant>
    </vt:vector>
  </HeadingPairs>
  <TitlesOfParts>
    <vt:vector size="79" baseType="lpstr">
      <vt:lpstr>Office Theme</vt:lpstr>
      <vt:lpstr>Photo Editor Photo</vt:lpstr>
      <vt:lpstr>Equation</vt:lpstr>
      <vt:lpstr>MathType 6.0 Equation</vt:lpstr>
      <vt:lpstr>Microsoft Equation 3.0</vt:lpstr>
      <vt:lpstr>Chapter 4</vt:lpstr>
      <vt:lpstr>1. Forecasting </vt:lpstr>
      <vt:lpstr>Topics </vt:lpstr>
      <vt:lpstr>What is forecasting? </vt:lpstr>
      <vt:lpstr>Characteristics of forecasts</vt:lpstr>
      <vt:lpstr>Forecasting Role in Decision-Making and its Relationship with Operations Management </vt:lpstr>
      <vt:lpstr>Slide 7</vt:lpstr>
      <vt:lpstr>Forecasting Methods </vt:lpstr>
      <vt:lpstr>Types of Forecasts by Time Horizon</vt:lpstr>
      <vt:lpstr>Quantitative Approaches Naïve Method</vt:lpstr>
      <vt:lpstr>Quantitative Approaches  Simple Moving Average </vt:lpstr>
      <vt:lpstr>Quantitative Approaches  Weighted Moving Average </vt:lpstr>
      <vt:lpstr>Example</vt:lpstr>
      <vt:lpstr>Problem Solution</vt:lpstr>
      <vt:lpstr>Quantitative Approaches   Exponential Smoothing </vt:lpstr>
      <vt:lpstr>Example</vt:lpstr>
      <vt:lpstr>Quantitative Approaches: Linear Regression</vt:lpstr>
      <vt:lpstr>Quantitative Approaches: Linear Regression… </vt:lpstr>
      <vt:lpstr>Quantitative Approaches: Linear Regression… </vt:lpstr>
      <vt:lpstr>Quantitative Approaches ARIMA Method </vt:lpstr>
      <vt:lpstr>ARIMA continued…  Autoregressive Models AR(p)</vt:lpstr>
      <vt:lpstr>ARIMA continued… Moving Average MA(q)</vt:lpstr>
      <vt:lpstr>ARIMA continued  ARMA(p,q) Models</vt:lpstr>
      <vt:lpstr>ARIMA continued  ARIMA(p,d,q) Models</vt:lpstr>
      <vt:lpstr>Quantitative Approaches Two stage EWMA</vt:lpstr>
      <vt:lpstr>Measures of Forecast Error</vt:lpstr>
      <vt:lpstr>2. Aggregate Production Planning </vt:lpstr>
      <vt:lpstr>The Role of the Aggregate Plan</vt:lpstr>
      <vt:lpstr>Aggregate Planning</vt:lpstr>
      <vt:lpstr>Aggregate Production Planning</vt:lpstr>
      <vt:lpstr>Managing Demand</vt:lpstr>
      <vt:lpstr>Managing Supply (Capacity)</vt:lpstr>
      <vt:lpstr>Aggregate Planning: Objectives and Approaches</vt:lpstr>
      <vt:lpstr>Aggregate Plan Strategies</vt:lpstr>
      <vt:lpstr>Pure Aggregate Strategies</vt:lpstr>
      <vt:lpstr>Chase Plan Example</vt:lpstr>
      <vt:lpstr>Level Plan Example</vt:lpstr>
      <vt:lpstr>Hybrid Strategies</vt:lpstr>
      <vt:lpstr>Preliminary Considerations</vt:lpstr>
      <vt:lpstr>Developing the Aggregate Plan</vt:lpstr>
      <vt:lpstr>Aggregate Planning Costs</vt:lpstr>
      <vt:lpstr>Aggregate Planning Techniques</vt:lpstr>
      <vt:lpstr>Plan for Companies with Tangible Products – Plans A, B, C, D</vt:lpstr>
      <vt:lpstr>Problem Data for Plans A, B, C, D                  </vt:lpstr>
      <vt:lpstr>Plan A - Level Using Inventory &amp;              Backorders (Table 13-5)</vt:lpstr>
      <vt:lpstr>Plan A Evaluation </vt:lpstr>
      <vt:lpstr>Plan B – Level, Inventory but                No Backorders (Table 13-7)</vt:lpstr>
      <vt:lpstr>Plan B Evaluation</vt:lpstr>
      <vt:lpstr>Plan C – Chase Using Hires and                Fires (Table 13- 9)</vt:lpstr>
      <vt:lpstr>Plan C Evaluation</vt:lpstr>
      <vt:lpstr>Plan D– Hybrid, Initial Workforce               and OT as Needed (Table 13-12)   </vt:lpstr>
      <vt:lpstr>Plan D Evaluation</vt:lpstr>
      <vt:lpstr>Aggregate Plans for Service Companies with Non-Tangible Products- Plans E, F, G</vt:lpstr>
      <vt:lpstr>Problem Data for Plans E, F, G                    (Table 13.4)</vt:lpstr>
      <vt:lpstr>Plan E – Level with Staffing for Peak                Demand- (Table 13-14)</vt:lpstr>
      <vt:lpstr>Plan F – Hybrid with Initial Workforce               and OT as Needed (Table 13-16)</vt:lpstr>
      <vt:lpstr>Plan G – Chase Plan with Hiring and                Firing (Table 13-18) </vt:lpstr>
      <vt:lpstr>Aggregate Planning Bottom Line</vt:lpstr>
      <vt:lpstr>3. Master Production Schedule </vt:lpstr>
      <vt:lpstr>Planning Links to MPS</vt:lpstr>
      <vt:lpstr>Role of the MPS</vt:lpstr>
      <vt:lpstr>Objectives of Master Schedule</vt:lpstr>
      <vt:lpstr>Developing an MPS</vt:lpstr>
      <vt:lpstr>The MPS Record</vt:lpstr>
      <vt:lpstr>Revised and Completed MPS Record</vt:lpstr>
      <vt:lpstr>Evaluating the MPS</vt:lpstr>
      <vt:lpstr>Rough Cut Capacity Problem: a shoe company produces two models of dance shoes. Over the past 3 years 72,000 pairs of Model M have been produced using 21,600 direct labor hours and 5760 machine hours, and 108,000 pairs of Model W using 43,200 hours of labor and 12,960 hours of machine time.</vt:lpstr>
      <vt:lpstr> Step 2:Calculate the Workload Generated            by This Schedule</vt:lpstr>
      <vt:lpstr>Step 3: Calculate the Capacity Needs for Each Resource for Each Time Period </vt:lpstr>
      <vt:lpstr>Step 4: Calculate Individual Workcenter             Capacity Needs Based on Historical             Percentage Allocation</vt:lpstr>
      <vt:lpstr>Using the MPS to “Order Promise”</vt:lpstr>
      <vt:lpstr>Example of Revising the ATP MPS Record: A customer calls marketing willing to purchase 200 units if they can be delivered in period 5. The two tables below show how the system logic would first slot the 200 into period 5 and then how the order would be allocated across periods 1, 3, and 5 and adjusting the ATP row.  </vt:lpstr>
      <vt:lpstr>Stabilizing the MPS</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Yabibal Afework Abate</dc:creator>
  <cp:lastModifiedBy>HP</cp:lastModifiedBy>
  <cp:revision>117</cp:revision>
  <dcterms:created xsi:type="dcterms:W3CDTF">2018-10-18T13:33:39Z</dcterms:created>
  <dcterms:modified xsi:type="dcterms:W3CDTF">2020-04-25T06:43:45Z</dcterms:modified>
</cp:coreProperties>
</file>